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31"/>
  </p:notesMasterIdLst>
  <p:handoutMasterIdLst>
    <p:handoutMasterId r:id="rId32"/>
  </p:handoutMasterIdLst>
  <p:sldIdLst>
    <p:sldId id="444" r:id="rId2"/>
    <p:sldId id="349" r:id="rId3"/>
    <p:sldId id="402" r:id="rId4"/>
    <p:sldId id="403" r:id="rId5"/>
    <p:sldId id="404" r:id="rId6"/>
    <p:sldId id="405" r:id="rId7"/>
    <p:sldId id="406" r:id="rId8"/>
    <p:sldId id="350" r:id="rId9"/>
    <p:sldId id="351" r:id="rId10"/>
    <p:sldId id="442" r:id="rId11"/>
    <p:sldId id="443" r:id="rId12"/>
    <p:sldId id="353" r:id="rId13"/>
    <p:sldId id="354" r:id="rId14"/>
    <p:sldId id="433" r:id="rId15"/>
    <p:sldId id="435" r:id="rId16"/>
    <p:sldId id="436" r:id="rId17"/>
    <p:sldId id="437" r:id="rId18"/>
    <p:sldId id="355" r:id="rId19"/>
    <p:sldId id="440" r:id="rId20"/>
    <p:sldId id="359" r:id="rId21"/>
    <p:sldId id="363" r:id="rId22"/>
    <p:sldId id="407" r:id="rId23"/>
    <p:sldId id="408" r:id="rId24"/>
    <p:sldId id="409" r:id="rId25"/>
    <p:sldId id="410" r:id="rId26"/>
    <p:sldId id="411" r:id="rId27"/>
    <p:sldId id="438" r:id="rId28"/>
    <p:sldId id="439" r:id="rId29"/>
    <p:sldId id="441" r:id="rId3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Garamond" pitchFamily="18" charset="0"/>
        <a:ea typeface="宋体" charset="-122"/>
        <a:cs typeface="+mn-cs"/>
      </a:defRPr>
    </a:lvl1pPr>
    <a:lvl2pPr marL="457200" algn="l" rtl="0" fontAlgn="base">
      <a:spcBef>
        <a:spcPct val="0"/>
      </a:spcBef>
      <a:spcAft>
        <a:spcPct val="0"/>
      </a:spcAft>
      <a:defRPr kern="1200">
        <a:solidFill>
          <a:schemeClr val="tx1"/>
        </a:solidFill>
        <a:latin typeface="Garamond" pitchFamily="18" charset="0"/>
        <a:ea typeface="宋体" charset="-122"/>
        <a:cs typeface="+mn-cs"/>
      </a:defRPr>
    </a:lvl2pPr>
    <a:lvl3pPr marL="914400" algn="l" rtl="0" fontAlgn="base">
      <a:spcBef>
        <a:spcPct val="0"/>
      </a:spcBef>
      <a:spcAft>
        <a:spcPct val="0"/>
      </a:spcAft>
      <a:defRPr kern="1200">
        <a:solidFill>
          <a:schemeClr val="tx1"/>
        </a:solidFill>
        <a:latin typeface="Garamond" pitchFamily="18" charset="0"/>
        <a:ea typeface="宋体" charset="-122"/>
        <a:cs typeface="+mn-cs"/>
      </a:defRPr>
    </a:lvl3pPr>
    <a:lvl4pPr marL="1371600" algn="l" rtl="0" fontAlgn="base">
      <a:spcBef>
        <a:spcPct val="0"/>
      </a:spcBef>
      <a:spcAft>
        <a:spcPct val="0"/>
      </a:spcAft>
      <a:defRPr kern="1200">
        <a:solidFill>
          <a:schemeClr val="tx1"/>
        </a:solidFill>
        <a:latin typeface="Garamond" pitchFamily="18" charset="0"/>
        <a:ea typeface="宋体" charset="-122"/>
        <a:cs typeface="+mn-cs"/>
      </a:defRPr>
    </a:lvl4pPr>
    <a:lvl5pPr marL="1828800" algn="l" rtl="0" fontAlgn="base">
      <a:spcBef>
        <a:spcPct val="0"/>
      </a:spcBef>
      <a:spcAft>
        <a:spcPct val="0"/>
      </a:spcAft>
      <a:defRPr kern="1200">
        <a:solidFill>
          <a:schemeClr val="tx1"/>
        </a:solidFill>
        <a:latin typeface="Garamond" pitchFamily="18" charset="0"/>
        <a:ea typeface="宋体" charset="-122"/>
        <a:cs typeface="+mn-cs"/>
      </a:defRPr>
    </a:lvl5pPr>
    <a:lvl6pPr marL="2286000" algn="l" defTabSz="914400" rtl="0" eaLnBrk="1" latinLnBrk="0" hangingPunct="1">
      <a:defRPr kern="1200">
        <a:solidFill>
          <a:schemeClr val="tx1"/>
        </a:solidFill>
        <a:latin typeface="Garamond" pitchFamily="18" charset="0"/>
        <a:ea typeface="宋体" charset="-122"/>
        <a:cs typeface="+mn-cs"/>
      </a:defRPr>
    </a:lvl6pPr>
    <a:lvl7pPr marL="2743200" algn="l" defTabSz="914400" rtl="0" eaLnBrk="1" latinLnBrk="0" hangingPunct="1">
      <a:defRPr kern="1200">
        <a:solidFill>
          <a:schemeClr val="tx1"/>
        </a:solidFill>
        <a:latin typeface="Garamond" pitchFamily="18" charset="0"/>
        <a:ea typeface="宋体" charset="-122"/>
        <a:cs typeface="+mn-cs"/>
      </a:defRPr>
    </a:lvl7pPr>
    <a:lvl8pPr marL="3200400" algn="l" defTabSz="914400" rtl="0" eaLnBrk="1" latinLnBrk="0" hangingPunct="1">
      <a:defRPr kern="1200">
        <a:solidFill>
          <a:schemeClr val="tx1"/>
        </a:solidFill>
        <a:latin typeface="Garamond" pitchFamily="18" charset="0"/>
        <a:ea typeface="宋体" charset="-122"/>
        <a:cs typeface="+mn-cs"/>
      </a:defRPr>
    </a:lvl8pPr>
    <a:lvl9pPr marL="3657600" algn="l" defTabSz="914400" rtl="0" eaLnBrk="1" latinLnBrk="0" hangingPunct="1">
      <a:defRPr kern="1200">
        <a:solidFill>
          <a:schemeClr val="tx1"/>
        </a:solidFill>
        <a:latin typeface="Garamond" pitchFamily="18" charset="0"/>
        <a:ea typeface="宋体"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A121"/>
    <a:srgbClr val="66FF33"/>
    <a:srgbClr val="EEAB32"/>
    <a:srgbClr val="F4B79C"/>
    <a:srgbClr val="FFFFFF"/>
    <a:srgbClr val="FFFF00"/>
    <a:srgbClr val="FF66CC"/>
    <a:srgbClr val="FF99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97" autoAdjust="0"/>
  </p:normalViewPr>
  <p:slideViewPr>
    <p:cSldViewPr>
      <p:cViewPr>
        <p:scale>
          <a:sx n="66" d="100"/>
          <a:sy n="66" d="100"/>
        </p:scale>
        <p:origin x="-1738" y="-69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100" d="100"/>
          <a:sy n="100" d="100"/>
        </p:scale>
        <p:origin x="-186" y="273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38E22F-FE88-4654-9008-FCA1A6C7F10A}"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zh-CN" altLang="en-US"/>
        </a:p>
      </dgm:t>
    </dgm:pt>
    <dgm:pt modelId="{D54C0D36-E356-41D4-B48D-27B995412474}">
      <dgm:prSet phldrT="[文本]"/>
      <dgm:spPr>
        <a:gradFill flip="none" rotWithShape="1">
          <a:gsLst>
            <a:gs pos="0">
              <a:srgbClr val="03D4A8"/>
            </a:gs>
            <a:gs pos="25000">
              <a:srgbClr val="21D6E0"/>
            </a:gs>
            <a:gs pos="75000">
              <a:srgbClr val="0087E6"/>
            </a:gs>
            <a:gs pos="100000">
              <a:srgbClr val="005CBF"/>
            </a:gs>
          </a:gsLst>
          <a:lin ang="16200000" scaled="0"/>
          <a:tileRect/>
        </a:gradFill>
      </dgm:spPr>
      <dgm:t>
        <a:bodyPr/>
        <a:lstStyle/>
        <a:p>
          <a:r>
            <a:rPr lang="en-US" altLang="zh-CN" dirty="0" smtClean="0">
              <a:latin typeface="黑体" panose="02010609060101010101" pitchFamily="49" charset="-122"/>
              <a:ea typeface="黑体" panose="02010609060101010101" pitchFamily="49" charset="-122"/>
            </a:rPr>
            <a:t>XP</a:t>
          </a:r>
        </a:p>
        <a:p>
          <a:r>
            <a:rPr lang="zh-CN" altLang="en-US" dirty="0" smtClean="0">
              <a:latin typeface="黑体" panose="02010609060101010101" pitchFamily="49" charset="-122"/>
              <a:ea typeface="黑体" panose="02010609060101010101" pitchFamily="49" charset="-122"/>
            </a:rPr>
            <a:t>极限编程</a:t>
          </a:r>
          <a:endParaRPr lang="zh-CN" altLang="en-US" dirty="0">
            <a:latin typeface="黑体" panose="02010609060101010101" pitchFamily="49" charset="-122"/>
            <a:ea typeface="黑体" panose="02010609060101010101" pitchFamily="49" charset="-122"/>
          </a:endParaRPr>
        </a:p>
      </dgm:t>
    </dgm:pt>
    <dgm:pt modelId="{C33BEBED-5E86-4EFF-8528-1769ABCAA421}" type="parTrans" cxnId="{7161DD51-7FCE-4E65-91D6-FE97DD896366}">
      <dgm:prSet/>
      <dgm:spPr/>
      <dgm:t>
        <a:bodyPr/>
        <a:lstStyle/>
        <a:p>
          <a:endParaRPr lang="zh-CN" altLang="en-US">
            <a:latin typeface="黑体" panose="02010609060101010101" pitchFamily="49" charset="-122"/>
            <a:ea typeface="黑体" panose="02010609060101010101" pitchFamily="49" charset="-122"/>
          </a:endParaRPr>
        </a:p>
      </dgm:t>
    </dgm:pt>
    <dgm:pt modelId="{5EE12CC5-9B1D-46AB-9664-C3CB8FE7C14D}" type="sibTrans" cxnId="{7161DD51-7FCE-4E65-91D6-FE97DD896366}">
      <dgm:prSet/>
      <dgm:spPr>
        <a:solidFill>
          <a:schemeClr val="tx2">
            <a:lumMod val="75000"/>
          </a:schemeClr>
        </a:solidFill>
      </dgm:spPr>
      <dgm:t>
        <a:bodyPr/>
        <a:lstStyle/>
        <a:p>
          <a:endParaRPr lang="zh-CN" altLang="en-US">
            <a:latin typeface="黑体" panose="02010609060101010101" pitchFamily="49" charset="-122"/>
            <a:ea typeface="黑体" panose="02010609060101010101" pitchFamily="49" charset="-122"/>
          </a:endParaRPr>
        </a:p>
      </dgm:t>
    </dgm:pt>
    <dgm:pt modelId="{C4B4DEA3-9702-4939-9C43-3DFDB4302E42}">
      <dgm:prSet phldrT="[文本]" phldr="1"/>
      <dgm:spPr/>
      <dgm:t>
        <a:bodyPr/>
        <a:lstStyle/>
        <a:p>
          <a:endParaRPr lang="zh-CN" altLang="en-US" dirty="0">
            <a:latin typeface="黑体" panose="02010609060101010101" pitchFamily="49" charset="-122"/>
            <a:ea typeface="黑体" panose="02010609060101010101" pitchFamily="49" charset="-122"/>
          </a:endParaRPr>
        </a:p>
      </dgm:t>
    </dgm:pt>
    <dgm:pt modelId="{C14EF6CB-1D0C-4126-91C4-D07941F6BB3F}" type="parTrans" cxnId="{D50968A5-F207-4474-9F6B-C1B92FDFEF01}">
      <dgm:prSet/>
      <dgm:spPr/>
      <dgm:t>
        <a:bodyPr/>
        <a:lstStyle/>
        <a:p>
          <a:endParaRPr lang="zh-CN" altLang="en-US">
            <a:latin typeface="黑体" panose="02010609060101010101" pitchFamily="49" charset="-122"/>
            <a:ea typeface="黑体" panose="02010609060101010101" pitchFamily="49" charset="-122"/>
          </a:endParaRPr>
        </a:p>
      </dgm:t>
    </dgm:pt>
    <dgm:pt modelId="{54DA4C42-A122-4694-897B-485656287EAA}" type="sibTrans" cxnId="{D50968A5-F207-4474-9F6B-C1B92FDFEF01}">
      <dgm:prSet/>
      <dgm:spPr/>
      <dgm:t>
        <a:bodyPr/>
        <a:lstStyle/>
        <a:p>
          <a:endParaRPr lang="zh-CN" altLang="en-US">
            <a:latin typeface="黑体" panose="02010609060101010101" pitchFamily="49" charset="-122"/>
            <a:ea typeface="黑体" panose="02010609060101010101" pitchFamily="49" charset="-122"/>
          </a:endParaRPr>
        </a:p>
      </dgm:t>
    </dgm:pt>
    <dgm:pt modelId="{0DD894B7-706A-4EC5-A9A5-C4CEEB7B0B3C}">
      <dgm:prSet phldrT="[文本]"/>
      <dgm:spPr>
        <a:solidFill>
          <a:schemeClr val="tx2">
            <a:lumMod val="50000"/>
          </a:schemeClr>
        </a:solidFill>
      </dgm:spPr>
      <dgm:t>
        <a:bodyPr/>
        <a:lstStyle/>
        <a:p>
          <a:r>
            <a:rPr lang="en-US" altLang="zh-CN" dirty="0" smtClean="0">
              <a:latin typeface="黑体" panose="02010609060101010101" pitchFamily="49" charset="-122"/>
              <a:ea typeface="黑体" panose="02010609060101010101" pitchFamily="49" charset="-122"/>
            </a:rPr>
            <a:t>FDD</a:t>
          </a:r>
        </a:p>
        <a:p>
          <a:r>
            <a:rPr lang="zh-CN" altLang="en-US" dirty="0" smtClean="0">
              <a:latin typeface="黑体" panose="02010609060101010101" pitchFamily="49" charset="-122"/>
              <a:ea typeface="黑体" panose="02010609060101010101" pitchFamily="49" charset="-122"/>
            </a:rPr>
            <a:t>特征驱动</a:t>
          </a:r>
          <a:endParaRPr lang="zh-CN" altLang="en-US" dirty="0">
            <a:latin typeface="黑体" panose="02010609060101010101" pitchFamily="49" charset="-122"/>
            <a:ea typeface="黑体" panose="02010609060101010101" pitchFamily="49" charset="-122"/>
          </a:endParaRPr>
        </a:p>
      </dgm:t>
    </dgm:pt>
    <dgm:pt modelId="{A2B268D7-F385-4CCE-810E-ADE835357F16}" type="parTrans" cxnId="{355ED7E8-BE7F-4632-811C-A7031DF604CF}">
      <dgm:prSet/>
      <dgm:spPr/>
      <dgm:t>
        <a:bodyPr/>
        <a:lstStyle/>
        <a:p>
          <a:endParaRPr lang="zh-CN" altLang="en-US">
            <a:latin typeface="黑体" panose="02010609060101010101" pitchFamily="49" charset="-122"/>
            <a:ea typeface="黑体" panose="02010609060101010101" pitchFamily="49" charset="-122"/>
          </a:endParaRPr>
        </a:p>
      </dgm:t>
    </dgm:pt>
    <dgm:pt modelId="{DBBF88BC-56B5-4EEB-B223-B0A20E62F42A}" type="sibTrans" cxnId="{355ED7E8-BE7F-4632-811C-A7031DF604CF}">
      <dgm:prSet/>
      <dgm:spPr>
        <a:gradFill rotWithShape="0">
          <a:gsLst>
            <a:gs pos="0">
              <a:srgbClr val="000082"/>
            </a:gs>
            <a:gs pos="30000">
              <a:srgbClr val="66008F"/>
            </a:gs>
            <a:gs pos="64999">
              <a:srgbClr val="BA0066"/>
            </a:gs>
            <a:gs pos="89999">
              <a:srgbClr val="FF0000"/>
            </a:gs>
            <a:gs pos="100000">
              <a:srgbClr val="FF8200"/>
            </a:gs>
          </a:gsLst>
          <a:lin ang="16200000" scaled="0"/>
        </a:gradFill>
      </dgm:spPr>
      <dgm:t>
        <a:bodyPr/>
        <a:lstStyle/>
        <a:p>
          <a:r>
            <a:rPr lang="en-US" altLang="zh-CN" dirty="0" smtClean="0">
              <a:latin typeface="黑体" panose="02010609060101010101" pitchFamily="49" charset="-122"/>
              <a:ea typeface="黑体" panose="02010609060101010101" pitchFamily="49" charset="-122"/>
            </a:rPr>
            <a:t>DSDM</a:t>
          </a:r>
        </a:p>
        <a:p>
          <a:r>
            <a:rPr lang="zh-CN" altLang="en-US" dirty="0" smtClean="0">
              <a:latin typeface="黑体" panose="02010609060101010101" pitchFamily="49" charset="-122"/>
              <a:ea typeface="黑体" panose="02010609060101010101" pitchFamily="49" charset="-122"/>
            </a:rPr>
            <a:t>动态系统开发方法</a:t>
          </a:r>
          <a:endParaRPr lang="zh-CN" altLang="en-US" dirty="0">
            <a:latin typeface="黑体" panose="02010609060101010101" pitchFamily="49" charset="-122"/>
            <a:ea typeface="黑体" panose="02010609060101010101" pitchFamily="49" charset="-122"/>
          </a:endParaRPr>
        </a:p>
      </dgm:t>
    </dgm:pt>
    <dgm:pt modelId="{DFEA12B5-614E-4244-9806-53695385F605}">
      <dgm:prSet phldrT="[文本]"/>
      <dgm:spPr/>
      <dgm:t>
        <a:bodyPr/>
        <a:lstStyle/>
        <a:p>
          <a:pPr algn="ctr"/>
          <a:r>
            <a:rPr lang="en-US" altLang="zh-CN" dirty="0" smtClean="0">
              <a:latin typeface="黑体" panose="02010609060101010101" pitchFamily="49" charset="-122"/>
              <a:ea typeface="黑体" panose="02010609060101010101" pitchFamily="49" charset="-122"/>
            </a:rPr>
            <a:t>Crystal</a:t>
          </a:r>
        </a:p>
        <a:p>
          <a:pPr algn="ctr"/>
          <a:r>
            <a:rPr lang="zh-CN" altLang="en-US" dirty="0" smtClean="0">
              <a:latin typeface="黑体" panose="02010609060101010101" pitchFamily="49" charset="-122"/>
              <a:ea typeface="黑体" panose="02010609060101010101" pitchFamily="49" charset="-122"/>
            </a:rPr>
            <a:t>水晶方法</a:t>
          </a:r>
          <a:endParaRPr lang="zh-CN" altLang="en-US" dirty="0">
            <a:latin typeface="黑体" panose="02010609060101010101" pitchFamily="49" charset="-122"/>
            <a:ea typeface="黑体" panose="02010609060101010101" pitchFamily="49" charset="-122"/>
          </a:endParaRPr>
        </a:p>
      </dgm:t>
    </dgm:pt>
    <dgm:pt modelId="{04B583C7-A628-47C0-83F2-46C4DD259F26}" type="parTrans" cxnId="{8BD40FCE-6798-4463-A921-0FC1950DD6BA}">
      <dgm:prSet/>
      <dgm:spPr/>
      <dgm:t>
        <a:bodyPr/>
        <a:lstStyle/>
        <a:p>
          <a:endParaRPr lang="zh-CN" altLang="en-US">
            <a:latin typeface="黑体" panose="02010609060101010101" pitchFamily="49" charset="-122"/>
            <a:ea typeface="黑体" panose="02010609060101010101" pitchFamily="49" charset="-122"/>
          </a:endParaRPr>
        </a:p>
      </dgm:t>
    </dgm:pt>
    <dgm:pt modelId="{9A6AC0DD-3F23-4086-9900-185329E38059}" type="sibTrans" cxnId="{8BD40FCE-6798-4463-A921-0FC1950DD6BA}">
      <dgm:prSet/>
      <dgm:spPr/>
      <dgm:t>
        <a:bodyPr/>
        <a:lstStyle/>
        <a:p>
          <a:endParaRPr lang="zh-CN" altLang="en-US">
            <a:latin typeface="黑体" panose="02010609060101010101" pitchFamily="49" charset="-122"/>
            <a:ea typeface="黑体" panose="02010609060101010101" pitchFamily="49" charset="-122"/>
          </a:endParaRPr>
        </a:p>
      </dgm:t>
    </dgm:pt>
    <dgm:pt modelId="{3D878EA8-8195-4FF9-9207-EA379D01338B}">
      <dgm:prSet phldrT="[文本]" custT="1"/>
      <dgm:spPr>
        <a:gradFill rotWithShape="0">
          <a:gsLst>
            <a:gs pos="0">
              <a:srgbClr val="FBEAC7"/>
            </a:gs>
            <a:gs pos="17999">
              <a:srgbClr val="FEE7F2"/>
            </a:gs>
            <a:gs pos="36000">
              <a:srgbClr val="FAC77D"/>
            </a:gs>
            <a:gs pos="61000">
              <a:srgbClr val="FBA97D"/>
            </a:gs>
            <a:gs pos="82001">
              <a:srgbClr val="FBD49C"/>
            </a:gs>
            <a:gs pos="100000">
              <a:srgbClr val="FEE7F2"/>
            </a:gs>
          </a:gsLst>
          <a:lin ang="16200000" scaled="0"/>
        </a:gradFill>
      </dgm:spPr>
      <dgm:t>
        <a:bodyPr/>
        <a:lstStyle/>
        <a:p>
          <a:r>
            <a:rPr lang="en-US" altLang="zh-CN" sz="2000" dirty="0" smtClean="0">
              <a:latin typeface="黑体" panose="02010609060101010101" pitchFamily="49" charset="-122"/>
              <a:ea typeface="黑体" panose="02010609060101010101" pitchFamily="49" charset="-122"/>
            </a:rPr>
            <a:t>Scrum</a:t>
          </a:r>
          <a:endParaRPr lang="zh-CN" altLang="en-US" sz="2000" dirty="0">
            <a:latin typeface="黑体" panose="02010609060101010101" pitchFamily="49" charset="-122"/>
            <a:ea typeface="黑体" panose="02010609060101010101" pitchFamily="49" charset="-122"/>
          </a:endParaRPr>
        </a:p>
      </dgm:t>
    </dgm:pt>
    <dgm:pt modelId="{210B66CF-6DCC-407E-9854-3E92E7538C46}" type="parTrans" cxnId="{025B85F4-6147-488F-8608-9B93DBDCC243}">
      <dgm:prSet/>
      <dgm:spPr/>
      <dgm:t>
        <a:bodyPr/>
        <a:lstStyle/>
        <a:p>
          <a:endParaRPr lang="zh-CN" altLang="en-US">
            <a:latin typeface="黑体" panose="02010609060101010101" pitchFamily="49" charset="-122"/>
            <a:ea typeface="黑体" panose="02010609060101010101" pitchFamily="49" charset="-122"/>
          </a:endParaRPr>
        </a:p>
      </dgm:t>
    </dgm:pt>
    <dgm:pt modelId="{A94FE983-49FA-4660-A64A-8F580F2D5E20}" type="sibTrans" cxnId="{025B85F4-6147-488F-8608-9B93DBDCC243}">
      <dgm:prSet/>
      <dgm:spPr>
        <a:gradFill rotWithShape="0">
          <a:gsLst>
            <a:gs pos="0">
              <a:srgbClr val="DDEBCF"/>
            </a:gs>
            <a:gs pos="50000">
              <a:srgbClr val="9CB86E"/>
            </a:gs>
            <a:gs pos="100000">
              <a:srgbClr val="156B13"/>
            </a:gs>
          </a:gsLst>
          <a:lin ang="16200000" scaled="0"/>
        </a:gradFill>
      </dgm:spPr>
      <dgm:t>
        <a:bodyPr/>
        <a:lstStyle/>
        <a:p>
          <a:r>
            <a:rPr lang="en-US" altLang="zh-CN" dirty="0" smtClean="0">
              <a:latin typeface="黑体" panose="02010609060101010101" pitchFamily="49" charset="-122"/>
              <a:ea typeface="黑体" panose="02010609060101010101" pitchFamily="49" charset="-122"/>
            </a:rPr>
            <a:t>ASD</a:t>
          </a:r>
        </a:p>
        <a:p>
          <a:r>
            <a:rPr lang="zh-CN" altLang="en-US" dirty="0" smtClean="0">
              <a:latin typeface="黑体" panose="02010609060101010101" pitchFamily="49" charset="-122"/>
              <a:ea typeface="黑体" panose="02010609060101010101" pitchFamily="49" charset="-122"/>
            </a:rPr>
            <a:t>自适应软件开发</a:t>
          </a:r>
          <a:endParaRPr lang="zh-CN" altLang="en-US" dirty="0">
            <a:latin typeface="黑体" panose="02010609060101010101" pitchFamily="49" charset="-122"/>
            <a:ea typeface="黑体" panose="02010609060101010101" pitchFamily="49" charset="-122"/>
          </a:endParaRPr>
        </a:p>
      </dgm:t>
    </dgm:pt>
    <dgm:pt modelId="{7EFE97CD-1F13-4072-ADDB-20D72AAA8D51}" type="pres">
      <dgm:prSet presAssocID="{8F38E22F-FE88-4654-9008-FCA1A6C7F10A}" presName="Name0" presStyleCnt="0">
        <dgm:presLayoutVars>
          <dgm:chMax/>
          <dgm:chPref/>
          <dgm:dir/>
          <dgm:animLvl val="lvl"/>
        </dgm:presLayoutVars>
      </dgm:prSet>
      <dgm:spPr/>
      <dgm:t>
        <a:bodyPr/>
        <a:lstStyle/>
        <a:p>
          <a:endParaRPr lang="zh-CN" altLang="en-US"/>
        </a:p>
      </dgm:t>
    </dgm:pt>
    <dgm:pt modelId="{16C46562-18FB-412C-AF05-47A37ECBC5D3}" type="pres">
      <dgm:prSet presAssocID="{D54C0D36-E356-41D4-B48D-27B995412474}" presName="composite" presStyleCnt="0"/>
      <dgm:spPr/>
    </dgm:pt>
    <dgm:pt modelId="{970ED0BC-B845-4679-89A8-76908E8CF8EA}" type="pres">
      <dgm:prSet presAssocID="{D54C0D36-E356-41D4-B48D-27B995412474}" presName="Parent1" presStyleLbl="node1" presStyleIdx="0" presStyleCnt="6" custScaleX="128822" custLinFactNeighborX="-18908" custLinFactNeighborY="6163">
        <dgm:presLayoutVars>
          <dgm:chMax val="1"/>
          <dgm:chPref val="1"/>
          <dgm:bulletEnabled val="1"/>
        </dgm:presLayoutVars>
      </dgm:prSet>
      <dgm:spPr/>
      <dgm:t>
        <a:bodyPr/>
        <a:lstStyle/>
        <a:p>
          <a:endParaRPr lang="zh-CN" altLang="en-US"/>
        </a:p>
      </dgm:t>
    </dgm:pt>
    <dgm:pt modelId="{8EA01E60-E336-4A34-A4C3-46FB297B80C7}" type="pres">
      <dgm:prSet presAssocID="{D54C0D36-E356-41D4-B48D-27B995412474}" presName="Childtext1" presStyleLbl="revTx" presStyleIdx="0" presStyleCnt="3" custLinFactY="51605" custLinFactNeighborX="-39155" custLinFactNeighborY="100000">
        <dgm:presLayoutVars>
          <dgm:chMax val="0"/>
          <dgm:chPref val="0"/>
          <dgm:bulletEnabled val="1"/>
        </dgm:presLayoutVars>
      </dgm:prSet>
      <dgm:spPr/>
      <dgm:t>
        <a:bodyPr/>
        <a:lstStyle/>
        <a:p>
          <a:endParaRPr lang="zh-CN" altLang="en-US"/>
        </a:p>
      </dgm:t>
    </dgm:pt>
    <dgm:pt modelId="{F016E8C2-689F-4022-ABC1-3AAA80D25BB3}" type="pres">
      <dgm:prSet presAssocID="{D54C0D36-E356-41D4-B48D-27B995412474}" presName="BalanceSpacing" presStyleCnt="0"/>
      <dgm:spPr/>
    </dgm:pt>
    <dgm:pt modelId="{F40D2D16-57C3-426D-88EB-5DC98DFAD3CA}" type="pres">
      <dgm:prSet presAssocID="{D54C0D36-E356-41D4-B48D-27B995412474}" presName="BalanceSpacing1" presStyleCnt="0"/>
      <dgm:spPr/>
    </dgm:pt>
    <dgm:pt modelId="{8EA46C9E-878E-4F94-B58B-D07CFB7A17D8}" type="pres">
      <dgm:prSet presAssocID="{5EE12CC5-9B1D-46AB-9664-C3CB8FE7C14D}" presName="Accent1Text" presStyleLbl="node1" presStyleIdx="1" presStyleCnt="6" custScaleX="128822" custLinFactX="-13250" custLinFactNeighborX="-100000" custLinFactNeighborY="86088"/>
      <dgm:spPr/>
      <dgm:t>
        <a:bodyPr/>
        <a:lstStyle/>
        <a:p>
          <a:endParaRPr lang="zh-CN" altLang="en-US"/>
        </a:p>
      </dgm:t>
    </dgm:pt>
    <dgm:pt modelId="{013D7E23-F740-4D56-A9B7-6A06F971FF10}" type="pres">
      <dgm:prSet presAssocID="{5EE12CC5-9B1D-46AB-9664-C3CB8FE7C14D}" presName="spaceBetweenRectangles" presStyleCnt="0"/>
      <dgm:spPr/>
    </dgm:pt>
    <dgm:pt modelId="{353A1554-415B-470E-84D6-7C7C922EA650}" type="pres">
      <dgm:prSet presAssocID="{0DD894B7-706A-4EC5-A9A5-C4CEEB7B0B3C}" presName="composite" presStyleCnt="0"/>
      <dgm:spPr/>
    </dgm:pt>
    <dgm:pt modelId="{C42789BF-F01C-4A7E-8E69-A02BA7E0D51C}" type="pres">
      <dgm:prSet presAssocID="{0DD894B7-706A-4EC5-A9A5-C4CEEB7B0B3C}" presName="Parent1" presStyleLbl="node1" presStyleIdx="2" presStyleCnt="6" custScaleX="128822" custLinFactNeighborX="-32475" custLinFactNeighborY="-37">
        <dgm:presLayoutVars>
          <dgm:chMax val="1"/>
          <dgm:chPref val="1"/>
          <dgm:bulletEnabled val="1"/>
        </dgm:presLayoutVars>
      </dgm:prSet>
      <dgm:spPr/>
      <dgm:t>
        <a:bodyPr/>
        <a:lstStyle/>
        <a:p>
          <a:endParaRPr lang="zh-CN" altLang="en-US"/>
        </a:p>
      </dgm:t>
    </dgm:pt>
    <dgm:pt modelId="{68C706E7-4BC6-42B7-A0E3-4DD9C048CF47}" type="pres">
      <dgm:prSet presAssocID="{0DD894B7-706A-4EC5-A9A5-C4CEEB7B0B3C}" presName="Childtext1" presStyleLbl="revTx" presStyleIdx="1" presStyleCnt="3" custLinFactNeighborX="-39295" custLinFactNeighborY="2164">
        <dgm:presLayoutVars>
          <dgm:chMax val="0"/>
          <dgm:chPref val="0"/>
          <dgm:bulletEnabled val="1"/>
        </dgm:presLayoutVars>
      </dgm:prSet>
      <dgm:spPr/>
      <dgm:t>
        <a:bodyPr/>
        <a:lstStyle/>
        <a:p>
          <a:endParaRPr lang="zh-CN" altLang="en-US"/>
        </a:p>
      </dgm:t>
    </dgm:pt>
    <dgm:pt modelId="{FA2C1B62-9B16-4D7C-940A-0E34B59FD20B}" type="pres">
      <dgm:prSet presAssocID="{0DD894B7-706A-4EC5-A9A5-C4CEEB7B0B3C}" presName="BalanceSpacing" presStyleCnt="0"/>
      <dgm:spPr/>
    </dgm:pt>
    <dgm:pt modelId="{9D04D74C-71DC-4965-AE42-531D76080DAA}" type="pres">
      <dgm:prSet presAssocID="{0DD894B7-706A-4EC5-A9A5-C4CEEB7B0B3C}" presName="BalanceSpacing1" presStyleCnt="0"/>
      <dgm:spPr/>
    </dgm:pt>
    <dgm:pt modelId="{EF3A98E5-34F2-49CA-96EF-D2B998FBF08D}" type="pres">
      <dgm:prSet presAssocID="{DBBF88BC-56B5-4EEB-B223-B0A20E62F42A}" presName="Accent1Text" presStyleLbl="node1" presStyleIdx="3" presStyleCnt="6" custScaleX="128822" custLinFactNeighborX="-6721" custLinFactNeighborY="726"/>
      <dgm:spPr/>
      <dgm:t>
        <a:bodyPr/>
        <a:lstStyle/>
        <a:p>
          <a:endParaRPr lang="zh-CN" altLang="en-US"/>
        </a:p>
      </dgm:t>
    </dgm:pt>
    <dgm:pt modelId="{2B781000-5191-4631-A650-B1A4779ECF22}" type="pres">
      <dgm:prSet presAssocID="{DBBF88BC-56B5-4EEB-B223-B0A20E62F42A}" presName="spaceBetweenRectangles" presStyleCnt="0"/>
      <dgm:spPr/>
    </dgm:pt>
    <dgm:pt modelId="{899BA2F7-AE84-4A7C-8DD7-7B11DEDF4E6B}" type="pres">
      <dgm:prSet presAssocID="{3D878EA8-8195-4FF9-9207-EA379D01338B}" presName="composite" presStyleCnt="0"/>
      <dgm:spPr/>
    </dgm:pt>
    <dgm:pt modelId="{CC9E6731-72A0-44B2-9954-071F6B6FFF01}" type="pres">
      <dgm:prSet presAssocID="{3D878EA8-8195-4FF9-9207-EA379D01338B}" presName="Parent1" presStyleLbl="node1" presStyleIdx="4" presStyleCnt="6" custScaleX="128822" custLinFactNeighborX="-18908" custLinFactNeighborY="-6178">
        <dgm:presLayoutVars>
          <dgm:chMax val="1"/>
          <dgm:chPref val="1"/>
          <dgm:bulletEnabled val="1"/>
        </dgm:presLayoutVars>
      </dgm:prSet>
      <dgm:spPr/>
      <dgm:t>
        <a:bodyPr/>
        <a:lstStyle/>
        <a:p>
          <a:endParaRPr lang="zh-CN" altLang="en-US"/>
        </a:p>
      </dgm:t>
    </dgm:pt>
    <dgm:pt modelId="{0BB4701F-DC87-488B-8E92-195AB530C961}" type="pres">
      <dgm:prSet presAssocID="{3D878EA8-8195-4FF9-9207-EA379D01338B}" presName="Childtext1" presStyleLbl="revTx" presStyleIdx="2" presStyleCnt="3">
        <dgm:presLayoutVars>
          <dgm:chMax val="0"/>
          <dgm:chPref val="0"/>
          <dgm:bulletEnabled val="1"/>
        </dgm:presLayoutVars>
      </dgm:prSet>
      <dgm:spPr/>
      <dgm:t>
        <a:bodyPr/>
        <a:lstStyle/>
        <a:p>
          <a:endParaRPr lang="zh-CN" altLang="en-US"/>
        </a:p>
      </dgm:t>
    </dgm:pt>
    <dgm:pt modelId="{BF8D2A27-9C39-4F9F-8077-D1658847B096}" type="pres">
      <dgm:prSet presAssocID="{3D878EA8-8195-4FF9-9207-EA379D01338B}" presName="BalanceSpacing" presStyleCnt="0"/>
      <dgm:spPr/>
    </dgm:pt>
    <dgm:pt modelId="{266A7C7F-0DBA-4364-B2F5-9931A7D1EAA8}" type="pres">
      <dgm:prSet presAssocID="{3D878EA8-8195-4FF9-9207-EA379D01338B}" presName="BalanceSpacing1" presStyleCnt="0"/>
      <dgm:spPr/>
    </dgm:pt>
    <dgm:pt modelId="{DBBC85F8-6263-4375-9354-495A70FB8A4A}" type="pres">
      <dgm:prSet presAssocID="{A94FE983-49FA-4660-A64A-8F580F2D5E20}" presName="Accent1Text" presStyleLbl="node1" presStyleIdx="5" presStyleCnt="6" custScaleX="128822" custLinFactX="100000" custLinFactNeighborX="190333" custLinFactNeighborY="-84154"/>
      <dgm:spPr/>
      <dgm:t>
        <a:bodyPr/>
        <a:lstStyle/>
        <a:p>
          <a:endParaRPr lang="zh-CN" altLang="en-US"/>
        </a:p>
      </dgm:t>
    </dgm:pt>
  </dgm:ptLst>
  <dgm:cxnLst>
    <dgm:cxn modelId="{157ACC6F-0012-427B-96EC-EE5F5D5BAB10}" type="presOf" srcId="{0DD894B7-706A-4EC5-A9A5-C4CEEB7B0B3C}" destId="{C42789BF-F01C-4A7E-8E69-A02BA7E0D51C}" srcOrd="0" destOrd="0" presId="urn:microsoft.com/office/officeart/2008/layout/AlternatingHexagons"/>
    <dgm:cxn modelId="{539DC99C-D70C-4B65-8397-B479ED778251}" type="presOf" srcId="{3D878EA8-8195-4FF9-9207-EA379D01338B}" destId="{CC9E6731-72A0-44B2-9954-071F6B6FFF01}" srcOrd="0" destOrd="0" presId="urn:microsoft.com/office/officeart/2008/layout/AlternatingHexagons"/>
    <dgm:cxn modelId="{E699D2C3-0D34-431A-A13D-034E98413852}" type="presOf" srcId="{5EE12CC5-9B1D-46AB-9664-C3CB8FE7C14D}" destId="{8EA46C9E-878E-4F94-B58B-D07CFB7A17D8}" srcOrd="0" destOrd="0" presId="urn:microsoft.com/office/officeart/2008/layout/AlternatingHexagons"/>
    <dgm:cxn modelId="{619C76A9-B89A-43CB-A75D-0282DBCE1DB7}" type="presOf" srcId="{DBBF88BC-56B5-4EEB-B223-B0A20E62F42A}" destId="{EF3A98E5-34F2-49CA-96EF-D2B998FBF08D}" srcOrd="0" destOrd="0" presId="urn:microsoft.com/office/officeart/2008/layout/AlternatingHexagons"/>
    <dgm:cxn modelId="{A66DBAF6-D725-4CE7-B590-DAD960786672}" type="presOf" srcId="{C4B4DEA3-9702-4939-9C43-3DFDB4302E42}" destId="{8EA01E60-E336-4A34-A4C3-46FB297B80C7}" srcOrd="0" destOrd="0" presId="urn:microsoft.com/office/officeart/2008/layout/AlternatingHexagons"/>
    <dgm:cxn modelId="{6E4080B2-B2FD-4873-8854-E6861BFA4FEE}" type="presOf" srcId="{A94FE983-49FA-4660-A64A-8F580F2D5E20}" destId="{DBBC85F8-6263-4375-9354-495A70FB8A4A}" srcOrd="0" destOrd="0" presId="urn:microsoft.com/office/officeart/2008/layout/AlternatingHexagons"/>
    <dgm:cxn modelId="{8BD40FCE-6798-4463-A921-0FC1950DD6BA}" srcId="{0DD894B7-706A-4EC5-A9A5-C4CEEB7B0B3C}" destId="{DFEA12B5-614E-4244-9806-53695385F605}" srcOrd="0" destOrd="0" parTransId="{04B583C7-A628-47C0-83F2-46C4DD259F26}" sibTransId="{9A6AC0DD-3F23-4086-9900-185329E38059}"/>
    <dgm:cxn modelId="{D50968A5-F207-4474-9F6B-C1B92FDFEF01}" srcId="{D54C0D36-E356-41D4-B48D-27B995412474}" destId="{C4B4DEA3-9702-4939-9C43-3DFDB4302E42}" srcOrd="0" destOrd="0" parTransId="{C14EF6CB-1D0C-4126-91C4-D07941F6BB3F}" sibTransId="{54DA4C42-A122-4694-897B-485656287EAA}"/>
    <dgm:cxn modelId="{355ED7E8-BE7F-4632-811C-A7031DF604CF}" srcId="{8F38E22F-FE88-4654-9008-FCA1A6C7F10A}" destId="{0DD894B7-706A-4EC5-A9A5-C4CEEB7B0B3C}" srcOrd="1" destOrd="0" parTransId="{A2B268D7-F385-4CCE-810E-ADE835357F16}" sibTransId="{DBBF88BC-56B5-4EEB-B223-B0A20E62F42A}"/>
    <dgm:cxn modelId="{025B85F4-6147-488F-8608-9B93DBDCC243}" srcId="{8F38E22F-FE88-4654-9008-FCA1A6C7F10A}" destId="{3D878EA8-8195-4FF9-9207-EA379D01338B}" srcOrd="2" destOrd="0" parTransId="{210B66CF-6DCC-407E-9854-3E92E7538C46}" sibTransId="{A94FE983-49FA-4660-A64A-8F580F2D5E20}"/>
    <dgm:cxn modelId="{AA7227EB-5FEE-4D50-9B1B-07AD1A3C4A5B}" type="presOf" srcId="{DFEA12B5-614E-4244-9806-53695385F605}" destId="{68C706E7-4BC6-42B7-A0E3-4DD9C048CF47}" srcOrd="0" destOrd="0" presId="urn:microsoft.com/office/officeart/2008/layout/AlternatingHexagons"/>
    <dgm:cxn modelId="{07E0CD53-B767-45AA-874E-4A47143ACDC1}" type="presOf" srcId="{8F38E22F-FE88-4654-9008-FCA1A6C7F10A}" destId="{7EFE97CD-1F13-4072-ADDB-20D72AAA8D51}" srcOrd="0" destOrd="0" presId="urn:microsoft.com/office/officeart/2008/layout/AlternatingHexagons"/>
    <dgm:cxn modelId="{FB05DCD4-844B-4776-989C-24BEF2CA1DFA}" type="presOf" srcId="{D54C0D36-E356-41D4-B48D-27B995412474}" destId="{970ED0BC-B845-4679-89A8-76908E8CF8EA}" srcOrd="0" destOrd="0" presId="urn:microsoft.com/office/officeart/2008/layout/AlternatingHexagons"/>
    <dgm:cxn modelId="{7161DD51-7FCE-4E65-91D6-FE97DD896366}" srcId="{8F38E22F-FE88-4654-9008-FCA1A6C7F10A}" destId="{D54C0D36-E356-41D4-B48D-27B995412474}" srcOrd="0" destOrd="0" parTransId="{C33BEBED-5E86-4EFF-8528-1769ABCAA421}" sibTransId="{5EE12CC5-9B1D-46AB-9664-C3CB8FE7C14D}"/>
    <dgm:cxn modelId="{4074CB38-4C62-4FCB-80D4-9F08E022C99B}" type="presParOf" srcId="{7EFE97CD-1F13-4072-ADDB-20D72AAA8D51}" destId="{16C46562-18FB-412C-AF05-47A37ECBC5D3}" srcOrd="0" destOrd="0" presId="urn:microsoft.com/office/officeart/2008/layout/AlternatingHexagons"/>
    <dgm:cxn modelId="{862948DB-5A2C-46AD-B230-B4E001BB4E33}" type="presParOf" srcId="{16C46562-18FB-412C-AF05-47A37ECBC5D3}" destId="{970ED0BC-B845-4679-89A8-76908E8CF8EA}" srcOrd="0" destOrd="0" presId="urn:microsoft.com/office/officeart/2008/layout/AlternatingHexagons"/>
    <dgm:cxn modelId="{2B8F8B29-3907-4CF5-8FF5-1FAC822919BC}" type="presParOf" srcId="{16C46562-18FB-412C-AF05-47A37ECBC5D3}" destId="{8EA01E60-E336-4A34-A4C3-46FB297B80C7}" srcOrd="1" destOrd="0" presId="urn:microsoft.com/office/officeart/2008/layout/AlternatingHexagons"/>
    <dgm:cxn modelId="{7BDF46FA-DA0C-48B9-9362-585110751692}" type="presParOf" srcId="{16C46562-18FB-412C-AF05-47A37ECBC5D3}" destId="{F016E8C2-689F-4022-ABC1-3AAA80D25BB3}" srcOrd="2" destOrd="0" presId="urn:microsoft.com/office/officeart/2008/layout/AlternatingHexagons"/>
    <dgm:cxn modelId="{13A20410-F171-4131-82EA-1C8B59766B6F}" type="presParOf" srcId="{16C46562-18FB-412C-AF05-47A37ECBC5D3}" destId="{F40D2D16-57C3-426D-88EB-5DC98DFAD3CA}" srcOrd="3" destOrd="0" presId="urn:microsoft.com/office/officeart/2008/layout/AlternatingHexagons"/>
    <dgm:cxn modelId="{99C98F17-5E24-479F-9BD0-DE0F8B6E0542}" type="presParOf" srcId="{16C46562-18FB-412C-AF05-47A37ECBC5D3}" destId="{8EA46C9E-878E-4F94-B58B-D07CFB7A17D8}" srcOrd="4" destOrd="0" presId="urn:microsoft.com/office/officeart/2008/layout/AlternatingHexagons"/>
    <dgm:cxn modelId="{37325290-D66F-4CEC-9252-CA87070DE70C}" type="presParOf" srcId="{7EFE97CD-1F13-4072-ADDB-20D72AAA8D51}" destId="{013D7E23-F740-4D56-A9B7-6A06F971FF10}" srcOrd="1" destOrd="0" presId="urn:microsoft.com/office/officeart/2008/layout/AlternatingHexagons"/>
    <dgm:cxn modelId="{ED0A038A-5610-4A04-9CB4-786D05BDBB5D}" type="presParOf" srcId="{7EFE97CD-1F13-4072-ADDB-20D72AAA8D51}" destId="{353A1554-415B-470E-84D6-7C7C922EA650}" srcOrd="2" destOrd="0" presId="urn:microsoft.com/office/officeart/2008/layout/AlternatingHexagons"/>
    <dgm:cxn modelId="{C4341FC7-DF96-4AE8-BAB0-A3516EE99CC7}" type="presParOf" srcId="{353A1554-415B-470E-84D6-7C7C922EA650}" destId="{C42789BF-F01C-4A7E-8E69-A02BA7E0D51C}" srcOrd="0" destOrd="0" presId="urn:microsoft.com/office/officeart/2008/layout/AlternatingHexagons"/>
    <dgm:cxn modelId="{A10C124B-2703-4A98-825D-7CDC7C8A5548}" type="presParOf" srcId="{353A1554-415B-470E-84D6-7C7C922EA650}" destId="{68C706E7-4BC6-42B7-A0E3-4DD9C048CF47}" srcOrd="1" destOrd="0" presId="urn:microsoft.com/office/officeart/2008/layout/AlternatingHexagons"/>
    <dgm:cxn modelId="{DB1DFE16-97E7-4BCD-8DBA-9ACDB46729B2}" type="presParOf" srcId="{353A1554-415B-470E-84D6-7C7C922EA650}" destId="{FA2C1B62-9B16-4D7C-940A-0E34B59FD20B}" srcOrd="2" destOrd="0" presId="urn:microsoft.com/office/officeart/2008/layout/AlternatingHexagons"/>
    <dgm:cxn modelId="{C574183F-766C-4001-A15F-20A9C1D9ECE7}" type="presParOf" srcId="{353A1554-415B-470E-84D6-7C7C922EA650}" destId="{9D04D74C-71DC-4965-AE42-531D76080DAA}" srcOrd="3" destOrd="0" presId="urn:microsoft.com/office/officeart/2008/layout/AlternatingHexagons"/>
    <dgm:cxn modelId="{8BC8AD6F-C245-4D8D-A1BB-364D57351D85}" type="presParOf" srcId="{353A1554-415B-470E-84D6-7C7C922EA650}" destId="{EF3A98E5-34F2-49CA-96EF-D2B998FBF08D}" srcOrd="4" destOrd="0" presId="urn:microsoft.com/office/officeart/2008/layout/AlternatingHexagons"/>
    <dgm:cxn modelId="{0300D7DA-3847-4D95-8247-C351108D49CD}" type="presParOf" srcId="{7EFE97CD-1F13-4072-ADDB-20D72AAA8D51}" destId="{2B781000-5191-4631-A650-B1A4779ECF22}" srcOrd="3" destOrd="0" presId="urn:microsoft.com/office/officeart/2008/layout/AlternatingHexagons"/>
    <dgm:cxn modelId="{D8A22A00-D4C7-4930-9965-A0E3D25386A3}" type="presParOf" srcId="{7EFE97CD-1F13-4072-ADDB-20D72AAA8D51}" destId="{899BA2F7-AE84-4A7C-8DD7-7B11DEDF4E6B}" srcOrd="4" destOrd="0" presId="urn:microsoft.com/office/officeart/2008/layout/AlternatingHexagons"/>
    <dgm:cxn modelId="{745B8B5E-10D6-48F1-9307-F0EECC4F73C0}" type="presParOf" srcId="{899BA2F7-AE84-4A7C-8DD7-7B11DEDF4E6B}" destId="{CC9E6731-72A0-44B2-9954-071F6B6FFF01}" srcOrd="0" destOrd="0" presId="urn:microsoft.com/office/officeart/2008/layout/AlternatingHexagons"/>
    <dgm:cxn modelId="{026230B2-FC59-40EB-B1D8-D7F863E205E3}" type="presParOf" srcId="{899BA2F7-AE84-4A7C-8DD7-7B11DEDF4E6B}" destId="{0BB4701F-DC87-488B-8E92-195AB530C961}" srcOrd="1" destOrd="0" presId="urn:microsoft.com/office/officeart/2008/layout/AlternatingHexagons"/>
    <dgm:cxn modelId="{B7BDBC63-C1EC-4029-BEF7-8BE70E510B29}" type="presParOf" srcId="{899BA2F7-AE84-4A7C-8DD7-7B11DEDF4E6B}" destId="{BF8D2A27-9C39-4F9F-8077-D1658847B096}" srcOrd="2" destOrd="0" presId="urn:microsoft.com/office/officeart/2008/layout/AlternatingHexagons"/>
    <dgm:cxn modelId="{55EAE0FE-CEA0-46FC-819C-74803A2E5622}" type="presParOf" srcId="{899BA2F7-AE84-4A7C-8DD7-7B11DEDF4E6B}" destId="{266A7C7F-0DBA-4364-B2F5-9931A7D1EAA8}" srcOrd="3" destOrd="0" presId="urn:microsoft.com/office/officeart/2008/layout/AlternatingHexagons"/>
    <dgm:cxn modelId="{B3EC10E8-1F76-4DD2-AF75-C2C875C5FEBE}" type="presParOf" srcId="{899BA2F7-AE84-4A7C-8DD7-7B11DEDF4E6B}" destId="{DBBC85F8-6263-4375-9354-495A70FB8A4A}"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ED0BC-B845-4679-89A8-76908E8CF8EA}">
      <dsp:nvSpPr>
        <dsp:cNvPr id="0" name=""/>
        <dsp:cNvSpPr/>
      </dsp:nvSpPr>
      <dsp:spPr>
        <a:xfrm rot="5400000">
          <a:off x="2971210" y="3534"/>
          <a:ext cx="1505303" cy="1687071"/>
        </a:xfrm>
        <a:prstGeom prst="hexagon">
          <a:avLst>
            <a:gd name="adj" fmla="val 25000"/>
            <a:gd name="vf" fmla="val 115470"/>
          </a:avLst>
        </a:prstGeom>
        <a:gradFill flip="none" rotWithShape="1">
          <a:gsLst>
            <a:gs pos="0">
              <a:srgbClr val="03D4A8"/>
            </a:gs>
            <a:gs pos="25000">
              <a:srgbClr val="21D6E0"/>
            </a:gs>
            <a:gs pos="75000">
              <a:srgbClr val="0087E6"/>
            </a:gs>
            <a:gs pos="100000">
              <a:srgbClr val="005CBF"/>
            </a:gs>
          </a:gsLst>
          <a:lin ang="16200000" scaled="0"/>
          <a:tileRect/>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latin typeface="黑体" panose="02010609060101010101" pitchFamily="49" charset="-122"/>
              <a:ea typeface="黑体" panose="02010609060101010101" pitchFamily="49" charset="-122"/>
            </a:rPr>
            <a:t>XP</a:t>
          </a:r>
        </a:p>
        <a:p>
          <a:pPr lvl="0" algn="ctr" defTabSz="800100">
            <a:lnSpc>
              <a:spcPct val="90000"/>
            </a:lnSpc>
            <a:spcBef>
              <a:spcPct val="0"/>
            </a:spcBef>
            <a:spcAft>
              <a:spcPct val="35000"/>
            </a:spcAft>
          </a:pPr>
          <a:r>
            <a:rPr lang="zh-CN" altLang="en-US" sz="1800" kern="1200" dirty="0" smtClean="0">
              <a:latin typeface="黑体" panose="02010609060101010101" pitchFamily="49" charset="-122"/>
              <a:ea typeface="黑体" panose="02010609060101010101" pitchFamily="49" charset="-122"/>
            </a:rPr>
            <a:t>极限编程</a:t>
          </a:r>
          <a:endParaRPr lang="zh-CN" altLang="en-US" sz="1800" kern="1200" dirty="0">
            <a:latin typeface="黑体" panose="02010609060101010101" pitchFamily="49" charset="-122"/>
            <a:ea typeface="黑体" panose="02010609060101010101" pitchFamily="49" charset="-122"/>
          </a:endParaRPr>
        </a:p>
      </dsp:txBody>
      <dsp:txXfrm rot="-5400000">
        <a:off x="3161505" y="345302"/>
        <a:ext cx="1124714" cy="1003535"/>
      </dsp:txXfrm>
    </dsp:sp>
    <dsp:sp modelId="{8EA01E60-E336-4A34-A4C3-46FB297B80C7}">
      <dsp:nvSpPr>
        <dsp:cNvPr id="0" name=""/>
        <dsp:cNvSpPr/>
      </dsp:nvSpPr>
      <dsp:spPr>
        <a:xfrm>
          <a:off x="4008259" y="1671976"/>
          <a:ext cx="1679919" cy="903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endParaRPr lang="zh-CN" altLang="en-US" sz="1800" kern="1200" dirty="0">
            <a:latin typeface="黑体" panose="02010609060101010101" pitchFamily="49" charset="-122"/>
            <a:ea typeface="黑体" panose="02010609060101010101" pitchFamily="49" charset="-122"/>
          </a:endParaRPr>
        </a:p>
      </dsp:txBody>
      <dsp:txXfrm>
        <a:off x="4008259" y="1671976"/>
        <a:ext cx="1679919" cy="903182"/>
      </dsp:txXfrm>
    </dsp:sp>
    <dsp:sp modelId="{8EA46C9E-878E-4F94-B58B-D07CFB7A17D8}">
      <dsp:nvSpPr>
        <dsp:cNvPr id="0" name=""/>
        <dsp:cNvSpPr/>
      </dsp:nvSpPr>
      <dsp:spPr>
        <a:xfrm rot="5400000">
          <a:off x="321310" y="1206648"/>
          <a:ext cx="1505303" cy="1687071"/>
        </a:xfrm>
        <a:prstGeom prst="hexagon">
          <a:avLst>
            <a:gd name="adj" fmla="val 25000"/>
            <a:gd name="vf" fmla="val 115470"/>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zh-CN" altLang="en-US" sz="3600" kern="1200">
            <a:latin typeface="黑体" panose="02010609060101010101" pitchFamily="49" charset="-122"/>
            <a:ea typeface="黑体" panose="02010609060101010101" pitchFamily="49" charset="-122"/>
          </a:endParaRPr>
        </a:p>
      </dsp:txBody>
      <dsp:txXfrm rot="-5400000">
        <a:off x="511605" y="1548416"/>
        <a:ext cx="1124714" cy="1003535"/>
      </dsp:txXfrm>
    </dsp:sp>
    <dsp:sp modelId="{C42789BF-F01C-4A7E-8E69-A02BA7E0D51C}">
      <dsp:nvSpPr>
        <dsp:cNvPr id="0" name=""/>
        <dsp:cNvSpPr/>
      </dsp:nvSpPr>
      <dsp:spPr>
        <a:xfrm rot="5400000">
          <a:off x="2083634" y="1187907"/>
          <a:ext cx="1505303" cy="1687071"/>
        </a:xfrm>
        <a:prstGeom prst="hexagon">
          <a:avLst>
            <a:gd name="adj" fmla="val 25000"/>
            <a:gd name="vf" fmla="val 115470"/>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altLang="zh-CN" sz="1700" kern="1200" dirty="0" smtClean="0">
              <a:latin typeface="黑体" panose="02010609060101010101" pitchFamily="49" charset="-122"/>
              <a:ea typeface="黑体" panose="02010609060101010101" pitchFamily="49" charset="-122"/>
            </a:rPr>
            <a:t>FDD</a:t>
          </a:r>
        </a:p>
        <a:p>
          <a:pPr lvl="0" algn="ctr" defTabSz="755650">
            <a:lnSpc>
              <a:spcPct val="90000"/>
            </a:lnSpc>
            <a:spcBef>
              <a:spcPct val="0"/>
            </a:spcBef>
            <a:spcAft>
              <a:spcPct val="35000"/>
            </a:spcAft>
          </a:pPr>
          <a:r>
            <a:rPr lang="zh-CN" altLang="en-US" sz="1700" kern="1200" dirty="0" smtClean="0">
              <a:latin typeface="黑体" panose="02010609060101010101" pitchFamily="49" charset="-122"/>
              <a:ea typeface="黑体" panose="02010609060101010101" pitchFamily="49" charset="-122"/>
            </a:rPr>
            <a:t>特征驱动</a:t>
          </a:r>
          <a:endParaRPr lang="zh-CN" altLang="en-US" sz="1700" kern="1200" dirty="0">
            <a:latin typeface="黑体" panose="02010609060101010101" pitchFamily="49" charset="-122"/>
            <a:ea typeface="黑体" panose="02010609060101010101" pitchFamily="49" charset="-122"/>
          </a:endParaRPr>
        </a:p>
      </dsp:txBody>
      <dsp:txXfrm rot="-5400000">
        <a:off x="2273929" y="1529675"/>
        <a:ext cx="1124714" cy="1003535"/>
      </dsp:txXfrm>
    </dsp:sp>
    <dsp:sp modelId="{68C706E7-4BC6-42B7-A0E3-4DD9C048CF47}">
      <dsp:nvSpPr>
        <dsp:cNvPr id="0" name=""/>
        <dsp:cNvSpPr/>
      </dsp:nvSpPr>
      <dsp:spPr>
        <a:xfrm>
          <a:off x="288026" y="1599953"/>
          <a:ext cx="1625728" cy="903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altLang="zh-CN" sz="1700" kern="1200" dirty="0" smtClean="0">
              <a:latin typeface="黑体" panose="02010609060101010101" pitchFamily="49" charset="-122"/>
              <a:ea typeface="黑体" panose="02010609060101010101" pitchFamily="49" charset="-122"/>
            </a:rPr>
            <a:t>Crystal</a:t>
          </a:r>
        </a:p>
        <a:p>
          <a:pPr lvl="0" algn="ctr" defTabSz="755650">
            <a:lnSpc>
              <a:spcPct val="90000"/>
            </a:lnSpc>
            <a:spcBef>
              <a:spcPct val="0"/>
            </a:spcBef>
            <a:spcAft>
              <a:spcPct val="35000"/>
            </a:spcAft>
          </a:pPr>
          <a:r>
            <a:rPr lang="zh-CN" altLang="en-US" sz="1700" kern="1200" dirty="0" smtClean="0">
              <a:latin typeface="黑体" panose="02010609060101010101" pitchFamily="49" charset="-122"/>
              <a:ea typeface="黑体" panose="02010609060101010101" pitchFamily="49" charset="-122"/>
            </a:rPr>
            <a:t>水晶方法</a:t>
          </a:r>
          <a:endParaRPr lang="zh-CN" altLang="en-US" sz="1700" kern="1200" dirty="0">
            <a:latin typeface="黑体" panose="02010609060101010101" pitchFamily="49" charset="-122"/>
            <a:ea typeface="黑体" panose="02010609060101010101" pitchFamily="49" charset="-122"/>
          </a:endParaRPr>
        </a:p>
      </dsp:txBody>
      <dsp:txXfrm>
        <a:off x="288026" y="1599953"/>
        <a:ext cx="1625728" cy="903182"/>
      </dsp:txXfrm>
    </dsp:sp>
    <dsp:sp modelId="{EF3A98E5-34F2-49CA-96EF-D2B998FBF08D}">
      <dsp:nvSpPr>
        <dsp:cNvPr id="0" name=""/>
        <dsp:cNvSpPr/>
      </dsp:nvSpPr>
      <dsp:spPr>
        <a:xfrm rot="5400000">
          <a:off x="3835295" y="1199392"/>
          <a:ext cx="1505303" cy="1687071"/>
        </a:xfrm>
        <a:prstGeom prst="hexagon">
          <a:avLst>
            <a:gd name="adj" fmla="val 25000"/>
            <a:gd name="vf" fmla="val 115470"/>
          </a:avLst>
        </a:prstGeom>
        <a:gradFill rotWithShape="0">
          <a:gsLst>
            <a:gs pos="0">
              <a:srgbClr val="000082"/>
            </a:gs>
            <a:gs pos="30000">
              <a:srgbClr val="66008F"/>
            </a:gs>
            <a:gs pos="64999">
              <a:srgbClr val="BA0066"/>
            </a:gs>
            <a:gs pos="89999">
              <a:srgbClr val="FF0000"/>
            </a:gs>
            <a:gs pos="100000">
              <a:srgbClr val="FF8200"/>
            </a:gs>
          </a:gsLst>
          <a:lin ang="16200000" scaled="0"/>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n-US" altLang="zh-CN" sz="1800" kern="1200" dirty="0" smtClean="0">
              <a:latin typeface="黑体" panose="02010609060101010101" pitchFamily="49" charset="-122"/>
              <a:ea typeface="黑体" panose="02010609060101010101" pitchFamily="49" charset="-122"/>
            </a:rPr>
            <a:t>DSDM</a:t>
          </a:r>
        </a:p>
        <a:p>
          <a:pPr lvl="0" algn="ctr" defTabSz="800100">
            <a:lnSpc>
              <a:spcPct val="90000"/>
            </a:lnSpc>
            <a:spcBef>
              <a:spcPct val="0"/>
            </a:spcBef>
            <a:spcAft>
              <a:spcPct val="35000"/>
            </a:spcAft>
          </a:pPr>
          <a:r>
            <a:rPr lang="zh-CN" altLang="en-US" sz="1800" kern="1200" dirty="0" smtClean="0">
              <a:latin typeface="黑体" panose="02010609060101010101" pitchFamily="49" charset="-122"/>
              <a:ea typeface="黑体" panose="02010609060101010101" pitchFamily="49" charset="-122"/>
            </a:rPr>
            <a:t>动态系统开发方法</a:t>
          </a:r>
          <a:endParaRPr lang="zh-CN" altLang="en-US" sz="1800" kern="1200" dirty="0">
            <a:latin typeface="黑体" panose="02010609060101010101" pitchFamily="49" charset="-122"/>
            <a:ea typeface="黑体" panose="02010609060101010101" pitchFamily="49" charset="-122"/>
          </a:endParaRPr>
        </a:p>
      </dsp:txBody>
      <dsp:txXfrm rot="-5400000">
        <a:off x="4025590" y="1541160"/>
        <a:ext cx="1124714" cy="1003535"/>
      </dsp:txXfrm>
    </dsp:sp>
    <dsp:sp modelId="{CC9E6731-72A0-44B2-9954-071F6B6FFF01}">
      <dsp:nvSpPr>
        <dsp:cNvPr id="0" name=""/>
        <dsp:cNvSpPr/>
      </dsp:nvSpPr>
      <dsp:spPr>
        <a:xfrm rot="5400000">
          <a:off x="2971210" y="2373168"/>
          <a:ext cx="1505303" cy="1687071"/>
        </a:xfrm>
        <a:prstGeom prst="hexagon">
          <a:avLst>
            <a:gd name="adj" fmla="val 25000"/>
            <a:gd name="vf" fmla="val 115470"/>
          </a:avLst>
        </a:prstGeom>
        <a:gradFill rotWithShape="0">
          <a:gsLst>
            <a:gs pos="0">
              <a:srgbClr val="FBEAC7"/>
            </a:gs>
            <a:gs pos="17999">
              <a:srgbClr val="FEE7F2"/>
            </a:gs>
            <a:gs pos="36000">
              <a:srgbClr val="FAC77D"/>
            </a:gs>
            <a:gs pos="61000">
              <a:srgbClr val="FBA97D"/>
            </a:gs>
            <a:gs pos="82001">
              <a:srgbClr val="FBD49C"/>
            </a:gs>
            <a:gs pos="100000">
              <a:srgbClr val="FEE7F2"/>
            </a:gs>
          </a:gsLst>
          <a:lin ang="16200000" scaled="0"/>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latin typeface="黑体" panose="02010609060101010101" pitchFamily="49" charset="-122"/>
              <a:ea typeface="黑体" panose="02010609060101010101" pitchFamily="49" charset="-122"/>
            </a:rPr>
            <a:t>Scrum</a:t>
          </a:r>
          <a:endParaRPr lang="zh-CN" altLang="en-US" sz="2000" kern="1200" dirty="0">
            <a:latin typeface="黑体" panose="02010609060101010101" pitchFamily="49" charset="-122"/>
            <a:ea typeface="黑体" panose="02010609060101010101" pitchFamily="49" charset="-122"/>
          </a:endParaRPr>
        </a:p>
      </dsp:txBody>
      <dsp:txXfrm rot="-5400000">
        <a:off x="3161505" y="2714936"/>
        <a:ext cx="1124714" cy="1003535"/>
      </dsp:txXfrm>
    </dsp:sp>
    <dsp:sp modelId="{0BB4701F-DC87-488B-8E92-195AB530C961}">
      <dsp:nvSpPr>
        <dsp:cNvPr id="0" name=""/>
        <dsp:cNvSpPr/>
      </dsp:nvSpPr>
      <dsp:spPr>
        <a:xfrm>
          <a:off x="4666031" y="2858110"/>
          <a:ext cx="1679919" cy="903182"/>
        </a:xfrm>
        <a:prstGeom prst="rect">
          <a:avLst/>
        </a:prstGeom>
        <a:noFill/>
        <a:ln>
          <a:noFill/>
        </a:ln>
        <a:effectLst/>
      </dsp:spPr>
      <dsp:style>
        <a:lnRef idx="0">
          <a:scrgbClr r="0" g="0" b="0"/>
        </a:lnRef>
        <a:fillRef idx="0">
          <a:scrgbClr r="0" g="0" b="0"/>
        </a:fillRef>
        <a:effectRef idx="0">
          <a:scrgbClr r="0" g="0" b="0"/>
        </a:effectRef>
        <a:fontRef idx="minor"/>
      </dsp:style>
    </dsp:sp>
    <dsp:sp modelId="{DBBC85F8-6263-4375-9354-495A70FB8A4A}">
      <dsp:nvSpPr>
        <dsp:cNvPr id="0" name=""/>
        <dsp:cNvSpPr/>
      </dsp:nvSpPr>
      <dsp:spPr>
        <a:xfrm rot="5400000">
          <a:off x="5606691" y="1199392"/>
          <a:ext cx="1505303" cy="1687071"/>
        </a:xfrm>
        <a:prstGeom prst="hexagon">
          <a:avLst>
            <a:gd name="adj" fmla="val 25000"/>
            <a:gd name="vf" fmla="val 115470"/>
          </a:avLst>
        </a:prstGeom>
        <a:gradFill rotWithShape="0">
          <a:gsLst>
            <a:gs pos="0">
              <a:srgbClr val="DDEBCF"/>
            </a:gs>
            <a:gs pos="50000">
              <a:srgbClr val="9CB86E"/>
            </a:gs>
            <a:gs pos="100000">
              <a:srgbClr val="156B13"/>
            </a:gs>
          </a:gsLst>
          <a:lin ang="16200000" scaled="0"/>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n-US" altLang="zh-CN" sz="1800" kern="1200" dirty="0" smtClean="0">
              <a:latin typeface="黑体" panose="02010609060101010101" pitchFamily="49" charset="-122"/>
              <a:ea typeface="黑体" panose="02010609060101010101" pitchFamily="49" charset="-122"/>
            </a:rPr>
            <a:t>ASD</a:t>
          </a:r>
        </a:p>
        <a:p>
          <a:pPr lvl="0" algn="ctr" defTabSz="800100">
            <a:lnSpc>
              <a:spcPct val="90000"/>
            </a:lnSpc>
            <a:spcBef>
              <a:spcPct val="0"/>
            </a:spcBef>
            <a:spcAft>
              <a:spcPct val="35000"/>
            </a:spcAft>
          </a:pPr>
          <a:r>
            <a:rPr lang="zh-CN" altLang="en-US" sz="1800" kern="1200" dirty="0" smtClean="0">
              <a:latin typeface="黑体" panose="02010609060101010101" pitchFamily="49" charset="-122"/>
              <a:ea typeface="黑体" panose="02010609060101010101" pitchFamily="49" charset="-122"/>
            </a:rPr>
            <a:t>自适应软件开发</a:t>
          </a:r>
          <a:endParaRPr lang="zh-CN" altLang="en-US" sz="1800" kern="1200" dirty="0">
            <a:latin typeface="黑体" panose="02010609060101010101" pitchFamily="49" charset="-122"/>
            <a:ea typeface="黑体" panose="02010609060101010101" pitchFamily="49" charset="-122"/>
          </a:endParaRPr>
        </a:p>
      </dsp:txBody>
      <dsp:txXfrm rot="-5400000">
        <a:off x="5796986" y="1541160"/>
        <a:ext cx="1124714" cy="1003535"/>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smtClean="0">
                <a:latin typeface="Times New Roman" pitchFamily="18" charset="0"/>
                <a:ea typeface="宋体" pitchFamily="2" charset="-122"/>
              </a:defRPr>
            </a:lvl1pPr>
          </a:lstStyle>
          <a:p>
            <a:pPr>
              <a:defRPr/>
            </a:pPr>
            <a:endParaRPr lang="en-US" altLang="zh-CN"/>
          </a:p>
        </p:txBody>
      </p:sp>
      <p:sp>
        <p:nvSpPr>
          <p:cNvPr id="11776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smtClean="0">
                <a:latin typeface="Times New Roman" pitchFamily="18" charset="0"/>
                <a:ea typeface="宋体" pitchFamily="2" charset="-122"/>
              </a:defRPr>
            </a:lvl1pPr>
          </a:lstStyle>
          <a:p>
            <a:pPr>
              <a:defRPr/>
            </a:pPr>
            <a:endParaRPr lang="en-US" altLang="zh-CN"/>
          </a:p>
        </p:txBody>
      </p:sp>
      <p:sp>
        <p:nvSpPr>
          <p:cNvPr id="11776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smtClean="0">
                <a:latin typeface="Times New Roman" pitchFamily="18" charset="0"/>
                <a:ea typeface="宋体" pitchFamily="2" charset="-122"/>
              </a:defRPr>
            </a:lvl1pPr>
          </a:lstStyle>
          <a:p>
            <a:pPr>
              <a:defRPr/>
            </a:pPr>
            <a:endParaRPr lang="en-US" altLang="zh-CN"/>
          </a:p>
        </p:txBody>
      </p:sp>
      <p:sp>
        <p:nvSpPr>
          <p:cNvPr id="11776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smtClean="0">
                <a:latin typeface="Times New Roman" pitchFamily="18" charset="0"/>
                <a:ea typeface="宋体" pitchFamily="2" charset="-122"/>
              </a:defRPr>
            </a:lvl1pPr>
          </a:lstStyle>
          <a:p>
            <a:pPr>
              <a:defRPr/>
            </a:pPr>
            <a:fld id="{32B93F3F-4CBB-46B7-841F-A57FC42B2EDA}" type="slidenum">
              <a:rPr lang="en-US" altLang="zh-CN"/>
              <a:pPr>
                <a:defRPr/>
              </a:pPr>
              <a:t>‹#›</a:t>
            </a:fld>
            <a:endParaRPr lang="en-US" altLang="zh-CN"/>
          </a:p>
        </p:txBody>
      </p:sp>
    </p:spTree>
    <p:extLst>
      <p:ext uri="{BB962C8B-B14F-4D97-AF65-F5344CB8AC3E}">
        <p14:creationId xmlns:p14="http://schemas.microsoft.com/office/powerpoint/2010/main" val="27398592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smtClean="0">
                <a:latin typeface="Times New Roman" pitchFamily="18" charset="0"/>
                <a:ea typeface="宋体" pitchFamily="2" charset="-122"/>
              </a:defRPr>
            </a:lvl1pPr>
          </a:lstStyle>
          <a:p>
            <a:pPr>
              <a:defRPr/>
            </a:pPr>
            <a:endParaRPr lang="en-US" altLang="zh-CN"/>
          </a:p>
        </p:txBody>
      </p:sp>
      <p:sp>
        <p:nvSpPr>
          <p:cNvPr id="4915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smtClean="0">
                <a:latin typeface="Times New Roman" pitchFamily="18" charset="0"/>
                <a:ea typeface="宋体" pitchFamily="2" charset="-122"/>
              </a:defRPr>
            </a:lvl1pPr>
          </a:lstStyle>
          <a:p>
            <a:pPr>
              <a:defRPr/>
            </a:pPr>
            <a:endParaRPr lang="en-US" altLang="zh-CN"/>
          </a:p>
        </p:txBody>
      </p:sp>
      <p:sp>
        <p:nvSpPr>
          <p:cNvPr id="1167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915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smtClean="0">
                <a:latin typeface="Times New Roman" pitchFamily="18" charset="0"/>
                <a:ea typeface="宋体" pitchFamily="2" charset="-122"/>
              </a:defRPr>
            </a:lvl1pPr>
          </a:lstStyle>
          <a:p>
            <a:pPr>
              <a:defRPr/>
            </a:pPr>
            <a:endParaRPr lang="en-US" altLang="zh-CN"/>
          </a:p>
        </p:txBody>
      </p:sp>
      <p:sp>
        <p:nvSpPr>
          <p:cNvPr id="4915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smtClean="0">
                <a:latin typeface="Times New Roman" pitchFamily="18" charset="0"/>
                <a:ea typeface="宋体" pitchFamily="2" charset="-122"/>
              </a:defRPr>
            </a:lvl1pPr>
          </a:lstStyle>
          <a:p>
            <a:pPr>
              <a:defRPr/>
            </a:pPr>
            <a:fld id="{D6C3E4C5-C055-47E2-A827-39A7F0B6BE25}" type="slidenum">
              <a:rPr lang="en-US" altLang="zh-CN"/>
              <a:pPr>
                <a:defRPr/>
              </a:pPr>
              <a:t>‹#›</a:t>
            </a:fld>
            <a:endParaRPr lang="en-US" altLang="zh-CN"/>
          </a:p>
        </p:txBody>
      </p:sp>
    </p:spTree>
    <p:extLst>
      <p:ext uri="{BB962C8B-B14F-4D97-AF65-F5344CB8AC3E}">
        <p14:creationId xmlns:p14="http://schemas.microsoft.com/office/powerpoint/2010/main" val="14796113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0825" cy="6850063"/>
            <a:chOff x="0" y="0"/>
            <a:chExt cx="5758" cy="4315"/>
          </a:xfrm>
        </p:grpSpPr>
        <p:grpSp>
          <p:nvGrpSpPr>
            <p:cNvPr id="5" name="Group 3"/>
            <p:cNvGrpSpPr>
              <a:grpSpLocks/>
            </p:cNvGrpSpPr>
            <p:nvPr userDrawn="1"/>
          </p:nvGrpSpPr>
          <p:grpSpPr bwMode="auto">
            <a:xfrm>
              <a:off x="1728" y="2230"/>
              <a:ext cx="4027" cy="2085"/>
              <a:chOff x="1728" y="2230"/>
              <a:chExt cx="4027" cy="2085"/>
            </a:xfrm>
          </p:grpSpPr>
          <p:sp>
            <p:nvSpPr>
              <p:cNvPr id="8" name="Freeform 4"/>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zh-CN" altLang="en-US">
                  <a:ea typeface="宋体" pitchFamily="2" charset="-122"/>
                </a:endParaRPr>
              </a:p>
            </p:txBody>
          </p:sp>
          <p:sp>
            <p:nvSpPr>
              <p:cNvPr id="9" name="Freeform 5"/>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zh-CN" altLang="en-US">
                  <a:ea typeface="宋体" pitchFamily="2" charset="-122"/>
                </a:endParaRPr>
              </a:p>
            </p:txBody>
          </p:sp>
          <p:sp>
            <p:nvSpPr>
              <p:cNvPr id="10" name="Freeform 6"/>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zh-CN" altLang="en-US">
                  <a:ea typeface="宋体" pitchFamily="2" charset="-122"/>
                </a:endParaRPr>
              </a:p>
            </p:txBody>
          </p:sp>
          <p:sp>
            <p:nvSpPr>
              <p:cNvPr id="11" name="Freeform 7"/>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defRPr/>
                </a:pPr>
                <a:endParaRPr lang="zh-CN" altLang="en-US">
                  <a:ea typeface="宋体" pitchFamily="2" charset="-122"/>
                </a:endParaRPr>
              </a:p>
            </p:txBody>
          </p:sp>
          <p:sp>
            <p:nvSpPr>
              <p:cNvPr id="12" name="Freeform 8"/>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zh-CN" altLang="en-US">
                  <a:ea typeface="宋体" pitchFamily="2" charset="-122"/>
                </a:endParaRPr>
              </a:p>
            </p:txBody>
          </p:sp>
        </p:grpSp>
        <p:sp>
          <p:nvSpPr>
            <p:cNvPr id="6" name="Freeform 9"/>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zh-CN" altLang="en-US">
                <a:ea typeface="宋体" pitchFamily="2" charset="-122"/>
              </a:endParaRPr>
            </a:p>
          </p:txBody>
        </p:sp>
        <p:sp>
          <p:nvSpPr>
            <p:cNvPr id="7" name="Freeform 10"/>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zh-CN" altLang="en-US">
                <a:ea typeface="宋体" pitchFamily="2" charset="-122"/>
              </a:endParaRPr>
            </a:p>
          </p:txBody>
        </p:sp>
      </p:grpSp>
      <p:sp>
        <p:nvSpPr>
          <p:cNvPr id="102411" name="Rectangle 11"/>
          <p:cNvSpPr>
            <a:spLocks noGrp="1" noChangeArrowheads="1"/>
          </p:cNvSpPr>
          <p:nvPr>
            <p:ph type="ctrTitle" sz="quarter"/>
          </p:nvPr>
        </p:nvSpPr>
        <p:spPr>
          <a:xfrm>
            <a:off x="685800" y="1736725"/>
            <a:ext cx="7772400" cy="1920875"/>
          </a:xfrm>
        </p:spPr>
        <p:txBody>
          <a:bodyPr/>
          <a:lstStyle>
            <a:lvl1pPr>
              <a:defRPr sz="6000"/>
            </a:lvl1pPr>
          </a:lstStyle>
          <a:p>
            <a:r>
              <a:rPr lang="zh-CN" altLang="en-US"/>
              <a:t>单击此处编辑母版标题样式</a:t>
            </a:r>
          </a:p>
        </p:txBody>
      </p:sp>
      <p:sp>
        <p:nvSpPr>
          <p:cNvPr id="102412"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3" name="Rectangle 13"/>
          <p:cNvSpPr>
            <a:spLocks noGrp="1" noChangeArrowheads="1"/>
          </p:cNvSpPr>
          <p:nvPr>
            <p:ph type="dt" sz="quarter" idx="10"/>
          </p:nvPr>
        </p:nvSpPr>
        <p:spPr>
          <a:xfrm>
            <a:off x="457200" y="6248400"/>
            <a:ext cx="2133600" cy="476250"/>
          </a:xfrm>
        </p:spPr>
        <p:txBody>
          <a:bodyPr/>
          <a:lstStyle>
            <a:lvl1pPr>
              <a:defRPr smtClean="0"/>
            </a:lvl1pPr>
          </a:lstStyle>
          <a:p>
            <a:pPr>
              <a:defRPr/>
            </a:pPr>
            <a:endParaRPr lang="en-US" altLang="zh-CN"/>
          </a:p>
        </p:txBody>
      </p:sp>
      <p:sp>
        <p:nvSpPr>
          <p:cNvPr id="14" name="Rectangle 14"/>
          <p:cNvSpPr>
            <a:spLocks noGrp="1" noChangeArrowheads="1"/>
          </p:cNvSpPr>
          <p:nvPr>
            <p:ph type="ftr" sz="quarter" idx="11"/>
          </p:nvPr>
        </p:nvSpPr>
        <p:spPr>
          <a:xfrm>
            <a:off x="3124200" y="6251575"/>
            <a:ext cx="2895600" cy="476250"/>
          </a:xfrm>
        </p:spPr>
        <p:txBody>
          <a:bodyPr anchor="b"/>
          <a:lstStyle>
            <a:lvl1pPr>
              <a:defRPr kumimoji="0" sz="1200" smtClean="0">
                <a:latin typeface="Arial" charset="0"/>
              </a:defRPr>
            </a:lvl1pPr>
          </a:lstStyle>
          <a:p>
            <a:pPr>
              <a:defRPr/>
            </a:pPr>
            <a:r>
              <a:rPr lang="en-US" altLang="zh-CN"/>
              <a:t>软件工程 - 2013 - 第二章 软件过程</a:t>
            </a:r>
          </a:p>
        </p:txBody>
      </p:sp>
      <p:sp>
        <p:nvSpPr>
          <p:cNvPr id="15" name="Rectangle 15"/>
          <p:cNvSpPr>
            <a:spLocks noGrp="1" noChangeArrowheads="1"/>
          </p:cNvSpPr>
          <p:nvPr>
            <p:ph type="sldNum" sz="quarter" idx="12"/>
          </p:nvPr>
        </p:nvSpPr>
        <p:spPr>
          <a:xfrm>
            <a:off x="6553200" y="6254750"/>
            <a:ext cx="2133600" cy="476250"/>
          </a:xfrm>
        </p:spPr>
        <p:txBody>
          <a:bodyPr/>
          <a:lstStyle>
            <a:lvl1pPr>
              <a:defRPr smtClean="0"/>
            </a:lvl1pPr>
          </a:lstStyle>
          <a:p>
            <a:pPr>
              <a:defRPr/>
            </a:pPr>
            <a:fld id="{F851189D-9C75-485B-9386-2659CA1A3808}" type="slidenum">
              <a:rPr lang="en-US" altLang="zh-CN"/>
              <a:pPr>
                <a:defRPr/>
              </a:pPr>
              <a:t>‹#›</a:t>
            </a:fld>
            <a:endParaRPr lang="en-US" altLang="zh-CN"/>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B5D33251-4E53-49AB-91FC-C341EEF41B6E}" type="slidenum">
              <a:rPr lang="en-US" altLang="zh-CN"/>
              <a:pPr>
                <a:defRPr/>
              </a:pPr>
              <a:t>‹#›</a:t>
            </a:fld>
            <a:endParaRPr lang="en-US" altLang="zh-CN"/>
          </a:p>
        </p:txBody>
      </p:sp>
      <p:sp>
        <p:nvSpPr>
          <p:cNvPr id="6" name="Rectangle 16"/>
          <p:cNvSpPr>
            <a:spLocks noGrp="1" noChangeArrowheads="1"/>
          </p:cNvSpPr>
          <p:nvPr>
            <p:ph type="ftr" sz="quarter" idx="12"/>
          </p:nvPr>
        </p:nvSpPr>
        <p:spPr>
          <a:ln/>
        </p:spPr>
        <p:txBody>
          <a:bodyPr/>
          <a:lstStyle>
            <a:lvl1pPr>
              <a:defRPr/>
            </a:lvl1pPr>
          </a:lstStyle>
          <a:p>
            <a:pPr>
              <a:defRPr/>
            </a:pPr>
            <a:r>
              <a:rPr lang="en-US" altLang="zh-CN"/>
              <a:t>软件工程 - 2013 - 第二章 软件过程</a:t>
            </a:r>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1FEC7FD2-2E6F-493D-A157-A21B1A2E80EF}" type="slidenum">
              <a:rPr lang="en-US" altLang="zh-CN"/>
              <a:pPr>
                <a:defRPr/>
              </a:pPr>
              <a:t>‹#›</a:t>
            </a:fld>
            <a:endParaRPr lang="en-US" altLang="zh-CN"/>
          </a:p>
        </p:txBody>
      </p:sp>
      <p:sp>
        <p:nvSpPr>
          <p:cNvPr id="6" name="Rectangle 16"/>
          <p:cNvSpPr>
            <a:spLocks noGrp="1" noChangeArrowheads="1"/>
          </p:cNvSpPr>
          <p:nvPr>
            <p:ph type="ftr" sz="quarter" idx="12"/>
          </p:nvPr>
        </p:nvSpPr>
        <p:spPr>
          <a:ln/>
        </p:spPr>
        <p:txBody>
          <a:bodyPr/>
          <a:lstStyle>
            <a:lvl1pPr>
              <a:defRPr/>
            </a:lvl1pPr>
          </a:lstStyle>
          <a:p>
            <a:pPr>
              <a:defRPr/>
            </a:pPr>
            <a:r>
              <a:rPr lang="en-US" altLang="zh-CN"/>
              <a:t>软件工程 - 2013 - 第二章 软件过程</a:t>
            </a:r>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smtClean="0"/>
            </a:lvl1pPr>
          </a:lstStyle>
          <a:p>
            <a:pPr>
              <a:defRPr/>
            </a:pPr>
            <a:endParaRPr lang="en-US" altLang="zh-CN"/>
          </a:p>
        </p:txBody>
      </p:sp>
      <p:sp>
        <p:nvSpPr>
          <p:cNvPr id="5" name="灯片编号占位符 4"/>
          <p:cNvSpPr>
            <a:spLocks noGrp="1"/>
          </p:cNvSpPr>
          <p:nvPr>
            <p:ph type="sldNum" sz="quarter" idx="11"/>
          </p:nvPr>
        </p:nvSpPr>
        <p:spPr/>
        <p:txBody>
          <a:bodyPr/>
          <a:lstStyle>
            <a:lvl1pPr>
              <a:defRPr smtClean="0"/>
            </a:lvl1pPr>
          </a:lstStyle>
          <a:p>
            <a:pPr>
              <a:defRPr/>
            </a:pPr>
            <a:fld id="{A9A2C140-002F-4DBC-8296-1060E6DB6D24}" type="slidenum">
              <a:rPr lang="en-US" altLang="zh-CN"/>
              <a:pPr>
                <a:defRPr/>
              </a:pPr>
              <a:t>‹#›</a:t>
            </a:fld>
            <a:endParaRPr lang="en-US" altLang="zh-CN"/>
          </a:p>
        </p:txBody>
      </p:sp>
      <p:sp>
        <p:nvSpPr>
          <p:cNvPr id="6" name="页脚占位符 5"/>
          <p:cNvSpPr>
            <a:spLocks noGrp="1"/>
          </p:cNvSpPr>
          <p:nvPr>
            <p:ph type="ftr" sz="quarter" idx="12"/>
          </p:nvPr>
        </p:nvSpPr>
        <p:spPr/>
        <p:txBody>
          <a:bodyPr/>
          <a:lstStyle>
            <a:lvl1pPr>
              <a:defRPr dirty="0" err="1" smtClean="0"/>
            </a:lvl1pPr>
          </a:lstStyle>
          <a:p>
            <a:pPr>
              <a:defRPr/>
            </a:pPr>
            <a:r>
              <a:rPr lang="en-US" altLang="zh-CN"/>
              <a:t>软件工程 - 2015 - 第二章 软件过程</a:t>
            </a:r>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BD799833-44B8-4CCD-9079-AC06E17A016E}" type="slidenum">
              <a:rPr lang="en-US" altLang="zh-CN"/>
              <a:pPr>
                <a:defRPr/>
              </a:pPr>
              <a:t>‹#›</a:t>
            </a:fld>
            <a:endParaRPr lang="en-US" altLang="zh-CN"/>
          </a:p>
        </p:txBody>
      </p:sp>
      <p:sp>
        <p:nvSpPr>
          <p:cNvPr id="6" name="Rectangle 16"/>
          <p:cNvSpPr>
            <a:spLocks noGrp="1" noChangeArrowheads="1"/>
          </p:cNvSpPr>
          <p:nvPr>
            <p:ph type="ftr" sz="quarter" idx="12"/>
          </p:nvPr>
        </p:nvSpPr>
        <p:spPr>
          <a:ln/>
        </p:spPr>
        <p:txBody>
          <a:bodyPr/>
          <a:lstStyle>
            <a:lvl1pPr>
              <a:defRPr/>
            </a:lvl1pPr>
          </a:lstStyle>
          <a:p>
            <a:pPr>
              <a:defRPr/>
            </a:pPr>
            <a:r>
              <a:rPr lang="en-US" altLang="zh-CN"/>
              <a:t>软件工程 - 2013 - 第二章 软件过程</a:t>
            </a:r>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pPr>
              <a:defRPr/>
            </a:pPr>
            <a:fld id="{88029F38-769B-4BFB-AC76-26982126C48B}" type="slidenum">
              <a:rPr lang="en-US" altLang="zh-CN"/>
              <a:pPr>
                <a:defRPr/>
              </a:pPr>
              <a:t>‹#›</a:t>
            </a:fld>
            <a:endParaRPr lang="en-US" altLang="zh-CN"/>
          </a:p>
        </p:txBody>
      </p:sp>
      <p:sp>
        <p:nvSpPr>
          <p:cNvPr id="9" name="Rectangle 16"/>
          <p:cNvSpPr>
            <a:spLocks noGrp="1" noChangeArrowheads="1"/>
          </p:cNvSpPr>
          <p:nvPr>
            <p:ph type="ftr" sz="quarter" idx="12"/>
          </p:nvPr>
        </p:nvSpPr>
        <p:spPr>
          <a:ln/>
        </p:spPr>
        <p:txBody>
          <a:bodyPr/>
          <a:lstStyle>
            <a:lvl1pPr>
              <a:defRPr/>
            </a:lvl1pPr>
          </a:lstStyle>
          <a:p>
            <a:pPr>
              <a:defRPr/>
            </a:pPr>
            <a:r>
              <a:rPr lang="en-US" altLang="zh-CN"/>
              <a:t>软件工程 - 2013 - 第二章 软件过程</a:t>
            </a:r>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30C83FF5-D7DE-485E-A13A-D93E098B5C21}" type="slidenum">
              <a:rPr lang="en-US" altLang="zh-CN"/>
              <a:pPr>
                <a:defRPr/>
              </a:pPr>
              <a:t>‹#›</a:t>
            </a:fld>
            <a:endParaRPr lang="en-US" altLang="zh-CN"/>
          </a:p>
        </p:txBody>
      </p:sp>
      <p:sp>
        <p:nvSpPr>
          <p:cNvPr id="5" name="Rectangle 16"/>
          <p:cNvSpPr>
            <a:spLocks noGrp="1" noChangeArrowheads="1"/>
          </p:cNvSpPr>
          <p:nvPr>
            <p:ph type="ftr" sz="quarter" idx="12"/>
          </p:nvPr>
        </p:nvSpPr>
        <p:spPr>
          <a:ln/>
        </p:spPr>
        <p:txBody>
          <a:bodyPr/>
          <a:lstStyle>
            <a:lvl1pPr>
              <a:defRPr/>
            </a:lvl1pPr>
          </a:lstStyle>
          <a:p>
            <a:pPr>
              <a:defRPr/>
            </a:pPr>
            <a:r>
              <a:rPr lang="en-US" altLang="zh-CN"/>
              <a:t>软件工程 - 2013 - 第二章 软件过程</a:t>
            </a:r>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4D039E76-5A25-424C-AC1C-82C8076E339D}" type="slidenum">
              <a:rPr lang="en-US" altLang="zh-CN"/>
              <a:pPr>
                <a:defRPr/>
              </a:pPr>
              <a:t>‹#›</a:t>
            </a:fld>
            <a:endParaRPr lang="en-US" altLang="zh-CN"/>
          </a:p>
        </p:txBody>
      </p:sp>
      <p:sp>
        <p:nvSpPr>
          <p:cNvPr id="4" name="Rectangle 16"/>
          <p:cNvSpPr>
            <a:spLocks noGrp="1" noChangeArrowheads="1"/>
          </p:cNvSpPr>
          <p:nvPr>
            <p:ph type="ftr" sz="quarter" idx="12"/>
          </p:nvPr>
        </p:nvSpPr>
        <p:spPr>
          <a:ln/>
        </p:spPr>
        <p:txBody>
          <a:bodyPr/>
          <a:lstStyle>
            <a:lvl1pPr>
              <a:defRPr/>
            </a:lvl1pPr>
          </a:lstStyle>
          <a:p>
            <a:pPr>
              <a:defRPr/>
            </a:pPr>
            <a:r>
              <a:rPr lang="en-US" altLang="zh-CN"/>
              <a:t>软件工程 - 2013 - 第二章 软件过程</a:t>
            </a:r>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7F5988CE-7577-4C08-9A8B-DE868A2E0948}" type="slidenum">
              <a:rPr lang="en-US" altLang="zh-CN"/>
              <a:pPr>
                <a:defRPr/>
              </a:pPr>
              <a:t>‹#›</a:t>
            </a:fld>
            <a:endParaRPr lang="en-US" altLang="zh-CN"/>
          </a:p>
        </p:txBody>
      </p:sp>
      <p:sp>
        <p:nvSpPr>
          <p:cNvPr id="7" name="Rectangle 16"/>
          <p:cNvSpPr>
            <a:spLocks noGrp="1" noChangeArrowheads="1"/>
          </p:cNvSpPr>
          <p:nvPr>
            <p:ph type="ftr" sz="quarter" idx="12"/>
          </p:nvPr>
        </p:nvSpPr>
        <p:spPr>
          <a:ln/>
        </p:spPr>
        <p:txBody>
          <a:bodyPr/>
          <a:lstStyle>
            <a:lvl1pPr>
              <a:defRPr/>
            </a:lvl1pPr>
          </a:lstStyle>
          <a:p>
            <a:pPr>
              <a:defRPr/>
            </a:pPr>
            <a:r>
              <a:rPr lang="en-US" altLang="zh-CN"/>
              <a:t>软件工程 - 2013 - 第二章 软件过程</a:t>
            </a:r>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3FC61606-2614-42BB-A1DB-9F6285C42E52}" type="slidenum">
              <a:rPr lang="en-US" altLang="zh-CN"/>
              <a:pPr>
                <a:defRPr/>
              </a:pPr>
              <a:t>‹#›</a:t>
            </a:fld>
            <a:endParaRPr lang="en-US" altLang="zh-CN"/>
          </a:p>
        </p:txBody>
      </p:sp>
      <p:sp>
        <p:nvSpPr>
          <p:cNvPr id="7" name="Rectangle 16"/>
          <p:cNvSpPr>
            <a:spLocks noGrp="1" noChangeArrowheads="1"/>
          </p:cNvSpPr>
          <p:nvPr>
            <p:ph type="ftr" sz="quarter" idx="12"/>
          </p:nvPr>
        </p:nvSpPr>
        <p:spPr>
          <a:ln/>
        </p:spPr>
        <p:txBody>
          <a:bodyPr/>
          <a:lstStyle>
            <a:lvl1pPr>
              <a:defRPr/>
            </a:lvl1pPr>
          </a:lstStyle>
          <a:p>
            <a:pPr>
              <a:defRPr/>
            </a:pPr>
            <a:r>
              <a:rPr lang="en-US" altLang="zh-CN"/>
              <a:t>软件工程 - 2013 - 第二章 软件过程</a:t>
            </a:r>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p:cNvSpPr>
            <a:spLocks noGrp="1" noChangeArrowheads="1"/>
          </p:cNvSpPr>
          <p:nvPr>
            <p:ph type="dt" sz="half" idx="2"/>
          </p:nvPr>
        </p:nvSpPr>
        <p:spPr bwMode="auto">
          <a:xfrm>
            <a:off x="457200" y="625157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ea typeface="宋体" pitchFamily="2" charset="-122"/>
              </a:defRPr>
            </a:lvl1pPr>
          </a:lstStyle>
          <a:p>
            <a:pPr>
              <a:defRPr/>
            </a:pPr>
            <a:endParaRPr lang="en-US" altLang="zh-CN"/>
          </a:p>
        </p:txBody>
      </p:sp>
      <p:sp>
        <p:nvSpPr>
          <p:cNvPr id="101379" name="Rectangle 3"/>
          <p:cNvSpPr>
            <a:spLocks noGrp="1" noChangeArrowheads="1"/>
          </p:cNvSpPr>
          <p:nvPr>
            <p:ph type="sldNum" sz="quarter" idx="4"/>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charset="0"/>
                <a:ea typeface="宋体" pitchFamily="2" charset="-122"/>
              </a:defRPr>
            </a:lvl1pPr>
          </a:lstStyle>
          <a:p>
            <a:pPr>
              <a:defRPr/>
            </a:pPr>
            <a:fld id="{C7C0684A-4EE4-4F3E-83F2-2F3EDEE9E689}" type="slidenum">
              <a:rPr lang="en-US" altLang="zh-CN"/>
              <a:pPr>
                <a:defRPr/>
              </a:pPr>
              <a:t>‹#›</a:t>
            </a:fld>
            <a:endParaRPr lang="en-US" altLang="zh-CN"/>
          </a:p>
        </p:txBody>
      </p:sp>
      <p:grpSp>
        <p:nvGrpSpPr>
          <p:cNvPr id="4100" name="Group 4"/>
          <p:cNvGrpSpPr>
            <a:grpSpLocks/>
          </p:cNvGrpSpPr>
          <p:nvPr/>
        </p:nvGrpSpPr>
        <p:grpSpPr bwMode="auto">
          <a:xfrm>
            <a:off x="0" y="0"/>
            <a:ext cx="9140825" cy="6850063"/>
            <a:chOff x="0" y="0"/>
            <a:chExt cx="5758" cy="4315"/>
          </a:xfrm>
        </p:grpSpPr>
        <p:grpSp>
          <p:nvGrpSpPr>
            <p:cNvPr id="4104" name="Group 5"/>
            <p:cNvGrpSpPr>
              <a:grpSpLocks/>
            </p:cNvGrpSpPr>
            <p:nvPr userDrawn="1"/>
          </p:nvGrpSpPr>
          <p:grpSpPr bwMode="auto">
            <a:xfrm>
              <a:off x="1728" y="2230"/>
              <a:ext cx="4027" cy="2085"/>
              <a:chOff x="1728" y="2230"/>
              <a:chExt cx="4027" cy="2085"/>
            </a:xfrm>
          </p:grpSpPr>
          <p:sp>
            <p:nvSpPr>
              <p:cNvPr id="101382" name="Freeform 6"/>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zh-CN" altLang="en-US">
                  <a:ea typeface="宋体" pitchFamily="2" charset="-122"/>
                </a:endParaRPr>
              </a:p>
            </p:txBody>
          </p:sp>
          <p:sp>
            <p:nvSpPr>
              <p:cNvPr id="101383" name="Freeform 7"/>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zh-CN" altLang="en-US">
                  <a:ea typeface="宋体" pitchFamily="2" charset="-122"/>
                </a:endParaRPr>
              </a:p>
            </p:txBody>
          </p:sp>
          <p:sp>
            <p:nvSpPr>
              <p:cNvPr id="101384" name="Freeform 8"/>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zh-CN" altLang="en-US">
                  <a:ea typeface="宋体" pitchFamily="2" charset="-122"/>
                </a:endParaRPr>
              </a:p>
            </p:txBody>
          </p:sp>
          <p:sp>
            <p:nvSpPr>
              <p:cNvPr id="101385" name="Freeform 9"/>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defRPr/>
                </a:pPr>
                <a:endParaRPr lang="zh-CN" altLang="en-US">
                  <a:ea typeface="宋体" pitchFamily="2" charset="-122"/>
                </a:endParaRPr>
              </a:p>
            </p:txBody>
          </p:sp>
          <p:sp>
            <p:nvSpPr>
              <p:cNvPr id="101386" name="Freeform 10"/>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zh-CN" altLang="en-US">
                  <a:ea typeface="宋体" pitchFamily="2" charset="-122"/>
                </a:endParaRPr>
              </a:p>
            </p:txBody>
          </p:sp>
        </p:grpSp>
        <p:sp>
          <p:nvSpPr>
            <p:cNvPr id="101387" name="Freeform 11"/>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zh-CN" altLang="en-US">
                <a:ea typeface="宋体" pitchFamily="2" charset="-122"/>
              </a:endParaRPr>
            </a:p>
          </p:txBody>
        </p:sp>
        <p:sp>
          <p:nvSpPr>
            <p:cNvPr id="101388" name="Freeform 12"/>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zh-CN" altLang="en-US">
                <a:ea typeface="宋体" pitchFamily="2" charset="-122"/>
              </a:endParaRPr>
            </a:p>
          </p:txBody>
        </p:sp>
      </p:grpSp>
      <p:sp>
        <p:nvSpPr>
          <p:cNvPr id="101389" name="Rectangle 13"/>
          <p:cNvSpPr>
            <a:spLocks noGrp="1" noRot="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1391" name="Rectangle 15"/>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1392" name="Rectangle 1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1" sz="1400" smtClean="0">
                <a:latin typeface="Times New Roman" pitchFamily="18" charset="0"/>
                <a:ea typeface="宋体" pitchFamily="2" charset="-122"/>
              </a:defRPr>
            </a:lvl1pPr>
          </a:lstStyle>
          <a:p>
            <a:pPr>
              <a:defRPr/>
            </a:pPr>
            <a:r>
              <a:rPr lang="en-US" altLang="zh-CN"/>
              <a:t>软件工程 - 2013 - 第二章 软件过程</a:t>
            </a:r>
          </a:p>
        </p:txBody>
      </p:sp>
    </p:spTree>
  </p:cSld>
  <p:clrMap bg1="dk2" tx1="lt1" bg2="dk1" tx2="lt2" accent1="accent1" accent2="accent2" accent3="accent3" accent4="accent4" accent5="accent5" accent6="accent6" hlink="hlink" folHlink="folHlink"/>
  <p:sldLayoutIdLst>
    <p:sldLayoutId id="2147483672" r:id="rId1"/>
    <p:sldLayoutId id="2147483673" r:id="rId2"/>
    <p:sldLayoutId id="2147483664" r:id="rId3"/>
    <p:sldLayoutId id="2147483674" r:id="rId4"/>
    <p:sldLayoutId id="2147483665" r:id="rId5"/>
    <p:sldLayoutId id="2147483666" r:id="rId6"/>
    <p:sldLayoutId id="2147483667" r:id="rId7"/>
    <p:sldLayoutId id="2147483668" r:id="rId8"/>
    <p:sldLayoutId id="2147483669" r:id="rId9"/>
    <p:sldLayoutId id="2147483670" r:id="rId10"/>
    <p:sldLayoutId id="2147483671" r:id="rId11"/>
  </p:sldLayoutIdLst>
  <p:transition>
    <p:random/>
  </p:transition>
  <p:timing>
    <p:tnLst>
      <p:par>
        <p:cTn id="1" dur="indefinite" restart="never" nodeType="tmRoot"/>
      </p:par>
    </p:tnLst>
  </p:timing>
  <p:hf hdr="0" dt="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35838;&#31243;&#36164;&#26009;/&#30456;&#20851;&#23398;&#20064;&#35270;&#39057;/&#26497;&#38480;&#32534;&#31243;_1.mp4" TargetMode="External"/><Relationship Id="rId2" Type="http://schemas.openxmlformats.org/officeDocument/2006/relationships/slide" Target="slide14.xml"/><Relationship Id="rId1" Type="http://schemas.openxmlformats.org/officeDocument/2006/relationships/slideLayout" Target="../slideLayouts/slideLayout2.xml"/><Relationship Id="rId4" Type="http://schemas.openxmlformats.org/officeDocument/2006/relationships/slide" Target="slide18.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tapd.cn/" TargetMode="External"/><Relationship Id="rId2" Type="http://schemas.openxmlformats.org/officeDocument/2006/relationships/hyperlink" Target="../../../&#35838;&#31243;&#36164;&#26009;/&#30456;&#20851;&#23398;&#20064;&#35270;&#39057;/TAPD&#20135;&#21697;&#20171;&#32461;.mp4"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 y="31995"/>
            <a:ext cx="9143648" cy="6826006"/>
          </a:xfrm>
          <a:prstGeom prst="rect">
            <a:avLst/>
          </a:prstGeom>
        </p:spPr>
      </p:pic>
      <p:sp>
        <p:nvSpPr>
          <p:cNvPr id="2" name="标题 1"/>
          <p:cNvSpPr>
            <a:spLocks noGrp="1"/>
          </p:cNvSpPr>
          <p:nvPr>
            <p:ph type="title"/>
          </p:nvPr>
        </p:nvSpPr>
        <p:spPr>
          <a:xfrm>
            <a:off x="395536" y="2852936"/>
            <a:ext cx="8229600" cy="1143000"/>
          </a:xfrm>
        </p:spPr>
        <p:txBody>
          <a:bodyPr/>
          <a:lstStyle/>
          <a:p>
            <a:r>
              <a:rPr lang="zh-CN" altLang="en-US" sz="5400" dirty="0" smtClean="0">
                <a:solidFill>
                  <a:srgbClr val="FFFF00"/>
                </a:solidFill>
              </a:rPr>
              <a:t>敏捷过程</a:t>
            </a:r>
            <a:endParaRPr lang="zh-CN" altLang="en-US" sz="5400" dirty="0">
              <a:solidFill>
                <a:srgbClr val="FFFF00"/>
              </a:solidFill>
            </a:endParaRPr>
          </a:p>
        </p:txBody>
      </p:sp>
      <p:sp>
        <p:nvSpPr>
          <p:cNvPr id="4" name="灯片编号占位符 3"/>
          <p:cNvSpPr>
            <a:spLocks noGrp="1"/>
          </p:cNvSpPr>
          <p:nvPr>
            <p:ph type="sldNum" sz="quarter" idx="11"/>
          </p:nvPr>
        </p:nvSpPr>
        <p:spPr/>
        <p:txBody>
          <a:bodyPr/>
          <a:lstStyle/>
          <a:p>
            <a:pPr>
              <a:defRPr/>
            </a:pPr>
            <a:fld id="{A9A2C140-002F-4DBC-8296-1060E6DB6D24}" type="slidenum">
              <a:rPr lang="en-US" altLang="zh-CN" smtClean="0"/>
              <a:pPr>
                <a:defRPr/>
              </a:pPr>
              <a:t>1</a:t>
            </a:fld>
            <a:endParaRPr lang="en-US" altLang="zh-CN"/>
          </a:p>
        </p:txBody>
      </p:sp>
      <p:pic>
        <p:nvPicPr>
          <p:cNvPr id="5" name="图片 4" descr="吉大校标（白）"/>
          <p:cNvPicPr>
            <a:picLocks noChangeAspect="1"/>
          </p:cNvPicPr>
          <p:nvPr/>
        </p:nvPicPr>
        <p:blipFill>
          <a:blip r:embed="rId3"/>
          <a:stretch>
            <a:fillRect/>
          </a:stretch>
        </p:blipFill>
        <p:spPr>
          <a:xfrm>
            <a:off x="112395" y="170815"/>
            <a:ext cx="2358390" cy="719455"/>
          </a:xfrm>
          <a:prstGeom prst="rect">
            <a:avLst/>
          </a:prstGeom>
        </p:spPr>
      </p:pic>
      <p:pic>
        <p:nvPicPr>
          <p:cNvPr id="6" name="图片 5" descr="logo"/>
          <p:cNvPicPr>
            <a:picLocks noChangeAspect="1"/>
          </p:cNvPicPr>
          <p:nvPr/>
        </p:nvPicPr>
        <p:blipFill>
          <a:blip r:embed="rId4"/>
          <a:stretch>
            <a:fillRect/>
          </a:stretch>
        </p:blipFill>
        <p:spPr>
          <a:xfrm>
            <a:off x="7884078" y="31994"/>
            <a:ext cx="1292225" cy="881380"/>
          </a:xfrm>
          <a:prstGeom prst="rect">
            <a:avLst/>
          </a:prstGeom>
        </p:spPr>
      </p:pic>
    </p:spTree>
    <p:extLst>
      <p:ext uri="{BB962C8B-B14F-4D97-AF65-F5344CB8AC3E}">
        <p14:creationId xmlns:p14="http://schemas.microsoft.com/office/powerpoint/2010/main" val="3071691733"/>
      </p:ext>
    </p:extLst>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27384"/>
            <a:ext cx="9144000" cy="6858000"/>
          </a:xfrm>
          <a:prstGeom prst="rect">
            <a:avLst/>
          </a:prstGeom>
          <a:solidFill>
            <a:srgbClr val="FFFFFF"/>
          </a:solidFill>
        </p:spPr>
        <p:txBody>
          <a:bodyPr wrap="square" rtlCol="0">
            <a:noAutofit/>
          </a:bodyPr>
          <a:lstStyle/>
          <a:p>
            <a:endParaRPr lang="zh-CN" altLang="en-US" dirty="0"/>
          </a:p>
        </p:txBody>
      </p:sp>
      <p:sp>
        <p:nvSpPr>
          <p:cNvPr id="4" name="灯片编号占位符 3"/>
          <p:cNvSpPr>
            <a:spLocks noGrp="1"/>
          </p:cNvSpPr>
          <p:nvPr>
            <p:ph type="sldNum" sz="quarter" idx="11"/>
          </p:nvPr>
        </p:nvSpPr>
        <p:spPr/>
        <p:txBody>
          <a:bodyPr/>
          <a:lstStyle/>
          <a:p>
            <a:pPr>
              <a:defRPr/>
            </a:pPr>
            <a:fld id="{A9A2C140-002F-4DBC-8296-1060E6DB6D24}" type="slidenum">
              <a:rPr lang="en-US" altLang="zh-CN" smtClean="0"/>
              <a:pPr>
                <a:defRPr/>
              </a:pPr>
              <a:t>10</a:t>
            </a:fld>
            <a:endParaRPr lang="en-US" altLang="zh-CN"/>
          </a:p>
        </p:txBody>
      </p:sp>
      <p:sp>
        <p:nvSpPr>
          <p:cNvPr id="7" name="TextBox 6"/>
          <p:cNvSpPr txBox="1"/>
          <p:nvPr/>
        </p:nvSpPr>
        <p:spPr>
          <a:xfrm>
            <a:off x="2267744" y="1004336"/>
            <a:ext cx="1584176" cy="461665"/>
          </a:xfrm>
          <a:prstGeom prst="rect">
            <a:avLst/>
          </a:prstGeom>
          <a:noFill/>
        </p:spPr>
        <p:txBody>
          <a:bodyPr wrap="square" rtlCol="0">
            <a:spAutoFit/>
          </a:bodyPr>
          <a:lstStyle/>
          <a:p>
            <a:r>
              <a:rPr lang="zh-CN" altLang="en-US" sz="2400" b="1" dirty="0" smtClean="0">
                <a:solidFill>
                  <a:srgbClr val="0070C0"/>
                </a:solidFill>
                <a:latin typeface="黑体" panose="02010609060101010101" pitchFamily="49" charset="-122"/>
                <a:ea typeface="黑体" panose="02010609060101010101" pitchFamily="49" charset="-122"/>
              </a:rPr>
              <a:t>瀑布模型</a:t>
            </a:r>
            <a:endParaRPr lang="zh-CN" altLang="en-US" sz="2400" b="1" dirty="0">
              <a:solidFill>
                <a:srgbClr val="0070C0"/>
              </a:solidFill>
              <a:latin typeface="黑体" panose="02010609060101010101" pitchFamily="49" charset="-122"/>
              <a:ea typeface="黑体" panose="02010609060101010101" pitchFamily="49" charset="-122"/>
            </a:endParaRPr>
          </a:p>
        </p:txBody>
      </p:sp>
      <p:sp>
        <p:nvSpPr>
          <p:cNvPr id="8" name="TextBox 7"/>
          <p:cNvSpPr txBox="1"/>
          <p:nvPr/>
        </p:nvSpPr>
        <p:spPr>
          <a:xfrm>
            <a:off x="5436096" y="1004336"/>
            <a:ext cx="1584176" cy="461665"/>
          </a:xfrm>
          <a:prstGeom prst="rect">
            <a:avLst/>
          </a:prstGeom>
          <a:noFill/>
        </p:spPr>
        <p:txBody>
          <a:bodyPr wrap="square" rtlCol="0">
            <a:spAutoFit/>
          </a:bodyPr>
          <a:lstStyle/>
          <a:p>
            <a:r>
              <a:rPr lang="zh-CN" altLang="en-US" sz="2400" b="1" dirty="0" smtClean="0">
                <a:solidFill>
                  <a:srgbClr val="FF0000"/>
                </a:solidFill>
                <a:latin typeface="黑体" panose="02010609060101010101" pitchFamily="49" charset="-122"/>
                <a:ea typeface="黑体" panose="02010609060101010101" pitchFamily="49" charset="-122"/>
              </a:rPr>
              <a:t>敏捷方法</a:t>
            </a:r>
            <a:endParaRPr lang="zh-CN" altLang="en-US" sz="2400" b="1" dirty="0">
              <a:solidFill>
                <a:srgbClr val="FF0000"/>
              </a:solidFill>
              <a:latin typeface="黑体" panose="02010609060101010101" pitchFamily="49" charset="-122"/>
              <a:ea typeface="黑体" panose="02010609060101010101" pitchFamily="49" charset="-122"/>
            </a:endParaRPr>
          </a:p>
        </p:txBody>
      </p:sp>
      <p:sp>
        <p:nvSpPr>
          <p:cNvPr id="9" name="TextBox 8"/>
          <p:cNvSpPr txBox="1"/>
          <p:nvPr/>
        </p:nvSpPr>
        <p:spPr>
          <a:xfrm>
            <a:off x="244072" y="1988839"/>
            <a:ext cx="1375600" cy="461665"/>
          </a:xfrm>
          <a:prstGeom prst="rect">
            <a:avLst/>
          </a:prstGeom>
          <a:noFill/>
        </p:spPr>
        <p:txBody>
          <a:bodyPr wrap="square" rtlCol="0">
            <a:spAutoFit/>
          </a:bodyPr>
          <a:lstStyle/>
          <a:p>
            <a:r>
              <a:rPr lang="zh-CN" altLang="en-US" sz="2400" b="1" dirty="0" smtClean="0">
                <a:solidFill>
                  <a:schemeClr val="bg2"/>
                </a:solidFill>
                <a:latin typeface="黑体" panose="02010609060101010101" pitchFamily="49" charset="-122"/>
                <a:ea typeface="黑体" panose="02010609060101010101" pitchFamily="49" charset="-122"/>
              </a:rPr>
              <a:t>固定的</a:t>
            </a:r>
            <a:endParaRPr lang="zh-CN" altLang="en-US" sz="2400" b="1" dirty="0">
              <a:solidFill>
                <a:schemeClr val="bg2"/>
              </a:solidFill>
              <a:latin typeface="黑体" panose="02010609060101010101" pitchFamily="49" charset="-122"/>
              <a:ea typeface="黑体" panose="02010609060101010101" pitchFamily="49" charset="-122"/>
            </a:endParaRPr>
          </a:p>
        </p:txBody>
      </p:sp>
      <p:sp>
        <p:nvSpPr>
          <p:cNvPr id="10" name="TextBox 9"/>
          <p:cNvSpPr txBox="1"/>
          <p:nvPr/>
        </p:nvSpPr>
        <p:spPr>
          <a:xfrm>
            <a:off x="1475656" y="1976942"/>
            <a:ext cx="3096344" cy="461665"/>
          </a:xfrm>
          <a:prstGeom prst="rect">
            <a:avLst/>
          </a:prstGeom>
          <a:solidFill>
            <a:srgbClr val="92D050"/>
          </a:solidFill>
        </p:spPr>
        <p:txBody>
          <a:bodyPr wrap="square" rtlCol="0">
            <a:spAutoFit/>
          </a:bodyPr>
          <a:lstStyle/>
          <a:p>
            <a:pPr algn="ctr"/>
            <a:r>
              <a:rPr lang="zh-CN" altLang="en-US" sz="2400" b="1" dirty="0" smtClean="0">
                <a:solidFill>
                  <a:schemeClr val="bg2"/>
                </a:solidFill>
                <a:latin typeface="黑体" panose="02010609060101010101" pitchFamily="49" charset="-122"/>
                <a:ea typeface="黑体" panose="02010609060101010101" pitchFamily="49" charset="-122"/>
              </a:rPr>
              <a:t>需求</a:t>
            </a:r>
            <a:endParaRPr lang="zh-CN" altLang="en-US" sz="2400" b="1" dirty="0">
              <a:solidFill>
                <a:schemeClr val="bg2"/>
              </a:solidFill>
              <a:latin typeface="黑体" panose="02010609060101010101" pitchFamily="49" charset="-122"/>
              <a:ea typeface="黑体" panose="02010609060101010101" pitchFamily="49" charset="-122"/>
            </a:endParaRPr>
          </a:p>
        </p:txBody>
      </p:sp>
      <p:sp>
        <p:nvSpPr>
          <p:cNvPr id="12" name="TextBox 11"/>
          <p:cNvSpPr txBox="1"/>
          <p:nvPr/>
        </p:nvSpPr>
        <p:spPr>
          <a:xfrm>
            <a:off x="4608000" y="1976941"/>
            <a:ext cx="1548000" cy="461665"/>
          </a:xfrm>
          <a:prstGeom prst="rect">
            <a:avLst/>
          </a:prstGeom>
          <a:solidFill>
            <a:schemeClr val="bg2">
              <a:lumMod val="25000"/>
              <a:lumOff val="75000"/>
            </a:schemeClr>
          </a:solidFill>
        </p:spPr>
        <p:txBody>
          <a:bodyPr wrap="square" rtlCol="0">
            <a:spAutoFit/>
          </a:bodyPr>
          <a:lstStyle/>
          <a:p>
            <a:pPr algn="ctr"/>
            <a:r>
              <a:rPr lang="zh-CN" altLang="en-US" sz="2400" b="1" dirty="0" smtClean="0">
                <a:solidFill>
                  <a:schemeClr val="bg2"/>
                </a:solidFill>
                <a:latin typeface="黑体" panose="02010609060101010101" pitchFamily="49" charset="-122"/>
                <a:ea typeface="黑体" panose="02010609060101010101" pitchFamily="49" charset="-122"/>
              </a:rPr>
              <a:t>资源</a:t>
            </a:r>
            <a:endParaRPr lang="zh-CN" altLang="en-US" sz="2400" b="1" dirty="0">
              <a:solidFill>
                <a:schemeClr val="bg2"/>
              </a:solidFill>
              <a:latin typeface="黑体" panose="02010609060101010101" pitchFamily="49" charset="-122"/>
              <a:ea typeface="黑体" panose="02010609060101010101" pitchFamily="49" charset="-122"/>
            </a:endParaRPr>
          </a:p>
        </p:txBody>
      </p:sp>
      <p:sp>
        <p:nvSpPr>
          <p:cNvPr id="13" name="TextBox 12"/>
          <p:cNvSpPr txBox="1"/>
          <p:nvPr/>
        </p:nvSpPr>
        <p:spPr>
          <a:xfrm>
            <a:off x="6192176" y="1976940"/>
            <a:ext cx="1548000" cy="461665"/>
          </a:xfrm>
          <a:prstGeom prst="rect">
            <a:avLst/>
          </a:prstGeom>
          <a:solidFill>
            <a:schemeClr val="bg2">
              <a:lumMod val="25000"/>
              <a:lumOff val="75000"/>
            </a:schemeClr>
          </a:solidFill>
        </p:spPr>
        <p:txBody>
          <a:bodyPr wrap="square" rtlCol="0">
            <a:spAutoFit/>
          </a:bodyPr>
          <a:lstStyle/>
          <a:p>
            <a:pPr algn="ctr"/>
            <a:r>
              <a:rPr lang="zh-CN" altLang="en-US" sz="2400" b="1" dirty="0">
                <a:solidFill>
                  <a:schemeClr val="bg2"/>
                </a:solidFill>
                <a:latin typeface="黑体" panose="02010609060101010101" pitchFamily="49" charset="-122"/>
                <a:ea typeface="黑体" panose="02010609060101010101" pitchFamily="49" charset="-122"/>
              </a:rPr>
              <a:t>时间</a:t>
            </a:r>
          </a:p>
        </p:txBody>
      </p:sp>
      <p:sp>
        <p:nvSpPr>
          <p:cNvPr id="14" name="TextBox 13"/>
          <p:cNvSpPr txBox="1"/>
          <p:nvPr/>
        </p:nvSpPr>
        <p:spPr>
          <a:xfrm>
            <a:off x="4658412" y="4797153"/>
            <a:ext cx="3096344" cy="461665"/>
          </a:xfrm>
          <a:prstGeom prst="rect">
            <a:avLst/>
          </a:prstGeom>
          <a:solidFill>
            <a:srgbClr val="EEAB32"/>
          </a:solidFill>
        </p:spPr>
        <p:txBody>
          <a:bodyPr wrap="square" rtlCol="0">
            <a:spAutoFit/>
          </a:bodyPr>
          <a:lstStyle/>
          <a:p>
            <a:pPr algn="ctr"/>
            <a:r>
              <a:rPr lang="zh-CN" altLang="en-US" sz="2400" b="1" dirty="0">
                <a:solidFill>
                  <a:schemeClr val="bg2"/>
                </a:solidFill>
                <a:latin typeface="黑体" panose="02010609060101010101" pitchFamily="49" charset="-122"/>
                <a:ea typeface="黑体" panose="02010609060101010101" pitchFamily="49" charset="-122"/>
              </a:rPr>
              <a:t>特性</a:t>
            </a:r>
          </a:p>
        </p:txBody>
      </p:sp>
      <p:sp>
        <p:nvSpPr>
          <p:cNvPr id="15" name="TextBox 14"/>
          <p:cNvSpPr txBox="1"/>
          <p:nvPr/>
        </p:nvSpPr>
        <p:spPr>
          <a:xfrm>
            <a:off x="1490208" y="4797153"/>
            <a:ext cx="1548000" cy="461665"/>
          </a:xfrm>
          <a:prstGeom prst="rect">
            <a:avLst/>
          </a:prstGeom>
          <a:solidFill>
            <a:srgbClr val="92D050"/>
          </a:solidFill>
        </p:spPr>
        <p:txBody>
          <a:bodyPr wrap="square" rtlCol="0">
            <a:spAutoFit/>
          </a:bodyPr>
          <a:lstStyle/>
          <a:p>
            <a:pPr algn="ctr"/>
            <a:r>
              <a:rPr lang="zh-CN" altLang="en-US" sz="2400" b="1" dirty="0" smtClean="0">
                <a:solidFill>
                  <a:schemeClr val="bg2"/>
                </a:solidFill>
                <a:latin typeface="黑体" panose="02010609060101010101" pitchFamily="49" charset="-122"/>
                <a:ea typeface="黑体" panose="02010609060101010101" pitchFamily="49" charset="-122"/>
              </a:rPr>
              <a:t>资源</a:t>
            </a:r>
            <a:endParaRPr lang="zh-CN" altLang="en-US" sz="2400" b="1" dirty="0">
              <a:solidFill>
                <a:schemeClr val="bg2"/>
              </a:solidFill>
              <a:latin typeface="黑体" panose="02010609060101010101" pitchFamily="49" charset="-122"/>
              <a:ea typeface="黑体" panose="02010609060101010101" pitchFamily="49" charset="-122"/>
            </a:endParaRPr>
          </a:p>
        </p:txBody>
      </p:sp>
      <p:sp>
        <p:nvSpPr>
          <p:cNvPr id="16" name="TextBox 15"/>
          <p:cNvSpPr txBox="1"/>
          <p:nvPr/>
        </p:nvSpPr>
        <p:spPr>
          <a:xfrm>
            <a:off x="3074384" y="4797152"/>
            <a:ext cx="1548000" cy="461665"/>
          </a:xfrm>
          <a:prstGeom prst="rect">
            <a:avLst/>
          </a:prstGeom>
          <a:solidFill>
            <a:srgbClr val="92D050"/>
          </a:solidFill>
        </p:spPr>
        <p:txBody>
          <a:bodyPr wrap="square" rtlCol="0">
            <a:spAutoFit/>
          </a:bodyPr>
          <a:lstStyle/>
          <a:p>
            <a:pPr algn="ctr"/>
            <a:r>
              <a:rPr lang="zh-CN" altLang="en-US" sz="2400" b="1" dirty="0">
                <a:solidFill>
                  <a:schemeClr val="bg2"/>
                </a:solidFill>
                <a:latin typeface="黑体" panose="02010609060101010101" pitchFamily="49" charset="-122"/>
                <a:ea typeface="黑体" panose="02010609060101010101" pitchFamily="49" charset="-122"/>
              </a:rPr>
              <a:t>时间</a:t>
            </a:r>
          </a:p>
        </p:txBody>
      </p:sp>
      <p:sp>
        <p:nvSpPr>
          <p:cNvPr id="17" name="等腰三角形 16"/>
          <p:cNvSpPr/>
          <p:nvPr/>
        </p:nvSpPr>
        <p:spPr>
          <a:xfrm>
            <a:off x="1997714" y="2718032"/>
            <a:ext cx="1980220" cy="1728192"/>
          </a:xfrm>
          <a:prstGeom prs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b="1" dirty="0" smtClean="0">
                <a:solidFill>
                  <a:schemeClr val="bg2"/>
                </a:solidFill>
                <a:latin typeface="黑体" panose="02010609060101010101" pitchFamily="49" charset="-122"/>
                <a:ea typeface="黑体" panose="02010609060101010101" pitchFamily="49" charset="-122"/>
              </a:rPr>
              <a:t>计划驱动</a:t>
            </a:r>
            <a:endParaRPr lang="zh-CN" altLang="en-US" sz="2400" b="1" dirty="0">
              <a:solidFill>
                <a:schemeClr val="bg2"/>
              </a:solidFill>
              <a:latin typeface="黑体" panose="02010609060101010101" pitchFamily="49" charset="-122"/>
              <a:ea typeface="黑体" panose="02010609060101010101" pitchFamily="49" charset="-122"/>
            </a:endParaRPr>
          </a:p>
        </p:txBody>
      </p:sp>
      <p:sp>
        <p:nvSpPr>
          <p:cNvPr id="20" name="等腰三角形 19"/>
          <p:cNvSpPr/>
          <p:nvPr/>
        </p:nvSpPr>
        <p:spPr>
          <a:xfrm rot="10800000">
            <a:off x="5238074" y="2718032"/>
            <a:ext cx="1980220" cy="1728192"/>
          </a:xfrm>
          <a:prstGeom prst="triangle">
            <a:avLst/>
          </a:prstGeom>
          <a:solidFill>
            <a:srgbClr val="F4B7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chemeClr val="bg2"/>
              </a:solidFill>
              <a:latin typeface="黑体" panose="02010609060101010101" pitchFamily="49" charset="-122"/>
              <a:ea typeface="黑体" panose="02010609060101010101" pitchFamily="49" charset="-122"/>
            </a:endParaRPr>
          </a:p>
        </p:txBody>
      </p:sp>
      <p:sp>
        <p:nvSpPr>
          <p:cNvPr id="21" name="TextBox 20"/>
          <p:cNvSpPr txBox="1"/>
          <p:nvPr/>
        </p:nvSpPr>
        <p:spPr>
          <a:xfrm>
            <a:off x="5796136" y="2996952"/>
            <a:ext cx="936104" cy="830997"/>
          </a:xfrm>
          <a:prstGeom prst="rect">
            <a:avLst/>
          </a:prstGeom>
          <a:noFill/>
        </p:spPr>
        <p:txBody>
          <a:bodyPr wrap="square" rtlCol="0">
            <a:spAutoFit/>
          </a:bodyPr>
          <a:lstStyle/>
          <a:p>
            <a:r>
              <a:rPr lang="zh-CN" altLang="en-US" sz="2400" b="1" dirty="0" smtClean="0">
                <a:solidFill>
                  <a:schemeClr val="bg2"/>
                </a:solidFill>
                <a:latin typeface="黑体" panose="02010609060101010101" pitchFamily="49" charset="-122"/>
                <a:ea typeface="黑体" panose="02010609060101010101" pitchFamily="49" charset="-122"/>
              </a:rPr>
              <a:t>价值驱动</a:t>
            </a:r>
            <a:endParaRPr lang="zh-CN" altLang="en-US" sz="2400" b="1" dirty="0">
              <a:solidFill>
                <a:schemeClr val="bg2"/>
              </a:solidFill>
              <a:latin typeface="黑体" panose="02010609060101010101" pitchFamily="49" charset="-122"/>
              <a:ea typeface="黑体" panose="02010609060101010101" pitchFamily="49" charset="-122"/>
            </a:endParaRPr>
          </a:p>
        </p:txBody>
      </p:sp>
      <p:sp>
        <p:nvSpPr>
          <p:cNvPr id="22" name="TextBox 21"/>
          <p:cNvSpPr txBox="1"/>
          <p:nvPr/>
        </p:nvSpPr>
        <p:spPr>
          <a:xfrm>
            <a:off x="244072" y="4797151"/>
            <a:ext cx="1217032" cy="461665"/>
          </a:xfrm>
          <a:prstGeom prst="rect">
            <a:avLst/>
          </a:prstGeom>
          <a:noFill/>
        </p:spPr>
        <p:txBody>
          <a:bodyPr wrap="square" rtlCol="0">
            <a:spAutoFit/>
          </a:bodyPr>
          <a:lstStyle/>
          <a:p>
            <a:r>
              <a:rPr lang="zh-CN" altLang="en-US" sz="2400" b="1" dirty="0">
                <a:solidFill>
                  <a:schemeClr val="bg2"/>
                </a:solidFill>
                <a:latin typeface="黑体" panose="02010609060101010101" pitchFamily="49" charset="-122"/>
                <a:ea typeface="黑体" panose="02010609060101010101" pitchFamily="49" charset="-122"/>
              </a:rPr>
              <a:t>估计</a:t>
            </a:r>
            <a:r>
              <a:rPr lang="zh-CN" altLang="en-US" sz="2400" b="1" dirty="0" smtClean="0">
                <a:solidFill>
                  <a:schemeClr val="bg2"/>
                </a:solidFill>
                <a:latin typeface="黑体" panose="02010609060101010101" pitchFamily="49" charset="-122"/>
                <a:ea typeface="黑体" panose="02010609060101010101" pitchFamily="49" charset="-122"/>
              </a:rPr>
              <a:t>的</a:t>
            </a:r>
            <a:endParaRPr lang="zh-CN" altLang="en-US" sz="2400" b="1" dirty="0">
              <a:solidFill>
                <a:schemeClr val="bg2"/>
              </a:solidFill>
              <a:latin typeface="黑体" panose="02010609060101010101" pitchFamily="49" charset="-122"/>
              <a:ea typeface="黑体" panose="02010609060101010101" pitchFamily="49" charset="-122"/>
            </a:endParaRPr>
          </a:p>
        </p:txBody>
      </p:sp>
      <p:sp>
        <p:nvSpPr>
          <p:cNvPr id="25" name="TextBox 24"/>
          <p:cNvSpPr txBox="1"/>
          <p:nvPr/>
        </p:nvSpPr>
        <p:spPr>
          <a:xfrm>
            <a:off x="4319972" y="1008737"/>
            <a:ext cx="504056" cy="461665"/>
          </a:xfrm>
          <a:prstGeom prst="rect">
            <a:avLst/>
          </a:prstGeom>
          <a:noFill/>
        </p:spPr>
        <p:txBody>
          <a:bodyPr wrap="square" rtlCol="0">
            <a:spAutoFit/>
          </a:bodyPr>
          <a:lstStyle/>
          <a:p>
            <a:r>
              <a:rPr lang="en-US" altLang="zh-CN" sz="2400" b="1" dirty="0" smtClean="0">
                <a:solidFill>
                  <a:schemeClr val="bg2"/>
                </a:solidFill>
                <a:latin typeface="黑体" panose="02010609060101010101" pitchFamily="49" charset="-122"/>
                <a:ea typeface="黑体" panose="02010609060101010101" pitchFamily="49" charset="-122"/>
              </a:rPr>
              <a:t>vs</a:t>
            </a:r>
            <a:endParaRPr lang="zh-CN" altLang="en-US" sz="2400" b="1" dirty="0">
              <a:solidFill>
                <a:schemeClr val="bg2"/>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3777812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15"/>
                                        </p:tgtEl>
                                      </p:cBhvr>
                                    </p:animEffect>
                                    <p:animScale>
                                      <p:cBhvr>
                                        <p:cTn id="12" dur="250" autoRev="1" fill="hold"/>
                                        <p:tgtEl>
                                          <p:spTgt spid="15"/>
                                        </p:tgtEl>
                                      </p:cBhvr>
                                      <p:by x="105000" y="105000"/>
                                    </p:animScale>
                                  </p:childTnLst>
                                </p:cTn>
                              </p:par>
                              <p:par>
                                <p:cTn id="13" presetID="26" presetClass="emph" presetSubtype="0" fill="hold" grpId="0" nodeType="withEffect">
                                  <p:stCondLst>
                                    <p:cond delay="0"/>
                                  </p:stCondLst>
                                  <p:childTnLst>
                                    <p:animEffect transition="out" filter="fade">
                                      <p:cBhvr>
                                        <p:cTn id="14" dur="500" tmFilter="0, 0; .2, .5; .8, .5; 1, 0"/>
                                        <p:tgtEl>
                                          <p:spTgt spid="16"/>
                                        </p:tgtEl>
                                      </p:cBhvr>
                                    </p:animEffect>
                                    <p:animScale>
                                      <p:cBhvr>
                                        <p:cTn id="15" dur="250" autoRev="1" fill="hold"/>
                                        <p:tgtEl>
                                          <p:spTgt spid="16"/>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21" presetClass="emph" presetSubtype="0" fill="hold" grpId="0" nodeType="clickEffect">
                                  <p:stCondLst>
                                    <p:cond delay="0"/>
                                  </p:stCondLst>
                                  <p:childTnLst>
                                    <p:animClr clrSpc="hsl" dir="cw">
                                      <p:cBhvr override="childStyle">
                                        <p:cTn id="19" dur="500" fill="hold"/>
                                        <p:tgtEl>
                                          <p:spTgt spid="17"/>
                                        </p:tgtEl>
                                        <p:attrNameLst>
                                          <p:attrName>style.color</p:attrName>
                                        </p:attrNameLst>
                                      </p:cBhvr>
                                      <p:by>
                                        <p:hsl h="7200000" s="0" l="0"/>
                                      </p:by>
                                    </p:animClr>
                                    <p:animClr clrSpc="hsl" dir="cw">
                                      <p:cBhvr>
                                        <p:cTn id="20" dur="500" fill="hold"/>
                                        <p:tgtEl>
                                          <p:spTgt spid="17"/>
                                        </p:tgtEl>
                                        <p:attrNameLst>
                                          <p:attrName>fillcolor</p:attrName>
                                        </p:attrNameLst>
                                      </p:cBhvr>
                                      <p:by>
                                        <p:hsl h="7200000" s="0" l="0"/>
                                      </p:by>
                                    </p:animClr>
                                    <p:animClr clrSpc="hsl" dir="cw">
                                      <p:cBhvr>
                                        <p:cTn id="21" dur="500" fill="hold"/>
                                        <p:tgtEl>
                                          <p:spTgt spid="17"/>
                                        </p:tgtEl>
                                        <p:attrNameLst>
                                          <p:attrName>stroke.color</p:attrName>
                                        </p:attrNameLst>
                                      </p:cBhvr>
                                      <p:by>
                                        <p:hsl h="7200000" s="0" l="0"/>
                                      </p:by>
                                    </p:animClr>
                                    <p:set>
                                      <p:cBhvr>
                                        <p:cTn id="22" dur="500" fill="hold"/>
                                        <p:tgtEl>
                                          <p:spTgt spid="17"/>
                                        </p:tgtEl>
                                        <p:attrNameLst>
                                          <p:attrName>fill.type</p:attrName>
                                        </p:attrNameLst>
                                      </p:cBhvr>
                                      <p:to>
                                        <p:strVal val="solid"/>
                                      </p:to>
                                    </p:set>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grpId="0" nodeType="clickEffect">
                                  <p:stCondLst>
                                    <p:cond delay="0"/>
                                  </p:stCondLst>
                                  <p:childTnLst>
                                    <p:animEffect transition="out" filter="fade">
                                      <p:cBhvr>
                                        <p:cTn id="26" dur="500" tmFilter="0, 0; .2, .5; .8, .5; 1, 0"/>
                                        <p:tgtEl>
                                          <p:spTgt spid="12"/>
                                        </p:tgtEl>
                                      </p:cBhvr>
                                    </p:animEffect>
                                    <p:animScale>
                                      <p:cBhvr>
                                        <p:cTn id="27" dur="250" autoRev="1" fill="hold"/>
                                        <p:tgtEl>
                                          <p:spTgt spid="12"/>
                                        </p:tgtEl>
                                      </p:cBhvr>
                                      <p:by x="105000" y="105000"/>
                                    </p:animScale>
                                  </p:childTnLst>
                                </p:cTn>
                              </p:par>
                              <p:par>
                                <p:cTn id="28" presetID="26" presetClass="emph" presetSubtype="0" fill="hold" grpId="0" nodeType="withEffect">
                                  <p:stCondLst>
                                    <p:cond delay="0"/>
                                  </p:stCondLst>
                                  <p:childTnLst>
                                    <p:animEffect transition="out" filter="fade">
                                      <p:cBhvr>
                                        <p:cTn id="29" dur="500" tmFilter="0, 0; .2, .5; .8, .5; 1, 0"/>
                                        <p:tgtEl>
                                          <p:spTgt spid="13"/>
                                        </p:tgtEl>
                                      </p:cBhvr>
                                    </p:animEffect>
                                    <p:animScale>
                                      <p:cBhvr>
                                        <p:cTn id="30" dur="250" autoRev="1" fill="hold"/>
                                        <p:tgtEl>
                                          <p:spTgt spid="13"/>
                                        </p:tgtEl>
                                      </p:cBhvr>
                                      <p:by x="105000" y="105000"/>
                                    </p:animScale>
                                  </p:childTnLst>
                                </p:cTn>
                              </p:par>
                            </p:childTnLst>
                          </p:cTn>
                        </p:par>
                      </p:childTnLst>
                    </p:cTn>
                  </p:par>
                  <p:par>
                    <p:cTn id="31" fill="hold">
                      <p:stCondLst>
                        <p:cond delay="indefinite"/>
                      </p:stCondLst>
                      <p:childTnLst>
                        <p:par>
                          <p:cTn id="32" fill="hold">
                            <p:stCondLst>
                              <p:cond delay="0"/>
                            </p:stCondLst>
                            <p:childTnLst>
                              <p:par>
                                <p:cTn id="33" presetID="26" presetClass="emph" presetSubtype="0" fill="hold" grpId="0" nodeType="clickEffect">
                                  <p:stCondLst>
                                    <p:cond delay="0"/>
                                  </p:stCondLst>
                                  <p:childTnLst>
                                    <p:animEffect transition="out" filter="fade">
                                      <p:cBhvr>
                                        <p:cTn id="34" dur="500" tmFilter="0, 0; .2, .5; .8, .5; 1, 0"/>
                                        <p:tgtEl>
                                          <p:spTgt spid="14"/>
                                        </p:tgtEl>
                                      </p:cBhvr>
                                    </p:animEffect>
                                    <p:animScale>
                                      <p:cBhvr>
                                        <p:cTn id="35" dur="250" autoRev="1" fill="hold"/>
                                        <p:tgtEl>
                                          <p:spTgt spid="14"/>
                                        </p:tgtEl>
                                      </p:cBhvr>
                                      <p:by x="105000" y="105000"/>
                                    </p:animScale>
                                  </p:childTnLst>
                                </p:cTn>
                              </p:par>
                            </p:childTnLst>
                          </p:cTn>
                        </p:par>
                      </p:childTnLst>
                    </p:cTn>
                  </p:par>
                  <p:par>
                    <p:cTn id="36" fill="hold">
                      <p:stCondLst>
                        <p:cond delay="indefinite"/>
                      </p:stCondLst>
                      <p:childTnLst>
                        <p:par>
                          <p:cTn id="37" fill="hold">
                            <p:stCondLst>
                              <p:cond delay="0"/>
                            </p:stCondLst>
                            <p:childTnLst>
                              <p:par>
                                <p:cTn id="38" presetID="27" presetClass="emph" presetSubtype="0" fill="remove" grpId="0" nodeType="clickEffect">
                                  <p:stCondLst>
                                    <p:cond delay="0"/>
                                  </p:stCondLst>
                                  <p:childTnLst>
                                    <p:animClr clrSpc="rgb" dir="cw">
                                      <p:cBhvr override="childStyle">
                                        <p:cTn id="39" dur="250" autoRev="1" fill="remove"/>
                                        <p:tgtEl>
                                          <p:spTgt spid="20"/>
                                        </p:tgtEl>
                                        <p:attrNameLst>
                                          <p:attrName>style.color</p:attrName>
                                        </p:attrNameLst>
                                      </p:cBhvr>
                                      <p:to>
                                        <a:schemeClr val="bg1"/>
                                      </p:to>
                                    </p:animClr>
                                    <p:animClr clrSpc="rgb" dir="cw">
                                      <p:cBhvr>
                                        <p:cTn id="40" dur="250" autoRev="1" fill="remove"/>
                                        <p:tgtEl>
                                          <p:spTgt spid="20"/>
                                        </p:tgtEl>
                                        <p:attrNameLst>
                                          <p:attrName>fillcolor</p:attrName>
                                        </p:attrNameLst>
                                      </p:cBhvr>
                                      <p:to>
                                        <a:schemeClr val="bg1"/>
                                      </p:to>
                                    </p:animClr>
                                    <p:set>
                                      <p:cBhvr>
                                        <p:cTn id="41" dur="250" autoRev="1" fill="remove"/>
                                        <p:tgtEl>
                                          <p:spTgt spid="20"/>
                                        </p:tgtEl>
                                        <p:attrNameLst>
                                          <p:attrName>fill.type</p:attrName>
                                        </p:attrNameLst>
                                      </p:cBhvr>
                                      <p:to>
                                        <p:strVal val="solid"/>
                                      </p:to>
                                    </p:set>
                                    <p:set>
                                      <p:cBhvr>
                                        <p:cTn id="42" dur="250" autoRev="1" fill="remove"/>
                                        <p:tgtEl>
                                          <p:spTgt spid="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5" grpId="0" animBg="1"/>
      <p:bldP spid="16" grpId="0" animBg="1"/>
      <p:bldP spid="17" grpId="0" animBg="1"/>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A9A2C140-002F-4DBC-8296-1060E6DB6D24}" type="slidenum">
              <a:rPr lang="en-US" altLang="zh-CN" smtClean="0"/>
              <a:pPr>
                <a:defRPr/>
              </a:pPr>
              <a:t>11</a:t>
            </a:fld>
            <a:endParaRPr lang="en-US" altLang="zh-CN"/>
          </a:p>
        </p:txBody>
      </p:sp>
      <p:graphicFrame>
        <p:nvGraphicFramePr>
          <p:cNvPr id="6" name="图示 5"/>
          <p:cNvGraphicFramePr/>
          <p:nvPr>
            <p:extLst>
              <p:ext uri="{D42A27DB-BD31-4B8C-83A1-F6EECF244321}">
                <p14:modId xmlns:p14="http://schemas.microsoft.com/office/powerpoint/2010/main" val="1791558887"/>
              </p:ext>
            </p:extLst>
          </p:nvPr>
        </p:nvGraphicFramePr>
        <p:xfrm>
          <a:off x="755576" y="764704"/>
          <a:ext cx="727280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683568" y="5157192"/>
            <a:ext cx="7776864" cy="954107"/>
          </a:xfrm>
          <a:prstGeom prst="rect">
            <a:avLst/>
          </a:prstGeom>
          <a:noFill/>
        </p:spPr>
        <p:txBody>
          <a:bodyPr wrap="square" rtlCol="0">
            <a:spAutoFit/>
          </a:bodyPr>
          <a:lstStyle/>
          <a:p>
            <a:r>
              <a:rPr lang="zh-CN" altLang="en-US" sz="2800" dirty="0" smtClean="0">
                <a:solidFill>
                  <a:srgbClr val="FFFF00"/>
                </a:solidFill>
              </a:rPr>
              <a:t>敏捷开发方法是一组轻量级开发方法的总称，包括很多具体的开发过程和方法。</a:t>
            </a:r>
            <a:endParaRPr lang="zh-CN" altLang="en-US" sz="2800" dirty="0">
              <a:solidFill>
                <a:srgbClr val="FFFF00"/>
              </a:solidFill>
            </a:endParaRPr>
          </a:p>
        </p:txBody>
      </p:sp>
    </p:spTree>
    <p:extLst>
      <p:ext uri="{BB962C8B-B14F-4D97-AF65-F5344CB8AC3E}">
        <p14:creationId xmlns:p14="http://schemas.microsoft.com/office/powerpoint/2010/main" val="112374420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4"/>
          <p:cNvSpPr>
            <a:spLocks noGrp="1"/>
          </p:cNvSpPr>
          <p:nvPr>
            <p:ph type="sldNum" sz="quarter" idx="11"/>
          </p:nvPr>
        </p:nvSpPr>
        <p:spPr>
          <a:noFill/>
        </p:spPr>
        <p:txBody>
          <a:bodyPr/>
          <a:lstStyle/>
          <a:p>
            <a:fld id="{F1273BFB-D093-4EC4-8AB3-AE7DA9E9A9ED}" type="slidenum">
              <a:rPr lang="en-US" altLang="zh-CN">
                <a:ea typeface="宋体" charset="-122"/>
              </a:rPr>
              <a:pPr/>
              <a:t>12</a:t>
            </a:fld>
            <a:endParaRPr lang="en-US" altLang="zh-CN">
              <a:ea typeface="宋体" charset="-122"/>
            </a:endParaRPr>
          </a:p>
        </p:txBody>
      </p:sp>
      <p:sp>
        <p:nvSpPr>
          <p:cNvPr id="224258" name="Rectangle 2"/>
          <p:cNvSpPr>
            <a:spLocks noGrp="1" noChangeArrowheads="1"/>
          </p:cNvSpPr>
          <p:nvPr>
            <p:ph type="body" idx="1"/>
          </p:nvPr>
        </p:nvSpPr>
        <p:spPr>
          <a:xfrm>
            <a:off x="179388" y="1268413"/>
            <a:ext cx="8713787" cy="4857750"/>
          </a:xfrm>
        </p:spPr>
        <p:txBody>
          <a:bodyPr/>
          <a:lstStyle/>
          <a:p>
            <a:pPr eaLnBrk="1" hangingPunct="1">
              <a:lnSpc>
                <a:spcPct val="120000"/>
              </a:lnSpc>
              <a:defRPr/>
            </a:pPr>
            <a:r>
              <a:rPr lang="zh-CN" altLang="en-US" b="1" smtClean="0">
                <a:solidFill>
                  <a:srgbClr val="FFFF00"/>
                </a:solidFill>
              </a:rPr>
              <a:t>极限编程是敏捷过程中最富盛名的一个，其中</a:t>
            </a:r>
            <a:r>
              <a:rPr lang="zh-CN" altLang="en-US" b="1" smtClean="0">
                <a:solidFill>
                  <a:srgbClr val="FFFF00"/>
                </a:solidFill>
                <a:latin typeface="Arial"/>
              </a:rPr>
              <a:t>“</a:t>
            </a:r>
            <a:r>
              <a:rPr lang="zh-CN" altLang="en-US" b="1" smtClean="0">
                <a:solidFill>
                  <a:srgbClr val="FFFF00"/>
                </a:solidFill>
              </a:rPr>
              <a:t>极限</a:t>
            </a:r>
            <a:r>
              <a:rPr lang="zh-CN" altLang="en-US" b="1" smtClean="0">
                <a:solidFill>
                  <a:srgbClr val="FFFF00"/>
                </a:solidFill>
                <a:latin typeface="Arial"/>
              </a:rPr>
              <a:t>”</a:t>
            </a:r>
            <a:r>
              <a:rPr lang="zh-CN" altLang="en-US" b="1" smtClean="0">
                <a:solidFill>
                  <a:srgbClr val="FFFF00"/>
                </a:solidFill>
              </a:rPr>
              <a:t>的含义是指把最好的开发实践运用到极致。目前极限编程已经成为一个典型的开发方法，广泛应用于</a:t>
            </a:r>
            <a:r>
              <a:rPr lang="zh-CN" altLang="en-US" b="1" smtClean="0"/>
              <a:t>需求模糊且经常改变</a:t>
            </a:r>
            <a:r>
              <a:rPr lang="zh-CN" altLang="en-US" b="1" smtClean="0">
                <a:solidFill>
                  <a:srgbClr val="FFFF00"/>
                </a:solidFill>
              </a:rPr>
              <a:t>的场合。</a:t>
            </a:r>
          </a:p>
          <a:p>
            <a:pPr eaLnBrk="1" hangingPunct="1">
              <a:lnSpc>
                <a:spcPct val="120000"/>
              </a:lnSpc>
              <a:defRPr/>
            </a:pPr>
            <a:r>
              <a:rPr lang="zh-CN" altLang="en-US" b="1" smtClean="0">
                <a:solidFill>
                  <a:srgbClr val="FFFF00"/>
                </a:solidFill>
              </a:rPr>
              <a:t>特点：</a:t>
            </a:r>
          </a:p>
          <a:p>
            <a:pPr lvl="1" eaLnBrk="1" hangingPunct="1">
              <a:lnSpc>
                <a:spcPct val="120000"/>
              </a:lnSpc>
              <a:defRPr/>
            </a:pPr>
            <a:r>
              <a:rPr lang="zh-CN" altLang="en-US" b="1" smtClean="0">
                <a:solidFill>
                  <a:srgbClr val="FFFF00"/>
                </a:solidFill>
              </a:rPr>
              <a:t>对变化和不确定性反应更快速、更敏捷</a:t>
            </a:r>
          </a:p>
          <a:p>
            <a:pPr lvl="1" eaLnBrk="1" hangingPunct="1">
              <a:lnSpc>
                <a:spcPct val="120000"/>
              </a:lnSpc>
              <a:defRPr/>
            </a:pPr>
            <a:r>
              <a:rPr lang="zh-CN" altLang="en-US" b="1" smtClean="0">
                <a:solidFill>
                  <a:srgbClr val="FFFF00"/>
                </a:solidFill>
              </a:rPr>
              <a:t>快速的同时保持可持续的开发速度</a:t>
            </a:r>
          </a:p>
        </p:txBody>
      </p:sp>
      <p:sp>
        <p:nvSpPr>
          <p:cNvPr id="224259"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极限编程</a:t>
            </a:r>
            <a:r>
              <a:rPr lang="zh-CN" altLang="en-US" sz="3600">
                <a:solidFill>
                  <a:srgbClr val="FFFF00"/>
                </a:solidFill>
                <a:effectLst>
                  <a:outerShdw blurRad="38100" dist="38100" dir="2700000" algn="tl">
                    <a:srgbClr val="000000"/>
                  </a:outerShdw>
                </a:effectLst>
                <a:ea typeface="宋体" pitchFamily="2" charset="-122"/>
              </a:rPr>
              <a:t>（</a:t>
            </a:r>
            <a:r>
              <a:rPr lang="en-US" altLang="zh-CN" sz="3600">
                <a:solidFill>
                  <a:srgbClr val="FFFF00"/>
                </a:solidFill>
                <a:effectLst>
                  <a:outerShdw blurRad="38100" dist="38100" dir="2700000" algn="tl">
                    <a:srgbClr val="000000"/>
                  </a:outerShdw>
                </a:effectLst>
                <a:ea typeface="宋体" pitchFamily="2" charset="-122"/>
              </a:rPr>
              <a:t>eXtreme Programming, XP</a:t>
            </a:r>
            <a:r>
              <a:rPr lang="zh-CN" altLang="en-US" sz="3600">
                <a:solidFill>
                  <a:srgbClr val="FFFF00"/>
                </a:solidFill>
                <a:effectLst>
                  <a:outerShdw blurRad="38100" dist="38100" dir="2700000" algn="tl">
                    <a:srgbClr val="000000"/>
                  </a:outerShdw>
                </a:effectLst>
                <a:ea typeface="宋体" pitchFamily="2" charset="-122"/>
              </a:rPr>
              <a:t>）</a:t>
            </a:r>
          </a:p>
        </p:txBody>
      </p:sp>
      <p:sp>
        <p:nvSpPr>
          <p:cNvPr id="81925"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4"/>
          <p:cNvSpPr>
            <a:spLocks noGrp="1"/>
          </p:cNvSpPr>
          <p:nvPr>
            <p:ph type="sldNum" sz="quarter" idx="11"/>
          </p:nvPr>
        </p:nvSpPr>
        <p:spPr>
          <a:noFill/>
        </p:spPr>
        <p:txBody>
          <a:bodyPr/>
          <a:lstStyle/>
          <a:p>
            <a:fld id="{7F7EB7EE-A1E1-4BCE-A55C-59149FAE9541}" type="slidenum">
              <a:rPr lang="en-US" altLang="zh-CN">
                <a:ea typeface="宋体" charset="-122"/>
              </a:rPr>
              <a:pPr/>
              <a:t>13</a:t>
            </a:fld>
            <a:endParaRPr lang="en-US" altLang="zh-CN">
              <a:ea typeface="宋体" charset="-122"/>
            </a:endParaRPr>
          </a:p>
        </p:txBody>
      </p:sp>
      <p:sp>
        <p:nvSpPr>
          <p:cNvPr id="225282" name="Rectangle 2"/>
          <p:cNvSpPr>
            <a:spLocks noGrp="1" noChangeArrowheads="1"/>
          </p:cNvSpPr>
          <p:nvPr>
            <p:ph type="body" idx="1"/>
          </p:nvPr>
        </p:nvSpPr>
        <p:spPr>
          <a:xfrm>
            <a:off x="179388" y="1317645"/>
            <a:ext cx="8713787" cy="5040313"/>
          </a:xfrm>
        </p:spPr>
        <p:txBody>
          <a:bodyPr/>
          <a:lstStyle/>
          <a:p>
            <a:pPr eaLnBrk="1" hangingPunct="1">
              <a:lnSpc>
                <a:spcPct val="120000"/>
              </a:lnSpc>
              <a:defRPr/>
            </a:pPr>
            <a:r>
              <a:rPr lang="zh-CN" altLang="en-US" sz="2800" b="1" dirty="0" smtClean="0">
                <a:solidFill>
                  <a:srgbClr val="FFFF00"/>
                </a:solidFill>
              </a:rPr>
              <a:t>客户作为开发团队的成员</a:t>
            </a:r>
          </a:p>
          <a:p>
            <a:pPr eaLnBrk="1" hangingPunct="1">
              <a:lnSpc>
                <a:spcPct val="120000"/>
              </a:lnSpc>
              <a:defRPr/>
            </a:pPr>
            <a:r>
              <a:rPr lang="zh-CN" altLang="en-US" sz="2800" b="1" dirty="0" smtClean="0">
                <a:solidFill>
                  <a:srgbClr val="FFFF00"/>
                </a:solidFill>
              </a:rPr>
              <a:t>使用</a:t>
            </a:r>
            <a:r>
              <a:rPr lang="zh-CN" altLang="en-US" sz="2800" b="1" dirty="0" smtClean="0">
                <a:solidFill>
                  <a:srgbClr val="FFFF00"/>
                </a:solidFill>
                <a:hlinkClick r:id="rId2" action="ppaction://hlinksldjump"/>
              </a:rPr>
              <a:t>用户素材</a:t>
            </a:r>
            <a:endParaRPr lang="zh-CN" altLang="en-US" sz="2800" b="1" dirty="0" smtClean="0">
              <a:solidFill>
                <a:srgbClr val="FFFF00"/>
              </a:solidFill>
            </a:endParaRPr>
          </a:p>
          <a:p>
            <a:pPr eaLnBrk="1" hangingPunct="1">
              <a:lnSpc>
                <a:spcPct val="120000"/>
              </a:lnSpc>
              <a:defRPr/>
            </a:pPr>
            <a:r>
              <a:rPr lang="zh-CN" altLang="en-US" sz="2800" b="1" dirty="0" smtClean="0">
                <a:solidFill>
                  <a:srgbClr val="FFFF00"/>
                </a:solidFill>
              </a:rPr>
              <a:t>短交付周期（每两周完成一次迭代）</a:t>
            </a:r>
          </a:p>
          <a:p>
            <a:pPr eaLnBrk="1" hangingPunct="1">
              <a:lnSpc>
                <a:spcPct val="120000"/>
              </a:lnSpc>
              <a:defRPr/>
            </a:pPr>
            <a:r>
              <a:rPr lang="zh-CN" altLang="en-US" sz="2800" b="1" dirty="0" smtClean="0">
                <a:solidFill>
                  <a:srgbClr val="FFFF00"/>
                </a:solidFill>
              </a:rPr>
              <a:t>验收测试</a:t>
            </a:r>
          </a:p>
          <a:p>
            <a:pPr eaLnBrk="1" hangingPunct="1">
              <a:lnSpc>
                <a:spcPct val="120000"/>
              </a:lnSpc>
              <a:defRPr/>
            </a:pPr>
            <a:r>
              <a:rPr lang="zh-CN" altLang="en-US" sz="2800" b="1" dirty="0" smtClean="0">
                <a:solidFill>
                  <a:srgbClr val="FFFF00"/>
                </a:solidFill>
                <a:hlinkClick r:id="rId3" action="ppaction://hlinkfile"/>
              </a:rPr>
              <a:t>结对编程</a:t>
            </a:r>
            <a:endParaRPr lang="zh-CN" altLang="en-US" sz="2800" b="1" dirty="0" smtClean="0">
              <a:solidFill>
                <a:srgbClr val="FFFF00"/>
              </a:solidFill>
            </a:endParaRPr>
          </a:p>
          <a:p>
            <a:pPr eaLnBrk="1" hangingPunct="1">
              <a:lnSpc>
                <a:spcPct val="120000"/>
              </a:lnSpc>
              <a:defRPr/>
            </a:pPr>
            <a:r>
              <a:rPr lang="zh-CN" altLang="en-US" sz="2800" b="1" dirty="0" smtClean="0">
                <a:solidFill>
                  <a:srgbClr val="FFFF00"/>
                </a:solidFill>
              </a:rPr>
              <a:t>测试驱动开发</a:t>
            </a:r>
          </a:p>
          <a:p>
            <a:pPr eaLnBrk="1" hangingPunct="1">
              <a:lnSpc>
                <a:spcPct val="120000"/>
              </a:lnSpc>
              <a:defRPr/>
            </a:pPr>
            <a:r>
              <a:rPr lang="zh-CN" altLang="en-US" sz="2800" b="1" dirty="0" smtClean="0">
                <a:solidFill>
                  <a:srgbClr val="FFFF00"/>
                </a:solidFill>
              </a:rPr>
              <a:t>集体所有（程序代码属于整个开发小组，每个成员都有修改代码的权利，都对全部代码负责）</a:t>
            </a:r>
          </a:p>
        </p:txBody>
      </p:sp>
      <p:sp>
        <p:nvSpPr>
          <p:cNvPr id="225283"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极限编程的有效实践</a:t>
            </a:r>
          </a:p>
        </p:txBody>
      </p:sp>
      <p:sp>
        <p:nvSpPr>
          <p:cNvPr id="82949"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
        <p:nvSpPr>
          <p:cNvPr id="2" name="TextBox 1"/>
          <p:cNvSpPr txBox="1"/>
          <p:nvPr/>
        </p:nvSpPr>
        <p:spPr>
          <a:xfrm>
            <a:off x="7668344" y="6093296"/>
            <a:ext cx="1296144" cy="369332"/>
          </a:xfrm>
          <a:prstGeom prst="rect">
            <a:avLst/>
          </a:prstGeom>
          <a:noFill/>
        </p:spPr>
        <p:txBody>
          <a:bodyPr wrap="square" rtlCol="0">
            <a:spAutoFit/>
          </a:bodyPr>
          <a:lstStyle/>
          <a:p>
            <a:r>
              <a:rPr lang="zh-CN" altLang="en-US" dirty="0" smtClean="0">
                <a:hlinkClick r:id="rId4" action="ppaction://hlinksldjump"/>
              </a:rPr>
              <a:t>下一页</a:t>
            </a:r>
            <a:endParaRPr lang="zh-CN" altLang="en-US" dirty="0"/>
          </a:p>
        </p:txBody>
      </p:sp>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A9A2C140-002F-4DBC-8296-1060E6DB6D24}" type="slidenum">
              <a:rPr lang="en-US" altLang="zh-CN" smtClean="0"/>
              <a:pPr>
                <a:defRPr/>
              </a:pPr>
              <a:t>14</a:t>
            </a:fld>
            <a:endParaRPr lang="en-US" altLang="zh-CN"/>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177119"/>
            <a:ext cx="9144000" cy="4503761"/>
          </a:xfrm>
          <a:prstGeom prst="rect">
            <a:avLst/>
          </a:prstGeom>
        </p:spPr>
      </p:pic>
    </p:spTree>
    <p:extLst>
      <p:ext uri="{BB962C8B-B14F-4D97-AF65-F5344CB8AC3E}">
        <p14:creationId xmlns:p14="http://schemas.microsoft.com/office/powerpoint/2010/main" val="799591644"/>
      </p:ext>
    </p:extLst>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A9A2C140-002F-4DBC-8296-1060E6DB6D24}" type="slidenum">
              <a:rPr lang="en-US" altLang="zh-CN" smtClean="0"/>
              <a:pPr>
                <a:defRPr/>
              </a:pPr>
              <a:t>15</a:t>
            </a:fld>
            <a:endParaRPr lang="en-US" altLang="zh-CN"/>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207785"/>
            <a:ext cx="9144000" cy="4442429"/>
          </a:xfrm>
          <a:prstGeom prst="rect">
            <a:avLst/>
          </a:prstGeom>
        </p:spPr>
      </p:pic>
    </p:spTree>
    <p:extLst>
      <p:ext uri="{BB962C8B-B14F-4D97-AF65-F5344CB8AC3E}">
        <p14:creationId xmlns:p14="http://schemas.microsoft.com/office/powerpoint/2010/main" val="563677189"/>
      </p:ext>
    </p:extLst>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A9A2C140-002F-4DBC-8296-1060E6DB6D24}" type="slidenum">
              <a:rPr lang="en-US" altLang="zh-CN" smtClean="0"/>
              <a:pPr>
                <a:defRPr/>
              </a:pPr>
              <a:t>16</a:t>
            </a:fld>
            <a:endParaRPr lang="en-US" altLang="zh-CN"/>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238094"/>
            <a:ext cx="9144000" cy="4381811"/>
          </a:xfrm>
          <a:prstGeom prst="rect">
            <a:avLst/>
          </a:prstGeom>
        </p:spPr>
      </p:pic>
    </p:spTree>
    <p:extLst>
      <p:ext uri="{BB962C8B-B14F-4D97-AF65-F5344CB8AC3E}">
        <p14:creationId xmlns:p14="http://schemas.microsoft.com/office/powerpoint/2010/main" val="563677189"/>
      </p:ext>
    </p:extLst>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A9A2C140-002F-4DBC-8296-1060E6DB6D24}" type="slidenum">
              <a:rPr lang="en-US" altLang="zh-CN" smtClean="0"/>
              <a:pPr>
                <a:defRPr/>
              </a:pPr>
              <a:t>17</a:t>
            </a:fld>
            <a:endParaRPr lang="en-US" altLang="zh-CN" dirty="0"/>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173955"/>
            <a:ext cx="9144000" cy="4510089"/>
          </a:xfrm>
          <a:prstGeom prst="rect">
            <a:avLst/>
          </a:prstGeom>
        </p:spPr>
      </p:pic>
      <p:sp>
        <p:nvSpPr>
          <p:cNvPr id="3" name="TextBox 2"/>
          <p:cNvSpPr txBox="1"/>
          <p:nvPr/>
        </p:nvSpPr>
        <p:spPr>
          <a:xfrm>
            <a:off x="7740352" y="6009008"/>
            <a:ext cx="1080120" cy="369332"/>
          </a:xfrm>
          <a:prstGeom prst="rect">
            <a:avLst/>
          </a:prstGeom>
          <a:noFill/>
        </p:spPr>
        <p:txBody>
          <a:bodyPr wrap="square" rtlCol="0">
            <a:spAutoFit/>
          </a:bodyPr>
          <a:lstStyle/>
          <a:p>
            <a:r>
              <a:rPr lang="zh-CN" altLang="en-US" dirty="0" smtClean="0">
                <a:hlinkClick r:id="rId3" action="ppaction://hlinksldjump" tooltip="返回"/>
              </a:rPr>
              <a:t>返回</a:t>
            </a:r>
            <a:endParaRPr lang="zh-CN" altLang="en-US" dirty="0"/>
          </a:p>
        </p:txBody>
      </p:sp>
    </p:spTree>
    <p:extLst>
      <p:ext uri="{BB962C8B-B14F-4D97-AF65-F5344CB8AC3E}">
        <p14:creationId xmlns:p14="http://schemas.microsoft.com/office/powerpoint/2010/main" val="563677189"/>
      </p:ext>
    </p:extLst>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4"/>
          <p:cNvSpPr>
            <a:spLocks noGrp="1"/>
          </p:cNvSpPr>
          <p:nvPr>
            <p:ph type="sldNum" sz="quarter" idx="11"/>
          </p:nvPr>
        </p:nvSpPr>
        <p:spPr>
          <a:noFill/>
        </p:spPr>
        <p:txBody>
          <a:bodyPr/>
          <a:lstStyle/>
          <a:p>
            <a:fld id="{1D0950C7-EF82-469D-9A16-F9B20B68416D}" type="slidenum">
              <a:rPr lang="en-US" altLang="zh-CN">
                <a:ea typeface="宋体" charset="-122"/>
              </a:rPr>
              <a:pPr/>
              <a:t>18</a:t>
            </a:fld>
            <a:endParaRPr lang="en-US" altLang="zh-CN">
              <a:ea typeface="宋体" charset="-122"/>
            </a:endParaRPr>
          </a:p>
        </p:txBody>
      </p:sp>
      <p:sp>
        <p:nvSpPr>
          <p:cNvPr id="226306" name="Rectangle 2"/>
          <p:cNvSpPr>
            <a:spLocks noGrp="1" noChangeArrowheads="1"/>
          </p:cNvSpPr>
          <p:nvPr>
            <p:ph type="body" idx="1"/>
          </p:nvPr>
        </p:nvSpPr>
        <p:spPr>
          <a:xfrm>
            <a:off x="179388" y="1196975"/>
            <a:ext cx="8856662" cy="5256213"/>
          </a:xfrm>
        </p:spPr>
        <p:txBody>
          <a:bodyPr/>
          <a:lstStyle/>
          <a:p>
            <a:pPr eaLnBrk="1" hangingPunct="1">
              <a:lnSpc>
                <a:spcPct val="120000"/>
              </a:lnSpc>
              <a:defRPr/>
            </a:pPr>
            <a:r>
              <a:rPr lang="zh-CN" altLang="en-US" sz="2800" b="1" smtClean="0">
                <a:solidFill>
                  <a:srgbClr val="FFFF00"/>
                </a:solidFill>
              </a:rPr>
              <a:t>持续集成（一日内多次集成，不断回归测试）</a:t>
            </a:r>
          </a:p>
          <a:p>
            <a:pPr eaLnBrk="1" hangingPunct="1">
              <a:lnSpc>
                <a:spcPct val="120000"/>
              </a:lnSpc>
              <a:defRPr/>
            </a:pPr>
            <a:r>
              <a:rPr lang="zh-CN" altLang="en-US" sz="2800" b="1" smtClean="0">
                <a:solidFill>
                  <a:srgbClr val="FFFF00"/>
                </a:solidFill>
              </a:rPr>
              <a:t>可持续的开发速度（周工作时间不超过</a:t>
            </a:r>
            <a:r>
              <a:rPr lang="en-US" altLang="zh-CN" sz="2800" b="1" smtClean="0">
                <a:solidFill>
                  <a:srgbClr val="FFFF00"/>
                </a:solidFill>
              </a:rPr>
              <a:t>40</a:t>
            </a:r>
            <a:r>
              <a:rPr lang="zh-CN" altLang="en-US" sz="2800" b="1" smtClean="0">
                <a:solidFill>
                  <a:srgbClr val="FFFF00"/>
                </a:solidFill>
              </a:rPr>
              <a:t>小时，连续加班不超过两周）</a:t>
            </a:r>
          </a:p>
          <a:p>
            <a:pPr eaLnBrk="1" hangingPunct="1">
              <a:lnSpc>
                <a:spcPct val="120000"/>
              </a:lnSpc>
              <a:defRPr/>
            </a:pPr>
            <a:r>
              <a:rPr lang="zh-CN" altLang="en-US" sz="2800" b="1" smtClean="0">
                <a:solidFill>
                  <a:srgbClr val="FFFF00"/>
                </a:solidFill>
              </a:rPr>
              <a:t>开放的工作空间</a:t>
            </a:r>
          </a:p>
          <a:p>
            <a:pPr eaLnBrk="1" hangingPunct="1">
              <a:lnSpc>
                <a:spcPct val="120000"/>
              </a:lnSpc>
              <a:defRPr/>
            </a:pPr>
            <a:r>
              <a:rPr lang="zh-CN" altLang="en-US" sz="2800" b="1" smtClean="0">
                <a:solidFill>
                  <a:srgbClr val="FFFF00"/>
                </a:solidFill>
              </a:rPr>
              <a:t>计划游戏</a:t>
            </a:r>
          </a:p>
          <a:p>
            <a:pPr eaLnBrk="1" hangingPunct="1">
              <a:lnSpc>
                <a:spcPct val="120000"/>
              </a:lnSpc>
              <a:defRPr/>
            </a:pPr>
            <a:r>
              <a:rPr lang="zh-CN" altLang="en-US" sz="2800" b="1" smtClean="0">
                <a:solidFill>
                  <a:srgbClr val="FFFF00"/>
                </a:solidFill>
              </a:rPr>
              <a:t>简单的设计</a:t>
            </a:r>
          </a:p>
          <a:p>
            <a:pPr eaLnBrk="1" hangingPunct="1">
              <a:lnSpc>
                <a:spcPct val="120000"/>
              </a:lnSpc>
              <a:defRPr/>
            </a:pPr>
            <a:r>
              <a:rPr lang="zh-CN" altLang="en-US" sz="2800" b="1" smtClean="0">
                <a:solidFill>
                  <a:srgbClr val="FFFF00"/>
                </a:solidFill>
              </a:rPr>
              <a:t>重构</a:t>
            </a:r>
          </a:p>
          <a:p>
            <a:pPr eaLnBrk="1" hangingPunct="1">
              <a:lnSpc>
                <a:spcPct val="120000"/>
              </a:lnSpc>
              <a:defRPr/>
            </a:pPr>
            <a:r>
              <a:rPr lang="zh-CN" altLang="en-US" sz="2800" b="1" smtClean="0">
                <a:solidFill>
                  <a:srgbClr val="FFFF00"/>
                </a:solidFill>
              </a:rPr>
              <a:t>使用隐喻（隐喻是把整个系统联系在一起的全局视图，描述系统如何运做，如何把新功能加入到系统中）</a:t>
            </a:r>
          </a:p>
        </p:txBody>
      </p:sp>
      <p:sp>
        <p:nvSpPr>
          <p:cNvPr id="226307"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极限编程的有效实践</a:t>
            </a:r>
          </a:p>
        </p:txBody>
      </p:sp>
      <p:sp>
        <p:nvSpPr>
          <p:cNvPr id="83973"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 r="840" b="45381"/>
          <a:stretch/>
        </p:blipFill>
        <p:spPr bwMode="auto">
          <a:xfrm>
            <a:off x="129232" y="692696"/>
            <a:ext cx="8827696" cy="2736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1"/>
          </p:nvPr>
        </p:nvSpPr>
        <p:spPr/>
        <p:txBody>
          <a:bodyPr/>
          <a:lstStyle/>
          <a:p>
            <a:pPr>
              <a:defRPr/>
            </a:pPr>
            <a:fld id="{A9A2C140-002F-4DBC-8296-1060E6DB6D24}" type="slidenum">
              <a:rPr lang="en-US" altLang="zh-CN" smtClean="0"/>
              <a:pPr>
                <a:defRPr/>
              </a:pPr>
              <a:t>19</a:t>
            </a:fld>
            <a:endParaRPr lang="en-US" altLang="zh-CN"/>
          </a:p>
        </p:txBody>
      </p:sp>
      <p:pic>
        <p:nvPicPr>
          <p:cNvPr id="7"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59746" r="569"/>
          <a:stretch/>
        </p:blipFill>
        <p:spPr bwMode="auto">
          <a:xfrm>
            <a:off x="129232" y="3717032"/>
            <a:ext cx="8827696"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755576" y="2492896"/>
            <a:ext cx="1512168"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矩形 7"/>
          <p:cNvSpPr/>
          <p:nvPr/>
        </p:nvSpPr>
        <p:spPr>
          <a:xfrm>
            <a:off x="4327173" y="2534661"/>
            <a:ext cx="633670" cy="3485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矩形 9"/>
          <p:cNvSpPr/>
          <p:nvPr/>
        </p:nvSpPr>
        <p:spPr>
          <a:xfrm>
            <a:off x="5601712" y="2536397"/>
            <a:ext cx="576064" cy="3485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矩形 14"/>
          <p:cNvSpPr/>
          <p:nvPr/>
        </p:nvSpPr>
        <p:spPr>
          <a:xfrm>
            <a:off x="6876256" y="2525302"/>
            <a:ext cx="936104" cy="3960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矩形 8"/>
          <p:cNvSpPr/>
          <p:nvPr/>
        </p:nvSpPr>
        <p:spPr>
          <a:xfrm>
            <a:off x="7812360" y="4437112"/>
            <a:ext cx="936104"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矩形 17"/>
          <p:cNvSpPr/>
          <p:nvPr/>
        </p:nvSpPr>
        <p:spPr>
          <a:xfrm>
            <a:off x="6516216" y="5013176"/>
            <a:ext cx="1008112"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矩形 18"/>
          <p:cNvSpPr/>
          <p:nvPr/>
        </p:nvSpPr>
        <p:spPr>
          <a:xfrm>
            <a:off x="1691680" y="5589240"/>
            <a:ext cx="864096"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90622186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randombar(horizontal)">
                                      <p:cBhvr>
                                        <p:cTn id="7" dur="10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1000"/>
                                        <p:tgtEl>
                                          <p:spTgt spid="6"/>
                                        </p:tgtEl>
                                      </p:cBhvr>
                                    </p:animEffect>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1000"/>
                                        <p:tgtEl>
                                          <p:spTgt spid="8"/>
                                        </p:tgtEl>
                                      </p:cBhvr>
                                    </p:animEffect>
                                  </p:childTnLst>
                                </p:cTn>
                              </p:par>
                            </p:childTnLst>
                          </p:cTn>
                        </p:par>
                        <p:par>
                          <p:cTn id="17" fill="hold">
                            <p:stCondLst>
                              <p:cond delay="2000"/>
                            </p:stCondLst>
                            <p:childTnLst>
                              <p:par>
                                <p:cTn id="18" presetID="22" presetClass="entr" presetSubtype="4"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down)">
                                      <p:cBhvr>
                                        <p:cTn id="20" dur="1000"/>
                                        <p:tgtEl>
                                          <p:spTgt spid="10"/>
                                        </p:tgtEl>
                                      </p:cBhvr>
                                    </p:animEffect>
                                  </p:childTnLst>
                                </p:cTn>
                              </p:par>
                            </p:childTnLst>
                          </p:cTn>
                        </p:par>
                        <p:par>
                          <p:cTn id="21" fill="hold">
                            <p:stCondLst>
                              <p:cond delay="3000"/>
                            </p:stCondLst>
                            <p:childTnLst>
                              <p:par>
                                <p:cTn id="22" presetID="22" presetClass="entr" presetSubtype="4"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down)">
                                      <p:cBhvr>
                                        <p:cTn id="24" dur="10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heel(1)">
                                      <p:cBhvr>
                                        <p:cTn id="29" dur="1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childTnLst>
                          </p:cTn>
                        </p:par>
                        <p:par>
                          <p:cTn id="35" fill="hold">
                            <p:stCondLst>
                              <p:cond delay="500"/>
                            </p:stCondLst>
                            <p:childTnLst>
                              <p:par>
                                <p:cTn id="36" presetID="22" presetClass="entr" presetSubtype="4" fill="hold" grpId="0" nodeType="afterEffect">
                                  <p:stCondLst>
                                    <p:cond delay="500"/>
                                  </p:stCondLst>
                                  <p:childTnLst>
                                    <p:set>
                                      <p:cBhvr>
                                        <p:cTn id="37" dur="1" fill="hold">
                                          <p:stCondLst>
                                            <p:cond delay="0"/>
                                          </p:stCondLst>
                                        </p:cTn>
                                        <p:tgtEl>
                                          <p:spTgt spid="18"/>
                                        </p:tgtEl>
                                        <p:attrNameLst>
                                          <p:attrName>style.visibility</p:attrName>
                                        </p:attrNameLst>
                                      </p:cBhvr>
                                      <p:to>
                                        <p:strVal val="visible"/>
                                      </p:to>
                                    </p:set>
                                    <p:animEffect transition="in" filter="wipe(down)">
                                      <p:cBhvr>
                                        <p:cTn id="38" dur="500"/>
                                        <p:tgtEl>
                                          <p:spTgt spid="18"/>
                                        </p:tgtEl>
                                      </p:cBhvr>
                                    </p:animEffect>
                                  </p:childTnLst>
                                </p:cTn>
                              </p:par>
                            </p:childTnLst>
                          </p:cTn>
                        </p:par>
                        <p:par>
                          <p:cTn id="39" fill="hold">
                            <p:stCondLst>
                              <p:cond delay="1500"/>
                            </p:stCondLst>
                            <p:childTnLst>
                              <p:par>
                                <p:cTn id="40" presetID="22" presetClass="entr" presetSubtype="4" fill="hold" grpId="0" nodeType="afterEffect">
                                  <p:stCondLst>
                                    <p:cond delay="500"/>
                                  </p:stCondLst>
                                  <p:childTnLst>
                                    <p:set>
                                      <p:cBhvr>
                                        <p:cTn id="41" dur="1" fill="hold">
                                          <p:stCondLst>
                                            <p:cond delay="0"/>
                                          </p:stCondLst>
                                        </p:cTn>
                                        <p:tgtEl>
                                          <p:spTgt spid="19"/>
                                        </p:tgtEl>
                                        <p:attrNameLst>
                                          <p:attrName>style.visibility</p:attrName>
                                        </p:attrNameLst>
                                      </p:cBhvr>
                                      <p:to>
                                        <p:strVal val="visible"/>
                                      </p:to>
                                    </p:set>
                                    <p:animEffect transition="in" filter="wipe(down)">
                                      <p:cBhvr>
                                        <p:cTn id="4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5" grpId="0" animBg="1"/>
      <p:bldP spid="9" grpId="0" animBg="1"/>
      <p:bldP spid="18"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4"/>
          <p:cNvSpPr>
            <a:spLocks noGrp="1"/>
          </p:cNvSpPr>
          <p:nvPr>
            <p:ph type="sldNum" sz="quarter" idx="11"/>
          </p:nvPr>
        </p:nvSpPr>
        <p:spPr>
          <a:noFill/>
        </p:spPr>
        <p:txBody>
          <a:bodyPr/>
          <a:lstStyle/>
          <a:p>
            <a:fld id="{7C0DEED9-1795-4D11-BA3E-232A994C1DC3}" type="slidenum">
              <a:rPr lang="en-US" altLang="zh-CN">
                <a:ea typeface="宋体" charset="-122"/>
              </a:rPr>
              <a:pPr/>
              <a:t>2</a:t>
            </a:fld>
            <a:endParaRPr lang="en-US" altLang="zh-CN" dirty="0">
              <a:ea typeface="宋体" charset="-122"/>
            </a:endParaRPr>
          </a:p>
        </p:txBody>
      </p:sp>
      <p:sp>
        <p:nvSpPr>
          <p:cNvPr id="220162" name="Rectangle 2"/>
          <p:cNvSpPr>
            <a:spLocks noRot="1" noChangeArrowheads="1"/>
          </p:cNvSpPr>
          <p:nvPr/>
        </p:nvSpPr>
        <p:spPr bwMode="auto">
          <a:xfrm>
            <a:off x="179388" y="130175"/>
            <a:ext cx="8229600"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敏捷过程</a:t>
            </a:r>
          </a:p>
        </p:txBody>
      </p:sp>
      <p:sp>
        <p:nvSpPr>
          <p:cNvPr id="73732" name="Line 3"/>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
        <p:nvSpPr>
          <p:cNvPr id="220164" name="Rectangle 4"/>
          <p:cNvSpPr>
            <a:spLocks noGrp="1" noChangeArrowheads="1"/>
          </p:cNvSpPr>
          <p:nvPr>
            <p:ph type="body" idx="1"/>
          </p:nvPr>
        </p:nvSpPr>
        <p:spPr>
          <a:xfrm>
            <a:off x="250825" y="1390669"/>
            <a:ext cx="8713788" cy="4824413"/>
          </a:xfrm>
        </p:spPr>
        <p:txBody>
          <a:bodyPr/>
          <a:lstStyle/>
          <a:p>
            <a:pPr eaLnBrk="1" hangingPunct="1">
              <a:defRPr/>
            </a:pPr>
            <a:r>
              <a:rPr lang="zh-CN" altLang="en-US" b="1" dirty="0" smtClean="0">
                <a:solidFill>
                  <a:srgbClr val="FFFF00"/>
                </a:solidFill>
              </a:rPr>
              <a:t>敏捷过程（</a:t>
            </a:r>
            <a:r>
              <a:rPr lang="en-US" altLang="zh-CN" b="1" dirty="0" smtClean="0">
                <a:solidFill>
                  <a:srgbClr val="FFFF00"/>
                </a:solidFill>
              </a:rPr>
              <a:t>2001/2</a:t>
            </a:r>
            <a:r>
              <a:rPr lang="zh-CN" altLang="zh-CN" b="1" dirty="0">
                <a:solidFill>
                  <a:srgbClr val="FFFF00"/>
                </a:solidFill>
                <a:latin typeface="Arial"/>
              </a:rPr>
              <a:t>——</a:t>
            </a:r>
            <a:r>
              <a:rPr lang="zh-CN" altLang="en-US" b="1" dirty="0" smtClean="0">
                <a:solidFill>
                  <a:srgbClr val="FFFF00"/>
                </a:solidFill>
              </a:rPr>
              <a:t>敏捷软件开发宣言 </a:t>
            </a:r>
            <a:r>
              <a:rPr lang="zh-CN" altLang="en-US" b="1" dirty="0" smtClean="0">
                <a:solidFill>
                  <a:srgbClr val="FFFF00"/>
                </a:solidFill>
              </a:rPr>
              <a:t>    </a:t>
            </a:r>
            <a:r>
              <a:rPr lang="en-US" altLang="zh-CN" sz="2400" b="1" dirty="0" smtClean="0">
                <a:solidFill>
                  <a:srgbClr val="FFFF00"/>
                </a:solidFill>
              </a:rPr>
              <a:t>The </a:t>
            </a:r>
            <a:r>
              <a:rPr lang="en-US" altLang="zh-CN" sz="2400" b="1" dirty="0" smtClean="0">
                <a:solidFill>
                  <a:srgbClr val="FFFF00"/>
                </a:solidFill>
              </a:rPr>
              <a:t>Manifesto of the Agile Alliance</a:t>
            </a:r>
            <a:r>
              <a:rPr lang="en-US" altLang="zh-CN" b="1" dirty="0" smtClean="0">
                <a:solidFill>
                  <a:srgbClr val="FFFF00"/>
                </a:solidFill>
              </a:rPr>
              <a:t> </a:t>
            </a:r>
            <a:r>
              <a:rPr lang="zh-CN" altLang="en-US" b="1" dirty="0" smtClean="0">
                <a:solidFill>
                  <a:srgbClr val="FFFF00"/>
                </a:solidFill>
              </a:rPr>
              <a:t>）</a:t>
            </a:r>
          </a:p>
          <a:p>
            <a:pPr lvl="1" eaLnBrk="1" hangingPunct="1">
              <a:defRPr/>
            </a:pPr>
            <a:r>
              <a:rPr lang="zh-CN" altLang="en-US" b="1" dirty="0" smtClean="0">
                <a:solidFill>
                  <a:srgbClr val="FFFF00"/>
                </a:solidFill>
              </a:rPr>
              <a:t>强调</a:t>
            </a:r>
            <a:r>
              <a:rPr lang="zh-CN" altLang="en-US" b="1" dirty="0" smtClean="0"/>
              <a:t>适应</a:t>
            </a:r>
            <a:r>
              <a:rPr lang="zh-CN" altLang="en-US" b="1" dirty="0" smtClean="0">
                <a:solidFill>
                  <a:srgbClr val="FFFF00"/>
                </a:solidFill>
              </a:rPr>
              <a:t>而</a:t>
            </a:r>
            <a:r>
              <a:rPr lang="zh-CN" altLang="en-US" b="1" dirty="0" smtClean="0"/>
              <a:t>非预测变化</a:t>
            </a:r>
          </a:p>
          <a:p>
            <a:pPr lvl="1" eaLnBrk="1" hangingPunct="1">
              <a:defRPr/>
            </a:pPr>
            <a:r>
              <a:rPr lang="zh-CN" altLang="en-US" b="1" dirty="0" smtClean="0">
                <a:solidFill>
                  <a:srgbClr val="FFFF00"/>
                </a:solidFill>
              </a:rPr>
              <a:t>以</a:t>
            </a:r>
            <a:r>
              <a:rPr lang="zh-CN" altLang="en-US" b="1" dirty="0" smtClean="0"/>
              <a:t>人</a:t>
            </a:r>
            <a:r>
              <a:rPr lang="zh-CN" altLang="en-US" b="1" dirty="0" smtClean="0">
                <a:solidFill>
                  <a:srgbClr val="FFFF00"/>
                </a:solidFill>
              </a:rPr>
              <a:t>为中心</a:t>
            </a:r>
          </a:p>
          <a:p>
            <a:pPr eaLnBrk="1" hangingPunct="1">
              <a:lnSpc>
                <a:spcPct val="105000"/>
              </a:lnSpc>
              <a:spcBef>
                <a:spcPct val="35000"/>
              </a:spcBef>
              <a:defRPr/>
            </a:pPr>
            <a:r>
              <a:rPr lang="zh-CN" altLang="en-US" b="1" dirty="0" smtClean="0">
                <a:solidFill>
                  <a:srgbClr val="FFFF00"/>
                </a:solidFill>
              </a:rPr>
              <a:t>相关流派：</a:t>
            </a:r>
            <a:r>
              <a:rPr lang="zh-CN" altLang="en-US" sz="2400" b="1" dirty="0" smtClean="0">
                <a:solidFill>
                  <a:srgbClr val="FFFF00"/>
                </a:solidFill>
              </a:rPr>
              <a:t>极限编程（</a:t>
            </a:r>
            <a:r>
              <a:rPr lang="en-US" altLang="zh-CN" sz="2400" b="1" dirty="0" err="1" smtClean="0">
                <a:solidFill>
                  <a:srgbClr val="FFFF00"/>
                </a:solidFill>
              </a:rPr>
              <a:t>eXtreme</a:t>
            </a:r>
            <a:r>
              <a:rPr lang="en-US" altLang="zh-CN" sz="2400" b="1" dirty="0" smtClean="0">
                <a:solidFill>
                  <a:srgbClr val="FFFF00"/>
                </a:solidFill>
              </a:rPr>
              <a:t> Programming</a:t>
            </a:r>
            <a:r>
              <a:rPr lang="zh-CN" altLang="en-US" sz="2400" b="1" dirty="0" smtClean="0">
                <a:solidFill>
                  <a:srgbClr val="FFFF00"/>
                </a:solidFill>
              </a:rPr>
              <a:t>）、</a:t>
            </a:r>
            <a:r>
              <a:rPr lang="en-US" altLang="zh-CN" sz="2400" b="1" dirty="0" smtClean="0">
                <a:solidFill>
                  <a:srgbClr val="FFFF00"/>
                </a:solidFill>
              </a:rPr>
              <a:t>SCRUM</a:t>
            </a:r>
            <a:r>
              <a:rPr lang="zh-CN" altLang="en-US" sz="2400" b="1" dirty="0" smtClean="0">
                <a:solidFill>
                  <a:srgbClr val="FFFF00"/>
                </a:solidFill>
              </a:rPr>
              <a:t>、动态软件开发方法（</a:t>
            </a:r>
            <a:r>
              <a:rPr lang="en-US" altLang="zh-CN" sz="2400" b="1" dirty="0" smtClean="0">
                <a:solidFill>
                  <a:srgbClr val="FFFF00"/>
                </a:solidFill>
              </a:rPr>
              <a:t>Dynamic System Development Method</a:t>
            </a:r>
            <a:r>
              <a:rPr lang="zh-CN" altLang="en-US" sz="2400" b="1" dirty="0" smtClean="0">
                <a:solidFill>
                  <a:srgbClr val="FFFF00"/>
                </a:solidFill>
              </a:rPr>
              <a:t>）、水晶系列方法（</a:t>
            </a:r>
            <a:r>
              <a:rPr lang="en-US" altLang="zh-CN" sz="2400" b="1" dirty="0" smtClean="0">
                <a:solidFill>
                  <a:srgbClr val="FFFF00"/>
                </a:solidFill>
              </a:rPr>
              <a:t>Crystal Methodologies</a:t>
            </a:r>
            <a:r>
              <a:rPr lang="zh-CN" altLang="en-US" sz="2400" b="1" dirty="0" smtClean="0">
                <a:solidFill>
                  <a:srgbClr val="FFFF00"/>
                </a:solidFill>
              </a:rPr>
              <a:t>）、适配性软件开发（</a:t>
            </a:r>
            <a:r>
              <a:rPr lang="en-US" altLang="zh-CN" sz="2400" b="1" dirty="0" smtClean="0">
                <a:solidFill>
                  <a:srgbClr val="FFFF00"/>
                </a:solidFill>
              </a:rPr>
              <a:t>Adaptive Software Development</a:t>
            </a:r>
            <a:r>
              <a:rPr lang="zh-CN" altLang="en-US" sz="2400" b="1" dirty="0" smtClean="0">
                <a:solidFill>
                  <a:srgbClr val="FFFF00"/>
                </a:solidFill>
              </a:rPr>
              <a:t>）、特征驱动开发（</a:t>
            </a:r>
            <a:r>
              <a:rPr lang="en-US" altLang="zh-CN" sz="2400" b="1" dirty="0" smtClean="0">
                <a:solidFill>
                  <a:srgbClr val="FFFF00"/>
                </a:solidFill>
              </a:rPr>
              <a:t>Feature Driven Development</a:t>
            </a:r>
            <a:r>
              <a:rPr lang="zh-CN" altLang="en-US" sz="2400" b="1" dirty="0" smtClean="0">
                <a:solidFill>
                  <a:srgbClr val="FFFF00"/>
                </a:solidFill>
              </a:rPr>
              <a:t>）、开放式源码（</a:t>
            </a:r>
            <a:r>
              <a:rPr lang="en-US" altLang="zh-CN" sz="2400" b="1" dirty="0" smtClean="0">
                <a:solidFill>
                  <a:srgbClr val="FFFF00"/>
                </a:solidFill>
              </a:rPr>
              <a:t>Open Source</a:t>
            </a:r>
            <a:r>
              <a:rPr lang="zh-CN" altLang="en-US" sz="2400" b="1" dirty="0" smtClean="0">
                <a:solidFill>
                  <a:srgbClr val="FFFF00"/>
                </a:solidFill>
              </a:rPr>
              <a:t>）等</a:t>
            </a:r>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4"/>
          <p:cNvSpPr>
            <a:spLocks noGrp="1"/>
          </p:cNvSpPr>
          <p:nvPr>
            <p:ph type="sldNum" sz="quarter" idx="11"/>
          </p:nvPr>
        </p:nvSpPr>
        <p:spPr>
          <a:noFill/>
        </p:spPr>
        <p:txBody>
          <a:bodyPr/>
          <a:lstStyle/>
          <a:p>
            <a:fld id="{92E51DE7-D45C-4DAF-9D25-C7E06CFFA605}" type="slidenum">
              <a:rPr lang="en-US" altLang="zh-CN">
                <a:ea typeface="宋体" charset="-122"/>
              </a:rPr>
              <a:pPr/>
              <a:t>20</a:t>
            </a:fld>
            <a:endParaRPr lang="en-US" altLang="zh-CN">
              <a:ea typeface="宋体" charset="-122"/>
            </a:endParaRPr>
          </a:p>
        </p:txBody>
      </p:sp>
      <p:sp>
        <p:nvSpPr>
          <p:cNvPr id="230402" name="Rectangle 2"/>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极限编程的整体开发过程</a:t>
            </a:r>
          </a:p>
        </p:txBody>
      </p:sp>
      <p:sp>
        <p:nvSpPr>
          <p:cNvPr id="84996" name="Line 3"/>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grpSp>
        <p:nvGrpSpPr>
          <p:cNvPr id="84997" name="Group 4"/>
          <p:cNvGrpSpPr>
            <a:grpSpLocks/>
          </p:cNvGrpSpPr>
          <p:nvPr/>
        </p:nvGrpSpPr>
        <p:grpSpPr bwMode="auto">
          <a:xfrm>
            <a:off x="395288" y="1341438"/>
            <a:ext cx="8569325" cy="4319587"/>
            <a:chOff x="249" y="709"/>
            <a:chExt cx="5307" cy="2721"/>
          </a:xfrm>
        </p:grpSpPr>
        <p:sp>
          <p:nvSpPr>
            <p:cNvPr id="230405" name="Rectangle 5"/>
            <p:cNvSpPr>
              <a:spLocks noChangeArrowheads="1"/>
            </p:cNvSpPr>
            <p:nvPr/>
          </p:nvSpPr>
          <p:spPr bwMode="auto">
            <a:xfrm>
              <a:off x="249" y="1570"/>
              <a:ext cx="816" cy="590"/>
            </a:xfrm>
            <a:prstGeom prst="rect">
              <a:avLst/>
            </a:prstGeom>
            <a:solidFill>
              <a:schemeClr val="accent1"/>
            </a:solidFill>
            <a:ln w="9525" algn="ctr">
              <a:solidFill>
                <a:schemeClr val="tx1"/>
              </a:solidFill>
              <a:miter lim="800000"/>
              <a:headEnd/>
              <a:tailEnd/>
            </a:ln>
            <a:effectLst/>
          </p:spPr>
          <p:txBody>
            <a:bodyPr wrap="none" anchor="ctr"/>
            <a:lstStyle/>
            <a:p>
              <a:pPr algn="ctr">
                <a:defRPr/>
              </a:pPr>
              <a:r>
                <a:rPr lang="zh-CN" altLang="en-US" b="1">
                  <a:solidFill>
                    <a:srgbClr val="FFFF00"/>
                  </a:solidFill>
                  <a:effectLst>
                    <a:outerShdw blurRad="38100" dist="38100" dir="2700000" algn="tl">
                      <a:srgbClr val="000000"/>
                    </a:outerShdw>
                  </a:effectLst>
                  <a:ea typeface="宋体" pitchFamily="2" charset="-122"/>
                </a:rPr>
                <a:t>体系结</a:t>
              </a:r>
            </a:p>
            <a:p>
              <a:pPr algn="ctr">
                <a:defRPr/>
              </a:pPr>
              <a:r>
                <a:rPr lang="zh-CN" altLang="en-US" b="1">
                  <a:solidFill>
                    <a:srgbClr val="FFFF00"/>
                  </a:solidFill>
                  <a:effectLst>
                    <a:outerShdw blurRad="38100" dist="38100" dir="2700000" algn="tl">
                      <a:srgbClr val="000000"/>
                    </a:outerShdw>
                  </a:effectLst>
                  <a:ea typeface="宋体" pitchFamily="2" charset="-122"/>
                </a:rPr>
                <a:t>构试探</a:t>
              </a:r>
            </a:p>
          </p:txBody>
        </p:sp>
        <p:sp>
          <p:nvSpPr>
            <p:cNvPr id="230406" name="Rectangle 6"/>
            <p:cNvSpPr>
              <a:spLocks noChangeArrowheads="1"/>
            </p:cNvSpPr>
            <p:nvPr/>
          </p:nvSpPr>
          <p:spPr bwMode="auto">
            <a:xfrm>
              <a:off x="1701" y="1570"/>
              <a:ext cx="816" cy="590"/>
            </a:xfrm>
            <a:prstGeom prst="rect">
              <a:avLst/>
            </a:prstGeom>
            <a:solidFill>
              <a:schemeClr val="accent1"/>
            </a:solidFill>
            <a:ln w="9525" algn="ctr">
              <a:solidFill>
                <a:schemeClr val="tx1"/>
              </a:solidFill>
              <a:miter lim="800000"/>
              <a:headEnd/>
              <a:tailEnd/>
            </a:ln>
            <a:effectLst/>
          </p:spPr>
          <p:txBody>
            <a:bodyPr wrap="none" anchor="ctr"/>
            <a:lstStyle/>
            <a:p>
              <a:pPr algn="ctr">
                <a:defRPr/>
              </a:pPr>
              <a:r>
                <a:rPr lang="zh-CN" altLang="en-US" b="1" dirty="0">
                  <a:solidFill>
                    <a:srgbClr val="FFFF00"/>
                  </a:solidFill>
                  <a:effectLst>
                    <a:outerShdw blurRad="38100" dist="38100" dir="2700000" algn="tl">
                      <a:srgbClr val="000000"/>
                    </a:outerShdw>
                  </a:effectLst>
                  <a:ea typeface="宋体" pitchFamily="2" charset="-122"/>
                </a:rPr>
                <a:t>制订交付</a:t>
              </a:r>
            </a:p>
            <a:p>
              <a:pPr algn="ctr">
                <a:defRPr/>
              </a:pPr>
              <a:r>
                <a:rPr lang="zh-CN" altLang="en-US" b="1" dirty="0">
                  <a:solidFill>
                    <a:srgbClr val="FFFF00"/>
                  </a:solidFill>
                  <a:effectLst>
                    <a:outerShdw blurRad="38100" dist="38100" dir="2700000" algn="tl">
                      <a:srgbClr val="000000"/>
                    </a:outerShdw>
                  </a:effectLst>
                  <a:ea typeface="宋体" pitchFamily="2" charset="-122"/>
                </a:rPr>
                <a:t>计划</a:t>
              </a:r>
            </a:p>
          </p:txBody>
        </p:sp>
        <p:sp>
          <p:nvSpPr>
            <p:cNvPr id="230407" name="Rectangle 7"/>
            <p:cNvSpPr>
              <a:spLocks noChangeArrowheads="1"/>
            </p:cNvSpPr>
            <p:nvPr/>
          </p:nvSpPr>
          <p:spPr bwMode="auto">
            <a:xfrm>
              <a:off x="1746" y="2840"/>
              <a:ext cx="816" cy="590"/>
            </a:xfrm>
            <a:prstGeom prst="rect">
              <a:avLst/>
            </a:prstGeom>
            <a:solidFill>
              <a:schemeClr val="accent1"/>
            </a:solidFill>
            <a:ln w="9525" algn="ctr">
              <a:solidFill>
                <a:schemeClr val="tx1"/>
              </a:solidFill>
              <a:miter lim="800000"/>
              <a:headEnd/>
              <a:tailEnd/>
            </a:ln>
            <a:effectLst/>
          </p:spPr>
          <p:txBody>
            <a:bodyPr wrap="none" anchor="ctr"/>
            <a:lstStyle/>
            <a:p>
              <a:pPr algn="ctr">
                <a:defRPr/>
              </a:pPr>
              <a:r>
                <a:rPr lang="zh-CN" altLang="en-US" b="1">
                  <a:solidFill>
                    <a:srgbClr val="FFFF00"/>
                  </a:solidFill>
                  <a:effectLst>
                    <a:outerShdw blurRad="38100" dist="38100" dir="2700000" algn="tl">
                      <a:srgbClr val="000000"/>
                    </a:outerShdw>
                  </a:effectLst>
                  <a:ea typeface="宋体" pitchFamily="2" charset="-122"/>
                </a:rPr>
                <a:t>难点试探</a:t>
              </a:r>
            </a:p>
          </p:txBody>
        </p:sp>
        <p:sp>
          <p:nvSpPr>
            <p:cNvPr id="230408" name="Rectangle 8"/>
            <p:cNvSpPr>
              <a:spLocks noChangeArrowheads="1"/>
            </p:cNvSpPr>
            <p:nvPr/>
          </p:nvSpPr>
          <p:spPr bwMode="auto">
            <a:xfrm>
              <a:off x="4604" y="1570"/>
              <a:ext cx="816" cy="590"/>
            </a:xfrm>
            <a:prstGeom prst="rect">
              <a:avLst/>
            </a:prstGeom>
            <a:solidFill>
              <a:schemeClr val="accent1"/>
            </a:solidFill>
            <a:ln w="9525" algn="ctr">
              <a:solidFill>
                <a:schemeClr val="tx1"/>
              </a:solidFill>
              <a:miter lim="800000"/>
              <a:headEnd/>
              <a:tailEnd/>
            </a:ln>
            <a:effectLst/>
          </p:spPr>
          <p:txBody>
            <a:bodyPr wrap="none" anchor="ctr"/>
            <a:lstStyle/>
            <a:p>
              <a:pPr algn="ctr">
                <a:defRPr/>
              </a:pPr>
              <a:r>
                <a:rPr lang="zh-CN" altLang="en-US" b="1">
                  <a:solidFill>
                    <a:srgbClr val="FFFF00"/>
                  </a:solidFill>
                  <a:effectLst>
                    <a:outerShdw blurRad="38100" dist="38100" dir="2700000" algn="tl">
                      <a:srgbClr val="000000"/>
                    </a:outerShdw>
                  </a:effectLst>
                  <a:ea typeface="宋体" pitchFamily="2" charset="-122"/>
                </a:rPr>
                <a:t>验收测试</a:t>
              </a:r>
            </a:p>
          </p:txBody>
        </p:sp>
        <p:sp>
          <p:nvSpPr>
            <p:cNvPr id="230409" name="Rectangle 9"/>
            <p:cNvSpPr>
              <a:spLocks noChangeArrowheads="1"/>
            </p:cNvSpPr>
            <p:nvPr/>
          </p:nvSpPr>
          <p:spPr bwMode="auto">
            <a:xfrm>
              <a:off x="3198" y="1570"/>
              <a:ext cx="816" cy="590"/>
            </a:xfrm>
            <a:prstGeom prst="rect">
              <a:avLst/>
            </a:prstGeom>
            <a:solidFill>
              <a:schemeClr val="accent1"/>
            </a:solidFill>
            <a:ln w="9525" algn="ctr">
              <a:solidFill>
                <a:schemeClr val="tx1"/>
              </a:solidFill>
              <a:miter lim="800000"/>
              <a:headEnd/>
              <a:tailEnd/>
            </a:ln>
            <a:effectLst/>
          </p:spPr>
          <p:txBody>
            <a:bodyPr wrap="none" anchor="ctr"/>
            <a:lstStyle/>
            <a:p>
              <a:pPr algn="ctr">
                <a:defRPr/>
              </a:pPr>
              <a:r>
                <a:rPr lang="zh-CN" altLang="en-US" b="1" dirty="0">
                  <a:solidFill>
                    <a:srgbClr val="FFFF00"/>
                  </a:solidFill>
                  <a:effectLst>
                    <a:outerShdw blurRad="38100" dist="38100" dir="2700000" algn="tl">
                      <a:srgbClr val="000000"/>
                    </a:outerShdw>
                  </a:effectLst>
                  <a:ea typeface="宋体" pitchFamily="2" charset="-122"/>
                </a:rPr>
                <a:t>迭代开发</a:t>
              </a:r>
            </a:p>
          </p:txBody>
        </p:sp>
        <p:sp>
          <p:nvSpPr>
            <p:cNvPr id="85003" name="Line 10"/>
            <p:cNvSpPr>
              <a:spLocks noChangeShapeType="1"/>
            </p:cNvSpPr>
            <p:nvPr/>
          </p:nvSpPr>
          <p:spPr bwMode="auto">
            <a:xfrm>
              <a:off x="1973" y="2160"/>
              <a:ext cx="0" cy="680"/>
            </a:xfrm>
            <a:prstGeom prst="line">
              <a:avLst/>
            </a:prstGeom>
            <a:noFill/>
            <a:ln w="9525">
              <a:solidFill>
                <a:schemeClr val="tx1"/>
              </a:solidFill>
              <a:round/>
              <a:headEnd/>
              <a:tailEnd type="triangle" w="med" len="med"/>
            </a:ln>
          </p:spPr>
          <p:txBody>
            <a:bodyPr anchor="ctr"/>
            <a:lstStyle/>
            <a:p>
              <a:endParaRPr lang="zh-CN" altLang="en-US"/>
            </a:p>
          </p:txBody>
        </p:sp>
        <p:sp>
          <p:nvSpPr>
            <p:cNvPr id="85004" name="Line 11"/>
            <p:cNvSpPr>
              <a:spLocks noChangeShapeType="1"/>
            </p:cNvSpPr>
            <p:nvPr/>
          </p:nvSpPr>
          <p:spPr bwMode="auto">
            <a:xfrm flipV="1">
              <a:off x="2245" y="2160"/>
              <a:ext cx="0" cy="680"/>
            </a:xfrm>
            <a:prstGeom prst="line">
              <a:avLst/>
            </a:prstGeom>
            <a:noFill/>
            <a:ln w="9525">
              <a:solidFill>
                <a:schemeClr val="tx1"/>
              </a:solidFill>
              <a:round/>
              <a:headEnd/>
              <a:tailEnd type="triangle" w="med" len="med"/>
            </a:ln>
          </p:spPr>
          <p:txBody>
            <a:bodyPr anchor="ctr"/>
            <a:lstStyle/>
            <a:p>
              <a:endParaRPr lang="zh-CN" altLang="en-US"/>
            </a:p>
          </p:txBody>
        </p:sp>
        <p:sp>
          <p:nvSpPr>
            <p:cNvPr id="85005" name="Line 12"/>
            <p:cNvSpPr>
              <a:spLocks noChangeShapeType="1"/>
            </p:cNvSpPr>
            <p:nvPr/>
          </p:nvSpPr>
          <p:spPr bwMode="auto">
            <a:xfrm>
              <a:off x="1066" y="1842"/>
              <a:ext cx="635" cy="0"/>
            </a:xfrm>
            <a:prstGeom prst="line">
              <a:avLst/>
            </a:prstGeom>
            <a:noFill/>
            <a:ln w="9525">
              <a:solidFill>
                <a:schemeClr val="tx1"/>
              </a:solidFill>
              <a:round/>
              <a:headEnd/>
              <a:tailEnd type="triangle" w="med" len="med"/>
            </a:ln>
          </p:spPr>
          <p:txBody>
            <a:bodyPr anchor="ctr"/>
            <a:lstStyle/>
            <a:p>
              <a:endParaRPr lang="zh-CN" altLang="en-US"/>
            </a:p>
          </p:txBody>
        </p:sp>
        <p:sp>
          <p:nvSpPr>
            <p:cNvPr id="85006" name="Line 13"/>
            <p:cNvSpPr>
              <a:spLocks noChangeShapeType="1"/>
            </p:cNvSpPr>
            <p:nvPr/>
          </p:nvSpPr>
          <p:spPr bwMode="auto">
            <a:xfrm>
              <a:off x="2517" y="1842"/>
              <a:ext cx="681" cy="0"/>
            </a:xfrm>
            <a:prstGeom prst="line">
              <a:avLst/>
            </a:prstGeom>
            <a:noFill/>
            <a:ln w="9525">
              <a:solidFill>
                <a:schemeClr val="tx1"/>
              </a:solidFill>
              <a:round/>
              <a:headEnd/>
              <a:tailEnd type="triangle" w="med" len="med"/>
            </a:ln>
          </p:spPr>
          <p:txBody>
            <a:bodyPr anchor="ctr"/>
            <a:lstStyle/>
            <a:p>
              <a:endParaRPr lang="zh-CN" altLang="en-US"/>
            </a:p>
          </p:txBody>
        </p:sp>
        <p:sp>
          <p:nvSpPr>
            <p:cNvPr id="85007" name="Line 14"/>
            <p:cNvSpPr>
              <a:spLocks noChangeShapeType="1"/>
            </p:cNvSpPr>
            <p:nvPr/>
          </p:nvSpPr>
          <p:spPr bwMode="auto">
            <a:xfrm>
              <a:off x="4014" y="1842"/>
              <a:ext cx="590" cy="0"/>
            </a:xfrm>
            <a:prstGeom prst="line">
              <a:avLst/>
            </a:prstGeom>
            <a:noFill/>
            <a:ln w="9525">
              <a:solidFill>
                <a:schemeClr val="tx1"/>
              </a:solidFill>
              <a:round/>
              <a:headEnd/>
              <a:tailEnd type="triangle" w="med" len="med"/>
            </a:ln>
          </p:spPr>
          <p:txBody>
            <a:bodyPr anchor="ctr"/>
            <a:lstStyle/>
            <a:p>
              <a:endParaRPr lang="zh-CN" altLang="en-US"/>
            </a:p>
          </p:txBody>
        </p:sp>
        <p:sp>
          <p:nvSpPr>
            <p:cNvPr id="85008" name="Line 15"/>
            <p:cNvSpPr>
              <a:spLocks noChangeShapeType="1"/>
            </p:cNvSpPr>
            <p:nvPr/>
          </p:nvSpPr>
          <p:spPr bwMode="auto">
            <a:xfrm flipV="1">
              <a:off x="2245" y="1298"/>
              <a:ext cx="0" cy="272"/>
            </a:xfrm>
            <a:prstGeom prst="line">
              <a:avLst/>
            </a:prstGeom>
            <a:noFill/>
            <a:ln w="9525">
              <a:solidFill>
                <a:schemeClr val="tx1"/>
              </a:solidFill>
              <a:round/>
              <a:headEnd type="triangle" w="med" len="med"/>
              <a:tailEnd/>
            </a:ln>
          </p:spPr>
          <p:txBody>
            <a:bodyPr anchor="ctr"/>
            <a:lstStyle/>
            <a:p>
              <a:endParaRPr lang="zh-CN" altLang="en-US"/>
            </a:p>
          </p:txBody>
        </p:sp>
        <p:sp>
          <p:nvSpPr>
            <p:cNvPr id="85009" name="Line 16"/>
            <p:cNvSpPr>
              <a:spLocks noChangeShapeType="1"/>
            </p:cNvSpPr>
            <p:nvPr/>
          </p:nvSpPr>
          <p:spPr bwMode="auto">
            <a:xfrm>
              <a:off x="2245" y="1298"/>
              <a:ext cx="1179" cy="0"/>
            </a:xfrm>
            <a:prstGeom prst="line">
              <a:avLst/>
            </a:prstGeom>
            <a:noFill/>
            <a:ln w="9525">
              <a:solidFill>
                <a:schemeClr val="tx1"/>
              </a:solidFill>
              <a:round/>
              <a:headEnd/>
              <a:tailEnd/>
            </a:ln>
          </p:spPr>
          <p:txBody>
            <a:bodyPr anchor="ctr"/>
            <a:lstStyle/>
            <a:p>
              <a:endParaRPr lang="zh-CN" altLang="en-US"/>
            </a:p>
          </p:txBody>
        </p:sp>
        <p:sp>
          <p:nvSpPr>
            <p:cNvPr id="85010" name="Line 17"/>
            <p:cNvSpPr>
              <a:spLocks noChangeShapeType="1"/>
            </p:cNvSpPr>
            <p:nvPr/>
          </p:nvSpPr>
          <p:spPr bwMode="auto">
            <a:xfrm>
              <a:off x="3424" y="1298"/>
              <a:ext cx="0" cy="272"/>
            </a:xfrm>
            <a:prstGeom prst="line">
              <a:avLst/>
            </a:prstGeom>
            <a:noFill/>
            <a:ln w="9525">
              <a:solidFill>
                <a:schemeClr val="tx1"/>
              </a:solidFill>
              <a:round/>
              <a:headEnd/>
              <a:tailEnd/>
            </a:ln>
          </p:spPr>
          <p:txBody>
            <a:bodyPr anchor="ctr"/>
            <a:lstStyle/>
            <a:p>
              <a:endParaRPr lang="zh-CN" altLang="en-US"/>
            </a:p>
          </p:txBody>
        </p:sp>
        <p:sp>
          <p:nvSpPr>
            <p:cNvPr id="85011" name="Line 18"/>
            <p:cNvSpPr>
              <a:spLocks noChangeShapeType="1"/>
            </p:cNvSpPr>
            <p:nvPr/>
          </p:nvSpPr>
          <p:spPr bwMode="auto">
            <a:xfrm flipV="1">
              <a:off x="3742" y="1298"/>
              <a:ext cx="0" cy="272"/>
            </a:xfrm>
            <a:prstGeom prst="line">
              <a:avLst/>
            </a:prstGeom>
            <a:noFill/>
            <a:ln w="9525">
              <a:solidFill>
                <a:schemeClr val="tx1"/>
              </a:solidFill>
              <a:round/>
              <a:headEnd type="triangle" w="med" len="med"/>
              <a:tailEnd/>
            </a:ln>
          </p:spPr>
          <p:txBody>
            <a:bodyPr anchor="ctr"/>
            <a:lstStyle/>
            <a:p>
              <a:endParaRPr lang="zh-CN" altLang="en-US"/>
            </a:p>
          </p:txBody>
        </p:sp>
        <p:sp>
          <p:nvSpPr>
            <p:cNvPr id="85012" name="Line 19"/>
            <p:cNvSpPr>
              <a:spLocks noChangeShapeType="1"/>
            </p:cNvSpPr>
            <p:nvPr/>
          </p:nvSpPr>
          <p:spPr bwMode="auto">
            <a:xfrm>
              <a:off x="3742" y="1298"/>
              <a:ext cx="1088" cy="0"/>
            </a:xfrm>
            <a:prstGeom prst="line">
              <a:avLst/>
            </a:prstGeom>
            <a:noFill/>
            <a:ln w="9525">
              <a:solidFill>
                <a:schemeClr val="tx1"/>
              </a:solidFill>
              <a:round/>
              <a:headEnd/>
              <a:tailEnd/>
            </a:ln>
          </p:spPr>
          <p:txBody>
            <a:bodyPr anchor="ctr"/>
            <a:lstStyle/>
            <a:p>
              <a:endParaRPr lang="zh-CN" altLang="en-US"/>
            </a:p>
          </p:txBody>
        </p:sp>
        <p:sp>
          <p:nvSpPr>
            <p:cNvPr id="85013" name="Line 20"/>
            <p:cNvSpPr>
              <a:spLocks noChangeShapeType="1"/>
            </p:cNvSpPr>
            <p:nvPr/>
          </p:nvSpPr>
          <p:spPr bwMode="auto">
            <a:xfrm>
              <a:off x="4830" y="1298"/>
              <a:ext cx="0" cy="272"/>
            </a:xfrm>
            <a:prstGeom prst="line">
              <a:avLst/>
            </a:prstGeom>
            <a:noFill/>
            <a:ln w="9525">
              <a:solidFill>
                <a:schemeClr val="tx1"/>
              </a:solidFill>
              <a:round/>
              <a:headEnd/>
              <a:tailEnd/>
            </a:ln>
          </p:spPr>
          <p:txBody>
            <a:bodyPr anchor="ctr"/>
            <a:lstStyle/>
            <a:p>
              <a:endParaRPr lang="zh-CN" altLang="en-US"/>
            </a:p>
          </p:txBody>
        </p:sp>
        <p:sp>
          <p:nvSpPr>
            <p:cNvPr id="85014" name="Line 21"/>
            <p:cNvSpPr>
              <a:spLocks noChangeShapeType="1"/>
            </p:cNvSpPr>
            <p:nvPr/>
          </p:nvSpPr>
          <p:spPr bwMode="auto">
            <a:xfrm>
              <a:off x="5012" y="2160"/>
              <a:ext cx="0" cy="318"/>
            </a:xfrm>
            <a:prstGeom prst="line">
              <a:avLst/>
            </a:prstGeom>
            <a:noFill/>
            <a:ln w="9525">
              <a:solidFill>
                <a:schemeClr val="tx1"/>
              </a:solidFill>
              <a:round/>
              <a:headEnd/>
              <a:tailEnd/>
            </a:ln>
          </p:spPr>
          <p:txBody>
            <a:bodyPr anchor="ctr"/>
            <a:lstStyle/>
            <a:p>
              <a:endParaRPr lang="zh-CN" altLang="en-US"/>
            </a:p>
          </p:txBody>
        </p:sp>
        <p:sp>
          <p:nvSpPr>
            <p:cNvPr id="85015" name="Line 22"/>
            <p:cNvSpPr>
              <a:spLocks noChangeShapeType="1"/>
            </p:cNvSpPr>
            <p:nvPr/>
          </p:nvSpPr>
          <p:spPr bwMode="auto">
            <a:xfrm>
              <a:off x="3560" y="2160"/>
              <a:ext cx="0" cy="318"/>
            </a:xfrm>
            <a:prstGeom prst="line">
              <a:avLst/>
            </a:prstGeom>
            <a:noFill/>
            <a:ln w="9525">
              <a:solidFill>
                <a:schemeClr val="tx1"/>
              </a:solidFill>
              <a:round/>
              <a:headEnd type="triangle" w="med" len="med"/>
              <a:tailEnd/>
            </a:ln>
          </p:spPr>
          <p:txBody>
            <a:bodyPr anchor="ctr"/>
            <a:lstStyle/>
            <a:p>
              <a:endParaRPr lang="zh-CN" altLang="en-US"/>
            </a:p>
          </p:txBody>
        </p:sp>
        <p:sp>
          <p:nvSpPr>
            <p:cNvPr id="85016" name="Line 23"/>
            <p:cNvSpPr>
              <a:spLocks noChangeShapeType="1"/>
            </p:cNvSpPr>
            <p:nvPr/>
          </p:nvSpPr>
          <p:spPr bwMode="auto">
            <a:xfrm>
              <a:off x="3560" y="2478"/>
              <a:ext cx="1452" cy="0"/>
            </a:xfrm>
            <a:prstGeom prst="line">
              <a:avLst/>
            </a:prstGeom>
            <a:noFill/>
            <a:ln w="9525">
              <a:solidFill>
                <a:schemeClr val="tx1"/>
              </a:solidFill>
              <a:round/>
              <a:headEnd/>
              <a:tailEnd/>
            </a:ln>
          </p:spPr>
          <p:txBody>
            <a:bodyPr anchor="ctr"/>
            <a:lstStyle/>
            <a:p>
              <a:endParaRPr lang="zh-CN" altLang="en-US"/>
            </a:p>
          </p:txBody>
        </p:sp>
        <p:sp>
          <p:nvSpPr>
            <p:cNvPr id="85017" name="Line 24"/>
            <p:cNvSpPr>
              <a:spLocks noChangeShapeType="1"/>
            </p:cNvSpPr>
            <p:nvPr/>
          </p:nvSpPr>
          <p:spPr bwMode="auto">
            <a:xfrm>
              <a:off x="1247" y="935"/>
              <a:ext cx="3856" cy="0"/>
            </a:xfrm>
            <a:prstGeom prst="line">
              <a:avLst/>
            </a:prstGeom>
            <a:noFill/>
            <a:ln w="9525">
              <a:solidFill>
                <a:schemeClr val="tx1"/>
              </a:solidFill>
              <a:round/>
              <a:headEnd/>
              <a:tailEnd/>
            </a:ln>
          </p:spPr>
          <p:txBody>
            <a:bodyPr anchor="ctr"/>
            <a:lstStyle/>
            <a:p>
              <a:endParaRPr lang="zh-CN" altLang="en-US"/>
            </a:p>
          </p:txBody>
        </p:sp>
        <p:sp>
          <p:nvSpPr>
            <p:cNvPr id="85018" name="Line 25"/>
            <p:cNvSpPr>
              <a:spLocks noChangeShapeType="1"/>
            </p:cNvSpPr>
            <p:nvPr/>
          </p:nvSpPr>
          <p:spPr bwMode="auto">
            <a:xfrm>
              <a:off x="5103" y="935"/>
              <a:ext cx="0" cy="635"/>
            </a:xfrm>
            <a:prstGeom prst="line">
              <a:avLst/>
            </a:prstGeom>
            <a:noFill/>
            <a:ln w="9525">
              <a:solidFill>
                <a:schemeClr val="tx1"/>
              </a:solidFill>
              <a:round/>
              <a:headEnd/>
              <a:tailEnd type="triangle" w="med" len="med"/>
            </a:ln>
          </p:spPr>
          <p:txBody>
            <a:bodyPr anchor="ctr"/>
            <a:lstStyle/>
            <a:p>
              <a:endParaRPr lang="zh-CN" altLang="en-US"/>
            </a:p>
          </p:txBody>
        </p:sp>
        <p:sp>
          <p:nvSpPr>
            <p:cNvPr id="85019" name="Line 26"/>
            <p:cNvSpPr>
              <a:spLocks noChangeShapeType="1"/>
            </p:cNvSpPr>
            <p:nvPr/>
          </p:nvSpPr>
          <p:spPr bwMode="auto">
            <a:xfrm>
              <a:off x="1247" y="1071"/>
              <a:ext cx="680" cy="499"/>
            </a:xfrm>
            <a:prstGeom prst="line">
              <a:avLst/>
            </a:prstGeom>
            <a:noFill/>
            <a:ln w="9525">
              <a:solidFill>
                <a:schemeClr val="tx1"/>
              </a:solidFill>
              <a:round/>
              <a:headEnd/>
              <a:tailEnd type="triangle" w="med" len="med"/>
            </a:ln>
          </p:spPr>
          <p:txBody>
            <a:bodyPr anchor="ctr"/>
            <a:lstStyle/>
            <a:p>
              <a:endParaRPr lang="zh-CN" altLang="en-US"/>
            </a:p>
          </p:txBody>
        </p:sp>
        <p:sp>
          <p:nvSpPr>
            <p:cNvPr id="230427" name="Text Box 27"/>
            <p:cNvSpPr txBox="1">
              <a:spLocks noChangeArrowheads="1"/>
            </p:cNvSpPr>
            <p:nvPr/>
          </p:nvSpPr>
          <p:spPr bwMode="auto">
            <a:xfrm>
              <a:off x="1292" y="2341"/>
              <a:ext cx="635" cy="404"/>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不确定的估计</a:t>
              </a:r>
            </a:p>
          </p:txBody>
        </p:sp>
        <p:sp>
          <p:nvSpPr>
            <p:cNvPr id="230428" name="Text Box 28"/>
            <p:cNvSpPr txBox="1">
              <a:spLocks noChangeArrowheads="1"/>
            </p:cNvSpPr>
            <p:nvPr/>
          </p:nvSpPr>
          <p:spPr bwMode="auto">
            <a:xfrm>
              <a:off x="2245" y="2341"/>
              <a:ext cx="635" cy="404"/>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确定的估计</a:t>
              </a:r>
            </a:p>
          </p:txBody>
        </p:sp>
        <p:sp>
          <p:nvSpPr>
            <p:cNvPr id="230429" name="Text Box 29"/>
            <p:cNvSpPr txBox="1">
              <a:spLocks noChangeArrowheads="1"/>
            </p:cNvSpPr>
            <p:nvPr/>
          </p:nvSpPr>
          <p:spPr bwMode="auto">
            <a:xfrm>
              <a:off x="1156" y="1611"/>
              <a:ext cx="453" cy="231"/>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隐喻</a:t>
              </a:r>
            </a:p>
          </p:txBody>
        </p:sp>
        <p:sp>
          <p:nvSpPr>
            <p:cNvPr id="230430" name="Text Box 30"/>
            <p:cNvSpPr txBox="1">
              <a:spLocks noChangeArrowheads="1"/>
            </p:cNvSpPr>
            <p:nvPr/>
          </p:nvSpPr>
          <p:spPr bwMode="auto">
            <a:xfrm>
              <a:off x="2517" y="1611"/>
              <a:ext cx="771" cy="231"/>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交付计划</a:t>
              </a:r>
            </a:p>
          </p:txBody>
        </p:sp>
        <p:sp>
          <p:nvSpPr>
            <p:cNvPr id="230431" name="Text Box 31"/>
            <p:cNvSpPr txBox="1">
              <a:spLocks noChangeArrowheads="1"/>
            </p:cNvSpPr>
            <p:nvPr/>
          </p:nvSpPr>
          <p:spPr bwMode="auto">
            <a:xfrm>
              <a:off x="3951" y="1480"/>
              <a:ext cx="698" cy="233"/>
            </a:xfrm>
            <a:prstGeom prst="rect">
              <a:avLst/>
            </a:prstGeom>
            <a:noFill/>
            <a:ln w="9525" algn="ctr">
              <a:noFill/>
              <a:miter lim="800000"/>
              <a:headEnd/>
              <a:tailEnd/>
            </a:ln>
            <a:effectLst/>
          </p:spPr>
          <p:txBody>
            <a:bodyPr wrap="square">
              <a:spAutoFit/>
            </a:bodyPr>
            <a:lstStyle/>
            <a:p>
              <a:pPr>
                <a:spcBef>
                  <a:spcPct val="50000"/>
                </a:spcBef>
                <a:defRPr/>
              </a:pPr>
              <a:r>
                <a:rPr lang="zh-CN" altLang="en-US" b="1" dirty="0">
                  <a:solidFill>
                    <a:srgbClr val="FFFF00"/>
                  </a:solidFill>
                  <a:effectLst>
                    <a:outerShdw blurRad="38100" dist="38100" dir="2700000" algn="tl">
                      <a:srgbClr val="000000"/>
                    </a:outerShdw>
                  </a:effectLst>
                  <a:ea typeface="宋体" pitchFamily="2" charset="-122"/>
                </a:rPr>
                <a:t>最新版本</a:t>
              </a:r>
            </a:p>
          </p:txBody>
        </p:sp>
        <p:sp>
          <p:nvSpPr>
            <p:cNvPr id="230432" name="Text Box 32"/>
            <p:cNvSpPr txBox="1">
              <a:spLocks noChangeArrowheads="1"/>
            </p:cNvSpPr>
            <p:nvPr/>
          </p:nvSpPr>
          <p:spPr bwMode="auto">
            <a:xfrm>
              <a:off x="1519" y="1113"/>
              <a:ext cx="454" cy="231"/>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需求</a:t>
              </a:r>
            </a:p>
          </p:txBody>
        </p:sp>
        <p:sp>
          <p:nvSpPr>
            <p:cNvPr id="230433" name="Text Box 33"/>
            <p:cNvSpPr txBox="1">
              <a:spLocks noChangeArrowheads="1"/>
            </p:cNvSpPr>
            <p:nvPr/>
          </p:nvSpPr>
          <p:spPr bwMode="auto">
            <a:xfrm>
              <a:off x="2336" y="1071"/>
              <a:ext cx="1043" cy="231"/>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新用户故事</a:t>
              </a:r>
            </a:p>
          </p:txBody>
        </p:sp>
        <p:sp>
          <p:nvSpPr>
            <p:cNvPr id="230434" name="Text Box 34"/>
            <p:cNvSpPr txBox="1">
              <a:spLocks noChangeArrowheads="1"/>
            </p:cNvSpPr>
            <p:nvPr/>
          </p:nvSpPr>
          <p:spPr bwMode="auto">
            <a:xfrm>
              <a:off x="4104" y="1026"/>
              <a:ext cx="727" cy="231"/>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差错</a:t>
              </a:r>
            </a:p>
          </p:txBody>
        </p:sp>
        <p:sp>
          <p:nvSpPr>
            <p:cNvPr id="85028" name="Line 35"/>
            <p:cNvSpPr>
              <a:spLocks noChangeShapeType="1"/>
            </p:cNvSpPr>
            <p:nvPr/>
          </p:nvSpPr>
          <p:spPr bwMode="auto">
            <a:xfrm>
              <a:off x="5193" y="2160"/>
              <a:ext cx="0" cy="907"/>
            </a:xfrm>
            <a:prstGeom prst="line">
              <a:avLst/>
            </a:prstGeom>
            <a:noFill/>
            <a:ln w="9525">
              <a:solidFill>
                <a:schemeClr val="tx1"/>
              </a:solidFill>
              <a:round/>
              <a:headEnd/>
              <a:tailEnd type="triangle" w="med" len="med"/>
            </a:ln>
          </p:spPr>
          <p:txBody>
            <a:bodyPr anchor="ctr"/>
            <a:lstStyle/>
            <a:p>
              <a:endParaRPr lang="zh-CN" altLang="en-US"/>
            </a:p>
          </p:txBody>
        </p:sp>
        <p:sp>
          <p:nvSpPr>
            <p:cNvPr id="230436" name="Text Box 36"/>
            <p:cNvSpPr txBox="1">
              <a:spLocks noChangeArrowheads="1"/>
            </p:cNvSpPr>
            <p:nvPr/>
          </p:nvSpPr>
          <p:spPr bwMode="auto">
            <a:xfrm>
              <a:off x="3787" y="2251"/>
              <a:ext cx="1043" cy="231"/>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下一次迭代</a:t>
              </a:r>
            </a:p>
          </p:txBody>
        </p:sp>
        <p:sp>
          <p:nvSpPr>
            <p:cNvPr id="230437" name="Text Box 37"/>
            <p:cNvSpPr txBox="1">
              <a:spLocks noChangeArrowheads="1"/>
            </p:cNvSpPr>
            <p:nvPr/>
          </p:nvSpPr>
          <p:spPr bwMode="auto">
            <a:xfrm>
              <a:off x="4558" y="2614"/>
              <a:ext cx="817" cy="231"/>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用户认可</a:t>
              </a:r>
            </a:p>
          </p:txBody>
        </p:sp>
        <p:sp>
          <p:nvSpPr>
            <p:cNvPr id="230438" name="Text Box 38"/>
            <p:cNvSpPr txBox="1">
              <a:spLocks noChangeArrowheads="1"/>
            </p:cNvSpPr>
            <p:nvPr/>
          </p:nvSpPr>
          <p:spPr bwMode="auto">
            <a:xfrm>
              <a:off x="4830" y="3067"/>
              <a:ext cx="726" cy="231"/>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小交付</a:t>
              </a:r>
            </a:p>
          </p:txBody>
        </p:sp>
        <p:sp>
          <p:nvSpPr>
            <p:cNvPr id="230439" name="Text Box 39"/>
            <p:cNvSpPr txBox="1">
              <a:spLocks noChangeArrowheads="1"/>
            </p:cNvSpPr>
            <p:nvPr/>
          </p:nvSpPr>
          <p:spPr bwMode="auto">
            <a:xfrm>
              <a:off x="2517" y="709"/>
              <a:ext cx="1089" cy="231"/>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测试用例</a:t>
              </a:r>
            </a:p>
          </p:txBody>
        </p:sp>
        <p:sp>
          <p:nvSpPr>
            <p:cNvPr id="230440" name="Text Box 40"/>
            <p:cNvSpPr txBox="1">
              <a:spLocks noChangeArrowheads="1"/>
            </p:cNvSpPr>
            <p:nvPr/>
          </p:nvSpPr>
          <p:spPr bwMode="auto">
            <a:xfrm>
              <a:off x="476" y="886"/>
              <a:ext cx="771" cy="231"/>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用户故事</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4997"/>
                                        </p:tgtEl>
                                        <p:attrNameLst>
                                          <p:attrName>style.visibility</p:attrName>
                                        </p:attrNameLst>
                                      </p:cBhvr>
                                      <p:to>
                                        <p:strVal val="visible"/>
                                      </p:to>
                                    </p:set>
                                    <p:animEffect transition="in" filter="wipe(left)">
                                      <p:cBhvr>
                                        <p:cTn id="7" dur="500"/>
                                        <p:tgtEl>
                                          <p:spTgt spid="84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4"/>
          <p:cNvSpPr>
            <a:spLocks noGrp="1"/>
          </p:cNvSpPr>
          <p:nvPr>
            <p:ph type="sldNum" sz="quarter" idx="11"/>
          </p:nvPr>
        </p:nvSpPr>
        <p:spPr>
          <a:noFill/>
        </p:spPr>
        <p:txBody>
          <a:bodyPr/>
          <a:lstStyle/>
          <a:p>
            <a:fld id="{E55F9BFF-3041-484A-80EB-C176C939471C}" type="slidenum">
              <a:rPr lang="en-US" altLang="zh-CN">
                <a:ea typeface="宋体" charset="-122"/>
              </a:rPr>
              <a:pPr/>
              <a:t>21</a:t>
            </a:fld>
            <a:endParaRPr lang="en-US" altLang="zh-CN">
              <a:ea typeface="宋体" charset="-122"/>
            </a:endParaRPr>
          </a:p>
        </p:txBody>
      </p:sp>
      <p:sp>
        <p:nvSpPr>
          <p:cNvPr id="234498" name="Rectangle 2"/>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极限编程的迭代过程</a:t>
            </a:r>
          </a:p>
        </p:txBody>
      </p:sp>
      <p:sp>
        <p:nvSpPr>
          <p:cNvPr id="86021" name="Line 3"/>
          <p:cNvSpPr>
            <a:spLocks noChangeShapeType="1"/>
          </p:cNvSpPr>
          <p:nvPr/>
        </p:nvSpPr>
        <p:spPr bwMode="auto">
          <a:xfrm>
            <a:off x="142908" y="1142984"/>
            <a:ext cx="9144000" cy="0"/>
          </a:xfrm>
          <a:prstGeom prst="line">
            <a:avLst/>
          </a:prstGeom>
          <a:noFill/>
          <a:ln w="9525">
            <a:solidFill>
              <a:srgbClr val="FFFF00"/>
            </a:solidFill>
            <a:round/>
            <a:headEnd/>
            <a:tailEnd/>
          </a:ln>
        </p:spPr>
        <p:txBody>
          <a:bodyPr anchor="ctr"/>
          <a:lstStyle/>
          <a:p>
            <a:endParaRPr lang="zh-CN" altLang="en-US"/>
          </a:p>
        </p:txBody>
      </p:sp>
      <p:grpSp>
        <p:nvGrpSpPr>
          <p:cNvPr id="39" name="组合 38"/>
          <p:cNvGrpSpPr/>
          <p:nvPr/>
        </p:nvGrpSpPr>
        <p:grpSpPr>
          <a:xfrm>
            <a:off x="106395" y="1215215"/>
            <a:ext cx="8936038" cy="4152106"/>
            <a:chOff x="-36513" y="1124744"/>
            <a:chExt cx="8936038" cy="4152106"/>
          </a:xfrm>
        </p:grpSpPr>
        <p:sp>
          <p:nvSpPr>
            <p:cNvPr id="234501" name="Rectangle 5"/>
            <p:cNvSpPr>
              <a:spLocks noChangeArrowheads="1"/>
            </p:cNvSpPr>
            <p:nvPr/>
          </p:nvSpPr>
          <p:spPr bwMode="auto">
            <a:xfrm>
              <a:off x="1050925" y="3089275"/>
              <a:ext cx="1308100" cy="947737"/>
            </a:xfrm>
            <a:prstGeom prst="rect">
              <a:avLst/>
            </a:prstGeom>
            <a:solidFill>
              <a:schemeClr val="accent1"/>
            </a:solidFill>
            <a:ln w="9525" algn="ctr">
              <a:solidFill>
                <a:schemeClr val="tx1"/>
              </a:solidFill>
              <a:miter lim="800000"/>
              <a:headEnd/>
              <a:tailEnd/>
            </a:ln>
            <a:effectLst/>
          </p:spPr>
          <p:txBody>
            <a:bodyPr wrap="none" anchor="ctr"/>
            <a:lstStyle/>
            <a:p>
              <a:pPr algn="ctr">
                <a:defRPr/>
              </a:pPr>
              <a:r>
                <a:rPr lang="zh-CN" altLang="en-US" b="1">
                  <a:solidFill>
                    <a:srgbClr val="FFFF00"/>
                  </a:solidFill>
                  <a:effectLst>
                    <a:outerShdw blurRad="38100" dist="38100" dir="2700000" algn="tl">
                      <a:srgbClr val="000000"/>
                    </a:outerShdw>
                  </a:effectLst>
                  <a:ea typeface="宋体" pitchFamily="2" charset="-122"/>
                </a:rPr>
                <a:t>制订迭</a:t>
              </a:r>
            </a:p>
            <a:p>
              <a:pPr algn="ctr">
                <a:defRPr/>
              </a:pPr>
              <a:r>
                <a:rPr lang="zh-CN" altLang="en-US" b="1">
                  <a:solidFill>
                    <a:srgbClr val="FFFF00"/>
                  </a:solidFill>
                  <a:effectLst>
                    <a:outerShdw blurRad="38100" dist="38100" dir="2700000" algn="tl">
                      <a:srgbClr val="000000"/>
                    </a:outerShdw>
                  </a:effectLst>
                  <a:ea typeface="宋体" pitchFamily="2" charset="-122"/>
                </a:rPr>
                <a:t>代计划</a:t>
              </a:r>
            </a:p>
          </p:txBody>
        </p:sp>
        <p:sp>
          <p:nvSpPr>
            <p:cNvPr id="234502" name="Rectangle 6"/>
            <p:cNvSpPr>
              <a:spLocks noChangeArrowheads="1"/>
            </p:cNvSpPr>
            <p:nvPr/>
          </p:nvSpPr>
          <p:spPr bwMode="auto">
            <a:xfrm>
              <a:off x="3446462" y="3089275"/>
              <a:ext cx="1308100" cy="947737"/>
            </a:xfrm>
            <a:prstGeom prst="rect">
              <a:avLst/>
            </a:prstGeom>
            <a:solidFill>
              <a:schemeClr val="accent1"/>
            </a:solidFill>
            <a:ln w="9525" algn="ctr">
              <a:solidFill>
                <a:schemeClr val="tx1"/>
              </a:solidFill>
              <a:miter lim="800000"/>
              <a:headEnd/>
              <a:tailEnd/>
            </a:ln>
            <a:effectLst/>
          </p:spPr>
          <p:txBody>
            <a:bodyPr wrap="none" anchor="ctr"/>
            <a:lstStyle/>
            <a:p>
              <a:pPr algn="ctr">
                <a:defRPr/>
              </a:pPr>
              <a:r>
                <a:rPr lang="zh-CN" altLang="en-US" b="1" dirty="0" smtClean="0">
                  <a:solidFill>
                    <a:srgbClr val="FFFF00"/>
                  </a:solidFill>
                  <a:effectLst>
                    <a:outerShdw blurRad="38100" dist="38100" dir="2700000" algn="tl">
                      <a:srgbClr val="000000"/>
                    </a:outerShdw>
                  </a:effectLst>
                  <a:ea typeface="宋体" pitchFamily="2" charset="-122"/>
                </a:rPr>
                <a:t>站立会议</a:t>
              </a:r>
              <a:endParaRPr lang="zh-CN" altLang="en-US" b="1" dirty="0">
                <a:solidFill>
                  <a:srgbClr val="FFFF00"/>
                </a:solidFill>
                <a:effectLst>
                  <a:outerShdw blurRad="38100" dist="38100" dir="2700000" algn="tl">
                    <a:srgbClr val="000000"/>
                  </a:outerShdw>
                </a:effectLst>
                <a:ea typeface="宋体" pitchFamily="2" charset="-122"/>
              </a:endParaRPr>
            </a:p>
          </p:txBody>
        </p:sp>
        <p:sp>
          <p:nvSpPr>
            <p:cNvPr id="234503" name="Rectangle 7"/>
            <p:cNvSpPr>
              <a:spLocks noChangeArrowheads="1"/>
            </p:cNvSpPr>
            <p:nvPr/>
          </p:nvSpPr>
          <p:spPr bwMode="auto">
            <a:xfrm>
              <a:off x="5915025" y="3089275"/>
              <a:ext cx="1306513" cy="947737"/>
            </a:xfrm>
            <a:prstGeom prst="rect">
              <a:avLst/>
            </a:prstGeom>
            <a:solidFill>
              <a:schemeClr val="accent1"/>
            </a:solidFill>
            <a:ln w="9525" algn="ctr">
              <a:solidFill>
                <a:schemeClr val="tx1"/>
              </a:solidFill>
              <a:miter lim="800000"/>
              <a:headEnd/>
              <a:tailEnd/>
            </a:ln>
            <a:effectLst/>
          </p:spPr>
          <p:txBody>
            <a:bodyPr wrap="none" anchor="ctr"/>
            <a:lstStyle/>
            <a:p>
              <a:pPr algn="ctr">
                <a:defRPr/>
              </a:pPr>
              <a:r>
                <a:rPr lang="zh-CN" altLang="en-US" b="1">
                  <a:solidFill>
                    <a:srgbClr val="FFFF00"/>
                  </a:solidFill>
                  <a:effectLst>
                    <a:outerShdw blurRad="38100" dist="38100" dir="2700000" algn="tl">
                      <a:srgbClr val="000000"/>
                    </a:outerShdw>
                  </a:effectLst>
                  <a:ea typeface="宋体" pitchFamily="2" charset="-122"/>
                </a:rPr>
                <a:t>代码共</a:t>
              </a:r>
            </a:p>
            <a:p>
              <a:pPr algn="ctr">
                <a:defRPr/>
              </a:pPr>
              <a:r>
                <a:rPr lang="zh-CN" altLang="en-US" b="1">
                  <a:solidFill>
                    <a:srgbClr val="FFFF00"/>
                  </a:solidFill>
                  <a:effectLst>
                    <a:outerShdw blurRad="38100" dist="38100" dir="2700000" algn="tl">
                      <a:srgbClr val="000000"/>
                    </a:outerShdw>
                  </a:effectLst>
                  <a:ea typeface="宋体" pitchFamily="2" charset="-122"/>
                </a:rPr>
                <a:t>享编程</a:t>
              </a:r>
            </a:p>
          </p:txBody>
        </p:sp>
        <p:sp>
          <p:nvSpPr>
            <p:cNvPr id="86025" name="Line 9"/>
            <p:cNvSpPr>
              <a:spLocks noChangeShapeType="1"/>
            </p:cNvSpPr>
            <p:nvPr/>
          </p:nvSpPr>
          <p:spPr bwMode="auto">
            <a:xfrm>
              <a:off x="2359025" y="3600450"/>
              <a:ext cx="1087438" cy="0"/>
            </a:xfrm>
            <a:prstGeom prst="line">
              <a:avLst/>
            </a:prstGeom>
            <a:noFill/>
            <a:ln w="9525">
              <a:solidFill>
                <a:schemeClr val="tx1"/>
              </a:solidFill>
              <a:round/>
              <a:headEnd/>
              <a:tailEnd type="triangle" w="med" len="med"/>
            </a:ln>
          </p:spPr>
          <p:txBody>
            <a:bodyPr anchor="ctr"/>
            <a:lstStyle/>
            <a:p>
              <a:endParaRPr lang="zh-CN" altLang="en-US"/>
            </a:p>
          </p:txBody>
        </p:sp>
        <p:sp>
          <p:nvSpPr>
            <p:cNvPr id="86026" name="Line 10"/>
            <p:cNvSpPr>
              <a:spLocks noChangeShapeType="1"/>
            </p:cNvSpPr>
            <p:nvPr/>
          </p:nvSpPr>
          <p:spPr bwMode="auto">
            <a:xfrm>
              <a:off x="4754562" y="3600450"/>
              <a:ext cx="1160463" cy="0"/>
            </a:xfrm>
            <a:prstGeom prst="line">
              <a:avLst/>
            </a:prstGeom>
            <a:noFill/>
            <a:ln w="9525">
              <a:solidFill>
                <a:schemeClr val="tx1"/>
              </a:solidFill>
              <a:round/>
              <a:headEnd/>
              <a:tailEnd type="triangle" w="med" len="med"/>
            </a:ln>
          </p:spPr>
          <p:txBody>
            <a:bodyPr anchor="ctr"/>
            <a:lstStyle/>
            <a:p>
              <a:endParaRPr lang="zh-CN" altLang="en-US"/>
            </a:p>
          </p:txBody>
        </p:sp>
        <p:sp>
          <p:nvSpPr>
            <p:cNvPr id="86027" name="Line 11"/>
            <p:cNvSpPr>
              <a:spLocks noChangeShapeType="1"/>
            </p:cNvSpPr>
            <p:nvPr/>
          </p:nvSpPr>
          <p:spPr bwMode="auto">
            <a:xfrm>
              <a:off x="7221537" y="3600450"/>
              <a:ext cx="871538" cy="0"/>
            </a:xfrm>
            <a:prstGeom prst="line">
              <a:avLst/>
            </a:prstGeom>
            <a:noFill/>
            <a:ln w="9525">
              <a:solidFill>
                <a:schemeClr val="tx1"/>
              </a:solidFill>
              <a:round/>
              <a:headEnd/>
              <a:tailEnd type="triangle" w="med" len="med"/>
            </a:ln>
          </p:spPr>
          <p:txBody>
            <a:bodyPr anchor="ctr"/>
            <a:lstStyle/>
            <a:p>
              <a:endParaRPr lang="zh-CN" altLang="en-US"/>
            </a:p>
          </p:txBody>
        </p:sp>
        <p:sp>
          <p:nvSpPr>
            <p:cNvPr id="86028" name="Line 14"/>
            <p:cNvSpPr>
              <a:spLocks noChangeShapeType="1"/>
            </p:cNvSpPr>
            <p:nvPr/>
          </p:nvSpPr>
          <p:spPr bwMode="auto">
            <a:xfrm flipV="1">
              <a:off x="1631950" y="4037013"/>
              <a:ext cx="0" cy="1239837"/>
            </a:xfrm>
            <a:prstGeom prst="line">
              <a:avLst/>
            </a:prstGeom>
            <a:noFill/>
            <a:ln w="9525">
              <a:solidFill>
                <a:schemeClr val="tx1"/>
              </a:solidFill>
              <a:round/>
              <a:headEnd/>
              <a:tailEnd type="triangle" w="med" len="med"/>
            </a:ln>
          </p:spPr>
          <p:txBody>
            <a:bodyPr anchor="ctr"/>
            <a:lstStyle/>
            <a:p>
              <a:endParaRPr lang="zh-CN" altLang="en-US"/>
            </a:p>
          </p:txBody>
        </p:sp>
        <p:sp>
          <p:nvSpPr>
            <p:cNvPr id="86029" name="Line 16"/>
            <p:cNvSpPr>
              <a:spLocks noChangeShapeType="1"/>
            </p:cNvSpPr>
            <p:nvPr/>
          </p:nvSpPr>
          <p:spPr bwMode="auto">
            <a:xfrm>
              <a:off x="327025" y="2724150"/>
              <a:ext cx="723900" cy="365125"/>
            </a:xfrm>
            <a:prstGeom prst="line">
              <a:avLst/>
            </a:prstGeom>
            <a:noFill/>
            <a:ln w="9525">
              <a:solidFill>
                <a:schemeClr val="tx1"/>
              </a:solidFill>
              <a:round/>
              <a:headEnd/>
              <a:tailEnd type="triangle" w="med" len="med"/>
            </a:ln>
          </p:spPr>
          <p:txBody>
            <a:bodyPr anchor="ctr"/>
            <a:lstStyle/>
            <a:p>
              <a:endParaRPr lang="zh-CN" altLang="en-US"/>
            </a:p>
          </p:txBody>
        </p:sp>
        <p:sp>
          <p:nvSpPr>
            <p:cNvPr id="86030" name="Line 17"/>
            <p:cNvSpPr>
              <a:spLocks noChangeShapeType="1"/>
            </p:cNvSpPr>
            <p:nvPr/>
          </p:nvSpPr>
          <p:spPr bwMode="auto">
            <a:xfrm>
              <a:off x="252412" y="3600450"/>
              <a:ext cx="798513" cy="0"/>
            </a:xfrm>
            <a:prstGeom prst="line">
              <a:avLst/>
            </a:prstGeom>
            <a:noFill/>
            <a:ln w="9525">
              <a:solidFill>
                <a:schemeClr val="tx1"/>
              </a:solidFill>
              <a:round/>
              <a:headEnd/>
              <a:tailEnd type="triangle" w="med" len="med"/>
            </a:ln>
          </p:spPr>
          <p:txBody>
            <a:bodyPr anchor="ctr"/>
            <a:lstStyle/>
            <a:p>
              <a:endParaRPr lang="zh-CN" altLang="en-US"/>
            </a:p>
          </p:txBody>
        </p:sp>
        <p:sp>
          <p:nvSpPr>
            <p:cNvPr id="86031" name="Line 18"/>
            <p:cNvSpPr>
              <a:spLocks noChangeShapeType="1"/>
            </p:cNvSpPr>
            <p:nvPr/>
          </p:nvSpPr>
          <p:spPr bwMode="auto">
            <a:xfrm flipV="1">
              <a:off x="398462" y="4037013"/>
              <a:ext cx="652463" cy="438150"/>
            </a:xfrm>
            <a:prstGeom prst="line">
              <a:avLst/>
            </a:prstGeom>
            <a:noFill/>
            <a:ln w="9525">
              <a:solidFill>
                <a:schemeClr val="tx1"/>
              </a:solidFill>
              <a:round/>
              <a:headEnd/>
              <a:tailEnd type="triangle" w="med" len="med"/>
            </a:ln>
          </p:spPr>
          <p:txBody>
            <a:bodyPr anchor="ctr"/>
            <a:lstStyle/>
            <a:p>
              <a:endParaRPr lang="zh-CN" altLang="en-US"/>
            </a:p>
          </p:txBody>
        </p:sp>
        <p:sp>
          <p:nvSpPr>
            <p:cNvPr id="86032" name="Line 19"/>
            <p:cNvSpPr>
              <a:spLocks noChangeShapeType="1"/>
            </p:cNvSpPr>
            <p:nvPr/>
          </p:nvSpPr>
          <p:spPr bwMode="auto">
            <a:xfrm>
              <a:off x="690562" y="2068513"/>
              <a:ext cx="941388" cy="0"/>
            </a:xfrm>
            <a:prstGeom prst="line">
              <a:avLst/>
            </a:prstGeom>
            <a:noFill/>
            <a:ln w="9525">
              <a:solidFill>
                <a:schemeClr val="tx1"/>
              </a:solidFill>
              <a:round/>
              <a:headEnd/>
              <a:tailEnd/>
            </a:ln>
          </p:spPr>
          <p:txBody>
            <a:bodyPr anchor="ctr"/>
            <a:lstStyle/>
            <a:p>
              <a:endParaRPr lang="zh-CN" altLang="en-US"/>
            </a:p>
          </p:txBody>
        </p:sp>
        <p:sp>
          <p:nvSpPr>
            <p:cNvPr id="86033" name="Line 20"/>
            <p:cNvSpPr>
              <a:spLocks noChangeShapeType="1"/>
            </p:cNvSpPr>
            <p:nvPr/>
          </p:nvSpPr>
          <p:spPr bwMode="auto">
            <a:xfrm>
              <a:off x="1631950" y="2068513"/>
              <a:ext cx="0" cy="1020762"/>
            </a:xfrm>
            <a:prstGeom prst="line">
              <a:avLst/>
            </a:prstGeom>
            <a:noFill/>
            <a:ln w="9525">
              <a:solidFill>
                <a:schemeClr val="tx1"/>
              </a:solidFill>
              <a:round/>
              <a:headEnd/>
              <a:tailEnd type="triangle" w="med" len="med"/>
            </a:ln>
          </p:spPr>
          <p:txBody>
            <a:bodyPr anchor="ctr"/>
            <a:lstStyle/>
            <a:p>
              <a:endParaRPr lang="zh-CN" altLang="en-US"/>
            </a:p>
          </p:txBody>
        </p:sp>
        <p:sp>
          <p:nvSpPr>
            <p:cNvPr id="234517" name="Rectangle 21"/>
            <p:cNvSpPr>
              <a:spLocks noChangeArrowheads="1"/>
            </p:cNvSpPr>
            <p:nvPr/>
          </p:nvSpPr>
          <p:spPr bwMode="auto">
            <a:xfrm>
              <a:off x="5915025" y="1124744"/>
              <a:ext cx="1306513" cy="947737"/>
            </a:xfrm>
            <a:prstGeom prst="rect">
              <a:avLst/>
            </a:prstGeom>
            <a:solidFill>
              <a:schemeClr val="accent1"/>
            </a:solidFill>
            <a:ln w="9525" algn="ctr">
              <a:solidFill>
                <a:schemeClr val="tx1"/>
              </a:solidFill>
              <a:miter lim="800000"/>
              <a:headEnd/>
              <a:tailEnd/>
            </a:ln>
            <a:effectLst/>
          </p:spPr>
          <p:txBody>
            <a:bodyPr wrap="none" anchor="ctr"/>
            <a:lstStyle/>
            <a:p>
              <a:pPr algn="ctr">
                <a:defRPr/>
              </a:pPr>
              <a:r>
                <a:rPr lang="zh-CN" altLang="en-US" b="1">
                  <a:solidFill>
                    <a:srgbClr val="FFFF00"/>
                  </a:solidFill>
                  <a:effectLst>
                    <a:outerShdw blurRad="38100" dist="38100" dir="2700000" algn="tl">
                      <a:srgbClr val="000000"/>
                    </a:outerShdw>
                  </a:effectLst>
                  <a:ea typeface="宋体" pitchFamily="2" charset="-122"/>
                </a:rPr>
                <a:t>交流与讨论</a:t>
              </a:r>
            </a:p>
          </p:txBody>
        </p:sp>
        <p:sp>
          <p:nvSpPr>
            <p:cNvPr id="86035" name="Line 22"/>
            <p:cNvSpPr>
              <a:spLocks noChangeShapeType="1"/>
            </p:cNvSpPr>
            <p:nvPr/>
          </p:nvSpPr>
          <p:spPr bwMode="auto">
            <a:xfrm flipH="1">
              <a:off x="3956050" y="1772816"/>
              <a:ext cx="1912094" cy="1316459"/>
            </a:xfrm>
            <a:prstGeom prst="line">
              <a:avLst/>
            </a:prstGeom>
            <a:noFill/>
            <a:ln w="9525">
              <a:solidFill>
                <a:schemeClr val="tx1"/>
              </a:solidFill>
              <a:round/>
              <a:headEnd/>
              <a:tailEnd type="triangle" w="med" len="med"/>
            </a:ln>
          </p:spPr>
          <p:txBody>
            <a:bodyPr anchor="ctr"/>
            <a:lstStyle/>
            <a:p>
              <a:endParaRPr lang="zh-CN" altLang="en-US"/>
            </a:p>
          </p:txBody>
        </p:sp>
        <p:sp>
          <p:nvSpPr>
            <p:cNvPr id="86036" name="Line 23"/>
            <p:cNvSpPr>
              <a:spLocks noChangeShapeType="1"/>
            </p:cNvSpPr>
            <p:nvPr/>
          </p:nvSpPr>
          <p:spPr bwMode="auto">
            <a:xfrm flipH="1">
              <a:off x="3883025" y="1561307"/>
              <a:ext cx="2032000" cy="0"/>
            </a:xfrm>
            <a:prstGeom prst="line">
              <a:avLst/>
            </a:prstGeom>
            <a:noFill/>
            <a:ln w="9525">
              <a:solidFill>
                <a:schemeClr val="tx1"/>
              </a:solidFill>
              <a:round/>
              <a:headEnd/>
              <a:tailEnd type="triangle" w="med" len="med"/>
            </a:ln>
          </p:spPr>
          <p:txBody>
            <a:bodyPr anchor="ctr"/>
            <a:lstStyle/>
            <a:p>
              <a:endParaRPr lang="zh-CN" altLang="en-US"/>
            </a:p>
          </p:txBody>
        </p:sp>
        <p:sp>
          <p:nvSpPr>
            <p:cNvPr id="86037" name="Line 24"/>
            <p:cNvSpPr>
              <a:spLocks noChangeShapeType="1"/>
            </p:cNvSpPr>
            <p:nvPr/>
          </p:nvSpPr>
          <p:spPr bwMode="auto">
            <a:xfrm flipV="1">
              <a:off x="6569074" y="2060848"/>
              <a:ext cx="19149" cy="1028427"/>
            </a:xfrm>
            <a:prstGeom prst="line">
              <a:avLst/>
            </a:prstGeom>
            <a:noFill/>
            <a:ln w="9525">
              <a:solidFill>
                <a:schemeClr val="tx1"/>
              </a:solidFill>
              <a:round/>
              <a:headEnd/>
              <a:tailEnd type="triangle" w="med" len="med"/>
            </a:ln>
          </p:spPr>
          <p:txBody>
            <a:bodyPr anchor="ctr"/>
            <a:lstStyle/>
            <a:p>
              <a:endParaRPr lang="zh-CN" altLang="en-US"/>
            </a:p>
          </p:txBody>
        </p:sp>
        <p:sp>
          <p:nvSpPr>
            <p:cNvPr id="234522" name="Text Box 26"/>
            <p:cNvSpPr txBox="1">
              <a:spLocks noChangeArrowheads="1"/>
            </p:cNvSpPr>
            <p:nvPr/>
          </p:nvSpPr>
          <p:spPr bwMode="auto">
            <a:xfrm>
              <a:off x="252412" y="1558925"/>
              <a:ext cx="1960563" cy="366712"/>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未完成的任务</a:t>
              </a:r>
            </a:p>
          </p:txBody>
        </p:sp>
        <p:sp>
          <p:nvSpPr>
            <p:cNvPr id="234523" name="Text Box 27"/>
            <p:cNvSpPr txBox="1">
              <a:spLocks noChangeArrowheads="1"/>
            </p:cNvSpPr>
            <p:nvPr/>
          </p:nvSpPr>
          <p:spPr bwMode="auto">
            <a:xfrm>
              <a:off x="398462" y="2433638"/>
              <a:ext cx="1960563" cy="366712"/>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用户故事</a:t>
              </a:r>
            </a:p>
          </p:txBody>
        </p:sp>
        <p:sp>
          <p:nvSpPr>
            <p:cNvPr id="234524" name="Text Box 28"/>
            <p:cNvSpPr txBox="1">
              <a:spLocks noChangeArrowheads="1"/>
            </p:cNvSpPr>
            <p:nvPr/>
          </p:nvSpPr>
          <p:spPr bwMode="auto">
            <a:xfrm>
              <a:off x="-36513" y="3228975"/>
              <a:ext cx="1233488" cy="366712"/>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交付计划</a:t>
              </a:r>
            </a:p>
          </p:txBody>
        </p:sp>
        <p:sp>
          <p:nvSpPr>
            <p:cNvPr id="234525" name="Text Box 29"/>
            <p:cNvSpPr txBox="1">
              <a:spLocks noChangeArrowheads="1"/>
            </p:cNvSpPr>
            <p:nvPr/>
          </p:nvSpPr>
          <p:spPr bwMode="auto">
            <a:xfrm>
              <a:off x="34925" y="4468813"/>
              <a:ext cx="1960563" cy="366712"/>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项目速率</a:t>
              </a:r>
            </a:p>
          </p:txBody>
        </p:sp>
        <p:sp>
          <p:nvSpPr>
            <p:cNvPr id="234526" name="Text Box 30"/>
            <p:cNvSpPr txBox="1">
              <a:spLocks noChangeArrowheads="1"/>
            </p:cNvSpPr>
            <p:nvPr/>
          </p:nvSpPr>
          <p:spPr bwMode="auto">
            <a:xfrm>
              <a:off x="2339752" y="3212976"/>
              <a:ext cx="1204417" cy="369332"/>
            </a:xfrm>
            <a:prstGeom prst="rect">
              <a:avLst/>
            </a:prstGeom>
            <a:noFill/>
            <a:ln w="9525" algn="ctr">
              <a:noFill/>
              <a:miter lim="800000"/>
              <a:headEnd/>
              <a:tailEnd/>
            </a:ln>
            <a:effectLst/>
          </p:spPr>
          <p:txBody>
            <a:bodyPr wrap="square">
              <a:spAutoFit/>
            </a:bodyPr>
            <a:lstStyle/>
            <a:p>
              <a:pPr>
                <a:spcBef>
                  <a:spcPts val="0"/>
                </a:spcBef>
                <a:defRPr/>
              </a:pPr>
              <a:r>
                <a:rPr lang="zh-CN" altLang="en-US" b="1" dirty="0" smtClean="0">
                  <a:solidFill>
                    <a:srgbClr val="FFFF00"/>
                  </a:solidFill>
                  <a:effectLst>
                    <a:outerShdw blurRad="38100" dist="38100" dir="2700000" algn="tl">
                      <a:srgbClr val="000000"/>
                    </a:outerShdw>
                  </a:effectLst>
                  <a:ea typeface="宋体" pitchFamily="2" charset="-122"/>
                </a:rPr>
                <a:t>任务分配</a:t>
              </a:r>
              <a:endParaRPr lang="zh-CN" altLang="en-US" b="1" dirty="0">
                <a:solidFill>
                  <a:srgbClr val="FFFF00"/>
                </a:solidFill>
                <a:effectLst>
                  <a:outerShdw blurRad="38100" dist="38100" dir="2700000" algn="tl">
                    <a:srgbClr val="000000"/>
                  </a:outerShdw>
                </a:effectLst>
                <a:ea typeface="宋体" pitchFamily="2" charset="-122"/>
              </a:endParaRPr>
            </a:p>
          </p:txBody>
        </p:sp>
        <p:sp>
          <p:nvSpPr>
            <p:cNvPr id="234527" name="Text Box 31"/>
            <p:cNvSpPr txBox="1">
              <a:spLocks noChangeArrowheads="1"/>
            </p:cNvSpPr>
            <p:nvPr/>
          </p:nvSpPr>
          <p:spPr bwMode="auto">
            <a:xfrm>
              <a:off x="4681537" y="3155950"/>
              <a:ext cx="1524000" cy="366712"/>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下一个任务</a:t>
              </a:r>
            </a:p>
          </p:txBody>
        </p:sp>
        <p:sp>
          <p:nvSpPr>
            <p:cNvPr id="234528" name="Text Box 32"/>
            <p:cNvSpPr txBox="1">
              <a:spLocks noChangeArrowheads="1"/>
            </p:cNvSpPr>
            <p:nvPr/>
          </p:nvSpPr>
          <p:spPr bwMode="auto">
            <a:xfrm>
              <a:off x="4754562" y="3673475"/>
              <a:ext cx="1160463" cy="915987"/>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或未通过验收的模块</a:t>
              </a:r>
            </a:p>
          </p:txBody>
        </p:sp>
        <p:sp>
          <p:nvSpPr>
            <p:cNvPr id="234530" name="Text Box 34"/>
            <p:cNvSpPr txBox="1">
              <a:spLocks noChangeArrowheads="1"/>
            </p:cNvSpPr>
            <p:nvPr/>
          </p:nvSpPr>
          <p:spPr bwMode="auto">
            <a:xfrm>
              <a:off x="1692275" y="4437063"/>
              <a:ext cx="698500" cy="366712"/>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差错</a:t>
              </a:r>
            </a:p>
          </p:txBody>
        </p:sp>
        <p:sp>
          <p:nvSpPr>
            <p:cNvPr id="234533" name="Text Box 37"/>
            <p:cNvSpPr txBox="1">
              <a:spLocks noChangeArrowheads="1"/>
            </p:cNvSpPr>
            <p:nvPr/>
          </p:nvSpPr>
          <p:spPr bwMode="auto">
            <a:xfrm>
              <a:off x="4537075" y="2506663"/>
              <a:ext cx="1960563" cy="366712"/>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共享的信息</a:t>
              </a:r>
            </a:p>
          </p:txBody>
        </p:sp>
        <p:sp>
          <p:nvSpPr>
            <p:cNvPr id="234534" name="Text Box 38"/>
            <p:cNvSpPr txBox="1">
              <a:spLocks noChangeArrowheads="1"/>
            </p:cNvSpPr>
            <p:nvPr/>
          </p:nvSpPr>
          <p:spPr bwMode="auto">
            <a:xfrm>
              <a:off x="3883025" y="1124744"/>
              <a:ext cx="1958975" cy="366712"/>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新用户故事</a:t>
              </a:r>
            </a:p>
          </p:txBody>
        </p:sp>
        <p:sp>
          <p:nvSpPr>
            <p:cNvPr id="234535" name="Text Box 39"/>
            <p:cNvSpPr txBox="1">
              <a:spLocks noChangeArrowheads="1"/>
            </p:cNvSpPr>
            <p:nvPr/>
          </p:nvSpPr>
          <p:spPr bwMode="auto">
            <a:xfrm>
              <a:off x="3883025" y="1634332"/>
              <a:ext cx="1958975" cy="366712"/>
            </a:xfrm>
            <a:prstGeom prst="rect">
              <a:avLst/>
            </a:prstGeom>
            <a:noFill/>
            <a:ln w="9525" algn="ctr">
              <a:noFill/>
              <a:miter lim="800000"/>
              <a:headEnd/>
              <a:tailEnd/>
            </a:ln>
            <a:effectLst/>
          </p:spPr>
          <p:txBody>
            <a:bodyPr>
              <a:spAutoFit/>
            </a:bodyPr>
            <a:lstStyle/>
            <a:p>
              <a:pPr>
                <a:spcBef>
                  <a:spcPct val="50000"/>
                </a:spcBef>
                <a:defRPr/>
              </a:pPr>
              <a:r>
                <a:rPr lang="zh-CN" altLang="en-US" b="1" dirty="0">
                  <a:solidFill>
                    <a:srgbClr val="FFFF00"/>
                  </a:solidFill>
                  <a:effectLst>
                    <a:outerShdw blurRad="38100" dist="38100" dir="2700000" algn="tl">
                      <a:srgbClr val="000000"/>
                    </a:outerShdw>
                  </a:effectLst>
                  <a:ea typeface="宋体" pitchFamily="2" charset="-122"/>
                </a:rPr>
                <a:t>新项目速率</a:t>
              </a:r>
            </a:p>
          </p:txBody>
        </p:sp>
        <p:sp>
          <p:nvSpPr>
            <p:cNvPr id="234536" name="Text Box 40"/>
            <p:cNvSpPr txBox="1">
              <a:spLocks noChangeArrowheads="1"/>
            </p:cNvSpPr>
            <p:nvPr/>
          </p:nvSpPr>
          <p:spPr bwMode="auto">
            <a:xfrm>
              <a:off x="7235825" y="3213100"/>
              <a:ext cx="950913" cy="368300"/>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新功能</a:t>
              </a:r>
            </a:p>
          </p:txBody>
        </p:sp>
        <p:sp>
          <p:nvSpPr>
            <p:cNvPr id="234537" name="Text Box 41"/>
            <p:cNvSpPr txBox="1">
              <a:spLocks noChangeArrowheads="1"/>
            </p:cNvSpPr>
            <p:nvPr/>
          </p:nvSpPr>
          <p:spPr bwMode="auto">
            <a:xfrm>
              <a:off x="8172450" y="3370263"/>
              <a:ext cx="727075" cy="779462"/>
            </a:xfrm>
            <a:prstGeom prst="rect">
              <a:avLst/>
            </a:prstGeom>
            <a:noFill/>
            <a:ln w="9525" algn="ctr">
              <a:noFill/>
              <a:miter lim="800000"/>
              <a:headEnd/>
              <a:tailEnd/>
            </a:ln>
            <a:effectLst/>
          </p:spPr>
          <p:txBody>
            <a:bodyPr>
              <a:spAutoFit/>
            </a:bodyPr>
            <a:lstStyle/>
            <a:p>
              <a:pPr>
                <a:spcBef>
                  <a:spcPct val="50000"/>
                </a:spcBef>
                <a:defRPr/>
              </a:pPr>
              <a:r>
                <a:rPr lang="zh-CN" altLang="en-US" b="1" dirty="0">
                  <a:solidFill>
                    <a:srgbClr val="FFFF00"/>
                  </a:solidFill>
                  <a:effectLst>
                    <a:outerShdw blurRad="38100" dist="38100" dir="2700000" algn="tl">
                      <a:srgbClr val="000000"/>
                    </a:outerShdw>
                  </a:effectLst>
                  <a:ea typeface="宋体" pitchFamily="2" charset="-122"/>
                </a:rPr>
                <a:t>最新</a:t>
              </a:r>
            </a:p>
            <a:p>
              <a:pPr>
                <a:spcBef>
                  <a:spcPct val="50000"/>
                </a:spcBef>
                <a:defRPr/>
              </a:pPr>
              <a:r>
                <a:rPr lang="zh-CN" altLang="en-US" b="1" dirty="0">
                  <a:solidFill>
                    <a:srgbClr val="FFFF00"/>
                  </a:solidFill>
                  <a:effectLst>
                    <a:outerShdw blurRad="38100" dist="38100" dir="2700000" algn="tl">
                      <a:srgbClr val="000000"/>
                    </a:outerShdw>
                  </a:effectLst>
                  <a:ea typeface="宋体" pitchFamily="2" charset="-122"/>
                </a:rPr>
                <a:t>版本</a:t>
              </a:r>
            </a:p>
          </p:txBody>
        </p:sp>
        <p:sp>
          <p:nvSpPr>
            <p:cNvPr id="234539" name="Text Box 43"/>
            <p:cNvSpPr txBox="1">
              <a:spLocks noChangeArrowheads="1"/>
            </p:cNvSpPr>
            <p:nvPr/>
          </p:nvSpPr>
          <p:spPr bwMode="auto">
            <a:xfrm>
              <a:off x="6588224" y="2132856"/>
              <a:ext cx="2267744" cy="923330"/>
            </a:xfrm>
            <a:prstGeom prst="rect">
              <a:avLst/>
            </a:prstGeom>
            <a:noFill/>
            <a:ln w="9525" algn="ctr">
              <a:noFill/>
              <a:miter lim="800000"/>
              <a:headEnd/>
              <a:tailEnd/>
            </a:ln>
            <a:effectLst/>
          </p:spPr>
          <p:txBody>
            <a:bodyPr wrap="square">
              <a:spAutoFit/>
            </a:bodyPr>
            <a:lstStyle/>
            <a:p>
              <a:pPr>
                <a:spcBef>
                  <a:spcPts val="0"/>
                </a:spcBef>
                <a:defRPr/>
              </a:pPr>
              <a:r>
                <a:rPr lang="zh-CN" altLang="en-US" b="1" dirty="0">
                  <a:solidFill>
                    <a:srgbClr val="FFFF00"/>
                  </a:solidFill>
                  <a:effectLst>
                    <a:outerShdw blurRad="38100" dist="38100" dir="2700000" algn="tl">
                      <a:srgbClr val="000000"/>
                    </a:outerShdw>
                  </a:effectLst>
                  <a:ea typeface="宋体" pitchFamily="2" charset="-122"/>
                </a:rPr>
                <a:t>结对编程与人员</a:t>
              </a:r>
              <a:r>
                <a:rPr lang="zh-CN" altLang="en-US" b="1" dirty="0" smtClean="0">
                  <a:solidFill>
                    <a:srgbClr val="FFFF00"/>
                  </a:solidFill>
                  <a:effectLst>
                    <a:outerShdw blurRad="38100" dist="38100" dir="2700000" algn="tl">
                      <a:srgbClr val="000000"/>
                    </a:outerShdw>
                  </a:effectLst>
                  <a:ea typeface="宋体" pitchFamily="2" charset="-122"/>
                </a:rPr>
                <a:t>轮换</a:t>
              </a:r>
              <a:endParaRPr lang="en-US" altLang="zh-CN" b="1" dirty="0" smtClean="0">
                <a:solidFill>
                  <a:srgbClr val="FFFF00"/>
                </a:solidFill>
                <a:effectLst>
                  <a:outerShdw blurRad="38100" dist="38100" dir="2700000" algn="tl">
                    <a:srgbClr val="000000"/>
                  </a:outerShdw>
                </a:effectLst>
                <a:ea typeface="宋体" pitchFamily="2" charset="-122"/>
              </a:endParaRPr>
            </a:p>
            <a:p>
              <a:pPr>
                <a:spcBef>
                  <a:spcPts val="0"/>
                </a:spcBef>
                <a:defRPr/>
              </a:pPr>
              <a:r>
                <a:rPr lang="zh-CN" altLang="en-US" b="1" dirty="0" smtClean="0">
                  <a:solidFill>
                    <a:srgbClr val="FFFF00"/>
                  </a:solidFill>
                  <a:effectLst>
                    <a:outerShdw blurRad="38100" dist="38100" dir="2700000" algn="tl">
                      <a:srgbClr val="000000"/>
                    </a:outerShdw>
                  </a:effectLst>
                  <a:ea typeface="宋体" pitchFamily="2" charset="-122"/>
                </a:rPr>
                <a:t>持续</a:t>
              </a:r>
              <a:r>
                <a:rPr lang="zh-CN" altLang="en-US" b="1" dirty="0">
                  <a:solidFill>
                    <a:srgbClr val="FFFF00"/>
                  </a:solidFill>
                  <a:effectLst>
                    <a:outerShdw blurRad="38100" dist="38100" dir="2700000" algn="tl">
                      <a:srgbClr val="000000"/>
                    </a:outerShdw>
                  </a:effectLst>
                  <a:ea typeface="宋体" pitchFamily="2" charset="-122"/>
                </a:rPr>
                <a:t>地优化</a:t>
              </a:r>
              <a:r>
                <a:rPr lang="zh-CN" altLang="en-US" b="1" dirty="0" smtClean="0">
                  <a:solidFill>
                    <a:srgbClr val="FFFF00"/>
                  </a:solidFill>
                  <a:effectLst>
                    <a:outerShdw blurRad="38100" dist="38100" dir="2700000" algn="tl">
                      <a:srgbClr val="000000"/>
                    </a:outerShdw>
                  </a:effectLst>
                  <a:ea typeface="宋体" pitchFamily="2" charset="-122"/>
                </a:rPr>
                <a:t>设计</a:t>
              </a:r>
              <a:endParaRPr lang="en-US" altLang="zh-CN" b="1" dirty="0" smtClean="0">
                <a:solidFill>
                  <a:srgbClr val="FFFF00"/>
                </a:solidFill>
                <a:effectLst>
                  <a:outerShdw blurRad="38100" dist="38100" dir="2700000" algn="tl">
                    <a:srgbClr val="000000"/>
                  </a:outerShdw>
                </a:effectLst>
                <a:ea typeface="宋体" pitchFamily="2" charset="-122"/>
              </a:endParaRPr>
            </a:p>
            <a:p>
              <a:pPr>
                <a:spcBef>
                  <a:spcPts val="0"/>
                </a:spcBef>
                <a:defRPr/>
              </a:pPr>
              <a:r>
                <a:rPr lang="en-US" altLang="zh-CN" b="1" dirty="0" smtClean="0">
                  <a:solidFill>
                    <a:srgbClr val="FFFF00"/>
                  </a:solidFill>
                  <a:effectLst>
                    <a:outerShdw blurRad="38100" dist="38100" dir="2700000" algn="tl">
                      <a:srgbClr val="000000"/>
                    </a:outerShdw>
                  </a:effectLst>
                  <a:ea typeface="宋体" pitchFamily="2" charset="-122"/>
                </a:rPr>
                <a:t>CRC</a:t>
              </a:r>
              <a:r>
                <a:rPr lang="zh-CN" altLang="en-US" b="1" dirty="0" smtClean="0">
                  <a:solidFill>
                    <a:srgbClr val="FFFF00"/>
                  </a:solidFill>
                  <a:effectLst>
                    <a:outerShdw blurRad="38100" dist="38100" dir="2700000" algn="tl">
                      <a:srgbClr val="000000"/>
                    </a:outerShdw>
                  </a:effectLst>
                  <a:ea typeface="宋体" pitchFamily="2" charset="-122"/>
                </a:rPr>
                <a:t>卡</a:t>
              </a:r>
              <a:endParaRPr lang="zh-CN" altLang="en-US" b="1" dirty="0">
                <a:solidFill>
                  <a:srgbClr val="FFFF00"/>
                </a:solidFill>
                <a:effectLst>
                  <a:outerShdw blurRad="38100" dist="38100" dir="2700000" algn="tl">
                    <a:srgbClr val="000000"/>
                  </a:outerShdw>
                </a:effectLst>
                <a:ea typeface="宋体" pitchFamily="2" charset="-122"/>
              </a:endParaRPr>
            </a:p>
          </p:txBody>
        </p:sp>
        <p:sp>
          <p:nvSpPr>
            <p:cNvPr id="234540" name="Text Box 44"/>
            <p:cNvSpPr txBox="1">
              <a:spLocks noChangeArrowheads="1"/>
            </p:cNvSpPr>
            <p:nvPr/>
          </p:nvSpPr>
          <p:spPr bwMode="auto">
            <a:xfrm>
              <a:off x="7235825" y="3573463"/>
              <a:ext cx="1152525" cy="366712"/>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消除差错</a:t>
              </a:r>
            </a:p>
          </p:txBody>
        </p:sp>
        <p:sp>
          <p:nvSpPr>
            <p:cNvPr id="234542" name="Text Box 46"/>
            <p:cNvSpPr txBox="1">
              <a:spLocks noChangeArrowheads="1"/>
            </p:cNvSpPr>
            <p:nvPr/>
          </p:nvSpPr>
          <p:spPr bwMode="auto">
            <a:xfrm>
              <a:off x="6156325" y="4437063"/>
              <a:ext cx="698500" cy="366712"/>
            </a:xfrm>
            <a:prstGeom prst="rect">
              <a:avLst/>
            </a:prstGeom>
            <a:noFill/>
            <a:ln w="9525" algn="ctr">
              <a:noFill/>
              <a:miter lim="800000"/>
              <a:headEnd/>
              <a:tailEnd/>
            </a:ln>
            <a:effectLst/>
          </p:spPr>
          <p:txBody>
            <a:bodyPr>
              <a:spAutoFit/>
            </a:bodyPr>
            <a:lstStyle/>
            <a:p>
              <a:pPr>
                <a:spcBef>
                  <a:spcPct val="50000"/>
                </a:spcBef>
                <a:defRPr/>
              </a:pPr>
              <a:r>
                <a:rPr lang="zh-CN" altLang="en-US" b="1">
                  <a:solidFill>
                    <a:srgbClr val="FFFF00"/>
                  </a:solidFill>
                  <a:effectLst>
                    <a:outerShdw blurRad="38100" dist="38100" dir="2700000" algn="tl">
                      <a:srgbClr val="000000"/>
                    </a:outerShdw>
                  </a:effectLst>
                  <a:ea typeface="宋体" pitchFamily="2" charset="-122"/>
                </a:rPr>
                <a:t>每天</a:t>
              </a:r>
            </a:p>
          </p:txBody>
        </p:sp>
        <p:sp>
          <p:nvSpPr>
            <p:cNvPr id="86054" name="Freeform 47"/>
            <p:cNvSpPr>
              <a:spLocks/>
            </p:cNvSpPr>
            <p:nvPr/>
          </p:nvSpPr>
          <p:spPr bwMode="auto">
            <a:xfrm>
              <a:off x="4067175" y="4051300"/>
              <a:ext cx="4465638" cy="720725"/>
            </a:xfrm>
            <a:custGeom>
              <a:avLst/>
              <a:gdLst>
                <a:gd name="T0" fmla="*/ 2813 w 2813"/>
                <a:gd name="T1" fmla="*/ 0 h 454"/>
                <a:gd name="T2" fmla="*/ 2813 w 2813"/>
                <a:gd name="T3" fmla="*/ 454 h 454"/>
                <a:gd name="T4" fmla="*/ 0 w 2813"/>
                <a:gd name="T5" fmla="*/ 454 h 454"/>
                <a:gd name="T6" fmla="*/ 0 w 2813"/>
                <a:gd name="T7" fmla="*/ 0 h 454"/>
                <a:gd name="T8" fmla="*/ 0 60000 65536"/>
                <a:gd name="T9" fmla="*/ 0 60000 65536"/>
                <a:gd name="T10" fmla="*/ 0 60000 65536"/>
                <a:gd name="T11" fmla="*/ 0 60000 65536"/>
                <a:gd name="T12" fmla="*/ 0 w 2813"/>
                <a:gd name="T13" fmla="*/ 0 h 454"/>
                <a:gd name="T14" fmla="*/ 2813 w 2813"/>
                <a:gd name="T15" fmla="*/ 454 h 454"/>
              </a:gdLst>
              <a:ahLst/>
              <a:cxnLst>
                <a:cxn ang="T8">
                  <a:pos x="T0" y="T1"/>
                </a:cxn>
                <a:cxn ang="T9">
                  <a:pos x="T2" y="T3"/>
                </a:cxn>
                <a:cxn ang="T10">
                  <a:pos x="T4" y="T5"/>
                </a:cxn>
                <a:cxn ang="T11">
                  <a:pos x="T6" y="T7"/>
                </a:cxn>
              </a:cxnLst>
              <a:rect l="T12" t="T13" r="T14" b="T15"/>
              <a:pathLst>
                <a:path w="2813" h="454">
                  <a:moveTo>
                    <a:pt x="2813" y="0"/>
                  </a:moveTo>
                  <a:lnTo>
                    <a:pt x="2813" y="454"/>
                  </a:lnTo>
                  <a:lnTo>
                    <a:pt x="0" y="454"/>
                  </a:lnTo>
                  <a:lnTo>
                    <a:pt x="0" y="0"/>
                  </a:lnTo>
                </a:path>
              </a:pathLst>
            </a:custGeom>
            <a:noFill/>
            <a:ln w="9525">
              <a:solidFill>
                <a:schemeClr val="tx1"/>
              </a:solidFill>
              <a:round/>
              <a:headEnd/>
              <a:tailEnd type="triangle" w="lg" len="med"/>
            </a:ln>
          </p:spPr>
          <p:txBody>
            <a:bodyP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vertical)">
                                      <p:cBhvr>
                                        <p:cTn id="7"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4"/>
          <p:cNvSpPr>
            <a:spLocks noGrp="1"/>
          </p:cNvSpPr>
          <p:nvPr>
            <p:ph type="sldNum" sz="quarter" idx="11"/>
          </p:nvPr>
        </p:nvSpPr>
        <p:spPr>
          <a:noFill/>
        </p:spPr>
        <p:txBody>
          <a:bodyPr/>
          <a:lstStyle/>
          <a:p>
            <a:fld id="{8892A893-AA7D-4DE6-8FBC-1125CF78838F}" type="slidenum">
              <a:rPr lang="en-US" altLang="zh-CN">
                <a:ea typeface="宋体" charset="-122"/>
              </a:rPr>
              <a:pPr/>
              <a:t>22</a:t>
            </a:fld>
            <a:endParaRPr lang="en-US" altLang="zh-CN">
              <a:ea typeface="宋体" charset="-122"/>
            </a:endParaRPr>
          </a:p>
        </p:txBody>
      </p:sp>
      <p:sp>
        <p:nvSpPr>
          <p:cNvPr id="295938" name="Rectangle 2"/>
          <p:cNvSpPr>
            <a:spLocks noGrp="1" noChangeArrowheads="1"/>
          </p:cNvSpPr>
          <p:nvPr>
            <p:ph type="body" idx="1"/>
          </p:nvPr>
        </p:nvSpPr>
        <p:spPr>
          <a:xfrm>
            <a:off x="179388" y="1196975"/>
            <a:ext cx="8856662" cy="5256213"/>
          </a:xfrm>
        </p:spPr>
        <p:txBody>
          <a:bodyPr/>
          <a:lstStyle/>
          <a:p>
            <a:pPr eaLnBrk="1" hangingPunct="1">
              <a:lnSpc>
                <a:spcPct val="120000"/>
              </a:lnSpc>
              <a:defRPr/>
            </a:pPr>
            <a:r>
              <a:rPr lang="zh-CN" altLang="en-US" b="1" dirty="0" smtClean="0">
                <a:solidFill>
                  <a:srgbClr val="FFFF00"/>
                </a:solidFill>
              </a:rPr>
              <a:t>生命周期</a:t>
            </a:r>
          </a:p>
          <a:p>
            <a:pPr lvl="1" eaLnBrk="1" hangingPunct="1">
              <a:lnSpc>
                <a:spcPct val="120000"/>
              </a:lnSpc>
              <a:defRPr/>
            </a:pPr>
            <a:r>
              <a:rPr lang="zh-CN" altLang="en-US" b="1" dirty="0" smtClean="0">
                <a:solidFill>
                  <a:srgbClr val="FFFF00"/>
                </a:solidFill>
              </a:rPr>
              <a:t>敏捷过程是一个一维的迭代过程</a:t>
            </a:r>
          </a:p>
          <a:p>
            <a:pPr lvl="1" eaLnBrk="1" hangingPunct="1">
              <a:lnSpc>
                <a:spcPct val="120000"/>
              </a:lnSpc>
              <a:defRPr/>
            </a:pPr>
            <a:r>
              <a:rPr lang="en-US" altLang="zh-CN" b="1" dirty="0" smtClean="0">
                <a:solidFill>
                  <a:srgbClr val="FFFF00"/>
                </a:solidFill>
              </a:rPr>
              <a:t>RUP</a:t>
            </a:r>
            <a:r>
              <a:rPr lang="zh-CN" altLang="en-US" b="1" dirty="0" smtClean="0">
                <a:solidFill>
                  <a:srgbClr val="FFFF00"/>
                </a:solidFill>
              </a:rPr>
              <a:t>是一个二维、双重的迭代过程</a:t>
            </a:r>
          </a:p>
          <a:p>
            <a:pPr lvl="1" eaLnBrk="1" hangingPunct="1">
              <a:lnSpc>
                <a:spcPct val="120000"/>
              </a:lnSpc>
              <a:defRPr/>
            </a:pPr>
            <a:r>
              <a:rPr lang="zh-CN" altLang="en-US" b="1" dirty="0" smtClean="0">
                <a:solidFill>
                  <a:srgbClr val="FFFF00"/>
                </a:solidFill>
              </a:rPr>
              <a:t>敏捷过程相对</a:t>
            </a:r>
            <a:r>
              <a:rPr lang="en-US" altLang="zh-CN" b="1" dirty="0" smtClean="0">
                <a:solidFill>
                  <a:srgbClr val="FFFF00"/>
                </a:solidFill>
              </a:rPr>
              <a:t>RUP</a:t>
            </a:r>
            <a:r>
              <a:rPr lang="zh-CN" altLang="en-US" b="1" dirty="0" smtClean="0">
                <a:solidFill>
                  <a:srgbClr val="FFFF00"/>
                </a:solidFill>
              </a:rPr>
              <a:t>具有对变化和不确定性的</a:t>
            </a:r>
            <a:r>
              <a:rPr lang="zh-CN" altLang="en-US" b="1" dirty="0" smtClean="0">
                <a:solidFill>
                  <a:srgbClr val="FFFF00"/>
                </a:solidFill>
                <a:latin typeface="Arial"/>
              </a:rPr>
              <a:t>“</a:t>
            </a:r>
            <a:r>
              <a:rPr lang="zh-CN" altLang="en-US" b="1" dirty="0" smtClean="0"/>
              <a:t>更快速、更敏捷</a:t>
            </a:r>
            <a:r>
              <a:rPr lang="zh-CN" altLang="en-US" b="1" dirty="0" smtClean="0">
                <a:solidFill>
                  <a:srgbClr val="FFFF00"/>
                </a:solidFill>
                <a:latin typeface="Arial"/>
              </a:rPr>
              <a:t>”</a:t>
            </a:r>
            <a:r>
              <a:rPr lang="zh-CN" altLang="en-US" b="1" dirty="0" smtClean="0">
                <a:solidFill>
                  <a:srgbClr val="FFFF00"/>
                </a:solidFill>
              </a:rPr>
              <a:t>的反应特性，且在快速的同时仍保持</a:t>
            </a:r>
            <a:r>
              <a:rPr lang="zh-CN" altLang="en-US" b="1" dirty="0" smtClean="0"/>
              <a:t>可持续性</a:t>
            </a:r>
            <a:r>
              <a:rPr lang="zh-CN" altLang="en-US" b="1" dirty="0" smtClean="0">
                <a:solidFill>
                  <a:srgbClr val="FFFF00"/>
                </a:solidFill>
              </a:rPr>
              <a:t>，该特性能较好地适应商业竞争环境下对小型项目提出的有限开发时间的约束。</a:t>
            </a:r>
          </a:p>
        </p:txBody>
      </p:sp>
      <p:sp>
        <p:nvSpPr>
          <p:cNvPr id="295939"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敏捷过程的特点（与</a:t>
            </a:r>
            <a:r>
              <a:rPr lang="en-US" altLang="zh-CN" sz="4400" b="1">
                <a:solidFill>
                  <a:srgbClr val="FFFF00"/>
                </a:solidFill>
                <a:effectLst>
                  <a:outerShdw blurRad="38100" dist="38100" dir="2700000" algn="tl">
                    <a:srgbClr val="000000"/>
                  </a:outerShdw>
                </a:effectLst>
                <a:ea typeface="宋体" pitchFamily="2" charset="-122"/>
              </a:rPr>
              <a:t>RUP</a:t>
            </a:r>
            <a:r>
              <a:rPr lang="zh-CN" altLang="en-US" sz="4400" b="1">
                <a:solidFill>
                  <a:srgbClr val="FFFF00"/>
                </a:solidFill>
                <a:effectLst>
                  <a:outerShdw blurRad="38100" dist="38100" dir="2700000" algn="tl">
                    <a:srgbClr val="000000"/>
                  </a:outerShdw>
                </a:effectLst>
                <a:ea typeface="宋体" pitchFamily="2" charset="-122"/>
              </a:rPr>
              <a:t>比较）</a:t>
            </a:r>
          </a:p>
        </p:txBody>
      </p:sp>
      <p:sp>
        <p:nvSpPr>
          <p:cNvPr id="87045"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4"/>
          <p:cNvSpPr>
            <a:spLocks noGrp="1"/>
          </p:cNvSpPr>
          <p:nvPr>
            <p:ph type="sldNum" sz="quarter" idx="11"/>
          </p:nvPr>
        </p:nvSpPr>
        <p:spPr>
          <a:noFill/>
        </p:spPr>
        <p:txBody>
          <a:bodyPr/>
          <a:lstStyle/>
          <a:p>
            <a:fld id="{4FB915DB-9EF9-4D0D-B1F9-6F6174EEAADF}" type="slidenum">
              <a:rPr lang="en-US" altLang="zh-CN">
                <a:ea typeface="宋体" charset="-122"/>
              </a:rPr>
              <a:pPr/>
              <a:t>23</a:t>
            </a:fld>
            <a:endParaRPr lang="en-US" altLang="zh-CN">
              <a:ea typeface="宋体" charset="-122"/>
            </a:endParaRPr>
          </a:p>
        </p:txBody>
      </p:sp>
      <p:sp>
        <p:nvSpPr>
          <p:cNvPr id="296962" name="Rectangle 2"/>
          <p:cNvSpPr>
            <a:spLocks noGrp="1" noChangeArrowheads="1"/>
          </p:cNvSpPr>
          <p:nvPr>
            <p:ph type="body" idx="1"/>
          </p:nvPr>
        </p:nvSpPr>
        <p:spPr>
          <a:xfrm>
            <a:off x="179388" y="1196975"/>
            <a:ext cx="8856662" cy="4895850"/>
          </a:xfrm>
        </p:spPr>
        <p:txBody>
          <a:bodyPr/>
          <a:lstStyle/>
          <a:p>
            <a:pPr eaLnBrk="1" hangingPunct="1">
              <a:lnSpc>
                <a:spcPct val="120000"/>
              </a:lnSpc>
              <a:defRPr/>
            </a:pPr>
            <a:r>
              <a:rPr lang="zh-CN" altLang="en-US" sz="2800" b="1" dirty="0" smtClean="0">
                <a:solidFill>
                  <a:srgbClr val="FFFF00"/>
                </a:solidFill>
              </a:rPr>
              <a:t>人员</a:t>
            </a:r>
          </a:p>
          <a:p>
            <a:pPr lvl="1" eaLnBrk="1" hangingPunct="1">
              <a:lnSpc>
                <a:spcPct val="120000"/>
              </a:lnSpc>
              <a:defRPr/>
            </a:pPr>
            <a:r>
              <a:rPr lang="zh-CN" altLang="en-US" sz="2400" b="1" dirty="0" smtClean="0">
                <a:solidFill>
                  <a:srgbClr val="FFFF00"/>
                </a:solidFill>
              </a:rPr>
              <a:t>敏捷过程突出强调了</a:t>
            </a:r>
            <a:r>
              <a:rPr lang="zh-CN" altLang="en-US" sz="2400" b="1" dirty="0" smtClean="0">
                <a:solidFill>
                  <a:srgbClr val="FFFF00"/>
                </a:solidFill>
                <a:latin typeface="Arial"/>
              </a:rPr>
              <a:t>“</a:t>
            </a:r>
            <a:r>
              <a:rPr lang="zh-CN" altLang="en-US" sz="2400" b="1" dirty="0" smtClean="0"/>
              <a:t>客户</a:t>
            </a:r>
            <a:r>
              <a:rPr lang="zh-CN" altLang="en-US" sz="2400" b="1" dirty="0" smtClean="0">
                <a:solidFill>
                  <a:srgbClr val="FFFF00"/>
                </a:solidFill>
                <a:latin typeface="Arial"/>
              </a:rPr>
              <a:t>”</a:t>
            </a:r>
            <a:r>
              <a:rPr lang="zh-CN" altLang="en-US" sz="2400" b="1" dirty="0" smtClean="0">
                <a:solidFill>
                  <a:srgbClr val="FFFF00"/>
                </a:solidFill>
              </a:rPr>
              <a:t>这一角色的重要性</a:t>
            </a:r>
          </a:p>
          <a:p>
            <a:pPr lvl="2" eaLnBrk="1" hangingPunct="1">
              <a:lnSpc>
                <a:spcPct val="120000"/>
              </a:lnSpc>
              <a:defRPr/>
            </a:pPr>
            <a:r>
              <a:rPr lang="zh-CN" altLang="en-US" sz="2000" b="1" dirty="0" smtClean="0">
                <a:solidFill>
                  <a:srgbClr val="FFFF00"/>
                </a:solidFill>
              </a:rPr>
              <a:t>能够全面、动态地获得用户需求，将需求的持续反馈用以对过程进行适应性校正调整</a:t>
            </a:r>
          </a:p>
          <a:p>
            <a:pPr lvl="1" eaLnBrk="1" hangingPunct="1">
              <a:lnSpc>
                <a:spcPct val="120000"/>
              </a:lnSpc>
              <a:defRPr/>
            </a:pPr>
            <a:r>
              <a:rPr lang="zh-CN" altLang="en-US" sz="2400" b="1" dirty="0" smtClean="0">
                <a:solidFill>
                  <a:srgbClr val="FFFF00"/>
                </a:solidFill>
              </a:rPr>
              <a:t>敏捷过程中各成员个体相互的地位关系是</a:t>
            </a:r>
            <a:r>
              <a:rPr lang="zh-CN" altLang="en-US" sz="2400" b="1" dirty="0" smtClean="0"/>
              <a:t>平等的</a:t>
            </a:r>
            <a:r>
              <a:rPr lang="zh-CN" altLang="en-US" sz="2400" b="1" dirty="0" smtClean="0">
                <a:solidFill>
                  <a:srgbClr val="FFFF00"/>
                </a:solidFill>
              </a:rPr>
              <a:t>，职责是</a:t>
            </a:r>
            <a:r>
              <a:rPr lang="zh-CN" altLang="en-US" sz="2400" b="1" dirty="0" smtClean="0"/>
              <a:t>共同的</a:t>
            </a:r>
            <a:r>
              <a:rPr lang="zh-CN" altLang="en-US" sz="2400" b="1" dirty="0" smtClean="0">
                <a:solidFill>
                  <a:srgbClr val="FFFF00"/>
                </a:solidFill>
              </a:rPr>
              <a:t>；个体间的首要协作交互方式为</a:t>
            </a:r>
            <a:r>
              <a:rPr lang="zh-CN" altLang="en-US" sz="2400" b="1" dirty="0" smtClean="0"/>
              <a:t>面对面的交谈</a:t>
            </a:r>
          </a:p>
          <a:p>
            <a:pPr lvl="1" eaLnBrk="1" hangingPunct="1">
              <a:lnSpc>
                <a:spcPct val="120000"/>
              </a:lnSpc>
              <a:defRPr/>
            </a:pPr>
            <a:r>
              <a:rPr lang="en-US" altLang="zh-CN" sz="2400" b="1" dirty="0" smtClean="0">
                <a:solidFill>
                  <a:srgbClr val="FFFF00"/>
                </a:solidFill>
              </a:rPr>
              <a:t>RUP</a:t>
            </a:r>
            <a:r>
              <a:rPr lang="zh-CN" altLang="en-US" sz="2400" b="1" dirty="0" smtClean="0">
                <a:solidFill>
                  <a:srgbClr val="FFFF00"/>
                </a:solidFill>
              </a:rPr>
              <a:t>中个体的职责是按照</a:t>
            </a:r>
            <a:r>
              <a:rPr lang="zh-CN" altLang="en-US" sz="2400" b="1" dirty="0" smtClean="0">
                <a:solidFill>
                  <a:srgbClr val="FFFF00"/>
                </a:solidFill>
                <a:latin typeface="Arial"/>
              </a:rPr>
              <a:t>“</a:t>
            </a:r>
            <a:r>
              <a:rPr lang="zh-CN" altLang="en-US" sz="2400" b="1" dirty="0" smtClean="0"/>
              <a:t>角色</a:t>
            </a:r>
            <a:r>
              <a:rPr lang="zh-CN" altLang="en-US" sz="2400" b="1" dirty="0" smtClean="0">
                <a:solidFill>
                  <a:srgbClr val="FFFF00"/>
                </a:solidFill>
                <a:latin typeface="Arial"/>
              </a:rPr>
              <a:t>”</a:t>
            </a:r>
            <a:r>
              <a:rPr lang="zh-CN" altLang="en-US" sz="2400" b="1" dirty="0" smtClean="0">
                <a:solidFill>
                  <a:srgbClr val="FFFF00"/>
                </a:solidFill>
              </a:rPr>
              <a:t>明确分工的，未给出个体间的地位关系</a:t>
            </a:r>
          </a:p>
          <a:p>
            <a:pPr lvl="1" eaLnBrk="1" hangingPunct="1">
              <a:lnSpc>
                <a:spcPct val="120000"/>
              </a:lnSpc>
              <a:defRPr/>
            </a:pPr>
            <a:r>
              <a:rPr lang="en-US" altLang="zh-CN" sz="2400" b="1" dirty="0" smtClean="0">
                <a:solidFill>
                  <a:srgbClr val="FFFF00"/>
                </a:solidFill>
              </a:rPr>
              <a:t>RUP</a:t>
            </a:r>
            <a:r>
              <a:rPr lang="zh-CN" altLang="en-US" sz="2400" b="1" dirty="0" smtClean="0">
                <a:solidFill>
                  <a:srgbClr val="FFFF00"/>
                </a:solidFill>
              </a:rPr>
              <a:t>中主要协作交互方式是通过</a:t>
            </a:r>
            <a:r>
              <a:rPr lang="zh-CN" altLang="en-US" sz="2400" b="1" dirty="0" smtClean="0">
                <a:solidFill>
                  <a:srgbClr val="FFFF00"/>
                </a:solidFill>
                <a:latin typeface="Arial"/>
              </a:rPr>
              <a:t>“</a:t>
            </a:r>
            <a:r>
              <a:rPr lang="zh-CN" altLang="en-US" sz="2400" b="1" dirty="0" smtClean="0"/>
              <a:t>形式化的文档</a:t>
            </a:r>
            <a:r>
              <a:rPr lang="en-US" altLang="zh-CN" sz="2400" b="1" dirty="0" smtClean="0"/>
              <a:t>——</a:t>
            </a:r>
            <a:r>
              <a:rPr lang="zh-CN" altLang="en-US" sz="2400" b="1" dirty="0" smtClean="0"/>
              <a:t>模型</a:t>
            </a:r>
            <a:r>
              <a:rPr lang="zh-CN" altLang="en-US" sz="2400" b="1" dirty="0" smtClean="0">
                <a:solidFill>
                  <a:srgbClr val="FFFF00"/>
                </a:solidFill>
                <a:latin typeface="Arial"/>
              </a:rPr>
              <a:t>”</a:t>
            </a:r>
            <a:endParaRPr lang="zh-CN" altLang="en-US" sz="2400" b="1" dirty="0" smtClean="0">
              <a:solidFill>
                <a:srgbClr val="FFFF00"/>
              </a:solidFill>
            </a:endParaRPr>
          </a:p>
          <a:p>
            <a:pPr lvl="1" eaLnBrk="1" hangingPunct="1">
              <a:lnSpc>
                <a:spcPct val="120000"/>
              </a:lnSpc>
              <a:defRPr/>
            </a:pPr>
            <a:r>
              <a:rPr lang="zh-CN" altLang="en-US" sz="2400" b="1" dirty="0" smtClean="0">
                <a:solidFill>
                  <a:srgbClr val="FFFF00"/>
                </a:solidFill>
              </a:rPr>
              <a:t>理想方式：将上述两种方式进行结合</a:t>
            </a:r>
          </a:p>
        </p:txBody>
      </p:sp>
      <p:sp>
        <p:nvSpPr>
          <p:cNvPr id="296963"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敏捷过程的特点（与</a:t>
            </a:r>
            <a:r>
              <a:rPr lang="en-US" altLang="zh-CN" sz="4400" b="1">
                <a:solidFill>
                  <a:srgbClr val="FFFF00"/>
                </a:solidFill>
                <a:effectLst>
                  <a:outerShdw blurRad="38100" dist="38100" dir="2700000" algn="tl">
                    <a:srgbClr val="000000"/>
                  </a:outerShdw>
                </a:effectLst>
                <a:ea typeface="宋体" pitchFamily="2" charset="-122"/>
              </a:rPr>
              <a:t>RUP</a:t>
            </a:r>
            <a:r>
              <a:rPr lang="zh-CN" altLang="en-US" sz="4400" b="1">
                <a:solidFill>
                  <a:srgbClr val="FFFF00"/>
                </a:solidFill>
                <a:effectLst>
                  <a:outerShdw blurRad="38100" dist="38100" dir="2700000" algn="tl">
                    <a:srgbClr val="000000"/>
                  </a:outerShdw>
                </a:effectLst>
                <a:ea typeface="宋体" pitchFamily="2" charset="-122"/>
              </a:rPr>
              <a:t>比较）</a:t>
            </a:r>
          </a:p>
        </p:txBody>
      </p:sp>
      <p:sp>
        <p:nvSpPr>
          <p:cNvPr id="88069"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4"/>
          <p:cNvSpPr>
            <a:spLocks noGrp="1"/>
          </p:cNvSpPr>
          <p:nvPr>
            <p:ph type="sldNum" sz="quarter" idx="11"/>
          </p:nvPr>
        </p:nvSpPr>
        <p:spPr>
          <a:noFill/>
        </p:spPr>
        <p:txBody>
          <a:bodyPr/>
          <a:lstStyle/>
          <a:p>
            <a:fld id="{9BF04A5F-FE88-4F82-9EEF-0648EEA79709}" type="slidenum">
              <a:rPr lang="en-US" altLang="zh-CN">
                <a:ea typeface="宋体" charset="-122"/>
              </a:rPr>
              <a:pPr/>
              <a:t>24</a:t>
            </a:fld>
            <a:endParaRPr lang="en-US" altLang="zh-CN">
              <a:ea typeface="宋体" charset="-122"/>
            </a:endParaRPr>
          </a:p>
        </p:txBody>
      </p:sp>
      <p:sp>
        <p:nvSpPr>
          <p:cNvPr id="297986" name="Rectangle 2"/>
          <p:cNvSpPr>
            <a:spLocks noGrp="1" noChangeArrowheads="1"/>
          </p:cNvSpPr>
          <p:nvPr>
            <p:ph type="body" idx="1"/>
          </p:nvPr>
        </p:nvSpPr>
        <p:spPr>
          <a:xfrm>
            <a:off x="179388" y="1196975"/>
            <a:ext cx="8856662" cy="5040313"/>
          </a:xfrm>
        </p:spPr>
        <p:txBody>
          <a:bodyPr/>
          <a:lstStyle/>
          <a:p>
            <a:pPr eaLnBrk="1" hangingPunct="1">
              <a:lnSpc>
                <a:spcPct val="120000"/>
              </a:lnSpc>
              <a:defRPr/>
            </a:pPr>
            <a:r>
              <a:rPr lang="zh-CN" altLang="en-US" sz="2800" b="1" dirty="0" smtClean="0">
                <a:solidFill>
                  <a:srgbClr val="FFFF00"/>
                </a:solidFill>
              </a:rPr>
              <a:t>方法</a:t>
            </a:r>
          </a:p>
          <a:p>
            <a:pPr lvl="1" eaLnBrk="1" hangingPunct="1">
              <a:lnSpc>
                <a:spcPct val="120000"/>
              </a:lnSpc>
              <a:defRPr/>
            </a:pPr>
            <a:r>
              <a:rPr lang="zh-CN" altLang="en-US" sz="2400" b="1" dirty="0" smtClean="0">
                <a:solidFill>
                  <a:srgbClr val="FFFF00"/>
                </a:solidFill>
              </a:rPr>
              <a:t>动态满足需求</a:t>
            </a:r>
            <a:r>
              <a:rPr lang="en-US" altLang="zh-CN" sz="2400" b="1" dirty="0" smtClean="0">
                <a:solidFill>
                  <a:srgbClr val="FFFF00"/>
                </a:solidFill>
              </a:rPr>
              <a:t>——</a:t>
            </a:r>
            <a:r>
              <a:rPr lang="zh-CN" altLang="en-US" sz="2400" b="1" dirty="0" smtClean="0">
                <a:solidFill>
                  <a:srgbClr val="FFFF00"/>
                </a:solidFill>
              </a:rPr>
              <a:t>从欢迎变化、与客户合作到响应变化</a:t>
            </a:r>
          </a:p>
          <a:p>
            <a:pPr lvl="1" eaLnBrk="1" hangingPunct="1">
              <a:lnSpc>
                <a:spcPct val="120000"/>
              </a:lnSpc>
              <a:defRPr/>
            </a:pPr>
            <a:r>
              <a:rPr lang="zh-CN" altLang="en-US" sz="2400" b="1" dirty="0" smtClean="0">
                <a:solidFill>
                  <a:srgbClr val="FFFF00"/>
                </a:solidFill>
              </a:rPr>
              <a:t>简单化，与</a:t>
            </a:r>
            <a:r>
              <a:rPr lang="en-US" altLang="zh-CN" sz="2400" b="1" dirty="0" smtClean="0">
                <a:solidFill>
                  <a:srgbClr val="FFFF00"/>
                </a:solidFill>
              </a:rPr>
              <a:t>RUP</a:t>
            </a:r>
            <a:r>
              <a:rPr lang="zh-CN" altLang="en-US" sz="2400" b="1" dirty="0" smtClean="0">
                <a:solidFill>
                  <a:srgbClr val="FFFF00"/>
                </a:solidFill>
              </a:rPr>
              <a:t>的以架构为中心的设计方法相比，是对产品不同质量要求的不同的应对策略</a:t>
            </a:r>
          </a:p>
          <a:p>
            <a:pPr lvl="1" eaLnBrk="1" hangingPunct="1">
              <a:lnSpc>
                <a:spcPct val="120000"/>
              </a:lnSpc>
              <a:defRPr/>
            </a:pPr>
            <a:r>
              <a:rPr lang="zh-CN" altLang="en-US" sz="2400" b="1" dirty="0" smtClean="0">
                <a:solidFill>
                  <a:srgbClr val="FFFF00"/>
                </a:solidFill>
              </a:rPr>
              <a:t>团队持续自我反省</a:t>
            </a:r>
          </a:p>
          <a:p>
            <a:pPr lvl="1" eaLnBrk="1" hangingPunct="1">
              <a:lnSpc>
                <a:spcPct val="120000"/>
              </a:lnSpc>
              <a:defRPr/>
            </a:pPr>
            <a:r>
              <a:rPr lang="zh-CN" altLang="en-US" sz="2400" b="1" dirty="0" smtClean="0">
                <a:solidFill>
                  <a:srgbClr val="FFFF00"/>
                </a:solidFill>
              </a:rPr>
              <a:t>理想方式：与</a:t>
            </a:r>
            <a:r>
              <a:rPr lang="en-US" altLang="zh-CN" sz="2400" b="1" dirty="0" smtClean="0">
                <a:solidFill>
                  <a:srgbClr val="FFFF00"/>
                </a:solidFill>
              </a:rPr>
              <a:t>RUP</a:t>
            </a:r>
            <a:r>
              <a:rPr lang="zh-CN" altLang="en-US" sz="2400" b="1" dirty="0" smtClean="0">
                <a:solidFill>
                  <a:srgbClr val="FFFF00"/>
                </a:solidFill>
              </a:rPr>
              <a:t>的三种方法在项目开发的不同阶段同时使用</a:t>
            </a:r>
          </a:p>
          <a:p>
            <a:pPr lvl="2" eaLnBrk="1" hangingPunct="1">
              <a:lnSpc>
                <a:spcPct val="120000"/>
              </a:lnSpc>
              <a:defRPr/>
            </a:pPr>
            <a:r>
              <a:rPr lang="zh-CN" altLang="en-US" sz="2000" b="1" dirty="0" smtClean="0">
                <a:solidFill>
                  <a:srgbClr val="FFFF00"/>
                </a:solidFill>
              </a:rPr>
              <a:t>整个过程建模使用</a:t>
            </a:r>
            <a:r>
              <a:rPr lang="en-US" altLang="zh-CN" sz="2000" b="1" dirty="0" smtClean="0">
                <a:solidFill>
                  <a:srgbClr val="FFFF00"/>
                </a:solidFill>
              </a:rPr>
              <a:t>UML</a:t>
            </a:r>
          </a:p>
          <a:p>
            <a:pPr lvl="2" eaLnBrk="1" hangingPunct="1">
              <a:lnSpc>
                <a:spcPct val="120000"/>
              </a:lnSpc>
              <a:defRPr/>
            </a:pPr>
            <a:r>
              <a:rPr lang="zh-CN" altLang="en-US" sz="2000" b="1" dirty="0" smtClean="0">
                <a:solidFill>
                  <a:srgbClr val="FFFF00"/>
                </a:solidFill>
              </a:rPr>
              <a:t>在需求阶段可同时采用用例驱动方法和动态满足需求方法</a:t>
            </a:r>
          </a:p>
          <a:p>
            <a:pPr lvl="2" eaLnBrk="1" hangingPunct="1">
              <a:lnSpc>
                <a:spcPct val="120000"/>
              </a:lnSpc>
              <a:defRPr/>
            </a:pPr>
            <a:r>
              <a:rPr lang="zh-CN" altLang="en-US" sz="2000" b="1" dirty="0" smtClean="0">
                <a:solidFill>
                  <a:srgbClr val="FFFF00"/>
                </a:solidFill>
              </a:rPr>
              <a:t>在设计阶段根据不同的项目质量要求选择以架构为中心和简单化两种之一来实施</a:t>
            </a:r>
          </a:p>
        </p:txBody>
      </p:sp>
      <p:sp>
        <p:nvSpPr>
          <p:cNvPr id="297987"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敏捷过程的特点（与</a:t>
            </a:r>
            <a:r>
              <a:rPr lang="en-US" altLang="zh-CN" sz="4400" b="1">
                <a:solidFill>
                  <a:srgbClr val="FFFF00"/>
                </a:solidFill>
                <a:effectLst>
                  <a:outerShdw blurRad="38100" dist="38100" dir="2700000" algn="tl">
                    <a:srgbClr val="000000"/>
                  </a:outerShdw>
                </a:effectLst>
                <a:ea typeface="宋体" pitchFamily="2" charset="-122"/>
              </a:rPr>
              <a:t>RUP</a:t>
            </a:r>
            <a:r>
              <a:rPr lang="zh-CN" altLang="en-US" sz="4400" b="1">
                <a:solidFill>
                  <a:srgbClr val="FFFF00"/>
                </a:solidFill>
                <a:effectLst>
                  <a:outerShdw blurRad="38100" dist="38100" dir="2700000" algn="tl">
                    <a:srgbClr val="000000"/>
                  </a:outerShdw>
                </a:effectLst>
                <a:ea typeface="宋体" pitchFamily="2" charset="-122"/>
              </a:rPr>
              <a:t>比较）</a:t>
            </a:r>
          </a:p>
        </p:txBody>
      </p:sp>
      <p:sp>
        <p:nvSpPr>
          <p:cNvPr id="89093"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4"/>
          <p:cNvSpPr>
            <a:spLocks noGrp="1"/>
          </p:cNvSpPr>
          <p:nvPr>
            <p:ph type="sldNum" sz="quarter" idx="11"/>
          </p:nvPr>
        </p:nvSpPr>
        <p:spPr>
          <a:noFill/>
        </p:spPr>
        <p:txBody>
          <a:bodyPr/>
          <a:lstStyle/>
          <a:p>
            <a:fld id="{8D65F092-8F23-4BED-B36D-4F64D686FA4D}" type="slidenum">
              <a:rPr lang="en-US" altLang="zh-CN">
                <a:ea typeface="宋体" charset="-122"/>
              </a:rPr>
              <a:pPr/>
              <a:t>25</a:t>
            </a:fld>
            <a:endParaRPr lang="en-US" altLang="zh-CN">
              <a:ea typeface="宋体" charset="-122"/>
            </a:endParaRPr>
          </a:p>
        </p:txBody>
      </p:sp>
      <p:sp>
        <p:nvSpPr>
          <p:cNvPr id="299010" name="Rectangle 2"/>
          <p:cNvSpPr>
            <a:spLocks noGrp="1" noChangeArrowheads="1"/>
          </p:cNvSpPr>
          <p:nvPr>
            <p:ph type="body" idx="1"/>
          </p:nvPr>
        </p:nvSpPr>
        <p:spPr>
          <a:xfrm>
            <a:off x="179388" y="1196975"/>
            <a:ext cx="8856662" cy="5040313"/>
          </a:xfrm>
        </p:spPr>
        <p:txBody>
          <a:bodyPr/>
          <a:lstStyle/>
          <a:p>
            <a:pPr eaLnBrk="1" hangingPunct="1">
              <a:lnSpc>
                <a:spcPct val="120000"/>
              </a:lnSpc>
              <a:defRPr/>
            </a:pPr>
            <a:r>
              <a:rPr lang="zh-CN" altLang="en-US" b="1" dirty="0" smtClean="0">
                <a:solidFill>
                  <a:srgbClr val="FFFF00"/>
                </a:solidFill>
              </a:rPr>
              <a:t>产品</a:t>
            </a:r>
          </a:p>
          <a:p>
            <a:pPr lvl="1" eaLnBrk="1" hangingPunct="1">
              <a:lnSpc>
                <a:spcPct val="120000"/>
              </a:lnSpc>
              <a:defRPr/>
            </a:pPr>
            <a:r>
              <a:rPr lang="en-US" altLang="zh-CN" b="1" dirty="0" smtClean="0">
                <a:solidFill>
                  <a:srgbClr val="FFFF00"/>
                </a:solidFill>
              </a:rPr>
              <a:t>RUP</a:t>
            </a:r>
            <a:r>
              <a:rPr lang="zh-CN" altLang="en-US" b="1" dirty="0" smtClean="0">
                <a:solidFill>
                  <a:srgbClr val="FFFF00"/>
                </a:solidFill>
              </a:rPr>
              <a:t>强调创建和维护形式化的文档</a:t>
            </a:r>
            <a:r>
              <a:rPr lang="en-US" altLang="zh-CN" b="1" dirty="0" smtClean="0">
                <a:solidFill>
                  <a:srgbClr val="FFFF00"/>
                </a:solidFill>
                <a:latin typeface="Arial"/>
              </a:rPr>
              <a:t>——</a:t>
            </a:r>
            <a:r>
              <a:rPr lang="zh-CN" altLang="en-US" b="1" dirty="0" smtClean="0">
                <a:solidFill>
                  <a:srgbClr val="FFFF00"/>
                </a:solidFill>
              </a:rPr>
              <a:t>模型，但未论及模型与软件两者的优先级</a:t>
            </a:r>
          </a:p>
          <a:p>
            <a:pPr lvl="1" eaLnBrk="1" hangingPunct="1">
              <a:lnSpc>
                <a:spcPct val="120000"/>
              </a:lnSpc>
              <a:defRPr/>
            </a:pPr>
            <a:r>
              <a:rPr lang="zh-CN" altLang="en-US" b="1" dirty="0" smtClean="0">
                <a:solidFill>
                  <a:srgbClr val="FFFF00"/>
                </a:solidFill>
              </a:rPr>
              <a:t>敏捷过程认为可以工作的软件胜过面面俱到的文档</a:t>
            </a:r>
          </a:p>
          <a:p>
            <a:pPr lvl="1" eaLnBrk="1" hangingPunct="1">
              <a:lnSpc>
                <a:spcPct val="120000"/>
              </a:lnSpc>
              <a:defRPr/>
            </a:pPr>
            <a:r>
              <a:rPr lang="zh-CN" altLang="en-US" b="1" dirty="0" smtClean="0">
                <a:solidFill>
                  <a:srgbClr val="FFFF00"/>
                </a:solidFill>
              </a:rPr>
              <a:t>理想方式：二者融合</a:t>
            </a:r>
          </a:p>
          <a:p>
            <a:pPr lvl="2" eaLnBrk="1" hangingPunct="1">
              <a:lnSpc>
                <a:spcPct val="120000"/>
              </a:lnSpc>
              <a:defRPr/>
            </a:pPr>
            <a:r>
              <a:rPr lang="zh-CN" altLang="en-US" b="1" dirty="0" smtClean="0">
                <a:solidFill>
                  <a:srgbClr val="FFFF00"/>
                </a:solidFill>
              </a:rPr>
              <a:t>软件开发的主要和中心活动就是创建可以工作的软件</a:t>
            </a:r>
          </a:p>
          <a:p>
            <a:pPr lvl="2" eaLnBrk="1" hangingPunct="1">
              <a:lnSpc>
                <a:spcPct val="120000"/>
              </a:lnSpc>
              <a:defRPr/>
            </a:pPr>
            <a:r>
              <a:rPr lang="zh-CN" altLang="en-US" b="1" dirty="0" smtClean="0">
                <a:solidFill>
                  <a:srgbClr val="FFFF00"/>
                </a:solidFill>
              </a:rPr>
              <a:t>直到迫切需要且意义重大时，才进行文档编制</a:t>
            </a:r>
          </a:p>
          <a:p>
            <a:pPr lvl="2" eaLnBrk="1" hangingPunct="1">
              <a:lnSpc>
                <a:spcPct val="120000"/>
              </a:lnSpc>
              <a:defRPr/>
            </a:pPr>
            <a:r>
              <a:rPr lang="zh-CN" altLang="en-US" b="1" dirty="0" smtClean="0">
                <a:solidFill>
                  <a:srgbClr val="FFFF00"/>
                </a:solidFill>
              </a:rPr>
              <a:t>编制的内部文档应尽量短小且主题突出，满足这种要求的最好的文档形式是模型</a:t>
            </a:r>
          </a:p>
        </p:txBody>
      </p:sp>
      <p:sp>
        <p:nvSpPr>
          <p:cNvPr id="299011"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敏捷过程的特点（与</a:t>
            </a:r>
            <a:r>
              <a:rPr lang="en-US" altLang="zh-CN" sz="4400" b="1">
                <a:solidFill>
                  <a:srgbClr val="FFFF00"/>
                </a:solidFill>
                <a:effectLst>
                  <a:outerShdw blurRad="38100" dist="38100" dir="2700000" algn="tl">
                    <a:srgbClr val="000000"/>
                  </a:outerShdw>
                </a:effectLst>
                <a:ea typeface="宋体" pitchFamily="2" charset="-122"/>
              </a:rPr>
              <a:t>RUP</a:t>
            </a:r>
            <a:r>
              <a:rPr lang="zh-CN" altLang="en-US" sz="4400" b="1">
                <a:solidFill>
                  <a:srgbClr val="FFFF00"/>
                </a:solidFill>
                <a:effectLst>
                  <a:outerShdw blurRad="38100" dist="38100" dir="2700000" algn="tl">
                    <a:srgbClr val="000000"/>
                  </a:outerShdw>
                </a:effectLst>
                <a:ea typeface="宋体" pitchFamily="2" charset="-122"/>
              </a:rPr>
              <a:t>比较）</a:t>
            </a:r>
          </a:p>
        </p:txBody>
      </p:sp>
      <p:sp>
        <p:nvSpPr>
          <p:cNvPr id="90117"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4"/>
          <p:cNvSpPr>
            <a:spLocks noGrp="1"/>
          </p:cNvSpPr>
          <p:nvPr>
            <p:ph type="sldNum" sz="quarter" idx="11"/>
          </p:nvPr>
        </p:nvSpPr>
        <p:spPr>
          <a:noFill/>
        </p:spPr>
        <p:txBody>
          <a:bodyPr/>
          <a:lstStyle/>
          <a:p>
            <a:fld id="{AA20980A-AC49-4B68-9586-27BCABCF4EA8}" type="slidenum">
              <a:rPr lang="en-US" altLang="zh-CN">
                <a:ea typeface="宋体" charset="-122"/>
              </a:rPr>
              <a:pPr/>
              <a:t>26</a:t>
            </a:fld>
            <a:endParaRPr lang="en-US" altLang="zh-CN">
              <a:ea typeface="宋体" charset="-122"/>
            </a:endParaRPr>
          </a:p>
        </p:txBody>
      </p:sp>
      <p:sp>
        <p:nvSpPr>
          <p:cNvPr id="300034" name="Rectangle 2"/>
          <p:cNvSpPr>
            <a:spLocks noGrp="1" noChangeArrowheads="1"/>
          </p:cNvSpPr>
          <p:nvPr>
            <p:ph type="body" idx="1"/>
          </p:nvPr>
        </p:nvSpPr>
        <p:spPr>
          <a:xfrm>
            <a:off x="179388" y="1187458"/>
            <a:ext cx="8856662" cy="3384550"/>
          </a:xfrm>
        </p:spPr>
        <p:txBody>
          <a:bodyPr/>
          <a:lstStyle/>
          <a:p>
            <a:pPr eaLnBrk="1" hangingPunct="1">
              <a:lnSpc>
                <a:spcPct val="120000"/>
              </a:lnSpc>
              <a:defRPr/>
            </a:pPr>
            <a:r>
              <a:rPr lang="zh-CN" altLang="en-US" sz="2800" b="1" dirty="0" smtClean="0">
                <a:solidFill>
                  <a:srgbClr val="FFFF00"/>
                </a:solidFill>
              </a:rPr>
              <a:t>敏捷过程的总体特征是针对商业环境下通常具有有限资源和有限时间约束的小型项目，提出了一些独具特色的、操作性较强的解决方案；</a:t>
            </a:r>
          </a:p>
          <a:p>
            <a:pPr eaLnBrk="1" hangingPunct="1">
              <a:lnSpc>
                <a:spcPct val="120000"/>
              </a:lnSpc>
              <a:defRPr/>
            </a:pPr>
            <a:r>
              <a:rPr lang="en-US" altLang="zh-CN" sz="2800" b="1" dirty="0" smtClean="0">
                <a:solidFill>
                  <a:srgbClr val="FFFF00"/>
                </a:solidFill>
              </a:rPr>
              <a:t>RUP</a:t>
            </a:r>
            <a:r>
              <a:rPr lang="zh-CN" altLang="en-US" sz="2800" b="1" dirty="0" smtClean="0">
                <a:solidFill>
                  <a:srgbClr val="FFFF00"/>
                </a:solidFill>
              </a:rPr>
              <a:t>是理想开发环境下软件过程的一种完美的模式，但对商业环境具有有限资源和有限时间约束的项目没有给出具体完整的配置方案。</a:t>
            </a:r>
          </a:p>
        </p:txBody>
      </p:sp>
      <p:sp>
        <p:nvSpPr>
          <p:cNvPr id="300035" name="Rectangle 3"/>
          <p:cNvSpPr>
            <a:spLocks noRot="1" noChangeArrowheads="1"/>
          </p:cNvSpPr>
          <p:nvPr/>
        </p:nvSpPr>
        <p:spPr bwMode="auto">
          <a:xfrm>
            <a:off x="179388" y="130175"/>
            <a:ext cx="8713787"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敏捷过程的特点（与</a:t>
            </a:r>
            <a:r>
              <a:rPr lang="en-US" altLang="zh-CN" sz="4400" b="1">
                <a:solidFill>
                  <a:srgbClr val="FFFF00"/>
                </a:solidFill>
                <a:effectLst>
                  <a:outerShdw blurRad="38100" dist="38100" dir="2700000" algn="tl">
                    <a:srgbClr val="000000"/>
                  </a:outerShdw>
                </a:effectLst>
                <a:ea typeface="宋体" pitchFamily="2" charset="-122"/>
              </a:rPr>
              <a:t>RUP</a:t>
            </a:r>
            <a:r>
              <a:rPr lang="zh-CN" altLang="en-US" sz="4400" b="1">
                <a:solidFill>
                  <a:srgbClr val="FFFF00"/>
                </a:solidFill>
                <a:effectLst>
                  <a:outerShdw blurRad="38100" dist="38100" dir="2700000" algn="tl">
                    <a:srgbClr val="000000"/>
                  </a:outerShdw>
                </a:effectLst>
                <a:ea typeface="宋体" pitchFamily="2" charset="-122"/>
              </a:rPr>
              <a:t>比较）</a:t>
            </a:r>
          </a:p>
        </p:txBody>
      </p:sp>
      <p:sp>
        <p:nvSpPr>
          <p:cNvPr id="91141"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grpSp>
        <p:nvGrpSpPr>
          <p:cNvPr id="2" name="Group 12"/>
          <p:cNvGrpSpPr>
            <a:grpSpLocks/>
          </p:cNvGrpSpPr>
          <p:nvPr/>
        </p:nvGrpSpPr>
        <p:grpSpPr bwMode="auto">
          <a:xfrm>
            <a:off x="1692275" y="4405334"/>
            <a:ext cx="5976938" cy="2166938"/>
            <a:chOff x="1066" y="2704"/>
            <a:chExt cx="3765" cy="1365"/>
          </a:xfrm>
        </p:grpSpPr>
        <p:grpSp>
          <p:nvGrpSpPr>
            <p:cNvPr id="91143" name="Group 10"/>
            <p:cNvGrpSpPr>
              <a:grpSpLocks/>
            </p:cNvGrpSpPr>
            <p:nvPr/>
          </p:nvGrpSpPr>
          <p:grpSpPr bwMode="auto">
            <a:xfrm>
              <a:off x="1066" y="2704"/>
              <a:ext cx="3765" cy="1134"/>
              <a:chOff x="793" y="2840"/>
              <a:chExt cx="3765" cy="1134"/>
            </a:xfrm>
          </p:grpSpPr>
          <p:sp>
            <p:nvSpPr>
              <p:cNvPr id="300037" name="Text Box 5"/>
              <p:cNvSpPr txBox="1">
                <a:spLocks noChangeArrowheads="1"/>
              </p:cNvSpPr>
              <p:nvPr/>
            </p:nvSpPr>
            <p:spPr bwMode="auto">
              <a:xfrm>
                <a:off x="1247" y="3475"/>
                <a:ext cx="2812" cy="363"/>
              </a:xfrm>
              <a:prstGeom prst="rect">
                <a:avLst/>
              </a:prstGeom>
              <a:noFill/>
              <a:ln w="28575">
                <a:solidFill>
                  <a:srgbClr val="FFFF66"/>
                </a:solidFill>
                <a:miter lim="800000"/>
                <a:headEnd/>
                <a:tailEnd/>
              </a:ln>
              <a:effectLst/>
            </p:spPr>
            <p:txBody>
              <a:bodyPr anchor="ctr" anchorCtr="1"/>
              <a:lstStyle/>
              <a:p>
                <a:pPr>
                  <a:spcBef>
                    <a:spcPct val="50000"/>
                  </a:spcBef>
                  <a:defRPr/>
                </a:pPr>
                <a:r>
                  <a:rPr lang="en-US" altLang="zh-CN" b="1">
                    <a:effectLst>
                      <a:outerShdw blurRad="38100" dist="38100" dir="2700000" algn="tl">
                        <a:srgbClr val="000000"/>
                      </a:outerShdw>
                    </a:effectLst>
                    <a:ea typeface="宋体" pitchFamily="2" charset="-122"/>
                  </a:rPr>
                  <a:t>Rational</a:t>
                </a:r>
                <a:r>
                  <a:rPr lang="zh-CN" altLang="en-US" b="1">
                    <a:effectLst>
                      <a:outerShdw blurRad="38100" dist="38100" dir="2700000" algn="tl">
                        <a:srgbClr val="000000"/>
                      </a:outerShdw>
                    </a:effectLst>
                    <a:ea typeface="宋体" pitchFamily="2" charset="-122"/>
                  </a:rPr>
                  <a:t>统一过程（</a:t>
                </a:r>
                <a:r>
                  <a:rPr lang="en-US" altLang="zh-CN" b="1">
                    <a:effectLst>
                      <a:outerShdw blurRad="38100" dist="38100" dir="2700000" algn="tl">
                        <a:srgbClr val="000000"/>
                      </a:outerShdw>
                    </a:effectLst>
                    <a:ea typeface="宋体" pitchFamily="2" charset="-122"/>
                  </a:rPr>
                  <a:t>RUP</a:t>
                </a:r>
                <a:r>
                  <a:rPr lang="zh-CN" altLang="en-US" b="1">
                    <a:effectLst>
                      <a:outerShdw blurRad="38100" dist="38100" dir="2700000" algn="tl">
                        <a:srgbClr val="000000"/>
                      </a:outerShdw>
                    </a:effectLst>
                    <a:ea typeface="宋体" pitchFamily="2" charset="-122"/>
                  </a:rPr>
                  <a:t>）</a:t>
                </a:r>
              </a:p>
            </p:txBody>
          </p:sp>
          <p:sp>
            <p:nvSpPr>
              <p:cNvPr id="300038" name="Text Box 6"/>
              <p:cNvSpPr txBox="1">
                <a:spLocks noChangeArrowheads="1"/>
              </p:cNvSpPr>
              <p:nvPr/>
            </p:nvSpPr>
            <p:spPr bwMode="auto">
              <a:xfrm>
                <a:off x="1610" y="3226"/>
                <a:ext cx="1134" cy="249"/>
              </a:xfrm>
              <a:prstGeom prst="rect">
                <a:avLst/>
              </a:prstGeom>
              <a:noFill/>
              <a:ln w="28575" algn="ctr">
                <a:solidFill>
                  <a:srgbClr val="FFFF66"/>
                </a:solidFill>
                <a:miter lim="800000"/>
                <a:headEnd/>
                <a:tailEnd/>
              </a:ln>
              <a:effectLst/>
            </p:spPr>
            <p:txBody>
              <a:bodyPr anchor="ctr" anchorCtr="1"/>
              <a:lstStyle/>
              <a:p>
                <a:pPr>
                  <a:spcBef>
                    <a:spcPct val="50000"/>
                  </a:spcBef>
                  <a:defRPr/>
                </a:pPr>
                <a:r>
                  <a:rPr lang="zh-CN" altLang="en-US" b="1">
                    <a:effectLst>
                      <a:outerShdw blurRad="38100" dist="38100" dir="2700000" algn="tl">
                        <a:srgbClr val="000000"/>
                      </a:outerShdw>
                    </a:effectLst>
                    <a:ea typeface="宋体" pitchFamily="2" charset="-122"/>
                  </a:rPr>
                  <a:t>敏捷过程（</a:t>
                </a:r>
                <a:r>
                  <a:rPr lang="en-US" altLang="zh-CN" b="1">
                    <a:effectLst>
                      <a:outerShdw blurRad="38100" dist="38100" dir="2700000" algn="tl">
                        <a:srgbClr val="000000"/>
                      </a:outerShdw>
                    </a:effectLst>
                    <a:ea typeface="宋体" pitchFamily="2" charset="-122"/>
                  </a:rPr>
                  <a:t>AP</a:t>
                </a:r>
                <a:r>
                  <a:rPr lang="zh-CN" altLang="en-US" b="1">
                    <a:effectLst>
                      <a:outerShdw blurRad="38100" dist="38100" dir="2700000" algn="tl">
                        <a:srgbClr val="000000"/>
                      </a:outerShdw>
                    </a:effectLst>
                    <a:ea typeface="宋体" pitchFamily="2" charset="-122"/>
                  </a:rPr>
                  <a:t>）</a:t>
                </a:r>
              </a:p>
            </p:txBody>
          </p:sp>
          <p:sp>
            <p:nvSpPr>
              <p:cNvPr id="300039" name="Text Box 7"/>
              <p:cNvSpPr txBox="1">
                <a:spLocks noChangeArrowheads="1"/>
              </p:cNvSpPr>
              <p:nvPr/>
            </p:nvSpPr>
            <p:spPr bwMode="auto">
              <a:xfrm>
                <a:off x="2835" y="3226"/>
                <a:ext cx="952" cy="249"/>
              </a:xfrm>
              <a:prstGeom prst="rect">
                <a:avLst/>
              </a:prstGeom>
              <a:noFill/>
              <a:ln w="28575" algn="ctr">
                <a:solidFill>
                  <a:srgbClr val="FFFF66"/>
                </a:solidFill>
                <a:miter lim="800000"/>
                <a:headEnd/>
                <a:tailEnd/>
              </a:ln>
              <a:effectLst/>
            </p:spPr>
            <p:txBody>
              <a:bodyPr anchor="ctr" anchorCtr="1"/>
              <a:lstStyle/>
              <a:p>
                <a:pPr>
                  <a:spcBef>
                    <a:spcPct val="50000"/>
                  </a:spcBef>
                  <a:defRPr/>
                </a:pPr>
                <a:r>
                  <a:rPr lang="zh-CN" altLang="en-US" b="1">
                    <a:effectLst>
                      <a:outerShdw blurRad="38100" dist="38100" dir="2700000" algn="tl">
                        <a:srgbClr val="000000"/>
                      </a:outerShdw>
                    </a:effectLst>
                    <a:ea typeface="宋体" pitchFamily="2" charset="-122"/>
                  </a:rPr>
                  <a:t>其他过程</a:t>
                </a:r>
              </a:p>
            </p:txBody>
          </p:sp>
          <p:sp>
            <p:nvSpPr>
              <p:cNvPr id="91148" name="Rectangle 8"/>
              <p:cNvSpPr>
                <a:spLocks noChangeArrowheads="1"/>
              </p:cNvSpPr>
              <p:nvPr/>
            </p:nvSpPr>
            <p:spPr bwMode="auto">
              <a:xfrm>
                <a:off x="793" y="2840"/>
                <a:ext cx="3765" cy="1134"/>
              </a:xfrm>
              <a:prstGeom prst="rect">
                <a:avLst/>
              </a:prstGeom>
              <a:noFill/>
              <a:ln w="9525">
                <a:solidFill>
                  <a:schemeClr val="tx1"/>
                </a:solidFill>
                <a:prstDash val="dash"/>
                <a:miter lim="800000"/>
                <a:headEnd/>
                <a:tailEnd/>
              </a:ln>
            </p:spPr>
            <p:txBody>
              <a:bodyPr wrap="none" anchor="ctr"/>
              <a:lstStyle/>
              <a:p>
                <a:endParaRPr lang="zh-CN" altLang="en-US"/>
              </a:p>
            </p:txBody>
          </p:sp>
          <p:sp>
            <p:nvSpPr>
              <p:cNvPr id="300041" name="Text Box 9"/>
              <p:cNvSpPr txBox="1">
                <a:spLocks noChangeArrowheads="1"/>
              </p:cNvSpPr>
              <p:nvPr/>
            </p:nvSpPr>
            <p:spPr bwMode="auto">
              <a:xfrm>
                <a:off x="839" y="2886"/>
                <a:ext cx="1088" cy="231"/>
              </a:xfrm>
              <a:prstGeom prst="rect">
                <a:avLst/>
              </a:prstGeom>
              <a:noFill/>
              <a:ln w="9525">
                <a:noFill/>
                <a:miter lim="800000"/>
                <a:headEnd/>
                <a:tailEnd/>
              </a:ln>
              <a:effectLst/>
            </p:spPr>
            <p:txBody>
              <a:bodyPr>
                <a:spAutoFit/>
              </a:bodyPr>
              <a:lstStyle/>
              <a:p>
                <a:pPr>
                  <a:spcBef>
                    <a:spcPct val="50000"/>
                  </a:spcBef>
                  <a:defRPr/>
                </a:pPr>
                <a:r>
                  <a:rPr lang="en-US" altLang="zh-CN" b="1">
                    <a:solidFill>
                      <a:srgbClr val="FFFF66"/>
                    </a:solidFill>
                    <a:effectLst>
                      <a:outerShdw blurRad="38100" dist="38100" dir="2700000" algn="tl">
                        <a:srgbClr val="000000"/>
                      </a:outerShdw>
                    </a:effectLst>
                    <a:ea typeface="宋体" pitchFamily="2" charset="-122"/>
                  </a:rPr>
                  <a:t>XXX</a:t>
                </a:r>
                <a:r>
                  <a:rPr lang="zh-CN" altLang="en-US" b="1">
                    <a:solidFill>
                      <a:srgbClr val="FFFF66"/>
                    </a:solidFill>
                    <a:effectLst>
                      <a:outerShdw blurRad="38100" dist="38100" dir="2700000" algn="tl">
                        <a:srgbClr val="000000"/>
                      </a:outerShdw>
                    </a:effectLst>
                    <a:ea typeface="宋体" pitchFamily="2" charset="-122"/>
                  </a:rPr>
                  <a:t>项目过程</a:t>
                </a:r>
              </a:p>
            </p:txBody>
          </p:sp>
        </p:grpSp>
        <p:sp>
          <p:nvSpPr>
            <p:cNvPr id="300043" name="Text Box 11"/>
            <p:cNvSpPr txBox="1">
              <a:spLocks noChangeArrowheads="1"/>
            </p:cNvSpPr>
            <p:nvPr/>
          </p:nvSpPr>
          <p:spPr bwMode="auto">
            <a:xfrm>
              <a:off x="2336" y="3838"/>
              <a:ext cx="1406" cy="231"/>
            </a:xfrm>
            <a:prstGeom prst="rect">
              <a:avLst/>
            </a:prstGeom>
            <a:noFill/>
            <a:ln w="9525">
              <a:noFill/>
              <a:miter lim="800000"/>
              <a:headEnd/>
              <a:tailEnd/>
            </a:ln>
            <a:effectLst/>
          </p:spPr>
          <p:txBody>
            <a:bodyPr>
              <a:spAutoFit/>
            </a:bodyPr>
            <a:lstStyle/>
            <a:p>
              <a:pPr>
                <a:spcBef>
                  <a:spcPct val="50000"/>
                </a:spcBef>
                <a:defRPr/>
              </a:pPr>
              <a:r>
                <a:rPr lang="zh-CN" altLang="en-US" b="1" dirty="0">
                  <a:solidFill>
                    <a:srgbClr val="FFFF66"/>
                  </a:solidFill>
                  <a:effectLst>
                    <a:outerShdw blurRad="38100" dist="38100" dir="2700000" algn="tl">
                      <a:srgbClr val="000000"/>
                    </a:outerShdw>
                  </a:effectLst>
                  <a:ea typeface="宋体" pitchFamily="2" charset="-122"/>
                </a:rPr>
                <a:t>敏捷过程实施策略</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solidFill>
                  <a:srgbClr val="FFFF00"/>
                </a:solidFill>
              </a:rPr>
              <a:t>支持敏捷研发的项目协作产品</a:t>
            </a:r>
            <a:endParaRPr lang="zh-CN" altLang="en-US" dirty="0">
              <a:solidFill>
                <a:srgbClr val="FFFF00"/>
              </a:solidFill>
            </a:endParaRPr>
          </a:p>
        </p:txBody>
      </p:sp>
      <p:sp>
        <p:nvSpPr>
          <p:cNvPr id="3" name="内容占位符 2"/>
          <p:cNvSpPr>
            <a:spLocks noGrp="1"/>
          </p:cNvSpPr>
          <p:nvPr>
            <p:ph idx="1"/>
          </p:nvPr>
        </p:nvSpPr>
        <p:spPr>
          <a:xfrm>
            <a:off x="457200" y="1600200"/>
            <a:ext cx="8363272" cy="4525963"/>
          </a:xfrm>
        </p:spPr>
        <p:txBody>
          <a:bodyPr/>
          <a:lstStyle/>
          <a:p>
            <a:pPr algn="just"/>
            <a:r>
              <a:rPr lang="en-US" altLang="zh-CN" dirty="0" smtClean="0">
                <a:hlinkClick r:id="rId2" action="ppaction://hlinkfile"/>
              </a:rPr>
              <a:t>TAPD</a:t>
            </a:r>
            <a:r>
              <a:rPr lang="en-US" altLang="zh-CN" dirty="0" smtClean="0"/>
              <a:t> </a:t>
            </a:r>
            <a:r>
              <a:rPr lang="zh-CN" altLang="en-US" dirty="0" smtClean="0"/>
              <a:t>（</a:t>
            </a:r>
            <a:r>
              <a:rPr lang="en-US" altLang="zh-CN" dirty="0" err="1">
                <a:effectLst/>
              </a:rPr>
              <a:t>Tencent</a:t>
            </a:r>
            <a:r>
              <a:rPr lang="en-US" altLang="zh-CN" dirty="0">
                <a:effectLst/>
              </a:rPr>
              <a:t> Agile Product Development</a:t>
            </a:r>
            <a:r>
              <a:rPr lang="zh-CN" altLang="en-US" dirty="0" smtClean="0"/>
              <a:t>）</a:t>
            </a:r>
            <a:endParaRPr lang="en-US" altLang="zh-CN" dirty="0" smtClean="0"/>
          </a:p>
          <a:p>
            <a:pPr marL="0" indent="0" algn="just">
              <a:buNone/>
            </a:pPr>
            <a:r>
              <a:rPr lang="zh-CN" altLang="en-US" dirty="0" smtClean="0"/>
              <a:t>腾讯敏捷产品研发平台，行业</a:t>
            </a:r>
            <a:r>
              <a:rPr lang="zh-CN" altLang="en-US" dirty="0"/>
              <a:t>领先的敏捷协作方案，贯穿敏捷产品研发生命周期的一站式</a:t>
            </a:r>
            <a:r>
              <a:rPr lang="zh-CN" altLang="en-US" dirty="0" smtClean="0"/>
              <a:t>服务</a:t>
            </a:r>
            <a:endParaRPr lang="en-US" altLang="zh-CN" dirty="0" smtClean="0"/>
          </a:p>
          <a:p>
            <a:pPr marL="0" indent="0" algn="just">
              <a:buNone/>
            </a:pPr>
            <a:r>
              <a:rPr lang="en-US" altLang="zh-CN" u="sng" dirty="0">
                <a:effectLst/>
                <a:hlinkClick r:id="rId3"/>
              </a:rPr>
              <a:t>https://www.tapd.cn</a:t>
            </a:r>
            <a:r>
              <a:rPr lang="en-US" altLang="zh-CN" u="sng" dirty="0" smtClean="0">
                <a:effectLst/>
                <a:hlinkClick r:id="rId3"/>
              </a:rPr>
              <a:t>/</a:t>
            </a:r>
            <a:endParaRPr lang="en-US" altLang="zh-CN" u="sng" dirty="0" smtClean="0">
              <a:effectLst/>
            </a:endParaRPr>
          </a:p>
          <a:p>
            <a:pPr marL="0" indent="0" algn="just">
              <a:buNone/>
            </a:pPr>
            <a:endParaRPr lang="zh-CN" altLang="zh-CN" dirty="0" smtClean="0">
              <a:effectLst/>
            </a:endParaRPr>
          </a:p>
        </p:txBody>
      </p:sp>
      <p:sp>
        <p:nvSpPr>
          <p:cNvPr id="4" name="灯片编号占位符 3"/>
          <p:cNvSpPr>
            <a:spLocks noGrp="1"/>
          </p:cNvSpPr>
          <p:nvPr>
            <p:ph type="sldNum" sz="quarter" idx="11"/>
          </p:nvPr>
        </p:nvSpPr>
        <p:spPr/>
        <p:txBody>
          <a:bodyPr/>
          <a:lstStyle/>
          <a:p>
            <a:pPr>
              <a:defRPr/>
            </a:pPr>
            <a:fld id="{A9A2C140-002F-4DBC-8296-1060E6DB6D24}" type="slidenum">
              <a:rPr lang="en-US" altLang="zh-CN" smtClean="0"/>
              <a:pPr>
                <a:defRPr/>
              </a:pPr>
              <a:t>27</a:t>
            </a:fld>
            <a:endParaRPr lang="en-US" altLang="zh-CN" dirty="0"/>
          </a:p>
        </p:txBody>
      </p:sp>
      <p:pic>
        <p:nvPicPr>
          <p:cNvPr id="5131"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4653136"/>
            <a:ext cx="2206702" cy="9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477875"/>
      </p:ext>
    </p:extLst>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A9A2C140-002F-4DBC-8296-1060E6DB6D24}" type="slidenum">
              <a:rPr lang="en-US" altLang="zh-CN" smtClean="0"/>
              <a:pPr>
                <a:defRPr/>
              </a:pPr>
              <a:t>28</a:t>
            </a:fld>
            <a:endParaRPr lang="en-US" altLang="zh-CN"/>
          </a:p>
        </p:txBody>
      </p:sp>
      <p:pic>
        <p:nvPicPr>
          <p:cNvPr id="6" name="图片 5"/>
          <p:cNvPicPr/>
          <p:nvPr/>
        </p:nvPicPr>
        <p:blipFill>
          <a:blip r:embed="rId2"/>
          <a:stretch>
            <a:fillRect/>
          </a:stretch>
        </p:blipFill>
        <p:spPr>
          <a:xfrm>
            <a:off x="0" y="30456"/>
            <a:ext cx="7632848" cy="4856832"/>
          </a:xfrm>
          <a:prstGeom prst="rect">
            <a:avLst/>
          </a:prstGeom>
        </p:spPr>
      </p:pic>
      <p:pic>
        <p:nvPicPr>
          <p:cNvPr id="7" name="图片 6"/>
          <p:cNvPicPr/>
          <p:nvPr/>
        </p:nvPicPr>
        <p:blipFill>
          <a:blip r:embed="rId3"/>
          <a:stretch>
            <a:fillRect/>
          </a:stretch>
        </p:blipFill>
        <p:spPr>
          <a:xfrm>
            <a:off x="2051720" y="1879178"/>
            <a:ext cx="7029644" cy="4959350"/>
          </a:xfrm>
          <a:prstGeom prst="rect">
            <a:avLst/>
          </a:prstGeom>
        </p:spPr>
      </p:pic>
      <p:sp>
        <p:nvSpPr>
          <p:cNvPr id="8" name="矩形 7"/>
          <p:cNvSpPr/>
          <p:nvPr/>
        </p:nvSpPr>
        <p:spPr>
          <a:xfrm>
            <a:off x="2339752" y="3356992"/>
            <a:ext cx="2016224" cy="27363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558430" y="3359088"/>
            <a:ext cx="2101802" cy="28782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8740485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100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750"/>
                                        <p:tgtEl>
                                          <p:spTgt spid="8"/>
                                        </p:tgtEl>
                                      </p:cBhvr>
                                    </p:animEffect>
                                    <p:anim calcmode="lin" valueType="num">
                                      <p:cBhvr>
                                        <p:cTn id="20" dur="750" fill="hold"/>
                                        <p:tgtEl>
                                          <p:spTgt spid="8"/>
                                        </p:tgtEl>
                                        <p:attrNameLst>
                                          <p:attrName>ppt_x</p:attrName>
                                        </p:attrNameLst>
                                      </p:cBhvr>
                                      <p:tavLst>
                                        <p:tav tm="0">
                                          <p:val>
                                            <p:strVal val="#ppt_x"/>
                                          </p:val>
                                        </p:tav>
                                        <p:tav tm="100000">
                                          <p:val>
                                            <p:strVal val="#ppt_x"/>
                                          </p:val>
                                        </p:tav>
                                      </p:tavLst>
                                    </p:anim>
                                    <p:anim calcmode="lin" valueType="num">
                                      <p:cBhvr>
                                        <p:cTn id="21" dur="750" fill="hold"/>
                                        <p:tgtEl>
                                          <p:spTgt spid="8"/>
                                        </p:tgtEl>
                                        <p:attrNameLst>
                                          <p:attrName>ppt_y</p:attrName>
                                        </p:attrNameLst>
                                      </p:cBhvr>
                                      <p:tavLst>
                                        <p:tav tm="0">
                                          <p:val>
                                            <p:strVal val="#ppt_y+.1"/>
                                          </p:val>
                                        </p:tav>
                                        <p:tav tm="100000">
                                          <p:val>
                                            <p:strVal val="#ppt_y"/>
                                          </p:val>
                                        </p:tav>
                                      </p:tavLst>
                                    </p:anim>
                                  </p:childTnLst>
                                </p:cTn>
                              </p:par>
                            </p:childTnLst>
                          </p:cTn>
                        </p:par>
                        <p:par>
                          <p:cTn id="22" fill="hold">
                            <p:stCondLst>
                              <p:cond delay="2750"/>
                            </p:stCondLst>
                            <p:childTnLst>
                              <p:par>
                                <p:cTn id="23" presetID="42"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750"/>
                                        <p:tgtEl>
                                          <p:spTgt spid="9"/>
                                        </p:tgtEl>
                                      </p:cBhvr>
                                    </p:animEffect>
                                    <p:anim calcmode="lin" valueType="num">
                                      <p:cBhvr>
                                        <p:cTn id="26" dur="750" fill="hold"/>
                                        <p:tgtEl>
                                          <p:spTgt spid="9"/>
                                        </p:tgtEl>
                                        <p:attrNameLst>
                                          <p:attrName>ppt_x</p:attrName>
                                        </p:attrNameLst>
                                      </p:cBhvr>
                                      <p:tavLst>
                                        <p:tav tm="0">
                                          <p:val>
                                            <p:strVal val="#ppt_x"/>
                                          </p:val>
                                        </p:tav>
                                        <p:tav tm="100000">
                                          <p:val>
                                            <p:strVal val="#ppt_x"/>
                                          </p:val>
                                        </p:tav>
                                      </p:tavLst>
                                    </p:anim>
                                    <p:anim calcmode="lin" valueType="num">
                                      <p:cBhvr>
                                        <p:cTn id="27" dur="75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A9A2C140-002F-4DBC-8296-1060E6DB6D24}" type="slidenum">
              <a:rPr lang="en-US" altLang="zh-CN" smtClean="0"/>
              <a:pPr>
                <a:defRPr/>
              </a:pPr>
              <a:t>29</a:t>
            </a:fld>
            <a:endParaRPr lang="en-US" altLang="zh-CN"/>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3518150"/>
            <a:ext cx="3988012" cy="9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818" y="3520182"/>
            <a:ext cx="4045622" cy="9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1052736"/>
            <a:ext cx="6455348" cy="9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5656" y="2324510"/>
            <a:ext cx="3375000" cy="9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92080" y="4725144"/>
            <a:ext cx="1377000" cy="9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1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15816" y="4725144"/>
            <a:ext cx="2231712" cy="9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61742" y="2324510"/>
            <a:ext cx="2206702" cy="9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493833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250" fill="hold"/>
                                        <p:tgtEl>
                                          <p:spTgt spid="9"/>
                                        </p:tgtEl>
                                        <p:attrNameLst>
                                          <p:attrName>ppt_x</p:attrName>
                                        </p:attrNameLst>
                                      </p:cBhvr>
                                      <p:tavLst>
                                        <p:tav tm="0">
                                          <p:val>
                                            <p:strVal val="#ppt_x"/>
                                          </p:val>
                                        </p:tav>
                                        <p:tav tm="100000">
                                          <p:val>
                                            <p:strVal val="#ppt_x"/>
                                          </p:val>
                                        </p:tav>
                                      </p:tavLst>
                                    </p:anim>
                                    <p:anim calcmode="lin" valueType="num">
                                      <p:cBhvr additive="base">
                                        <p:cTn id="12" dur="25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2" presetClass="entr" presetSubtype="8"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0-#ppt_w/2"/>
                                          </p:val>
                                        </p:tav>
                                        <p:tav tm="100000">
                                          <p:val>
                                            <p:strVal val="#ppt_x"/>
                                          </p:val>
                                        </p:tav>
                                      </p:tavLst>
                                    </p:anim>
                                    <p:anim calcmode="lin" valueType="num">
                                      <p:cBhvr additive="base">
                                        <p:cTn id="17" dur="500" fill="hold"/>
                                        <p:tgtEl>
                                          <p:spTgt spid="10"/>
                                        </p:tgtEl>
                                        <p:attrNameLst>
                                          <p:attrName>ppt_y</p:attrName>
                                        </p:attrNameLst>
                                      </p:cBhvr>
                                      <p:tavLst>
                                        <p:tav tm="0">
                                          <p:val>
                                            <p:strVal val="#ppt_y"/>
                                          </p:val>
                                        </p:tav>
                                        <p:tav tm="100000">
                                          <p:val>
                                            <p:strVal val="#ppt_y"/>
                                          </p:val>
                                        </p:tav>
                                      </p:tavLst>
                                    </p:anim>
                                  </p:childTnLst>
                                </p:cTn>
                              </p:par>
                            </p:childTnLst>
                          </p:cTn>
                        </p:par>
                        <p:par>
                          <p:cTn id="18" fill="hold">
                            <p:stCondLst>
                              <p:cond delay="1250"/>
                            </p:stCondLst>
                            <p:childTnLst>
                              <p:par>
                                <p:cTn id="19" presetID="16" presetClass="entr" presetSubtype="21"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inVertical)">
                                      <p:cBhvr>
                                        <p:cTn id="21" dur="500"/>
                                        <p:tgtEl>
                                          <p:spTgt spid="7"/>
                                        </p:tgtEl>
                                      </p:cBhvr>
                                    </p:animEffect>
                                  </p:childTnLst>
                                </p:cTn>
                              </p:par>
                            </p:childTnLst>
                          </p:cTn>
                        </p:par>
                        <p:par>
                          <p:cTn id="22" fill="hold">
                            <p:stCondLst>
                              <p:cond delay="1750"/>
                            </p:stCondLst>
                            <p:childTnLst>
                              <p:par>
                                <p:cTn id="23" presetID="14" presetClass="entr" presetSubtype="10"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randombar(horizontal)">
                                      <p:cBhvr>
                                        <p:cTn id="25" dur="500"/>
                                        <p:tgtEl>
                                          <p:spTgt spid="8"/>
                                        </p:tgtEl>
                                      </p:cBhvr>
                                    </p:animEffect>
                                  </p:childTnLst>
                                </p:cTn>
                              </p:par>
                            </p:childTnLst>
                          </p:cTn>
                        </p:par>
                        <p:par>
                          <p:cTn id="26" fill="hold">
                            <p:stCondLst>
                              <p:cond delay="2250"/>
                            </p:stCondLst>
                            <p:childTnLst>
                              <p:par>
                                <p:cTn id="27" presetID="22" presetClass="entr" presetSubtype="8"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2750"/>
                            </p:stCondLst>
                            <p:childTnLst>
                              <p:par>
                                <p:cTn id="31" presetID="16" presetClass="entr" presetSubtype="21"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arn(inVertical)">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4"/>
          <p:cNvSpPr>
            <a:spLocks noGrp="1"/>
          </p:cNvSpPr>
          <p:nvPr>
            <p:ph type="sldNum" sz="quarter" idx="11"/>
          </p:nvPr>
        </p:nvSpPr>
        <p:spPr>
          <a:noFill/>
        </p:spPr>
        <p:txBody>
          <a:bodyPr/>
          <a:lstStyle/>
          <a:p>
            <a:fld id="{94D43B2D-914B-45E9-AF0A-CB640E1FCC49}" type="slidenum">
              <a:rPr lang="en-US" altLang="zh-CN">
                <a:ea typeface="宋体" charset="-122"/>
              </a:rPr>
              <a:pPr/>
              <a:t>3</a:t>
            </a:fld>
            <a:endParaRPr lang="en-US" altLang="zh-CN">
              <a:ea typeface="宋体" charset="-122"/>
            </a:endParaRPr>
          </a:p>
        </p:txBody>
      </p:sp>
      <p:sp>
        <p:nvSpPr>
          <p:cNvPr id="289794" name="Rectangle 2"/>
          <p:cNvSpPr>
            <a:spLocks noGrp="1" noChangeArrowheads="1"/>
          </p:cNvSpPr>
          <p:nvPr>
            <p:ph type="body" idx="1"/>
          </p:nvPr>
        </p:nvSpPr>
        <p:spPr>
          <a:xfrm>
            <a:off x="457200" y="1196975"/>
            <a:ext cx="8229600" cy="5256213"/>
          </a:xfrm>
        </p:spPr>
        <p:txBody>
          <a:bodyPr/>
          <a:lstStyle/>
          <a:p>
            <a:pPr eaLnBrk="1" hangingPunct="1">
              <a:defRPr/>
            </a:pPr>
            <a:r>
              <a:rPr lang="zh-CN" altLang="en-US" sz="3600" b="1" dirty="0" smtClean="0">
                <a:solidFill>
                  <a:srgbClr val="FFFF00"/>
                </a:solidFill>
              </a:rPr>
              <a:t>敏捷过程的价值观</a:t>
            </a:r>
          </a:p>
          <a:p>
            <a:pPr lvl="1" eaLnBrk="1" hangingPunct="1">
              <a:lnSpc>
                <a:spcPct val="120000"/>
              </a:lnSpc>
              <a:defRPr/>
            </a:pPr>
            <a:r>
              <a:rPr lang="zh-CN" altLang="en-US" sz="3200" b="1" dirty="0" smtClean="0"/>
              <a:t>个体和交互</a:t>
            </a:r>
            <a:r>
              <a:rPr lang="en-US" altLang="zh-CN" sz="3200" b="1" dirty="0"/>
              <a:t>	</a:t>
            </a:r>
            <a:r>
              <a:rPr lang="zh-CN" altLang="en-US" sz="3200" b="1" dirty="0" smtClean="0">
                <a:solidFill>
                  <a:srgbClr val="FFFF00"/>
                </a:solidFill>
              </a:rPr>
              <a:t>胜过</a:t>
            </a:r>
            <a:r>
              <a:rPr lang="en-US" altLang="zh-CN" sz="3200" b="1" dirty="0" smtClean="0">
                <a:solidFill>
                  <a:srgbClr val="FFFF00"/>
                </a:solidFill>
              </a:rPr>
              <a:t>	  </a:t>
            </a:r>
            <a:r>
              <a:rPr lang="zh-CN" altLang="en-US" sz="3200" b="1" dirty="0" smtClean="0"/>
              <a:t>过程和工具</a:t>
            </a:r>
          </a:p>
          <a:p>
            <a:pPr lvl="1" eaLnBrk="1" hangingPunct="1">
              <a:lnSpc>
                <a:spcPct val="120000"/>
              </a:lnSpc>
              <a:defRPr/>
            </a:pPr>
            <a:r>
              <a:rPr lang="zh-CN" altLang="en-US" sz="3200" b="1" dirty="0" smtClean="0"/>
              <a:t>可以工作的软件</a:t>
            </a:r>
            <a:r>
              <a:rPr lang="en-US" altLang="zh-CN" sz="3200" b="1" dirty="0"/>
              <a:t>	</a:t>
            </a:r>
            <a:r>
              <a:rPr lang="zh-CN" altLang="en-US" sz="3200" b="1" dirty="0" smtClean="0">
                <a:solidFill>
                  <a:srgbClr val="FFFF00"/>
                </a:solidFill>
              </a:rPr>
              <a:t>胜过</a:t>
            </a:r>
            <a:r>
              <a:rPr lang="en-US" altLang="zh-CN" sz="3200" b="1" dirty="0" smtClean="0">
                <a:solidFill>
                  <a:srgbClr val="FFFF00"/>
                </a:solidFill>
              </a:rPr>
              <a:t>	  </a:t>
            </a:r>
            <a:r>
              <a:rPr lang="zh-CN" altLang="en-US" sz="3200" b="1" dirty="0" smtClean="0"/>
              <a:t>面面俱到的文档</a:t>
            </a:r>
          </a:p>
          <a:p>
            <a:pPr lvl="1" eaLnBrk="1" hangingPunct="1">
              <a:lnSpc>
                <a:spcPct val="120000"/>
              </a:lnSpc>
              <a:defRPr/>
            </a:pPr>
            <a:r>
              <a:rPr lang="zh-CN" altLang="en-US" sz="3200" b="1" dirty="0" smtClean="0"/>
              <a:t>客户合作</a:t>
            </a:r>
            <a:r>
              <a:rPr lang="en-US" altLang="zh-CN" sz="3200" b="1" dirty="0" smtClean="0"/>
              <a:t>		</a:t>
            </a:r>
            <a:r>
              <a:rPr lang="zh-CN" altLang="en-US" sz="3200" b="1" dirty="0" smtClean="0">
                <a:solidFill>
                  <a:srgbClr val="FFFF00"/>
                </a:solidFill>
              </a:rPr>
              <a:t>胜过</a:t>
            </a:r>
            <a:r>
              <a:rPr lang="en-US" altLang="zh-CN" sz="3200" b="1" dirty="0" smtClean="0">
                <a:solidFill>
                  <a:srgbClr val="FFFF00"/>
                </a:solidFill>
              </a:rPr>
              <a:t>	  </a:t>
            </a:r>
            <a:r>
              <a:rPr lang="zh-CN" altLang="en-US" sz="3200" b="1" dirty="0" smtClean="0"/>
              <a:t>合同谈判</a:t>
            </a:r>
          </a:p>
          <a:p>
            <a:pPr lvl="1" eaLnBrk="1" hangingPunct="1">
              <a:lnSpc>
                <a:spcPct val="120000"/>
              </a:lnSpc>
              <a:defRPr/>
            </a:pPr>
            <a:r>
              <a:rPr lang="zh-CN" altLang="en-US" sz="3200" b="1" dirty="0" smtClean="0"/>
              <a:t>响应变化</a:t>
            </a:r>
            <a:r>
              <a:rPr lang="en-US" altLang="zh-CN" sz="3200" b="1" dirty="0" smtClean="0"/>
              <a:t>		</a:t>
            </a:r>
            <a:r>
              <a:rPr lang="zh-CN" altLang="en-US" sz="3200" b="1" dirty="0" smtClean="0">
                <a:solidFill>
                  <a:srgbClr val="FFFF00"/>
                </a:solidFill>
              </a:rPr>
              <a:t>胜过   </a:t>
            </a:r>
            <a:r>
              <a:rPr lang="zh-CN" altLang="en-US" sz="3200" b="1" dirty="0" smtClean="0"/>
              <a:t>遵循计划</a:t>
            </a:r>
          </a:p>
        </p:txBody>
      </p:sp>
      <p:sp>
        <p:nvSpPr>
          <p:cNvPr id="289795" name="Rectangle 3"/>
          <p:cNvSpPr>
            <a:spLocks noRot="1" noChangeArrowheads="1"/>
          </p:cNvSpPr>
          <p:nvPr/>
        </p:nvSpPr>
        <p:spPr bwMode="auto">
          <a:xfrm>
            <a:off x="179388" y="130175"/>
            <a:ext cx="8229600"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敏捷过程的价值观与原则</a:t>
            </a:r>
          </a:p>
        </p:txBody>
      </p:sp>
      <p:sp>
        <p:nvSpPr>
          <p:cNvPr id="74757"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
        <p:nvSpPr>
          <p:cNvPr id="6" name="TextBox 5"/>
          <p:cNvSpPr txBox="1"/>
          <p:nvPr/>
        </p:nvSpPr>
        <p:spPr>
          <a:xfrm>
            <a:off x="899592" y="5589240"/>
            <a:ext cx="6444208" cy="369332"/>
          </a:xfrm>
          <a:prstGeom prst="rect">
            <a:avLst/>
          </a:prstGeom>
          <a:solidFill>
            <a:schemeClr val="accent1"/>
          </a:solidFill>
        </p:spPr>
        <p:txBody>
          <a:bodyPr wrap="square" rtlCol="0">
            <a:spAutoFit/>
          </a:bodyPr>
          <a:lstStyle/>
          <a:p>
            <a:r>
              <a:rPr lang="zh-CN" altLang="en-US" b="1" dirty="0" smtClean="0">
                <a:solidFill>
                  <a:srgbClr val="FFFF00"/>
                </a:solidFill>
              </a:rPr>
              <a:t>虽然上述的右项也具有价值，但我们认为左项具有更大的价值。</a:t>
            </a:r>
            <a:endParaRPr lang="zh-CN" altLang="en-US" b="1" dirty="0">
              <a:solidFill>
                <a:srgbClr val="FFFF00"/>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nodeType="clickEffect">
                                  <p:stCondLst>
                                    <p:cond delay="0"/>
                                  </p:stCondLst>
                                  <p:childTnLst>
                                    <p:set>
                                      <p:cBhvr>
                                        <p:cTn id="6" dur="1" fill="hold">
                                          <p:stCondLst>
                                            <p:cond delay="0"/>
                                          </p:stCondLst>
                                        </p:cTn>
                                        <p:tgtEl>
                                          <p:spTgt spid="289794">
                                            <p:txEl>
                                              <p:pRg st="1" end="1"/>
                                            </p:txEl>
                                          </p:spTgt>
                                        </p:tgtEl>
                                        <p:attrNameLst>
                                          <p:attrName>style.visibility</p:attrName>
                                        </p:attrNameLst>
                                      </p:cBhvr>
                                      <p:to>
                                        <p:strVal val="visible"/>
                                      </p:to>
                                    </p:set>
                                    <p:animEffect transition="in" filter="diamond(out)">
                                      <p:cBhvr>
                                        <p:cTn id="7" dur="1000"/>
                                        <p:tgtEl>
                                          <p:spTgt spid="289794">
                                            <p:txEl>
                                              <p:pRg st="1" end="1"/>
                                            </p:txEl>
                                          </p:spTgt>
                                        </p:tgtEl>
                                      </p:cBhvr>
                                    </p:animEffect>
                                  </p:childTnLst>
                                </p:cTn>
                              </p:par>
                              <p:par>
                                <p:cTn id="8" presetID="8" presetClass="entr" presetSubtype="32" fill="hold" nodeType="withEffect">
                                  <p:stCondLst>
                                    <p:cond delay="0"/>
                                  </p:stCondLst>
                                  <p:childTnLst>
                                    <p:set>
                                      <p:cBhvr>
                                        <p:cTn id="9" dur="1" fill="hold">
                                          <p:stCondLst>
                                            <p:cond delay="0"/>
                                          </p:stCondLst>
                                        </p:cTn>
                                        <p:tgtEl>
                                          <p:spTgt spid="289794">
                                            <p:txEl>
                                              <p:pRg st="2" end="2"/>
                                            </p:txEl>
                                          </p:spTgt>
                                        </p:tgtEl>
                                        <p:attrNameLst>
                                          <p:attrName>style.visibility</p:attrName>
                                        </p:attrNameLst>
                                      </p:cBhvr>
                                      <p:to>
                                        <p:strVal val="visible"/>
                                      </p:to>
                                    </p:set>
                                    <p:animEffect transition="in" filter="diamond(out)">
                                      <p:cBhvr>
                                        <p:cTn id="10" dur="1000"/>
                                        <p:tgtEl>
                                          <p:spTgt spid="289794">
                                            <p:txEl>
                                              <p:pRg st="2" end="2"/>
                                            </p:txEl>
                                          </p:spTgt>
                                        </p:tgtEl>
                                      </p:cBhvr>
                                    </p:animEffect>
                                  </p:childTnLst>
                                </p:cTn>
                              </p:par>
                              <p:par>
                                <p:cTn id="11" presetID="8" presetClass="entr" presetSubtype="32" fill="hold" nodeType="withEffect">
                                  <p:stCondLst>
                                    <p:cond delay="0"/>
                                  </p:stCondLst>
                                  <p:childTnLst>
                                    <p:set>
                                      <p:cBhvr>
                                        <p:cTn id="12" dur="1" fill="hold">
                                          <p:stCondLst>
                                            <p:cond delay="0"/>
                                          </p:stCondLst>
                                        </p:cTn>
                                        <p:tgtEl>
                                          <p:spTgt spid="289794">
                                            <p:txEl>
                                              <p:pRg st="3" end="3"/>
                                            </p:txEl>
                                          </p:spTgt>
                                        </p:tgtEl>
                                        <p:attrNameLst>
                                          <p:attrName>style.visibility</p:attrName>
                                        </p:attrNameLst>
                                      </p:cBhvr>
                                      <p:to>
                                        <p:strVal val="visible"/>
                                      </p:to>
                                    </p:set>
                                    <p:animEffect transition="in" filter="diamond(out)">
                                      <p:cBhvr>
                                        <p:cTn id="13" dur="1000"/>
                                        <p:tgtEl>
                                          <p:spTgt spid="289794">
                                            <p:txEl>
                                              <p:pRg st="3" end="3"/>
                                            </p:txEl>
                                          </p:spTgt>
                                        </p:tgtEl>
                                      </p:cBhvr>
                                    </p:animEffect>
                                  </p:childTnLst>
                                </p:cTn>
                              </p:par>
                              <p:par>
                                <p:cTn id="14" presetID="8" presetClass="entr" presetSubtype="32" fill="hold" nodeType="withEffect">
                                  <p:stCondLst>
                                    <p:cond delay="0"/>
                                  </p:stCondLst>
                                  <p:childTnLst>
                                    <p:set>
                                      <p:cBhvr>
                                        <p:cTn id="15" dur="1" fill="hold">
                                          <p:stCondLst>
                                            <p:cond delay="0"/>
                                          </p:stCondLst>
                                        </p:cTn>
                                        <p:tgtEl>
                                          <p:spTgt spid="289794">
                                            <p:txEl>
                                              <p:pRg st="4" end="4"/>
                                            </p:txEl>
                                          </p:spTgt>
                                        </p:tgtEl>
                                        <p:attrNameLst>
                                          <p:attrName>style.visibility</p:attrName>
                                        </p:attrNameLst>
                                      </p:cBhvr>
                                      <p:to>
                                        <p:strVal val="visible"/>
                                      </p:to>
                                    </p:set>
                                    <p:animEffect transition="in" filter="diamond(out)">
                                      <p:cBhvr>
                                        <p:cTn id="16" dur="1000"/>
                                        <p:tgtEl>
                                          <p:spTgt spid="289794">
                                            <p:txEl>
                                              <p:pRg st="4" end="4"/>
                                            </p:txEl>
                                          </p:spTgt>
                                        </p:tgtEl>
                                      </p:cBhvr>
                                    </p:animEffect>
                                  </p:childTnLst>
                                </p:cTn>
                              </p:par>
                            </p:childTnLst>
                          </p:cTn>
                        </p:par>
                        <p:par>
                          <p:cTn id="17" fill="hold">
                            <p:stCondLst>
                              <p:cond delay="1000"/>
                            </p:stCondLst>
                            <p:childTnLst>
                              <p:par>
                                <p:cTn id="18" presetID="5" presetClass="entr" presetSubtype="1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checkerboard(across)">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4"/>
          <p:cNvSpPr>
            <a:spLocks noGrp="1"/>
          </p:cNvSpPr>
          <p:nvPr>
            <p:ph type="sldNum" sz="quarter" idx="11"/>
          </p:nvPr>
        </p:nvSpPr>
        <p:spPr>
          <a:noFill/>
        </p:spPr>
        <p:txBody>
          <a:bodyPr/>
          <a:lstStyle/>
          <a:p>
            <a:fld id="{A0A2B38A-5C9C-44E9-9A52-2D4A7E39C29C}" type="slidenum">
              <a:rPr lang="en-US" altLang="zh-CN">
                <a:ea typeface="宋体" charset="-122"/>
              </a:rPr>
              <a:pPr/>
              <a:t>4</a:t>
            </a:fld>
            <a:endParaRPr lang="en-US" altLang="zh-CN">
              <a:ea typeface="宋体" charset="-122"/>
            </a:endParaRPr>
          </a:p>
        </p:txBody>
      </p:sp>
      <p:sp>
        <p:nvSpPr>
          <p:cNvPr id="291842" name="Rectangle 2"/>
          <p:cNvSpPr>
            <a:spLocks noGrp="1" noChangeArrowheads="1"/>
          </p:cNvSpPr>
          <p:nvPr>
            <p:ph type="body" idx="1"/>
          </p:nvPr>
        </p:nvSpPr>
        <p:spPr>
          <a:xfrm>
            <a:off x="457200" y="1196975"/>
            <a:ext cx="8229600" cy="5256213"/>
          </a:xfrm>
        </p:spPr>
        <p:txBody>
          <a:bodyPr/>
          <a:lstStyle/>
          <a:p>
            <a:pPr eaLnBrk="1" hangingPunct="1">
              <a:defRPr/>
            </a:pPr>
            <a:r>
              <a:rPr lang="zh-CN" altLang="en-US" sz="3600" b="1" dirty="0" smtClean="0"/>
              <a:t>个体和交互</a:t>
            </a:r>
            <a:r>
              <a:rPr lang="zh-CN" altLang="en-US" sz="3600" b="1" dirty="0" smtClean="0">
                <a:solidFill>
                  <a:srgbClr val="FFFF00"/>
                </a:solidFill>
              </a:rPr>
              <a:t>胜过</a:t>
            </a:r>
            <a:r>
              <a:rPr lang="zh-CN" altLang="en-US" sz="3600" b="1" dirty="0" smtClean="0"/>
              <a:t>过程和工具</a:t>
            </a:r>
            <a:endParaRPr lang="en-US" altLang="zh-CN" sz="3600" b="1" dirty="0" smtClean="0"/>
          </a:p>
          <a:p>
            <a:pPr eaLnBrk="1" hangingPunct="1">
              <a:buNone/>
              <a:defRPr/>
            </a:pPr>
            <a:r>
              <a:rPr lang="en-US" altLang="zh-CN" sz="2400" b="1" dirty="0" smtClean="0">
                <a:solidFill>
                  <a:srgbClr val="66FF33"/>
                </a:solidFill>
              </a:rPr>
              <a:t>      Individual and interaction over process and tools</a:t>
            </a:r>
            <a:endParaRPr lang="zh-CN" altLang="en-US" sz="2400" b="1" dirty="0" smtClean="0">
              <a:solidFill>
                <a:srgbClr val="66FF33"/>
              </a:solidFill>
            </a:endParaRPr>
          </a:p>
          <a:p>
            <a:pPr lvl="1" eaLnBrk="1" hangingPunct="1">
              <a:spcBef>
                <a:spcPts val="1800"/>
              </a:spcBef>
              <a:defRPr/>
            </a:pPr>
            <a:r>
              <a:rPr lang="zh-CN" altLang="en-US" b="1" dirty="0" smtClean="0"/>
              <a:t>人</a:t>
            </a:r>
            <a:r>
              <a:rPr lang="zh-CN" altLang="en-US" b="1" dirty="0" smtClean="0">
                <a:solidFill>
                  <a:srgbClr val="FFFF00"/>
                </a:solidFill>
              </a:rPr>
              <a:t>是软件项目获得成功最为重要的因素。</a:t>
            </a:r>
          </a:p>
          <a:p>
            <a:pPr lvl="1" eaLnBrk="1" hangingPunct="1">
              <a:defRPr/>
            </a:pPr>
            <a:r>
              <a:rPr lang="zh-CN" altLang="en-US" b="1" dirty="0" smtClean="0"/>
              <a:t>合作、沟通及交互能力</a:t>
            </a:r>
            <a:r>
              <a:rPr lang="zh-CN" altLang="en-US" b="1" dirty="0" smtClean="0">
                <a:solidFill>
                  <a:srgbClr val="FFFF00"/>
                </a:solidFill>
              </a:rPr>
              <a:t>比单纯的软件编程能力更为重要。</a:t>
            </a:r>
          </a:p>
          <a:p>
            <a:pPr lvl="1" eaLnBrk="1" hangingPunct="1">
              <a:defRPr/>
            </a:pPr>
            <a:r>
              <a:rPr lang="zh-CN" altLang="en-US" b="1" dirty="0" smtClean="0"/>
              <a:t>合适的工具</a:t>
            </a:r>
            <a:r>
              <a:rPr lang="zh-CN" altLang="en-US" b="1" dirty="0" smtClean="0">
                <a:solidFill>
                  <a:srgbClr val="FFFF00"/>
                </a:solidFill>
              </a:rPr>
              <a:t>虽然重要，但不能过分夸大工具的作用。</a:t>
            </a:r>
          </a:p>
          <a:p>
            <a:pPr lvl="1" eaLnBrk="1" hangingPunct="1">
              <a:defRPr/>
            </a:pPr>
            <a:r>
              <a:rPr lang="zh-CN" altLang="en-US" b="1" dirty="0" smtClean="0"/>
              <a:t>团队的构建</a:t>
            </a:r>
            <a:r>
              <a:rPr lang="zh-CN" altLang="en-US" b="1" dirty="0" smtClean="0">
                <a:solidFill>
                  <a:srgbClr val="FFFF00"/>
                </a:solidFill>
              </a:rPr>
              <a:t>（包括个体、交互等）要比项目环境（包括过程、工具）的构建更重要。</a:t>
            </a:r>
          </a:p>
        </p:txBody>
      </p:sp>
      <p:sp>
        <p:nvSpPr>
          <p:cNvPr id="291843" name="Rectangle 3"/>
          <p:cNvSpPr>
            <a:spLocks noRot="1" noChangeArrowheads="1"/>
          </p:cNvSpPr>
          <p:nvPr/>
        </p:nvSpPr>
        <p:spPr bwMode="auto">
          <a:xfrm>
            <a:off x="179388" y="130175"/>
            <a:ext cx="8229600"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敏捷过程的价值观与原则</a:t>
            </a:r>
          </a:p>
        </p:txBody>
      </p:sp>
      <p:sp>
        <p:nvSpPr>
          <p:cNvPr id="75781"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4"/>
          <p:cNvSpPr>
            <a:spLocks noGrp="1"/>
          </p:cNvSpPr>
          <p:nvPr>
            <p:ph type="sldNum" sz="quarter" idx="11"/>
          </p:nvPr>
        </p:nvSpPr>
        <p:spPr>
          <a:noFill/>
        </p:spPr>
        <p:txBody>
          <a:bodyPr/>
          <a:lstStyle/>
          <a:p>
            <a:fld id="{51BBFDD4-5E98-4ACB-AF1A-E414AE8D3042}" type="slidenum">
              <a:rPr lang="en-US" altLang="zh-CN">
                <a:ea typeface="宋体" charset="-122"/>
              </a:rPr>
              <a:pPr/>
              <a:t>5</a:t>
            </a:fld>
            <a:endParaRPr lang="en-US" altLang="zh-CN">
              <a:ea typeface="宋体" charset="-122"/>
            </a:endParaRPr>
          </a:p>
        </p:txBody>
      </p:sp>
      <p:sp>
        <p:nvSpPr>
          <p:cNvPr id="292866" name="Rectangle 2"/>
          <p:cNvSpPr>
            <a:spLocks noGrp="1" noChangeArrowheads="1"/>
          </p:cNvSpPr>
          <p:nvPr>
            <p:ph type="body" idx="1"/>
          </p:nvPr>
        </p:nvSpPr>
        <p:spPr>
          <a:xfrm>
            <a:off x="457200" y="1196975"/>
            <a:ext cx="8363272" cy="5256213"/>
          </a:xfrm>
        </p:spPr>
        <p:txBody>
          <a:bodyPr/>
          <a:lstStyle/>
          <a:p>
            <a:pPr eaLnBrk="1" hangingPunct="1">
              <a:defRPr/>
            </a:pPr>
            <a:r>
              <a:rPr lang="zh-CN" altLang="en-US" sz="3600" b="1" dirty="0" smtClean="0"/>
              <a:t>可以工作的软件</a:t>
            </a:r>
            <a:r>
              <a:rPr lang="zh-CN" altLang="en-US" sz="3600" b="1" dirty="0" smtClean="0">
                <a:solidFill>
                  <a:srgbClr val="FFFF00"/>
                </a:solidFill>
              </a:rPr>
              <a:t>胜过</a:t>
            </a:r>
            <a:r>
              <a:rPr lang="zh-CN" altLang="en-US" sz="3600" b="1" dirty="0" smtClean="0"/>
              <a:t>面面俱到的文档</a:t>
            </a:r>
            <a:endParaRPr lang="en-US" altLang="zh-CN" sz="3600" b="1" dirty="0" smtClean="0"/>
          </a:p>
          <a:p>
            <a:pPr eaLnBrk="1" hangingPunct="1">
              <a:buNone/>
              <a:defRPr/>
            </a:pPr>
            <a:r>
              <a:rPr lang="en-US" altLang="zh-CN" sz="2400" b="1" dirty="0" smtClean="0">
                <a:solidFill>
                  <a:srgbClr val="66FF33"/>
                </a:solidFill>
              </a:rPr>
              <a:t>     Working software over comprehensive documentation</a:t>
            </a:r>
            <a:endParaRPr lang="zh-CN" altLang="en-US" sz="2400" b="1" dirty="0" smtClean="0">
              <a:solidFill>
                <a:srgbClr val="66FF33"/>
              </a:solidFill>
            </a:endParaRPr>
          </a:p>
          <a:p>
            <a:pPr lvl="1" eaLnBrk="1" hangingPunct="1">
              <a:spcBef>
                <a:spcPts val="1800"/>
              </a:spcBef>
              <a:defRPr/>
            </a:pPr>
            <a:r>
              <a:rPr lang="zh-CN" altLang="en-US" b="1" dirty="0" smtClean="0">
                <a:solidFill>
                  <a:srgbClr val="FFFF00"/>
                </a:solidFill>
              </a:rPr>
              <a:t>软件开发的主要目标是</a:t>
            </a:r>
            <a:r>
              <a:rPr lang="zh-CN" altLang="en-US" b="1" dirty="0" smtClean="0"/>
              <a:t>交付可以工作的软件</a:t>
            </a:r>
            <a:r>
              <a:rPr lang="zh-CN" altLang="en-US" b="1" dirty="0" smtClean="0">
                <a:solidFill>
                  <a:srgbClr val="FFFF00"/>
                </a:solidFill>
              </a:rPr>
              <a:t>。</a:t>
            </a:r>
          </a:p>
          <a:p>
            <a:pPr lvl="1" eaLnBrk="1" hangingPunct="1">
              <a:defRPr/>
            </a:pPr>
            <a:r>
              <a:rPr lang="zh-CN" altLang="en-US" b="1" dirty="0" smtClean="0">
                <a:solidFill>
                  <a:srgbClr val="FFFF00"/>
                </a:solidFill>
              </a:rPr>
              <a:t>没有文档的软件是一种灾难，但过多的面面俱到的文档比过少的文档更糟。</a:t>
            </a:r>
          </a:p>
          <a:p>
            <a:pPr lvl="2" eaLnBrk="1" hangingPunct="1">
              <a:lnSpc>
                <a:spcPct val="150000"/>
              </a:lnSpc>
              <a:defRPr/>
            </a:pPr>
            <a:r>
              <a:rPr lang="zh-CN" altLang="en-US" b="1" dirty="0" smtClean="0">
                <a:solidFill>
                  <a:srgbClr val="FFFF00"/>
                </a:solidFill>
              </a:rPr>
              <a:t>软件开发的主要和中心活动是创建可以工作的软件。</a:t>
            </a:r>
          </a:p>
          <a:p>
            <a:pPr lvl="2" eaLnBrk="1" hangingPunct="1">
              <a:lnSpc>
                <a:spcPct val="150000"/>
              </a:lnSpc>
              <a:defRPr/>
            </a:pPr>
            <a:r>
              <a:rPr lang="zh-CN" altLang="en-US" b="1" dirty="0" smtClean="0">
                <a:solidFill>
                  <a:srgbClr val="FFFF00"/>
                </a:solidFill>
                <a:latin typeface="Arial"/>
              </a:rPr>
              <a:t>“</a:t>
            </a:r>
            <a:r>
              <a:rPr lang="zh-CN" altLang="en-US" b="1" dirty="0" smtClean="0">
                <a:solidFill>
                  <a:srgbClr val="FFFF00"/>
                </a:solidFill>
              </a:rPr>
              <a:t>直到迫切需要且意义重大时，才进行文档编制</a:t>
            </a:r>
            <a:r>
              <a:rPr lang="zh-CN" altLang="en-US" b="1" dirty="0" smtClean="0">
                <a:solidFill>
                  <a:srgbClr val="FFFF00"/>
                </a:solidFill>
                <a:latin typeface="Arial"/>
              </a:rPr>
              <a:t>”                                     </a:t>
            </a:r>
            <a:endParaRPr lang="en-US" altLang="zh-CN" b="1" dirty="0" smtClean="0">
              <a:solidFill>
                <a:srgbClr val="FFFF00"/>
              </a:solidFill>
              <a:latin typeface="Arial"/>
            </a:endParaRPr>
          </a:p>
          <a:p>
            <a:pPr lvl="2" eaLnBrk="1" hangingPunct="1">
              <a:lnSpc>
                <a:spcPct val="150000"/>
              </a:lnSpc>
              <a:buNone/>
              <a:defRPr/>
            </a:pPr>
            <a:r>
              <a:rPr lang="en-US" altLang="zh-CN" b="1" dirty="0" smtClean="0">
                <a:solidFill>
                  <a:srgbClr val="FFFF00"/>
                </a:solidFill>
                <a:latin typeface="Arial"/>
              </a:rPr>
              <a:t>                                                 </a:t>
            </a:r>
            <a:r>
              <a:rPr lang="zh-CN" altLang="en-US" b="1" dirty="0" smtClean="0">
                <a:solidFill>
                  <a:srgbClr val="FFFF00"/>
                </a:solidFill>
                <a:latin typeface="Arial"/>
              </a:rPr>
              <a:t> </a:t>
            </a:r>
            <a:r>
              <a:rPr lang="en-US" altLang="zh-CN" sz="2000" b="1" dirty="0"/>
              <a:t>——</a:t>
            </a:r>
            <a:r>
              <a:rPr lang="en-US" altLang="zh-CN" sz="2000" b="1" dirty="0" smtClean="0"/>
              <a:t>Martin</a:t>
            </a:r>
            <a:r>
              <a:rPr lang="zh-CN" altLang="en-US" sz="2000" b="1" dirty="0" smtClean="0"/>
              <a:t>文档第一定律</a:t>
            </a:r>
            <a:endParaRPr lang="zh-CN" altLang="en-US" b="1" dirty="0" smtClean="0">
              <a:solidFill>
                <a:srgbClr val="FFFF00"/>
              </a:solidFill>
            </a:endParaRPr>
          </a:p>
          <a:p>
            <a:pPr lvl="2" eaLnBrk="1" hangingPunct="1">
              <a:lnSpc>
                <a:spcPct val="150000"/>
              </a:lnSpc>
              <a:defRPr/>
            </a:pPr>
            <a:r>
              <a:rPr lang="zh-CN" altLang="en-US" b="1" dirty="0" smtClean="0">
                <a:solidFill>
                  <a:srgbClr val="FFFF00"/>
                </a:solidFill>
              </a:rPr>
              <a:t>编制的内部文档应尽量短小并且主题突出。</a:t>
            </a:r>
          </a:p>
        </p:txBody>
      </p:sp>
      <p:sp>
        <p:nvSpPr>
          <p:cNvPr id="292867" name="Rectangle 3"/>
          <p:cNvSpPr>
            <a:spLocks noRot="1" noChangeArrowheads="1"/>
          </p:cNvSpPr>
          <p:nvPr/>
        </p:nvSpPr>
        <p:spPr bwMode="auto">
          <a:xfrm>
            <a:off x="179388" y="130175"/>
            <a:ext cx="8229600"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敏捷过程的价值观与原则</a:t>
            </a:r>
          </a:p>
        </p:txBody>
      </p:sp>
      <p:sp>
        <p:nvSpPr>
          <p:cNvPr id="76805"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4"/>
          <p:cNvSpPr>
            <a:spLocks noGrp="1"/>
          </p:cNvSpPr>
          <p:nvPr>
            <p:ph type="sldNum" sz="quarter" idx="11"/>
          </p:nvPr>
        </p:nvSpPr>
        <p:spPr>
          <a:noFill/>
        </p:spPr>
        <p:txBody>
          <a:bodyPr/>
          <a:lstStyle/>
          <a:p>
            <a:fld id="{440721A3-64A9-4BF9-A565-F5B59C0280FE}" type="slidenum">
              <a:rPr lang="en-US" altLang="zh-CN">
                <a:ea typeface="宋体" charset="-122"/>
              </a:rPr>
              <a:pPr/>
              <a:t>6</a:t>
            </a:fld>
            <a:endParaRPr lang="en-US" altLang="zh-CN">
              <a:ea typeface="宋体" charset="-122"/>
            </a:endParaRPr>
          </a:p>
        </p:txBody>
      </p:sp>
      <p:sp>
        <p:nvSpPr>
          <p:cNvPr id="293890" name="Rectangle 2"/>
          <p:cNvSpPr>
            <a:spLocks noGrp="1" noChangeArrowheads="1"/>
          </p:cNvSpPr>
          <p:nvPr>
            <p:ph type="body" idx="1"/>
          </p:nvPr>
        </p:nvSpPr>
        <p:spPr>
          <a:xfrm>
            <a:off x="457200" y="1196975"/>
            <a:ext cx="8229600" cy="5256213"/>
          </a:xfrm>
        </p:spPr>
        <p:txBody>
          <a:bodyPr/>
          <a:lstStyle/>
          <a:p>
            <a:pPr eaLnBrk="1" hangingPunct="1">
              <a:defRPr/>
            </a:pPr>
            <a:r>
              <a:rPr lang="zh-CN" altLang="en-US" sz="3600" b="1" dirty="0" smtClean="0"/>
              <a:t>客户合作</a:t>
            </a:r>
            <a:r>
              <a:rPr lang="zh-CN" altLang="en-US" sz="3600" b="1" dirty="0" smtClean="0">
                <a:solidFill>
                  <a:srgbClr val="FFFF00"/>
                </a:solidFill>
              </a:rPr>
              <a:t>胜过</a:t>
            </a:r>
            <a:r>
              <a:rPr lang="zh-CN" altLang="en-US" sz="3600" b="1" dirty="0" smtClean="0"/>
              <a:t>合同谈判</a:t>
            </a:r>
            <a:endParaRPr lang="en-US" altLang="zh-CN" sz="3600" b="1" dirty="0" smtClean="0"/>
          </a:p>
          <a:p>
            <a:pPr eaLnBrk="1" hangingPunct="1">
              <a:buNone/>
              <a:defRPr/>
            </a:pPr>
            <a:r>
              <a:rPr lang="en-US" altLang="zh-CN" sz="3600" b="1" dirty="0" smtClean="0"/>
              <a:t>   </a:t>
            </a:r>
            <a:r>
              <a:rPr lang="en-US" altLang="zh-CN" sz="2400" b="1" dirty="0" smtClean="0">
                <a:solidFill>
                  <a:srgbClr val="66FF33"/>
                </a:solidFill>
              </a:rPr>
              <a:t>customer collaboration over contract negotiation</a:t>
            </a:r>
            <a:endParaRPr lang="zh-CN" altLang="en-US" sz="2400" b="1" dirty="0" smtClean="0">
              <a:solidFill>
                <a:srgbClr val="66FF33"/>
              </a:solidFill>
            </a:endParaRPr>
          </a:p>
          <a:p>
            <a:pPr lvl="1" eaLnBrk="1" hangingPunct="1">
              <a:lnSpc>
                <a:spcPct val="125000"/>
              </a:lnSpc>
              <a:spcBef>
                <a:spcPts val="2400"/>
              </a:spcBef>
              <a:defRPr/>
            </a:pPr>
            <a:r>
              <a:rPr lang="zh-CN" altLang="en-US" b="1" dirty="0" smtClean="0">
                <a:solidFill>
                  <a:srgbClr val="FFFF00"/>
                </a:solidFill>
              </a:rPr>
              <a:t>规定了需求、进度和项目成本的合同在根本上是存在缺陷的。</a:t>
            </a:r>
          </a:p>
          <a:p>
            <a:pPr lvl="1" eaLnBrk="1" hangingPunct="1">
              <a:lnSpc>
                <a:spcPct val="125000"/>
              </a:lnSpc>
              <a:defRPr/>
            </a:pPr>
            <a:r>
              <a:rPr lang="zh-CN" altLang="en-US" b="1" dirty="0" smtClean="0">
                <a:solidFill>
                  <a:srgbClr val="FFFF00"/>
                </a:solidFill>
              </a:rPr>
              <a:t>为开发团队和客户的协同工作方式提供指导的合同才是最好的合同。</a:t>
            </a:r>
          </a:p>
        </p:txBody>
      </p:sp>
      <p:sp>
        <p:nvSpPr>
          <p:cNvPr id="293891" name="Rectangle 3"/>
          <p:cNvSpPr>
            <a:spLocks noRot="1" noChangeArrowheads="1"/>
          </p:cNvSpPr>
          <p:nvPr/>
        </p:nvSpPr>
        <p:spPr bwMode="auto">
          <a:xfrm>
            <a:off x="179388" y="130175"/>
            <a:ext cx="8229600"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敏捷过程的价值观与原则</a:t>
            </a:r>
          </a:p>
        </p:txBody>
      </p:sp>
      <p:sp>
        <p:nvSpPr>
          <p:cNvPr id="77829"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4"/>
          <p:cNvSpPr>
            <a:spLocks noGrp="1"/>
          </p:cNvSpPr>
          <p:nvPr>
            <p:ph type="sldNum" sz="quarter" idx="11"/>
          </p:nvPr>
        </p:nvSpPr>
        <p:spPr>
          <a:noFill/>
        </p:spPr>
        <p:txBody>
          <a:bodyPr/>
          <a:lstStyle/>
          <a:p>
            <a:fld id="{21A05AF3-8165-49C8-806D-AAA7398CD729}" type="slidenum">
              <a:rPr lang="en-US" altLang="zh-CN">
                <a:ea typeface="宋体" charset="-122"/>
              </a:rPr>
              <a:pPr/>
              <a:t>7</a:t>
            </a:fld>
            <a:endParaRPr lang="en-US" altLang="zh-CN">
              <a:ea typeface="宋体" charset="-122"/>
            </a:endParaRPr>
          </a:p>
        </p:txBody>
      </p:sp>
      <p:sp>
        <p:nvSpPr>
          <p:cNvPr id="294914" name="Rectangle 2"/>
          <p:cNvSpPr>
            <a:spLocks noGrp="1" noChangeArrowheads="1"/>
          </p:cNvSpPr>
          <p:nvPr>
            <p:ph type="body" idx="1"/>
          </p:nvPr>
        </p:nvSpPr>
        <p:spPr>
          <a:xfrm>
            <a:off x="457200" y="1196975"/>
            <a:ext cx="8229600" cy="5256213"/>
          </a:xfrm>
        </p:spPr>
        <p:txBody>
          <a:bodyPr/>
          <a:lstStyle/>
          <a:p>
            <a:pPr eaLnBrk="1" hangingPunct="1">
              <a:lnSpc>
                <a:spcPct val="120000"/>
              </a:lnSpc>
              <a:defRPr/>
            </a:pPr>
            <a:r>
              <a:rPr lang="zh-CN" altLang="en-US" sz="3600" b="1" dirty="0" smtClean="0"/>
              <a:t>响应变化</a:t>
            </a:r>
            <a:r>
              <a:rPr lang="zh-CN" altLang="en-US" sz="3600" b="1" dirty="0" smtClean="0">
                <a:solidFill>
                  <a:srgbClr val="FFFF00"/>
                </a:solidFill>
              </a:rPr>
              <a:t>胜过</a:t>
            </a:r>
            <a:r>
              <a:rPr lang="zh-CN" altLang="en-US" sz="3600" b="1" dirty="0" smtClean="0"/>
              <a:t>遵循计划</a:t>
            </a:r>
            <a:endParaRPr lang="en-US" altLang="zh-CN" sz="3600" b="1" dirty="0" smtClean="0"/>
          </a:p>
          <a:p>
            <a:pPr eaLnBrk="1" hangingPunct="1">
              <a:lnSpc>
                <a:spcPct val="120000"/>
              </a:lnSpc>
              <a:buNone/>
              <a:defRPr/>
            </a:pPr>
            <a:r>
              <a:rPr lang="en-US" altLang="zh-CN" sz="2400" b="1" dirty="0" smtClean="0">
                <a:solidFill>
                  <a:srgbClr val="66FF33"/>
                </a:solidFill>
              </a:rPr>
              <a:t>     responding to change over following a plan</a:t>
            </a:r>
            <a:endParaRPr lang="zh-CN" altLang="en-US" sz="3600" b="1" dirty="0" smtClean="0"/>
          </a:p>
          <a:p>
            <a:pPr lvl="1" eaLnBrk="1" hangingPunct="1">
              <a:lnSpc>
                <a:spcPct val="125000"/>
              </a:lnSpc>
              <a:spcBef>
                <a:spcPts val="2400"/>
              </a:spcBef>
              <a:defRPr/>
            </a:pPr>
            <a:r>
              <a:rPr lang="zh-CN" altLang="en-US" b="1" dirty="0" smtClean="0">
                <a:solidFill>
                  <a:srgbClr val="FFFF00"/>
                </a:solidFill>
              </a:rPr>
              <a:t>软件过程必须有足够的能力及时响应变化</a:t>
            </a:r>
          </a:p>
          <a:p>
            <a:pPr lvl="1" eaLnBrk="1" hangingPunct="1">
              <a:lnSpc>
                <a:spcPct val="125000"/>
              </a:lnSpc>
              <a:defRPr/>
            </a:pPr>
            <a:r>
              <a:rPr lang="zh-CN" altLang="en-US" b="1" dirty="0" smtClean="0">
                <a:solidFill>
                  <a:srgbClr val="FFFF00"/>
                </a:solidFill>
              </a:rPr>
              <a:t>计划必须有足够的灵活性与可塑性</a:t>
            </a:r>
          </a:p>
          <a:p>
            <a:pPr lvl="2" eaLnBrk="1" hangingPunct="1">
              <a:lnSpc>
                <a:spcPct val="125000"/>
              </a:lnSpc>
              <a:defRPr/>
            </a:pPr>
            <a:r>
              <a:rPr lang="zh-CN" altLang="en-US" b="1" dirty="0" smtClean="0">
                <a:solidFill>
                  <a:srgbClr val="FFFF00"/>
                </a:solidFill>
              </a:rPr>
              <a:t>制定细致度逐渐降低的计划</a:t>
            </a:r>
          </a:p>
        </p:txBody>
      </p:sp>
      <p:sp>
        <p:nvSpPr>
          <p:cNvPr id="294915" name="Rectangle 3"/>
          <p:cNvSpPr>
            <a:spLocks noRot="1" noChangeArrowheads="1"/>
          </p:cNvSpPr>
          <p:nvPr/>
        </p:nvSpPr>
        <p:spPr bwMode="auto">
          <a:xfrm>
            <a:off x="179388" y="130175"/>
            <a:ext cx="8229600"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敏捷过程的价值观与原则</a:t>
            </a:r>
          </a:p>
        </p:txBody>
      </p:sp>
      <p:sp>
        <p:nvSpPr>
          <p:cNvPr id="78853"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4"/>
          <p:cNvSpPr>
            <a:spLocks noGrp="1"/>
          </p:cNvSpPr>
          <p:nvPr>
            <p:ph type="sldNum" sz="quarter" idx="11"/>
          </p:nvPr>
        </p:nvSpPr>
        <p:spPr>
          <a:noFill/>
        </p:spPr>
        <p:txBody>
          <a:bodyPr/>
          <a:lstStyle/>
          <a:p>
            <a:fld id="{AC742644-586D-4A9D-92BC-714FCA352966}" type="slidenum">
              <a:rPr lang="en-US" altLang="zh-CN">
                <a:ea typeface="宋体" charset="-122"/>
              </a:rPr>
              <a:pPr/>
              <a:t>8</a:t>
            </a:fld>
            <a:endParaRPr lang="en-US" altLang="zh-CN">
              <a:ea typeface="宋体" charset="-122"/>
            </a:endParaRPr>
          </a:p>
        </p:txBody>
      </p:sp>
      <p:sp>
        <p:nvSpPr>
          <p:cNvPr id="221186" name="Rectangle 2"/>
          <p:cNvSpPr>
            <a:spLocks noGrp="1" noChangeArrowheads="1"/>
          </p:cNvSpPr>
          <p:nvPr>
            <p:ph type="body" idx="1"/>
          </p:nvPr>
        </p:nvSpPr>
        <p:spPr>
          <a:xfrm>
            <a:off x="457200" y="1196974"/>
            <a:ext cx="8229600" cy="5400377"/>
          </a:xfrm>
        </p:spPr>
        <p:txBody>
          <a:bodyPr/>
          <a:lstStyle/>
          <a:p>
            <a:pPr eaLnBrk="1" hangingPunct="1">
              <a:defRPr/>
            </a:pPr>
            <a:r>
              <a:rPr lang="zh-CN" altLang="en-US" sz="3600" b="1" dirty="0" smtClean="0">
                <a:solidFill>
                  <a:srgbClr val="FFFF00"/>
                </a:solidFill>
              </a:rPr>
              <a:t>敏捷过程的</a:t>
            </a:r>
            <a:r>
              <a:rPr lang="en-US" altLang="zh-CN" sz="3600" b="1" dirty="0" smtClean="0">
                <a:solidFill>
                  <a:srgbClr val="FFFF00"/>
                </a:solidFill>
              </a:rPr>
              <a:t>12</a:t>
            </a:r>
            <a:r>
              <a:rPr lang="zh-CN" altLang="en-US" sz="3600" b="1" dirty="0" smtClean="0">
                <a:solidFill>
                  <a:srgbClr val="FFFF00"/>
                </a:solidFill>
              </a:rPr>
              <a:t>条基本原则</a:t>
            </a:r>
          </a:p>
          <a:p>
            <a:pPr lvl="1" eaLnBrk="1" hangingPunct="1">
              <a:lnSpc>
                <a:spcPct val="110000"/>
              </a:lnSpc>
              <a:buNone/>
              <a:defRPr/>
            </a:pPr>
            <a:r>
              <a:rPr lang="en-US" altLang="zh-CN" sz="2400" b="1" dirty="0" smtClean="0">
                <a:solidFill>
                  <a:srgbClr val="FFFF00"/>
                </a:solidFill>
              </a:rPr>
              <a:t>1. </a:t>
            </a:r>
            <a:r>
              <a:rPr lang="zh-CN" altLang="en-US" sz="2400" b="1" dirty="0" smtClean="0">
                <a:solidFill>
                  <a:srgbClr val="FFFF00"/>
                </a:solidFill>
              </a:rPr>
              <a:t>我们最优先要做的是通过尽早的、持续的交付有价值的软件来使客户满意。</a:t>
            </a:r>
          </a:p>
          <a:p>
            <a:pPr lvl="1" eaLnBrk="1" hangingPunct="1">
              <a:lnSpc>
                <a:spcPct val="110000"/>
              </a:lnSpc>
              <a:buNone/>
              <a:defRPr/>
            </a:pPr>
            <a:r>
              <a:rPr lang="en-US" altLang="zh-CN" sz="2400" b="1" dirty="0" smtClean="0">
                <a:solidFill>
                  <a:srgbClr val="FFFF00"/>
                </a:solidFill>
              </a:rPr>
              <a:t>2. </a:t>
            </a:r>
            <a:r>
              <a:rPr lang="zh-CN" altLang="en-US" sz="2400" b="1" dirty="0" smtClean="0">
                <a:solidFill>
                  <a:srgbClr val="FFFF00"/>
                </a:solidFill>
              </a:rPr>
              <a:t>即使到了开发的后期也欢迎改变需求。敏捷过程利用变化来为客户创造竞争优势。</a:t>
            </a:r>
          </a:p>
          <a:p>
            <a:pPr lvl="1" eaLnBrk="1" hangingPunct="1">
              <a:lnSpc>
                <a:spcPct val="110000"/>
              </a:lnSpc>
              <a:buNone/>
              <a:defRPr/>
            </a:pPr>
            <a:r>
              <a:rPr lang="en-US" altLang="zh-CN" sz="2400" b="1" dirty="0" smtClean="0">
                <a:solidFill>
                  <a:srgbClr val="FFFF00"/>
                </a:solidFill>
              </a:rPr>
              <a:t>3. </a:t>
            </a:r>
            <a:r>
              <a:rPr lang="zh-CN" altLang="en-US" sz="2400" b="1" dirty="0" smtClean="0">
                <a:solidFill>
                  <a:srgbClr val="FFFF00"/>
                </a:solidFill>
              </a:rPr>
              <a:t>经常性地交付可以工作的软件，交付的间隔可以从几周到几个月，交付的时间间隔越短越好。</a:t>
            </a:r>
          </a:p>
          <a:p>
            <a:pPr lvl="1" eaLnBrk="1" hangingPunct="1">
              <a:lnSpc>
                <a:spcPct val="110000"/>
              </a:lnSpc>
              <a:buNone/>
              <a:defRPr/>
            </a:pPr>
            <a:r>
              <a:rPr lang="en-US" altLang="zh-CN" sz="2400" b="1" dirty="0" smtClean="0">
                <a:solidFill>
                  <a:srgbClr val="FFFF00"/>
                </a:solidFill>
              </a:rPr>
              <a:t>4. </a:t>
            </a:r>
            <a:r>
              <a:rPr lang="zh-CN" altLang="en-US" sz="2400" b="1" dirty="0" smtClean="0">
                <a:solidFill>
                  <a:srgbClr val="FFFF00"/>
                </a:solidFill>
              </a:rPr>
              <a:t>在整个项目开发期间，业务人员和开发人员必须天天都在一起工作。</a:t>
            </a:r>
          </a:p>
          <a:p>
            <a:pPr lvl="1" eaLnBrk="1" hangingPunct="1">
              <a:lnSpc>
                <a:spcPct val="110000"/>
              </a:lnSpc>
              <a:buNone/>
              <a:defRPr/>
            </a:pPr>
            <a:r>
              <a:rPr lang="en-US" altLang="zh-CN" sz="2400" b="1" dirty="0" smtClean="0">
                <a:solidFill>
                  <a:srgbClr val="FFFF00"/>
                </a:solidFill>
              </a:rPr>
              <a:t>5. </a:t>
            </a:r>
            <a:r>
              <a:rPr lang="zh-CN" altLang="en-US" sz="2400" b="1" dirty="0" smtClean="0">
                <a:solidFill>
                  <a:srgbClr val="FFFF00"/>
                </a:solidFill>
              </a:rPr>
              <a:t>围绕被激励起来的个人来构建项目。给他们提供所需要的环境和支持，并且信任他们能够完成工作。</a:t>
            </a:r>
          </a:p>
        </p:txBody>
      </p:sp>
      <p:sp>
        <p:nvSpPr>
          <p:cNvPr id="221187" name="Rectangle 3"/>
          <p:cNvSpPr>
            <a:spLocks noRot="1" noChangeArrowheads="1"/>
          </p:cNvSpPr>
          <p:nvPr/>
        </p:nvSpPr>
        <p:spPr bwMode="auto">
          <a:xfrm>
            <a:off x="179388" y="130175"/>
            <a:ext cx="8229600"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敏捷过程的价值观与原则</a:t>
            </a:r>
          </a:p>
        </p:txBody>
      </p:sp>
      <p:sp>
        <p:nvSpPr>
          <p:cNvPr id="79877"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21186">
                                            <p:txEl>
                                              <p:pRg st="1" end="1"/>
                                            </p:txEl>
                                          </p:spTgt>
                                        </p:tgtEl>
                                        <p:attrNameLst>
                                          <p:attrName>style.visibility</p:attrName>
                                        </p:attrNameLst>
                                      </p:cBhvr>
                                      <p:to>
                                        <p:strVal val="visible"/>
                                      </p:to>
                                    </p:set>
                                    <p:animEffect transition="in" filter="checkerboard(across)">
                                      <p:cBhvr>
                                        <p:cTn id="7" dur="500"/>
                                        <p:tgtEl>
                                          <p:spTgt spid="22118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21186">
                                            <p:txEl>
                                              <p:pRg st="2" end="2"/>
                                            </p:txEl>
                                          </p:spTgt>
                                        </p:tgtEl>
                                        <p:attrNameLst>
                                          <p:attrName>style.visibility</p:attrName>
                                        </p:attrNameLst>
                                      </p:cBhvr>
                                      <p:to>
                                        <p:strVal val="visible"/>
                                      </p:to>
                                    </p:set>
                                    <p:animEffect transition="in" filter="checkerboard(across)">
                                      <p:cBhvr>
                                        <p:cTn id="12" dur="500"/>
                                        <p:tgtEl>
                                          <p:spTgt spid="22118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21186">
                                            <p:txEl>
                                              <p:pRg st="3" end="3"/>
                                            </p:txEl>
                                          </p:spTgt>
                                        </p:tgtEl>
                                        <p:attrNameLst>
                                          <p:attrName>style.visibility</p:attrName>
                                        </p:attrNameLst>
                                      </p:cBhvr>
                                      <p:to>
                                        <p:strVal val="visible"/>
                                      </p:to>
                                    </p:set>
                                    <p:animEffect transition="in" filter="checkerboard(across)">
                                      <p:cBhvr>
                                        <p:cTn id="17" dur="500"/>
                                        <p:tgtEl>
                                          <p:spTgt spid="22118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21186">
                                            <p:txEl>
                                              <p:pRg st="4" end="4"/>
                                            </p:txEl>
                                          </p:spTgt>
                                        </p:tgtEl>
                                        <p:attrNameLst>
                                          <p:attrName>style.visibility</p:attrName>
                                        </p:attrNameLst>
                                      </p:cBhvr>
                                      <p:to>
                                        <p:strVal val="visible"/>
                                      </p:to>
                                    </p:set>
                                    <p:animEffect transition="in" filter="checkerboard(across)">
                                      <p:cBhvr>
                                        <p:cTn id="22" dur="500"/>
                                        <p:tgtEl>
                                          <p:spTgt spid="22118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21186">
                                            <p:txEl>
                                              <p:pRg st="5" end="5"/>
                                            </p:txEl>
                                          </p:spTgt>
                                        </p:tgtEl>
                                        <p:attrNameLst>
                                          <p:attrName>style.visibility</p:attrName>
                                        </p:attrNameLst>
                                      </p:cBhvr>
                                      <p:to>
                                        <p:strVal val="visible"/>
                                      </p:to>
                                    </p:set>
                                    <p:animEffect transition="in" filter="checkerboard(across)">
                                      <p:cBhvr>
                                        <p:cTn id="27" dur="500"/>
                                        <p:tgtEl>
                                          <p:spTgt spid="22118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4"/>
          <p:cNvSpPr>
            <a:spLocks noGrp="1"/>
          </p:cNvSpPr>
          <p:nvPr>
            <p:ph type="sldNum" sz="quarter" idx="11"/>
          </p:nvPr>
        </p:nvSpPr>
        <p:spPr>
          <a:noFill/>
        </p:spPr>
        <p:txBody>
          <a:bodyPr/>
          <a:lstStyle/>
          <a:p>
            <a:fld id="{8F87D4B4-686E-4269-B3D0-ADFDAEA2A1B9}" type="slidenum">
              <a:rPr lang="en-US" altLang="zh-CN">
                <a:ea typeface="宋体" charset="-122"/>
              </a:rPr>
              <a:pPr/>
              <a:t>9</a:t>
            </a:fld>
            <a:endParaRPr lang="en-US" altLang="zh-CN">
              <a:ea typeface="宋体" charset="-122"/>
            </a:endParaRPr>
          </a:p>
        </p:txBody>
      </p:sp>
      <p:sp>
        <p:nvSpPr>
          <p:cNvPr id="222210" name="Rectangle 2"/>
          <p:cNvSpPr>
            <a:spLocks noGrp="1" noChangeArrowheads="1"/>
          </p:cNvSpPr>
          <p:nvPr>
            <p:ph type="body" idx="1"/>
          </p:nvPr>
        </p:nvSpPr>
        <p:spPr>
          <a:xfrm>
            <a:off x="457200" y="1196974"/>
            <a:ext cx="8229600" cy="5328369"/>
          </a:xfrm>
        </p:spPr>
        <p:txBody>
          <a:bodyPr/>
          <a:lstStyle/>
          <a:p>
            <a:pPr eaLnBrk="1" hangingPunct="1">
              <a:defRPr/>
            </a:pPr>
            <a:r>
              <a:rPr lang="zh-CN" altLang="en-US" sz="3600" b="1" dirty="0" smtClean="0">
                <a:solidFill>
                  <a:srgbClr val="FFFF00"/>
                </a:solidFill>
              </a:rPr>
              <a:t>敏捷过程的</a:t>
            </a:r>
            <a:r>
              <a:rPr lang="en-US" altLang="zh-CN" sz="3600" b="1" dirty="0" smtClean="0">
                <a:solidFill>
                  <a:srgbClr val="FFFF00"/>
                </a:solidFill>
              </a:rPr>
              <a:t>12</a:t>
            </a:r>
            <a:r>
              <a:rPr lang="zh-CN" altLang="en-US" sz="3600" b="1" dirty="0" smtClean="0">
                <a:solidFill>
                  <a:srgbClr val="FFFF00"/>
                </a:solidFill>
              </a:rPr>
              <a:t>条基本原则（续）</a:t>
            </a:r>
          </a:p>
          <a:p>
            <a:pPr lvl="1" eaLnBrk="1" hangingPunct="1">
              <a:lnSpc>
                <a:spcPct val="110000"/>
              </a:lnSpc>
              <a:buNone/>
              <a:defRPr/>
            </a:pPr>
            <a:r>
              <a:rPr lang="en-US" altLang="zh-CN" sz="2400" b="1" dirty="0" smtClean="0">
                <a:solidFill>
                  <a:srgbClr val="FFFF00"/>
                </a:solidFill>
              </a:rPr>
              <a:t>6. </a:t>
            </a:r>
            <a:r>
              <a:rPr lang="zh-CN" altLang="en-US" sz="2400" b="1" dirty="0" smtClean="0">
                <a:solidFill>
                  <a:srgbClr val="FFFF00"/>
                </a:solidFill>
              </a:rPr>
              <a:t>在团队内部，最具有效果并且富有效率的传递信息的方法，就是面对面的交谈。</a:t>
            </a:r>
          </a:p>
          <a:p>
            <a:pPr lvl="1" eaLnBrk="1" hangingPunct="1">
              <a:lnSpc>
                <a:spcPct val="110000"/>
              </a:lnSpc>
              <a:buNone/>
              <a:defRPr/>
            </a:pPr>
            <a:r>
              <a:rPr lang="en-US" altLang="zh-CN" sz="2400" b="1" dirty="0" smtClean="0">
                <a:solidFill>
                  <a:srgbClr val="FFFF00"/>
                </a:solidFill>
              </a:rPr>
              <a:t>7. </a:t>
            </a:r>
            <a:r>
              <a:rPr lang="zh-CN" altLang="en-US" sz="2400" b="1" dirty="0" smtClean="0">
                <a:solidFill>
                  <a:srgbClr val="FFFF00"/>
                </a:solidFill>
              </a:rPr>
              <a:t>工作的软件是首要的进度度量标准。</a:t>
            </a:r>
          </a:p>
          <a:p>
            <a:pPr lvl="1" eaLnBrk="1" hangingPunct="1">
              <a:lnSpc>
                <a:spcPct val="110000"/>
              </a:lnSpc>
              <a:buNone/>
              <a:defRPr/>
            </a:pPr>
            <a:r>
              <a:rPr lang="en-US" altLang="zh-CN" sz="2400" b="1" dirty="0" smtClean="0">
                <a:solidFill>
                  <a:srgbClr val="FFFF00"/>
                </a:solidFill>
              </a:rPr>
              <a:t>8. </a:t>
            </a:r>
            <a:r>
              <a:rPr lang="zh-CN" altLang="en-US" sz="2400" b="1" dirty="0" smtClean="0">
                <a:solidFill>
                  <a:srgbClr val="FFFF00"/>
                </a:solidFill>
              </a:rPr>
              <a:t>敏捷过程提倡可持续的开发速度。责任人、开发者和用户应该能够保持一个长期的、恒定的开发速度。</a:t>
            </a:r>
          </a:p>
          <a:p>
            <a:pPr lvl="1" eaLnBrk="1" hangingPunct="1">
              <a:lnSpc>
                <a:spcPct val="110000"/>
              </a:lnSpc>
              <a:buNone/>
              <a:defRPr/>
            </a:pPr>
            <a:r>
              <a:rPr lang="en-US" altLang="zh-CN" sz="2400" b="1" dirty="0" smtClean="0">
                <a:solidFill>
                  <a:srgbClr val="FFFF00"/>
                </a:solidFill>
              </a:rPr>
              <a:t>9. </a:t>
            </a:r>
            <a:r>
              <a:rPr lang="zh-CN" altLang="en-US" sz="2400" b="1" dirty="0" smtClean="0">
                <a:solidFill>
                  <a:srgbClr val="FFFF00"/>
                </a:solidFill>
              </a:rPr>
              <a:t>不断地关注优秀的技能和好的设计会增强敏捷能力。</a:t>
            </a:r>
          </a:p>
          <a:p>
            <a:pPr lvl="1" eaLnBrk="1" hangingPunct="1">
              <a:lnSpc>
                <a:spcPct val="110000"/>
              </a:lnSpc>
              <a:buNone/>
              <a:defRPr/>
            </a:pPr>
            <a:r>
              <a:rPr lang="en-US" altLang="zh-CN" sz="2400" b="1" dirty="0" smtClean="0">
                <a:solidFill>
                  <a:srgbClr val="FFFF00"/>
                </a:solidFill>
              </a:rPr>
              <a:t>10. </a:t>
            </a:r>
            <a:r>
              <a:rPr lang="zh-CN" altLang="en-US" sz="2400" b="1" dirty="0" smtClean="0">
                <a:solidFill>
                  <a:srgbClr val="FFFF00"/>
                </a:solidFill>
              </a:rPr>
              <a:t>简单是最根本的。</a:t>
            </a:r>
          </a:p>
          <a:p>
            <a:pPr lvl="1" eaLnBrk="1" hangingPunct="1">
              <a:lnSpc>
                <a:spcPct val="110000"/>
              </a:lnSpc>
              <a:buNone/>
              <a:defRPr/>
            </a:pPr>
            <a:r>
              <a:rPr lang="en-US" altLang="zh-CN" sz="2400" b="1" dirty="0" smtClean="0">
                <a:solidFill>
                  <a:srgbClr val="FFFF00"/>
                </a:solidFill>
              </a:rPr>
              <a:t>11. </a:t>
            </a:r>
            <a:r>
              <a:rPr lang="zh-CN" altLang="en-US" sz="2400" b="1" dirty="0" smtClean="0">
                <a:solidFill>
                  <a:srgbClr val="FFFF00"/>
                </a:solidFill>
              </a:rPr>
              <a:t>最好的架构、需求和设计出自于自组织的团队。</a:t>
            </a:r>
          </a:p>
          <a:p>
            <a:pPr lvl="1" eaLnBrk="1" hangingPunct="1">
              <a:lnSpc>
                <a:spcPct val="110000"/>
              </a:lnSpc>
              <a:buNone/>
              <a:defRPr/>
            </a:pPr>
            <a:r>
              <a:rPr lang="en-US" altLang="zh-CN" sz="2400" b="1" dirty="0" smtClean="0">
                <a:solidFill>
                  <a:srgbClr val="FFFF00"/>
                </a:solidFill>
              </a:rPr>
              <a:t>12. </a:t>
            </a:r>
            <a:r>
              <a:rPr lang="zh-CN" altLang="en-US" sz="2400" b="1" dirty="0" smtClean="0">
                <a:solidFill>
                  <a:srgbClr val="FFFF00"/>
                </a:solidFill>
              </a:rPr>
              <a:t>每隔一段时间，团队会在如何才能更有效地工作方面进行反省，然后相应地对自己的行为进行调整。</a:t>
            </a:r>
          </a:p>
        </p:txBody>
      </p:sp>
      <p:sp>
        <p:nvSpPr>
          <p:cNvPr id="222211" name="Rectangle 3"/>
          <p:cNvSpPr>
            <a:spLocks noRot="1" noChangeArrowheads="1"/>
          </p:cNvSpPr>
          <p:nvPr/>
        </p:nvSpPr>
        <p:spPr bwMode="auto">
          <a:xfrm>
            <a:off x="179388" y="130175"/>
            <a:ext cx="8229600" cy="706438"/>
          </a:xfrm>
          <a:prstGeom prst="rect">
            <a:avLst/>
          </a:prstGeom>
          <a:noFill/>
          <a:ln w="9525">
            <a:noFill/>
            <a:miter lim="800000"/>
            <a:headEnd/>
            <a:tailEnd/>
          </a:ln>
          <a:effectLst/>
        </p:spPr>
        <p:txBody>
          <a:bodyPr anchor="ctr"/>
          <a:lstStyle/>
          <a:p>
            <a:pPr>
              <a:defRPr/>
            </a:pPr>
            <a:r>
              <a:rPr lang="zh-CN" altLang="en-US" sz="4400" b="1">
                <a:solidFill>
                  <a:srgbClr val="FFFF00"/>
                </a:solidFill>
                <a:effectLst>
                  <a:outerShdw blurRad="38100" dist="38100" dir="2700000" algn="tl">
                    <a:srgbClr val="000000"/>
                  </a:outerShdw>
                </a:effectLst>
                <a:ea typeface="宋体" pitchFamily="2" charset="-122"/>
              </a:rPr>
              <a:t>敏捷过程的价值观与原则</a:t>
            </a:r>
          </a:p>
        </p:txBody>
      </p:sp>
      <p:sp>
        <p:nvSpPr>
          <p:cNvPr id="80901" name="Line 4"/>
          <p:cNvSpPr>
            <a:spLocks noChangeShapeType="1"/>
          </p:cNvSpPr>
          <p:nvPr/>
        </p:nvSpPr>
        <p:spPr bwMode="auto">
          <a:xfrm>
            <a:off x="0" y="1052513"/>
            <a:ext cx="9144000" cy="0"/>
          </a:xfrm>
          <a:prstGeom prst="line">
            <a:avLst/>
          </a:prstGeom>
          <a:noFill/>
          <a:ln w="9525">
            <a:solidFill>
              <a:srgbClr val="FFFF00"/>
            </a:solidFill>
            <a:round/>
            <a:headEnd/>
            <a:tailEnd/>
          </a:ln>
        </p:spPr>
        <p:txBody>
          <a:bodyPr anchor="ct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22210">
                                            <p:txEl>
                                              <p:pRg st="1" end="1"/>
                                            </p:txEl>
                                          </p:spTgt>
                                        </p:tgtEl>
                                        <p:attrNameLst>
                                          <p:attrName>style.visibility</p:attrName>
                                        </p:attrNameLst>
                                      </p:cBhvr>
                                      <p:to>
                                        <p:strVal val="visible"/>
                                      </p:to>
                                    </p:set>
                                    <p:animEffect transition="in" filter="checkerboard(across)">
                                      <p:cBhvr>
                                        <p:cTn id="7" dur="500"/>
                                        <p:tgtEl>
                                          <p:spTgt spid="2222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22210">
                                            <p:txEl>
                                              <p:pRg st="2" end="2"/>
                                            </p:txEl>
                                          </p:spTgt>
                                        </p:tgtEl>
                                        <p:attrNameLst>
                                          <p:attrName>style.visibility</p:attrName>
                                        </p:attrNameLst>
                                      </p:cBhvr>
                                      <p:to>
                                        <p:strVal val="visible"/>
                                      </p:to>
                                    </p:set>
                                    <p:animEffect transition="in" filter="checkerboard(across)">
                                      <p:cBhvr>
                                        <p:cTn id="12" dur="500"/>
                                        <p:tgtEl>
                                          <p:spTgt spid="2222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22210">
                                            <p:txEl>
                                              <p:pRg st="3" end="3"/>
                                            </p:txEl>
                                          </p:spTgt>
                                        </p:tgtEl>
                                        <p:attrNameLst>
                                          <p:attrName>style.visibility</p:attrName>
                                        </p:attrNameLst>
                                      </p:cBhvr>
                                      <p:to>
                                        <p:strVal val="visible"/>
                                      </p:to>
                                    </p:set>
                                    <p:animEffect transition="in" filter="checkerboard(across)">
                                      <p:cBhvr>
                                        <p:cTn id="17" dur="500"/>
                                        <p:tgtEl>
                                          <p:spTgt spid="22221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22210">
                                            <p:txEl>
                                              <p:pRg st="4" end="4"/>
                                            </p:txEl>
                                          </p:spTgt>
                                        </p:tgtEl>
                                        <p:attrNameLst>
                                          <p:attrName>style.visibility</p:attrName>
                                        </p:attrNameLst>
                                      </p:cBhvr>
                                      <p:to>
                                        <p:strVal val="visible"/>
                                      </p:to>
                                    </p:set>
                                    <p:animEffect transition="in" filter="checkerboard(across)">
                                      <p:cBhvr>
                                        <p:cTn id="22" dur="500"/>
                                        <p:tgtEl>
                                          <p:spTgt spid="22221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22210">
                                            <p:txEl>
                                              <p:pRg st="5" end="5"/>
                                            </p:txEl>
                                          </p:spTgt>
                                        </p:tgtEl>
                                        <p:attrNameLst>
                                          <p:attrName>style.visibility</p:attrName>
                                        </p:attrNameLst>
                                      </p:cBhvr>
                                      <p:to>
                                        <p:strVal val="visible"/>
                                      </p:to>
                                    </p:set>
                                    <p:animEffect transition="in" filter="checkerboard(across)">
                                      <p:cBhvr>
                                        <p:cTn id="27" dur="500"/>
                                        <p:tgtEl>
                                          <p:spTgt spid="22221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22210">
                                            <p:txEl>
                                              <p:pRg st="6" end="6"/>
                                            </p:txEl>
                                          </p:spTgt>
                                        </p:tgtEl>
                                        <p:attrNameLst>
                                          <p:attrName>style.visibility</p:attrName>
                                        </p:attrNameLst>
                                      </p:cBhvr>
                                      <p:to>
                                        <p:strVal val="visible"/>
                                      </p:to>
                                    </p:set>
                                    <p:animEffect transition="in" filter="checkerboard(across)">
                                      <p:cBhvr>
                                        <p:cTn id="32" dur="500"/>
                                        <p:tgtEl>
                                          <p:spTgt spid="222210">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22210">
                                            <p:txEl>
                                              <p:pRg st="7" end="7"/>
                                            </p:txEl>
                                          </p:spTgt>
                                        </p:tgtEl>
                                        <p:attrNameLst>
                                          <p:attrName>style.visibility</p:attrName>
                                        </p:attrNameLst>
                                      </p:cBhvr>
                                      <p:to>
                                        <p:strVal val="visible"/>
                                      </p:to>
                                    </p:set>
                                    <p:animEffect transition="in" filter="checkerboard(across)">
                                      <p:cBhvr>
                                        <p:cTn id="37" dur="500"/>
                                        <p:tgtEl>
                                          <p:spTgt spid="2222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宋体"/>
        <a:cs typeface=""/>
      </a:majorFont>
      <a:minorFont>
        <a:latin typeface="Garamond"/>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Stream</Template>
  <TotalTime>10810</TotalTime>
  <Words>1621</Words>
  <Application>Microsoft Office PowerPoint</Application>
  <PresentationFormat>全屏显示(4:3)</PresentationFormat>
  <Paragraphs>222</Paragraphs>
  <Slides>29</Slides>
  <Notes>0</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Stream</vt:lpstr>
      <vt:lpstr>敏捷过程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支持敏捷研发的项目协作产品</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软件生命周期和软件过程</dc:title>
  <dc:creator>ldl</dc:creator>
  <cp:lastModifiedBy>chy</cp:lastModifiedBy>
  <cp:revision>605</cp:revision>
  <dcterms:created xsi:type="dcterms:W3CDTF">2003-03-03T02:18:17Z</dcterms:created>
  <dcterms:modified xsi:type="dcterms:W3CDTF">2023-03-03T04:06:59Z</dcterms:modified>
</cp:coreProperties>
</file>