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6"/>
  </p:notesMasterIdLst>
  <p:handoutMasterIdLst>
    <p:handoutMasterId r:id="rId17"/>
  </p:handoutMasterIdLst>
  <p:sldIdLst>
    <p:sldId id="444" r:id="rId2"/>
    <p:sldId id="446" r:id="rId3"/>
    <p:sldId id="447" r:id="rId4"/>
    <p:sldId id="456" r:id="rId5"/>
    <p:sldId id="457" r:id="rId6"/>
    <p:sldId id="458" r:id="rId7"/>
    <p:sldId id="448" r:id="rId8"/>
    <p:sldId id="449" r:id="rId9"/>
    <p:sldId id="450" r:id="rId10"/>
    <p:sldId id="451" r:id="rId11"/>
    <p:sldId id="452" r:id="rId12"/>
    <p:sldId id="454" r:id="rId13"/>
    <p:sldId id="453" r:id="rId14"/>
    <p:sldId id="455"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1"/>
    <a:srgbClr val="66FF33"/>
    <a:srgbClr val="EEAB32"/>
    <a:srgbClr val="F4B79C"/>
    <a:srgbClr val="FFFFFF"/>
    <a:srgbClr val="FFFF00"/>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autoAdjust="0"/>
  </p:normalViewPr>
  <p:slideViewPr>
    <p:cSldViewPr>
      <p:cViewPr>
        <p:scale>
          <a:sx n="66" d="100"/>
          <a:sy n="66" d="100"/>
        </p:scale>
        <p:origin x="-1738" y="-69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20"/>
            <a:ext cx="9108505" cy="6856080"/>
          </a:xfrm>
          <a:prstGeom prst="rect">
            <a:avLst/>
          </a:prstGeom>
        </p:spPr>
      </p:pic>
      <p:sp>
        <p:nvSpPr>
          <p:cNvPr id="2" name="标题 1"/>
          <p:cNvSpPr>
            <a:spLocks noGrp="1"/>
          </p:cNvSpPr>
          <p:nvPr>
            <p:ph type="title"/>
          </p:nvPr>
        </p:nvSpPr>
        <p:spPr>
          <a:xfrm>
            <a:off x="439451" y="2858460"/>
            <a:ext cx="8229600" cy="1143000"/>
          </a:xfrm>
        </p:spPr>
        <p:txBody>
          <a:bodyPr/>
          <a:lstStyle/>
          <a:p>
            <a:r>
              <a:rPr lang="en-US" altLang="zh-CN" sz="5400" dirty="0">
                <a:solidFill>
                  <a:srgbClr val="FFFF00"/>
                </a:solidFill>
              </a:rPr>
              <a:t>IE </a:t>
            </a:r>
            <a:r>
              <a:rPr lang="zh-CN" altLang="en-US" sz="5400" dirty="0">
                <a:solidFill>
                  <a:srgbClr val="FFFF00"/>
                </a:solidFill>
              </a:rPr>
              <a:t>浏览器经典战役</a:t>
            </a: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a:t>
            </a:fld>
            <a:endParaRPr lang="en-US" altLang="zh-CN"/>
          </a:p>
        </p:txBody>
      </p:sp>
      <p:pic>
        <p:nvPicPr>
          <p:cNvPr id="5" name="图片 4" descr="吉大校标（白）"/>
          <p:cNvPicPr>
            <a:picLocks noChangeAspect="1"/>
          </p:cNvPicPr>
          <p:nvPr/>
        </p:nvPicPr>
        <p:blipFill>
          <a:blip r:embed="rId3"/>
          <a:stretch>
            <a:fillRect/>
          </a:stretch>
        </p:blipFill>
        <p:spPr>
          <a:xfrm>
            <a:off x="14080" y="17816"/>
            <a:ext cx="2358390" cy="719455"/>
          </a:xfrm>
          <a:prstGeom prst="rect">
            <a:avLst/>
          </a:prstGeom>
        </p:spPr>
      </p:pic>
      <p:pic>
        <p:nvPicPr>
          <p:cNvPr id="6" name="图片 5" descr="logo"/>
          <p:cNvPicPr>
            <a:picLocks noChangeAspect="1"/>
          </p:cNvPicPr>
          <p:nvPr/>
        </p:nvPicPr>
        <p:blipFill>
          <a:blip r:embed="rId4"/>
          <a:stretch>
            <a:fillRect/>
          </a:stretch>
        </p:blipFill>
        <p:spPr>
          <a:xfrm>
            <a:off x="7795135" y="35087"/>
            <a:ext cx="1292225" cy="881380"/>
          </a:xfrm>
          <a:prstGeom prst="rect">
            <a:avLst/>
          </a:prstGeom>
        </p:spPr>
      </p:pic>
    </p:spTree>
    <p:extLst>
      <p:ext uri="{BB962C8B-B14F-4D97-AF65-F5344CB8AC3E}">
        <p14:creationId xmlns:p14="http://schemas.microsoft.com/office/powerpoint/2010/main" val="30716917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10</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pPr algn="just"/>
            <a:r>
              <a:rPr lang="zh-CN" altLang="en-US" dirty="0">
                <a:effectLst/>
              </a:rPr>
              <a:t>计划</a:t>
            </a:r>
            <a:r>
              <a:rPr lang="zh-CN" altLang="en-US" dirty="0" smtClean="0">
                <a:effectLst/>
              </a:rPr>
              <a:t>阶段</a:t>
            </a:r>
            <a:endParaRPr lang="en-US" altLang="zh-CN" dirty="0" smtClean="0">
              <a:effectLst/>
            </a:endParaRPr>
          </a:p>
          <a:p>
            <a:pPr lvl="1" algn="just"/>
            <a:r>
              <a:rPr lang="zh-CN" altLang="zh-CN" dirty="0" smtClean="0">
                <a:solidFill>
                  <a:srgbClr val="FFFF00"/>
                </a:solidFill>
                <a:effectLst/>
              </a:rPr>
              <a:t>编写</a:t>
            </a:r>
            <a:r>
              <a:rPr lang="zh-CN" altLang="zh-CN" dirty="0">
                <a:solidFill>
                  <a:srgbClr val="FFFF00"/>
                </a:solidFill>
                <a:effectLst/>
              </a:rPr>
              <a:t>单页功能说明书</a:t>
            </a:r>
          </a:p>
          <a:p>
            <a:pPr lvl="1" algn="just"/>
            <a:r>
              <a:rPr lang="zh-CN" altLang="zh-CN" sz="2400" dirty="0">
                <a:effectLst/>
              </a:rPr>
              <a:t>单页功能说明书由程序经理编写</a:t>
            </a:r>
            <a:r>
              <a:rPr lang="zh-CN" altLang="zh-CN" sz="2400" dirty="0" smtClean="0">
                <a:effectLst/>
              </a:rPr>
              <a:t>，在</a:t>
            </a:r>
            <a:r>
              <a:rPr lang="en-US" altLang="zh-CN" sz="2400" dirty="0">
                <a:effectLst/>
              </a:rPr>
              <a:t>IE</a:t>
            </a:r>
            <a:r>
              <a:rPr lang="zh-CN" altLang="zh-CN" sz="2400" dirty="0">
                <a:effectLst/>
              </a:rPr>
              <a:t>的某一个版本中，需要开发</a:t>
            </a:r>
            <a:r>
              <a:rPr lang="en-US" altLang="zh-CN" sz="2400" dirty="0">
                <a:effectLst/>
              </a:rPr>
              <a:t>100</a:t>
            </a:r>
            <a:r>
              <a:rPr lang="zh-CN" altLang="zh-CN" sz="2400" dirty="0">
                <a:effectLst/>
              </a:rPr>
              <a:t>个产品特性，则程序经理需要编写</a:t>
            </a:r>
            <a:r>
              <a:rPr lang="en-US" altLang="zh-CN" sz="2400" dirty="0">
                <a:effectLst/>
              </a:rPr>
              <a:t>100</a:t>
            </a:r>
            <a:r>
              <a:rPr lang="zh-CN" altLang="zh-CN" sz="2400" dirty="0">
                <a:effectLst/>
              </a:rPr>
              <a:t>份单页功能说明书，对于</a:t>
            </a:r>
            <a:r>
              <a:rPr lang="en-US" altLang="zh-CN" sz="2400" dirty="0">
                <a:effectLst/>
              </a:rPr>
              <a:t>50</a:t>
            </a:r>
            <a:r>
              <a:rPr lang="zh-CN" altLang="zh-CN" sz="2400" dirty="0">
                <a:effectLst/>
              </a:rPr>
              <a:t>个程序经理，每个</a:t>
            </a:r>
            <a:r>
              <a:rPr lang="zh-CN" altLang="zh-CN" sz="2400" dirty="0" smtClean="0">
                <a:effectLst/>
              </a:rPr>
              <a:t>程序</a:t>
            </a:r>
            <a:r>
              <a:rPr lang="zh-CN" altLang="zh-CN" sz="2400" dirty="0">
                <a:effectLst/>
              </a:rPr>
              <a:t>经理</a:t>
            </a:r>
            <a:r>
              <a:rPr lang="zh-CN" altLang="zh-CN" sz="2400" dirty="0" smtClean="0">
                <a:effectLst/>
              </a:rPr>
              <a:t>负责</a:t>
            </a:r>
            <a:r>
              <a:rPr lang="en-US" altLang="zh-CN" sz="2400" dirty="0" smtClean="0">
                <a:effectLst/>
              </a:rPr>
              <a:t>2~3</a:t>
            </a:r>
            <a:r>
              <a:rPr lang="zh-CN" altLang="zh-CN" sz="2400" dirty="0" smtClean="0">
                <a:effectLst/>
              </a:rPr>
              <a:t>个</a:t>
            </a:r>
            <a:r>
              <a:rPr lang="zh-CN" altLang="zh-CN" sz="2400" dirty="0">
                <a:effectLst/>
              </a:rPr>
              <a:t>产品特性。</a:t>
            </a:r>
          </a:p>
          <a:p>
            <a:pPr lvl="1" algn="just"/>
            <a:r>
              <a:rPr lang="zh-CN" altLang="zh-CN" sz="2400" dirty="0" smtClean="0">
                <a:effectLst/>
              </a:rPr>
              <a:t>目的</a:t>
            </a:r>
            <a:r>
              <a:rPr lang="zh-CN" altLang="zh-CN" sz="2400" dirty="0">
                <a:effectLst/>
              </a:rPr>
              <a:t>是让开发工程师、测试工程师和其他项目组成员</a:t>
            </a:r>
            <a:r>
              <a:rPr lang="zh-CN" altLang="zh-CN" sz="2400" dirty="0" smtClean="0">
                <a:effectLst/>
              </a:rPr>
              <a:t>清楚</a:t>
            </a:r>
            <a:r>
              <a:rPr lang="zh-CN" altLang="en-US" sz="2400" dirty="0" smtClean="0">
                <a:effectLst/>
              </a:rPr>
              <a:t>每</a:t>
            </a:r>
            <a:r>
              <a:rPr lang="zh-CN" altLang="zh-CN" sz="2400" dirty="0" smtClean="0">
                <a:effectLst/>
              </a:rPr>
              <a:t>项</a:t>
            </a:r>
            <a:r>
              <a:rPr lang="zh-CN" altLang="zh-CN" sz="2400" dirty="0">
                <a:effectLst/>
              </a:rPr>
              <a:t>产品特性的功能、操作方式和接口等信息，了解为什么需要这些产品特性</a:t>
            </a:r>
            <a:r>
              <a:rPr lang="en-US" altLang="zh-CN" sz="2400" dirty="0">
                <a:effectLst/>
              </a:rPr>
              <a:t>(</a:t>
            </a:r>
            <a:r>
              <a:rPr lang="zh-CN" altLang="zh-CN" sz="2400" dirty="0">
                <a:effectLst/>
              </a:rPr>
              <a:t>客户的接需要还是市场竞争的需要</a:t>
            </a:r>
            <a:r>
              <a:rPr lang="en-US" altLang="zh-CN" sz="2400" dirty="0">
                <a:effectLst/>
              </a:rPr>
              <a:t>)</a:t>
            </a:r>
            <a:r>
              <a:rPr lang="zh-CN" altLang="zh-CN" sz="2400" dirty="0">
                <a:effectLst/>
              </a:rPr>
              <a:t>。此外，单页功能说明书还必须明确各产品特性的优先级。产品特性的优先级主要依据市场需要的紧迫程度和该特性在产品构架中的地位等因素确定。在安排具体的开发任务时，可以依据产品特性的优先级关系安排开发顺序</a:t>
            </a:r>
            <a:r>
              <a:rPr lang="en-US" altLang="zh-CN" sz="2400" dirty="0">
                <a:effectLst/>
              </a:rPr>
              <a:t>;</a:t>
            </a:r>
            <a:r>
              <a:rPr lang="zh-CN" altLang="zh-CN" sz="2400" dirty="0">
                <a:effectLst/>
              </a:rPr>
              <a:t>当资源或时间有限时，也可以放弃某些优先级低的产品特性。</a:t>
            </a:r>
          </a:p>
          <a:p>
            <a:pPr marL="0" indent="0" algn="just">
              <a:buNone/>
            </a:pP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78364834"/>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11</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r>
              <a:rPr lang="zh-CN" altLang="en-US" dirty="0">
                <a:effectLst/>
              </a:rPr>
              <a:t>计划</a:t>
            </a:r>
            <a:r>
              <a:rPr lang="zh-CN" altLang="en-US" dirty="0" smtClean="0">
                <a:effectLst/>
              </a:rPr>
              <a:t>阶段</a:t>
            </a:r>
            <a:endParaRPr lang="en-US" altLang="zh-CN" dirty="0" smtClean="0">
              <a:effectLst/>
            </a:endParaRPr>
          </a:p>
          <a:p>
            <a:pPr lvl="1"/>
            <a:r>
              <a:rPr lang="zh-CN" altLang="zh-CN" dirty="0" smtClean="0">
                <a:solidFill>
                  <a:srgbClr val="FFFF00"/>
                </a:solidFill>
                <a:effectLst/>
              </a:rPr>
              <a:t>编写</a:t>
            </a:r>
            <a:r>
              <a:rPr lang="zh-CN" altLang="zh-CN" dirty="0">
                <a:solidFill>
                  <a:srgbClr val="FFFF00"/>
                </a:solidFill>
                <a:effectLst/>
              </a:rPr>
              <a:t>详细功能说明书</a:t>
            </a:r>
            <a:endParaRPr lang="zh-CN" altLang="zh-CN" sz="1600" dirty="0">
              <a:solidFill>
                <a:srgbClr val="FFFF00"/>
              </a:solidFill>
              <a:effectLst/>
            </a:endParaRPr>
          </a:p>
          <a:p>
            <a:pPr lvl="1"/>
            <a:r>
              <a:rPr lang="zh-CN" altLang="zh-CN" dirty="0">
                <a:effectLst/>
              </a:rPr>
              <a:t>详细功能说明书由程序经理根据单页功能说明书编写而成，该设计文档的基本章节结构如下</a:t>
            </a:r>
            <a:r>
              <a:rPr lang="en-US" altLang="zh-CN" dirty="0">
                <a:effectLst/>
              </a:rPr>
              <a:t>:</a:t>
            </a:r>
            <a:endParaRPr lang="zh-CN" altLang="zh-CN" sz="1600" dirty="0">
              <a:effectLst/>
            </a:endParaRPr>
          </a:p>
          <a:p>
            <a:pPr lvl="2"/>
            <a:r>
              <a:rPr lang="zh-CN" altLang="zh-CN" sz="2000" dirty="0">
                <a:effectLst/>
              </a:rPr>
              <a:t>责任人</a:t>
            </a:r>
            <a:r>
              <a:rPr lang="en-US" altLang="zh-CN" sz="2000" dirty="0">
                <a:effectLst/>
              </a:rPr>
              <a:t>/</a:t>
            </a:r>
            <a:r>
              <a:rPr lang="zh-CN" altLang="zh-CN" sz="2000" dirty="0">
                <a:effectLst/>
              </a:rPr>
              <a:t>作者</a:t>
            </a:r>
            <a:r>
              <a:rPr lang="en-US" altLang="zh-CN" sz="2000" dirty="0">
                <a:effectLst/>
              </a:rPr>
              <a:t>(owners</a:t>
            </a:r>
            <a:r>
              <a:rPr lang="en-US" altLang="zh-CN" sz="2000" dirty="0" smtClean="0">
                <a:effectLst/>
              </a:rPr>
              <a:t>)</a:t>
            </a:r>
          </a:p>
          <a:p>
            <a:pPr lvl="2"/>
            <a:r>
              <a:rPr lang="zh-CN" altLang="zh-CN" sz="2000" dirty="0" smtClean="0">
                <a:effectLst/>
              </a:rPr>
              <a:t>概述</a:t>
            </a:r>
            <a:r>
              <a:rPr lang="en-US" altLang="zh-CN" sz="2000" dirty="0">
                <a:effectLst/>
              </a:rPr>
              <a:t>(summary)</a:t>
            </a:r>
            <a:endParaRPr lang="zh-CN" altLang="zh-CN" sz="2000" dirty="0">
              <a:effectLst/>
            </a:endParaRPr>
          </a:p>
          <a:p>
            <a:pPr lvl="2"/>
            <a:r>
              <a:rPr lang="zh-CN" altLang="zh-CN" sz="2000" dirty="0" smtClean="0">
                <a:effectLst/>
              </a:rPr>
              <a:t>指导</a:t>
            </a:r>
            <a:r>
              <a:rPr lang="zh-CN" altLang="zh-CN" sz="2000" dirty="0">
                <a:effectLst/>
              </a:rPr>
              <a:t>原则</a:t>
            </a:r>
            <a:r>
              <a:rPr lang="en-US" altLang="zh-CN" sz="2000" dirty="0">
                <a:effectLst/>
              </a:rPr>
              <a:t>(guiding </a:t>
            </a:r>
            <a:r>
              <a:rPr lang="en-US" altLang="zh-CN" sz="2000" dirty="0" err="1">
                <a:effectLst/>
              </a:rPr>
              <a:t>pricinples</a:t>
            </a:r>
            <a:r>
              <a:rPr lang="en-US" altLang="zh-CN" sz="2000" dirty="0" smtClean="0">
                <a:effectLst/>
              </a:rPr>
              <a:t>)</a:t>
            </a:r>
          </a:p>
          <a:p>
            <a:pPr lvl="2"/>
            <a:r>
              <a:rPr lang="zh-CN" altLang="zh-CN" sz="2000" dirty="0" smtClean="0">
                <a:effectLst/>
              </a:rPr>
              <a:t>情境</a:t>
            </a:r>
            <a:r>
              <a:rPr lang="zh-CN" altLang="zh-CN" sz="2000" dirty="0">
                <a:effectLst/>
              </a:rPr>
              <a:t>设计描述</a:t>
            </a:r>
            <a:r>
              <a:rPr lang="en-US" altLang="zh-CN" sz="2000" dirty="0">
                <a:effectLst/>
              </a:rPr>
              <a:t>(scenario design</a:t>
            </a:r>
            <a:r>
              <a:rPr lang="en-US" altLang="zh-CN" sz="2000" dirty="0" smtClean="0">
                <a:effectLst/>
              </a:rPr>
              <a:t>)</a:t>
            </a:r>
          </a:p>
          <a:p>
            <a:pPr lvl="2"/>
            <a:r>
              <a:rPr lang="zh-CN" altLang="zh-CN" sz="2000" dirty="0" smtClean="0">
                <a:effectLst/>
              </a:rPr>
              <a:t>产品</a:t>
            </a:r>
            <a:r>
              <a:rPr lang="zh-CN" altLang="zh-CN" sz="2000" dirty="0">
                <a:effectLst/>
              </a:rPr>
              <a:t>特性设计</a:t>
            </a:r>
            <a:r>
              <a:rPr lang="en-US" altLang="zh-CN" sz="2000" dirty="0">
                <a:effectLst/>
              </a:rPr>
              <a:t>(design</a:t>
            </a:r>
            <a:r>
              <a:rPr lang="en-US" altLang="zh-CN" sz="2000" dirty="0" smtClean="0">
                <a:effectLst/>
              </a:rPr>
              <a:t>)</a:t>
            </a:r>
          </a:p>
          <a:p>
            <a:pPr lvl="2"/>
            <a:r>
              <a:rPr lang="zh-CN" altLang="zh-CN" sz="2000" dirty="0" smtClean="0">
                <a:effectLst/>
              </a:rPr>
              <a:t>安全</a:t>
            </a:r>
            <a:r>
              <a:rPr lang="zh-CN" altLang="zh-CN" sz="2000" dirty="0">
                <a:effectLst/>
              </a:rPr>
              <a:t>设计</a:t>
            </a:r>
            <a:r>
              <a:rPr lang="en-US" altLang="zh-CN" sz="2000" dirty="0">
                <a:effectLst/>
              </a:rPr>
              <a:t>(security)</a:t>
            </a:r>
            <a:endParaRPr lang="zh-CN" altLang="zh-CN" sz="2000" dirty="0">
              <a:effectLst/>
            </a:endParaRPr>
          </a:p>
          <a:p>
            <a:pPr lvl="2"/>
            <a:r>
              <a:rPr lang="zh-CN" altLang="zh-CN" sz="2000" dirty="0">
                <a:effectLst/>
              </a:rPr>
              <a:t>安装和发布</a:t>
            </a:r>
            <a:r>
              <a:rPr lang="en-US" altLang="zh-CN" sz="2000" dirty="0">
                <a:effectLst/>
              </a:rPr>
              <a:t>(setup and deployment)</a:t>
            </a:r>
            <a:endParaRPr lang="zh-CN" altLang="zh-CN" sz="2000" dirty="0">
              <a:effectLst/>
            </a:endParaRPr>
          </a:p>
          <a:p>
            <a:pPr lvl="2"/>
            <a:r>
              <a:rPr lang="zh-CN" altLang="zh-CN" sz="2000" dirty="0">
                <a:effectLst/>
              </a:rPr>
              <a:t>国际化、本地化</a:t>
            </a:r>
            <a:r>
              <a:rPr lang="en-US" altLang="zh-CN" sz="2000" dirty="0">
                <a:effectLst/>
              </a:rPr>
              <a:t>(globalization/localization</a:t>
            </a:r>
            <a:r>
              <a:rPr lang="en-US" altLang="zh-CN" sz="2000" dirty="0" smtClean="0">
                <a:effectLst/>
              </a:rPr>
              <a:t>)</a:t>
            </a:r>
          </a:p>
          <a:p>
            <a:pPr lvl="2"/>
            <a:r>
              <a:rPr lang="zh-CN" altLang="zh-CN" sz="2000" dirty="0" smtClean="0">
                <a:effectLst/>
              </a:rPr>
              <a:t>存在</a:t>
            </a:r>
            <a:r>
              <a:rPr lang="zh-CN" altLang="zh-CN" sz="2000" dirty="0">
                <a:effectLst/>
              </a:rPr>
              <a:t>问题</a:t>
            </a:r>
            <a:r>
              <a:rPr lang="en-US" altLang="zh-CN" sz="2000" dirty="0">
                <a:effectLst/>
              </a:rPr>
              <a:t>(open issue</a:t>
            </a:r>
            <a:r>
              <a:rPr lang="en-US" altLang="zh-CN" sz="2000" dirty="0" smtClean="0">
                <a:effectLst/>
              </a:rPr>
              <a:t>)</a:t>
            </a:r>
          </a:p>
          <a:p>
            <a:pPr lvl="2"/>
            <a:r>
              <a:rPr lang="zh-CN" altLang="zh-CN" sz="2000" dirty="0" smtClean="0">
                <a:effectLst/>
              </a:rPr>
              <a:t>更新</a:t>
            </a:r>
            <a:r>
              <a:rPr lang="zh-CN" altLang="zh-CN" sz="2000" dirty="0">
                <a:effectLst/>
              </a:rPr>
              <a:t>记录</a:t>
            </a:r>
            <a:r>
              <a:rPr lang="en-US" altLang="zh-CN" sz="2000" dirty="0">
                <a:effectLst/>
              </a:rPr>
              <a:t>(change history)</a:t>
            </a:r>
            <a:endParaRPr lang="zh-CN" altLang="zh-CN" sz="2000" dirty="0">
              <a:effectLst/>
            </a:endParaRPr>
          </a:p>
          <a:p>
            <a:pPr lvl="1"/>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7836483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12</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r>
              <a:rPr lang="zh-CN" altLang="en-US" dirty="0" smtClean="0">
                <a:effectLst/>
              </a:rPr>
              <a:t>开发和稳定阶段</a:t>
            </a:r>
            <a:endParaRPr lang="en-US" altLang="zh-CN" dirty="0" smtClean="0">
              <a:effectLst/>
            </a:endParaRPr>
          </a:p>
          <a:p>
            <a:pPr lvl="1"/>
            <a:r>
              <a:rPr lang="zh-CN" altLang="en-US" b="1" dirty="0" smtClean="0">
                <a:solidFill>
                  <a:srgbClr val="FFFF00"/>
                </a:solidFill>
                <a:effectLst/>
              </a:rPr>
              <a:t>源代码及文档管理</a:t>
            </a:r>
            <a:endParaRPr lang="en-US" altLang="zh-CN" b="1" dirty="0" smtClean="0">
              <a:solidFill>
                <a:srgbClr val="FFFF00"/>
              </a:solidFill>
              <a:effectLst/>
            </a:endParaRPr>
          </a:p>
          <a:p>
            <a:pPr lvl="1"/>
            <a:r>
              <a:rPr lang="zh-CN" altLang="en-US" b="1" dirty="0" smtClean="0">
                <a:solidFill>
                  <a:srgbClr val="FFFF00"/>
                </a:solidFill>
                <a:effectLst/>
              </a:rPr>
              <a:t>每日编译生成</a:t>
            </a:r>
            <a:endParaRPr lang="en-US" altLang="zh-CN" b="1" dirty="0" smtClean="0">
              <a:solidFill>
                <a:srgbClr val="FFFF00"/>
              </a:solidFill>
              <a:effectLst/>
            </a:endParaRPr>
          </a:p>
          <a:p>
            <a:pPr lvl="1"/>
            <a:r>
              <a:rPr lang="en-US" altLang="zh-CN" b="1" dirty="0" smtClean="0">
                <a:solidFill>
                  <a:srgbClr val="FFFF00"/>
                </a:solidFill>
                <a:effectLst/>
              </a:rPr>
              <a:t>Bug</a:t>
            </a:r>
            <a:r>
              <a:rPr lang="zh-CN" altLang="en-US" b="1" dirty="0" smtClean="0">
                <a:solidFill>
                  <a:srgbClr val="FFFF00"/>
                </a:solidFill>
                <a:effectLst/>
              </a:rPr>
              <a:t>数据库管理</a:t>
            </a: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291659092"/>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13</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5977458"/>
          </a:xfrm>
        </p:spPr>
        <p:txBody>
          <a:bodyPr/>
          <a:lstStyle/>
          <a:p>
            <a:r>
              <a:rPr lang="zh-CN" altLang="en-US" dirty="0">
                <a:effectLst/>
              </a:rPr>
              <a:t>发布</a:t>
            </a:r>
            <a:r>
              <a:rPr lang="zh-CN" altLang="en-US" dirty="0" smtClean="0">
                <a:effectLst/>
              </a:rPr>
              <a:t>阶段</a:t>
            </a:r>
            <a:endParaRPr lang="en-US" altLang="zh-CN" dirty="0" smtClean="0">
              <a:effectLst/>
            </a:endParaRPr>
          </a:p>
          <a:p>
            <a:pPr lvl="1"/>
            <a:r>
              <a:rPr lang="zh-CN" altLang="zh-CN" sz="2400" dirty="0" smtClean="0">
                <a:solidFill>
                  <a:srgbClr val="FFFF00"/>
                </a:solidFill>
                <a:effectLst/>
              </a:rPr>
              <a:t>使用</a:t>
            </a:r>
            <a:r>
              <a:rPr lang="zh-CN" altLang="zh-CN" sz="2400" dirty="0">
                <a:solidFill>
                  <a:srgbClr val="FFFF00"/>
                </a:solidFill>
                <a:effectLst/>
              </a:rPr>
              <a:t>各种发布渠道向用户免费发放</a:t>
            </a:r>
            <a:r>
              <a:rPr lang="en-US" altLang="zh-CN" sz="2400" dirty="0">
                <a:solidFill>
                  <a:srgbClr val="FFFF00"/>
                </a:solidFill>
                <a:effectLst/>
              </a:rPr>
              <a:t> IE </a:t>
            </a:r>
            <a:r>
              <a:rPr lang="zh-CN" altLang="zh-CN" sz="2400" dirty="0">
                <a:solidFill>
                  <a:srgbClr val="FFFF00"/>
                </a:solidFill>
                <a:effectLst/>
              </a:rPr>
              <a:t>浏览器</a:t>
            </a:r>
          </a:p>
          <a:p>
            <a:pPr lvl="2" algn="just"/>
            <a:r>
              <a:rPr lang="zh-CN" altLang="zh-CN" dirty="0">
                <a:effectLst/>
              </a:rPr>
              <a:t>微软公司不向客户收取使用</a:t>
            </a:r>
            <a:r>
              <a:rPr lang="en-US" altLang="zh-CN" dirty="0">
                <a:effectLst/>
              </a:rPr>
              <a:t>IE</a:t>
            </a:r>
            <a:r>
              <a:rPr lang="zh-CN" altLang="zh-CN" dirty="0">
                <a:effectLst/>
              </a:rPr>
              <a:t>浏览器的任何费用。更为重要的是，</a:t>
            </a:r>
            <a:r>
              <a:rPr lang="en-US" altLang="zh-CN" dirty="0">
                <a:effectLst/>
              </a:rPr>
              <a:t>IE </a:t>
            </a:r>
            <a:r>
              <a:rPr lang="zh-CN" altLang="zh-CN" dirty="0">
                <a:effectLst/>
              </a:rPr>
              <a:t>浏览器不仅对个人用户是免费的，对所有企业用户也是免费的。这一销售策略帮助微软公司在最短的时间内扭转了市场颓势，赢得了最广泛的用户支持。</a:t>
            </a:r>
          </a:p>
          <a:p>
            <a:pPr lvl="1"/>
            <a:r>
              <a:rPr lang="zh-CN" altLang="zh-CN" sz="2400" dirty="0" smtClean="0">
                <a:solidFill>
                  <a:srgbClr val="FFFF00"/>
                </a:solidFill>
                <a:effectLst/>
              </a:rPr>
              <a:t>细分</a:t>
            </a:r>
            <a:r>
              <a:rPr lang="zh-CN" altLang="zh-CN" sz="2400" dirty="0">
                <a:solidFill>
                  <a:srgbClr val="FFFF00"/>
                </a:solidFill>
                <a:effectLst/>
              </a:rPr>
              <a:t>客户群</a:t>
            </a:r>
          </a:p>
          <a:p>
            <a:pPr lvl="2" algn="just"/>
            <a:r>
              <a:rPr lang="zh-CN" altLang="zh-CN" dirty="0">
                <a:effectLst/>
              </a:rPr>
              <a:t>微软公司在发布</a:t>
            </a:r>
            <a:r>
              <a:rPr lang="en-US" altLang="zh-CN" dirty="0" smtClean="0">
                <a:effectLst/>
              </a:rPr>
              <a:t>IE</a:t>
            </a:r>
            <a:r>
              <a:rPr lang="zh-CN" altLang="zh-CN" dirty="0" smtClean="0">
                <a:effectLst/>
              </a:rPr>
              <a:t>时</a:t>
            </a:r>
            <a:r>
              <a:rPr lang="zh-CN" altLang="zh-CN" dirty="0">
                <a:effectLst/>
              </a:rPr>
              <a:t>，不仅对个人用户提供足够的支持，也对企业用户、包括大型企业用户提供完善的服务。这种全面、细致的营销和服务体系帮助微软赢得了大多数客户的信任和支持。</a:t>
            </a:r>
          </a:p>
          <a:p>
            <a:pPr marL="457200" lvl="1" indent="0">
              <a:buNone/>
            </a:pP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291659092"/>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14</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5977458"/>
          </a:xfrm>
        </p:spPr>
        <p:txBody>
          <a:bodyPr/>
          <a:lstStyle/>
          <a:p>
            <a:pPr algn="just"/>
            <a:r>
              <a:rPr lang="zh-CN" altLang="zh-CN" dirty="0" smtClean="0">
                <a:solidFill>
                  <a:srgbClr val="FFFF00"/>
                </a:solidFill>
                <a:effectLst/>
              </a:rPr>
              <a:t>在</a:t>
            </a:r>
            <a:r>
              <a:rPr lang="zh-CN" altLang="zh-CN" dirty="0">
                <a:solidFill>
                  <a:srgbClr val="FFFF00"/>
                </a:solidFill>
                <a:effectLst/>
              </a:rPr>
              <a:t>进度</a:t>
            </a:r>
            <a:r>
              <a:rPr lang="en-US" altLang="zh-CN" dirty="0">
                <a:solidFill>
                  <a:srgbClr val="FFFF00"/>
                </a:solidFill>
                <a:effectLst/>
              </a:rPr>
              <a:t>(</a:t>
            </a:r>
            <a:r>
              <a:rPr lang="zh-CN" altLang="zh-CN" dirty="0">
                <a:solidFill>
                  <a:srgbClr val="FFFF00"/>
                </a:solidFill>
                <a:effectLst/>
              </a:rPr>
              <a:t>即过程的进度时间</a:t>
            </a:r>
            <a:r>
              <a:rPr lang="en-US" altLang="zh-CN" dirty="0">
                <a:solidFill>
                  <a:srgbClr val="FFFF00"/>
                </a:solidFill>
                <a:effectLst/>
              </a:rPr>
              <a:t>)</a:t>
            </a:r>
            <a:r>
              <a:rPr lang="zh-CN" altLang="zh-CN" dirty="0">
                <a:solidFill>
                  <a:srgbClr val="FFFF00"/>
                </a:solidFill>
                <a:effectLst/>
              </a:rPr>
              <a:t>一定的情况下，可以选择产品的功能和性能，并对资源</a:t>
            </a:r>
            <a:r>
              <a:rPr lang="en-US" altLang="zh-CN" dirty="0">
                <a:solidFill>
                  <a:srgbClr val="FFFF00"/>
                </a:solidFill>
                <a:effectLst/>
              </a:rPr>
              <a:t>(</a:t>
            </a:r>
            <a:r>
              <a:rPr lang="zh-CN" altLang="zh-CN" dirty="0">
                <a:solidFill>
                  <a:srgbClr val="FFFF00"/>
                </a:solidFill>
                <a:effectLst/>
              </a:rPr>
              <a:t>包括人员、方法等</a:t>
            </a:r>
            <a:r>
              <a:rPr lang="en-US" altLang="zh-CN" dirty="0">
                <a:solidFill>
                  <a:srgbClr val="FFFF00"/>
                </a:solidFill>
                <a:effectLst/>
              </a:rPr>
              <a:t>)</a:t>
            </a:r>
            <a:r>
              <a:rPr lang="zh-CN" altLang="zh-CN" dirty="0">
                <a:solidFill>
                  <a:srgbClr val="FFFF00"/>
                </a:solidFill>
                <a:effectLst/>
              </a:rPr>
              <a:t>做必要的调整。</a:t>
            </a:r>
          </a:p>
          <a:p>
            <a:pPr lvl="1" algn="just"/>
            <a:r>
              <a:rPr lang="zh-CN" altLang="zh-CN" dirty="0" smtClean="0">
                <a:effectLst/>
              </a:rPr>
              <a:t>“进度一定”</a:t>
            </a:r>
            <a:r>
              <a:rPr lang="zh-CN" altLang="zh-CN" dirty="0">
                <a:effectLst/>
              </a:rPr>
              <a:t>是指微软在</a:t>
            </a:r>
            <a:r>
              <a:rPr lang="zh-CN" altLang="zh-CN" dirty="0" smtClean="0">
                <a:effectLst/>
              </a:rPr>
              <a:t>每个</a:t>
            </a:r>
            <a:r>
              <a:rPr lang="en-US" altLang="zh-CN" dirty="0" smtClean="0">
                <a:effectLst/>
              </a:rPr>
              <a:t>IE</a:t>
            </a:r>
            <a:r>
              <a:rPr lang="zh-CN" altLang="zh-CN" dirty="0" smtClean="0">
                <a:effectLst/>
              </a:rPr>
              <a:t>版本</a:t>
            </a:r>
            <a:r>
              <a:rPr lang="zh-CN" altLang="zh-CN" dirty="0">
                <a:effectLst/>
              </a:rPr>
              <a:t>发布新功能时应总是</a:t>
            </a:r>
            <a:r>
              <a:rPr lang="zh-CN" altLang="zh-CN" dirty="0" smtClean="0">
                <a:effectLst/>
              </a:rPr>
              <a:t>比</a:t>
            </a:r>
            <a:r>
              <a:rPr lang="en-US" altLang="zh-CN" dirty="0" smtClean="0">
                <a:effectLst/>
              </a:rPr>
              <a:t>Netscape</a:t>
            </a:r>
            <a:r>
              <a:rPr lang="zh-CN" altLang="zh-CN" dirty="0" smtClean="0">
                <a:effectLst/>
              </a:rPr>
              <a:t>抢先</a:t>
            </a:r>
            <a:r>
              <a:rPr lang="zh-CN" altLang="zh-CN" dirty="0">
                <a:effectLst/>
              </a:rPr>
              <a:t>一步</a:t>
            </a:r>
            <a:r>
              <a:rPr lang="en-US" altLang="zh-CN" dirty="0" smtClean="0">
                <a:effectLst/>
              </a:rPr>
              <a:t>;</a:t>
            </a:r>
          </a:p>
          <a:p>
            <a:pPr lvl="1" algn="just"/>
            <a:r>
              <a:rPr lang="zh-CN" altLang="zh-CN" dirty="0" smtClean="0">
                <a:effectLst/>
              </a:rPr>
              <a:t>“</a:t>
            </a:r>
            <a:r>
              <a:rPr lang="zh-CN" altLang="zh-CN" dirty="0">
                <a:effectLst/>
              </a:rPr>
              <a:t>可以选择的产品功能与性能”是指为每个版本选择关键特性，并且每个版本之间持续、递进地交付</a:t>
            </a:r>
            <a:r>
              <a:rPr lang="en-US" altLang="zh-CN" dirty="0" smtClean="0">
                <a:effectLst/>
              </a:rPr>
              <a:t>;</a:t>
            </a:r>
          </a:p>
          <a:p>
            <a:pPr lvl="1" algn="just"/>
            <a:r>
              <a:rPr lang="zh-CN" altLang="zh-CN" dirty="0" smtClean="0">
                <a:effectLst/>
              </a:rPr>
              <a:t>“</a:t>
            </a:r>
            <a:r>
              <a:rPr lang="zh-CN" altLang="zh-CN" dirty="0">
                <a:effectLst/>
              </a:rPr>
              <a:t>对资源做必要的调整”是指，如人员的配备在</a:t>
            </a:r>
            <a:r>
              <a:rPr lang="en-US" altLang="zh-CN" dirty="0">
                <a:effectLst/>
              </a:rPr>
              <a:t>IE1.0</a:t>
            </a:r>
            <a:r>
              <a:rPr lang="zh-CN" altLang="zh-CN" dirty="0">
                <a:effectLst/>
              </a:rPr>
              <a:t>时为</a:t>
            </a:r>
            <a:r>
              <a:rPr lang="en-US" altLang="zh-CN" dirty="0">
                <a:effectLst/>
              </a:rPr>
              <a:t>7</a:t>
            </a:r>
            <a:r>
              <a:rPr lang="zh-CN" altLang="zh-CN" dirty="0">
                <a:effectLst/>
              </a:rPr>
              <a:t>人，到</a:t>
            </a:r>
            <a:r>
              <a:rPr lang="en-US" altLang="zh-CN" dirty="0">
                <a:effectLst/>
              </a:rPr>
              <a:t> </a:t>
            </a:r>
            <a:r>
              <a:rPr lang="en-US" altLang="zh-CN" dirty="0" smtClean="0">
                <a:effectLst/>
              </a:rPr>
              <a:t>IE5.0</a:t>
            </a:r>
            <a:r>
              <a:rPr lang="zh-CN" altLang="zh-CN" dirty="0" smtClean="0">
                <a:effectLst/>
              </a:rPr>
              <a:t>时</a:t>
            </a:r>
            <a:r>
              <a:rPr lang="zh-CN" altLang="zh-CN" dirty="0">
                <a:effectLst/>
              </a:rPr>
              <a:t>猛增</a:t>
            </a:r>
            <a:r>
              <a:rPr lang="zh-CN" altLang="zh-CN" dirty="0" smtClean="0">
                <a:effectLst/>
              </a:rPr>
              <a:t>至</a:t>
            </a:r>
            <a:r>
              <a:rPr lang="en-US" altLang="zh-CN" dirty="0" smtClean="0">
                <a:effectLst/>
              </a:rPr>
              <a:t>500</a:t>
            </a:r>
            <a:r>
              <a:rPr lang="zh-CN" altLang="zh-CN" dirty="0" smtClean="0">
                <a:effectLst/>
              </a:rPr>
              <a:t>人</a:t>
            </a:r>
            <a:r>
              <a:rPr lang="zh-CN" altLang="zh-CN" dirty="0">
                <a:effectLst/>
              </a:rPr>
              <a:t>。</a:t>
            </a:r>
          </a:p>
          <a:p>
            <a:pPr marL="457200" lvl="1" indent="0" algn="just">
              <a:buNone/>
            </a:pP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en-US" altLang="zh-CN" sz="4400" b="1" dirty="0" smtClean="0">
                <a:solidFill>
                  <a:srgbClr val="FFFF00"/>
                </a:solidFill>
                <a:effectLst>
                  <a:outerShdw blurRad="38100" dist="38100" dir="2700000" algn="tl">
                    <a:srgbClr val="000000"/>
                  </a:outerShdw>
                </a:effectLst>
                <a:ea typeface="宋体" pitchFamily="2" charset="-122"/>
              </a:rPr>
              <a:t>IE</a:t>
            </a:r>
            <a:r>
              <a:rPr lang="zh-CN" altLang="en-US" sz="4400" b="1" dirty="0" smtClean="0">
                <a:solidFill>
                  <a:srgbClr val="FFFF00"/>
                </a:solidFill>
                <a:effectLst>
                  <a:outerShdw blurRad="38100" dist="38100" dir="2700000" algn="tl">
                    <a:srgbClr val="000000"/>
                  </a:outerShdw>
                </a:effectLst>
                <a:ea typeface="宋体" pitchFamily="2" charset="-122"/>
              </a:rPr>
              <a:t>项目四要素间的关系</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15432098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2</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2089150"/>
          </a:xfrm>
        </p:spPr>
        <p:txBody>
          <a:bodyPr/>
          <a:lstStyle/>
          <a:p>
            <a:pPr eaLnBrk="1" hangingPunct="1">
              <a:lnSpc>
                <a:spcPct val="120000"/>
              </a:lnSpc>
              <a:spcBef>
                <a:spcPct val="35000"/>
              </a:spcBef>
              <a:defRPr/>
            </a:pPr>
            <a:r>
              <a:rPr lang="en-US" altLang="zh-CN" dirty="0">
                <a:effectLst/>
              </a:rPr>
              <a:t>1995</a:t>
            </a:r>
            <a:r>
              <a:rPr lang="zh-CN" altLang="zh-CN" dirty="0">
                <a:effectLst/>
              </a:rPr>
              <a:t>年到</a:t>
            </a:r>
            <a:r>
              <a:rPr lang="en-US" altLang="zh-CN" dirty="0">
                <a:effectLst/>
              </a:rPr>
              <a:t>1996 </a:t>
            </a:r>
            <a:r>
              <a:rPr lang="zh-CN" altLang="zh-CN" dirty="0">
                <a:effectLst/>
              </a:rPr>
              <a:t>年间，</a:t>
            </a:r>
            <a:r>
              <a:rPr lang="en-US" altLang="zh-CN" dirty="0">
                <a:effectLst/>
              </a:rPr>
              <a:t>Netscape </a:t>
            </a:r>
            <a:r>
              <a:rPr lang="zh-CN" altLang="zh-CN" dirty="0">
                <a:effectLst/>
              </a:rPr>
              <a:t>公司的</a:t>
            </a:r>
            <a:r>
              <a:rPr lang="en-US" altLang="zh-CN" dirty="0">
                <a:effectLst/>
              </a:rPr>
              <a:t> Navigator </a:t>
            </a:r>
            <a:r>
              <a:rPr lang="zh-CN" altLang="zh-CN" dirty="0">
                <a:effectLst/>
              </a:rPr>
              <a:t>浏览器占据了全球</a:t>
            </a:r>
            <a:r>
              <a:rPr lang="en-US" altLang="zh-CN" dirty="0">
                <a:effectLst/>
              </a:rPr>
              <a:t> 90%</a:t>
            </a:r>
            <a:r>
              <a:rPr lang="zh-CN" altLang="zh-CN" dirty="0">
                <a:effectLst/>
              </a:rPr>
              <a:t>以上的市场</a:t>
            </a:r>
            <a:r>
              <a:rPr lang="zh-CN" altLang="zh-CN" dirty="0" smtClean="0">
                <a:effectLst/>
              </a:rPr>
              <a:t>份额</a:t>
            </a:r>
            <a:r>
              <a:rPr lang="zh-CN" altLang="en-US" dirty="0" smtClean="0">
                <a:effectLst/>
              </a:rPr>
              <a:t>。</a:t>
            </a:r>
            <a:endParaRPr lang="en-US" altLang="zh-CN" dirty="0" smtClean="0">
              <a:effectLst/>
            </a:endParaRPr>
          </a:p>
          <a:p>
            <a:pPr algn="just" eaLnBrk="1" hangingPunct="1">
              <a:lnSpc>
                <a:spcPct val="120000"/>
              </a:lnSpc>
              <a:spcBef>
                <a:spcPct val="35000"/>
              </a:spcBef>
              <a:defRPr/>
            </a:pPr>
            <a:r>
              <a:rPr lang="en-US" altLang="zh-CN" dirty="0">
                <a:effectLst/>
              </a:rPr>
              <a:t>1995</a:t>
            </a:r>
            <a:r>
              <a:rPr lang="zh-CN" altLang="zh-CN" dirty="0">
                <a:effectLst/>
              </a:rPr>
              <a:t>年</a:t>
            </a:r>
            <a:r>
              <a:rPr lang="en-US" altLang="zh-CN" dirty="0">
                <a:effectLst/>
              </a:rPr>
              <a:t>12</a:t>
            </a:r>
            <a:r>
              <a:rPr lang="zh-CN" altLang="zh-CN" dirty="0">
                <a:effectLst/>
              </a:rPr>
              <a:t>月</a:t>
            </a:r>
            <a:r>
              <a:rPr lang="en-US" altLang="zh-CN" dirty="0">
                <a:effectLst/>
              </a:rPr>
              <a:t>7</a:t>
            </a:r>
            <a:r>
              <a:rPr lang="zh-CN" altLang="zh-CN" dirty="0">
                <a:effectLst/>
              </a:rPr>
              <a:t>日，比尔·盖茨在微软公司大会上宣布</a:t>
            </a:r>
            <a:r>
              <a:rPr lang="en-US" altLang="zh-CN" dirty="0">
                <a:effectLst/>
              </a:rPr>
              <a:t>:</a:t>
            </a:r>
            <a:r>
              <a:rPr lang="zh-CN" altLang="zh-CN" dirty="0">
                <a:effectLst/>
              </a:rPr>
              <a:t>“今天是微软公司的</a:t>
            </a:r>
            <a:r>
              <a:rPr lang="en-US" altLang="zh-CN" dirty="0">
                <a:effectLst/>
              </a:rPr>
              <a:t> </a:t>
            </a:r>
            <a:r>
              <a:rPr lang="en-US" altLang="zh-CN" dirty="0" err="1">
                <a:effectLst/>
              </a:rPr>
              <a:t>Intermet</a:t>
            </a:r>
            <a:r>
              <a:rPr lang="zh-CN" altLang="zh-CN" dirty="0">
                <a:effectLst/>
              </a:rPr>
              <a:t>日”</a:t>
            </a:r>
            <a:r>
              <a:rPr lang="zh-CN" altLang="zh-CN" dirty="0" smtClean="0">
                <a:effectLst/>
              </a:rPr>
              <a:t>。</a:t>
            </a: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背景介绍</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370733932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3</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pPr algn="just"/>
            <a:r>
              <a:rPr lang="en-US" altLang="zh-CN" sz="2400" dirty="0" smtClean="0">
                <a:effectLst/>
              </a:rPr>
              <a:t>1995</a:t>
            </a:r>
            <a:r>
              <a:rPr lang="zh-CN" altLang="zh-CN" sz="2400" dirty="0" smtClean="0">
                <a:effectLst/>
              </a:rPr>
              <a:t>年微软推出</a:t>
            </a:r>
            <a:r>
              <a:rPr lang="en-US" altLang="zh-CN" sz="2400" dirty="0" smtClean="0">
                <a:effectLst/>
              </a:rPr>
              <a:t>IE1.0 </a:t>
            </a:r>
            <a:r>
              <a:rPr lang="zh-CN" altLang="zh-CN" sz="2400" dirty="0" smtClean="0">
                <a:effectLst/>
              </a:rPr>
              <a:t>版本</a:t>
            </a:r>
            <a:r>
              <a:rPr lang="zh-CN" altLang="en-US" sz="2400" dirty="0" smtClean="0">
                <a:effectLst/>
              </a:rPr>
              <a:t>，</a:t>
            </a:r>
            <a:r>
              <a:rPr lang="en-US" altLang="zh-CN" sz="2400" dirty="0" smtClean="0">
                <a:effectLst/>
              </a:rPr>
              <a:t>Netscape</a:t>
            </a:r>
            <a:r>
              <a:rPr lang="zh-CN" altLang="zh-CN" sz="2400" dirty="0" smtClean="0">
                <a:effectLst/>
              </a:rPr>
              <a:t>公司向</a:t>
            </a:r>
            <a:r>
              <a:rPr lang="zh-CN" altLang="zh-CN" sz="2400" dirty="0">
                <a:effectLst/>
              </a:rPr>
              <a:t>外界宣称</a:t>
            </a:r>
            <a:r>
              <a:rPr lang="en-US" altLang="zh-CN" sz="2400" dirty="0">
                <a:effectLst/>
              </a:rPr>
              <a:t>:</a:t>
            </a:r>
            <a:r>
              <a:rPr lang="zh-CN" altLang="zh-CN" sz="2400" dirty="0">
                <a:effectLst/>
              </a:rPr>
              <a:t>“我们领先微软二年，他们永远也别想追上我们”</a:t>
            </a:r>
            <a:r>
              <a:rPr lang="zh-CN" altLang="zh-CN" sz="2400" dirty="0" smtClean="0">
                <a:effectLst/>
              </a:rPr>
              <a:t>。</a:t>
            </a:r>
            <a:endParaRPr lang="en-US" altLang="zh-CN" sz="2400" dirty="0" smtClean="0">
              <a:effectLst/>
            </a:endParaRPr>
          </a:p>
          <a:p>
            <a:pPr algn="just"/>
            <a:r>
              <a:rPr lang="en-US" altLang="zh-CN" sz="2400" dirty="0" smtClean="0">
                <a:effectLst/>
              </a:rPr>
              <a:t>1996</a:t>
            </a:r>
            <a:r>
              <a:rPr lang="zh-CN" altLang="zh-CN" sz="2400" dirty="0">
                <a:effectLst/>
              </a:rPr>
              <a:t>年</a:t>
            </a:r>
            <a:r>
              <a:rPr lang="zh-CN" altLang="zh-CN" sz="2400" dirty="0" smtClean="0">
                <a:effectLst/>
              </a:rPr>
              <a:t>，发布了</a:t>
            </a:r>
            <a:r>
              <a:rPr lang="en-US" altLang="zh-CN" sz="2400" dirty="0" smtClean="0">
                <a:effectLst/>
              </a:rPr>
              <a:t>IE2.0</a:t>
            </a:r>
            <a:r>
              <a:rPr lang="zh-CN" altLang="zh-CN" sz="2400" dirty="0" smtClean="0">
                <a:effectLst/>
              </a:rPr>
              <a:t>版本</a:t>
            </a:r>
            <a:r>
              <a:rPr lang="zh-CN" altLang="zh-CN" sz="2400" dirty="0">
                <a:effectLst/>
              </a:rPr>
              <a:t>，</a:t>
            </a:r>
            <a:r>
              <a:rPr lang="en-US" altLang="zh-CN" sz="2400" dirty="0" smtClean="0">
                <a:effectLst/>
              </a:rPr>
              <a:t>Netscape</a:t>
            </a:r>
            <a:r>
              <a:rPr lang="zh-CN" altLang="zh-CN" sz="2400" dirty="0" smtClean="0">
                <a:effectLst/>
              </a:rPr>
              <a:t>公司</a:t>
            </a:r>
            <a:r>
              <a:rPr lang="en-US" altLang="zh-CN" sz="2400" dirty="0" smtClean="0">
                <a:effectLst/>
              </a:rPr>
              <a:t>:</a:t>
            </a:r>
            <a:r>
              <a:rPr lang="zh-CN" altLang="zh-CN" sz="2400" dirty="0">
                <a:effectLst/>
              </a:rPr>
              <a:t>“我们领先微软一年，他们永远也别想追上我们。”</a:t>
            </a:r>
          </a:p>
          <a:p>
            <a:pPr algn="just"/>
            <a:r>
              <a:rPr lang="en-US" altLang="zh-CN" sz="2400" dirty="0" smtClean="0">
                <a:effectLst/>
              </a:rPr>
              <a:t>1996</a:t>
            </a:r>
            <a:r>
              <a:rPr lang="zh-CN" altLang="zh-CN" sz="2400" dirty="0" smtClean="0">
                <a:effectLst/>
              </a:rPr>
              <a:t>年末</a:t>
            </a:r>
            <a:r>
              <a:rPr lang="zh-CN" altLang="zh-CN" sz="2400" dirty="0">
                <a:effectLst/>
              </a:rPr>
              <a:t>，</a:t>
            </a:r>
            <a:r>
              <a:rPr lang="en-US" altLang="zh-CN" sz="2400" dirty="0" smtClean="0">
                <a:effectLst/>
              </a:rPr>
              <a:t>IE3.0</a:t>
            </a:r>
            <a:r>
              <a:rPr lang="zh-CN" altLang="zh-CN" sz="2400" dirty="0" smtClean="0">
                <a:effectLst/>
              </a:rPr>
              <a:t>版</a:t>
            </a:r>
            <a:r>
              <a:rPr lang="zh-CN" altLang="zh-CN" sz="2400" dirty="0">
                <a:effectLst/>
              </a:rPr>
              <a:t>问世</a:t>
            </a:r>
            <a:r>
              <a:rPr lang="zh-CN" altLang="zh-CN" sz="2400" dirty="0" smtClean="0">
                <a:effectLst/>
              </a:rPr>
              <a:t>。美国</a:t>
            </a:r>
            <a:r>
              <a:rPr lang="zh-CN" altLang="zh-CN" sz="2400" dirty="0">
                <a:effectLst/>
              </a:rPr>
              <a:t>最大的</a:t>
            </a:r>
            <a:r>
              <a:rPr lang="en-US" altLang="zh-CN" sz="2400" dirty="0">
                <a:effectLst/>
              </a:rPr>
              <a:t>Internet </a:t>
            </a:r>
            <a:r>
              <a:rPr lang="zh-CN" altLang="zh-CN" sz="2400" dirty="0">
                <a:effectLst/>
              </a:rPr>
              <a:t>服务商</a:t>
            </a:r>
            <a:r>
              <a:rPr lang="en-US" altLang="zh-CN" sz="2400" dirty="0">
                <a:effectLst/>
              </a:rPr>
              <a:t>--</a:t>
            </a:r>
            <a:r>
              <a:rPr lang="zh-CN" altLang="zh-CN" sz="2400" dirty="0">
                <a:effectLst/>
              </a:rPr>
              <a:t>美国在线</a:t>
            </a:r>
            <a:r>
              <a:rPr lang="en-US" altLang="zh-CN" sz="2400" dirty="0">
                <a:effectLst/>
              </a:rPr>
              <a:t>(AOL)</a:t>
            </a:r>
            <a:r>
              <a:rPr lang="zh-CN" altLang="zh-CN" sz="2400" dirty="0">
                <a:effectLst/>
              </a:rPr>
              <a:t>最终决定使用</a:t>
            </a:r>
            <a:r>
              <a:rPr lang="en-US" altLang="zh-CN" sz="2400" dirty="0">
                <a:effectLst/>
              </a:rPr>
              <a:t> IE 3.0 </a:t>
            </a:r>
            <a:r>
              <a:rPr lang="zh-CN" altLang="zh-CN" sz="2400" dirty="0">
                <a:effectLst/>
              </a:rPr>
              <a:t>作为其预设的浏览器软件。</a:t>
            </a:r>
          </a:p>
          <a:p>
            <a:pPr algn="just"/>
            <a:r>
              <a:rPr lang="en-US" altLang="zh-CN" sz="2400" dirty="0" smtClean="0">
                <a:effectLst/>
              </a:rPr>
              <a:t>1997</a:t>
            </a:r>
            <a:r>
              <a:rPr lang="zh-CN" altLang="zh-CN" sz="2400" dirty="0" smtClean="0">
                <a:effectLst/>
              </a:rPr>
              <a:t>年</a:t>
            </a:r>
            <a:r>
              <a:rPr lang="zh-CN" altLang="zh-CN" sz="2400" dirty="0">
                <a:effectLst/>
              </a:rPr>
              <a:t>，新推出的</a:t>
            </a:r>
            <a:r>
              <a:rPr lang="en-US" altLang="zh-CN" sz="2400" dirty="0">
                <a:effectLst/>
              </a:rPr>
              <a:t> </a:t>
            </a:r>
            <a:r>
              <a:rPr lang="en-US" altLang="zh-CN" sz="2400" dirty="0" smtClean="0">
                <a:effectLst/>
              </a:rPr>
              <a:t>IE4.0</a:t>
            </a:r>
            <a:r>
              <a:rPr lang="zh-CN" altLang="zh-CN" sz="2400" dirty="0" smtClean="0">
                <a:effectLst/>
              </a:rPr>
              <a:t>几乎</a:t>
            </a:r>
            <a:r>
              <a:rPr lang="zh-CN" altLang="zh-CN" sz="2400" dirty="0">
                <a:effectLst/>
              </a:rPr>
              <a:t>在所有媒体评测中都击败了</a:t>
            </a:r>
            <a:r>
              <a:rPr lang="en-US" altLang="zh-CN" sz="2400" dirty="0">
                <a:effectLst/>
              </a:rPr>
              <a:t> </a:t>
            </a:r>
            <a:r>
              <a:rPr lang="en-US" altLang="zh-CN" sz="2400" dirty="0" smtClean="0">
                <a:effectLst/>
              </a:rPr>
              <a:t>Netscape</a:t>
            </a:r>
            <a:r>
              <a:rPr lang="zh-CN" altLang="zh-CN" sz="2400" dirty="0" smtClean="0">
                <a:effectLst/>
              </a:rPr>
              <a:t>的</a:t>
            </a:r>
            <a:r>
              <a:rPr lang="zh-CN" altLang="zh-CN" sz="2400" dirty="0">
                <a:effectLst/>
              </a:rPr>
              <a:t>产品。</a:t>
            </a:r>
            <a:r>
              <a:rPr lang="en-US" altLang="zh-CN" sz="2400" dirty="0" smtClean="0">
                <a:effectLst/>
              </a:rPr>
              <a:t>1998</a:t>
            </a:r>
            <a:r>
              <a:rPr lang="zh-CN" altLang="zh-CN" sz="2400" dirty="0" smtClean="0">
                <a:effectLst/>
              </a:rPr>
              <a:t>年</a:t>
            </a:r>
            <a:r>
              <a:rPr lang="en-US" altLang="zh-CN" sz="2400" dirty="0" smtClean="0">
                <a:effectLst/>
              </a:rPr>
              <a:t>11</a:t>
            </a:r>
            <a:r>
              <a:rPr lang="zh-CN" altLang="zh-CN" sz="2400" dirty="0" smtClean="0">
                <a:effectLst/>
              </a:rPr>
              <a:t>月</a:t>
            </a:r>
            <a:r>
              <a:rPr lang="zh-CN" altLang="zh-CN" sz="2400" dirty="0">
                <a:effectLst/>
              </a:rPr>
              <a:t>，美国在线</a:t>
            </a:r>
            <a:r>
              <a:rPr lang="en-US" altLang="zh-CN" sz="2400" dirty="0">
                <a:effectLst/>
              </a:rPr>
              <a:t>(AOL)</a:t>
            </a:r>
            <a:r>
              <a:rPr lang="zh-CN" altLang="zh-CN" sz="2400" dirty="0">
                <a:effectLst/>
              </a:rPr>
              <a:t>宣布收购</a:t>
            </a:r>
            <a:r>
              <a:rPr lang="en-US" altLang="zh-CN" sz="2400" dirty="0">
                <a:effectLst/>
              </a:rPr>
              <a:t> Netscape</a:t>
            </a:r>
            <a:r>
              <a:rPr lang="zh-CN" altLang="zh-CN" sz="2400" dirty="0">
                <a:effectLst/>
              </a:rPr>
              <a:t>公司。</a:t>
            </a:r>
          </a:p>
          <a:p>
            <a:pPr algn="just"/>
            <a:r>
              <a:rPr lang="en-US" altLang="zh-CN" sz="2400" dirty="0">
                <a:effectLst/>
              </a:rPr>
              <a:t>1999</a:t>
            </a:r>
            <a:r>
              <a:rPr lang="zh-CN" altLang="zh-CN" sz="2400" dirty="0">
                <a:effectLst/>
              </a:rPr>
              <a:t>年，</a:t>
            </a:r>
            <a:r>
              <a:rPr lang="en-US" altLang="zh-CN" sz="2400" dirty="0" smtClean="0">
                <a:effectLst/>
              </a:rPr>
              <a:t>IE5.0 </a:t>
            </a:r>
            <a:r>
              <a:rPr lang="zh-CN" altLang="zh-CN" sz="2400" dirty="0">
                <a:effectLst/>
              </a:rPr>
              <a:t>向全球用户展示了卓越的运行效率和稳定性</a:t>
            </a:r>
            <a:r>
              <a:rPr lang="zh-CN" altLang="zh-CN" sz="2400" dirty="0" smtClean="0">
                <a:effectLst/>
              </a:rPr>
              <a:t>。市场</a:t>
            </a:r>
            <a:r>
              <a:rPr lang="zh-CN" altLang="zh-CN" sz="2400" dirty="0">
                <a:effectLst/>
              </a:rPr>
              <a:t>上已经没有多少</a:t>
            </a:r>
            <a:r>
              <a:rPr lang="zh-CN" altLang="zh-CN" sz="2400" dirty="0" smtClean="0">
                <a:effectLst/>
              </a:rPr>
              <a:t>人对</a:t>
            </a:r>
            <a:r>
              <a:rPr lang="en-US" altLang="zh-CN" sz="2400" dirty="0" smtClean="0">
                <a:effectLst/>
              </a:rPr>
              <a:t> </a:t>
            </a:r>
            <a:r>
              <a:rPr lang="en-US" altLang="zh-CN" sz="2400" dirty="0">
                <a:effectLst/>
              </a:rPr>
              <a:t>Netscape </a:t>
            </a:r>
            <a:r>
              <a:rPr lang="zh-CN" altLang="zh-CN" sz="2400" dirty="0">
                <a:effectLst/>
              </a:rPr>
              <a:t>念念不忘了。</a:t>
            </a:r>
          </a:p>
          <a:p>
            <a:pPr algn="just"/>
            <a:r>
              <a:rPr lang="en-US" altLang="zh-CN" sz="2400" dirty="0" smtClean="0">
                <a:effectLst/>
              </a:rPr>
              <a:t>2001</a:t>
            </a:r>
            <a:r>
              <a:rPr lang="zh-CN" altLang="zh-CN" sz="2400" dirty="0" smtClean="0">
                <a:effectLst/>
              </a:rPr>
              <a:t>年</a:t>
            </a:r>
            <a:r>
              <a:rPr lang="zh-CN" altLang="zh-CN" sz="2400" dirty="0">
                <a:effectLst/>
              </a:rPr>
              <a:t>，</a:t>
            </a:r>
            <a:r>
              <a:rPr lang="en-US" altLang="zh-CN" sz="2400" dirty="0" smtClean="0">
                <a:effectLst/>
              </a:rPr>
              <a:t>IE6.0</a:t>
            </a:r>
            <a:r>
              <a:rPr lang="zh-CN" altLang="zh-CN" sz="2400" dirty="0" smtClean="0">
                <a:effectLst/>
              </a:rPr>
              <a:t>面世。占据</a:t>
            </a:r>
            <a:r>
              <a:rPr lang="zh-CN" altLang="zh-CN" sz="2400" dirty="0">
                <a:effectLst/>
              </a:rPr>
              <a:t>了</a:t>
            </a:r>
            <a:r>
              <a:rPr lang="en-US" altLang="zh-CN" sz="2400" dirty="0">
                <a:effectLst/>
              </a:rPr>
              <a:t>93%~94%</a:t>
            </a:r>
            <a:r>
              <a:rPr lang="zh-CN" altLang="zh-CN" sz="2400" dirty="0">
                <a:effectLst/>
              </a:rPr>
              <a:t>的市场份额，</a:t>
            </a:r>
            <a:r>
              <a:rPr lang="zh-CN" altLang="zh-CN" sz="2400" dirty="0" smtClean="0">
                <a:effectLst/>
              </a:rPr>
              <a:t>而</a:t>
            </a:r>
            <a:r>
              <a:rPr lang="en-US" altLang="zh-CN" sz="2400" dirty="0" smtClean="0">
                <a:effectLst/>
              </a:rPr>
              <a:t>Netscape </a:t>
            </a:r>
            <a:r>
              <a:rPr lang="zh-CN" altLang="zh-CN" sz="2400" dirty="0">
                <a:effectLst/>
              </a:rPr>
              <a:t>的市场份额则下降到了</a:t>
            </a:r>
            <a:r>
              <a:rPr lang="en-US" altLang="zh-CN" sz="2400" dirty="0">
                <a:effectLst/>
              </a:rPr>
              <a:t>3.5%</a:t>
            </a:r>
            <a:r>
              <a:rPr lang="zh-CN" altLang="zh-CN" sz="2400" dirty="0" smtClean="0">
                <a:effectLst/>
              </a:rPr>
              <a:t>，浏览器</a:t>
            </a:r>
            <a:r>
              <a:rPr lang="zh-CN" altLang="zh-CN" sz="2400" dirty="0">
                <a:effectLst/>
              </a:rPr>
              <a:t>市场之争到此已经硝烟散尽。</a:t>
            </a:r>
          </a:p>
          <a:p>
            <a:pPr marL="0" indent="0" algn="just" eaLnBrk="1" hangingPunct="1">
              <a:lnSpc>
                <a:spcPct val="120000"/>
              </a:lnSpc>
              <a:spcBef>
                <a:spcPct val="35000"/>
              </a:spcBef>
              <a:buNone/>
              <a:defRPr/>
            </a:pP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背景介绍</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936225398"/>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4</a:t>
            </a:fld>
            <a:endParaRPr lang="en-US" altLang="zh-CN">
              <a:ea typeface="宋体" charset="-122"/>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en-US" altLang="zh-CN" sz="4400" b="1" dirty="0" smtClean="0">
                <a:solidFill>
                  <a:srgbClr val="FFFF00"/>
                </a:solidFill>
                <a:effectLst>
                  <a:outerShdw blurRad="38100" dist="38100" dir="2700000" algn="tl">
                    <a:srgbClr val="000000"/>
                  </a:outerShdw>
                </a:effectLst>
                <a:ea typeface="宋体" pitchFamily="2" charset="-122"/>
              </a:rPr>
              <a:t>IE</a:t>
            </a:r>
            <a:r>
              <a:rPr lang="zh-CN" altLang="en-US" sz="4400" b="1" dirty="0" smtClean="0">
                <a:solidFill>
                  <a:srgbClr val="FFFF00"/>
                </a:solidFill>
                <a:effectLst>
                  <a:outerShdw blurRad="38100" dist="38100" dir="2700000" algn="tl">
                    <a:srgbClr val="000000"/>
                  </a:outerShdw>
                </a:effectLst>
                <a:ea typeface="宋体" pitchFamily="2" charset="-122"/>
              </a:rPr>
              <a:t>项目的生命周期</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5856" t="5797" r="27778" b="6035"/>
          <a:stretch/>
        </p:blipFill>
        <p:spPr>
          <a:xfrm rot="16200000">
            <a:off x="2920379" y="-979115"/>
            <a:ext cx="3303241" cy="8375055"/>
          </a:xfrm>
          <a:prstGeom prst="rect">
            <a:avLst/>
          </a:prstGeom>
        </p:spPr>
      </p:pic>
    </p:spTree>
    <p:extLst>
      <p:ext uri="{BB962C8B-B14F-4D97-AF65-F5344CB8AC3E}">
        <p14:creationId xmlns:p14="http://schemas.microsoft.com/office/powerpoint/2010/main" val="180808822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5</a:t>
            </a:fld>
            <a:endParaRPr lang="en-US" altLang="zh-CN">
              <a:ea typeface="宋体" charset="-122"/>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en-US" altLang="zh-CN" sz="4400" b="1" dirty="0" smtClean="0">
                <a:solidFill>
                  <a:srgbClr val="FFFF00"/>
                </a:solidFill>
                <a:effectLst>
                  <a:outerShdw blurRad="38100" dist="38100" dir="2700000" algn="tl">
                    <a:srgbClr val="000000"/>
                  </a:outerShdw>
                </a:effectLst>
                <a:ea typeface="宋体" pitchFamily="2" charset="-122"/>
              </a:rPr>
              <a:t>IE</a:t>
            </a:r>
            <a:r>
              <a:rPr lang="zh-CN" altLang="en-US" sz="4400" b="1" dirty="0" smtClean="0">
                <a:solidFill>
                  <a:srgbClr val="FFFF00"/>
                </a:solidFill>
                <a:effectLst>
                  <a:outerShdw blurRad="38100" dist="38100" dir="2700000" algn="tl">
                    <a:srgbClr val="000000"/>
                  </a:outerShdw>
                </a:effectLst>
                <a:ea typeface="宋体" pitchFamily="2" charset="-122"/>
              </a:rPr>
              <a:t>项目的生命周期</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22812" t="12402" r="38428" b="2073"/>
          <a:stretch/>
        </p:blipFill>
        <p:spPr>
          <a:xfrm rot="16200000">
            <a:off x="3127290" y="-1112055"/>
            <a:ext cx="2961429" cy="8712967"/>
          </a:xfrm>
          <a:prstGeom prst="rect">
            <a:avLst/>
          </a:prstGeom>
        </p:spPr>
      </p:pic>
    </p:spTree>
    <p:extLst>
      <p:ext uri="{BB962C8B-B14F-4D97-AF65-F5344CB8AC3E}">
        <p14:creationId xmlns:p14="http://schemas.microsoft.com/office/powerpoint/2010/main" val="3755809157"/>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6</a:t>
            </a:fld>
            <a:endParaRPr lang="en-US" altLang="zh-CN">
              <a:ea typeface="宋体" charset="-122"/>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en-US" altLang="zh-CN" sz="4400" b="1" dirty="0" smtClean="0">
                <a:solidFill>
                  <a:srgbClr val="FFFF00"/>
                </a:solidFill>
                <a:effectLst>
                  <a:outerShdw blurRad="38100" dist="38100" dir="2700000" algn="tl">
                    <a:srgbClr val="000000"/>
                  </a:outerShdw>
                </a:effectLst>
                <a:ea typeface="宋体" pitchFamily="2" charset="-122"/>
              </a:rPr>
              <a:t>IE</a:t>
            </a:r>
            <a:r>
              <a:rPr lang="zh-CN" altLang="en-US" sz="4400" b="1" dirty="0" smtClean="0">
                <a:solidFill>
                  <a:srgbClr val="FFFF00"/>
                </a:solidFill>
                <a:effectLst>
                  <a:outerShdw blurRad="38100" dist="38100" dir="2700000" algn="tl">
                    <a:srgbClr val="000000"/>
                  </a:outerShdw>
                </a:effectLst>
                <a:ea typeface="宋体" pitchFamily="2" charset="-122"/>
              </a:rPr>
              <a:t>项目的生命周期</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2744" t="26607" r="9279" b="25585"/>
          <a:stretch/>
        </p:blipFill>
        <p:spPr>
          <a:xfrm rot="10800000">
            <a:off x="323527" y="1484784"/>
            <a:ext cx="8480751" cy="3456384"/>
          </a:xfrm>
          <a:prstGeom prst="rect">
            <a:avLst/>
          </a:prstGeom>
        </p:spPr>
      </p:pic>
    </p:spTree>
    <p:extLst>
      <p:ext uri="{BB962C8B-B14F-4D97-AF65-F5344CB8AC3E}">
        <p14:creationId xmlns:p14="http://schemas.microsoft.com/office/powerpoint/2010/main" val="3755809157"/>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7</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r>
              <a:rPr lang="zh-CN" altLang="zh-CN" dirty="0" smtClean="0">
                <a:effectLst/>
              </a:rPr>
              <a:t>开发</a:t>
            </a:r>
            <a:r>
              <a:rPr lang="en-US" altLang="zh-CN" dirty="0">
                <a:effectLst/>
              </a:rPr>
              <a:t>IE4.0</a:t>
            </a:r>
            <a:r>
              <a:rPr lang="zh-CN" altLang="zh-CN" dirty="0">
                <a:effectLst/>
              </a:rPr>
              <a:t>时</a:t>
            </a:r>
            <a:r>
              <a:rPr lang="en-US" altLang="zh-CN" dirty="0">
                <a:effectLst/>
              </a:rPr>
              <a:t>,IE</a:t>
            </a:r>
            <a:r>
              <a:rPr lang="zh-CN" altLang="zh-CN" dirty="0">
                <a:effectLst/>
              </a:rPr>
              <a:t>产品部门共有约</a:t>
            </a:r>
            <a:r>
              <a:rPr lang="en-US" altLang="zh-CN" dirty="0">
                <a:effectLst/>
              </a:rPr>
              <a:t>300</a:t>
            </a:r>
            <a:r>
              <a:rPr lang="zh-CN" altLang="zh-CN" dirty="0">
                <a:effectLst/>
              </a:rPr>
              <a:t>名工作人员</a:t>
            </a:r>
            <a:r>
              <a:rPr lang="en-US" altLang="zh-CN" dirty="0">
                <a:effectLst/>
              </a:rPr>
              <a:t>,</a:t>
            </a:r>
            <a:r>
              <a:rPr lang="zh-CN" altLang="zh-CN" dirty="0">
                <a:effectLst/>
              </a:rPr>
              <a:t>具体各类角色的人员配备</a:t>
            </a:r>
            <a:r>
              <a:rPr lang="zh-CN" altLang="zh-CN" dirty="0" smtClean="0">
                <a:effectLst/>
              </a:rPr>
              <a:t>如下</a:t>
            </a:r>
            <a:endParaRPr lang="zh-CN" altLang="zh-CN" dirty="0">
              <a:effectLst/>
            </a:endParaRPr>
          </a:p>
          <a:p>
            <a:pPr lvl="1"/>
            <a:r>
              <a:rPr lang="en-US" altLang="zh-CN" dirty="0">
                <a:effectLst/>
              </a:rPr>
              <a:t>IE</a:t>
            </a:r>
            <a:r>
              <a:rPr lang="zh-CN" altLang="zh-CN" dirty="0">
                <a:effectLst/>
              </a:rPr>
              <a:t>产品部门总经理</a:t>
            </a:r>
            <a:r>
              <a:rPr lang="en-US" altLang="zh-CN" dirty="0">
                <a:effectLst/>
              </a:rPr>
              <a:t>	1 </a:t>
            </a:r>
            <a:r>
              <a:rPr lang="zh-CN" altLang="zh-CN" dirty="0">
                <a:effectLst/>
              </a:rPr>
              <a:t>人</a:t>
            </a:r>
            <a:r>
              <a:rPr lang="en-US" altLang="zh-CN" dirty="0">
                <a:effectLst/>
              </a:rPr>
              <a:t>	</a:t>
            </a:r>
            <a:endParaRPr lang="zh-CN" altLang="zh-CN" dirty="0">
              <a:effectLst/>
            </a:endParaRPr>
          </a:p>
          <a:p>
            <a:pPr lvl="1"/>
            <a:r>
              <a:rPr lang="zh-CN" altLang="zh-CN" dirty="0">
                <a:effectLst/>
              </a:rPr>
              <a:t>产品经理</a:t>
            </a:r>
            <a:r>
              <a:rPr lang="en-US" altLang="zh-CN" dirty="0">
                <a:effectLst/>
              </a:rPr>
              <a:t>	20 </a:t>
            </a:r>
            <a:r>
              <a:rPr lang="zh-CN" altLang="zh-CN" dirty="0">
                <a:effectLst/>
              </a:rPr>
              <a:t>人</a:t>
            </a:r>
            <a:r>
              <a:rPr lang="en-US" altLang="zh-CN" dirty="0">
                <a:effectLst/>
              </a:rPr>
              <a:t>	</a:t>
            </a:r>
            <a:endParaRPr lang="zh-CN" altLang="zh-CN" dirty="0">
              <a:effectLst/>
            </a:endParaRPr>
          </a:p>
          <a:p>
            <a:pPr lvl="1"/>
            <a:r>
              <a:rPr lang="zh-CN" altLang="zh-CN" dirty="0">
                <a:effectLst/>
              </a:rPr>
              <a:t>程序经理</a:t>
            </a:r>
            <a:r>
              <a:rPr lang="en-US" altLang="zh-CN" dirty="0">
                <a:effectLst/>
              </a:rPr>
              <a:t>	50</a:t>
            </a:r>
            <a:r>
              <a:rPr lang="zh-CN" altLang="zh-CN" dirty="0">
                <a:effectLst/>
              </a:rPr>
              <a:t>人</a:t>
            </a:r>
            <a:r>
              <a:rPr lang="en-US" altLang="zh-CN" dirty="0">
                <a:effectLst/>
              </a:rPr>
              <a:t>	</a:t>
            </a:r>
            <a:endParaRPr lang="zh-CN" altLang="zh-CN" dirty="0">
              <a:effectLst/>
            </a:endParaRPr>
          </a:p>
          <a:p>
            <a:pPr lvl="1"/>
            <a:r>
              <a:rPr lang="zh-CN" altLang="zh-CN" dirty="0">
                <a:effectLst/>
              </a:rPr>
              <a:t>开发工程师</a:t>
            </a:r>
            <a:r>
              <a:rPr lang="en-US" altLang="zh-CN" dirty="0">
                <a:effectLst/>
              </a:rPr>
              <a:t>	100</a:t>
            </a:r>
            <a:r>
              <a:rPr lang="zh-CN" altLang="zh-CN" dirty="0">
                <a:effectLst/>
              </a:rPr>
              <a:t>人</a:t>
            </a:r>
            <a:r>
              <a:rPr lang="en-US" altLang="zh-CN" dirty="0">
                <a:effectLst/>
              </a:rPr>
              <a:t>	</a:t>
            </a:r>
            <a:endParaRPr lang="zh-CN" altLang="zh-CN" dirty="0">
              <a:effectLst/>
            </a:endParaRPr>
          </a:p>
          <a:p>
            <a:pPr lvl="1"/>
            <a:r>
              <a:rPr lang="zh-CN" altLang="zh-CN" dirty="0">
                <a:effectLst/>
              </a:rPr>
              <a:t>测试工程师</a:t>
            </a:r>
            <a:r>
              <a:rPr lang="en-US" altLang="zh-CN" dirty="0">
                <a:effectLst/>
              </a:rPr>
              <a:t>	100</a:t>
            </a:r>
            <a:r>
              <a:rPr lang="zh-CN" altLang="zh-CN" dirty="0">
                <a:effectLst/>
              </a:rPr>
              <a:t>人</a:t>
            </a:r>
            <a:r>
              <a:rPr lang="en-US" altLang="zh-CN" dirty="0">
                <a:effectLst/>
              </a:rPr>
              <a:t>	</a:t>
            </a:r>
            <a:endParaRPr lang="zh-CN" altLang="zh-CN" dirty="0">
              <a:effectLst/>
            </a:endParaRPr>
          </a:p>
          <a:p>
            <a:pPr lvl="1"/>
            <a:r>
              <a:rPr lang="zh-CN" altLang="zh-CN" dirty="0">
                <a:effectLst/>
              </a:rPr>
              <a:t>用户体验人员</a:t>
            </a:r>
            <a:r>
              <a:rPr lang="en-US" altLang="zh-CN" dirty="0">
                <a:effectLst/>
              </a:rPr>
              <a:t>	10</a:t>
            </a:r>
            <a:r>
              <a:rPr lang="zh-CN" altLang="zh-CN" dirty="0">
                <a:effectLst/>
              </a:rPr>
              <a:t>人</a:t>
            </a:r>
            <a:r>
              <a:rPr lang="en-US" altLang="zh-CN" dirty="0">
                <a:effectLst/>
              </a:rPr>
              <a:t>	</a:t>
            </a:r>
            <a:endParaRPr lang="zh-CN" altLang="zh-CN" dirty="0">
              <a:effectLst/>
            </a:endParaRPr>
          </a:p>
          <a:p>
            <a:pPr lvl="1"/>
            <a:r>
              <a:rPr lang="zh-CN" altLang="zh-CN" dirty="0">
                <a:effectLst/>
              </a:rPr>
              <a:t>发布管理人员</a:t>
            </a:r>
            <a:r>
              <a:rPr lang="en-US" altLang="zh-CN" dirty="0">
                <a:effectLst/>
              </a:rPr>
              <a:t>	5</a:t>
            </a:r>
            <a:r>
              <a:rPr lang="zh-CN" altLang="zh-CN" dirty="0">
                <a:effectLst/>
              </a:rPr>
              <a:t>人</a:t>
            </a:r>
            <a:r>
              <a:rPr lang="en-US" altLang="zh-CN" dirty="0">
                <a:effectLst/>
              </a:rPr>
              <a:t>	</a:t>
            </a:r>
            <a:endParaRPr lang="zh-CN" altLang="zh-CN" dirty="0">
              <a:effectLst/>
            </a:endParaRPr>
          </a:p>
          <a:p>
            <a:pPr marL="0" indent="0" algn="just" eaLnBrk="1" hangingPunct="1">
              <a:lnSpc>
                <a:spcPct val="120000"/>
              </a:lnSpc>
              <a:spcBef>
                <a:spcPct val="35000"/>
              </a:spcBef>
              <a:buNone/>
              <a:defRPr/>
            </a:pP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人员配备</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151829769"/>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8</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r>
              <a:rPr lang="zh-CN" altLang="en-US" dirty="0" smtClean="0">
                <a:effectLst/>
              </a:rPr>
              <a:t>构想阶段：</a:t>
            </a:r>
            <a:endParaRPr lang="en-US" altLang="zh-CN" dirty="0" smtClean="0">
              <a:effectLst/>
            </a:endParaRPr>
          </a:p>
          <a:p>
            <a:pPr lvl="1"/>
            <a:r>
              <a:rPr lang="zh-CN" altLang="zh-CN" dirty="0" smtClean="0">
                <a:effectLst/>
              </a:rPr>
              <a:t>微软公司</a:t>
            </a:r>
            <a:r>
              <a:rPr lang="zh-CN" altLang="zh-CN" dirty="0">
                <a:effectLst/>
              </a:rPr>
              <a:t>之所以能在浏览器之争中胜出，其构想阶段中成功的</a:t>
            </a:r>
            <a:r>
              <a:rPr lang="zh-CN" altLang="zh-CN" dirty="0">
                <a:solidFill>
                  <a:srgbClr val="FFFF00"/>
                </a:solidFill>
                <a:effectLst/>
              </a:rPr>
              <a:t>市场需求分析</a:t>
            </a:r>
            <a:r>
              <a:rPr lang="zh-CN" altLang="zh-CN" dirty="0">
                <a:effectLst/>
              </a:rPr>
              <a:t>是关键因素之一</a:t>
            </a:r>
            <a:r>
              <a:rPr lang="zh-CN" altLang="zh-CN" dirty="0" smtClean="0">
                <a:effectLst/>
              </a:rPr>
              <a:t>。</a:t>
            </a:r>
            <a:endParaRPr lang="en-US" altLang="zh-CN" dirty="0" smtClean="0">
              <a:effectLst/>
            </a:endParaRPr>
          </a:p>
          <a:p>
            <a:pPr lvl="1"/>
            <a:r>
              <a:rPr lang="en-US" altLang="zh-CN" dirty="0">
                <a:effectLst/>
              </a:rPr>
              <a:t>(1)</a:t>
            </a:r>
            <a:r>
              <a:rPr lang="zh-CN" altLang="zh-CN" dirty="0">
                <a:effectLst/>
              </a:rPr>
              <a:t>关注关键</a:t>
            </a:r>
            <a:r>
              <a:rPr lang="zh-CN" altLang="zh-CN" dirty="0" smtClean="0">
                <a:effectLst/>
              </a:rPr>
              <a:t>需求</a:t>
            </a:r>
            <a:r>
              <a:rPr lang="zh-CN" altLang="en-US" dirty="0" smtClean="0">
                <a:effectLst/>
              </a:rPr>
              <a:t>：</a:t>
            </a:r>
            <a:endParaRPr lang="en-US" altLang="zh-CN" dirty="0" smtClean="0">
              <a:effectLst/>
            </a:endParaRPr>
          </a:p>
          <a:p>
            <a:pPr lvl="2"/>
            <a:r>
              <a:rPr lang="zh-CN" altLang="zh-CN" dirty="0" smtClean="0">
                <a:effectLst/>
              </a:rPr>
              <a:t>只</a:t>
            </a:r>
            <a:r>
              <a:rPr lang="zh-CN" altLang="zh-CN" dirty="0">
                <a:effectLst/>
              </a:rPr>
              <a:t>应该关注那些用户最常使用的、市场最需要的关键特性需求</a:t>
            </a:r>
          </a:p>
          <a:p>
            <a:pPr lvl="1"/>
            <a:r>
              <a:rPr lang="en-US" altLang="zh-CN" dirty="0">
                <a:effectLst/>
              </a:rPr>
              <a:t>(2)</a:t>
            </a:r>
            <a:r>
              <a:rPr lang="zh-CN" altLang="zh-CN" dirty="0">
                <a:effectLst/>
              </a:rPr>
              <a:t>仔细研究竞争对手</a:t>
            </a:r>
          </a:p>
          <a:p>
            <a:pPr lvl="1"/>
            <a:r>
              <a:rPr lang="en-US" altLang="zh-CN" dirty="0">
                <a:effectLst/>
              </a:rPr>
              <a:t>(3)</a:t>
            </a:r>
            <a:r>
              <a:rPr lang="zh-CN" altLang="zh-CN" dirty="0">
                <a:effectLst/>
              </a:rPr>
              <a:t>关注</a:t>
            </a:r>
            <a:r>
              <a:rPr lang="en-US" altLang="zh-CN" dirty="0">
                <a:effectLst/>
              </a:rPr>
              <a:t> Internet </a:t>
            </a:r>
            <a:r>
              <a:rPr lang="zh-CN" altLang="zh-CN" dirty="0">
                <a:effectLst/>
              </a:rPr>
              <a:t>新</a:t>
            </a:r>
            <a:r>
              <a:rPr lang="zh-CN" altLang="zh-CN" dirty="0" smtClean="0">
                <a:effectLst/>
              </a:rPr>
              <a:t>用户</a:t>
            </a:r>
            <a:r>
              <a:rPr lang="zh-CN" altLang="en-US" dirty="0" smtClean="0">
                <a:effectLst/>
              </a:rPr>
              <a:t>：</a:t>
            </a:r>
            <a:endParaRPr lang="en-US" altLang="zh-CN" dirty="0" smtClean="0">
              <a:effectLst/>
            </a:endParaRPr>
          </a:p>
          <a:p>
            <a:pPr lvl="2"/>
            <a:r>
              <a:rPr lang="zh-CN" altLang="zh-CN" dirty="0">
                <a:effectLst/>
              </a:rPr>
              <a:t>在研究用户需求时，更注意为那些刚刚接触</a:t>
            </a:r>
            <a:r>
              <a:rPr lang="en-US" altLang="zh-CN" dirty="0">
                <a:effectLst/>
              </a:rPr>
              <a:t> </a:t>
            </a:r>
            <a:r>
              <a:rPr lang="en-US" altLang="zh-CN" dirty="0" err="1">
                <a:effectLst/>
              </a:rPr>
              <a:t>Intermet</a:t>
            </a:r>
            <a:r>
              <a:rPr lang="zh-CN" altLang="zh-CN" dirty="0">
                <a:effectLst/>
              </a:rPr>
              <a:t>、没有太多上网浏览经验的用户考虑。微软公司在</a:t>
            </a:r>
            <a:r>
              <a:rPr lang="en-US" altLang="zh-CN" dirty="0">
                <a:effectLst/>
              </a:rPr>
              <a:t>IE 3.0~IE 6.0 </a:t>
            </a:r>
            <a:r>
              <a:rPr lang="zh-CN" altLang="zh-CN" dirty="0">
                <a:effectLst/>
              </a:rPr>
              <a:t>各个版本中都为新用户特别设计了许多简单易用的功能。</a:t>
            </a:r>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168087521"/>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9</a:t>
            </a:fld>
            <a:endParaRPr lang="en-US" altLang="zh-CN">
              <a:ea typeface="宋体" charset="-122"/>
            </a:endParaRPr>
          </a:p>
        </p:txBody>
      </p:sp>
      <p:sp>
        <p:nvSpPr>
          <p:cNvPr id="309250" name="Rectangle 2"/>
          <p:cNvSpPr>
            <a:spLocks noGrp="1" noChangeArrowheads="1"/>
          </p:cNvSpPr>
          <p:nvPr>
            <p:ph type="body" idx="1"/>
          </p:nvPr>
        </p:nvSpPr>
        <p:spPr>
          <a:xfrm>
            <a:off x="179388" y="1123950"/>
            <a:ext cx="8857108" cy="5977458"/>
          </a:xfrm>
        </p:spPr>
        <p:txBody>
          <a:bodyPr/>
          <a:lstStyle/>
          <a:p>
            <a:r>
              <a:rPr lang="zh-CN" altLang="en-US" dirty="0" smtClean="0">
                <a:effectLst/>
              </a:rPr>
              <a:t>构想阶段</a:t>
            </a:r>
            <a:endParaRPr lang="en-US" altLang="zh-CN" dirty="0" smtClean="0">
              <a:effectLst/>
            </a:endParaRPr>
          </a:p>
          <a:p>
            <a:pPr lvl="1" algn="just"/>
            <a:r>
              <a:rPr lang="zh-CN" altLang="zh-CN" dirty="0">
                <a:effectLst/>
              </a:rPr>
              <a:t>基于以上市场需求分析，在开发</a:t>
            </a:r>
            <a:r>
              <a:rPr lang="en-US" altLang="zh-CN" dirty="0">
                <a:effectLst/>
              </a:rPr>
              <a:t>IE4.0</a:t>
            </a:r>
            <a:r>
              <a:rPr lang="zh-CN" altLang="zh-CN" dirty="0">
                <a:effectLst/>
              </a:rPr>
              <a:t>时，最终确定了如下项目前景和项目</a:t>
            </a:r>
            <a:r>
              <a:rPr lang="zh-CN" altLang="zh-CN" dirty="0" smtClean="0">
                <a:effectLst/>
              </a:rPr>
              <a:t>范围</a:t>
            </a:r>
            <a:r>
              <a:rPr lang="zh-CN" altLang="en-US" dirty="0" smtClean="0">
                <a:effectLst/>
              </a:rPr>
              <a:t>：</a:t>
            </a:r>
            <a:endParaRPr lang="en-US" altLang="zh-CN" dirty="0" smtClean="0">
              <a:effectLst/>
            </a:endParaRPr>
          </a:p>
          <a:p>
            <a:pPr lvl="1"/>
            <a:r>
              <a:rPr lang="en-US" altLang="zh-CN" dirty="0" smtClean="0">
                <a:effectLst/>
              </a:rPr>
              <a:t>IE4.0</a:t>
            </a:r>
            <a:r>
              <a:rPr lang="zh-CN" altLang="zh-CN" dirty="0">
                <a:solidFill>
                  <a:srgbClr val="FFFF00"/>
                </a:solidFill>
                <a:effectLst/>
              </a:rPr>
              <a:t>项目</a:t>
            </a:r>
            <a:r>
              <a:rPr lang="zh-CN" altLang="zh-CN" dirty="0" smtClean="0">
                <a:solidFill>
                  <a:srgbClr val="FFFF00"/>
                </a:solidFill>
                <a:effectLst/>
              </a:rPr>
              <a:t>前景</a:t>
            </a:r>
            <a:r>
              <a:rPr lang="zh-CN" altLang="en-US" dirty="0" smtClean="0">
                <a:solidFill>
                  <a:srgbClr val="FFFF00"/>
                </a:solidFill>
                <a:effectLst/>
              </a:rPr>
              <a:t>：</a:t>
            </a:r>
            <a:r>
              <a:rPr lang="zh-CN" altLang="zh-CN" dirty="0" smtClean="0">
                <a:effectLst/>
              </a:rPr>
              <a:t>“</a:t>
            </a:r>
            <a:r>
              <a:rPr lang="zh-CN" altLang="zh-CN" dirty="0">
                <a:effectLst/>
              </a:rPr>
              <a:t>此次计划推出</a:t>
            </a:r>
            <a:r>
              <a:rPr lang="zh-CN" altLang="zh-CN" dirty="0" smtClean="0">
                <a:effectLst/>
              </a:rPr>
              <a:t>的</a:t>
            </a:r>
            <a:r>
              <a:rPr lang="en-US" altLang="zh-CN" dirty="0" smtClean="0">
                <a:effectLst/>
              </a:rPr>
              <a:t>IE</a:t>
            </a:r>
            <a:r>
              <a:rPr lang="zh-CN" altLang="zh-CN" dirty="0" smtClean="0">
                <a:effectLst/>
              </a:rPr>
              <a:t>浏览器</a:t>
            </a:r>
            <a:r>
              <a:rPr lang="zh-CN" altLang="zh-CN" dirty="0">
                <a:effectLst/>
              </a:rPr>
              <a:t>将</a:t>
            </a:r>
            <a:r>
              <a:rPr lang="zh-CN" altLang="zh-CN" dirty="0" smtClean="0">
                <a:effectLst/>
              </a:rPr>
              <a:t>成为</a:t>
            </a:r>
            <a:r>
              <a:rPr lang="en-US" altLang="zh-CN" dirty="0" smtClean="0">
                <a:effectLst/>
              </a:rPr>
              <a:t>Internet</a:t>
            </a:r>
            <a:r>
              <a:rPr lang="zh-CN" altLang="zh-CN" dirty="0">
                <a:effectLst/>
              </a:rPr>
              <a:t>上的主流</a:t>
            </a:r>
            <a:r>
              <a:rPr lang="zh-CN" altLang="zh-CN" dirty="0" smtClean="0">
                <a:effectLst/>
              </a:rPr>
              <a:t>浏览器软件</a:t>
            </a:r>
            <a:r>
              <a:rPr lang="zh-CN" altLang="zh-CN" dirty="0">
                <a:effectLst/>
              </a:rPr>
              <a:t>，其市场目标是</a:t>
            </a:r>
            <a:r>
              <a:rPr lang="zh-CN" altLang="zh-CN" dirty="0" smtClean="0">
                <a:effectLst/>
              </a:rPr>
              <a:t>在</a:t>
            </a:r>
            <a:r>
              <a:rPr lang="en-US" altLang="zh-CN" dirty="0" smtClean="0">
                <a:effectLst/>
              </a:rPr>
              <a:t>1998 </a:t>
            </a:r>
            <a:r>
              <a:rPr lang="zh-CN" altLang="zh-CN" dirty="0">
                <a:effectLst/>
              </a:rPr>
              <a:t>年将</a:t>
            </a:r>
            <a:r>
              <a:rPr lang="en-US" altLang="zh-CN" dirty="0">
                <a:effectLst/>
              </a:rPr>
              <a:t> IE</a:t>
            </a:r>
            <a:r>
              <a:rPr lang="zh-CN" altLang="zh-CN" dirty="0">
                <a:effectLst/>
              </a:rPr>
              <a:t>的市场占有率扩大</a:t>
            </a:r>
            <a:r>
              <a:rPr lang="zh-CN" altLang="zh-CN" dirty="0" smtClean="0">
                <a:effectLst/>
              </a:rPr>
              <a:t>到</a:t>
            </a:r>
            <a:r>
              <a:rPr lang="en-US" altLang="zh-CN" dirty="0" smtClean="0">
                <a:effectLst/>
              </a:rPr>
              <a:t>65</a:t>
            </a:r>
            <a:r>
              <a:rPr lang="en-US" altLang="zh-CN" dirty="0">
                <a:effectLst/>
              </a:rPr>
              <a:t>%</a:t>
            </a:r>
            <a:r>
              <a:rPr lang="zh-CN" altLang="zh-CN" dirty="0">
                <a:effectLst/>
              </a:rPr>
              <a:t>”。</a:t>
            </a:r>
            <a:endParaRPr lang="zh-CN" altLang="zh-CN" sz="2000" dirty="0">
              <a:effectLst/>
            </a:endParaRPr>
          </a:p>
          <a:p>
            <a:pPr lvl="1" algn="just"/>
            <a:r>
              <a:rPr lang="en-US" altLang="zh-CN" dirty="0">
                <a:effectLst/>
              </a:rPr>
              <a:t>IE </a:t>
            </a:r>
            <a:r>
              <a:rPr lang="en-US" altLang="zh-CN" dirty="0" smtClean="0">
                <a:effectLst/>
              </a:rPr>
              <a:t>4.0</a:t>
            </a:r>
            <a:r>
              <a:rPr lang="zh-CN" altLang="zh-CN" dirty="0" smtClean="0">
                <a:solidFill>
                  <a:srgbClr val="FFFF00"/>
                </a:solidFill>
                <a:effectLst/>
              </a:rPr>
              <a:t>项目范围</a:t>
            </a:r>
            <a:r>
              <a:rPr lang="zh-CN" altLang="en-US" dirty="0" smtClean="0">
                <a:effectLst/>
              </a:rPr>
              <a:t>：</a:t>
            </a:r>
            <a:r>
              <a:rPr lang="zh-CN" altLang="zh-CN" dirty="0" smtClean="0">
                <a:effectLst/>
              </a:rPr>
              <a:t>“该</a:t>
            </a:r>
            <a:r>
              <a:rPr lang="en-US" altLang="zh-CN" dirty="0" smtClean="0">
                <a:effectLst/>
              </a:rPr>
              <a:t>IE</a:t>
            </a:r>
            <a:r>
              <a:rPr lang="zh-CN" altLang="zh-CN" dirty="0" smtClean="0">
                <a:effectLst/>
              </a:rPr>
              <a:t>浏览器</a:t>
            </a:r>
            <a:r>
              <a:rPr lang="zh-CN" altLang="zh-CN" dirty="0">
                <a:effectLst/>
              </a:rPr>
              <a:t>可以为企业客户和最终用户提供高速、稳定</a:t>
            </a:r>
            <a:r>
              <a:rPr lang="zh-CN" altLang="zh-CN" dirty="0" smtClean="0">
                <a:effectLst/>
              </a:rPr>
              <a:t>、总体</a:t>
            </a:r>
            <a:r>
              <a:rPr lang="zh-CN" altLang="zh-CN" dirty="0">
                <a:effectLst/>
              </a:rPr>
              <a:t>拥有成本最低的使用体验，可以与微软</a:t>
            </a:r>
            <a:r>
              <a:rPr lang="zh-CN" altLang="zh-CN" dirty="0" smtClean="0">
                <a:effectLst/>
              </a:rPr>
              <a:t>的</a:t>
            </a:r>
            <a:r>
              <a:rPr lang="en-US" altLang="zh-CN" dirty="0" smtClean="0">
                <a:effectLst/>
              </a:rPr>
              <a:t>Office</a:t>
            </a:r>
            <a:r>
              <a:rPr lang="zh-CN" altLang="zh-CN" dirty="0" smtClean="0">
                <a:effectLst/>
              </a:rPr>
              <a:t>有效</a:t>
            </a:r>
            <a:r>
              <a:rPr lang="zh-CN" altLang="zh-CN" dirty="0">
                <a:effectLst/>
              </a:rPr>
              <a:t>集成”。</a:t>
            </a:r>
            <a:endParaRPr lang="zh-CN" altLang="zh-CN" sz="2000" dirty="0">
              <a:effectLst/>
            </a:endParaRPr>
          </a:p>
          <a:p>
            <a:pPr lvl="1"/>
            <a:endParaRPr lang="zh-CN" altLang="en-US" b="1" dirty="0" smtClean="0">
              <a:solidFill>
                <a:srgbClr val="FFFF00"/>
              </a:solidFill>
            </a:endParaRP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smtClean="0">
                <a:solidFill>
                  <a:srgbClr val="FFFF00"/>
                </a:solidFill>
                <a:effectLst>
                  <a:outerShdw blurRad="38100" dist="38100" dir="2700000" algn="tl">
                    <a:srgbClr val="000000"/>
                  </a:outerShdw>
                </a:effectLst>
                <a:ea typeface="宋体" pitchFamily="2" charset="-122"/>
              </a:rPr>
              <a:t>项目方法</a:t>
            </a:r>
            <a:endParaRPr lang="zh-CN" altLang="en-US" sz="4400" b="1" dirty="0">
              <a:solidFill>
                <a:srgbClr val="FFFF00"/>
              </a:solidFill>
              <a:effectLst>
                <a:outerShdw blurRad="38100" dist="38100" dir="2700000" algn="tl">
                  <a:srgbClr val="000000"/>
                </a:outerShdw>
              </a:effectLst>
              <a:ea typeface="宋体" pitchFamily="2" charset="-122"/>
            </a:endParaRP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78364834"/>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10717</TotalTime>
  <Words>1043</Words>
  <Application>Microsoft Office PowerPoint</Application>
  <PresentationFormat>全屏显示(4:3)</PresentationFormat>
  <Paragraphs>85</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Stream</vt:lpstr>
      <vt:lpstr>IE 浏览器经典战役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613</cp:revision>
  <dcterms:created xsi:type="dcterms:W3CDTF">2003-03-03T02:18:17Z</dcterms:created>
  <dcterms:modified xsi:type="dcterms:W3CDTF">2023-03-14T09:01:41Z</dcterms:modified>
</cp:coreProperties>
</file>