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0"/>
  </p:notesMasterIdLst>
  <p:handoutMasterIdLst>
    <p:handoutMasterId r:id="rId31"/>
  </p:handoutMasterIdLst>
  <p:sldIdLst>
    <p:sldId id="444" r:id="rId2"/>
    <p:sldId id="364" r:id="rId3"/>
    <p:sldId id="372" r:id="rId4"/>
    <p:sldId id="365" r:id="rId5"/>
    <p:sldId id="412" r:id="rId6"/>
    <p:sldId id="413" r:id="rId7"/>
    <p:sldId id="414" r:id="rId8"/>
    <p:sldId id="367" r:id="rId9"/>
    <p:sldId id="427" r:id="rId10"/>
    <p:sldId id="368" r:id="rId11"/>
    <p:sldId id="369" r:id="rId12"/>
    <p:sldId id="415" r:id="rId13"/>
    <p:sldId id="416" r:id="rId14"/>
    <p:sldId id="417" r:id="rId15"/>
    <p:sldId id="418" r:id="rId16"/>
    <p:sldId id="419" r:id="rId17"/>
    <p:sldId id="428" r:id="rId18"/>
    <p:sldId id="420" r:id="rId19"/>
    <p:sldId id="429" r:id="rId20"/>
    <p:sldId id="430" r:id="rId21"/>
    <p:sldId id="431" r:id="rId22"/>
    <p:sldId id="432" r:id="rId23"/>
    <p:sldId id="421" r:id="rId24"/>
    <p:sldId id="422" r:id="rId25"/>
    <p:sldId id="423" r:id="rId26"/>
    <p:sldId id="424" r:id="rId27"/>
    <p:sldId id="304" r:id="rId28"/>
    <p:sldId id="303"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Garamond" pitchFamily="18" charset="0"/>
        <a:ea typeface="宋体" charset="-122"/>
        <a:cs typeface="+mn-cs"/>
      </a:defRPr>
    </a:lvl1pPr>
    <a:lvl2pPr marL="457200" algn="l" rtl="0" fontAlgn="base">
      <a:spcBef>
        <a:spcPct val="0"/>
      </a:spcBef>
      <a:spcAft>
        <a:spcPct val="0"/>
      </a:spcAft>
      <a:defRPr kern="1200">
        <a:solidFill>
          <a:schemeClr val="tx1"/>
        </a:solidFill>
        <a:latin typeface="Garamond" pitchFamily="18" charset="0"/>
        <a:ea typeface="宋体" charset="-122"/>
        <a:cs typeface="+mn-cs"/>
      </a:defRPr>
    </a:lvl2pPr>
    <a:lvl3pPr marL="914400" algn="l" rtl="0" fontAlgn="base">
      <a:spcBef>
        <a:spcPct val="0"/>
      </a:spcBef>
      <a:spcAft>
        <a:spcPct val="0"/>
      </a:spcAft>
      <a:defRPr kern="1200">
        <a:solidFill>
          <a:schemeClr val="tx1"/>
        </a:solidFill>
        <a:latin typeface="Garamond" pitchFamily="18" charset="0"/>
        <a:ea typeface="宋体" charset="-122"/>
        <a:cs typeface="+mn-cs"/>
      </a:defRPr>
    </a:lvl3pPr>
    <a:lvl4pPr marL="1371600" algn="l" rtl="0" fontAlgn="base">
      <a:spcBef>
        <a:spcPct val="0"/>
      </a:spcBef>
      <a:spcAft>
        <a:spcPct val="0"/>
      </a:spcAft>
      <a:defRPr kern="1200">
        <a:solidFill>
          <a:schemeClr val="tx1"/>
        </a:solidFill>
        <a:latin typeface="Garamond" pitchFamily="18" charset="0"/>
        <a:ea typeface="宋体" charset="-122"/>
        <a:cs typeface="+mn-cs"/>
      </a:defRPr>
    </a:lvl4pPr>
    <a:lvl5pPr marL="1828800" algn="l" rtl="0" fontAlgn="base">
      <a:spcBef>
        <a:spcPct val="0"/>
      </a:spcBef>
      <a:spcAft>
        <a:spcPct val="0"/>
      </a:spcAft>
      <a:defRPr kern="1200">
        <a:solidFill>
          <a:schemeClr val="tx1"/>
        </a:solidFill>
        <a:latin typeface="Garamond" pitchFamily="18" charset="0"/>
        <a:ea typeface="宋体" charset="-122"/>
        <a:cs typeface="+mn-cs"/>
      </a:defRPr>
    </a:lvl5pPr>
    <a:lvl6pPr marL="2286000" algn="l" defTabSz="914400" rtl="0" eaLnBrk="1" latinLnBrk="0" hangingPunct="1">
      <a:defRPr kern="1200">
        <a:solidFill>
          <a:schemeClr val="tx1"/>
        </a:solidFill>
        <a:latin typeface="Garamond" pitchFamily="18" charset="0"/>
        <a:ea typeface="宋体" charset="-122"/>
        <a:cs typeface="+mn-cs"/>
      </a:defRPr>
    </a:lvl6pPr>
    <a:lvl7pPr marL="2743200" algn="l" defTabSz="914400" rtl="0" eaLnBrk="1" latinLnBrk="0" hangingPunct="1">
      <a:defRPr kern="1200">
        <a:solidFill>
          <a:schemeClr val="tx1"/>
        </a:solidFill>
        <a:latin typeface="Garamond" pitchFamily="18" charset="0"/>
        <a:ea typeface="宋体" charset="-122"/>
        <a:cs typeface="+mn-cs"/>
      </a:defRPr>
    </a:lvl7pPr>
    <a:lvl8pPr marL="3200400" algn="l" defTabSz="914400" rtl="0" eaLnBrk="1" latinLnBrk="0" hangingPunct="1">
      <a:defRPr kern="1200">
        <a:solidFill>
          <a:schemeClr val="tx1"/>
        </a:solidFill>
        <a:latin typeface="Garamond" pitchFamily="18" charset="0"/>
        <a:ea typeface="宋体" charset="-122"/>
        <a:cs typeface="+mn-cs"/>
      </a:defRPr>
    </a:lvl8pPr>
    <a:lvl9pPr marL="3657600" algn="l" defTabSz="914400" rtl="0" eaLnBrk="1" latinLnBrk="0" hangingPunct="1">
      <a:defRPr kern="1200">
        <a:solidFill>
          <a:schemeClr val="tx1"/>
        </a:solidFill>
        <a:latin typeface="Garamond" pitchFamily="18" charset="0"/>
        <a:ea typeface="宋体"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A121"/>
    <a:srgbClr val="66FF33"/>
    <a:srgbClr val="EEAB32"/>
    <a:srgbClr val="F4B79C"/>
    <a:srgbClr val="FFFFFF"/>
    <a:srgbClr val="FFFF00"/>
    <a:srgbClr val="FF66CC"/>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97" autoAdjust="0"/>
  </p:normalViewPr>
  <p:slideViewPr>
    <p:cSldViewPr>
      <p:cViewPr>
        <p:scale>
          <a:sx n="66" d="100"/>
          <a:sy n="66" d="100"/>
        </p:scale>
        <p:origin x="-858" y="-3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186" y="273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1177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endParaRPr lang="en-US" altLang="zh-CN"/>
          </a:p>
        </p:txBody>
      </p:sp>
      <p:sp>
        <p:nvSpPr>
          <p:cNvPr id="1177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1177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fld id="{32B93F3F-4CBB-46B7-841F-A57FC42B2EDA}" type="slidenum">
              <a:rPr lang="en-US" altLang="zh-CN"/>
              <a:pPr>
                <a:defRPr/>
              </a:pPr>
              <a:t>‹#›</a:t>
            </a:fld>
            <a:endParaRPr lang="en-US" altLang="zh-CN"/>
          </a:p>
        </p:txBody>
      </p:sp>
    </p:spTree>
    <p:extLst>
      <p:ext uri="{BB962C8B-B14F-4D97-AF65-F5344CB8AC3E}">
        <p14:creationId xmlns:p14="http://schemas.microsoft.com/office/powerpoint/2010/main" val="2739859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491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endParaRPr lang="en-US" altLang="zh-CN"/>
          </a:p>
        </p:txBody>
      </p:sp>
      <p:sp>
        <p:nvSpPr>
          <p:cNvPr id="1167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91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fld id="{D6C3E4C5-C055-47E2-A827-39A7F0B6BE25}" type="slidenum">
              <a:rPr lang="en-US" altLang="zh-CN"/>
              <a:pPr>
                <a:defRPr/>
              </a:pPr>
              <a:t>‹#›</a:t>
            </a:fld>
            <a:endParaRPr lang="en-US" altLang="zh-CN"/>
          </a:p>
        </p:txBody>
      </p:sp>
    </p:spTree>
    <p:extLst>
      <p:ext uri="{BB962C8B-B14F-4D97-AF65-F5344CB8AC3E}">
        <p14:creationId xmlns:p14="http://schemas.microsoft.com/office/powerpoint/2010/main" val="1479611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AF061530-16EA-4EA5-8647-D291D465483A}" type="slidenum">
              <a:rPr lang="en-US" altLang="zh-CN">
                <a:ea typeface="宋体" charset="-122"/>
              </a:rPr>
              <a:pPr/>
              <a:t>3</a:t>
            </a:fld>
            <a:endParaRPr lang="en-US" altLang="zh-CN">
              <a:ea typeface="宋体" charset="-122"/>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30309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F849CA79-4429-44CF-99E4-B22591DCCCA6}" type="slidenum">
              <a:rPr lang="en-US" altLang="zh-CN">
                <a:ea typeface="宋体" charset="-122"/>
              </a:rPr>
              <a:pPr/>
              <a:t>27</a:t>
            </a:fld>
            <a:endParaRPr lang="en-US" altLang="zh-CN">
              <a:ea typeface="宋体" charset="-122"/>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513762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F27BCBEA-121D-45F9-A9B2-B6035197D23A}" type="slidenum">
              <a:rPr lang="en-US" altLang="zh-CN">
                <a:ea typeface="宋体" charset="-122"/>
              </a:rPr>
              <a:pPr/>
              <a:t>28</a:t>
            </a:fld>
            <a:endParaRPr lang="en-US" altLang="zh-CN">
              <a:ea typeface="宋体" charset="-122"/>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191568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ea typeface="宋体" pitchFamily="2" charset="-122"/>
                </a:endParaRPr>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ea typeface="宋体" pitchFamily="2" charset="-122"/>
                </a:endParaRPr>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ea typeface="宋体" pitchFamily="2" charset="-122"/>
                </a:endParaRPr>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grpSp>
      <p:sp>
        <p:nvSpPr>
          <p:cNvPr id="102411"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ltLang="en-US"/>
              <a:t>单击此处编辑母版标题样式</a:t>
            </a:r>
          </a:p>
        </p:txBody>
      </p:sp>
      <p:sp>
        <p:nvSpPr>
          <p:cNvPr id="10241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smtClean="0"/>
            </a:lvl1pPr>
          </a:lstStyle>
          <a:p>
            <a:pPr>
              <a:defRPr/>
            </a:pPr>
            <a:endParaRPr lang="en-US" altLang="zh-CN"/>
          </a:p>
        </p:txBody>
      </p:sp>
      <p:sp>
        <p:nvSpPr>
          <p:cNvPr id="14" name="Rectangle 14"/>
          <p:cNvSpPr>
            <a:spLocks noGrp="1" noChangeArrowheads="1"/>
          </p:cNvSpPr>
          <p:nvPr>
            <p:ph type="ftr" sz="quarter" idx="11"/>
          </p:nvPr>
        </p:nvSpPr>
        <p:spPr>
          <a:xfrm>
            <a:off x="3124200" y="6251575"/>
            <a:ext cx="2895600" cy="476250"/>
          </a:xfrm>
        </p:spPr>
        <p:txBody>
          <a:bodyPr anchor="b"/>
          <a:lstStyle>
            <a:lvl1pPr>
              <a:defRPr kumimoji="0" sz="1200" smtClean="0">
                <a:latin typeface="Arial" charset="0"/>
              </a:defRPr>
            </a:lvl1pPr>
          </a:lstStyle>
          <a:p>
            <a:pPr>
              <a:defRPr/>
            </a:pPr>
            <a:r>
              <a:rPr lang="en-US" altLang="zh-CN"/>
              <a:t>软件工程 - 2013 - 第二章 软件过程</a:t>
            </a:r>
          </a:p>
        </p:txBody>
      </p:sp>
      <p:sp>
        <p:nvSpPr>
          <p:cNvPr id="15" name="Rectangle 15"/>
          <p:cNvSpPr>
            <a:spLocks noGrp="1" noChangeArrowheads="1"/>
          </p:cNvSpPr>
          <p:nvPr>
            <p:ph type="sldNum" sz="quarter" idx="12"/>
          </p:nvPr>
        </p:nvSpPr>
        <p:spPr>
          <a:xfrm>
            <a:off x="6553200" y="6254750"/>
            <a:ext cx="2133600" cy="476250"/>
          </a:xfrm>
        </p:spPr>
        <p:txBody>
          <a:bodyPr/>
          <a:lstStyle>
            <a:lvl1pPr>
              <a:defRPr smtClean="0"/>
            </a:lvl1pPr>
          </a:lstStyle>
          <a:p>
            <a:pPr>
              <a:defRPr/>
            </a:pPr>
            <a:fld id="{F851189D-9C75-485B-9386-2659CA1A3808}" type="slidenum">
              <a:rPr lang="en-US" altLang="zh-CN"/>
              <a:pPr>
                <a:defRPr/>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5D33251-4E53-49AB-91FC-C341EEF41B6E}"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FEC7FD2-2E6F-493D-A157-A21B1A2E80EF}"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a:defRPr smtClean="0"/>
            </a:lvl1pPr>
          </a:lstStyle>
          <a:p>
            <a:pPr>
              <a:defRPr/>
            </a:pPr>
            <a:fld id="{A9A2C140-002F-4DBC-8296-1060E6DB6D24}"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dirty="0" err="1" smtClean="0"/>
            </a:lvl1pPr>
          </a:lstStyle>
          <a:p>
            <a:pPr>
              <a:defRPr/>
            </a:pPr>
            <a:r>
              <a:rPr lang="en-US" altLang="zh-CN"/>
              <a:t>软件工程 - 2015 - 第二章 软件过程</a:t>
            </a: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D799833-44B8-4CCD-9079-AC06E17A016E}"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88029F38-769B-4BFB-AC76-26982126C48B}" type="slidenum">
              <a:rPr lang="en-US" altLang="zh-CN"/>
              <a:pPr>
                <a:defRPr/>
              </a:pPr>
              <a:t>‹#›</a:t>
            </a:fld>
            <a:endParaRPr lang="en-US" altLang="zh-CN"/>
          </a:p>
        </p:txBody>
      </p:sp>
      <p:sp>
        <p:nvSpPr>
          <p:cNvPr id="9"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30C83FF5-D7DE-485E-A13A-D93E098B5C21}" type="slidenum">
              <a:rPr lang="en-US" altLang="zh-CN"/>
              <a:pPr>
                <a:defRPr/>
              </a:pPr>
              <a:t>‹#›</a:t>
            </a:fld>
            <a:endParaRPr lang="en-US" altLang="zh-CN"/>
          </a:p>
        </p:txBody>
      </p:sp>
      <p:sp>
        <p:nvSpPr>
          <p:cNvPr id="5"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4D039E76-5A25-424C-AC1C-82C8076E339D}" type="slidenum">
              <a:rPr lang="en-US" altLang="zh-CN"/>
              <a:pPr>
                <a:defRPr/>
              </a:pPr>
              <a:t>‹#›</a:t>
            </a:fld>
            <a:endParaRPr lang="en-US" altLang="zh-CN"/>
          </a:p>
        </p:txBody>
      </p:sp>
      <p:sp>
        <p:nvSpPr>
          <p:cNvPr id="4"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7F5988CE-7577-4C08-9A8B-DE868A2E0948}" type="slidenum">
              <a:rPr lang="en-US" altLang="zh-CN"/>
              <a:pPr>
                <a:defRPr/>
              </a:pPr>
              <a:t>‹#›</a:t>
            </a:fld>
            <a:endParaRPr lang="en-US" altLang="zh-CN"/>
          </a:p>
        </p:txBody>
      </p:sp>
      <p:sp>
        <p:nvSpPr>
          <p:cNvPr id="7"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FC61606-2614-42BB-A1DB-9F6285C42E52}" type="slidenum">
              <a:rPr lang="en-US" altLang="zh-CN"/>
              <a:pPr>
                <a:defRPr/>
              </a:pPr>
              <a:t>‹#›</a:t>
            </a:fld>
            <a:endParaRPr lang="en-US" altLang="zh-CN"/>
          </a:p>
        </p:txBody>
      </p:sp>
      <p:sp>
        <p:nvSpPr>
          <p:cNvPr id="7"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ea typeface="宋体" pitchFamily="2" charset="-122"/>
              </a:defRPr>
            </a:lvl1pPr>
          </a:lstStyle>
          <a:p>
            <a:pPr>
              <a:defRPr/>
            </a:pPr>
            <a:endParaRPr lang="en-US" altLang="zh-CN"/>
          </a:p>
        </p:txBody>
      </p:sp>
      <p:sp>
        <p:nvSpPr>
          <p:cNvPr id="10137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ea typeface="宋体" pitchFamily="2" charset="-122"/>
              </a:defRPr>
            </a:lvl1pPr>
          </a:lstStyle>
          <a:p>
            <a:pPr>
              <a:defRPr/>
            </a:pPr>
            <a:fld id="{C7C0684A-4EE4-4F3E-83F2-2F3EDEE9E689}" type="slidenum">
              <a:rPr lang="en-US" altLang="zh-CN"/>
              <a:pPr>
                <a:defRPr/>
              </a:pPr>
              <a:t>‹#›</a:t>
            </a:fld>
            <a:endParaRPr lang="en-US" altLang="zh-CN"/>
          </a:p>
        </p:txBody>
      </p:sp>
      <p:grpSp>
        <p:nvGrpSpPr>
          <p:cNvPr id="4100" name="Group 4"/>
          <p:cNvGrpSpPr>
            <a:grpSpLocks/>
          </p:cNvGrpSpPr>
          <p:nvPr/>
        </p:nvGrpSpPr>
        <p:grpSpPr bwMode="auto">
          <a:xfrm>
            <a:off x="0" y="0"/>
            <a:ext cx="9140825" cy="6850063"/>
            <a:chOff x="0" y="0"/>
            <a:chExt cx="5758" cy="4315"/>
          </a:xfrm>
        </p:grpSpPr>
        <p:grpSp>
          <p:nvGrpSpPr>
            <p:cNvPr id="4104" name="Group 5"/>
            <p:cNvGrpSpPr>
              <a:grpSpLocks/>
            </p:cNvGrpSpPr>
            <p:nvPr userDrawn="1"/>
          </p:nvGrpSpPr>
          <p:grpSpPr bwMode="auto">
            <a:xfrm>
              <a:off x="1728" y="2230"/>
              <a:ext cx="4027" cy="2085"/>
              <a:chOff x="1728" y="2230"/>
              <a:chExt cx="4027" cy="2085"/>
            </a:xfrm>
          </p:grpSpPr>
          <p:sp>
            <p:nvSpPr>
              <p:cNvPr id="10138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ea typeface="宋体" pitchFamily="2" charset="-122"/>
                </a:endParaRPr>
              </a:p>
            </p:txBody>
          </p:sp>
          <p:sp>
            <p:nvSpPr>
              <p:cNvPr id="10138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ea typeface="宋体" pitchFamily="2" charset="-122"/>
                </a:endParaRPr>
              </a:p>
            </p:txBody>
          </p:sp>
          <p:sp>
            <p:nvSpPr>
              <p:cNvPr id="101384"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sp>
            <p:nvSpPr>
              <p:cNvPr id="101385"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ea typeface="宋体" pitchFamily="2" charset="-122"/>
                </a:endParaRPr>
              </a:p>
            </p:txBody>
          </p:sp>
          <p:sp>
            <p:nvSpPr>
              <p:cNvPr id="10138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grpSp>
        <p:sp>
          <p:nvSpPr>
            <p:cNvPr id="10138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sp>
          <p:nvSpPr>
            <p:cNvPr id="101388"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grpSp>
      <p:sp>
        <p:nvSpPr>
          <p:cNvPr id="10138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139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1392" name="Rectangle 1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400" smtClean="0">
                <a:latin typeface="Times New Roman" pitchFamily="18" charset="0"/>
                <a:ea typeface="宋体" pitchFamily="2" charset="-122"/>
              </a:defRPr>
            </a:lvl1pPr>
          </a:lstStyle>
          <a:p>
            <a:pPr>
              <a:defRPr/>
            </a:pPr>
            <a:r>
              <a:rPr lang="en-US" altLang="zh-CN"/>
              <a:t>软件工程 - 2013 - 第二章 软件过程</a:t>
            </a:r>
          </a:p>
        </p:txBody>
      </p:sp>
    </p:spTree>
  </p:cSld>
  <p:clrMap bg1="dk2" tx1="lt1" bg2="dk1" tx2="lt2" accent1="accent1" accent2="accent2" accent3="accent3" accent4="accent4" accent5="accent5" accent6="accent6" hlink="hlink" folHlink="folHlink"/>
  <p:sldLayoutIdLst>
    <p:sldLayoutId id="2147483672" r:id="rId1"/>
    <p:sldLayoutId id="2147483673" r:id="rId2"/>
    <p:sldLayoutId id="2147483664" r:id="rId3"/>
    <p:sldLayoutId id="214748367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iming>
    <p:tnLst>
      <p:par>
        <p:cTn id="1" dur="indefinite" restart="never" nodeType="tmRoot"/>
      </p:par>
    </p:tnLst>
  </p:timing>
  <p:hf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20"/>
            <a:ext cx="9108505" cy="6856080"/>
          </a:xfrm>
          <a:prstGeom prst="rect">
            <a:avLst/>
          </a:prstGeom>
        </p:spPr>
      </p:pic>
      <p:sp>
        <p:nvSpPr>
          <p:cNvPr id="2" name="标题 1"/>
          <p:cNvSpPr>
            <a:spLocks noGrp="1"/>
          </p:cNvSpPr>
          <p:nvPr>
            <p:ph type="title"/>
          </p:nvPr>
        </p:nvSpPr>
        <p:spPr>
          <a:xfrm>
            <a:off x="439451" y="2858460"/>
            <a:ext cx="8229600" cy="1143000"/>
          </a:xfrm>
        </p:spPr>
        <p:txBody>
          <a:bodyPr/>
          <a:lstStyle/>
          <a:p>
            <a:r>
              <a:rPr lang="zh-CN" altLang="en-US" sz="5400" dirty="0">
                <a:solidFill>
                  <a:srgbClr val="FFFF00"/>
                </a:solidFill>
              </a:rPr>
              <a:t>微软</a:t>
            </a:r>
            <a:r>
              <a:rPr lang="zh-CN" altLang="en-US" sz="5400" dirty="0" smtClean="0">
                <a:solidFill>
                  <a:srgbClr val="FFFF00"/>
                </a:solidFill>
              </a:rPr>
              <a:t>过程</a:t>
            </a:r>
            <a:endParaRPr lang="zh-CN" altLang="en-US" sz="5400" dirty="0">
              <a:solidFill>
                <a:srgbClr val="FFFF00"/>
              </a:solidFill>
            </a:endParaRPr>
          </a:p>
        </p:txBody>
      </p:sp>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a:t>
            </a:fld>
            <a:endParaRPr lang="en-US" altLang="zh-CN"/>
          </a:p>
        </p:txBody>
      </p:sp>
      <p:pic>
        <p:nvPicPr>
          <p:cNvPr id="5" name="图片 4" descr="吉大校标（白）"/>
          <p:cNvPicPr>
            <a:picLocks noChangeAspect="1"/>
          </p:cNvPicPr>
          <p:nvPr/>
        </p:nvPicPr>
        <p:blipFill>
          <a:blip r:embed="rId3"/>
          <a:stretch>
            <a:fillRect/>
          </a:stretch>
        </p:blipFill>
        <p:spPr>
          <a:xfrm>
            <a:off x="14080" y="17816"/>
            <a:ext cx="2358390" cy="719455"/>
          </a:xfrm>
          <a:prstGeom prst="rect">
            <a:avLst/>
          </a:prstGeom>
        </p:spPr>
      </p:pic>
      <p:pic>
        <p:nvPicPr>
          <p:cNvPr id="6" name="图片 5" descr="logo"/>
          <p:cNvPicPr>
            <a:picLocks noChangeAspect="1"/>
          </p:cNvPicPr>
          <p:nvPr/>
        </p:nvPicPr>
        <p:blipFill>
          <a:blip r:embed="rId4"/>
          <a:stretch>
            <a:fillRect/>
          </a:stretch>
        </p:blipFill>
        <p:spPr>
          <a:xfrm>
            <a:off x="7795135" y="35087"/>
            <a:ext cx="1292225" cy="881380"/>
          </a:xfrm>
          <a:prstGeom prst="rect">
            <a:avLst/>
          </a:prstGeom>
        </p:spPr>
      </p:pic>
    </p:spTree>
    <p:extLst>
      <p:ext uri="{BB962C8B-B14F-4D97-AF65-F5344CB8AC3E}">
        <p14:creationId xmlns:p14="http://schemas.microsoft.com/office/powerpoint/2010/main" val="3071691733"/>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4"/>
          <p:cNvSpPr>
            <a:spLocks noGrp="1"/>
          </p:cNvSpPr>
          <p:nvPr>
            <p:ph type="sldNum" sz="quarter" idx="11"/>
          </p:nvPr>
        </p:nvSpPr>
        <p:spPr>
          <a:noFill/>
        </p:spPr>
        <p:txBody>
          <a:bodyPr/>
          <a:lstStyle/>
          <a:p>
            <a:fld id="{3ACB403C-0F28-44E1-BF1D-6AAC61AE9866}" type="slidenum">
              <a:rPr lang="en-US" altLang="zh-CN">
                <a:ea typeface="宋体" charset="-122"/>
              </a:rPr>
              <a:pPr/>
              <a:t>10</a:t>
            </a:fld>
            <a:endParaRPr lang="en-US" altLang="zh-CN">
              <a:ea typeface="宋体" charset="-122"/>
            </a:endParaRPr>
          </a:p>
        </p:txBody>
      </p:sp>
      <p:sp>
        <p:nvSpPr>
          <p:cNvPr id="239618" name="Rectangle 2"/>
          <p:cNvSpPr>
            <a:spLocks noGrp="1" noChangeArrowheads="1"/>
          </p:cNvSpPr>
          <p:nvPr>
            <p:ph type="body" idx="1"/>
          </p:nvPr>
        </p:nvSpPr>
        <p:spPr>
          <a:xfrm>
            <a:off x="179388" y="1052513"/>
            <a:ext cx="8507412" cy="5113337"/>
          </a:xfrm>
        </p:spPr>
        <p:txBody>
          <a:bodyPr/>
          <a:lstStyle/>
          <a:p>
            <a:pPr eaLnBrk="1" hangingPunct="1">
              <a:defRPr/>
            </a:pPr>
            <a:r>
              <a:rPr lang="zh-CN" altLang="en-US" b="1" smtClean="0">
                <a:solidFill>
                  <a:srgbClr val="FFFF00"/>
                </a:solidFill>
              </a:rPr>
              <a:t>构思阶段</a:t>
            </a:r>
            <a:r>
              <a:rPr lang="en-US" altLang="zh-CN" b="1" smtClean="0">
                <a:solidFill>
                  <a:srgbClr val="FFFF00"/>
                </a:solidFill>
                <a:latin typeface="Arial"/>
              </a:rPr>
              <a:t>——</a:t>
            </a:r>
            <a:r>
              <a:rPr lang="zh-CN" altLang="en-US" b="1" smtClean="0"/>
              <a:t>前景</a:t>
            </a:r>
            <a:r>
              <a:rPr lang="en-US" altLang="zh-CN" b="1" smtClean="0"/>
              <a:t>/</a:t>
            </a:r>
            <a:r>
              <a:rPr lang="zh-CN" altLang="en-US" b="1" smtClean="0"/>
              <a:t>范围认可里程碑</a:t>
            </a:r>
          </a:p>
          <a:p>
            <a:pPr lvl="1" eaLnBrk="1" hangingPunct="1">
              <a:lnSpc>
                <a:spcPct val="115000"/>
              </a:lnSpc>
              <a:defRPr/>
            </a:pPr>
            <a:r>
              <a:rPr lang="zh-CN" altLang="en-US" sz="2400" b="1" smtClean="0">
                <a:solidFill>
                  <a:srgbClr val="FFFF00"/>
                </a:solidFill>
              </a:rPr>
              <a:t>主要工作：</a:t>
            </a:r>
          </a:p>
          <a:p>
            <a:pPr lvl="2" eaLnBrk="1" hangingPunct="1">
              <a:lnSpc>
                <a:spcPct val="115000"/>
              </a:lnSpc>
              <a:defRPr/>
            </a:pPr>
            <a:r>
              <a:rPr lang="zh-CN" altLang="en-US" sz="2000" b="1" smtClean="0">
                <a:solidFill>
                  <a:srgbClr val="FFFF00"/>
                </a:solidFill>
              </a:rPr>
              <a:t>确定产品目标</a:t>
            </a:r>
          </a:p>
          <a:p>
            <a:pPr lvl="2" eaLnBrk="1" hangingPunct="1">
              <a:lnSpc>
                <a:spcPct val="115000"/>
              </a:lnSpc>
              <a:defRPr/>
            </a:pPr>
            <a:r>
              <a:rPr lang="zh-CN" altLang="en-US" sz="2000" b="1" smtClean="0">
                <a:solidFill>
                  <a:srgbClr val="FFFF00"/>
                </a:solidFill>
              </a:rPr>
              <a:t>获取竞争对手的信息</a:t>
            </a:r>
          </a:p>
          <a:p>
            <a:pPr lvl="2" eaLnBrk="1" hangingPunct="1">
              <a:lnSpc>
                <a:spcPct val="115000"/>
              </a:lnSpc>
              <a:defRPr/>
            </a:pPr>
            <a:r>
              <a:rPr lang="zh-CN" altLang="en-US" sz="2000" b="1" smtClean="0">
                <a:solidFill>
                  <a:srgbClr val="FFFF00"/>
                </a:solidFill>
              </a:rPr>
              <a:t>完成对客户和市场的调研分析</a:t>
            </a:r>
          </a:p>
          <a:p>
            <a:pPr lvl="2" eaLnBrk="1" hangingPunct="1">
              <a:lnSpc>
                <a:spcPct val="115000"/>
              </a:lnSpc>
              <a:defRPr/>
            </a:pPr>
            <a:r>
              <a:rPr lang="zh-CN" altLang="en-US" sz="2000" b="1" smtClean="0">
                <a:solidFill>
                  <a:srgbClr val="FFFF00"/>
                </a:solidFill>
              </a:rPr>
              <a:t>确定新版本产品应该具备的主要特性</a:t>
            </a:r>
          </a:p>
          <a:p>
            <a:pPr lvl="2" eaLnBrk="1" hangingPunct="1">
              <a:lnSpc>
                <a:spcPct val="115000"/>
              </a:lnSpc>
              <a:defRPr/>
            </a:pPr>
            <a:r>
              <a:rPr lang="zh-CN" altLang="en-US" sz="2000" b="1" smtClean="0">
                <a:solidFill>
                  <a:srgbClr val="FFFF00"/>
                </a:solidFill>
              </a:rPr>
              <a:t>确定相对于前一版本而言，新版本应该解决的问题和需要增加的功能</a:t>
            </a:r>
          </a:p>
          <a:p>
            <a:pPr lvl="1" eaLnBrk="1" hangingPunct="1">
              <a:lnSpc>
                <a:spcPct val="115000"/>
              </a:lnSpc>
              <a:defRPr/>
            </a:pPr>
            <a:r>
              <a:rPr lang="zh-CN" altLang="en-US" sz="2400" b="1" smtClean="0">
                <a:solidFill>
                  <a:srgbClr val="FFFF00"/>
                </a:solidFill>
              </a:rPr>
              <a:t>产品：</a:t>
            </a:r>
          </a:p>
          <a:p>
            <a:pPr lvl="2" eaLnBrk="1" hangingPunct="1">
              <a:lnSpc>
                <a:spcPct val="115000"/>
              </a:lnSpc>
              <a:defRPr/>
            </a:pPr>
            <a:r>
              <a:rPr lang="zh-CN" altLang="en-US" sz="2000" b="1" smtClean="0">
                <a:solidFill>
                  <a:srgbClr val="FFFF00"/>
                </a:solidFill>
              </a:rPr>
              <a:t>前景</a:t>
            </a:r>
            <a:r>
              <a:rPr lang="en-US" altLang="zh-CN" sz="2000" b="1" smtClean="0">
                <a:solidFill>
                  <a:srgbClr val="FFFF00"/>
                </a:solidFill>
              </a:rPr>
              <a:t>/</a:t>
            </a:r>
            <a:r>
              <a:rPr lang="zh-CN" altLang="en-US" sz="2000" b="1" smtClean="0">
                <a:solidFill>
                  <a:srgbClr val="FFFF00"/>
                </a:solidFill>
              </a:rPr>
              <a:t>范围说明书</a:t>
            </a:r>
          </a:p>
          <a:p>
            <a:pPr lvl="2" eaLnBrk="1" hangingPunct="1">
              <a:lnSpc>
                <a:spcPct val="115000"/>
              </a:lnSpc>
              <a:defRPr/>
            </a:pPr>
            <a:r>
              <a:rPr lang="zh-CN" altLang="en-US" sz="2000" b="1" smtClean="0">
                <a:solidFill>
                  <a:srgbClr val="FFFF00"/>
                </a:solidFill>
              </a:rPr>
              <a:t>风险评估说明书</a:t>
            </a:r>
          </a:p>
          <a:p>
            <a:pPr lvl="2" eaLnBrk="1" hangingPunct="1">
              <a:lnSpc>
                <a:spcPct val="115000"/>
              </a:lnSpc>
              <a:defRPr/>
            </a:pPr>
            <a:r>
              <a:rPr lang="zh-CN" altLang="en-US" sz="2000" b="1" smtClean="0">
                <a:solidFill>
                  <a:srgbClr val="FFFF00"/>
                </a:solidFill>
              </a:rPr>
              <a:t>项目组织结构说明书</a:t>
            </a:r>
          </a:p>
        </p:txBody>
      </p:sp>
      <p:sp>
        <p:nvSpPr>
          <p:cNvPr id="23961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9933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4"/>
          <p:cNvSpPr>
            <a:spLocks noGrp="1"/>
          </p:cNvSpPr>
          <p:nvPr>
            <p:ph type="sldNum" sz="quarter" idx="11"/>
          </p:nvPr>
        </p:nvSpPr>
        <p:spPr>
          <a:noFill/>
        </p:spPr>
        <p:txBody>
          <a:bodyPr/>
          <a:lstStyle/>
          <a:p>
            <a:fld id="{DDAB66D4-A6F6-4967-9D44-FB88DFC9410F}" type="slidenum">
              <a:rPr lang="en-US" altLang="zh-CN">
                <a:ea typeface="宋体" charset="-122"/>
              </a:rPr>
              <a:pPr/>
              <a:t>11</a:t>
            </a:fld>
            <a:endParaRPr lang="en-US" altLang="zh-CN">
              <a:ea typeface="宋体" charset="-122"/>
            </a:endParaRPr>
          </a:p>
        </p:txBody>
      </p:sp>
      <p:sp>
        <p:nvSpPr>
          <p:cNvPr id="240642" name="Rectangle 2"/>
          <p:cNvSpPr>
            <a:spLocks noGrp="1" noChangeArrowheads="1"/>
          </p:cNvSpPr>
          <p:nvPr>
            <p:ph type="body" idx="1"/>
          </p:nvPr>
        </p:nvSpPr>
        <p:spPr>
          <a:xfrm>
            <a:off x="250825" y="1196975"/>
            <a:ext cx="8713788" cy="5113338"/>
          </a:xfrm>
        </p:spPr>
        <p:txBody>
          <a:bodyPr/>
          <a:lstStyle/>
          <a:p>
            <a:pPr eaLnBrk="1" hangingPunct="1">
              <a:defRPr/>
            </a:pPr>
            <a:r>
              <a:rPr lang="zh-CN" altLang="en-US" b="1" dirty="0" smtClean="0">
                <a:solidFill>
                  <a:srgbClr val="FFFF00"/>
                </a:solidFill>
              </a:rPr>
              <a:t>计划阶段</a:t>
            </a:r>
            <a:r>
              <a:rPr lang="en-US" altLang="zh-CN" b="1" dirty="0" smtClean="0">
                <a:solidFill>
                  <a:srgbClr val="FFFF00"/>
                </a:solidFill>
                <a:latin typeface="Arial"/>
              </a:rPr>
              <a:t>——</a:t>
            </a:r>
            <a:r>
              <a:rPr lang="zh-CN" altLang="en-US" b="1" dirty="0" smtClean="0"/>
              <a:t>项目计划认可里程碑</a:t>
            </a:r>
          </a:p>
          <a:p>
            <a:pPr lvl="1" eaLnBrk="1" hangingPunct="1">
              <a:defRPr/>
            </a:pPr>
            <a:r>
              <a:rPr lang="zh-CN" altLang="en-US" sz="2400" b="1" dirty="0" smtClean="0">
                <a:solidFill>
                  <a:srgbClr val="FFFF00"/>
                </a:solidFill>
              </a:rPr>
              <a:t>主要工作：</a:t>
            </a:r>
          </a:p>
          <a:p>
            <a:pPr lvl="2" eaLnBrk="1" hangingPunct="1">
              <a:defRPr/>
            </a:pPr>
            <a:r>
              <a:rPr lang="zh-CN" altLang="en-US" sz="2000" b="1" dirty="0" smtClean="0">
                <a:solidFill>
                  <a:srgbClr val="FFFF00"/>
                </a:solidFill>
              </a:rPr>
              <a:t>根据产品目标编写系统的特性规格说明书，这份说明书主要描述软件特性、系统结构、各构件之间的相关性以及接口标准</a:t>
            </a:r>
          </a:p>
          <a:p>
            <a:pPr lvl="2" eaLnBrk="1" hangingPunct="1">
              <a:defRPr/>
            </a:pPr>
            <a:r>
              <a:rPr lang="zh-CN" altLang="en-US" sz="2000" b="1" dirty="0" smtClean="0">
                <a:solidFill>
                  <a:srgbClr val="FFFF00"/>
                </a:solidFill>
              </a:rPr>
              <a:t>从系统高层开始着手进行系统设计</a:t>
            </a:r>
          </a:p>
          <a:p>
            <a:pPr lvl="3" eaLnBrk="1" hangingPunct="1">
              <a:defRPr/>
            </a:pPr>
            <a:r>
              <a:rPr lang="zh-CN" altLang="en-US" sz="1600" b="1" dirty="0" smtClean="0">
                <a:solidFill>
                  <a:srgbClr val="FFFF00"/>
                </a:solidFill>
              </a:rPr>
              <a:t>描述整个系统的设计方案</a:t>
            </a:r>
          </a:p>
          <a:p>
            <a:pPr lvl="3" eaLnBrk="1" hangingPunct="1">
              <a:defRPr/>
            </a:pPr>
            <a:r>
              <a:rPr lang="zh-CN" altLang="en-US" sz="1600" b="1" dirty="0" smtClean="0">
                <a:solidFill>
                  <a:srgbClr val="FFFF00"/>
                </a:solidFill>
              </a:rPr>
              <a:t>绘制系统结构图</a:t>
            </a:r>
          </a:p>
          <a:p>
            <a:pPr lvl="3" eaLnBrk="1" hangingPunct="1">
              <a:defRPr/>
            </a:pPr>
            <a:r>
              <a:rPr lang="zh-CN" altLang="en-US" sz="1600" b="1" dirty="0" smtClean="0">
                <a:solidFill>
                  <a:srgbClr val="FFFF00"/>
                </a:solidFill>
              </a:rPr>
              <a:t>确定系统中存在的风险因素</a:t>
            </a:r>
          </a:p>
          <a:p>
            <a:pPr lvl="3" eaLnBrk="1" hangingPunct="1">
              <a:defRPr/>
            </a:pPr>
            <a:r>
              <a:rPr lang="zh-CN" altLang="en-US" sz="1600" b="1" dirty="0" smtClean="0">
                <a:solidFill>
                  <a:srgbClr val="FFFF00"/>
                </a:solidFill>
              </a:rPr>
              <a:t>分析系统的可重用性</a:t>
            </a:r>
          </a:p>
          <a:p>
            <a:pPr lvl="2" eaLnBrk="1" hangingPunct="1">
              <a:defRPr/>
            </a:pPr>
            <a:r>
              <a:rPr lang="zh-CN" altLang="en-US" sz="2000" b="1" dirty="0" smtClean="0">
                <a:solidFill>
                  <a:srgbClr val="FFFF00"/>
                </a:solidFill>
              </a:rPr>
              <a:t>划分出系统中的子系统，给出各个子系统和各个构件的规格说明</a:t>
            </a:r>
          </a:p>
          <a:p>
            <a:pPr lvl="2" eaLnBrk="1" hangingPunct="1">
              <a:defRPr/>
            </a:pPr>
            <a:r>
              <a:rPr lang="zh-CN" altLang="en-US" sz="2000" b="1" dirty="0" smtClean="0">
                <a:solidFill>
                  <a:srgbClr val="FFFF00"/>
                </a:solidFill>
              </a:rPr>
              <a:t>根据产品特性规格说明书制定产品开发计划</a:t>
            </a:r>
          </a:p>
          <a:p>
            <a:pPr lvl="1" eaLnBrk="1" hangingPunct="1">
              <a:defRPr/>
            </a:pPr>
            <a:r>
              <a:rPr lang="zh-CN" altLang="en-US" sz="2400" b="1" dirty="0" smtClean="0">
                <a:solidFill>
                  <a:srgbClr val="FFFF00"/>
                </a:solidFill>
              </a:rPr>
              <a:t>产品：</a:t>
            </a:r>
          </a:p>
          <a:p>
            <a:pPr lvl="2" eaLnBrk="1" hangingPunct="1">
              <a:defRPr/>
            </a:pPr>
            <a:r>
              <a:rPr lang="zh-CN" altLang="en-US" sz="2000" b="1" dirty="0" smtClean="0">
                <a:solidFill>
                  <a:srgbClr val="FFFF00"/>
                </a:solidFill>
              </a:rPr>
              <a:t>功能说明书</a:t>
            </a:r>
          </a:p>
          <a:p>
            <a:pPr lvl="2" eaLnBrk="1" hangingPunct="1">
              <a:defRPr/>
            </a:pPr>
            <a:r>
              <a:rPr lang="zh-CN" altLang="en-US" sz="2000" b="1" dirty="0" smtClean="0">
                <a:solidFill>
                  <a:srgbClr val="FFFF00"/>
                </a:solidFill>
              </a:rPr>
              <a:t>风险管理计划</a:t>
            </a:r>
          </a:p>
          <a:p>
            <a:pPr lvl="2" eaLnBrk="1" hangingPunct="1">
              <a:defRPr/>
            </a:pPr>
            <a:r>
              <a:rPr lang="zh-CN" altLang="en-US" sz="2000" b="1" dirty="0" smtClean="0">
                <a:solidFill>
                  <a:srgbClr val="FFFF00"/>
                </a:solidFill>
              </a:rPr>
              <a:t>项目总体计划书和总体进度表</a:t>
            </a:r>
          </a:p>
        </p:txBody>
      </p:sp>
      <p:sp>
        <p:nvSpPr>
          <p:cNvPr id="24064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10035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p:cNvSpPr>
            <a:spLocks noGrp="1"/>
          </p:cNvSpPr>
          <p:nvPr>
            <p:ph type="sldNum" sz="quarter" idx="11"/>
          </p:nvPr>
        </p:nvSpPr>
        <p:spPr>
          <a:noFill/>
        </p:spPr>
        <p:txBody>
          <a:bodyPr/>
          <a:lstStyle/>
          <a:p>
            <a:fld id="{C80D77BE-DCB4-4E51-AB5A-78C9A6EB07E6}" type="slidenum">
              <a:rPr lang="en-US" altLang="zh-CN">
                <a:ea typeface="宋体" charset="-122"/>
              </a:rPr>
              <a:pPr/>
              <a:t>12</a:t>
            </a:fld>
            <a:endParaRPr lang="en-US" altLang="zh-CN">
              <a:ea typeface="宋体" charset="-122"/>
            </a:endParaRPr>
          </a:p>
        </p:txBody>
      </p:sp>
      <p:sp>
        <p:nvSpPr>
          <p:cNvPr id="304130" name="Rectangle 2"/>
          <p:cNvSpPr>
            <a:spLocks noGrp="1" noChangeArrowheads="1"/>
          </p:cNvSpPr>
          <p:nvPr>
            <p:ph type="body" idx="1"/>
          </p:nvPr>
        </p:nvSpPr>
        <p:spPr>
          <a:xfrm>
            <a:off x="179388" y="1123950"/>
            <a:ext cx="8713787" cy="4897438"/>
          </a:xfrm>
        </p:spPr>
        <p:txBody>
          <a:bodyPr/>
          <a:lstStyle/>
          <a:p>
            <a:pPr eaLnBrk="1" hangingPunct="1">
              <a:defRPr/>
            </a:pPr>
            <a:r>
              <a:rPr lang="zh-CN" altLang="en-US" b="1" smtClean="0">
                <a:solidFill>
                  <a:srgbClr val="FFFF00"/>
                </a:solidFill>
              </a:rPr>
              <a:t>开发阶段</a:t>
            </a:r>
            <a:r>
              <a:rPr lang="en-US" altLang="zh-CN" b="1" smtClean="0">
                <a:solidFill>
                  <a:srgbClr val="FFFF00"/>
                </a:solidFill>
                <a:latin typeface="Arial"/>
              </a:rPr>
              <a:t>——</a:t>
            </a:r>
            <a:r>
              <a:rPr lang="zh-CN" altLang="en-US" b="1" smtClean="0"/>
              <a:t>范围完成里程碑</a:t>
            </a:r>
          </a:p>
          <a:p>
            <a:pPr lvl="1" eaLnBrk="1" hangingPunct="1">
              <a:defRPr/>
            </a:pPr>
            <a:r>
              <a:rPr lang="zh-CN" altLang="en-US" b="1" smtClean="0">
                <a:solidFill>
                  <a:srgbClr val="FFFF00"/>
                </a:solidFill>
              </a:rPr>
              <a:t>主要工作：</a:t>
            </a:r>
          </a:p>
          <a:p>
            <a:pPr lvl="2" eaLnBrk="1" hangingPunct="1">
              <a:defRPr/>
            </a:pPr>
            <a:r>
              <a:rPr lang="zh-CN" altLang="en-US" b="1" smtClean="0">
                <a:solidFill>
                  <a:srgbClr val="FFFF00"/>
                </a:solidFill>
              </a:rPr>
              <a:t>编写程序代码和书写文档</a:t>
            </a:r>
          </a:p>
          <a:p>
            <a:pPr lvl="1" eaLnBrk="1" hangingPunct="1">
              <a:defRPr/>
            </a:pPr>
            <a:r>
              <a:rPr lang="zh-CN" altLang="en-US" b="1" smtClean="0">
                <a:solidFill>
                  <a:srgbClr val="FFFF00"/>
                </a:solidFill>
              </a:rPr>
              <a:t>产品：</a:t>
            </a:r>
          </a:p>
          <a:p>
            <a:pPr lvl="2" eaLnBrk="1" hangingPunct="1">
              <a:defRPr/>
            </a:pPr>
            <a:r>
              <a:rPr lang="zh-CN" altLang="en-US" b="1" smtClean="0">
                <a:solidFill>
                  <a:srgbClr val="FFFF00"/>
                </a:solidFill>
              </a:rPr>
              <a:t>源代码和可执行程序</a:t>
            </a:r>
          </a:p>
          <a:p>
            <a:pPr lvl="2" eaLnBrk="1" hangingPunct="1">
              <a:defRPr/>
            </a:pPr>
            <a:r>
              <a:rPr lang="zh-CN" altLang="en-US" b="1" smtClean="0">
                <a:solidFill>
                  <a:srgbClr val="FFFF00"/>
                </a:solidFill>
              </a:rPr>
              <a:t>安装脚本和用于发布的配置信息</a:t>
            </a:r>
          </a:p>
          <a:p>
            <a:pPr lvl="2" eaLnBrk="1" hangingPunct="1">
              <a:defRPr/>
            </a:pPr>
            <a:r>
              <a:rPr lang="zh-CN" altLang="en-US" b="1" smtClean="0">
                <a:solidFill>
                  <a:srgbClr val="FFFF00"/>
                </a:solidFill>
              </a:rPr>
              <a:t>已冻结的功能说明书</a:t>
            </a:r>
          </a:p>
          <a:p>
            <a:pPr lvl="2" eaLnBrk="1" hangingPunct="1">
              <a:defRPr/>
            </a:pPr>
            <a:r>
              <a:rPr lang="zh-CN" altLang="en-US" b="1" smtClean="0">
                <a:solidFill>
                  <a:srgbClr val="FFFF00"/>
                </a:solidFill>
              </a:rPr>
              <a:t>关于产品使用的支持要素</a:t>
            </a:r>
          </a:p>
          <a:p>
            <a:pPr lvl="2" eaLnBrk="1" hangingPunct="1">
              <a:defRPr/>
            </a:pPr>
            <a:r>
              <a:rPr lang="zh-CN" altLang="en-US" b="1" smtClean="0">
                <a:solidFill>
                  <a:srgbClr val="FFFF00"/>
                </a:solidFill>
              </a:rPr>
              <a:t>测试说明书和测试用例</a:t>
            </a:r>
          </a:p>
        </p:txBody>
      </p:sp>
      <p:sp>
        <p:nvSpPr>
          <p:cNvPr id="30413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10138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4"/>
          <p:cNvSpPr>
            <a:spLocks noGrp="1"/>
          </p:cNvSpPr>
          <p:nvPr>
            <p:ph type="sldNum" sz="quarter" idx="11"/>
          </p:nvPr>
        </p:nvSpPr>
        <p:spPr>
          <a:noFill/>
        </p:spPr>
        <p:txBody>
          <a:bodyPr/>
          <a:lstStyle/>
          <a:p>
            <a:fld id="{E899C2AE-8609-43FF-9C8D-BDB433D0DA17}" type="slidenum">
              <a:rPr lang="en-US" altLang="zh-CN">
                <a:ea typeface="宋体" charset="-122"/>
              </a:rPr>
              <a:pPr/>
              <a:t>13</a:t>
            </a:fld>
            <a:endParaRPr lang="en-US" altLang="zh-CN">
              <a:ea typeface="宋体" charset="-122"/>
            </a:endParaRPr>
          </a:p>
        </p:txBody>
      </p:sp>
      <p:sp>
        <p:nvSpPr>
          <p:cNvPr id="305154" name="Rectangle 2"/>
          <p:cNvSpPr>
            <a:spLocks noGrp="1" noChangeArrowheads="1"/>
          </p:cNvSpPr>
          <p:nvPr>
            <p:ph type="body" idx="1"/>
          </p:nvPr>
        </p:nvSpPr>
        <p:spPr>
          <a:xfrm>
            <a:off x="179388" y="1123950"/>
            <a:ext cx="8713787" cy="4897438"/>
          </a:xfrm>
        </p:spPr>
        <p:txBody>
          <a:bodyPr/>
          <a:lstStyle/>
          <a:p>
            <a:pPr eaLnBrk="1" hangingPunct="1">
              <a:lnSpc>
                <a:spcPct val="90000"/>
              </a:lnSpc>
              <a:defRPr/>
            </a:pPr>
            <a:r>
              <a:rPr lang="zh-CN" altLang="en-US" b="1" smtClean="0">
                <a:solidFill>
                  <a:srgbClr val="FFFF00"/>
                </a:solidFill>
              </a:rPr>
              <a:t>稳定阶段</a:t>
            </a:r>
            <a:r>
              <a:rPr lang="en-US" altLang="zh-CN" b="1" smtClean="0">
                <a:solidFill>
                  <a:srgbClr val="FFFF00"/>
                </a:solidFill>
                <a:latin typeface="Arial"/>
              </a:rPr>
              <a:t>——</a:t>
            </a:r>
            <a:r>
              <a:rPr lang="zh-CN" altLang="en-US" b="1" smtClean="0"/>
              <a:t>发布就绪认可里程碑</a:t>
            </a:r>
          </a:p>
          <a:p>
            <a:pPr lvl="1" eaLnBrk="1" hangingPunct="1">
              <a:lnSpc>
                <a:spcPct val="90000"/>
              </a:lnSpc>
              <a:defRPr/>
            </a:pPr>
            <a:r>
              <a:rPr lang="zh-CN" altLang="en-US" b="1" smtClean="0">
                <a:solidFill>
                  <a:srgbClr val="FFFF00"/>
                </a:solidFill>
              </a:rPr>
              <a:t>主要工作：</a:t>
            </a:r>
          </a:p>
          <a:p>
            <a:pPr lvl="2" eaLnBrk="1" hangingPunct="1">
              <a:lnSpc>
                <a:spcPct val="90000"/>
              </a:lnSpc>
              <a:defRPr/>
            </a:pPr>
            <a:r>
              <a:rPr lang="zh-CN" altLang="en-US" b="1" smtClean="0">
                <a:solidFill>
                  <a:srgbClr val="FFFF00"/>
                </a:solidFill>
              </a:rPr>
              <a:t>测试和调试</a:t>
            </a:r>
          </a:p>
          <a:p>
            <a:pPr lvl="1" eaLnBrk="1" hangingPunct="1">
              <a:lnSpc>
                <a:spcPct val="90000"/>
              </a:lnSpc>
              <a:defRPr/>
            </a:pPr>
            <a:r>
              <a:rPr lang="zh-CN" altLang="en-US" b="1" smtClean="0">
                <a:solidFill>
                  <a:srgbClr val="FFFF00"/>
                </a:solidFill>
              </a:rPr>
              <a:t>产品：</a:t>
            </a:r>
          </a:p>
          <a:p>
            <a:pPr lvl="2" eaLnBrk="1" hangingPunct="1">
              <a:lnSpc>
                <a:spcPct val="90000"/>
              </a:lnSpc>
              <a:defRPr/>
            </a:pPr>
            <a:r>
              <a:rPr lang="zh-CN" altLang="en-US" b="1" smtClean="0">
                <a:solidFill>
                  <a:srgbClr val="FFFF00"/>
                </a:solidFill>
              </a:rPr>
              <a:t>黄金版本</a:t>
            </a:r>
          </a:p>
          <a:p>
            <a:pPr lvl="2" eaLnBrk="1" hangingPunct="1">
              <a:lnSpc>
                <a:spcPct val="90000"/>
              </a:lnSpc>
              <a:defRPr/>
            </a:pPr>
            <a:r>
              <a:rPr lang="zh-CN" altLang="en-US" b="1" smtClean="0">
                <a:solidFill>
                  <a:srgbClr val="FFFF00"/>
                </a:solidFill>
              </a:rPr>
              <a:t>版本注释</a:t>
            </a:r>
          </a:p>
          <a:p>
            <a:pPr lvl="2" eaLnBrk="1" hangingPunct="1">
              <a:lnSpc>
                <a:spcPct val="90000"/>
              </a:lnSpc>
              <a:defRPr/>
            </a:pPr>
            <a:r>
              <a:rPr lang="zh-CN" altLang="en-US" b="1" smtClean="0">
                <a:solidFill>
                  <a:srgbClr val="FFFF00"/>
                </a:solidFill>
              </a:rPr>
              <a:t>关于产品使用的支持要素</a:t>
            </a:r>
          </a:p>
          <a:p>
            <a:pPr lvl="2" eaLnBrk="1" hangingPunct="1">
              <a:lnSpc>
                <a:spcPct val="90000"/>
              </a:lnSpc>
              <a:defRPr/>
            </a:pPr>
            <a:r>
              <a:rPr lang="zh-CN" altLang="en-US" b="1" smtClean="0">
                <a:solidFill>
                  <a:srgbClr val="FFFF00"/>
                </a:solidFill>
              </a:rPr>
              <a:t>测试结果和测试工具</a:t>
            </a:r>
          </a:p>
          <a:p>
            <a:pPr lvl="2" eaLnBrk="1" hangingPunct="1">
              <a:lnSpc>
                <a:spcPct val="90000"/>
              </a:lnSpc>
              <a:defRPr/>
            </a:pPr>
            <a:r>
              <a:rPr lang="zh-CN" altLang="en-US" b="1" smtClean="0">
                <a:solidFill>
                  <a:srgbClr val="FFFF00"/>
                </a:solidFill>
              </a:rPr>
              <a:t>源代码和可执行程序</a:t>
            </a:r>
          </a:p>
          <a:p>
            <a:pPr lvl="2" eaLnBrk="1" hangingPunct="1">
              <a:lnSpc>
                <a:spcPct val="90000"/>
              </a:lnSpc>
              <a:defRPr/>
            </a:pPr>
            <a:r>
              <a:rPr lang="zh-CN" altLang="en-US" b="1" smtClean="0">
                <a:solidFill>
                  <a:srgbClr val="FFFF00"/>
                </a:solidFill>
              </a:rPr>
              <a:t>项目文档</a:t>
            </a:r>
          </a:p>
          <a:p>
            <a:pPr lvl="2" eaLnBrk="1" hangingPunct="1">
              <a:lnSpc>
                <a:spcPct val="90000"/>
              </a:lnSpc>
              <a:defRPr/>
            </a:pPr>
            <a:r>
              <a:rPr lang="zh-CN" altLang="en-US" b="1" smtClean="0">
                <a:solidFill>
                  <a:srgbClr val="FFFF00"/>
                </a:solidFill>
              </a:rPr>
              <a:t>里程碑评审记录</a:t>
            </a:r>
          </a:p>
        </p:txBody>
      </p:sp>
      <p:sp>
        <p:nvSpPr>
          <p:cNvPr id="305155"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10240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4"/>
          <p:cNvSpPr>
            <a:spLocks noGrp="1"/>
          </p:cNvSpPr>
          <p:nvPr>
            <p:ph type="sldNum" sz="quarter" idx="11"/>
          </p:nvPr>
        </p:nvSpPr>
        <p:spPr>
          <a:noFill/>
        </p:spPr>
        <p:txBody>
          <a:bodyPr/>
          <a:lstStyle/>
          <a:p>
            <a:fld id="{5A61394C-DE5C-4DEF-B43C-5367164A79E7}" type="slidenum">
              <a:rPr lang="en-US" altLang="zh-CN">
                <a:ea typeface="宋体" charset="-122"/>
              </a:rPr>
              <a:pPr/>
              <a:t>14</a:t>
            </a:fld>
            <a:endParaRPr lang="en-US" altLang="zh-CN">
              <a:ea typeface="宋体" charset="-122"/>
            </a:endParaRPr>
          </a:p>
        </p:txBody>
      </p:sp>
      <p:sp>
        <p:nvSpPr>
          <p:cNvPr id="306178" name="Rectangle 2"/>
          <p:cNvSpPr>
            <a:spLocks noGrp="1" noChangeArrowheads="1"/>
          </p:cNvSpPr>
          <p:nvPr>
            <p:ph type="body" idx="1"/>
          </p:nvPr>
        </p:nvSpPr>
        <p:spPr>
          <a:xfrm>
            <a:off x="179388" y="1123950"/>
            <a:ext cx="8713787" cy="5400675"/>
          </a:xfrm>
        </p:spPr>
        <p:txBody>
          <a:bodyPr/>
          <a:lstStyle/>
          <a:p>
            <a:pPr eaLnBrk="1" hangingPunct="1">
              <a:defRPr/>
            </a:pPr>
            <a:r>
              <a:rPr lang="zh-CN" altLang="en-US" b="1" dirty="0" smtClean="0">
                <a:solidFill>
                  <a:srgbClr val="FFFF00"/>
                </a:solidFill>
              </a:rPr>
              <a:t>部署阶段</a:t>
            </a:r>
            <a:r>
              <a:rPr lang="en-US" altLang="zh-CN" b="1" dirty="0" smtClean="0">
                <a:solidFill>
                  <a:srgbClr val="FFFF00"/>
                </a:solidFill>
                <a:latin typeface="Arial"/>
              </a:rPr>
              <a:t>——</a:t>
            </a:r>
            <a:r>
              <a:rPr lang="zh-CN" altLang="en-US" b="1" dirty="0" smtClean="0"/>
              <a:t>部署完成里程碑</a:t>
            </a:r>
          </a:p>
          <a:p>
            <a:pPr lvl="1" eaLnBrk="1" hangingPunct="1">
              <a:defRPr/>
            </a:pPr>
            <a:r>
              <a:rPr lang="zh-CN" altLang="en-US" b="1" dirty="0" smtClean="0">
                <a:solidFill>
                  <a:srgbClr val="FFFF00"/>
                </a:solidFill>
              </a:rPr>
              <a:t>主要工作：</a:t>
            </a:r>
          </a:p>
          <a:p>
            <a:pPr lvl="2" eaLnBrk="1" hangingPunct="1">
              <a:defRPr/>
            </a:pPr>
            <a:r>
              <a:rPr lang="zh-CN" altLang="en-US" b="1" dirty="0" smtClean="0">
                <a:solidFill>
                  <a:srgbClr val="FFFF00"/>
                </a:solidFill>
              </a:rPr>
              <a:t>发布产品和解决方案，把项目移交到运营和支持人员手中</a:t>
            </a:r>
          </a:p>
          <a:p>
            <a:pPr lvl="1" eaLnBrk="1" hangingPunct="1">
              <a:defRPr/>
            </a:pPr>
            <a:r>
              <a:rPr lang="zh-CN" altLang="en-US" b="1" dirty="0" smtClean="0">
                <a:solidFill>
                  <a:srgbClr val="FFFF00"/>
                </a:solidFill>
              </a:rPr>
              <a:t>产品：</a:t>
            </a:r>
          </a:p>
          <a:p>
            <a:pPr lvl="2" eaLnBrk="1" hangingPunct="1">
              <a:defRPr/>
            </a:pPr>
            <a:r>
              <a:rPr lang="zh-CN" altLang="en-US" b="1" dirty="0" smtClean="0">
                <a:solidFill>
                  <a:srgbClr val="FFFF00"/>
                </a:solidFill>
              </a:rPr>
              <a:t>运营与支持信息系统</a:t>
            </a:r>
          </a:p>
          <a:p>
            <a:pPr lvl="2" eaLnBrk="1" hangingPunct="1">
              <a:defRPr/>
            </a:pPr>
            <a:r>
              <a:rPr lang="zh-CN" altLang="en-US" b="1" dirty="0" smtClean="0">
                <a:solidFill>
                  <a:srgbClr val="FFFF00"/>
                </a:solidFill>
              </a:rPr>
              <a:t>程序和过程</a:t>
            </a:r>
          </a:p>
          <a:p>
            <a:pPr lvl="2" eaLnBrk="1" hangingPunct="1">
              <a:defRPr/>
            </a:pPr>
            <a:r>
              <a:rPr lang="zh-CN" altLang="en-US" b="1" dirty="0" smtClean="0">
                <a:solidFill>
                  <a:srgbClr val="FFFF00"/>
                </a:solidFill>
              </a:rPr>
              <a:t>知识库、报告、日志</a:t>
            </a:r>
          </a:p>
          <a:p>
            <a:pPr lvl="2" eaLnBrk="1" hangingPunct="1">
              <a:defRPr/>
            </a:pPr>
            <a:r>
              <a:rPr lang="zh-CN" altLang="en-US" b="1" dirty="0" smtClean="0">
                <a:solidFill>
                  <a:srgbClr val="FFFF00"/>
                </a:solidFill>
              </a:rPr>
              <a:t>文档库，包含项目过程中产生的所有版本的文档、资源</a:t>
            </a:r>
          </a:p>
          <a:p>
            <a:pPr lvl="2" eaLnBrk="1" hangingPunct="1">
              <a:defRPr/>
            </a:pPr>
            <a:r>
              <a:rPr lang="zh-CN" altLang="en-US" b="1" dirty="0" smtClean="0">
                <a:solidFill>
                  <a:srgbClr val="FFFF00"/>
                </a:solidFill>
              </a:rPr>
              <a:t>所有项目文档的最终版本</a:t>
            </a:r>
          </a:p>
          <a:p>
            <a:pPr lvl="2" eaLnBrk="1" hangingPunct="1">
              <a:defRPr/>
            </a:pPr>
            <a:r>
              <a:rPr lang="zh-CN" altLang="en-US" b="1" dirty="0" smtClean="0">
                <a:solidFill>
                  <a:srgbClr val="FFFF00"/>
                </a:solidFill>
              </a:rPr>
              <a:t>下一步的工作计划</a:t>
            </a:r>
          </a:p>
          <a:p>
            <a:pPr lvl="2" eaLnBrk="1" hangingPunct="1">
              <a:defRPr/>
            </a:pPr>
            <a:endParaRPr lang="en-US" altLang="zh-CN" b="1" dirty="0" smtClean="0">
              <a:solidFill>
                <a:srgbClr val="FFFF00"/>
              </a:solidFill>
            </a:endParaRPr>
          </a:p>
        </p:txBody>
      </p:sp>
      <p:sp>
        <p:nvSpPr>
          <p:cNvPr id="30617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10342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4"/>
          <p:cNvSpPr>
            <a:spLocks noGrp="1"/>
          </p:cNvSpPr>
          <p:nvPr>
            <p:ph type="sldNum" sz="quarter" idx="11"/>
          </p:nvPr>
        </p:nvSpPr>
        <p:spPr>
          <a:noFill/>
        </p:spPr>
        <p:txBody>
          <a:bodyPr/>
          <a:lstStyle/>
          <a:p>
            <a:fld id="{88CBBC25-7622-4602-836D-B0C7F8407295}" type="slidenum">
              <a:rPr lang="en-US" altLang="zh-CN">
                <a:ea typeface="宋体" charset="-122"/>
              </a:rPr>
              <a:pPr/>
              <a:t>15</a:t>
            </a:fld>
            <a:endParaRPr lang="en-US" altLang="zh-CN">
              <a:ea typeface="宋体" charset="-122"/>
            </a:endParaRPr>
          </a:p>
        </p:txBody>
      </p:sp>
      <p:sp>
        <p:nvSpPr>
          <p:cNvPr id="307202" name="Rectangle 2"/>
          <p:cNvSpPr>
            <a:spLocks noGrp="1" noChangeArrowheads="1"/>
          </p:cNvSpPr>
          <p:nvPr>
            <p:ph type="body" idx="1"/>
          </p:nvPr>
        </p:nvSpPr>
        <p:spPr>
          <a:xfrm>
            <a:off x="214282" y="1785926"/>
            <a:ext cx="8713787" cy="3590934"/>
          </a:xfrm>
        </p:spPr>
        <p:txBody>
          <a:bodyPr/>
          <a:lstStyle/>
          <a:p>
            <a:pPr eaLnBrk="1" hangingPunct="1">
              <a:lnSpc>
                <a:spcPct val="125000"/>
              </a:lnSpc>
              <a:spcBef>
                <a:spcPct val="45000"/>
              </a:spcBef>
              <a:defRPr/>
            </a:pPr>
            <a:r>
              <a:rPr lang="zh-CN" altLang="en-US" b="1" dirty="0" smtClean="0">
                <a:solidFill>
                  <a:srgbClr val="FFFF00"/>
                </a:solidFill>
              </a:rPr>
              <a:t>相对</a:t>
            </a:r>
            <a:r>
              <a:rPr lang="en-US" altLang="zh-CN" b="1" dirty="0" smtClean="0">
                <a:solidFill>
                  <a:srgbClr val="FFFF00"/>
                </a:solidFill>
              </a:rPr>
              <a:t>RUP</a:t>
            </a:r>
            <a:r>
              <a:rPr lang="zh-CN" altLang="en-US" b="1" dirty="0" smtClean="0">
                <a:solidFill>
                  <a:srgbClr val="FFFF00"/>
                </a:solidFill>
              </a:rPr>
              <a:t>，微软过程可视为</a:t>
            </a:r>
            <a:r>
              <a:rPr lang="en-US" altLang="zh-CN" b="1" dirty="0" smtClean="0">
                <a:solidFill>
                  <a:srgbClr val="FFFF00"/>
                </a:solidFill>
              </a:rPr>
              <a:t>RUP</a:t>
            </a:r>
            <a:r>
              <a:rPr lang="zh-CN" altLang="en-US" b="1" dirty="0" smtClean="0">
                <a:solidFill>
                  <a:srgbClr val="FFFF00"/>
                </a:solidFill>
              </a:rPr>
              <a:t>的一个精简配置版本。</a:t>
            </a:r>
          </a:p>
          <a:p>
            <a:pPr eaLnBrk="1" hangingPunct="1">
              <a:lnSpc>
                <a:spcPct val="125000"/>
              </a:lnSpc>
              <a:spcBef>
                <a:spcPct val="45000"/>
              </a:spcBef>
              <a:defRPr/>
            </a:pPr>
            <a:r>
              <a:rPr lang="zh-CN" altLang="en-US" b="1" dirty="0" smtClean="0">
                <a:solidFill>
                  <a:srgbClr val="FFFF00"/>
                </a:solidFill>
              </a:rPr>
              <a:t>相对敏捷过程，微软过程是它的一个扩充版本，扩充了其每个生命周期内的各阶段的具体运作流程。</a:t>
            </a:r>
          </a:p>
        </p:txBody>
      </p:sp>
      <p:sp>
        <p:nvSpPr>
          <p:cNvPr id="30720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微软软件生命周期特点</a:t>
            </a:r>
          </a:p>
        </p:txBody>
      </p:sp>
      <p:sp>
        <p:nvSpPr>
          <p:cNvPr id="10445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p:cNvSpPr>
          <p:nvPr>
            <p:ph type="sldNum" sz="quarter" idx="11"/>
          </p:nvPr>
        </p:nvSpPr>
        <p:spPr>
          <a:noFill/>
        </p:spPr>
        <p:txBody>
          <a:bodyPr/>
          <a:lstStyle/>
          <a:p>
            <a:fld id="{432C6A0B-22DD-4885-BB9D-AAD019140E31}" type="slidenum">
              <a:rPr lang="en-US" altLang="zh-CN">
                <a:ea typeface="宋体" charset="-122"/>
              </a:rPr>
              <a:pPr/>
              <a:t>16</a:t>
            </a:fld>
            <a:endParaRPr lang="en-US" altLang="zh-CN">
              <a:ea typeface="宋体" charset="-122"/>
            </a:endParaRPr>
          </a:p>
        </p:txBody>
      </p:sp>
      <p:sp>
        <p:nvSpPr>
          <p:cNvPr id="308226" name="Rectangle 2"/>
          <p:cNvSpPr>
            <a:spLocks noGrp="1" noChangeArrowheads="1"/>
          </p:cNvSpPr>
          <p:nvPr>
            <p:ph type="body" idx="1"/>
          </p:nvPr>
        </p:nvSpPr>
        <p:spPr>
          <a:xfrm>
            <a:off x="179388" y="1123950"/>
            <a:ext cx="8713787" cy="1873250"/>
          </a:xfrm>
        </p:spPr>
        <p:txBody>
          <a:bodyPr/>
          <a:lstStyle/>
          <a:p>
            <a:pPr eaLnBrk="1" hangingPunct="1">
              <a:defRPr/>
            </a:pPr>
            <a:r>
              <a:rPr lang="zh-CN" altLang="en-US" b="1" smtClean="0">
                <a:solidFill>
                  <a:srgbClr val="FFFF00"/>
                </a:solidFill>
              </a:rPr>
              <a:t>微软过程中的人员的职责分配与任务分配是按照</a:t>
            </a:r>
            <a:r>
              <a:rPr lang="en-US" altLang="zh-CN" b="1" smtClean="0">
                <a:solidFill>
                  <a:srgbClr val="FFFF00"/>
                </a:solidFill>
              </a:rPr>
              <a:t>RUP</a:t>
            </a:r>
            <a:r>
              <a:rPr lang="zh-CN" altLang="en-US" b="1" smtClean="0">
                <a:solidFill>
                  <a:srgbClr val="FFFF00"/>
                </a:solidFill>
              </a:rPr>
              <a:t>中的</a:t>
            </a:r>
            <a:r>
              <a:rPr lang="zh-CN" altLang="en-US" b="1" smtClean="0">
                <a:solidFill>
                  <a:srgbClr val="FFFF00"/>
                </a:solidFill>
                <a:latin typeface="Arial"/>
              </a:rPr>
              <a:t>“</a:t>
            </a:r>
            <a:r>
              <a:rPr lang="zh-CN" altLang="en-US" b="1" smtClean="0">
                <a:solidFill>
                  <a:srgbClr val="FFFF00"/>
                </a:solidFill>
              </a:rPr>
              <a:t>角色</a:t>
            </a:r>
            <a:r>
              <a:rPr lang="zh-CN" altLang="en-US" b="1" smtClean="0">
                <a:solidFill>
                  <a:srgbClr val="FFFF00"/>
                </a:solidFill>
                <a:latin typeface="Arial"/>
              </a:rPr>
              <a:t>”</a:t>
            </a:r>
            <a:r>
              <a:rPr lang="zh-CN" altLang="en-US" b="1" smtClean="0">
                <a:solidFill>
                  <a:srgbClr val="FFFF00"/>
                </a:solidFill>
              </a:rPr>
              <a:t>概念进行的。</a:t>
            </a:r>
          </a:p>
          <a:p>
            <a:pPr eaLnBrk="1" hangingPunct="1">
              <a:defRPr/>
            </a:pPr>
            <a:r>
              <a:rPr lang="zh-CN" altLang="en-US" b="1" smtClean="0">
                <a:solidFill>
                  <a:srgbClr val="FFFF00"/>
                </a:solidFill>
              </a:rPr>
              <a:t>整个人员的组织管理方式为一个矩阵结构。</a:t>
            </a:r>
          </a:p>
        </p:txBody>
      </p:sp>
      <p:sp>
        <p:nvSpPr>
          <p:cNvPr id="308227"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10547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pic>
        <p:nvPicPr>
          <p:cNvPr id="105478" name="Picture 5" descr="28"/>
          <p:cNvPicPr>
            <a:picLocks noChangeAspect="1" noChangeArrowheads="1"/>
          </p:cNvPicPr>
          <p:nvPr/>
        </p:nvPicPr>
        <p:blipFill>
          <a:blip r:embed="rId2" cstate="print"/>
          <a:srcRect/>
          <a:stretch>
            <a:fillRect/>
          </a:stretch>
        </p:blipFill>
        <p:spPr bwMode="auto">
          <a:xfrm>
            <a:off x="755650" y="2924175"/>
            <a:ext cx="7777163" cy="344328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4"/>
          <p:cNvSpPr>
            <a:spLocks noGrp="1"/>
          </p:cNvSpPr>
          <p:nvPr>
            <p:ph type="sldNum" sz="quarter" idx="11"/>
          </p:nvPr>
        </p:nvSpPr>
        <p:spPr>
          <a:noFill/>
        </p:spPr>
        <p:txBody>
          <a:bodyPr/>
          <a:lstStyle/>
          <a:p>
            <a:fld id="{45700C5E-7A03-439A-811F-2E1B671923B9}" type="slidenum">
              <a:rPr lang="en-US" altLang="zh-CN">
                <a:ea typeface="宋体" charset="-122"/>
              </a:rPr>
              <a:pPr/>
              <a:t>17</a:t>
            </a:fld>
            <a:endParaRPr lang="en-US" altLang="zh-CN">
              <a:ea typeface="宋体" charset="-122"/>
            </a:endParaRPr>
          </a:p>
        </p:txBody>
      </p:sp>
      <p:sp>
        <p:nvSpPr>
          <p:cNvPr id="321538" name="Rectangle 2"/>
          <p:cNvSpPr>
            <a:spLocks noGrp="1" noChangeArrowheads="1"/>
          </p:cNvSpPr>
          <p:nvPr>
            <p:ph type="body" idx="1"/>
          </p:nvPr>
        </p:nvSpPr>
        <p:spPr>
          <a:xfrm>
            <a:off x="179388" y="1123950"/>
            <a:ext cx="8713787" cy="5400675"/>
          </a:xfrm>
        </p:spPr>
        <p:txBody>
          <a:bodyPr/>
          <a:lstStyle/>
          <a:p>
            <a:pPr eaLnBrk="1" hangingPunct="1">
              <a:defRPr/>
            </a:pPr>
            <a:r>
              <a:rPr lang="zh-CN" altLang="en-US" b="1" smtClean="0">
                <a:solidFill>
                  <a:srgbClr val="FFFF00"/>
                </a:solidFill>
              </a:rPr>
              <a:t>角色划分：</a:t>
            </a:r>
          </a:p>
          <a:p>
            <a:pPr lvl="1" eaLnBrk="1" hangingPunct="1">
              <a:defRPr/>
            </a:pPr>
            <a:r>
              <a:rPr lang="zh-CN" altLang="en-US" b="1" smtClean="0"/>
              <a:t>产品管理角色：对外的用户需求管理职能</a:t>
            </a:r>
          </a:p>
          <a:p>
            <a:pPr lvl="1" eaLnBrk="1" hangingPunct="1">
              <a:defRPr/>
            </a:pPr>
            <a:r>
              <a:rPr lang="zh-CN" altLang="en-US" b="1" smtClean="0"/>
              <a:t>程序管理角色：项目组内部的综合管理职能</a:t>
            </a:r>
          </a:p>
          <a:p>
            <a:pPr lvl="1" eaLnBrk="1" hangingPunct="1">
              <a:defRPr/>
            </a:pPr>
            <a:r>
              <a:rPr lang="zh-CN" altLang="en-US" b="1" smtClean="0">
                <a:solidFill>
                  <a:srgbClr val="FFFF00"/>
                </a:solidFill>
              </a:rPr>
              <a:t>开发角色</a:t>
            </a:r>
          </a:p>
          <a:p>
            <a:pPr lvl="1" eaLnBrk="1" hangingPunct="1">
              <a:defRPr/>
            </a:pPr>
            <a:r>
              <a:rPr lang="zh-CN" altLang="en-US" b="1" smtClean="0">
                <a:solidFill>
                  <a:srgbClr val="FFFF00"/>
                </a:solidFill>
              </a:rPr>
              <a:t>测试角色</a:t>
            </a:r>
          </a:p>
          <a:p>
            <a:pPr lvl="1" eaLnBrk="1" hangingPunct="1">
              <a:defRPr/>
            </a:pPr>
            <a:r>
              <a:rPr lang="zh-CN" altLang="en-US" b="1" smtClean="0">
                <a:solidFill>
                  <a:srgbClr val="FFFF00"/>
                </a:solidFill>
              </a:rPr>
              <a:t>用户体验角色</a:t>
            </a:r>
          </a:p>
          <a:p>
            <a:pPr lvl="1" eaLnBrk="1" hangingPunct="1">
              <a:defRPr/>
            </a:pPr>
            <a:r>
              <a:rPr lang="zh-CN" altLang="en-US" b="1" smtClean="0">
                <a:solidFill>
                  <a:srgbClr val="FFFF00"/>
                </a:solidFill>
              </a:rPr>
              <a:t>发布管理角色</a:t>
            </a:r>
          </a:p>
          <a:p>
            <a:pPr eaLnBrk="1" hangingPunct="1">
              <a:buFont typeface="Wingdings" pitchFamily="2" charset="2"/>
              <a:buNone/>
              <a:defRPr/>
            </a:pPr>
            <a:endParaRPr lang="en-US" altLang="zh-CN" b="1" smtClean="0">
              <a:solidFill>
                <a:srgbClr val="FFFF00"/>
              </a:solidFill>
            </a:endParaRPr>
          </a:p>
        </p:txBody>
      </p:sp>
      <p:sp>
        <p:nvSpPr>
          <p:cNvPr id="32153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10650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1"/>
          </p:nvPr>
        </p:nvSpPr>
        <p:spPr>
          <a:noFill/>
        </p:spPr>
        <p:txBody>
          <a:bodyPr/>
          <a:lstStyle/>
          <a:p>
            <a:fld id="{C0B1D4B7-388C-4504-8C8B-4BA679EDC6C1}" type="slidenum">
              <a:rPr lang="en-US" altLang="zh-CN">
                <a:ea typeface="宋体" charset="-122"/>
              </a:rPr>
              <a:pPr/>
              <a:t>18</a:t>
            </a:fld>
            <a:endParaRPr lang="en-US" altLang="zh-CN">
              <a:ea typeface="宋体" charset="-122"/>
            </a:endParaRPr>
          </a:p>
        </p:txBody>
      </p:sp>
      <p:sp>
        <p:nvSpPr>
          <p:cNvPr id="309250" name="Rectangle 2"/>
          <p:cNvSpPr>
            <a:spLocks noGrp="1" noChangeArrowheads="1"/>
          </p:cNvSpPr>
          <p:nvPr>
            <p:ph type="body" idx="1"/>
          </p:nvPr>
        </p:nvSpPr>
        <p:spPr>
          <a:xfrm>
            <a:off x="179388" y="1123950"/>
            <a:ext cx="8713787" cy="2089150"/>
          </a:xfrm>
        </p:spPr>
        <p:txBody>
          <a:bodyPr/>
          <a:lstStyle/>
          <a:p>
            <a:pPr eaLnBrk="1" hangingPunct="1">
              <a:lnSpc>
                <a:spcPct val="120000"/>
              </a:lnSpc>
              <a:spcBef>
                <a:spcPct val="35000"/>
              </a:spcBef>
              <a:defRPr/>
            </a:pPr>
            <a:r>
              <a:rPr lang="zh-CN" altLang="en-US" b="1" smtClean="0">
                <a:solidFill>
                  <a:srgbClr val="FFFF00"/>
                </a:solidFill>
              </a:rPr>
              <a:t>角色间的关系：</a:t>
            </a:r>
          </a:p>
          <a:p>
            <a:pPr lvl="1" eaLnBrk="1" hangingPunct="1">
              <a:lnSpc>
                <a:spcPct val="120000"/>
              </a:lnSpc>
              <a:defRPr/>
            </a:pPr>
            <a:r>
              <a:rPr lang="zh-CN" altLang="en-US" b="1" smtClean="0">
                <a:solidFill>
                  <a:srgbClr val="FFFF00"/>
                </a:solidFill>
              </a:rPr>
              <a:t>六种角色间的相互关系是对等的，角色间的关键协作方式是交流与沟通。</a:t>
            </a:r>
          </a:p>
        </p:txBody>
      </p:sp>
      <p:sp>
        <p:nvSpPr>
          <p:cNvPr id="30925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2054"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055" name="Rectangle 6"/>
          <p:cNvSpPr>
            <a:spLocks noChangeArrowheads="1"/>
          </p:cNvSpPr>
          <p:nvPr/>
        </p:nvSpPr>
        <p:spPr bwMode="auto">
          <a:xfrm>
            <a:off x="0" y="22860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5"/>
          <p:cNvGraphicFramePr>
            <a:graphicFrameLocks noChangeAspect="1"/>
          </p:cNvGraphicFramePr>
          <p:nvPr/>
        </p:nvGraphicFramePr>
        <p:xfrm>
          <a:off x="2700338" y="2924175"/>
          <a:ext cx="3889375" cy="3522663"/>
        </p:xfrm>
        <a:graphic>
          <a:graphicData uri="http://schemas.openxmlformats.org/presentationml/2006/ole">
            <mc:AlternateContent xmlns:mc="http://schemas.openxmlformats.org/markup-compatibility/2006">
              <mc:Choice xmlns:v="urn:schemas-microsoft-com:vml" Requires="v">
                <p:oleObj spid="_x0000_s2093" name="图片" r:id="rId3" imgW="2523067" imgH="2286000" progId="Word.Picture.8">
                  <p:embed/>
                </p:oleObj>
              </mc:Choice>
              <mc:Fallback>
                <p:oleObj name="图片" r:id="rId3" imgW="2523067" imgH="2286000" progId="Word.Picture.8">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924175"/>
                        <a:ext cx="3889375" cy="352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1"/>
          </p:nvPr>
        </p:nvSpPr>
        <p:spPr>
          <a:noFill/>
        </p:spPr>
        <p:txBody>
          <a:bodyPr/>
          <a:lstStyle/>
          <a:p>
            <a:fld id="{02FB2E3B-F7C2-4830-B497-8E62398CC8EB}" type="slidenum">
              <a:rPr lang="en-US" altLang="zh-CN">
                <a:ea typeface="宋体" charset="-122"/>
              </a:rPr>
              <a:pPr/>
              <a:t>19</a:t>
            </a:fld>
            <a:endParaRPr lang="en-US" altLang="zh-CN">
              <a:ea typeface="宋体" charset="-122"/>
            </a:endParaRPr>
          </a:p>
        </p:txBody>
      </p:sp>
      <p:sp>
        <p:nvSpPr>
          <p:cNvPr id="326658" name="Rectangle 2"/>
          <p:cNvSpPr>
            <a:spLocks noGrp="1" noChangeArrowheads="1"/>
          </p:cNvSpPr>
          <p:nvPr>
            <p:ph type="body" idx="1"/>
          </p:nvPr>
        </p:nvSpPr>
        <p:spPr>
          <a:xfrm>
            <a:off x="179388" y="1123950"/>
            <a:ext cx="8713787" cy="2592388"/>
          </a:xfrm>
        </p:spPr>
        <p:txBody>
          <a:bodyPr/>
          <a:lstStyle/>
          <a:p>
            <a:pPr eaLnBrk="1" hangingPunct="1">
              <a:lnSpc>
                <a:spcPct val="120000"/>
              </a:lnSpc>
              <a:spcBef>
                <a:spcPct val="35000"/>
              </a:spcBef>
              <a:defRPr/>
            </a:pPr>
            <a:r>
              <a:rPr lang="zh-CN" altLang="en-US" b="1" smtClean="0">
                <a:solidFill>
                  <a:srgbClr val="FFFF00"/>
                </a:solidFill>
              </a:rPr>
              <a:t>角色合并原则</a:t>
            </a:r>
          </a:p>
          <a:p>
            <a:pPr lvl="1" eaLnBrk="1" hangingPunct="1">
              <a:lnSpc>
                <a:spcPct val="120000"/>
              </a:lnSpc>
              <a:spcBef>
                <a:spcPct val="15000"/>
              </a:spcBef>
              <a:defRPr/>
            </a:pPr>
            <a:r>
              <a:rPr lang="zh-CN" altLang="en-US" b="1" smtClean="0">
                <a:solidFill>
                  <a:srgbClr val="FFFF00"/>
                </a:solidFill>
              </a:rPr>
              <a:t>项目组内的开发人员不能兼任其他角色</a:t>
            </a:r>
          </a:p>
          <a:p>
            <a:pPr lvl="1" eaLnBrk="1" hangingPunct="1">
              <a:lnSpc>
                <a:spcPct val="120000"/>
              </a:lnSpc>
              <a:spcBef>
                <a:spcPct val="15000"/>
              </a:spcBef>
              <a:defRPr/>
            </a:pPr>
            <a:r>
              <a:rPr lang="zh-CN" altLang="en-US" b="1" smtClean="0">
                <a:solidFill>
                  <a:srgbClr val="FFFF00"/>
                </a:solidFill>
              </a:rPr>
              <a:t>不要试图合并两个有明显利益冲突或制约关系的角色</a:t>
            </a:r>
          </a:p>
        </p:txBody>
      </p:sp>
      <p:sp>
        <p:nvSpPr>
          <p:cNvPr id="32665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10752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graphicFrame>
        <p:nvGraphicFramePr>
          <p:cNvPr id="327089" name="Group 433"/>
          <p:cNvGraphicFramePr>
            <a:graphicFrameLocks noGrp="1"/>
          </p:cNvGraphicFramePr>
          <p:nvPr/>
        </p:nvGraphicFramePr>
        <p:xfrm>
          <a:off x="468313" y="3644900"/>
          <a:ext cx="8280400" cy="2362080"/>
        </p:xfrm>
        <a:graphic>
          <a:graphicData uri="http://schemas.openxmlformats.org/drawingml/2006/table">
            <a:tbl>
              <a:tblPr/>
              <a:tblGrid>
                <a:gridCol w="1943100"/>
                <a:gridCol w="1296987"/>
                <a:gridCol w="1079500"/>
                <a:gridCol w="936625"/>
                <a:gridCol w="863600"/>
                <a:gridCol w="1008063"/>
                <a:gridCol w="1152525"/>
              </a:tblGrid>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 pos="52736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产品管理</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程序管理</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开发</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测试</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用户体验</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cs typeface="Times New Roman" pitchFamily="18" charset="0"/>
                        </a:rPr>
                        <a:t>发布管理</a:t>
                      </a: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产品管理</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程序管理</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r"/>
                          <a:tab pos="2636838" algn="ctr"/>
                          <a:tab pos="5273675" algn="r"/>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开发</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测试</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用户体验</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57375" algn="l"/>
                        </a:tabLst>
                      </a:pPr>
                      <a:r>
                        <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发布管理</a:t>
                      </a:r>
                      <a:endParaRPr kumimoji="1" lang="zh-CN" altLang="en-US"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N</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857375" algn="l"/>
                        </a:tabLst>
                      </a:pPr>
                      <a:r>
                        <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U</a:t>
                      </a:r>
                      <a:endParaRPr kumimoji="1" lang="en-US" altLang="zh-CN" sz="16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L="90000" marR="90000" marT="46800" marB="46800" anchor="ctr" anchorCtr="1" horzOverflow="overflow">
                    <a:lnL w="28575" cap="flat" cmpd="sng" algn="ctr">
                      <a:solidFill>
                        <a:srgbClr val="FFFF00"/>
                      </a:solidFill>
                      <a:prstDash val="solid"/>
                      <a:round/>
                      <a:headEnd type="none" w="med" len="med"/>
                      <a:tailEnd type="none" w="med" len="med"/>
                    </a:lnL>
                    <a:lnR w="28575" cap="flat" cmpd="sng" algn="ctr">
                      <a:solidFill>
                        <a:srgbClr val="FFFF00"/>
                      </a:solidFill>
                      <a:prstDash val="solid"/>
                      <a:round/>
                      <a:headEnd type="none" w="med" len="med"/>
                      <a:tailEnd type="none" w="med" len="med"/>
                    </a:lnR>
                    <a:lnT w="28575" cap="flat" cmpd="sng" algn="ctr">
                      <a:solidFill>
                        <a:srgbClr val="FFFF00"/>
                      </a:solidFill>
                      <a:prstDash val="solid"/>
                      <a:round/>
                      <a:headEnd type="none" w="med" len="med"/>
                      <a:tailEnd type="none" w="med" len="med"/>
                    </a:lnT>
                    <a:lnB w="28575" cap="flat" cmpd="sng" algn="ctr">
                      <a:solidFill>
                        <a:srgbClr val="FFFF00"/>
                      </a:solidFill>
                      <a:prstDash val="solid"/>
                      <a:round/>
                      <a:headEnd type="none" w="med" len="med"/>
                      <a:tailEnd type="none" w="med" len="med"/>
                    </a:lnB>
                    <a:lnTlToBr>
                      <a:noFill/>
                    </a:lnTlToBr>
                    <a:lnBlToTr>
                      <a:noFill/>
                    </a:lnBlToTr>
                    <a:solidFill>
                      <a:srgbClr val="CCCCCC"/>
                    </a:solidFill>
                  </a:tcPr>
                </a:tc>
              </a:tr>
            </a:tbl>
          </a:graphicData>
        </a:graphic>
      </p:graphicFrame>
      <p:sp>
        <p:nvSpPr>
          <p:cNvPr id="327090" name="Text Box 434"/>
          <p:cNvSpPr txBox="1">
            <a:spLocks noChangeArrowheads="1"/>
          </p:cNvSpPr>
          <p:nvPr/>
        </p:nvSpPr>
        <p:spPr bwMode="auto">
          <a:xfrm>
            <a:off x="969963" y="6021388"/>
            <a:ext cx="7705725" cy="366712"/>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ea typeface="宋体" pitchFamily="2" charset="-122"/>
              </a:rPr>
              <a:t>其中：</a:t>
            </a:r>
            <a:r>
              <a:rPr lang="zh-CN" altLang="en-US" b="1">
                <a:effectLst>
                  <a:outerShdw blurRad="38100" dist="38100" dir="2700000" algn="tl">
                    <a:srgbClr val="000000"/>
                  </a:outerShdw>
                </a:effectLst>
                <a:latin typeface="Arial"/>
                <a:ea typeface="宋体" pitchFamily="2" charset="-122"/>
              </a:rPr>
              <a:t>“</a:t>
            </a:r>
            <a:r>
              <a:rPr lang="en-US" altLang="zh-CN" b="1">
                <a:effectLst>
                  <a:outerShdw blurRad="38100" dist="38100" dir="2700000" algn="tl">
                    <a:srgbClr val="000000"/>
                  </a:outerShdw>
                </a:effectLst>
                <a:ea typeface="宋体" pitchFamily="2" charset="-122"/>
              </a:rPr>
              <a:t>N</a:t>
            </a:r>
            <a:r>
              <a:rPr lang="en-US" altLang="zh-CN" b="1">
                <a:effectLst>
                  <a:outerShdw blurRad="38100" dist="38100" dir="2700000" algn="tl">
                    <a:srgbClr val="000000"/>
                  </a:outerShdw>
                </a:effectLst>
                <a:latin typeface="Arial"/>
                <a:ea typeface="宋体" pitchFamily="2" charset="-122"/>
              </a:rPr>
              <a:t>”</a:t>
            </a:r>
            <a:r>
              <a:rPr lang="zh-CN" altLang="en-US" b="1">
                <a:effectLst>
                  <a:outerShdw blurRad="38100" dist="38100" dir="2700000" algn="tl">
                    <a:srgbClr val="000000"/>
                  </a:outerShdw>
                </a:effectLst>
                <a:ea typeface="宋体" pitchFamily="2" charset="-122"/>
              </a:rPr>
              <a:t>表示不能合并，</a:t>
            </a:r>
            <a:r>
              <a:rPr lang="zh-CN" altLang="en-US" b="1">
                <a:effectLst>
                  <a:outerShdw blurRad="38100" dist="38100" dir="2700000" algn="tl">
                    <a:srgbClr val="000000"/>
                  </a:outerShdw>
                </a:effectLst>
                <a:latin typeface="Arial"/>
                <a:ea typeface="宋体" pitchFamily="2" charset="-122"/>
              </a:rPr>
              <a:t>“</a:t>
            </a:r>
            <a:r>
              <a:rPr lang="en-US" altLang="zh-CN" b="1">
                <a:effectLst>
                  <a:outerShdw blurRad="38100" dist="38100" dir="2700000" algn="tl">
                    <a:srgbClr val="000000"/>
                  </a:outerShdw>
                </a:effectLst>
                <a:ea typeface="宋体" pitchFamily="2" charset="-122"/>
              </a:rPr>
              <a:t>U</a:t>
            </a:r>
            <a:r>
              <a:rPr lang="en-US" altLang="zh-CN" b="1">
                <a:effectLst>
                  <a:outerShdw blurRad="38100" dist="38100" dir="2700000" algn="tl">
                    <a:srgbClr val="000000"/>
                  </a:outerShdw>
                </a:effectLst>
                <a:latin typeface="Arial"/>
                <a:ea typeface="宋体" pitchFamily="2" charset="-122"/>
              </a:rPr>
              <a:t>”</a:t>
            </a:r>
            <a:r>
              <a:rPr lang="zh-CN" altLang="en-US" b="1">
                <a:effectLst>
                  <a:outerShdw blurRad="38100" dist="38100" dir="2700000" algn="tl">
                    <a:srgbClr val="000000"/>
                  </a:outerShdw>
                </a:effectLst>
                <a:ea typeface="宋体" pitchFamily="2" charset="-122"/>
              </a:rPr>
              <a:t>表示不建议合并，</a:t>
            </a:r>
            <a:r>
              <a:rPr lang="zh-CN" altLang="en-US" b="1">
                <a:effectLst>
                  <a:outerShdw blurRad="38100" dist="38100" dir="2700000" algn="tl">
                    <a:srgbClr val="000000"/>
                  </a:outerShdw>
                </a:effectLst>
                <a:latin typeface="Arial"/>
                <a:ea typeface="宋体" pitchFamily="2" charset="-122"/>
              </a:rPr>
              <a:t>“</a:t>
            </a:r>
            <a:r>
              <a:rPr lang="en-US" altLang="zh-CN" b="1">
                <a:effectLst>
                  <a:outerShdw blurRad="38100" dist="38100" dir="2700000" algn="tl">
                    <a:srgbClr val="000000"/>
                  </a:outerShdw>
                </a:effectLst>
                <a:ea typeface="宋体" pitchFamily="2" charset="-122"/>
              </a:rPr>
              <a:t>P</a:t>
            </a:r>
            <a:r>
              <a:rPr lang="en-US" altLang="zh-CN" b="1">
                <a:effectLst>
                  <a:outerShdw blurRad="38100" dist="38100" dir="2700000" algn="tl">
                    <a:srgbClr val="000000"/>
                  </a:outerShdw>
                </a:effectLst>
                <a:latin typeface="Arial"/>
                <a:ea typeface="宋体" pitchFamily="2" charset="-122"/>
              </a:rPr>
              <a:t>”</a:t>
            </a:r>
            <a:r>
              <a:rPr lang="zh-CN" altLang="en-US" b="1">
                <a:effectLst>
                  <a:outerShdw blurRad="38100" dist="38100" dir="2700000" algn="tl">
                    <a:srgbClr val="000000"/>
                  </a:outerShdw>
                </a:effectLst>
                <a:ea typeface="宋体" pitchFamily="2" charset="-122"/>
              </a:rPr>
              <a:t>表示可以合并 </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a:spLocks noGrp="1"/>
          </p:cNvSpPr>
          <p:nvPr>
            <p:ph type="sldNum" sz="quarter" idx="11"/>
          </p:nvPr>
        </p:nvSpPr>
        <p:spPr>
          <a:noFill/>
        </p:spPr>
        <p:txBody>
          <a:bodyPr/>
          <a:lstStyle/>
          <a:p>
            <a:fld id="{956D0182-7CF6-40DA-BF7F-2EA85B0AD529}" type="slidenum">
              <a:rPr lang="en-US" altLang="zh-CN">
                <a:ea typeface="宋体" charset="-122"/>
              </a:rPr>
              <a:pPr/>
              <a:t>2</a:t>
            </a:fld>
            <a:endParaRPr lang="en-US" altLang="zh-CN">
              <a:ea typeface="宋体" charset="-122"/>
            </a:endParaRPr>
          </a:p>
        </p:txBody>
      </p:sp>
      <p:sp>
        <p:nvSpPr>
          <p:cNvPr id="235522" name="Rectangle 2"/>
          <p:cNvSpPr>
            <a:spLocks noGrp="1" noChangeArrowheads="1"/>
          </p:cNvSpPr>
          <p:nvPr>
            <p:ph type="body" idx="1"/>
          </p:nvPr>
        </p:nvSpPr>
        <p:spPr>
          <a:xfrm>
            <a:off x="179388" y="1268413"/>
            <a:ext cx="8569325" cy="5113337"/>
          </a:xfrm>
        </p:spPr>
        <p:txBody>
          <a:bodyPr/>
          <a:lstStyle/>
          <a:p>
            <a:pPr eaLnBrk="1" hangingPunct="1">
              <a:lnSpc>
                <a:spcPct val="110000"/>
              </a:lnSpc>
              <a:defRPr/>
            </a:pPr>
            <a:r>
              <a:rPr lang="en-US" altLang="zh-CN" sz="2800" b="1" smtClean="0">
                <a:solidFill>
                  <a:srgbClr val="FFFF00"/>
                </a:solidFill>
              </a:rPr>
              <a:t>Microsoft</a:t>
            </a:r>
            <a:r>
              <a:rPr lang="zh-CN" altLang="en-US" sz="2800" b="1" smtClean="0">
                <a:solidFill>
                  <a:srgbClr val="FFFF00"/>
                </a:solidFill>
              </a:rPr>
              <a:t>公司自己独特的软件开发过程，综合了</a:t>
            </a:r>
            <a:r>
              <a:rPr lang="en-US" altLang="zh-CN" sz="2800" b="1" smtClean="0">
                <a:solidFill>
                  <a:srgbClr val="FFFF00"/>
                </a:solidFill>
              </a:rPr>
              <a:t>RUP</a:t>
            </a:r>
            <a:r>
              <a:rPr lang="zh-CN" altLang="en-US" sz="2800" b="1" smtClean="0">
                <a:solidFill>
                  <a:srgbClr val="FFFF00"/>
                </a:solidFill>
              </a:rPr>
              <a:t>和</a:t>
            </a:r>
            <a:r>
              <a:rPr lang="en-US" altLang="zh-CN" sz="2800" b="1" smtClean="0">
                <a:solidFill>
                  <a:srgbClr val="FFFF00"/>
                </a:solidFill>
              </a:rPr>
              <a:t>XP</a:t>
            </a:r>
            <a:r>
              <a:rPr lang="zh-CN" altLang="en-US" sz="2800" b="1" smtClean="0">
                <a:solidFill>
                  <a:srgbClr val="FFFF00"/>
                </a:solidFill>
              </a:rPr>
              <a:t>的许多优点，是对众多成功项目的开发经验的正确总结。</a:t>
            </a:r>
          </a:p>
          <a:p>
            <a:pPr eaLnBrk="1" hangingPunct="1">
              <a:spcBef>
                <a:spcPct val="45000"/>
              </a:spcBef>
              <a:defRPr/>
            </a:pPr>
            <a:r>
              <a:rPr lang="en-US" altLang="zh-CN" sz="2800" b="1" smtClean="0">
                <a:solidFill>
                  <a:srgbClr val="FFFF00"/>
                </a:solidFill>
              </a:rPr>
              <a:t>MSF</a:t>
            </a:r>
            <a:r>
              <a:rPr lang="zh-CN" altLang="en-US" sz="2800" b="1" smtClean="0">
                <a:solidFill>
                  <a:srgbClr val="FFFF00"/>
                </a:solidFill>
              </a:rPr>
              <a:t>的过程模型来自两个方面：</a:t>
            </a:r>
          </a:p>
          <a:p>
            <a:pPr lvl="1" eaLnBrk="1" hangingPunct="1">
              <a:defRPr/>
            </a:pPr>
            <a:r>
              <a:rPr lang="zh-CN" altLang="en-US" sz="2400" b="1" smtClean="0">
                <a:solidFill>
                  <a:srgbClr val="FFFF00"/>
                </a:solidFill>
              </a:rPr>
              <a:t>微软开发应用程序的过程；</a:t>
            </a:r>
          </a:p>
          <a:p>
            <a:pPr lvl="1" eaLnBrk="1" hangingPunct="1">
              <a:defRPr/>
            </a:pPr>
            <a:r>
              <a:rPr lang="zh-CN" altLang="en-US" sz="2400" b="1" smtClean="0">
                <a:solidFill>
                  <a:srgbClr val="FFFF00"/>
                </a:solidFill>
              </a:rPr>
              <a:t>一些有效的、公认的过程模型；</a:t>
            </a:r>
          </a:p>
          <a:p>
            <a:pPr eaLnBrk="1" hangingPunct="1">
              <a:spcBef>
                <a:spcPct val="60000"/>
              </a:spcBef>
              <a:defRPr/>
            </a:pPr>
            <a:r>
              <a:rPr lang="zh-CN" altLang="en-US" sz="2800" b="1" smtClean="0">
                <a:solidFill>
                  <a:srgbClr val="FFFF00"/>
                </a:solidFill>
              </a:rPr>
              <a:t>详细论述参见</a:t>
            </a:r>
            <a:r>
              <a:rPr lang="en-US" altLang="zh-CN" sz="2800" b="1" smtClean="0">
                <a:solidFill>
                  <a:srgbClr val="FFFF00"/>
                </a:solidFill>
              </a:rPr>
              <a:t>《</a:t>
            </a:r>
            <a:r>
              <a:rPr lang="zh-CN" altLang="en-US" sz="2800" b="1" smtClean="0">
                <a:solidFill>
                  <a:srgbClr val="FFFF00"/>
                </a:solidFill>
              </a:rPr>
              <a:t>微软软件开发解决方案框架</a:t>
            </a:r>
            <a:r>
              <a:rPr lang="en-US" altLang="zh-CN" sz="2800" b="1" smtClean="0">
                <a:solidFill>
                  <a:srgbClr val="FFFF00"/>
                </a:solidFill>
              </a:rPr>
              <a:t>》</a:t>
            </a:r>
            <a:r>
              <a:rPr lang="zh-CN" altLang="en-US" sz="2800" b="1" smtClean="0">
                <a:solidFill>
                  <a:srgbClr val="FFFF00"/>
                </a:solidFill>
              </a:rPr>
              <a:t>（第二版），麦中凡、陶伟编著，北京航空航天大学出版社</a:t>
            </a:r>
          </a:p>
        </p:txBody>
      </p:sp>
      <p:sp>
        <p:nvSpPr>
          <p:cNvPr id="23552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a:t>
            </a:r>
            <a:r>
              <a:rPr lang="en-US" altLang="zh-CN" sz="4400" b="1">
                <a:solidFill>
                  <a:srgbClr val="FFFF00"/>
                </a:solidFill>
                <a:effectLst>
                  <a:outerShdw blurRad="38100" dist="38100" dir="2700000" algn="tl">
                    <a:srgbClr val="000000"/>
                  </a:outerShdw>
                </a:effectLst>
                <a:ea typeface="宋体" pitchFamily="2" charset="-122"/>
              </a:rPr>
              <a:t>Microsoft Process, MP</a:t>
            </a:r>
            <a:r>
              <a:rPr lang="zh-CN" altLang="en-US" sz="4000" b="1">
                <a:solidFill>
                  <a:srgbClr val="FFFF00"/>
                </a:solidFill>
                <a:effectLst>
                  <a:outerShdw blurRad="38100" dist="38100" dir="2700000" algn="tl">
                    <a:srgbClr val="000000"/>
                  </a:outerShdw>
                </a:effectLst>
                <a:ea typeface="宋体" pitchFamily="2" charset="-122"/>
              </a:rPr>
              <a:t>）</a:t>
            </a:r>
          </a:p>
        </p:txBody>
      </p:sp>
      <p:sp>
        <p:nvSpPr>
          <p:cNvPr id="9216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2"/>
          <p:cNvSpPr>
            <a:spLocks noGrp="1"/>
          </p:cNvSpPr>
          <p:nvPr>
            <p:ph type="sldNum" sz="quarter" idx="11"/>
          </p:nvPr>
        </p:nvSpPr>
        <p:spPr>
          <a:noFill/>
        </p:spPr>
        <p:txBody>
          <a:bodyPr/>
          <a:lstStyle/>
          <a:p>
            <a:fld id="{3973D3BA-21FF-4598-B194-8E4242632E69}" type="slidenum">
              <a:rPr lang="en-US" altLang="zh-CN">
                <a:ea typeface="宋体" charset="-122"/>
              </a:rPr>
              <a:pPr/>
              <a:t>20</a:t>
            </a:fld>
            <a:endParaRPr lang="en-US" altLang="zh-CN">
              <a:ea typeface="宋体" charset="-122"/>
            </a:endParaRPr>
          </a:p>
        </p:txBody>
      </p:sp>
      <p:sp>
        <p:nvSpPr>
          <p:cNvPr id="3076" name="Rectangle 5"/>
          <p:cNvSpPr>
            <a:spLocks noChangeArrowheads="1"/>
          </p:cNvSpPr>
          <p:nvPr/>
        </p:nvSpPr>
        <p:spPr bwMode="auto">
          <a:xfrm>
            <a:off x="0" y="19764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074" name="Object 4"/>
          <p:cNvGraphicFramePr>
            <a:graphicFrameLocks noChangeAspect="1"/>
          </p:cNvGraphicFramePr>
          <p:nvPr>
            <p:extLst>
              <p:ext uri="{D42A27DB-BD31-4B8C-83A1-F6EECF244321}">
                <p14:modId xmlns:p14="http://schemas.microsoft.com/office/powerpoint/2010/main" val="7860270"/>
              </p:ext>
            </p:extLst>
          </p:nvPr>
        </p:nvGraphicFramePr>
        <p:xfrm>
          <a:off x="754063" y="1701800"/>
          <a:ext cx="6988175" cy="4391025"/>
        </p:xfrm>
        <a:graphic>
          <a:graphicData uri="http://schemas.openxmlformats.org/presentationml/2006/ole">
            <mc:AlternateContent xmlns:mc="http://schemas.openxmlformats.org/markup-compatibility/2006">
              <mc:Choice xmlns:v="urn:schemas-microsoft-com:vml" Requires="v">
                <p:oleObj spid="_x0000_s3117" name="图片" r:id="rId3" imgW="4608000" imgH="2870640" progId="Word.Picture.8">
                  <p:embed/>
                </p:oleObj>
              </mc:Choice>
              <mc:Fallback>
                <p:oleObj name="图片" r:id="rId3" imgW="4608000" imgH="2870640" progId="Word.Picture.8">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t="-906"/>
                      <a:stretch>
                        <a:fillRect/>
                      </a:stretch>
                    </p:blipFill>
                    <p:spPr bwMode="auto">
                      <a:xfrm>
                        <a:off x="754063" y="1701800"/>
                        <a:ext cx="6988175" cy="439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686" name="Text Box 6"/>
          <p:cNvSpPr txBox="1">
            <a:spLocks noChangeArrowheads="1"/>
          </p:cNvSpPr>
          <p:nvPr/>
        </p:nvSpPr>
        <p:spPr bwMode="auto">
          <a:xfrm>
            <a:off x="2555875" y="6092825"/>
            <a:ext cx="3959225" cy="366713"/>
          </a:xfrm>
          <a:prstGeom prst="rect">
            <a:avLst/>
          </a:prstGeom>
          <a:noFill/>
          <a:ln w="9525">
            <a:noFill/>
            <a:miter lim="800000"/>
            <a:headEnd/>
            <a:tailEnd/>
          </a:ln>
          <a:effectLst/>
        </p:spPr>
        <p:txBody>
          <a:bodyPr>
            <a:spAutoFit/>
          </a:bodyPr>
          <a:lstStyle/>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微软公司产品部门的行政组织结构</a:t>
            </a:r>
          </a:p>
        </p:txBody>
      </p:sp>
      <p:sp>
        <p:nvSpPr>
          <p:cNvPr id="327689" name="Rectangle 9"/>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3079" name="Line 10"/>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327691" name="Rectangle 11"/>
          <p:cNvSpPr>
            <a:spLocks noChangeArrowheads="1"/>
          </p:cNvSpPr>
          <p:nvPr/>
        </p:nvSpPr>
        <p:spPr bwMode="auto">
          <a:xfrm>
            <a:off x="179388" y="1052513"/>
            <a:ext cx="8964612" cy="792162"/>
          </a:xfrm>
          <a:prstGeom prst="rect">
            <a:avLst/>
          </a:prstGeom>
          <a:noFill/>
          <a:ln w="9525">
            <a:noFill/>
            <a:miter lim="800000"/>
            <a:headEnd/>
            <a:tailEnd/>
          </a:ln>
          <a:effectLst/>
        </p:spPr>
        <p:txBody>
          <a:bodyPr/>
          <a:lstStyle/>
          <a:p>
            <a:pPr marL="342900" indent="-342900">
              <a:lnSpc>
                <a:spcPct val="120000"/>
              </a:lnSpc>
              <a:spcBef>
                <a:spcPct val="35000"/>
              </a:spcBef>
              <a:buClr>
                <a:schemeClr val="hlink"/>
              </a:buClr>
              <a:buSzPct val="70000"/>
              <a:buFont typeface="Wingdings" pitchFamily="2" charset="2"/>
              <a:buChar char="n"/>
              <a:defRPr/>
            </a:pPr>
            <a:r>
              <a:rPr lang="zh-CN" altLang="en-US" sz="3200" b="1">
                <a:solidFill>
                  <a:srgbClr val="FFFF00"/>
                </a:solidFill>
                <a:effectLst>
                  <a:outerShdw blurRad="38100" dist="38100" dir="2700000" algn="tl">
                    <a:srgbClr val="000000"/>
                  </a:outerShdw>
                </a:effectLst>
                <a:ea typeface="宋体" pitchFamily="2" charset="-122"/>
              </a:rPr>
              <a:t>产品部门的行政组织结构</a:t>
            </a:r>
            <a:r>
              <a:rPr lang="en-US" altLang="zh-CN" sz="3200" b="1">
                <a:solidFill>
                  <a:srgbClr val="FFFF00"/>
                </a:solidFill>
                <a:effectLst>
                  <a:outerShdw blurRad="38100" dist="38100" dir="2700000" algn="tl">
                    <a:srgbClr val="000000"/>
                  </a:outerShdw>
                </a:effectLst>
                <a:latin typeface="Arial"/>
                <a:ea typeface="宋体" pitchFamily="2" charset="-122"/>
              </a:rPr>
              <a:t>——</a:t>
            </a:r>
            <a:r>
              <a:rPr lang="zh-CN" altLang="en-US" sz="2400" b="1">
                <a:solidFill>
                  <a:srgbClr val="FFFF00"/>
                </a:solidFill>
                <a:effectLst>
                  <a:outerShdw blurRad="38100" dist="38100" dir="2700000" algn="tl">
                    <a:srgbClr val="000000"/>
                  </a:outerShdw>
                </a:effectLst>
                <a:ea typeface="宋体" pitchFamily="2" charset="-122"/>
              </a:rPr>
              <a:t>垂直式的专家管理模式</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2"/>
          <p:cNvSpPr>
            <a:spLocks noGrp="1"/>
          </p:cNvSpPr>
          <p:nvPr>
            <p:ph type="sldNum" sz="quarter" idx="11"/>
          </p:nvPr>
        </p:nvSpPr>
        <p:spPr>
          <a:noFill/>
        </p:spPr>
        <p:txBody>
          <a:bodyPr/>
          <a:lstStyle/>
          <a:p>
            <a:fld id="{4E9B6B37-2C89-47C7-A62C-769B0138ABFA}" type="slidenum">
              <a:rPr lang="en-US" altLang="zh-CN">
                <a:ea typeface="宋体" charset="-122"/>
              </a:rPr>
              <a:pPr/>
              <a:t>21</a:t>
            </a:fld>
            <a:endParaRPr lang="en-US" altLang="zh-CN">
              <a:ea typeface="宋体" charset="-122"/>
            </a:endParaRPr>
          </a:p>
        </p:txBody>
      </p:sp>
      <p:sp>
        <p:nvSpPr>
          <p:cNvPr id="108547" name="Rectangle 2"/>
          <p:cNvSpPr>
            <a:spLocks noChangeArrowheads="1"/>
          </p:cNvSpPr>
          <p:nvPr/>
        </p:nvSpPr>
        <p:spPr bwMode="auto">
          <a:xfrm>
            <a:off x="0" y="1976438"/>
            <a:ext cx="9144000" cy="0"/>
          </a:xfrm>
          <a:prstGeom prst="rect">
            <a:avLst/>
          </a:prstGeom>
          <a:noFill/>
          <a:ln w="9525">
            <a:noFill/>
            <a:miter lim="800000"/>
            <a:headEnd/>
            <a:tailEnd/>
          </a:ln>
        </p:spPr>
        <p:txBody>
          <a:bodyPr wrap="none" anchor="ctr">
            <a:spAutoFit/>
          </a:bodyPr>
          <a:lstStyle/>
          <a:p>
            <a:endParaRPr lang="zh-CN" altLang="en-US"/>
          </a:p>
        </p:txBody>
      </p:sp>
      <p:sp>
        <p:nvSpPr>
          <p:cNvPr id="328708" name="Text Box 4"/>
          <p:cNvSpPr txBox="1">
            <a:spLocks noChangeArrowheads="1"/>
          </p:cNvSpPr>
          <p:nvPr/>
        </p:nvSpPr>
        <p:spPr bwMode="auto">
          <a:xfrm>
            <a:off x="3133725" y="6021388"/>
            <a:ext cx="2951163"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微软公司项目组的工作结构</a:t>
            </a:r>
          </a:p>
        </p:txBody>
      </p:sp>
      <p:sp>
        <p:nvSpPr>
          <p:cNvPr id="328709" name="Rectangle 5"/>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a:t>
            </a:r>
          </a:p>
        </p:txBody>
      </p:sp>
      <p:sp>
        <p:nvSpPr>
          <p:cNvPr id="108550" name="Line 6"/>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328711" name="Rectangle 7"/>
          <p:cNvSpPr>
            <a:spLocks noChangeArrowheads="1"/>
          </p:cNvSpPr>
          <p:nvPr/>
        </p:nvSpPr>
        <p:spPr bwMode="auto">
          <a:xfrm>
            <a:off x="179388" y="1065201"/>
            <a:ext cx="8964612" cy="792163"/>
          </a:xfrm>
          <a:prstGeom prst="rect">
            <a:avLst/>
          </a:prstGeom>
          <a:noFill/>
          <a:ln w="9525">
            <a:noFill/>
            <a:miter lim="800000"/>
            <a:headEnd/>
            <a:tailEnd/>
          </a:ln>
          <a:effectLst/>
        </p:spPr>
        <p:txBody>
          <a:bodyPr/>
          <a:lstStyle/>
          <a:p>
            <a:pPr marL="342900" indent="-342900">
              <a:lnSpc>
                <a:spcPct val="120000"/>
              </a:lnSpc>
              <a:spcBef>
                <a:spcPct val="35000"/>
              </a:spcBef>
              <a:buClr>
                <a:schemeClr val="hlink"/>
              </a:buClr>
              <a:buSzPct val="70000"/>
              <a:buFont typeface="Wingdings" pitchFamily="2" charset="2"/>
              <a:buChar char="n"/>
              <a:defRPr/>
            </a:pPr>
            <a:r>
              <a:rPr lang="zh-CN" altLang="en-US" sz="3200" b="1" dirty="0">
                <a:solidFill>
                  <a:srgbClr val="FFFF00"/>
                </a:solidFill>
                <a:effectLst>
                  <a:outerShdw blurRad="38100" dist="38100" dir="2700000" algn="tl">
                    <a:srgbClr val="000000"/>
                  </a:outerShdw>
                </a:effectLst>
                <a:ea typeface="宋体" pitchFamily="2" charset="-122"/>
              </a:rPr>
              <a:t>项目组的工作结构</a:t>
            </a:r>
            <a:endParaRPr lang="zh-CN" altLang="en-US" sz="2400" b="1" dirty="0">
              <a:solidFill>
                <a:srgbClr val="FFFF00"/>
              </a:solidFill>
              <a:effectLst>
                <a:outerShdw blurRad="38100" dist="38100" dir="2700000" algn="tl">
                  <a:srgbClr val="000000"/>
                </a:outerShdw>
              </a:effectLst>
              <a:ea typeface="宋体" pitchFamily="2" charset="-122"/>
            </a:endParaRPr>
          </a:p>
        </p:txBody>
      </p:sp>
      <p:pic>
        <p:nvPicPr>
          <p:cNvPr id="108552" name="Picture 8" descr="29"/>
          <p:cNvPicPr>
            <a:picLocks noChangeAspect="1" noChangeArrowheads="1"/>
          </p:cNvPicPr>
          <p:nvPr/>
        </p:nvPicPr>
        <p:blipFill>
          <a:blip r:embed="rId2" cstate="print"/>
          <a:srcRect/>
          <a:stretch>
            <a:fillRect/>
          </a:stretch>
        </p:blipFill>
        <p:spPr bwMode="auto">
          <a:xfrm>
            <a:off x="1187450" y="1811338"/>
            <a:ext cx="6624638" cy="4138612"/>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2"/>
          <p:cNvSpPr>
            <a:spLocks noGrp="1"/>
          </p:cNvSpPr>
          <p:nvPr>
            <p:ph type="sldNum" sz="quarter" idx="11"/>
          </p:nvPr>
        </p:nvSpPr>
        <p:spPr>
          <a:noFill/>
        </p:spPr>
        <p:txBody>
          <a:bodyPr/>
          <a:lstStyle/>
          <a:p>
            <a:fld id="{4DFBF277-56B5-4E94-8A1A-E89B25D77167}" type="slidenum">
              <a:rPr lang="en-US" altLang="zh-CN">
                <a:ea typeface="宋体" charset="-122"/>
              </a:rPr>
              <a:pPr/>
              <a:t>22</a:t>
            </a:fld>
            <a:endParaRPr lang="en-US" altLang="zh-CN">
              <a:ea typeface="宋体" charset="-122"/>
            </a:endParaRPr>
          </a:p>
        </p:txBody>
      </p:sp>
      <p:sp>
        <p:nvSpPr>
          <p:cNvPr id="109571" name="Rectangle 2"/>
          <p:cNvSpPr>
            <a:spLocks noChangeArrowheads="1"/>
          </p:cNvSpPr>
          <p:nvPr/>
        </p:nvSpPr>
        <p:spPr bwMode="auto">
          <a:xfrm>
            <a:off x="0" y="1976438"/>
            <a:ext cx="9144000" cy="0"/>
          </a:xfrm>
          <a:prstGeom prst="rect">
            <a:avLst/>
          </a:prstGeom>
          <a:noFill/>
          <a:ln w="9525">
            <a:noFill/>
            <a:miter lim="800000"/>
            <a:headEnd/>
            <a:tailEnd/>
          </a:ln>
        </p:spPr>
        <p:txBody>
          <a:bodyPr wrap="none" anchor="ctr">
            <a:spAutoFit/>
          </a:bodyPr>
          <a:lstStyle/>
          <a:p>
            <a:endParaRPr lang="zh-CN" altLang="en-US"/>
          </a:p>
        </p:txBody>
      </p:sp>
      <p:sp>
        <p:nvSpPr>
          <p:cNvPr id="329732" name="Rectangle 4"/>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微软过程的人员及组织特点</a:t>
            </a:r>
          </a:p>
        </p:txBody>
      </p:sp>
      <p:sp>
        <p:nvSpPr>
          <p:cNvPr id="109573" name="Line 5"/>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329734" name="Rectangle 6"/>
          <p:cNvSpPr>
            <a:spLocks noChangeArrowheads="1"/>
          </p:cNvSpPr>
          <p:nvPr/>
        </p:nvSpPr>
        <p:spPr bwMode="auto">
          <a:xfrm>
            <a:off x="179388" y="1125538"/>
            <a:ext cx="8964612" cy="5472112"/>
          </a:xfrm>
          <a:prstGeom prst="rect">
            <a:avLst/>
          </a:prstGeom>
          <a:noFill/>
          <a:ln w="9525">
            <a:noFill/>
            <a:miter lim="800000"/>
            <a:headEnd/>
            <a:tailEnd/>
          </a:ln>
          <a:effectLst/>
        </p:spPr>
        <p:txBody>
          <a:bodyPr/>
          <a:lstStyle/>
          <a:p>
            <a:pPr marL="342900" indent="-342900">
              <a:lnSpc>
                <a:spcPct val="120000"/>
              </a:lnSpc>
              <a:spcBef>
                <a:spcPct val="35000"/>
              </a:spcBef>
              <a:buClr>
                <a:schemeClr val="hlink"/>
              </a:buClr>
              <a:buSzPct val="70000"/>
              <a:buFont typeface="Wingdings" pitchFamily="2" charset="2"/>
              <a:buChar char="n"/>
              <a:defRPr/>
            </a:pPr>
            <a:r>
              <a:rPr lang="zh-CN" altLang="en-US" sz="3200" b="1">
                <a:solidFill>
                  <a:srgbClr val="FFFF00"/>
                </a:solidFill>
                <a:effectLst>
                  <a:outerShdw blurRad="38100" dist="38100" dir="2700000" algn="tl">
                    <a:srgbClr val="000000"/>
                  </a:outerShdw>
                </a:effectLst>
                <a:ea typeface="宋体" pitchFamily="2" charset="-122"/>
              </a:rPr>
              <a:t>结合了</a:t>
            </a:r>
            <a:r>
              <a:rPr lang="en-US" altLang="zh-CN" sz="3200" b="1">
                <a:solidFill>
                  <a:srgbClr val="FFFF00"/>
                </a:solidFill>
                <a:effectLst>
                  <a:outerShdw blurRad="38100" dist="38100" dir="2700000" algn="tl">
                    <a:srgbClr val="000000"/>
                  </a:outerShdw>
                </a:effectLst>
                <a:ea typeface="宋体" pitchFamily="2" charset="-122"/>
              </a:rPr>
              <a:t>RUP</a:t>
            </a:r>
            <a:r>
              <a:rPr lang="zh-CN" altLang="en-US" sz="3200" b="1">
                <a:solidFill>
                  <a:srgbClr val="FFFF00"/>
                </a:solidFill>
                <a:effectLst>
                  <a:outerShdw blurRad="38100" dist="38100" dir="2700000" algn="tl">
                    <a:srgbClr val="000000"/>
                  </a:outerShdw>
                </a:effectLst>
                <a:ea typeface="宋体" pitchFamily="2" charset="-122"/>
              </a:rPr>
              <a:t>和</a:t>
            </a:r>
            <a:r>
              <a:rPr lang="en-US" altLang="zh-CN" sz="3200" b="1">
                <a:solidFill>
                  <a:srgbClr val="FFFF00"/>
                </a:solidFill>
                <a:effectLst>
                  <a:outerShdw blurRad="38100" dist="38100" dir="2700000" algn="tl">
                    <a:srgbClr val="000000"/>
                  </a:outerShdw>
                </a:effectLst>
                <a:ea typeface="宋体" pitchFamily="2" charset="-122"/>
              </a:rPr>
              <a:t>AP</a:t>
            </a:r>
            <a:r>
              <a:rPr lang="zh-CN" altLang="en-US" sz="3200" b="1">
                <a:solidFill>
                  <a:srgbClr val="FFFF00"/>
                </a:solidFill>
                <a:effectLst>
                  <a:outerShdw blurRad="38100" dist="38100" dir="2700000" algn="tl">
                    <a:srgbClr val="000000"/>
                  </a:outerShdw>
                </a:effectLst>
                <a:ea typeface="宋体" pitchFamily="2" charset="-122"/>
              </a:rPr>
              <a:t>的优点， 做了进一步的深化和发展</a:t>
            </a:r>
          </a:p>
          <a:p>
            <a:pPr marL="742950" lvl="1" indent="-285750">
              <a:lnSpc>
                <a:spcPct val="120000"/>
              </a:lnSpc>
              <a:spcBef>
                <a:spcPct val="15000"/>
              </a:spcBef>
              <a:buClr>
                <a:schemeClr val="accent2"/>
              </a:buClr>
              <a:buSzPct val="70000"/>
              <a:buFont typeface="Wingdings" pitchFamily="2" charset="2"/>
              <a:buChar char="n"/>
              <a:defRPr/>
            </a:pPr>
            <a:r>
              <a:rPr lang="zh-CN" altLang="en-US" sz="2400" b="1">
                <a:solidFill>
                  <a:srgbClr val="FFFF00"/>
                </a:solidFill>
                <a:effectLst>
                  <a:outerShdw blurRad="38100" dist="38100" dir="2700000" algn="tl">
                    <a:srgbClr val="000000"/>
                  </a:outerShdw>
                </a:effectLst>
                <a:ea typeface="宋体" pitchFamily="2" charset="-122"/>
              </a:rPr>
              <a:t>角色划分：提出了产品管理和程序管理这两种两权分立的角色；</a:t>
            </a:r>
          </a:p>
          <a:p>
            <a:pPr marL="742950" lvl="1" indent="-285750">
              <a:lnSpc>
                <a:spcPct val="120000"/>
              </a:lnSpc>
              <a:spcBef>
                <a:spcPct val="15000"/>
              </a:spcBef>
              <a:buClr>
                <a:schemeClr val="accent2"/>
              </a:buClr>
              <a:buSzPct val="70000"/>
              <a:buFont typeface="Wingdings" pitchFamily="2" charset="2"/>
              <a:buChar char="n"/>
              <a:defRPr/>
            </a:pPr>
            <a:r>
              <a:rPr lang="zh-CN" altLang="en-US" sz="2400" b="1">
                <a:solidFill>
                  <a:srgbClr val="FFFF00"/>
                </a:solidFill>
                <a:effectLst>
                  <a:outerShdw blurRad="38100" dist="38100" dir="2700000" algn="tl">
                    <a:srgbClr val="000000"/>
                  </a:outerShdw>
                </a:effectLst>
                <a:ea typeface="宋体" pitchFamily="2" charset="-122"/>
              </a:rPr>
              <a:t>角色的相互地位和交互关系：各角色相互平等，交互的关键是交流和沟通；</a:t>
            </a:r>
          </a:p>
          <a:p>
            <a:pPr marL="742950" lvl="1" indent="-285750">
              <a:lnSpc>
                <a:spcPct val="120000"/>
              </a:lnSpc>
              <a:spcBef>
                <a:spcPct val="15000"/>
              </a:spcBef>
              <a:buClr>
                <a:schemeClr val="accent2"/>
              </a:buClr>
              <a:buSzPct val="70000"/>
              <a:buFont typeface="Wingdings" pitchFamily="2" charset="2"/>
              <a:buChar char="n"/>
              <a:defRPr/>
            </a:pPr>
            <a:r>
              <a:rPr lang="zh-CN" altLang="en-US" sz="2400" b="1">
                <a:solidFill>
                  <a:srgbClr val="FFFF00"/>
                </a:solidFill>
                <a:effectLst>
                  <a:outerShdw blurRad="38100" dist="38100" dir="2700000" algn="tl">
                    <a:srgbClr val="000000"/>
                  </a:outerShdw>
                </a:effectLst>
                <a:ea typeface="宋体" pitchFamily="2" charset="-122"/>
              </a:rPr>
              <a:t>角色分配：角色合并原则</a:t>
            </a:r>
          </a:p>
          <a:p>
            <a:pPr marL="742950" lvl="1" indent="-285750">
              <a:lnSpc>
                <a:spcPct val="120000"/>
              </a:lnSpc>
              <a:spcBef>
                <a:spcPct val="15000"/>
              </a:spcBef>
              <a:buClr>
                <a:schemeClr val="accent2"/>
              </a:buClr>
              <a:buSzPct val="70000"/>
              <a:buFont typeface="Wingdings" pitchFamily="2" charset="2"/>
              <a:buChar char="n"/>
              <a:defRPr/>
            </a:pPr>
            <a:r>
              <a:rPr lang="zh-CN" altLang="en-US" sz="2400" b="1">
                <a:solidFill>
                  <a:srgbClr val="FFFF00"/>
                </a:solidFill>
                <a:effectLst>
                  <a:outerShdw blurRad="38100" dist="38100" dir="2700000" algn="tl">
                    <a:srgbClr val="000000"/>
                  </a:outerShdw>
                </a:effectLst>
                <a:ea typeface="宋体" pitchFamily="2" charset="-122"/>
              </a:rPr>
              <a:t>项目组规模和人员配备与管理方式：由专家式行政管理和小型化、多元化项目组组队方式构成的矩阵结构。</a:t>
            </a: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4"/>
          <p:cNvSpPr>
            <a:spLocks noGrp="1"/>
          </p:cNvSpPr>
          <p:nvPr>
            <p:ph type="sldNum" sz="quarter" idx="11"/>
          </p:nvPr>
        </p:nvSpPr>
        <p:spPr>
          <a:noFill/>
        </p:spPr>
        <p:txBody>
          <a:bodyPr/>
          <a:lstStyle/>
          <a:p>
            <a:fld id="{DE71E40E-A3AC-4AB7-BB14-8DFBD78681E5}" type="slidenum">
              <a:rPr lang="en-US" altLang="zh-CN">
                <a:ea typeface="宋体" charset="-122"/>
              </a:rPr>
              <a:pPr/>
              <a:t>23</a:t>
            </a:fld>
            <a:endParaRPr lang="en-US" altLang="zh-CN">
              <a:ea typeface="宋体" charset="-122"/>
            </a:endParaRPr>
          </a:p>
        </p:txBody>
      </p:sp>
      <p:sp>
        <p:nvSpPr>
          <p:cNvPr id="310274" name="Rectangle 2"/>
          <p:cNvSpPr>
            <a:spLocks noGrp="1" noChangeArrowheads="1"/>
          </p:cNvSpPr>
          <p:nvPr>
            <p:ph type="body" idx="1"/>
          </p:nvPr>
        </p:nvSpPr>
        <p:spPr>
          <a:xfrm>
            <a:off x="1357290" y="1695454"/>
            <a:ext cx="7535884" cy="4091000"/>
          </a:xfrm>
        </p:spPr>
        <p:txBody>
          <a:bodyPr/>
          <a:lstStyle/>
          <a:p>
            <a:pPr eaLnBrk="1" hangingPunct="1">
              <a:lnSpc>
                <a:spcPct val="120000"/>
              </a:lnSpc>
              <a:spcBef>
                <a:spcPct val="35000"/>
              </a:spcBef>
              <a:defRPr/>
            </a:pPr>
            <a:r>
              <a:rPr lang="zh-CN" altLang="en-US" b="1" dirty="0" smtClean="0">
                <a:solidFill>
                  <a:srgbClr val="FFFF00"/>
                </a:solidFill>
              </a:rPr>
              <a:t>构思阶段</a:t>
            </a:r>
          </a:p>
          <a:p>
            <a:pPr lvl="1" eaLnBrk="1" hangingPunct="1">
              <a:lnSpc>
                <a:spcPct val="120000"/>
              </a:lnSpc>
              <a:spcBef>
                <a:spcPct val="35000"/>
              </a:spcBef>
              <a:defRPr/>
            </a:pPr>
            <a:r>
              <a:rPr lang="zh-CN" altLang="en-US" b="1" dirty="0" smtClean="0">
                <a:solidFill>
                  <a:srgbClr val="FFFF00"/>
                </a:solidFill>
              </a:rPr>
              <a:t>确定项目前景和项目范围两个项目目标</a:t>
            </a:r>
          </a:p>
          <a:p>
            <a:pPr lvl="1" eaLnBrk="1" hangingPunct="1">
              <a:lnSpc>
                <a:spcPct val="120000"/>
              </a:lnSpc>
              <a:spcBef>
                <a:spcPct val="35000"/>
              </a:spcBef>
              <a:defRPr/>
            </a:pPr>
            <a:r>
              <a:rPr lang="zh-CN" altLang="en-US" b="1" dirty="0" smtClean="0">
                <a:solidFill>
                  <a:srgbClr val="FFFF00"/>
                </a:solidFill>
              </a:rPr>
              <a:t>动态满足需求</a:t>
            </a:r>
            <a:r>
              <a:rPr lang="en-US" altLang="zh-CN" b="1" dirty="0" smtClean="0">
                <a:solidFill>
                  <a:srgbClr val="FFFF00"/>
                </a:solidFill>
                <a:latin typeface="Arial"/>
              </a:rPr>
              <a:t>——</a:t>
            </a:r>
            <a:r>
              <a:rPr lang="zh-CN" altLang="en-US" b="1" dirty="0" smtClean="0">
                <a:solidFill>
                  <a:srgbClr val="FFFF00"/>
                </a:solidFill>
              </a:rPr>
              <a:t>先基线化、后冻结</a:t>
            </a:r>
          </a:p>
          <a:p>
            <a:pPr eaLnBrk="1" hangingPunct="1">
              <a:lnSpc>
                <a:spcPct val="120000"/>
              </a:lnSpc>
              <a:spcBef>
                <a:spcPct val="35000"/>
              </a:spcBef>
              <a:defRPr/>
            </a:pPr>
            <a:r>
              <a:rPr lang="zh-CN" altLang="en-US" b="1" dirty="0" smtClean="0">
                <a:solidFill>
                  <a:srgbClr val="FFFF00"/>
                </a:solidFill>
              </a:rPr>
              <a:t>计划阶段</a:t>
            </a:r>
          </a:p>
          <a:p>
            <a:pPr lvl="1" eaLnBrk="1" hangingPunct="1">
              <a:lnSpc>
                <a:spcPct val="120000"/>
              </a:lnSpc>
              <a:spcBef>
                <a:spcPct val="35000"/>
              </a:spcBef>
              <a:defRPr/>
            </a:pPr>
            <a:r>
              <a:rPr lang="zh-CN" altLang="en-US" b="1" dirty="0" smtClean="0">
                <a:solidFill>
                  <a:srgbClr val="FFFF00"/>
                </a:solidFill>
              </a:rPr>
              <a:t>以产品特性及其优先级指导整个项目</a:t>
            </a:r>
          </a:p>
          <a:p>
            <a:pPr lvl="1" eaLnBrk="1" hangingPunct="1">
              <a:lnSpc>
                <a:spcPct val="120000"/>
              </a:lnSpc>
              <a:spcBef>
                <a:spcPct val="35000"/>
              </a:spcBef>
              <a:buFont typeface="Wingdings" pitchFamily="2" charset="2"/>
              <a:buNone/>
              <a:defRPr/>
            </a:pPr>
            <a:endParaRPr lang="en-US" altLang="zh-CN" b="1" dirty="0" smtClean="0">
              <a:solidFill>
                <a:srgbClr val="FFFF00"/>
              </a:solidFill>
            </a:endParaRPr>
          </a:p>
        </p:txBody>
      </p:sp>
      <p:sp>
        <p:nvSpPr>
          <p:cNvPr id="310275"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微软过程的方法</a:t>
            </a:r>
          </a:p>
        </p:txBody>
      </p:sp>
      <p:sp>
        <p:nvSpPr>
          <p:cNvPr id="11059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0274">
                                            <p:txEl>
                                              <p:pRg st="0" end="0"/>
                                            </p:txEl>
                                          </p:spTgt>
                                        </p:tgtEl>
                                        <p:attrNameLst>
                                          <p:attrName>style.visibility</p:attrName>
                                        </p:attrNameLst>
                                      </p:cBhvr>
                                      <p:to>
                                        <p:strVal val="visible"/>
                                      </p:to>
                                    </p:set>
                                    <p:animEffect transition="in" filter="wipe(left)">
                                      <p:cBhvr>
                                        <p:cTn id="7" dur="500"/>
                                        <p:tgtEl>
                                          <p:spTgt spid="31027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0274">
                                            <p:txEl>
                                              <p:pRg st="1" end="1"/>
                                            </p:txEl>
                                          </p:spTgt>
                                        </p:tgtEl>
                                        <p:attrNameLst>
                                          <p:attrName>style.visibility</p:attrName>
                                        </p:attrNameLst>
                                      </p:cBhvr>
                                      <p:to>
                                        <p:strVal val="visible"/>
                                      </p:to>
                                    </p:set>
                                    <p:animEffect transition="in" filter="wipe(left)">
                                      <p:cBhvr>
                                        <p:cTn id="11" dur="500"/>
                                        <p:tgtEl>
                                          <p:spTgt spid="310274">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0274">
                                            <p:txEl>
                                              <p:pRg st="2" end="2"/>
                                            </p:txEl>
                                          </p:spTgt>
                                        </p:tgtEl>
                                        <p:attrNameLst>
                                          <p:attrName>style.visibility</p:attrName>
                                        </p:attrNameLst>
                                      </p:cBhvr>
                                      <p:to>
                                        <p:strVal val="visible"/>
                                      </p:to>
                                    </p:set>
                                    <p:animEffect transition="in" filter="wipe(left)">
                                      <p:cBhvr>
                                        <p:cTn id="15" dur="500"/>
                                        <p:tgtEl>
                                          <p:spTgt spid="31027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310274">
                                            <p:txEl>
                                              <p:pRg st="3" end="3"/>
                                            </p:txEl>
                                          </p:spTgt>
                                        </p:tgtEl>
                                        <p:attrNameLst>
                                          <p:attrName>style.visibility</p:attrName>
                                        </p:attrNameLst>
                                      </p:cBhvr>
                                      <p:to>
                                        <p:strVal val="visible"/>
                                      </p:to>
                                    </p:set>
                                    <p:animEffect transition="in" filter="diamond(in)">
                                      <p:cBhvr>
                                        <p:cTn id="20" dur="1000"/>
                                        <p:tgtEl>
                                          <p:spTgt spid="310274">
                                            <p:txEl>
                                              <p:pRg st="3" end="3"/>
                                            </p:txEl>
                                          </p:spTgt>
                                        </p:tgtEl>
                                      </p:cBhvr>
                                    </p:animEffect>
                                  </p:childTnLst>
                                </p:cTn>
                              </p:par>
                            </p:childTnLst>
                          </p:cTn>
                        </p:par>
                        <p:par>
                          <p:cTn id="21" fill="hold">
                            <p:stCondLst>
                              <p:cond delay="1000"/>
                            </p:stCondLst>
                            <p:childTnLst>
                              <p:par>
                                <p:cTn id="22" presetID="8" presetClass="entr" presetSubtype="16" fill="hold" nodeType="afterEffect">
                                  <p:stCondLst>
                                    <p:cond delay="0"/>
                                  </p:stCondLst>
                                  <p:childTnLst>
                                    <p:set>
                                      <p:cBhvr>
                                        <p:cTn id="23" dur="1" fill="hold">
                                          <p:stCondLst>
                                            <p:cond delay="0"/>
                                          </p:stCondLst>
                                        </p:cTn>
                                        <p:tgtEl>
                                          <p:spTgt spid="310274">
                                            <p:txEl>
                                              <p:pRg st="4" end="4"/>
                                            </p:txEl>
                                          </p:spTgt>
                                        </p:tgtEl>
                                        <p:attrNameLst>
                                          <p:attrName>style.visibility</p:attrName>
                                        </p:attrNameLst>
                                      </p:cBhvr>
                                      <p:to>
                                        <p:strVal val="visible"/>
                                      </p:to>
                                    </p:set>
                                    <p:animEffect transition="in" filter="diamond(in)">
                                      <p:cBhvr>
                                        <p:cTn id="24" dur="1000"/>
                                        <p:tgtEl>
                                          <p:spTgt spid="3102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4"/>
          <p:cNvSpPr>
            <a:spLocks noGrp="1"/>
          </p:cNvSpPr>
          <p:nvPr>
            <p:ph type="sldNum" sz="quarter" idx="11"/>
          </p:nvPr>
        </p:nvSpPr>
        <p:spPr>
          <a:noFill/>
        </p:spPr>
        <p:txBody>
          <a:bodyPr/>
          <a:lstStyle/>
          <a:p>
            <a:fld id="{BF8AE652-4657-43CB-85FF-1ED91E83D010}" type="slidenum">
              <a:rPr lang="en-US" altLang="zh-CN">
                <a:ea typeface="宋体" charset="-122"/>
              </a:rPr>
              <a:pPr/>
              <a:t>24</a:t>
            </a:fld>
            <a:endParaRPr lang="en-US" altLang="zh-CN">
              <a:ea typeface="宋体" charset="-122"/>
            </a:endParaRPr>
          </a:p>
        </p:txBody>
      </p:sp>
      <p:sp>
        <p:nvSpPr>
          <p:cNvPr id="311298" name="Rectangle 2"/>
          <p:cNvSpPr>
            <a:spLocks noGrp="1" noChangeArrowheads="1"/>
          </p:cNvSpPr>
          <p:nvPr>
            <p:ph type="body" idx="1"/>
          </p:nvPr>
        </p:nvSpPr>
        <p:spPr>
          <a:xfrm>
            <a:off x="1893900" y="1385911"/>
            <a:ext cx="6535752" cy="5400675"/>
          </a:xfrm>
        </p:spPr>
        <p:txBody>
          <a:bodyPr/>
          <a:lstStyle/>
          <a:p>
            <a:pPr eaLnBrk="1" hangingPunct="1">
              <a:lnSpc>
                <a:spcPct val="120000"/>
              </a:lnSpc>
              <a:spcBef>
                <a:spcPct val="35000"/>
              </a:spcBef>
              <a:defRPr/>
            </a:pPr>
            <a:r>
              <a:rPr lang="zh-CN" altLang="en-US" b="1" dirty="0" smtClean="0">
                <a:solidFill>
                  <a:srgbClr val="FFFF00"/>
                </a:solidFill>
              </a:rPr>
              <a:t>开发阶段</a:t>
            </a:r>
          </a:p>
          <a:p>
            <a:pPr lvl="1" eaLnBrk="1" hangingPunct="1">
              <a:lnSpc>
                <a:spcPct val="120000"/>
              </a:lnSpc>
              <a:spcBef>
                <a:spcPct val="35000"/>
              </a:spcBef>
              <a:defRPr/>
            </a:pPr>
            <a:r>
              <a:rPr lang="zh-CN" altLang="en-US" sz="2400" b="1" dirty="0" smtClean="0">
                <a:solidFill>
                  <a:srgbClr val="FFFF00"/>
                </a:solidFill>
              </a:rPr>
              <a:t>代码优化：算法优化、高信度计算</a:t>
            </a:r>
          </a:p>
          <a:p>
            <a:pPr lvl="1" eaLnBrk="1" hangingPunct="1">
              <a:lnSpc>
                <a:spcPct val="120000"/>
              </a:lnSpc>
              <a:spcBef>
                <a:spcPct val="35000"/>
              </a:spcBef>
              <a:defRPr/>
            </a:pPr>
            <a:r>
              <a:rPr lang="zh-CN" altLang="en-US" sz="2400" b="1" dirty="0" smtClean="0">
                <a:solidFill>
                  <a:srgbClr val="FFFF00"/>
                </a:solidFill>
              </a:rPr>
              <a:t>源代码管理：建立源代码的管理库</a:t>
            </a:r>
          </a:p>
          <a:p>
            <a:pPr lvl="1" eaLnBrk="1" hangingPunct="1">
              <a:lnSpc>
                <a:spcPct val="120000"/>
              </a:lnSpc>
              <a:spcBef>
                <a:spcPct val="35000"/>
              </a:spcBef>
              <a:defRPr/>
            </a:pPr>
            <a:r>
              <a:rPr lang="zh-CN" altLang="en-US" sz="2400" b="1" dirty="0" smtClean="0">
                <a:solidFill>
                  <a:srgbClr val="FFFF00"/>
                </a:solidFill>
              </a:rPr>
              <a:t>每日编译生成</a:t>
            </a:r>
          </a:p>
          <a:p>
            <a:pPr eaLnBrk="1" hangingPunct="1">
              <a:lnSpc>
                <a:spcPct val="120000"/>
              </a:lnSpc>
              <a:spcBef>
                <a:spcPct val="35000"/>
              </a:spcBef>
              <a:defRPr/>
            </a:pPr>
            <a:r>
              <a:rPr lang="zh-CN" altLang="en-US" b="1" dirty="0" smtClean="0">
                <a:solidFill>
                  <a:srgbClr val="FFFF00"/>
                </a:solidFill>
              </a:rPr>
              <a:t>稳定阶段</a:t>
            </a:r>
          </a:p>
          <a:p>
            <a:pPr lvl="1" eaLnBrk="1" hangingPunct="1">
              <a:lnSpc>
                <a:spcPct val="120000"/>
              </a:lnSpc>
              <a:spcBef>
                <a:spcPct val="35000"/>
              </a:spcBef>
              <a:defRPr/>
            </a:pPr>
            <a:r>
              <a:rPr lang="zh-CN" altLang="en-US" sz="2400" b="1" dirty="0" smtClean="0">
                <a:solidFill>
                  <a:srgbClr val="FFFF00"/>
                </a:solidFill>
              </a:rPr>
              <a:t>零缺陷管理</a:t>
            </a:r>
          </a:p>
          <a:p>
            <a:pPr lvl="1" eaLnBrk="1" hangingPunct="1">
              <a:lnSpc>
                <a:spcPct val="120000"/>
              </a:lnSpc>
              <a:spcBef>
                <a:spcPct val="35000"/>
              </a:spcBef>
              <a:defRPr/>
            </a:pPr>
            <a:r>
              <a:rPr lang="zh-CN" altLang="en-US" sz="2400" b="1" dirty="0" smtClean="0">
                <a:solidFill>
                  <a:srgbClr val="FFFF00"/>
                </a:solidFill>
              </a:rPr>
              <a:t>手工测试与自动测试结合</a:t>
            </a:r>
          </a:p>
          <a:p>
            <a:pPr lvl="1" eaLnBrk="1" hangingPunct="1">
              <a:lnSpc>
                <a:spcPct val="120000"/>
              </a:lnSpc>
              <a:spcBef>
                <a:spcPct val="35000"/>
              </a:spcBef>
              <a:defRPr/>
            </a:pPr>
            <a:r>
              <a:rPr lang="zh-CN" altLang="en-US" sz="2400" b="1" dirty="0" smtClean="0">
                <a:solidFill>
                  <a:srgbClr val="FFFF00"/>
                </a:solidFill>
              </a:rPr>
              <a:t>内部测试与外部测试结合</a:t>
            </a:r>
          </a:p>
          <a:p>
            <a:pPr lvl="1" eaLnBrk="1" hangingPunct="1">
              <a:lnSpc>
                <a:spcPct val="120000"/>
              </a:lnSpc>
              <a:spcBef>
                <a:spcPct val="35000"/>
              </a:spcBef>
              <a:buFont typeface="Wingdings" pitchFamily="2" charset="2"/>
              <a:buNone/>
              <a:defRPr/>
            </a:pPr>
            <a:endParaRPr lang="en-US" altLang="zh-CN" sz="2400" b="1" dirty="0" smtClean="0">
              <a:solidFill>
                <a:srgbClr val="FFFF00"/>
              </a:solidFill>
            </a:endParaRPr>
          </a:p>
        </p:txBody>
      </p:sp>
      <p:sp>
        <p:nvSpPr>
          <p:cNvPr id="31129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dirty="0">
                <a:solidFill>
                  <a:srgbClr val="FFFF00"/>
                </a:solidFill>
                <a:effectLst>
                  <a:outerShdw blurRad="38100" dist="38100" dir="2700000" algn="tl">
                    <a:srgbClr val="000000"/>
                  </a:outerShdw>
                </a:effectLst>
                <a:ea typeface="宋体" pitchFamily="2" charset="-122"/>
              </a:rPr>
              <a:t>微软过程的方法</a:t>
            </a:r>
          </a:p>
        </p:txBody>
      </p:sp>
      <p:sp>
        <p:nvSpPr>
          <p:cNvPr id="11162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1298">
                                            <p:txEl>
                                              <p:pRg st="0" end="0"/>
                                            </p:txEl>
                                          </p:spTgt>
                                        </p:tgtEl>
                                        <p:attrNameLst>
                                          <p:attrName>style.visibility</p:attrName>
                                        </p:attrNameLst>
                                      </p:cBhvr>
                                      <p:to>
                                        <p:strVal val="visible"/>
                                      </p:to>
                                    </p:set>
                                    <p:animEffect transition="in" filter="wipe(left)">
                                      <p:cBhvr>
                                        <p:cTn id="7" dur="500"/>
                                        <p:tgtEl>
                                          <p:spTgt spid="311298">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1298">
                                            <p:txEl>
                                              <p:pRg st="1" end="1"/>
                                            </p:txEl>
                                          </p:spTgt>
                                        </p:tgtEl>
                                        <p:attrNameLst>
                                          <p:attrName>style.visibility</p:attrName>
                                        </p:attrNameLst>
                                      </p:cBhvr>
                                      <p:to>
                                        <p:strVal val="visible"/>
                                      </p:to>
                                    </p:set>
                                    <p:animEffect transition="in" filter="wipe(left)">
                                      <p:cBhvr>
                                        <p:cTn id="11" dur="500"/>
                                        <p:tgtEl>
                                          <p:spTgt spid="311298">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11298">
                                            <p:txEl>
                                              <p:pRg st="2" end="2"/>
                                            </p:txEl>
                                          </p:spTgt>
                                        </p:tgtEl>
                                        <p:attrNameLst>
                                          <p:attrName>style.visibility</p:attrName>
                                        </p:attrNameLst>
                                      </p:cBhvr>
                                      <p:to>
                                        <p:strVal val="visible"/>
                                      </p:to>
                                    </p:set>
                                    <p:animEffect transition="in" filter="wipe(left)">
                                      <p:cBhvr>
                                        <p:cTn id="15" dur="500"/>
                                        <p:tgtEl>
                                          <p:spTgt spid="311298">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1298">
                                            <p:txEl>
                                              <p:pRg st="3" end="3"/>
                                            </p:txEl>
                                          </p:spTgt>
                                        </p:tgtEl>
                                        <p:attrNameLst>
                                          <p:attrName>style.visibility</p:attrName>
                                        </p:attrNameLst>
                                      </p:cBhvr>
                                      <p:to>
                                        <p:strVal val="visible"/>
                                      </p:to>
                                    </p:set>
                                    <p:animEffect transition="in" filter="wipe(left)">
                                      <p:cBhvr>
                                        <p:cTn id="19" dur="500"/>
                                        <p:tgtEl>
                                          <p:spTgt spid="311298">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32" fill="hold" nodeType="clickEffect">
                                  <p:stCondLst>
                                    <p:cond delay="0"/>
                                  </p:stCondLst>
                                  <p:childTnLst>
                                    <p:set>
                                      <p:cBhvr>
                                        <p:cTn id="23" dur="1" fill="hold">
                                          <p:stCondLst>
                                            <p:cond delay="0"/>
                                          </p:stCondLst>
                                        </p:cTn>
                                        <p:tgtEl>
                                          <p:spTgt spid="311298">
                                            <p:txEl>
                                              <p:pRg st="4" end="4"/>
                                            </p:txEl>
                                          </p:spTgt>
                                        </p:tgtEl>
                                        <p:attrNameLst>
                                          <p:attrName>style.visibility</p:attrName>
                                        </p:attrNameLst>
                                      </p:cBhvr>
                                      <p:to>
                                        <p:strVal val="visible"/>
                                      </p:to>
                                    </p:set>
                                    <p:animEffect transition="in" filter="diamond(out)">
                                      <p:cBhvr>
                                        <p:cTn id="24" dur="1000"/>
                                        <p:tgtEl>
                                          <p:spTgt spid="311298">
                                            <p:txEl>
                                              <p:pRg st="4" end="4"/>
                                            </p:txEl>
                                          </p:spTgt>
                                        </p:tgtEl>
                                      </p:cBhvr>
                                    </p:animEffect>
                                  </p:childTnLst>
                                </p:cTn>
                              </p:par>
                              <p:par>
                                <p:cTn id="25" presetID="8" presetClass="entr" presetSubtype="32" fill="hold" nodeType="withEffect">
                                  <p:stCondLst>
                                    <p:cond delay="0"/>
                                  </p:stCondLst>
                                  <p:childTnLst>
                                    <p:set>
                                      <p:cBhvr>
                                        <p:cTn id="26" dur="1" fill="hold">
                                          <p:stCondLst>
                                            <p:cond delay="0"/>
                                          </p:stCondLst>
                                        </p:cTn>
                                        <p:tgtEl>
                                          <p:spTgt spid="311298">
                                            <p:txEl>
                                              <p:pRg st="5" end="5"/>
                                            </p:txEl>
                                          </p:spTgt>
                                        </p:tgtEl>
                                        <p:attrNameLst>
                                          <p:attrName>style.visibility</p:attrName>
                                        </p:attrNameLst>
                                      </p:cBhvr>
                                      <p:to>
                                        <p:strVal val="visible"/>
                                      </p:to>
                                    </p:set>
                                    <p:animEffect transition="in" filter="diamond(out)">
                                      <p:cBhvr>
                                        <p:cTn id="27" dur="1000"/>
                                        <p:tgtEl>
                                          <p:spTgt spid="311298">
                                            <p:txEl>
                                              <p:pRg st="5" end="5"/>
                                            </p:txEl>
                                          </p:spTgt>
                                        </p:tgtEl>
                                      </p:cBhvr>
                                    </p:animEffect>
                                  </p:childTnLst>
                                </p:cTn>
                              </p:par>
                              <p:par>
                                <p:cTn id="28" presetID="8" presetClass="entr" presetSubtype="32" fill="hold" nodeType="withEffect">
                                  <p:stCondLst>
                                    <p:cond delay="0"/>
                                  </p:stCondLst>
                                  <p:childTnLst>
                                    <p:set>
                                      <p:cBhvr>
                                        <p:cTn id="29" dur="1" fill="hold">
                                          <p:stCondLst>
                                            <p:cond delay="0"/>
                                          </p:stCondLst>
                                        </p:cTn>
                                        <p:tgtEl>
                                          <p:spTgt spid="311298">
                                            <p:txEl>
                                              <p:pRg st="6" end="6"/>
                                            </p:txEl>
                                          </p:spTgt>
                                        </p:tgtEl>
                                        <p:attrNameLst>
                                          <p:attrName>style.visibility</p:attrName>
                                        </p:attrNameLst>
                                      </p:cBhvr>
                                      <p:to>
                                        <p:strVal val="visible"/>
                                      </p:to>
                                    </p:set>
                                    <p:animEffect transition="in" filter="diamond(out)">
                                      <p:cBhvr>
                                        <p:cTn id="30" dur="1000"/>
                                        <p:tgtEl>
                                          <p:spTgt spid="311298">
                                            <p:txEl>
                                              <p:pRg st="6" end="6"/>
                                            </p:txEl>
                                          </p:spTgt>
                                        </p:tgtEl>
                                      </p:cBhvr>
                                    </p:animEffect>
                                  </p:childTnLst>
                                </p:cTn>
                              </p:par>
                              <p:par>
                                <p:cTn id="31" presetID="8" presetClass="entr" presetSubtype="32" fill="hold" nodeType="withEffect">
                                  <p:stCondLst>
                                    <p:cond delay="0"/>
                                  </p:stCondLst>
                                  <p:childTnLst>
                                    <p:set>
                                      <p:cBhvr>
                                        <p:cTn id="32" dur="1" fill="hold">
                                          <p:stCondLst>
                                            <p:cond delay="0"/>
                                          </p:stCondLst>
                                        </p:cTn>
                                        <p:tgtEl>
                                          <p:spTgt spid="311298">
                                            <p:txEl>
                                              <p:pRg st="7" end="7"/>
                                            </p:txEl>
                                          </p:spTgt>
                                        </p:tgtEl>
                                        <p:attrNameLst>
                                          <p:attrName>style.visibility</p:attrName>
                                        </p:attrNameLst>
                                      </p:cBhvr>
                                      <p:to>
                                        <p:strVal val="visible"/>
                                      </p:to>
                                    </p:set>
                                    <p:animEffect transition="in" filter="diamond(out)">
                                      <p:cBhvr>
                                        <p:cTn id="33" dur="1000"/>
                                        <p:tgtEl>
                                          <p:spTgt spid="3112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4"/>
          <p:cNvSpPr>
            <a:spLocks noGrp="1"/>
          </p:cNvSpPr>
          <p:nvPr>
            <p:ph type="sldNum" sz="quarter" idx="11"/>
          </p:nvPr>
        </p:nvSpPr>
        <p:spPr>
          <a:noFill/>
        </p:spPr>
        <p:txBody>
          <a:bodyPr/>
          <a:lstStyle/>
          <a:p>
            <a:fld id="{32DC8417-6902-4EAC-ADD5-5B39689D2BE6}" type="slidenum">
              <a:rPr lang="en-US" altLang="zh-CN">
                <a:ea typeface="宋体" charset="-122"/>
              </a:rPr>
              <a:pPr/>
              <a:t>25</a:t>
            </a:fld>
            <a:endParaRPr lang="en-US" altLang="zh-CN">
              <a:ea typeface="宋体" charset="-122"/>
            </a:endParaRPr>
          </a:p>
        </p:txBody>
      </p:sp>
      <p:sp>
        <p:nvSpPr>
          <p:cNvPr id="312322" name="Rectangle 2"/>
          <p:cNvSpPr>
            <a:spLocks noGrp="1" noChangeArrowheads="1"/>
          </p:cNvSpPr>
          <p:nvPr>
            <p:ph type="body" idx="1"/>
          </p:nvPr>
        </p:nvSpPr>
        <p:spPr>
          <a:xfrm>
            <a:off x="179388" y="1266825"/>
            <a:ext cx="8713787" cy="2017713"/>
          </a:xfrm>
        </p:spPr>
        <p:txBody>
          <a:bodyPr/>
          <a:lstStyle/>
          <a:p>
            <a:pPr eaLnBrk="1" hangingPunct="1">
              <a:lnSpc>
                <a:spcPct val="120000"/>
              </a:lnSpc>
              <a:spcBef>
                <a:spcPct val="35000"/>
              </a:spcBef>
              <a:defRPr/>
            </a:pPr>
            <a:r>
              <a:rPr lang="zh-CN" altLang="en-US" sz="2800" b="1" dirty="0" smtClean="0">
                <a:solidFill>
                  <a:srgbClr val="FFFF00"/>
                </a:solidFill>
              </a:rPr>
              <a:t>微软过程认为，过程的生命周期进度、人员及方法工具等项目资源、产品的功能与性能三者之间存在一种</a:t>
            </a:r>
            <a:r>
              <a:rPr lang="zh-CN" altLang="en-US" sz="2800" b="1" dirty="0" smtClean="0"/>
              <a:t>相互制约的均衡三角形关系</a:t>
            </a:r>
          </a:p>
          <a:p>
            <a:pPr lvl="1" eaLnBrk="1" hangingPunct="1">
              <a:lnSpc>
                <a:spcPct val="120000"/>
              </a:lnSpc>
              <a:spcBef>
                <a:spcPct val="35000"/>
              </a:spcBef>
              <a:buFont typeface="Wingdings" pitchFamily="2" charset="2"/>
              <a:buNone/>
              <a:defRPr/>
            </a:pPr>
            <a:endParaRPr lang="en-US" altLang="zh-CN" b="1" dirty="0" smtClean="0">
              <a:solidFill>
                <a:srgbClr val="FFFF00"/>
              </a:solidFill>
            </a:endParaRPr>
          </a:p>
        </p:txBody>
      </p:sp>
      <p:sp>
        <p:nvSpPr>
          <p:cNvPr id="312323" name="Rectangle 3"/>
          <p:cNvSpPr>
            <a:spLocks noRot="1" noChangeArrowheads="1"/>
          </p:cNvSpPr>
          <p:nvPr/>
        </p:nvSpPr>
        <p:spPr bwMode="auto">
          <a:xfrm>
            <a:off x="179512" y="0"/>
            <a:ext cx="8713787" cy="1066577"/>
          </a:xfrm>
          <a:prstGeom prst="rect">
            <a:avLst/>
          </a:prstGeom>
          <a:noFill/>
          <a:ln w="9525">
            <a:noFill/>
            <a:miter lim="800000"/>
            <a:headEnd/>
            <a:tailEnd/>
          </a:ln>
          <a:effectLst/>
        </p:spPr>
        <p:txBody>
          <a:bodyPr anchor="ctr"/>
          <a:lstStyle/>
          <a:p>
            <a:pPr>
              <a:defRPr/>
            </a:pPr>
            <a:r>
              <a:rPr lang="zh-CN" altLang="en-US" sz="3200" b="1" dirty="0">
                <a:solidFill>
                  <a:srgbClr val="FFFF00"/>
                </a:solidFill>
                <a:effectLst>
                  <a:outerShdw blurRad="38100" dist="38100" dir="2700000" algn="tl">
                    <a:srgbClr val="000000"/>
                  </a:outerShdw>
                </a:effectLst>
                <a:ea typeface="宋体" pitchFamily="2" charset="-122"/>
              </a:rPr>
              <a:t>微软过程的生命周期、人员、方法和产品四要素间的关系</a:t>
            </a:r>
          </a:p>
        </p:txBody>
      </p:sp>
      <p:sp>
        <p:nvSpPr>
          <p:cNvPr id="11264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graphicFrame>
        <p:nvGraphicFramePr>
          <p:cNvPr id="312357" name="Group 37"/>
          <p:cNvGraphicFramePr>
            <a:graphicFrameLocks noGrp="1"/>
          </p:cNvGraphicFramePr>
          <p:nvPr/>
        </p:nvGraphicFramePr>
        <p:xfrm>
          <a:off x="5364163" y="4084638"/>
          <a:ext cx="3455987" cy="1800226"/>
        </p:xfrm>
        <a:graphic>
          <a:graphicData uri="http://schemas.openxmlformats.org/drawingml/2006/table">
            <a:tbl>
              <a:tblPr/>
              <a:tblGrid>
                <a:gridCol w="1152525"/>
                <a:gridCol w="1150937"/>
                <a:gridCol w="1152525"/>
              </a:tblGrid>
              <a:tr h="6365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2359" name="Text Box 39"/>
          <p:cNvSpPr txBox="1">
            <a:spLocks noChangeArrowheads="1"/>
          </p:cNvSpPr>
          <p:nvPr/>
        </p:nvSpPr>
        <p:spPr bwMode="auto">
          <a:xfrm>
            <a:off x="5435600" y="3579813"/>
            <a:ext cx="936625"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可调整</a:t>
            </a:r>
          </a:p>
        </p:txBody>
      </p:sp>
      <p:sp>
        <p:nvSpPr>
          <p:cNvPr id="312360" name="Text Box 40"/>
          <p:cNvSpPr txBox="1">
            <a:spLocks noChangeArrowheads="1"/>
          </p:cNvSpPr>
          <p:nvPr/>
        </p:nvSpPr>
        <p:spPr bwMode="auto">
          <a:xfrm>
            <a:off x="6718300" y="3573463"/>
            <a:ext cx="720725"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最佳</a:t>
            </a:r>
          </a:p>
        </p:txBody>
      </p:sp>
      <p:sp>
        <p:nvSpPr>
          <p:cNvPr id="312361" name="Text Box 41"/>
          <p:cNvSpPr txBox="1">
            <a:spLocks noChangeArrowheads="1"/>
          </p:cNvSpPr>
          <p:nvPr/>
        </p:nvSpPr>
        <p:spPr bwMode="auto">
          <a:xfrm>
            <a:off x="7667625" y="3579813"/>
            <a:ext cx="1152525"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仅能接受</a:t>
            </a:r>
          </a:p>
        </p:txBody>
      </p:sp>
      <p:sp>
        <p:nvSpPr>
          <p:cNvPr id="312362" name="Text Box 42"/>
          <p:cNvSpPr txBox="1">
            <a:spLocks noChangeArrowheads="1"/>
          </p:cNvSpPr>
          <p:nvPr/>
        </p:nvSpPr>
        <p:spPr bwMode="auto">
          <a:xfrm>
            <a:off x="4572000" y="4229100"/>
            <a:ext cx="936625" cy="366713"/>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资源</a:t>
            </a:r>
          </a:p>
        </p:txBody>
      </p:sp>
      <p:sp>
        <p:nvSpPr>
          <p:cNvPr id="312363" name="Text Box 43"/>
          <p:cNvSpPr txBox="1">
            <a:spLocks noChangeArrowheads="1"/>
          </p:cNvSpPr>
          <p:nvPr/>
        </p:nvSpPr>
        <p:spPr bwMode="auto">
          <a:xfrm>
            <a:off x="4572000" y="4805363"/>
            <a:ext cx="936625"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进度</a:t>
            </a:r>
          </a:p>
        </p:txBody>
      </p:sp>
      <p:sp>
        <p:nvSpPr>
          <p:cNvPr id="312364" name="Text Box 44"/>
          <p:cNvSpPr txBox="1">
            <a:spLocks noChangeArrowheads="1"/>
          </p:cNvSpPr>
          <p:nvPr/>
        </p:nvSpPr>
        <p:spPr bwMode="auto">
          <a:xfrm>
            <a:off x="4067175" y="5453063"/>
            <a:ext cx="1441450" cy="366712"/>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功能与性能</a:t>
            </a:r>
          </a:p>
        </p:txBody>
      </p:sp>
      <p:sp>
        <p:nvSpPr>
          <p:cNvPr id="312365" name="Rectangle 45"/>
          <p:cNvSpPr>
            <a:spLocks noChangeArrowheads="1"/>
          </p:cNvSpPr>
          <p:nvPr/>
        </p:nvSpPr>
        <p:spPr bwMode="auto">
          <a:xfrm>
            <a:off x="7956550" y="5380038"/>
            <a:ext cx="431800" cy="457200"/>
          </a:xfrm>
          <a:prstGeom prst="rect">
            <a:avLst/>
          </a:prstGeom>
          <a:noFill/>
          <a:ln w="9525">
            <a:noFill/>
            <a:miter lim="800000"/>
            <a:headEnd/>
            <a:tailEnd/>
          </a:ln>
        </p:spPr>
        <p:txBody>
          <a:bodyPr>
            <a:spAutoFit/>
          </a:bodyPr>
          <a:lstStyle/>
          <a:p>
            <a:r>
              <a:rPr lang="en-US" altLang="zh-CN" sz="2400"/>
              <a:t>Ⅴ</a:t>
            </a:r>
          </a:p>
        </p:txBody>
      </p:sp>
      <p:sp>
        <p:nvSpPr>
          <p:cNvPr id="312366" name="Rectangle 46"/>
          <p:cNvSpPr>
            <a:spLocks noChangeArrowheads="1"/>
          </p:cNvSpPr>
          <p:nvPr/>
        </p:nvSpPr>
        <p:spPr bwMode="auto">
          <a:xfrm>
            <a:off x="6877050" y="4805363"/>
            <a:ext cx="647700" cy="457200"/>
          </a:xfrm>
          <a:prstGeom prst="rect">
            <a:avLst/>
          </a:prstGeom>
          <a:noFill/>
          <a:ln w="9525">
            <a:noFill/>
            <a:miter lim="800000"/>
            <a:headEnd/>
            <a:tailEnd/>
          </a:ln>
        </p:spPr>
        <p:txBody>
          <a:bodyPr>
            <a:spAutoFit/>
          </a:bodyPr>
          <a:lstStyle/>
          <a:p>
            <a:r>
              <a:rPr lang="en-US" altLang="zh-CN" sz="2400"/>
              <a:t>Ⅴ</a:t>
            </a:r>
          </a:p>
        </p:txBody>
      </p:sp>
      <p:sp>
        <p:nvSpPr>
          <p:cNvPr id="312367" name="Rectangle 47"/>
          <p:cNvSpPr>
            <a:spLocks noChangeArrowheads="1"/>
          </p:cNvSpPr>
          <p:nvPr/>
        </p:nvSpPr>
        <p:spPr bwMode="auto">
          <a:xfrm>
            <a:off x="5651500" y="4156075"/>
            <a:ext cx="431800" cy="457200"/>
          </a:xfrm>
          <a:prstGeom prst="rect">
            <a:avLst/>
          </a:prstGeom>
          <a:noFill/>
          <a:ln w="9525">
            <a:noFill/>
            <a:miter lim="800000"/>
            <a:headEnd/>
            <a:tailEnd/>
          </a:ln>
        </p:spPr>
        <p:txBody>
          <a:bodyPr>
            <a:spAutoFit/>
          </a:bodyPr>
          <a:lstStyle/>
          <a:p>
            <a:r>
              <a:rPr lang="en-US" altLang="zh-CN" sz="2400"/>
              <a:t>Ⅴ</a:t>
            </a:r>
          </a:p>
        </p:txBody>
      </p:sp>
      <p:grpSp>
        <p:nvGrpSpPr>
          <p:cNvPr id="2" name="Group 50"/>
          <p:cNvGrpSpPr>
            <a:grpSpLocks/>
          </p:cNvGrpSpPr>
          <p:nvPr/>
        </p:nvGrpSpPr>
        <p:grpSpPr bwMode="auto">
          <a:xfrm>
            <a:off x="684213" y="3644900"/>
            <a:ext cx="2808287" cy="2743200"/>
            <a:chOff x="431" y="2296"/>
            <a:chExt cx="1769" cy="1728"/>
          </a:xfrm>
        </p:grpSpPr>
        <p:sp>
          <p:nvSpPr>
            <p:cNvPr id="112675" name="Freeform 6"/>
            <p:cNvSpPr>
              <a:spLocks/>
            </p:cNvSpPr>
            <p:nvPr/>
          </p:nvSpPr>
          <p:spPr bwMode="auto">
            <a:xfrm>
              <a:off x="431" y="2296"/>
              <a:ext cx="1769" cy="1406"/>
            </a:xfrm>
            <a:custGeom>
              <a:avLst/>
              <a:gdLst>
                <a:gd name="T0" fmla="*/ 726 w 1679"/>
                <a:gd name="T1" fmla="*/ 0 h 1361"/>
                <a:gd name="T2" fmla="*/ 0 w 1679"/>
                <a:gd name="T3" fmla="*/ 1361 h 1361"/>
                <a:gd name="T4" fmla="*/ 1679 w 1679"/>
                <a:gd name="T5" fmla="*/ 1361 h 1361"/>
                <a:gd name="T6" fmla="*/ 726 w 1679"/>
                <a:gd name="T7" fmla="*/ 0 h 1361"/>
                <a:gd name="T8" fmla="*/ 0 60000 65536"/>
                <a:gd name="T9" fmla="*/ 0 60000 65536"/>
                <a:gd name="T10" fmla="*/ 0 60000 65536"/>
                <a:gd name="T11" fmla="*/ 0 60000 65536"/>
                <a:gd name="T12" fmla="*/ 0 w 1679"/>
                <a:gd name="T13" fmla="*/ 0 h 1361"/>
                <a:gd name="T14" fmla="*/ 1679 w 1679"/>
                <a:gd name="T15" fmla="*/ 1361 h 1361"/>
              </a:gdLst>
              <a:ahLst/>
              <a:cxnLst>
                <a:cxn ang="T8">
                  <a:pos x="T0" y="T1"/>
                </a:cxn>
                <a:cxn ang="T9">
                  <a:pos x="T2" y="T3"/>
                </a:cxn>
                <a:cxn ang="T10">
                  <a:pos x="T4" y="T5"/>
                </a:cxn>
                <a:cxn ang="T11">
                  <a:pos x="T6" y="T7"/>
                </a:cxn>
              </a:cxnLst>
              <a:rect l="T12" t="T13" r="T14" b="T15"/>
              <a:pathLst>
                <a:path w="1679" h="1361">
                  <a:moveTo>
                    <a:pt x="726" y="0"/>
                  </a:moveTo>
                  <a:lnTo>
                    <a:pt x="0" y="1361"/>
                  </a:lnTo>
                  <a:lnTo>
                    <a:pt x="1679" y="1361"/>
                  </a:lnTo>
                  <a:lnTo>
                    <a:pt x="726" y="0"/>
                  </a:lnTo>
                  <a:close/>
                </a:path>
              </a:pathLst>
            </a:custGeom>
            <a:solidFill>
              <a:schemeClr val="accent1"/>
            </a:solidFill>
            <a:ln w="9525">
              <a:solidFill>
                <a:schemeClr val="tx1"/>
              </a:solidFill>
              <a:round/>
              <a:headEnd/>
              <a:tailEnd/>
            </a:ln>
          </p:spPr>
          <p:txBody>
            <a:bodyPr/>
            <a:lstStyle/>
            <a:p>
              <a:endParaRPr lang="zh-CN" altLang="en-US"/>
            </a:p>
          </p:txBody>
        </p:sp>
        <p:sp>
          <p:nvSpPr>
            <p:cNvPr id="112676" name="Freeform 7"/>
            <p:cNvSpPr>
              <a:spLocks/>
            </p:cNvSpPr>
            <p:nvPr/>
          </p:nvSpPr>
          <p:spPr bwMode="auto">
            <a:xfrm>
              <a:off x="431" y="2296"/>
              <a:ext cx="771" cy="1406"/>
            </a:xfrm>
            <a:custGeom>
              <a:avLst/>
              <a:gdLst>
                <a:gd name="T0" fmla="*/ 771 w 771"/>
                <a:gd name="T1" fmla="*/ 0 h 1406"/>
                <a:gd name="T2" fmla="*/ 771 w 771"/>
                <a:gd name="T3" fmla="*/ 907 h 1406"/>
                <a:gd name="T4" fmla="*/ 0 w 771"/>
                <a:gd name="T5" fmla="*/ 1406 h 1406"/>
                <a:gd name="T6" fmla="*/ 0 60000 65536"/>
                <a:gd name="T7" fmla="*/ 0 60000 65536"/>
                <a:gd name="T8" fmla="*/ 0 60000 65536"/>
                <a:gd name="T9" fmla="*/ 0 w 771"/>
                <a:gd name="T10" fmla="*/ 0 h 1406"/>
                <a:gd name="T11" fmla="*/ 771 w 771"/>
                <a:gd name="T12" fmla="*/ 1406 h 1406"/>
              </a:gdLst>
              <a:ahLst/>
              <a:cxnLst>
                <a:cxn ang="T6">
                  <a:pos x="T0" y="T1"/>
                </a:cxn>
                <a:cxn ang="T7">
                  <a:pos x="T2" y="T3"/>
                </a:cxn>
                <a:cxn ang="T8">
                  <a:pos x="T4" y="T5"/>
                </a:cxn>
              </a:cxnLst>
              <a:rect l="T9" t="T10" r="T11" b="T12"/>
              <a:pathLst>
                <a:path w="771" h="1406">
                  <a:moveTo>
                    <a:pt x="771" y="0"/>
                  </a:moveTo>
                  <a:lnTo>
                    <a:pt x="771" y="907"/>
                  </a:lnTo>
                  <a:lnTo>
                    <a:pt x="0" y="1406"/>
                  </a:lnTo>
                </a:path>
              </a:pathLst>
            </a:custGeom>
            <a:noFill/>
            <a:ln w="9525">
              <a:solidFill>
                <a:schemeClr val="tx1"/>
              </a:solidFill>
              <a:round/>
              <a:headEnd/>
              <a:tailEnd/>
            </a:ln>
          </p:spPr>
          <p:txBody>
            <a:bodyPr/>
            <a:lstStyle/>
            <a:p>
              <a:endParaRPr lang="zh-CN" altLang="en-US"/>
            </a:p>
          </p:txBody>
        </p:sp>
        <p:sp>
          <p:nvSpPr>
            <p:cNvPr id="112677" name="Line 8"/>
            <p:cNvSpPr>
              <a:spLocks noChangeShapeType="1"/>
            </p:cNvSpPr>
            <p:nvPr/>
          </p:nvSpPr>
          <p:spPr bwMode="auto">
            <a:xfrm>
              <a:off x="1202" y="3203"/>
              <a:ext cx="998" cy="499"/>
            </a:xfrm>
            <a:prstGeom prst="line">
              <a:avLst/>
            </a:prstGeom>
            <a:noFill/>
            <a:ln w="9525">
              <a:solidFill>
                <a:schemeClr val="tx1"/>
              </a:solidFill>
              <a:round/>
              <a:headEnd/>
              <a:tailEnd/>
            </a:ln>
          </p:spPr>
          <p:txBody>
            <a:bodyPr/>
            <a:lstStyle/>
            <a:p>
              <a:endParaRPr lang="zh-CN" altLang="en-US"/>
            </a:p>
          </p:txBody>
        </p:sp>
        <p:sp>
          <p:nvSpPr>
            <p:cNvPr id="312329" name="Text Box 9"/>
            <p:cNvSpPr txBox="1">
              <a:spLocks noChangeArrowheads="1"/>
            </p:cNvSpPr>
            <p:nvPr/>
          </p:nvSpPr>
          <p:spPr bwMode="auto">
            <a:xfrm>
              <a:off x="748" y="2972"/>
              <a:ext cx="454" cy="231"/>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资源</a:t>
              </a:r>
            </a:p>
          </p:txBody>
        </p:sp>
        <p:sp>
          <p:nvSpPr>
            <p:cNvPr id="312330" name="Text Box 10"/>
            <p:cNvSpPr txBox="1">
              <a:spLocks noChangeArrowheads="1"/>
            </p:cNvSpPr>
            <p:nvPr/>
          </p:nvSpPr>
          <p:spPr bwMode="auto">
            <a:xfrm>
              <a:off x="839" y="3430"/>
              <a:ext cx="862" cy="231"/>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功能与性能</a:t>
              </a:r>
            </a:p>
          </p:txBody>
        </p:sp>
        <p:sp>
          <p:nvSpPr>
            <p:cNvPr id="312331" name="Text Box 11"/>
            <p:cNvSpPr txBox="1">
              <a:spLocks noChangeArrowheads="1"/>
            </p:cNvSpPr>
            <p:nvPr/>
          </p:nvSpPr>
          <p:spPr bwMode="auto">
            <a:xfrm>
              <a:off x="1292" y="2976"/>
              <a:ext cx="454" cy="231"/>
            </a:xfrm>
            <a:prstGeom prst="rect">
              <a:avLst/>
            </a:prstGeom>
            <a:noFill/>
            <a:ln w="9525">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进度</a:t>
              </a:r>
            </a:p>
          </p:txBody>
        </p:sp>
        <p:sp>
          <p:nvSpPr>
            <p:cNvPr id="312368" name="Text Box 48"/>
            <p:cNvSpPr txBox="1">
              <a:spLocks noChangeArrowheads="1"/>
            </p:cNvSpPr>
            <p:nvPr/>
          </p:nvSpPr>
          <p:spPr bwMode="auto">
            <a:xfrm>
              <a:off x="657" y="3793"/>
              <a:ext cx="1179" cy="231"/>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ea typeface="宋体" pitchFamily="2" charset="-122"/>
                </a:rPr>
                <a:t>项目均衡三角形</a:t>
              </a:r>
            </a:p>
          </p:txBody>
        </p:sp>
      </p:grpSp>
      <p:sp>
        <p:nvSpPr>
          <p:cNvPr id="312369" name="Text Box 49"/>
          <p:cNvSpPr txBox="1">
            <a:spLocks noChangeArrowheads="1"/>
          </p:cNvSpPr>
          <p:nvPr/>
        </p:nvSpPr>
        <p:spPr bwMode="auto">
          <a:xfrm>
            <a:off x="6372225" y="5956300"/>
            <a:ext cx="1584325" cy="366713"/>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ea typeface="宋体" pitchFamily="2" charset="-122"/>
              </a:rPr>
              <a:t>项目均衡矩阵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2357"/>
                                        </p:tgtEl>
                                        <p:attrNameLst>
                                          <p:attrName>style.visibility</p:attrName>
                                        </p:attrNameLst>
                                      </p:cBhvr>
                                      <p:to>
                                        <p:strVal val="visible"/>
                                      </p:to>
                                    </p:set>
                                    <p:animEffect transition="in" filter="wipe(left)">
                                      <p:cBhvr>
                                        <p:cTn id="12" dur="500"/>
                                        <p:tgtEl>
                                          <p:spTgt spid="312357"/>
                                        </p:tgtEl>
                                      </p:cBhvr>
                                    </p:animEffect>
                                  </p:childTnLst>
                                </p:cTn>
                              </p:par>
                              <p:par>
                                <p:cTn id="13" presetID="22" presetClass="entr" presetSubtype="8" fill="hold" nodeType="withEffect">
                                  <p:stCondLst>
                                    <p:cond delay="0"/>
                                  </p:stCondLst>
                                  <p:childTnLst>
                                    <p:set>
                                      <p:cBhvr>
                                        <p:cTn id="14" dur="1" fill="hold">
                                          <p:stCondLst>
                                            <p:cond delay="0"/>
                                          </p:stCondLst>
                                        </p:cTn>
                                        <p:tgtEl>
                                          <p:spTgt spid="312359"/>
                                        </p:tgtEl>
                                        <p:attrNameLst>
                                          <p:attrName>style.visibility</p:attrName>
                                        </p:attrNameLst>
                                      </p:cBhvr>
                                      <p:to>
                                        <p:strVal val="visible"/>
                                      </p:to>
                                    </p:set>
                                    <p:animEffect transition="in" filter="wipe(left)">
                                      <p:cBhvr>
                                        <p:cTn id="15" dur="500"/>
                                        <p:tgtEl>
                                          <p:spTgt spid="312359"/>
                                        </p:tgtEl>
                                      </p:cBhvr>
                                    </p:animEffect>
                                  </p:childTnLst>
                                </p:cTn>
                              </p:par>
                              <p:par>
                                <p:cTn id="16" presetID="22" presetClass="entr" presetSubtype="8" fill="hold" nodeType="withEffect">
                                  <p:stCondLst>
                                    <p:cond delay="0"/>
                                  </p:stCondLst>
                                  <p:childTnLst>
                                    <p:set>
                                      <p:cBhvr>
                                        <p:cTn id="17" dur="1" fill="hold">
                                          <p:stCondLst>
                                            <p:cond delay="0"/>
                                          </p:stCondLst>
                                        </p:cTn>
                                        <p:tgtEl>
                                          <p:spTgt spid="312360"/>
                                        </p:tgtEl>
                                        <p:attrNameLst>
                                          <p:attrName>style.visibility</p:attrName>
                                        </p:attrNameLst>
                                      </p:cBhvr>
                                      <p:to>
                                        <p:strVal val="visible"/>
                                      </p:to>
                                    </p:set>
                                    <p:animEffect transition="in" filter="wipe(left)">
                                      <p:cBhvr>
                                        <p:cTn id="18" dur="500"/>
                                        <p:tgtEl>
                                          <p:spTgt spid="312360"/>
                                        </p:tgtEl>
                                      </p:cBhvr>
                                    </p:animEffect>
                                  </p:childTnLst>
                                </p:cTn>
                              </p:par>
                              <p:par>
                                <p:cTn id="19" presetID="22" presetClass="entr" presetSubtype="8" fill="hold" nodeType="withEffect">
                                  <p:stCondLst>
                                    <p:cond delay="0"/>
                                  </p:stCondLst>
                                  <p:childTnLst>
                                    <p:set>
                                      <p:cBhvr>
                                        <p:cTn id="20" dur="1" fill="hold">
                                          <p:stCondLst>
                                            <p:cond delay="0"/>
                                          </p:stCondLst>
                                        </p:cTn>
                                        <p:tgtEl>
                                          <p:spTgt spid="312361"/>
                                        </p:tgtEl>
                                        <p:attrNameLst>
                                          <p:attrName>style.visibility</p:attrName>
                                        </p:attrNameLst>
                                      </p:cBhvr>
                                      <p:to>
                                        <p:strVal val="visible"/>
                                      </p:to>
                                    </p:set>
                                    <p:animEffect transition="in" filter="wipe(left)">
                                      <p:cBhvr>
                                        <p:cTn id="21" dur="500"/>
                                        <p:tgtEl>
                                          <p:spTgt spid="312361"/>
                                        </p:tgtEl>
                                      </p:cBhvr>
                                    </p:animEffect>
                                  </p:childTnLst>
                                </p:cTn>
                              </p:par>
                              <p:par>
                                <p:cTn id="22" presetID="22" presetClass="entr" presetSubtype="8" fill="hold" nodeType="withEffect">
                                  <p:stCondLst>
                                    <p:cond delay="0"/>
                                  </p:stCondLst>
                                  <p:childTnLst>
                                    <p:set>
                                      <p:cBhvr>
                                        <p:cTn id="23" dur="1" fill="hold">
                                          <p:stCondLst>
                                            <p:cond delay="0"/>
                                          </p:stCondLst>
                                        </p:cTn>
                                        <p:tgtEl>
                                          <p:spTgt spid="312362"/>
                                        </p:tgtEl>
                                        <p:attrNameLst>
                                          <p:attrName>style.visibility</p:attrName>
                                        </p:attrNameLst>
                                      </p:cBhvr>
                                      <p:to>
                                        <p:strVal val="visible"/>
                                      </p:to>
                                    </p:set>
                                    <p:animEffect transition="in" filter="wipe(left)">
                                      <p:cBhvr>
                                        <p:cTn id="24" dur="500"/>
                                        <p:tgtEl>
                                          <p:spTgt spid="312362"/>
                                        </p:tgtEl>
                                      </p:cBhvr>
                                    </p:animEffect>
                                  </p:childTnLst>
                                </p:cTn>
                              </p:par>
                              <p:par>
                                <p:cTn id="25" presetID="22" presetClass="entr" presetSubtype="8" fill="hold" nodeType="withEffect">
                                  <p:stCondLst>
                                    <p:cond delay="0"/>
                                  </p:stCondLst>
                                  <p:childTnLst>
                                    <p:set>
                                      <p:cBhvr>
                                        <p:cTn id="26" dur="1" fill="hold">
                                          <p:stCondLst>
                                            <p:cond delay="0"/>
                                          </p:stCondLst>
                                        </p:cTn>
                                        <p:tgtEl>
                                          <p:spTgt spid="312363"/>
                                        </p:tgtEl>
                                        <p:attrNameLst>
                                          <p:attrName>style.visibility</p:attrName>
                                        </p:attrNameLst>
                                      </p:cBhvr>
                                      <p:to>
                                        <p:strVal val="visible"/>
                                      </p:to>
                                    </p:set>
                                    <p:animEffect transition="in" filter="wipe(left)">
                                      <p:cBhvr>
                                        <p:cTn id="27" dur="500"/>
                                        <p:tgtEl>
                                          <p:spTgt spid="312363"/>
                                        </p:tgtEl>
                                      </p:cBhvr>
                                    </p:animEffect>
                                  </p:childTnLst>
                                </p:cTn>
                              </p:par>
                              <p:par>
                                <p:cTn id="28" presetID="22" presetClass="entr" presetSubtype="8" fill="hold" nodeType="withEffect">
                                  <p:stCondLst>
                                    <p:cond delay="0"/>
                                  </p:stCondLst>
                                  <p:childTnLst>
                                    <p:set>
                                      <p:cBhvr>
                                        <p:cTn id="29" dur="1" fill="hold">
                                          <p:stCondLst>
                                            <p:cond delay="0"/>
                                          </p:stCondLst>
                                        </p:cTn>
                                        <p:tgtEl>
                                          <p:spTgt spid="312364"/>
                                        </p:tgtEl>
                                        <p:attrNameLst>
                                          <p:attrName>style.visibility</p:attrName>
                                        </p:attrNameLst>
                                      </p:cBhvr>
                                      <p:to>
                                        <p:strVal val="visible"/>
                                      </p:to>
                                    </p:set>
                                    <p:animEffect transition="in" filter="wipe(left)">
                                      <p:cBhvr>
                                        <p:cTn id="30" dur="500"/>
                                        <p:tgtEl>
                                          <p:spTgt spid="312364"/>
                                        </p:tgtEl>
                                      </p:cBhvr>
                                    </p:animEffect>
                                  </p:childTnLst>
                                </p:cTn>
                              </p:par>
                              <p:par>
                                <p:cTn id="31" presetID="22" presetClass="entr" presetSubtype="8" fill="hold" nodeType="withEffect">
                                  <p:stCondLst>
                                    <p:cond delay="0"/>
                                  </p:stCondLst>
                                  <p:childTnLst>
                                    <p:set>
                                      <p:cBhvr>
                                        <p:cTn id="32" dur="1" fill="hold">
                                          <p:stCondLst>
                                            <p:cond delay="0"/>
                                          </p:stCondLst>
                                        </p:cTn>
                                        <p:tgtEl>
                                          <p:spTgt spid="312365"/>
                                        </p:tgtEl>
                                        <p:attrNameLst>
                                          <p:attrName>style.visibility</p:attrName>
                                        </p:attrNameLst>
                                      </p:cBhvr>
                                      <p:to>
                                        <p:strVal val="visible"/>
                                      </p:to>
                                    </p:set>
                                    <p:animEffect transition="in" filter="wipe(left)">
                                      <p:cBhvr>
                                        <p:cTn id="33" dur="500"/>
                                        <p:tgtEl>
                                          <p:spTgt spid="312365"/>
                                        </p:tgtEl>
                                      </p:cBhvr>
                                    </p:animEffect>
                                  </p:childTnLst>
                                </p:cTn>
                              </p:par>
                              <p:par>
                                <p:cTn id="34" presetID="22" presetClass="entr" presetSubtype="8" fill="hold" nodeType="withEffect">
                                  <p:stCondLst>
                                    <p:cond delay="0"/>
                                  </p:stCondLst>
                                  <p:childTnLst>
                                    <p:set>
                                      <p:cBhvr>
                                        <p:cTn id="35" dur="1" fill="hold">
                                          <p:stCondLst>
                                            <p:cond delay="0"/>
                                          </p:stCondLst>
                                        </p:cTn>
                                        <p:tgtEl>
                                          <p:spTgt spid="312366"/>
                                        </p:tgtEl>
                                        <p:attrNameLst>
                                          <p:attrName>style.visibility</p:attrName>
                                        </p:attrNameLst>
                                      </p:cBhvr>
                                      <p:to>
                                        <p:strVal val="visible"/>
                                      </p:to>
                                    </p:set>
                                    <p:animEffect transition="in" filter="wipe(left)">
                                      <p:cBhvr>
                                        <p:cTn id="36" dur="500"/>
                                        <p:tgtEl>
                                          <p:spTgt spid="312366"/>
                                        </p:tgtEl>
                                      </p:cBhvr>
                                    </p:animEffect>
                                  </p:childTnLst>
                                </p:cTn>
                              </p:par>
                              <p:par>
                                <p:cTn id="37" presetID="22" presetClass="entr" presetSubtype="8" fill="hold" nodeType="withEffect">
                                  <p:stCondLst>
                                    <p:cond delay="0"/>
                                  </p:stCondLst>
                                  <p:childTnLst>
                                    <p:set>
                                      <p:cBhvr>
                                        <p:cTn id="38" dur="1" fill="hold">
                                          <p:stCondLst>
                                            <p:cond delay="0"/>
                                          </p:stCondLst>
                                        </p:cTn>
                                        <p:tgtEl>
                                          <p:spTgt spid="312367"/>
                                        </p:tgtEl>
                                        <p:attrNameLst>
                                          <p:attrName>style.visibility</p:attrName>
                                        </p:attrNameLst>
                                      </p:cBhvr>
                                      <p:to>
                                        <p:strVal val="visible"/>
                                      </p:to>
                                    </p:set>
                                    <p:animEffect transition="in" filter="wipe(left)">
                                      <p:cBhvr>
                                        <p:cTn id="39" dur="500"/>
                                        <p:tgtEl>
                                          <p:spTgt spid="312367"/>
                                        </p:tgtEl>
                                      </p:cBhvr>
                                    </p:animEffect>
                                  </p:childTnLst>
                                </p:cTn>
                              </p:par>
                              <p:par>
                                <p:cTn id="40" presetID="22" presetClass="entr" presetSubtype="8" fill="hold" nodeType="withEffect">
                                  <p:stCondLst>
                                    <p:cond delay="0"/>
                                  </p:stCondLst>
                                  <p:childTnLst>
                                    <p:set>
                                      <p:cBhvr>
                                        <p:cTn id="41" dur="1" fill="hold">
                                          <p:stCondLst>
                                            <p:cond delay="0"/>
                                          </p:stCondLst>
                                        </p:cTn>
                                        <p:tgtEl>
                                          <p:spTgt spid="312369"/>
                                        </p:tgtEl>
                                        <p:attrNameLst>
                                          <p:attrName>style.visibility</p:attrName>
                                        </p:attrNameLst>
                                      </p:cBhvr>
                                      <p:to>
                                        <p:strVal val="visible"/>
                                      </p:to>
                                    </p:set>
                                    <p:animEffect transition="in" filter="wipe(left)">
                                      <p:cBhvr>
                                        <p:cTn id="42" dur="500"/>
                                        <p:tgtEl>
                                          <p:spTgt spid="312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4"/>
          <p:cNvSpPr>
            <a:spLocks noGrp="1"/>
          </p:cNvSpPr>
          <p:nvPr>
            <p:ph type="sldNum" sz="quarter" idx="11"/>
          </p:nvPr>
        </p:nvSpPr>
        <p:spPr>
          <a:noFill/>
        </p:spPr>
        <p:txBody>
          <a:bodyPr/>
          <a:lstStyle/>
          <a:p>
            <a:fld id="{F0378A75-A577-48A4-9362-74742B289F20}" type="slidenum">
              <a:rPr lang="en-US" altLang="zh-CN">
                <a:ea typeface="宋体" charset="-122"/>
              </a:rPr>
              <a:pPr/>
              <a:t>26</a:t>
            </a:fld>
            <a:endParaRPr lang="en-US" altLang="zh-CN">
              <a:ea typeface="宋体" charset="-122"/>
            </a:endParaRPr>
          </a:p>
        </p:txBody>
      </p:sp>
      <p:sp>
        <p:nvSpPr>
          <p:cNvPr id="315394" name="Rectangle 2"/>
          <p:cNvSpPr>
            <a:spLocks noGrp="1" noChangeArrowheads="1"/>
          </p:cNvSpPr>
          <p:nvPr>
            <p:ph type="body" idx="1"/>
          </p:nvPr>
        </p:nvSpPr>
        <p:spPr>
          <a:xfrm>
            <a:off x="179388" y="1123950"/>
            <a:ext cx="8713787" cy="2017713"/>
          </a:xfrm>
        </p:spPr>
        <p:txBody>
          <a:bodyPr/>
          <a:lstStyle/>
          <a:p>
            <a:pPr eaLnBrk="1" hangingPunct="1">
              <a:lnSpc>
                <a:spcPct val="120000"/>
              </a:lnSpc>
              <a:spcBef>
                <a:spcPct val="35000"/>
              </a:spcBef>
              <a:defRPr/>
            </a:pPr>
            <a:r>
              <a:rPr lang="zh-CN" altLang="en-US" b="1" smtClean="0">
                <a:solidFill>
                  <a:srgbClr val="FFFF00"/>
                </a:solidFill>
              </a:rPr>
              <a:t>微软过程是一套比较完整的软件过程模式，它针对商业环境下具有有限资源和时间约束的项目提供了一套操作性很强的成功经验总结。</a:t>
            </a:r>
          </a:p>
          <a:p>
            <a:pPr lvl="1" eaLnBrk="1" hangingPunct="1">
              <a:lnSpc>
                <a:spcPct val="120000"/>
              </a:lnSpc>
              <a:spcBef>
                <a:spcPct val="35000"/>
              </a:spcBef>
              <a:buFont typeface="Wingdings" pitchFamily="2" charset="2"/>
              <a:buNone/>
              <a:defRPr/>
            </a:pPr>
            <a:endParaRPr lang="en-US" altLang="zh-CN" b="1" smtClean="0">
              <a:solidFill>
                <a:srgbClr val="FFFF00"/>
              </a:solidFill>
            </a:endParaRPr>
          </a:p>
        </p:txBody>
      </p:sp>
      <p:sp>
        <p:nvSpPr>
          <p:cNvPr id="315395"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微软过程总结</a:t>
            </a:r>
          </a:p>
        </p:txBody>
      </p:sp>
      <p:sp>
        <p:nvSpPr>
          <p:cNvPr id="11366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grpSp>
        <p:nvGrpSpPr>
          <p:cNvPr id="2" name="Group 19"/>
          <p:cNvGrpSpPr>
            <a:grpSpLocks/>
          </p:cNvGrpSpPr>
          <p:nvPr/>
        </p:nvGrpSpPr>
        <p:grpSpPr bwMode="auto">
          <a:xfrm>
            <a:off x="468313" y="5300663"/>
            <a:ext cx="7991475" cy="1079500"/>
            <a:chOff x="295" y="3339"/>
            <a:chExt cx="5034" cy="680"/>
          </a:xfrm>
        </p:grpSpPr>
        <p:grpSp>
          <p:nvGrpSpPr>
            <p:cNvPr id="113679" name="Group 17"/>
            <p:cNvGrpSpPr>
              <a:grpSpLocks/>
            </p:cNvGrpSpPr>
            <p:nvPr/>
          </p:nvGrpSpPr>
          <p:grpSpPr bwMode="auto">
            <a:xfrm>
              <a:off x="295" y="3339"/>
              <a:ext cx="5034" cy="680"/>
              <a:chOff x="295" y="3339"/>
              <a:chExt cx="5034" cy="680"/>
            </a:xfrm>
          </p:grpSpPr>
          <p:sp>
            <p:nvSpPr>
              <p:cNvPr id="113681" name="Oval 5"/>
              <p:cNvSpPr>
                <a:spLocks noChangeArrowheads="1"/>
              </p:cNvSpPr>
              <p:nvPr/>
            </p:nvSpPr>
            <p:spPr bwMode="auto">
              <a:xfrm>
                <a:off x="295" y="3339"/>
                <a:ext cx="3538" cy="680"/>
              </a:xfrm>
              <a:prstGeom prst="ellipse">
                <a:avLst/>
              </a:prstGeom>
              <a:noFill/>
              <a:ln w="28575">
                <a:solidFill>
                  <a:schemeClr val="tx1"/>
                </a:solidFill>
                <a:round/>
                <a:headEnd/>
                <a:tailEnd/>
              </a:ln>
            </p:spPr>
            <p:txBody>
              <a:bodyPr wrap="none" anchor="ctr"/>
              <a:lstStyle/>
              <a:p>
                <a:endParaRPr lang="zh-CN" altLang="en-US"/>
              </a:p>
            </p:txBody>
          </p:sp>
          <p:sp>
            <p:nvSpPr>
              <p:cNvPr id="315401" name="Text Box 9"/>
              <p:cNvSpPr txBox="1">
                <a:spLocks noChangeArrowheads="1"/>
              </p:cNvSpPr>
              <p:nvPr/>
            </p:nvSpPr>
            <p:spPr bwMode="auto">
              <a:xfrm>
                <a:off x="4014" y="3566"/>
                <a:ext cx="1315" cy="231"/>
              </a:xfrm>
              <a:prstGeom prst="rect">
                <a:avLst/>
              </a:prstGeom>
              <a:noFill/>
              <a:ln w="9525">
                <a:noFill/>
                <a:miter lim="800000"/>
                <a:headEnd/>
                <a:tailEnd/>
              </a:ln>
              <a:effectLst/>
            </p:spPr>
            <p:txBody>
              <a:bodyPr>
                <a:spAutoFit/>
              </a:bodyPr>
              <a:lstStyle/>
              <a:p>
                <a:pPr>
                  <a:spcBef>
                    <a:spcPct val="50000"/>
                  </a:spcBef>
                  <a:defRPr/>
                </a:pPr>
                <a:r>
                  <a:rPr lang="en-US" altLang="zh-CN" b="1">
                    <a:effectLst>
                      <a:outerShdw blurRad="38100" dist="38100" dir="2700000" algn="tl">
                        <a:srgbClr val="000000"/>
                      </a:outerShdw>
                    </a:effectLst>
                    <a:ea typeface="宋体" pitchFamily="2" charset="-122"/>
                  </a:rPr>
                  <a:t>Rational</a:t>
                </a:r>
                <a:r>
                  <a:rPr lang="zh-CN" altLang="en-US" b="1">
                    <a:effectLst>
                      <a:outerShdw blurRad="38100" dist="38100" dir="2700000" algn="tl">
                        <a:srgbClr val="000000"/>
                      </a:outerShdw>
                    </a:effectLst>
                    <a:ea typeface="宋体" pitchFamily="2" charset="-122"/>
                  </a:rPr>
                  <a:t>统一过程</a:t>
                </a:r>
              </a:p>
            </p:txBody>
          </p:sp>
        </p:grpSp>
        <p:sp>
          <p:nvSpPr>
            <p:cNvPr id="113680" name="Line 12"/>
            <p:cNvSpPr>
              <a:spLocks noChangeShapeType="1"/>
            </p:cNvSpPr>
            <p:nvPr/>
          </p:nvSpPr>
          <p:spPr bwMode="auto">
            <a:xfrm>
              <a:off x="3515" y="3673"/>
              <a:ext cx="544" cy="0"/>
            </a:xfrm>
            <a:prstGeom prst="line">
              <a:avLst/>
            </a:prstGeom>
            <a:noFill/>
            <a:ln w="9525">
              <a:solidFill>
                <a:schemeClr val="tx1"/>
              </a:solidFill>
              <a:round/>
              <a:headEnd/>
              <a:tailEnd/>
            </a:ln>
          </p:spPr>
          <p:txBody>
            <a:bodyPr/>
            <a:lstStyle/>
            <a:p>
              <a:endParaRPr lang="zh-CN" altLang="en-US"/>
            </a:p>
          </p:txBody>
        </p:sp>
      </p:grpSp>
      <p:grpSp>
        <p:nvGrpSpPr>
          <p:cNvPr id="4" name="Group 18"/>
          <p:cNvGrpSpPr>
            <a:grpSpLocks/>
          </p:cNvGrpSpPr>
          <p:nvPr/>
        </p:nvGrpSpPr>
        <p:grpSpPr bwMode="auto">
          <a:xfrm>
            <a:off x="1477963" y="4508500"/>
            <a:ext cx="6189662" cy="1441450"/>
            <a:chOff x="931" y="2840"/>
            <a:chExt cx="3899" cy="908"/>
          </a:xfrm>
        </p:grpSpPr>
        <p:sp>
          <p:nvSpPr>
            <p:cNvPr id="113676" name="Oval 6"/>
            <p:cNvSpPr>
              <a:spLocks noChangeArrowheads="1"/>
            </p:cNvSpPr>
            <p:nvPr/>
          </p:nvSpPr>
          <p:spPr bwMode="auto">
            <a:xfrm>
              <a:off x="931" y="2840"/>
              <a:ext cx="2131" cy="908"/>
            </a:xfrm>
            <a:prstGeom prst="ellipse">
              <a:avLst/>
            </a:prstGeom>
            <a:noFill/>
            <a:ln w="28575">
              <a:solidFill>
                <a:srgbClr val="FF66CC"/>
              </a:solidFill>
              <a:round/>
              <a:headEnd/>
              <a:tailEnd/>
            </a:ln>
          </p:spPr>
          <p:txBody>
            <a:bodyPr wrap="none" anchor="ctr"/>
            <a:lstStyle/>
            <a:p>
              <a:endParaRPr lang="zh-CN" altLang="en-US"/>
            </a:p>
          </p:txBody>
        </p:sp>
        <p:sp>
          <p:nvSpPr>
            <p:cNvPr id="315402" name="Text Box 10"/>
            <p:cNvSpPr txBox="1">
              <a:spLocks noChangeArrowheads="1"/>
            </p:cNvSpPr>
            <p:nvPr/>
          </p:nvSpPr>
          <p:spPr bwMode="auto">
            <a:xfrm>
              <a:off x="4013" y="2976"/>
              <a:ext cx="817" cy="231"/>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ea typeface="宋体" pitchFamily="2" charset="-122"/>
                </a:rPr>
                <a:t>微软过程</a:t>
              </a:r>
            </a:p>
          </p:txBody>
        </p:sp>
        <p:sp>
          <p:nvSpPr>
            <p:cNvPr id="113678" name="Line 13"/>
            <p:cNvSpPr>
              <a:spLocks noChangeShapeType="1"/>
            </p:cNvSpPr>
            <p:nvPr/>
          </p:nvSpPr>
          <p:spPr bwMode="auto">
            <a:xfrm>
              <a:off x="2699" y="3113"/>
              <a:ext cx="1360" cy="0"/>
            </a:xfrm>
            <a:prstGeom prst="line">
              <a:avLst/>
            </a:prstGeom>
            <a:noFill/>
            <a:ln w="9525">
              <a:solidFill>
                <a:schemeClr val="tx1"/>
              </a:solidFill>
              <a:round/>
              <a:headEnd/>
              <a:tailEnd/>
            </a:ln>
          </p:spPr>
          <p:txBody>
            <a:bodyPr/>
            <a:lstStyle/>
            <a:p>
              <a:endParaRPr lang="zh-CN" altLang="en-US"/>
            </a:p>
          </p:txBody>
        </p:sp>
      </p:grpSp>
      <p:grpSp>
        <p:nvGrpSpPr>
          <p:cNvPr id="5" name="Group 20"/>
          <p:cNvGrpSpPr>
            <a:grpSpLocks/>
          </p:cNvGrpSpPr>
          <p:nvPr/>
        </p:nvGrpSpPr>
        <p:grpSpPr bwMode="auto">
          <a:xfrm>
            <a:off x="2773363" y="3284538"/>
            <a:ext cx="4797425" cy="2447925"/>
            <a:chOff x="1747" y="2069"/>
            <a:chExt cx="3022" cy="1542"/>
          </a:xfrm>
        </p:grpSpPr>
        <p:sp>
          <p:nvSpPr>
            <p:cNvPr id="113673" name="Oval 7"/>
            <p:cNvSpPr>
              <a:spLocks noChangeArrowheads="1"/>
            </p:cNvSpPr>
            <p:nvPr/>
          </p:nvSpPr>
          <p:spPr bwMode="auto">
            <a:xfrm>
              <a:off x="1747" y="2069"/>
              <a:ext cx="499" cy="1542"/>
            </a:xfrm>
            <a:prstGeom prst="ellipse">
              <a:avLst/>
            </a:prstGeom>
            <a:noFill/>
            <a:ln w="28575">
              <a:solidFill>
                <a:srgbClr val="FFFF00"/>
              </a:solidFill>
              <a:round/>
              <a:headEnd/>
              <a:tailEnd/>
            </a:ln>
          </p:spPr>
          <p:txBody>
            <a:bodyPr wrap="none" anchor="ctr"/>
            <a:lstStyle/>
            <a:p>
              <a:endParaRPr lang="zh-CN" altLang="en-US"/>
            </a:p>
          </p:txBody>
        </p:sp>
        <p:sp>
          <p:nvSpPr>
            <p:cNvPr id="315403" name="Text Box 11"/>
            <p:cNvSpPr txBox="1">
              <a:spLocks noChangeArrowheads="1"/>
            </p:cNvSpPr>
            <p:nvPr/>
          </p:nvSpPr>
          <p:spPr bwMode="auto">
            <a:xfrm>
              <a:off x="3998" y="2383"/>
              <a:ext cx="771" cy="231"/>
            </a:xfrm>
            <a:prstGeom prst="rect">
              <a:avLst/>
            </a:prstGeom>
            <a:noFill/>
            <a:ln w="9525">
              <a:noFill/>
              <a:miter lim="800000"/>
              <a:headEnd/>
              <a:tailEnd/>
            </a:ln>
            <a:effectLst/>
          </p:spPr>
          <p:txBody>
            <a:bodyPr>
              <a:spAutoFit/>
            </a:bodyPr>
            <a:lstStyle/>
            <a:p>
              <a:pPr>
                <a:spcBef>
                  <a:spcPct val="50000"/>
                </a:spcBef>
                <a:defRPr/>
              </a:pPr>
              <a:r>
                <a:rPr lang="zh-CN" altLang="en-US" b="1">
                  <a:effectLst>
                    <a:outerShdw blurRad="38100" dist="38100" dir="2700000" algn="tl">
                      <a:srgbClr val="000000"/>
                    </a:outerShdw>
                  </a:effectLst>
                  <a:ea typeface="宋体" pitchFamily="2" charset="-122"/>
                </a:rPr>
                <a:t>敏捷过程</a:t>
              </a:r>
            </a:p>
          </p:txBody>
        </p:sp>
        <p:sp>
          <p:nvSpPr>
            <p:cNvPr id="113675" name="Line 14"/>
            <p:cNvSpPr>
              <a:spLocks noChangeShapeType="1"/>
            </p:cNvSpPr>
            <p:nvPr/>
          </p:nvSpPr>
          <p:spPr bwMode="auto">
            <a:xfrm>
              <a:off x="2064" y="2523"/>
              <a:ext cx="1950" cy="0"/>
            </a:xfrm>
            <a:prstGeom prst="line">
              <a:avLst/>
            </a:prstGeom>
            <a:noFill/>
            <a:ln w="9525">
              <a:solidFill>
                <a:schemeClr val="tx1"/>
              </a:solidFill>
              <a:round/>
              <a:headEnd/>
              <a:tailEnd/>
            </a:ln>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Horizontal)">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1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4"/>
          <p:cNvSpPr>
            <a:spLocks noGrp="1"/>
          </p:cNvSpPr>
          <p:nvPr>
            <p:ph type="sldNum" sz="quarter" idx="11"/>
          </p:nvPr>
        </p:nvSpPr>
        <p:spPr>
          <a:noFill/>
        </p:spPr>
        <p:txBody>
          <a:bodyPr/>
          <a:lstStyle/>
          <a:p>
            <a:fld id="{1A8FAA2C-3381-4F29-A84B-7D27C2A731B9}" type="slidenum">
              <a:rPr lang="en-US" altLang="zh-CN">
                <a:ea typeface="宋体" charset="-122"/>
              </a:rPr>
              <a:pPr/>
              <a:t>27</a:t>
            </a:fld>
            <a:endParaRPr lang="en-US" altLang="zh-CN">
              <a:ea typeface="宋体" charset="-122"/>
            </a:endParaRPr>
          </a:p>
        </p:txBody>
      </p:sp>
      <p:sp>
        <p:nvSpPr>
          <p:cNvPr id="109572" name="Rectangle 4"/>
          <p:cNvSpPr>
            <a:spLocks noGrp="1" noChangeArrowheads="1"/>
          </p:cNvSpPr>
          <p:nvPr>
            <p:ph type="body" idx="1"/>
          </p:nvPr>
        </p:nvSpPr>
        <p:spPr>
          <a:xfrm>
            <a:off x="468313" y="1268413"/>
            <a:ext cx="8229600" cy="4525962"/>
          </a:xfrm>
        </p:spPr>
        <p:txBody>
          <a:bodyPr/>
          <a:lstStyle/>
          <a:p>
            <a:pPr eaLnBrk="1" hangingPunct="1">
              <a:lnSpc>
                <a:spcPct val="120000"/>
              </a:lnSpc>
              <a:defRPr/>
            </a:pPr>
            <a:r>
              <a:rPr lang="zh-CN" altLang="en-US" b="1" smtClean="0">
                <a:solidFill>
                  <a:srgbClr val="FFFF00"/>
                </a:solidFill>
              </a:rPr>
              <a:t>上述经典软件过程模型仅是实际中使用的模型的一部分；</a:t>
            </a:r>
          </a:p>
          <a:p>
            <a:pPr eaLnBrk="1" hangingPunct="1">
              <a:lnSpc>
                <a:spcPct val="120000"/>
              </a:lnSpc>
              <a:defRPr/>
            </a:pPr>
            <a:r>
              <a:rPr lang="zh-CN" altLang="en-US" b="1" smtClean="0">
                <a:solidFill>
                  <a:srgbClr val="FFFF00"/>
                </a:solidFill>
              </a:rPr>
              <a:t>应根据客户、用户、开发人员所处环境及解决问题的需要来定义和剪裁过程模型；</a:t>
            </a:r>
          </a:p>
          <a:p>
            <a:pPr eaLnBrk="1" hangingPunct="1">
              <a:lnSpc>
                <a:spcPct val="120000"/>
              </a:lnSpc>
              <a:defRPr/>
            </a:pPr>
            <a:r>
              <a:rPr lang="zh-CN" altLang="en-US" b="1" smtClean="0">
                <a:solidFill>
                  <a:srgbClr val="FFFF00"/>
                </a:solidFill>
              </a:rPr>
              <a:t>对于可能需要从多个角度来关注的开发过程，不能局限于一种过程模型。</a:t>
            </a:r>
          </a:p>
        </p:txBody>
      </p:sp>
      <p:sp>
        <p:nvSpPr>
          <p:cNvPr id="109573" name="Rectangle 5"/>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000" b="1">
                <a:solidFill>
                  <a:srgbClr val="FFFF00"/>
                </a:solidFill>
                <a:effectLst>
                  <a:outerShdw blurRad="38100" dist="38100" dir="2700000" algn="tl">
                    <a:srgbClr val="000000"/>
                  </a:outerShdw>
                </a:effectLst>
                <a:ea typeface="宋体" pitchFamily="2" charset="-122"/>
              </a:rPr>
              <a:t>关于经典软件过程模型</a:t>
            </a:r>
          </a:p>
        </p:txBody>
      </p:sp>
      <p:sp>
        <p:nvSpPr>
          <p:cNvPr id="114693" name="Line 6"/>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4"/>
          <p:cNvSpPr>
            <a:spLocks noGrp="1"/>
          </p:cNvSpPr>
          <p:nvPr>
            <p:ph type="sldNum" sz="quarter" idx="11"/>
          </p:nvPr>
        </p:nvSpPr>
        <p:spPr>
          <a:noFill/>
        </p:spPr>
        <p:txBody>
          <a:bodyPr/>
          <a:lstStyle/>
          <a:p>
            <a:fld id="{570C446E-042C-4413-A01F-DEAB9850B557}" type="slidenum">
              <a:rPr lang="en-US" altLang="zh-CN">
                <a:ea typeface="宋体" charset="-122"/>
              </a:rPr>
              <a:pPr/>
              <a:t>28</a:t>
            </a:fld>
            <a:endParaRPr lang="en-US" altLang="zh-CN">
              <a:ea typeface="宋体" charset="-122"/>
            </a:endParaRPr>
          </a:p>
        </p:txBody>
      </p:sp>
      <p:sp>
        <p:nvSpPr>
          <p:cNvPr id="108548" name="Rectangle 4"/>
          <p:cNvSpPr>
            <a:spLocks noGrp="1" noChangeArrowheads="1"/>
          </p:cNvSpPr>
          <p:nvPr>
            <p:ph type="body" idx="1"/>
          </p:nvPr>
        </p:nvSpPr>
        <p:spPr>
          <a:xfrm>
            <a:off x="468313" y="1268413"/>
            <a:ext cx="8229600" cy="5400675"/>
          </a:xfrm>
        </p:spPr>
        <p:txBody>
          <a:bodyPr/>
          <a:lstStyle/>
          <a:p>
            <a:pPr eaLnBrk="1" hangingPunct="1">
              <a:lnSpc>
                <a:spcPct val="90000"/>
              </a:lnSpc>
              <a:defRPr/>
            </a:pPr>
            <a:r>
              <a:rPr lang="zh-CN" altLang="en-US" b="1" smtClean="0">
                <a:solidFill>
                  <a:srgbClr val="FFFF00"/>
                </a:solidFill>
              </a:rPr>
              <a:t>在你曾经经历过的软件开发任务中，采用的是近似于上面哪一种软件过程模型？有哪些主要的开发活动？有何应对后期需求变化的措施？</a:t>
            </a:r>
          </a:p>
          <a:p>
            <a:pPr eaLnBrk="1" hangingPunct="1">
              <a:lnSpc>
                <a:spcPct val="90000"/>
              </a:lnSpc>
              <a:defRPr/>
            </a:pPr>
            <a:r>
              <a:rPr lang="zh-CN" altLang="en-US" b="1" smtClean="0">
                <a:solidFill>
                  <a:srgbClr val="FFFF00"/>
                </a:solidFill>
              </a:rPr>
              <a:t>你认为在研究机构中，比如大学，进行的软件项目，所采用的软件过程模型与专门从事软件开发的公司所采用的模型有什么不同吗？</a:t>
            </a:r>
          </a:p>
          <a:p>
            <a:pPr eaLnBrk="1" hangingPunct="1">
              <a:lnSpc>
                <a:spcPct val="90000"/>
              </a:lnSpc>
              <a:defRPr/>
            </a:pPr>
            <a:r>
              <a:rPr lang="zh-CN" altLang="en-US" b="1" smtClean="0">
                <a:solidFill>
                  <a:srgbClr val="FFFF00"/>
                </a:solidFill>
              </a:rPr>
              <a:t>对你感兴趣的某个软件过程模型的某个（或某些）原则（或特点）发表一下自己的看法。</a:t>
            </a:r>
          </a:p>
        </p:txBody>
      </p:sp>
      <p:sp>
        <p:nvSpPr>
          <p:cNvPr id="108549" name="Rectangle 5"/>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000" b="1">
                <a:solidFill>
                  <a:srgbClr val="FFFF00"/>
                </a:solidFill>
                <a:effectLst>
                  <a:outerShdw blurRad="38100" dist="38100" dir="2700000" algn="tl">
                    <a:srgbClr val="000000"/>
                  </a:outerShdw>
                </a:effectLst>
                <a:ea typeface="宋体" pitchFamily="2" charset="-122"/>
              </a:rPr>
              <a:t>作业</a:t>
            </a:r>
          </a:p>
        </p:txBody>
      </p:sp>
      <p:sp>
        <p:nvSpPr>
          <p:cNvPr id="115717" name="Line 6"/>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1"/>
          </p:nvPr>
        </p:nvSpPr>
        <p:spPr>
          <a:noFill/>
        </p:spPr>
        <p:txBody>
          <a:bodyPr/>
          <a:lstStyle/>
          <a:p>
            <a:fld id="{E438E868-F1E0-41C1-BDFE-B7309704C631}" type="slidenum">
              <a:rPr lang="en-US" altLang="zh-CN">
                <a:ea typeface="宋体" charset="-122"/>
              </a:rPr>
              <a:pPr/>
              <a:t>3</a:t>
            </a:fld>
            <a:endParaRPr lang="en-US" altLang="zh-CN">
              <a:ea typeface="宋体" charset="-122"/>
            </a:endParaRPr>
          </a:p>
        </p:txBody>
      </p:sp>
      <p:sp>
        <p:nvSpPr>
          <p:cNvPr id="243714" name="Rectangle 2"/>
          <p:cNvSpPr>
            <a:spLocks noGrp="1" noChangeArrowheads="1"/>
          </p:cNvSpPr>
          <p:nvPr>
            <p:ph type="body" idx="1"/>
          </p:nvPr>
        </p:nvSpPr>
        <p:spPr>
          <a:xfrm>
            <a:off x="179388" y="1052513"/>
            <a:ext cx="8964612" cy="4968875"/>
          </a:xfrm>
        </p:spPr>
        <p:txBody>
          <a:bodyPr/>
          <a:lstStyle/>
          <a:p>
            <a:pPr eaLnBrk="1" hangingPunct="1">
              <a:lnSpc>
                <a:spcPct val="105000"/>
              </a:lnSpc>
              <a:defRPr/>
            </a:pPr>
            <a:r>
              <a:rPr lang="zh-CN" altLang="en-US" sz="2400" b="1" dirty="0" smtClean="0">
                <a:solidFill>
                  <a:srgbClr val="FFFF00"/>
                </a:solidFill>
              </a:rPr>
              <a:t>项目前景（</a:t>
            </a:r>
            <a:r>
              <a:rPr lang="en-US" altLang="zh-CN" sz="2400" b="1" dirty="0" smtClean="0">
                <a:solidFill>
                  <a:srgbClr val="FFFF00"/>
                </a:solidFill>
              </a:rPr>
              <a:t>vision</a:t>
            </a:r>
            <a:r>
              <a:rPr lang="zh-CN" altLang="en-US" sz="2400" b="1" dirty="0" smtClean="0">
                <a:solidFill>
                  <a:srgbClr val="FFFF00"/>
                </a:solidFill>
              </a:rPr>
              <a:t>）与项目范围（</a:t>
            </a:r>
            <a:r>
              <a:rPr lang="en-US" altLang="zh-CN" sz="2400" b="1" dirty="0" smtClean="0">
                <a:solidFill>
                  <a:srgbClr val="FFFF00"/>
                </a:solidFill>
              </a:rPr>
              <a:t>scope</a:t>
            </a:r>
            <a:r>
              <a:rPr lang="zh-CN" altLang="en-US" sz="2400" b="1" dirty="0" smtClean="0">
                <a:solidFill>
                  <a:srgbClr val="FFFF00"/>
                </a:solidFill>
              </a:rPr>
              <a:t>）</a:t>
            </a:r>
          </a:p>
          <a:p>
            <a:pPr lvl="1" eaLnBrk="1" hangingPunct="1">
              <a:lnSpc>
                <a:spcPct val="105000"/>
              </a:lnSpc>
              <a:defRPr/>
            </a:pPr>
            <a:r>
              <a:rPr lang="zh-CN" altLang="en-US" sz="2200" b="1" dirty="0" smtClean="0">
                <a:solidFill>
                  <a:srgbClr val="FFFF00"/>
                </a:solidFill>
              </a:rPr>
              <a:t>项目前景是对项目要解决什么问题的开放性描述，它代表项目的</a:t>
            </a:r>
            <a:r>
              <a:rPr lang="zh-CN" altLang="en-US" sz="2200" b="1" dirty="0" smtClean="0"/>
              <a:t>远景目标</a:t>
            </a:r>
          </a:p>
          <a:p>
            <a:pPr lvl="1" eaLnBrk="1" hangingPunct="1">
              <a:lnSpc>
                <a:spcPct val="105000"/>
              </a:lnSpc>
              <a:defRPr/>
            </a:pPr>
            <a:r>
              <a:rPr lang="zh-CN" altLang="en-US" sz="2200" b="1" dirty="0" smtClean="0">
                <a:solidFill>
                  <a:srgbClr val="FFFF00"/>
                </a:solidFill>
              </a:rPr>
              <a:t>项目范围描述的是在项目的限制条件内，需要完成哪些具体的目标，主要是指所有特定的</a:t>
            </a:r>
            <a:r>
              <a:rPr lang="zh-CN" altLang="en-US" sz="2200" b="1" dirty="0" smtClean="0"/>
              <a:t>近期目标</a:t>
            </a:r>
          </a:p>
          <a:p>
            <a:pPr eaLnBrk="1" hangingPunct="1">
              <a:lnSpc>
                <a:spcPct val="105000"/>
              </a:lnSpc>
              <a:defRPr/>
            </a:pPr>
            <a:r>
              <a:rPr lang="zh-CN" altLang="en-US" sz="2400" b="1" dirty="0" smtClean="0">
                <a:solidFill>
                  <a:srgbClr val="FFFF00"/>
                </a:solidFill>
              </a:rPr>
              <a:t>功能说明书</a:t>
            </a:r>
          </a:p>
          <a:p>
            <a:pPr lvl="1" eaLnBrk="1" hangingPunct="1">
              <a:lnSpc>
                <a:spcPct val="105000"/>
              </a:lnSpc>
              <a:defRPr/>
            </a:pPr>
            <a:r>
              <a:rPr lang="zh-CN" altLang="en-US" sz="2200" b="1" dirty="0" smtClean="0">
                <a:solidFill>
                  <a:srgbClr val="FFFF00"/>
                </a:solidFill>
              </a:rPr>
              <a:t>阐释了软件每一个特性的功能和执行方式，以及所有特性的组合关系和整体架构</a:t>
            </a:r>
          </a:p>
          <a:p>
            <a:pPr lvl="1" eaLnBrk="1" hangingPunct="1">
              <a:lnSpc>
                <a:spcPct val="105000"/>
              </a:lnSpc>
              <a:defRPr/>
            </a:pPr>
            <a:r>
              <a:rPr lang="zh-CN" altLang="en-US" sz="2200" b="1" dirty="0" smtClean="0">
                <a:solidFill>
                  <a:srgbClr val="FFFF00"/>
                </a:solidFill>
              </a:rPr>
              <a:t>单页：概要性的描述所有产品特性的功能、性能及其在项目中的优先级</a:t>
            </a:r>
          </a:p>
          <a:p>
            <a:pPr lvl="1" eaLnBrk="1" hangingPunct="1">
              <a:lnSpc>
                <a:spcPct val="105000"/>
              </a:lnSpc>
              <a:defRPr/>
            </a:pPr>
            <a:r>
              <a:rPr lang="zh-CN" altLang="en-US" sz="2200" b="1" dirty="0" smtClean="0">
                <a:solidFill>
                  <a:srgbClr val="FFFF00"/>
                </a:solidFill>
              </a:rPr>
              <a:t>详细：从技术细节上详细描述如何实现所有的产品特性</a:t>
            </a:r>
          </a:p>
          <a:p>
            <a:pPr eaLnBrk="1" hangingPunct="1">
              <a:lnSpc>
                <a:spcPct val="105000"/>
              </a:lnSpc>
              <a:defRPr/>
            </a:pPr>
            <a:r>
              <a:rPr lang="zh-CN" altLang="en-US" sz="2400" b="1" dirty="0" smtClean="0">
                <a:solidFill>
                  <a:srgbClr val="FFFF00"/>
                </a:solidFill>
              </a:rPr>
              <a:t>程序经理</a:t>
            </a:r>
          </a:p>
          <a:p>
            <a:pPr lvl="1" eaLnBrk="1" hangingPunct="1">
              <a:lnSpc>
                <a:spcPct val="105000"/>
              </a:lnSpc>
              <a:defRPr/>
            </a:pPr>
            <a:r>
              <a:rPr lang="zh-CN" altLang="en-US" sz="2200" b="1" dirty="0" smtClean="0">
                <a:solidFill>
                  <a:srgbClr val="FFFF00"/>
                </a:solidFill>
              </a:rPr>
              <a:t>职责是在规定的项目资源、期限等限制条件下，确保产品能够如期发布。</a:t>
            </a:r>
          </a:p>
        </p:txBody>
      </p:sp>
      <p:sp>
        <p:nvSpPr>
          <p:cNvPr id="243715"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微软过程术语</a:t>
            </a:r>
            <a:endParaRPr lang="zh-CN" altLang="en-US" sz="4000" b="1">
              <a:solidFill>
                <a:srgbClr val="FFFF00"/>
              </a:solidFill>
              <a:effectLst>
                <a:outerShdw blurRad="38100" dist="38100" dir="2700000" algn="tl">
                  <a:srgbClr val="000000"/>
                </a:outerShdw>
              </a:effectLst>
              <a:ea typeface="宋体" pitchFamily="2" charset="-122"/>
            </a:endParaRPr>
          </a:p>
        </p:txBody>
      </p:sp>
      <p:sp>
        <p:nvSpPr>
          <p:cNvPr id="9318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1"/>
          </p:nvPr>
        </p:nvSpPr>
        <p:spPr>
          <a:noFill/>
        </p:spPr>
        <p:txBody>
          <a:bodyPr/>
          <a:lstStyle/>
          <a:p>
            <a:fld id="{E286B42A-C48A-4D59-B869-E6EC4D969D4B}" type="slidenum">
              <a:rPr lang="en-US" altLang="zh-CN">
                <a:ea typeface="宋体" charset="-122"/>
              </a:rPr>
              <a:pPr/>
              <a:t>4</a:t>
            </a:fld>
            <a:endParaRPr lang="en-US" altLang="zh-CN">
              <a:ea typeface="宋体" charset="-122"/>
            </a:endParaRPr>
          </a:p>
        </p:txBody>
      </p:sp>
      <p:sp>
        <p:nvSpPr>
          <p:cNvPr id="236546" name="Rectangle 2"/>
          <p:cNvSpPr>
            <a:spLocks noGrp="1" noChangeArrowheads="1"/>
          </p:cNvSpPr>
          <p:nvPr>
            <p:ph type="body" idx="1"/>
          </p:nvPr>
        </p:nvSpPr>
        <p:spPr>
          <a:xfrm>
            <a:off x="457200" y="981075"/>
            <a:ext cx="8435975" cy="5111750"/>
          </a:xfrm>
        </p:spPr>
        <p:txBody>
          <a:bodyPr/>
          <a:lstStyle/>
          <a:p>
            <a:pPr eaLnBrk="1" hangingPunct="1">
              <a:lnSpc>
                <a:spcPct val="120000"/>
              </a:lnSpc>
              <a:defRPr/>
            </a:pPr>
            <a:r>
              <a:rPr lang="zh-CN" altLang="en-US" sz="2800" b="1" smtClean="0">
                <a:solidFill>
                  <a:srgbClr val="FFFF00"/>
                </a:solidFill>
              </a:rPr>
              <a:t>项目计划应该兼顾未来的不确定因素</a:t>
            </a:r>
          </a:p>
          <a:p>
            <a:pPr eaLnBrk="1" hangingPunct="1">
              <a:lnSpc>
                <a:spcPct val="120000"/>
              </a:lnSpc>
              <a:defRPr/>
            </a:pPr>
            <a:r>
              <a:rPr lang="zh-CN" altLang="en-US" sz="2800" b="1" smtClean="0">
                <a:solidFill>
                  <a:srgbClr val="FFFF00"/>
                </a:solidFill>
              </a:rPr>
              <a:t>用有效的风险管理来减少不确定的因素的影响</a:t>
            </a:r>
          </a:p>
          <a:p>
            <a:pPr eaLnBrk="1" hangingPunct="1">
              <a:lnSpc>
                <a:spcPct val="120000"/>
              </a:lnSpc>
              <a:defRPr/>
            </a:pPr>
            <a:r>
              <a:rPr lang="zh-CN" altLang="en-US" sz="2800" b="1" smtClean="0">
                <a:solidFill>
                  <a:srgbClr val="FFFF00"/>
                </a:solidFill>
              </a:rPr>
              <a:t>经常生成过渡版本并快速地测试软件来提高产品的稳定性及可预测性</a:t>
            </a:r>
          </a:p>
          <a:p>
            <a:pPr eaLnBrk="1" hangingPunct="1">
              <a:lnSpc>
                <a:spcPct val="120000"/>
              </a:lnSpc>
              <a:defRPr/>
            </a:pPr>
            <a:r>
              <a:rPr lang="zh-CN" altLang="en-US" sz="2800" b="1" smtClean="0">
                <a:solidFill>
                  <a:srgbClr val="FFFF00"/>
                </a:solidFill>
              </a:rPr>
              <a:t>采用快速循环、递进的开发过程</a:t>
            </a:r>
          </a:p>
          <a:p>
            <a:pPr eaLnBrk="1" hangingPunct="1">
              <a:lnSpc>
                <a:spcPct val="120000"/>
              </a:lnSpc>
              <a:defRPr/>
            </a:pPr>
            <a:r>
              <a:rPr lang="zh-CN" altLang="en-US" sz="2800" b="1" smtClean="0">
                <a:solidFill>
                  <a:srgbClr val="FFFF00"/>
                </a:solidFill>
              </a:rPr>
              <a:t>用创造性的工作来平衡产品特性和产品成本</a:t>
            </a:r>
          </a:p>
          <a:p>
            <a:pPr eaLnBrk="1" hangingPunct="1">
              <a:lnSpc>
                <a:spcPct val="120000"/>
              </a:lnSpc>
              <a:defRPr/>
            </a:pPr>
            <a:r>
              <a:rPr lang="zh-CN" altLang="en-US" sz="2800" b="1" smtClean="0">
                <a:solidFill>
                  <a:srgbClr val="FFFF00"/>
                </a:solidFill>
              </a:rPr>
              <a:t>项目进度表应该具有较高的稳定性和权威性</a:t>
            </a:r>
          </a:p>
          <a:p>
            <a:pPr eaLnBrk="1" hangingPunct="1">
              <a:lnSpc>
                <a:spcPct val="120000"/>
              </a:lnSpc>
              <a:defRPr/>
            </a:pPr>
            <a:r>
              <a:rPr lang="zh-CN" altLang="en-US" sz="2800" b="1" smtClean="0">
                <a:solidFill>
                  <a:srgbClr val="FFFF00"/>
                </a:solidFill>
              </a:rPr>
              <a:t>使用小型项目组并发地完成开发工作，并设置多个同步点</a:t>
            </a:r>
          </a:p>
        </p:txBody>
      </p:sp>
      <p:sp>
        <p:nvSpPr>
          <p:cNvPr id="236547"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微软过程的过程原则</a:t>
            </a:r>
          </a:p>
        </p:txBody>
      </p:sp>
      <p:sp>
        <p:nvSpPr>
          <p:cNvPr id="9421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a:spLocks noGrp="1"/>
          </p:cNvSpPr>
          <p:nvPr>
            <p:ph type="sldNum" sz="quarter" idx="11"/>
          </p:nvPr>
        </p:nvSpPr>
        <p:spPr>
          <a:noFill/>
        </p:spPr>
        <p:txBody>
          <a:bodyPr/>
          <a:lstStyle/>
          <a:p>
            <a:fld id="{E34E7C28-521C-495D-97F0-7473363FC85E}" type="slidenum">
              <a:rPr lang="en-US" altLang="zh-CN">
                <a:ea typeface="宋体" charset="-122"/>
              </a:rPr>
              <a:pPr/>
              <a:t>5</a:t>
            </a:fld>
            <a:endParaRPr lang="en-US" altLang="zh-CN">
              <a:ea typeface="宋体" charset="-122"/>
            </a:endParaRPr>
          </a:p>
        </p:txBody>
      </p:sp>
      <p:sp>
        <p:nvSpPr>
          <p:cNvPr id="301058" name="Rectangle 2"/>
          <p:cNvSpPr>
            <a:spLocks noGrp="1" noChangeArrowheads="1"/>
          </p:cNvSpPr>
          <p:nvPr>
            <p:ph type="body" idx="1"/>
          </p:nvPr>
        </p:nvSpPr>
        <p:spPr>
          <a:xfrm>
            <a:off x="468313" y="1125538"/>
            <a:ext cx="8435975" cy="4895850"/>
          </a:xfrm>
        </p:spPr>
        <p:txBody>
          <a:bodyPr/>
          <a:lstStyle/>
          <a:p>
            <a:pPr eaLnBrk="1" hangingPunct="1">
              <a:lnSpc>
                <a:spcPct val="120000"/>
              </a:lnSpc>
              <a:defRPr/>
            </a:pPr>
            <a:r>
              <a:rPr lang="zh-CN" altLang="en-US" sz="2800" b="1" dirty="0" smtClean="0">
                <a:solidFill>
                  <a:srgbClr val="FFFF00"/>
                </a:solidFill>
              </a:rPr>
              <a:t>将大型项目分解成多个可管理的单元，以便更快地发布产品</a:t>
            </a:r>
          </a:p>
          <a:p>
            <a:pPr eaLnBrk="1" hangingPunct="1">
              <a:lnSpc>
                <a:spcPct val="120000"/>
              </a:lnSpc>
              <a:defRPr/>
            </a:pPr>
            <a:r>
              <a:rPr lang="zh-CN" altLang="en-US" sz="2800" b="1" dirty="0" smtClean="0">
                <a:solidFill>
                  <a:srgbClr val="FFFF00"/>
                </a:solidFill>
              </a:rPr>
              <a:t>用产品的前景目标和概要说明指导项目开发工作</a:t>
            </a:r>
            <a:r>
              <a:rPr lang="en-US" altLang="zh-CN" sz="2800" b="1" dirty="0" smtClean="0">
                <a:solidFill>
                  <a:srgbClr val="FFFF00"/>
                </a:solidFill>
                <a:latin typeface="Arial"/>
              </a:rPr>
              <a:t>——</a:t>
            </a:r>
            <a:r>
              <a:rPr lang="zh-CN" altLang="en-US" sz="2800" b="1" dirty="0" smtClean="0">
                <a:solidFill>
                  <a:srgbClr val="FFFF00"/>
                </a:solidFill>
              </a:rPr>
              <a:t>先基线化，后冻结</a:t>
            </a:r>
          </a:p>
          <a:p>
            <a:pPr eaLnBrk="1" hangingPunct="1">
              <a:lnSpc>
                <a:spcPct val="120000"/>
              </a:lnSpc>
              <a:defRPr/>
            </a:pPr>
            <a:r>
              <a:rPr lang="zh-CN" altLang="en-US" sz="2800" b="1" dirty="0" smtClean="0">
                <a:solidFill>
                  <a:srgbClr val="FFFF00"/>
                </a:solidFill>
              </a:rPr>
              <a:t>避免产品走形</a:t>
            </a:r>
          </a:p>
          <a:p>
            <a:pPr eaLnBrk="1" hangingPunct="1">
              <a:lnSpc>
                <a:spcPct val="120000"/>
              </a:lnSpc>
              <a:defRPr/>
            </a:pPr>
            <a:r>
              <a:rPr lang="zh-CN" altLang="en-US" sz="2800" b="1" dirty="0" smtClean="0">
                <a:solidFill>
                  <a:srgbClr val="FFFF00"/>
                </a:solidFill>
              </a:rPr>
              <a:t>使用原型验证概念，对项目进行早期论证</a:t>
            </a:r>
          </a:p>
          <a:p>
            <a:pPr eaLnBrk="1" hangingPunct="1">
              <a:lnSpc>
                <a:spcPct val="120000"/>
              </a:lnSpc>
              <a:defRPr/>
            </a:pPr>
            <a:r>
              <a:rPr lang="zh-CN" altLang="en-US" sz="2800" b="1" dirty="0" smtClean="0">
                <a:solidFill>
                  <a:srgbClr val="FFFF00"/>
                </a:solidFill>
              </a:rPr>
              <a:t>把零缺陷作为追求的目标</a:t>
            </a:r>
          </a:p>
          <a:p>
            <a:pPr eaLnBrk="1" hangingPunct="1">
              <a:lnSpc>
                <a:spcPct val="120000"/>
              </a:lnSpc>
              <a:defRPr/>
            </a:pPr>
            <a:r>
              <a:rPr lang="zh-CN" altLang="en-US" sz="2800" b="1" dirty="0" smtClean="0">
                <a:solidFill>
                  <a:srgbClr val="FFFF00"/>
                </a:solidFill>
              </a:rPr>
              <a:t>里程碑评审会强调改进工作，避免相互指责</a:t>
            </a:r>
          </a:p>
        </p:txBody>
      </p:sp>
      <p:sp>
        <p:nvSpPr>
          <p:cNvPr id="30105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微软过程的过程原则（续）</a:t>
            </a:r>
          </a:p>
        </p:txBody>
      </p:sp>
      <p:sp>
        <p:nvSpPr>
          <p:cNvPr id="9523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4"/>
          <p:cNvSpPr>
            <a:spLocks noGrp="1"/>
          </p:cNvSpPr>
          <p:nvPr>
            <p:ph type="sldNum" sz="quarter" idx="11"/>
          </p:nvPr>
        </p:nvSpPr>
        <p:spPr>
          <a:noFill/>
        </p:spPr>
        <p:txBody>
          <a:bodyPr/>
          <a:lstStyle/>
          <a:p>
            <a:fld id="{A894EC66-1E82-4316-9B17-EB61E0FA893D}" type="slidenum">
              <a:rPr lang="en-US" altLang="zh-CN">
                <a:ea typeface="宋体" charset="-122"/>
              </a:rPr>
              <a:pPr/>
              <a:t>6</a:t>
            </a:fld>
            <a:endParaRPr lang="en-US" altLang="zh-CN">
              <a:ea typeface="宋体" charset="-122"/>
            </a:endParaRPr>
          </a:p>
        </p:txBody>
      </p:sp>
      <p:sp>
        <p:nvSpPr>
          <p:cNvPr id="302082" name="Rectangle 2"/>
          <p:cNvSpPr>
            <a:spLocks noGrp="1" noChangeArrowheads="1"/>
          </p:cNvSpPr>
          <p:nvPr>
            <p:ph type="body" idx="1"/>
          </p:nvPr>
        </p:nvSpPr>
        <p:spPr>
          <a:xfrm>
            <a:off x="457200" y="981075"/>
            <a:ext cx="8435975" cy="5111750"/>
          </a:xfrm>
        </p:spPr>
        <p:txBody>
          <a:bodyPr/>
          <a:lstStyle/>
          <a:p>
            <a:pPr eaLnBrk="1" hangingPunct="1">
              <a:lnSpc>
                <a:spcPct val="115000"/>
              </a:lnSpc>
              <a:defRPr/>
            </a:pPr>
            <a:r>
              <a:rPr lang="zh-CN" altLang="en-US" sz="2200" b="1" smtClean="0">
                <a:solidFill>
                  <a:srgbClr val="FFFF00"/>
                </a:solidFill>
              </a:rPr>
              <a:t>小型的、多元化的项目组</a:t>
            </a:r>
          </a:p>
          <a:p>
            <a:pPr eaLnBrk="1" hangingPunct="1">
              <a:lnSpc>
                <a:spcPct val="115000"/>
              </a:lnSpc>
              <a:defRPr/>
            </a:pPr>
            <a:r>
              <a:rPr lang="zh-CN" altLang="en-US" sz="2200" b="1" smtClean="0">
                <a:solidFill>
                  <a:srgbClr val="FFFF00"/>
                </a:solidFill>
              </a:rPr>
              <a:t>角色依赖和职责共享</a:t>
            </a:r>
          </a:p>
          <a:p>
            <a:pPr eaLnBrk="1" hangingPunct="1">
              <a:lnSpc>
                <a:spcPct val="115000"/>
              </a:lnSpc>
              <a:defRPr/>
            </a:pPr>
            <a:r>
              <a:rPr lang="zh-CN" altLang="en-US" sz="2200" b="1" smtClean="0">
                <a:solidFill>
                  <a:srgbClr val="FFFF00"/>
                </a:solidFill>
              </a:rPr>
              <a:t>专深的技术水平和业务技能</a:t>
            </a:r>
          </a:p>
          <a:p>
            <a:pPr eaLnBrk="1" hangingPunct="1">
              <a:lnSpc>
                <a:spcPct val="115000"/>
              </a:lnSpc>
              <a:defRPr/>
            </a:pPr>
            <a:r>
              <a:rPr lang="zh-CN" altLang="en-US" sz="2200" b="1" smtClean="0">
                <a:solidFill>
                  <a:srgbClr val="FFFF00"/>
                </a:solidFill>
              </a:rPr>
              <a:t>以产品发布为中心</a:t>
            </a:r>
          </a:p>
          <a:p>
            <a:pPr eaLnBrk="1" hangingPunct="1">
              <a:lnSpc>
                <a:spcPct val="115000"/>
              </a:lnSpc>
              <a:defRPr/>
            </a:pPr>
            <a:r>
              <a:rPr lang="zh-CN" altLang="en-US" sz="2200" b="1" smtClean="0">
                <a:solidFill>
                  <a:srgbClr val="FFFF00"/>
                </a:solidFill>
              </a:rPr>
              <a:t>明确的目标</a:t>
            </a:r>
          </a:p>
          <a:p>
            <a:pPr eaLnBrk="1" hangingPunct="1">
              <a:lnSpc>
                <a:spcPct val="115000"/>
              </a:lnSpc>
              <a:defRPr/>
            </a:pPr>
            <a:r>
              <a:rPr lang="zh-CN" altLang="en-US" sz="2200" b="1" smtClean="0">
                <a:solidFill>
                  <a:srgbClr val="FFFF00"/>
                </a:solidFill>
              </a:rPr>
              <a:t>客户的主动参与</a:t>
            </a:r>
          </a:p>
          <a:p>
            <a:pPr eaLnBrk="1" hangingPunct="1">
              <a:lnSpc>
                <a:spcPct val="115000"/>
              </a:lnSpc>
              <a:defRPr/>
            </a:pPr>
            <a:r>
              <a:rPr lang="zh-CN" altLang="en-US" sz="2200" b="1" smtClean="0">
                <a:solidFill>
                  <a:srgbClr val="FFFF00"/>
                </a:solidFill>
              </a:rPr>
              <a:t>分享产品的前景</a:t>
            </a:r>
          </a:p>
          <a:p>
            <a:pPr eaLnBrk="1" hangingPunct="1">
              <a:lnSpc>
                <a:spcPct val="115000"/>
              </a:lnSpc>
              <a:defRPr/>
            </a:pPr>
            <a:r>
              <a:rPr lang="zh-CN" altLang="en-US" sz="2200" b="1" smtClean="0">
                <a:solidFill>
                  <a:srgbClr val="FFFF00"/>
                </a:solidFill>
              </a:rPr>
              <a:t>所有人都参与设计</a:t>
            </a:r>
          </a:p>
          <a:p>
            <a:pPr eaLnBrk="1" hangingPunct="1">
              <a:lnSpc>
                <a:spcPct val="115000"/>
              </a:lnSpc>
              <a:defRPr/>
            </a:pPr>
            <a:r>
              <a:rPr lang="zh-CN" altLang="en-US" sz="2200" b="1" smtClean="0">
                <a:solidFill>
                  <a:srgbClr val="FFFF00"/>
                </a:solidFill>
              </a:rPr>
              <a:t>认真从过去的项目中吸取经验</a:t>
            </a:r>
          </a:p>
          <a:p>
            <a:pPr eaLnBrk="1" hangingPunct="1">
              <a:lnSpc>
                <a:spcPct val="115000"/>
              </a:lnSpc>
              <a:defRPr/>
            </a:pPr>
            <a:r>
              <a:rPr lang="zh-CN" altLang="en-US" sz="2200" b="1" smtClean="0">
                <a:solidFill>
                  <a:srgbClr val="FFFF00"/>
                </a:solidFill>
              </a:rPr>
              <a:t>共同管理、共同决策</a:t>
            </a:r>
          </a:p>
          <a:p>
            <a:pPr eaLnBrk="1" hangingPunct="1">
              <a:lnSpc>
                <a:spcPct val="115000"/>
              </a:lnSpc>
              <a:defRPr/>
            </a:pPr>
            <a:r>
              <a:rPr lang="zh-CN" altLang="en-US" sz="2200" b="1" smtClean="0">
                <a:solidFill>
                  <a:srgbClr val="FFFF00"/>
                </a:solidFill>
              </a:rPr>
              <a:t>项目组成员在同一地点办公</a:t>
            </a:r>
          </a:p>
          <a:p>
            <a:pPr eaLnBrk="1" hangingPunct="1">
              <a:lnSpc>
                <a:spcPct val="115000"/>
              </a:lnSpc>
              <a:defRPr/>
            </a:pPr>
            <a:r>
              <a:rPr lang="zh-CN" altLang="en-US" sz="2200" b="1" smtClean="0">
                <a:solidFill>
                  <a:srgbClr val="FFFF00"/>
                </a:solidFill>
              </a:rPr>
              <a:t>大型项目组也像小型项目组一样运转</a:t>
            </a:r>
          </a:p>
        </p:txBody>
      </p:sp>
      <p:sp>
        <p:nvSpPr>
          <p:cNvPr id="30208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微软过程的组队原则</a:t>
            </a:r>
          </a:p>
        </p:txBody>
      </p:sp>
      <p:sp>
        <p:nvSpPr>
          <p:cNvPr id="9626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4"/>
          <p:cNvSpPr>
            <a:spLocks noGrp="1"/>
          </p:cNvSpPr>
          <p:nvPr>
            <p:ph type="sldNum" sz="quarter" idx="11"/>
          </p:nvPr>
        </p:nvSpPr>
        <p:spPr>
          <a:noFill/>
        </p:spPr>
        <p:txBody>
          <a:bodyPr/>
          <a:lstStyle/>
          <a:p>
            <a:fld id="{016FC377-887C-4FB2-8427-B1FBB95D3EB4}" type="slidenum">
              <a:rPr lang="en-US" altLang="zh-CN">
                <a:ea typeface="宋体" charset="-122"/>
              </a:rPr>
              <a:pPr/>
              <a:t>7</a:t>
            </a:fld>
            <a:endParaRPr lang="en-US" altLang="zh-CN">
              <a:ea typeface="宋体" charset="-122"/>
            </a:endParaRPr>
          </a:p>
        </p:txBody>
      </p:sp>
      <p:sp>
        <p:nvSpPr>
          <p:cNvPr id="303106" name="Rectangle 2"/>
          <p:cNvSpPr>
            <a:spLocks noGrp="1" noChangeArrowheads="1"/>
          </p:cNvSpPr>
          <p:nvPr>
            <p:ph type="body" idx="1"/>
          </p:nvPr>
        </p:nvSpPr>
        <p:spPr>
          <a:xfrm>
            <a:off x="179388" y="981075"/>
            <a:ext cx="8713787" cy="5184775"/>
          </a:xfrm>
        </p:spPr>
        <p:txBody>
          <a:bodyPr/>
          <a:lstStyle/>
          <a:p>
            <a:pPr eaLnBrk="1" hangingPunct="1">
              <a:lnSpc>
                <a:spcPct val="115000"/>
              </a:lnSpc>
              <a:defRPr/>
            </a:pPr>
            <a:r>
              <a:rPr lang="zh-CN" altLang="en-US" sz="2600" b="1" dirty="0" smtClean="0">
                <a:solidFill>
                  <a:srgbClr val="FFFF00"/>
                </a:solidFill>
              </a:rPr>
              <a:t>微软过程的生命周期</a:t>
            </a:r>
          </a:p>
          <a:p>
            <a:pPr lvl="1" eaLnBrk="1" hangingPunct="1">
              <a:lnSpc>
                <a:spcPct val="115000"/>
              </a:lnSpc>
              <a:defRPr/>
            </a:pPr>
            <a:r>
              <a:rPr lang="zh-CN" altLang="en-US" sz="2400" b="1" dirty="0" smtClean="0">
                <a:solidFill>
                  <a:srgbClr val="FFFF00"/>
                </a:solidFill>
              </a:rPr>
              <a:t>每个生命周期发布一个递进的软件版本，各生命周期持续、快速地循环。</a:t>
            </a:r>
          </a:p>
          <a:p>
            <a:pPr lvl="1" eaLnBrk="1" hangingPunct="1">
              <a:lnSpc>
                <a:spcPct val="115000"/>
              </a:lnSpc>
              <a:defRPr/>
            </a:pPr>
            <a:r>
              <a:rPr lang="zh-CN" altLang="en-US" sz="2400" b="1" dirty="0" smtClean="0">
                <a:solidFill>
                  <a:srgbClr val="FFFF00"/>
                </a:solidFill>
              </a:rPr>
              <a:t>每个生命周期分为五个阶段，</a:t>
            </a:r>
          </a:p>
          <a:p>
            <a:pPr lvl="2" eaLnBrk="1" hangingPunct="1">
              <a:lnSpc>
                <a:spcPct val="115000"/>
              </a:lnSpc>
              <a:defRPr/>
            </a:pPr>
            <a:r>
              <a:rPr lang="zh-CN" altLang="en-US" sz="2000" b="1" dirty="0" smtClean="0">
                <a:solidFill>
                  <a:srgbClr val="FFFF00"/>
                </a:solidFill>
              </a:rPr>
              <a:t>构思阶段（</a:t>
            </a:r>
            <a:r>
              <a:rPr lang="en-US" altLang="zh-CN" sz="2000" b="1" dirty="0" smtClean="0">
                <a:solidFill>
                  <a:srgbClr val="FFFF00"/>
                </a:solidFill>
              </a:rPr>
              <a:t>Envisioning Phase</a:t>
            </a:r>
            <a:r>
              <a:rPr lang="zh-CN" altLang="en-US" sz="2000" b="1" dirty="0" smtClean="0">
                <a:solidFill>
                  <a:srgbClr val="FFFF00"/>
                </a:solidFill>
              </a:rPr>
              <a:t>）</a:t>
            </a:r>
          </a:p>
          <a:p>
            <a:pPr lvl="2" eaLnBrk="1" hangingPunct="1">
              <a:lnSpc>
                <a:spcPct val="115000"/>
              </a:lnSpc>
              <a:defRPr/>
            </a:pPr>
            <a:r>
              <a:rPr lang="zh-CN" altLang="en-US" sz="2000" b="1" dirty="0" smtClean="0">
                <a:solidFill>
                  <a:srgbClr val="FFFF00"/>
                </a:solidFill>
              </a:rPr>
              <a:t>计划阶段（</a:t>
            </a:r>
            <a:r>
              <a:rPr lang="en-US" altLang="zh-CN" sz="2000" b="1" dirty="0" smtClean="0">
                <a:solidFill>
                  <a:srgbClr val="FFFF00"/>
                </a:solidFill>
              </a:rPr>
              <a:t>Planning Phase</a:t>
            </a:r>
            <a:r>
              <a:rPr lang="zh-CN" altLang="en-US" sz="2000" b="1" dirty="0" smtClean="0">
                <a:solidFill>
                  <a:srgbClr val="FFFF00"/>
                </a:solidFill>
              </a:rPr>
              <a:t>）</a:t>
            </a:r>
          </a:p>
          <a:p>
            <a:pPr lvl="2" eaLnBrk="1" hangingPunct="1">
              <a:lnSpc>
                <a:spcPct val="115000"/>
              </a:lnSpc>
              <a:defRPr/>
            </a:pPr>
            <a:r>
              <a:rPr lang="zh-CN" altLang="en-US" sz="2000" b="1" dirty="0" smtClean="0">
                <a:solidFill>
                  <a:srgbClr val="FFFF00"/>
                </a:solidFill>
              </a:rPr>
              <a:t>开发阶段（</a:t>
            </a:r>
            <a:r>
              <a:rPr lang="en-US" altLang="zh-CN" sz="2000" b="1" dirty="0" smtClean="0">
                <a:solidFill>
                  <a:srgbClr val="FFFF00"/>
                </a:solidFill>
              </a:rPr>
              <a:t>Developing Phase</a:t>
            </a:r>
            <a:r>
              <a:rPr lang="zh-CN" altLang="en-US" sz="2000" b="1" dirty="0" smtClean="0">
                <a:solidFill>
                  <a:srgbClr val="FFFF00"/>
                </a:solidFill>
              </a:rPr>
              <a:t>）</a:t>
            </a:r>
          </a:p>
          <a:p>
            <a:pPr lvl="2" eaLnBrk="1" hangingPunct="1">
              <a:lnSpc>
                <a:spcPct val="115000"/>
              </a:lnSpc>
              <a:defRPr/>
            </a:pPr>
            <a:r>
              <a:rPr lang="zh-CN" altLang="en-US" sz="2000" b="1" dirty="0" smtClean="0">
                <a:solidFill>
                  <a:srgbClr val="FFFF00"/>
                </a:solidFill>
              </a:rPr>
              <a:t>稳定阶段（</a:t>
            </a:r>
            <a:r>
              <a:rPr lang="en-US" altLang="zh-CN" sz="2000" b="1" dirty="0" smtClean="0">
                <a:solidFill>
                  <a:srgbClr val="FFFF00"/>
                </a:solidFill>
              </a:rPr>
              <a:t>Stabilizing Phase</a:t>
            </a:r>
            <a:r>
              <a:rPr lang="zh-CN" altLang="en-US" sz="2000" b="1" dirty="0" smtClean="0">
                <a:solidFill>
                  <a:srgbClr val="FFFF00"/>
                </a:solidFill>
              </a:rPr>
              <a:t>）</a:t>
            </a:r>
          </a:p>
          <a:p>
            <a:pPr lvl="2" eaLnBrk="1" hangingPunct="1">
              <a:lnSpc>
                <a:spcPct val="115000"/>
              </a:lnSpc>
              <a:defRPr/>
            </a:pPr>
            <a:r>
              <a:rPr lang="zh-CN" altLang="en-US" sz="2000" b="1" dirty="0" smtClean="0">
                <a:solidFill>
                  <a:srgbClr val="FFFF00"/>
                </a:solidFill>
              </a:rPr>
              <a:t>部署阶段（</a:t>
            </a:r>
            <a:r>
              <a:rPr lang="en-US" altLang="zh-CN" sz="2000" b="1" dirty="0" smtClean="0">
                <a:solidFill>
                  <a:srgbClr val="FFFF00"/>
                </a:solidFill>
              </a:rPr>
              <a:t>Deploying Phase</a:t>
            </a:r>
            <a:r>
              <a:rPr lang="zh-CN" altLang="en-US" sz="2000" b="1" dirty="0" smtClean="0">
                <a:solidFill>
                  <a:srgbClr val="FFFF00"/>
                </a:solidFill>
              </a:rPr>
              <a:t>）</a:t>
            </a:r>
          </a:p>
          <a:p>
            <a:pPr lvl="1" eaLnBrk="1" hangingPunct="1">
              <a:lnSpc>
                <a:spcPct val="115000"/>
              </a:lnSpc>
              <a:defRPr/>
            </a:pPr>
            <a:r>
              <a:rPr lang="zh-CN" altLang="en-US" sz="2400" b="1" dirty="0" smtClean="0">
                <a:solidFill>
                  <a:srgbClr val="FFFF00"/>
                </a:solidFill>
              </a:rPr>
              <a:t>每个阶段均涉及产品管理、程序管理、开发、测试、发布各角色及其活动，各阶段结束于一个重要里程碑。</a:t>
            </a:r>
          </a:p>
        </p:txBody>
      </p:sp>
      <p:sp>
        <p:nvSpPr>
          <p:cNvPr id="303107" name="Rectangle 3"/>
          <p:cNvSpPr>
            <a:spLocks noRot="1" noChangeArrowheads="1"/>
          </p:cNvSpPr>
          <p:nvPr/>
        </p:nvSpPr>
        <p:spPr bwMode="auto">
          <a:xfrm>
            <a:off x="179388" y="130175"/>
            <a:ext cx="8964612"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微软过程的特点－与</a:t>
            </a:r>
            <a:r>
              <a:rPr lang="en-US" altLang="zh-CN" sz="4400" b="1">
                <a:solidFill>
                  <a:srgbClr val="FFFF00"/>
                </a:solidFill>
                <a:effectLst>
                  <a:outerShdw blurRad="38100" dist="38100" dir="2700000" algn="tl">
                    <a:srgbClr val="000000"/>
                  </a:outerShdw>
                </a:effectLst>
                <a:ea typeface="宋体" pitchFamily="2" charset="-122"/>
              </a:rPr>
              <a:t>AP</a:t>
            </a:r>
            <a:r>
              <a:rPr lang="zh-CN" altLang="en-US" sz="4400" b="1">
                <a:solidFill>
                  <a:srgbClr val="FFFF00"/>
                </a:solidFill>
                <a:effectLst>
                  <a:outerShdw blurRad="38100" dist="38100" dir="2700000" algn="tl">
                    <a:srgbClr val="000000"/>
                  </a:outerShdw>
                </a:effectLst>
                <a:ea typeface="宋体" pitchFamily="2" charset="-122"/>
              </a:rPr>
              <a:t>、</a:t>
            </a: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比较</a:t>
            </a:r>
          </a:p>
        </p:txBody>
      </p:sp>
      <p:sp>
        <p:nvSpPr>
          <p:cNvPr id="9728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4"/>
          <p:cNvSpPr>
            <a:spLocks noGrp="1"/>
          </p:cNvSpPr>
          <p:nvPr>
            <p:ph type="sldNum" sz="quarter" idx="11"/>
          </p:nvPr>
        </p:nvSpPr>
        <p:spPr>
          <a:noFill/>
        </p:spPr>
        <p:txBody>
          <a:bodyPr/>
          <a:lstStyle/>
          <a:p>
            <a:fld id="{8D0307FF-30A2-4DDA-B31A-C58B557735E4}" type="slidenum">
              <a:rPr lang="en-US" altLang="zh-CN">
                <a:ea typeface="宋体" charset="-122"/>
              </a:rPr>
              <a:pPr/>
              <a:t>8</a:t>
            </a:fld>
            <a:endParaRPr lang="en-US" altLang="zh-CN">
              <a:ea typeface="宋体" charset="-122"/>
            </a:endParaRPr>
          </a:p>
        </p:txBody>
      </p:sp>
      <p:sp>
        <p:nvSpPr>
          <p:cNvPr id="238594" name="Rectangle 2"/>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微软软件生命周期</a:t>
            </a:r>
          </a:p>
        </p:txBody>
      </p:sp>
      <p:sp>
        <p:nvSpPr>
          <p:cNvPr id="98308" name="Line 3"/>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pic>
        <p:nvPicPr>
          <p:cNvPr id="98309" name="Picture 27" descr="SoftwareProcess-MSFProcess-01"/>
          <p:cNvPicPr>
            <a:picLocks noChangeAspect="1" noChangeArrowheads="1"/>
          </p:cNvPicPr>
          <p:nvPr/>
        </p:nvPicPr>
        <p:blipFill>
          <a:blip r:embed="rId2" cstate="print"/>
          <a:srcRect/>
          <a:stretch>
            <a:fillRect/>
          </a:stretch>
        </p:blipFill>
        <p:spPr bwMode="auto">
          <a:xfrm>
            <a:off x="684213" y="1196975"/>
            <a:ext cx="7848600" cy="5184775"/>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98309"/>
                                        </p:tgtEl>
                                        <p:attrNameLst>
                                          <p:attrName>style.visibility</p:attrName>
                                        </p:attrNameLst>
                                      </p:cBhvr>
                                      <p:to>
                                        <p:strVal val="visible"/>
                                      </p:to>
                                    </p:set>
                                    <p:animEffect transition="in" filter="wheel(4)">
                                      <p:cBhvr>
                                        <p:cTn id="7" dur="1000"/>
                                        <p:tgtEl>
                                          <p:spTgt spid="9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4"/>
          <p:cNvSpPr>
            <a:spLocks noGrp="1"/>
          </p:cNvSpPr>
          <p:nvPr>
            <p:ph type="sldNum" sz="quarter" idx="11"/>
          </p:nvPr>
        </p:nvSpPr>
        <p:spPr>
          <a:noFill/>
        </p:spPr>
        <p:txBody>
          <a:bodyPr/>
          <a:lstStyle/>
          <a:p>
            <a:fld id="{F252A554-3B0F-4A08-BD1C-71844DF0E617}" type="slidenum">
              <a:rPr lang="en-US" altLang="zh-CN">
                <a:ea typeface="宋体" charset="-122"/>
              </a:rPr>
              <a:pPr/>
              <a:t>9</a:t>
            </a:fld>
            <a:endParaRPr lang="en-US" altLang="zh-CN">
              <a:ea typeface="宋体" charset="-122"/>
            </a:endParaRPr>
          </a:p>
        </p:txBody>
      </p:sp>
      <p:sp>
        <p:nvSpPr>
          <p:cNvPr id="318466" name="Rectangle 2"/>
          <p:cNvSpPr>
            <a:spLocks noGrp="1" noRot="1" noChangeArrowheads="1"/>
          </p:cNvSpPr>
          <p:nvPr>
            <p:ph type="title"/>
          </p:nvPr>
        </p:nvSpPr>
        <p:spPr/>
        <p:txBody>
          <a:bodyPr/>
          <a:lstStyle/>
          <a:p>
            <a:pPr eaLnBrk="1" hangingPunct="1">
              <a:defRPr/>
            </a:pPr>
            <a:endParaRPr lang="zh-CN" altLang="zh-CN" dirty="0" smtClean="0"/>
          </a:p>
        </p:txBody>
      </p:sp>
      <p:sp>
        <p:nvSpPr>
          <p:cNvPr id="1029" name="Rectangle 5"/>
          <p:cNvSpPr>
            <a:spLocks noChangeArrowheads="1"/>
          </p:cNvSpPr>
          <p:nvPr/>
        </p:nvSpPr>
        <p:spPr bwMode="auto">
          <a:xfrm>
            <a:off x="0" y="24193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4"/>
          <p:cNvGraphicFramePr>
            <a:graphicFrameLocks noChangeAspect="1"/>
          </p:cNvGraphicFramePr>
          <p:nvPr/>
        </p:nvGraphicFramePr>
        <p:xfrm>
          <a:off x="755650" y="1628775"/>
          <a:ext cx="7777163" cy="4503738"/>
        </p:xfrm>
        <a:graphic>
          <a:graphicData uri="http://schemas.openxmlformats.org/presentationml/2006/ole">
            <mc:AlternateContent xmlns:mc="http://schemas.openxmlformats.org/markup-compatibility/2006">
              <mc:Choice xmlns:v="urn:schemas-microsoft-com:vml" Requires="v">
                <p:oleObj spid="_x0000_s1069" name="图片" r:id="rId3" imgW="3486150" imgH="2019300" progId="Word.Picture.8">
                  <p:embed/>
                </p:oleObj>
              </mc:Choice>
              <mc:Fallback>
                <p:oleObj name="图片" r:id="rId3" imgW="3486150" imgH="2019300" progId="Word.Picture.8">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28775"/>
                        <a:ext cx="7777163" cy="450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10679</TotalTime>
  <Words>1657</Words>
  <Application>Microsoft Office PowerPoint</Application>
  <PresentationFormat>全屏显示(4:3)</PresentationFormat>
  <Paragraphs>267</Paragraphs>
  <Slides>28</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Stream</vt:lpstr>
      <vt:lpstr>图片</vt:lpstr>
      <vt:lpstr>微软过程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软件生命周期和软件过程</dc:title>
  <dc:creator>ldl</dc:creator>
  <cp:lastModifiedBy>chy</cp:lastModifiedBy>
  <cp:revision>603</cp:revision>
  <dcterms:created xsi:type="dcterms:W3CDTF">2003-03-03T02:18:17Z</dcterms:created>
  <dcterms:modified xsi:type="dcterms:W3CDTF">2022-04-13T12:14:01Z</dcterms:modified>
</cp:coreProperties>
</file>