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76" r:id="rId3"/>
    <p:sldId id="261" r:id="rId4"/>
    <p:sldId id="264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8" r:id="rId14"/>
    <p:sldId id="289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77" r:id="rId24"/>
    <p:sldId id="272" r:id="rId25"/>
    <p:sldId id="273" r:id="rId26"/>
    <p:sldId id="274" r:id="rId27"/>
    <p:sldId id="275" r:id="rId28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261" y="-48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736" y="1143000"/>
            <a:ext cx="5484527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29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3</a:t>
            </a:fld>
            <a:endParaRPr lang="en-US" altLang="zh-CN" dirty="0"/>
          </a:p>
        </p:txBody>
      </p:sp>
      <p:sp>
        <p:nvSpPr>
          <p:cNvPr id="2253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225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DDDA53-868C-4C6A-9F39-65E11F42A0E2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9089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818BC-F736-49DA-9BD6-863DAC6469EB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0307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9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481" y="1240"/>
            <a:ext cx="12287894" cy="69119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281" y="2130919"/>
            <a:ext cx="10361851" cy="1470365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</a:t>
            </a:r>
            <a:endParaRPr lang="zh-CN" altLang="en-US" dirty="0"/>
          </a:p>
        </p:txBody>
      </p:sp>
      <p:pic>
        <p:nvPicPr>
          <p:cNvPr id="5" name="图片 4" descr="吉大校标（白）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395" y="170815"/>
            <a:ext cx="2358390" cy="719455"/>
          </a:xfrm>
          <a:prstGeom prst="rect">
            <a:avLst/>
          </a:prstGeom>
        </p:spPr>
      </p:pic>
      <p:pic>
        <p:nvPicPr>
          <p:cNvPr id="6" name="图片 5" descr="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  <p:sp>
        <p:nvSpPr>
          <p:cNvPr id="8" name="文本框 4"/>
          <p:cNvSpPr txBox="1"/>
          <p:nvPr userDrawn="1"/>
        </p:nvSpPr>
        <p:spPr>
          <a:xfrm>
            <a:off x="2682768" y="4081771"/>
            <a:ext cx="543339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主讲人：</a:t>
            </a:r>
            <a:r>
              <a:rPr kumimoji="1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冯</a:t>
            </a:r>
            <a:r>
              <a:rPr kumimoji="1"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1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4067" y="274702"/>
            <a:ext cx="3655008" cy="585446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694" y="274702"/>
            <a:ext cx="10768198" cy="58544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0"/>
            <a:ext cx="12190412" cy="68571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4" y="261442"/>
            <a:ext cx="5767178" cy="615569"/>
          </a:xfrm>
        </p:spPr>
        <p:txBody>
          <a:bodyPr>
            <a:noAutofit/>
          </a:bodyPr>
          <a:lstStyle>
            <a:lvl1pPr algn="l"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marL="0" lvl="0" algn="l" defTabSz="914400" rtl="0" eaLnBrk="1" latinLnBrk="0" hangingPunct="1">
              <a:buClrTx/>
              <a:buSzTx/>
              <a:buFontTx/>
            </a:pP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485579"/>
            <a:ext cx="10971372" cy="4642004"/>
          </a:xfrm>
        </p:spPr>
        <p:txBody>
          <a:bodyPr/>
          <a:lstStyle>
            <a:lvl1pPr marL="457200" indent="-457200"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884555" indent="-340360"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  <a:defRPr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六边形 8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六边形 9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 flipV="1">
            <a:off x="-9525" y="881380"/>
            <a:ext cx="12199938" cy="889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695" y="1600571"/>
            <a:ext cx="7210545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6413" y="1600571"/>
            <a:ext cx="7212661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18" cy="6858347"/>
          </a:xfrm>
          <a:prstGeom prst="rect">
            <a:avLst/>
          </a:prstGeom>
        </p:spPr>
      </p:pic>
      <p:sp>
        <p:nvSpPr>
          <p:cNvPr id="7" name="六边形 6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六边形 8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9525" y="890270"/>
            <a:ext cx="1219993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  <p:sp>
        <p:nvSpPr>
          <p:cNvPr id="13" name="标题 1"/>
          <p:cNvSpPr txBox="1"/>
          <p:nvPr userDrawn="1"/>
        </p:nvSpPr>
        <p:spPr>
          <a:xfrm>
            <a:off x="832084" y="261442"/>
            <a:ext cx="5767178" cy="615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l" defTabSz="1088390" rtl="0" eaLnBrk="1" latinLnBrk="0" hangingPunct="1">
              <a:spcBef>
                <a:spcPct val="0"/>
              </a:spcBef>
              <a:buNone/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defTabSz="914400"/>
            <a:endParaRPr lang="zh-CN" altLang="en-US" dirty="0"/>
          </a:p>
        </p:txBody>
      </p:sp>
      <p:sp>
        <p:nvSpPr>
          <p:cNvPr id="15" name="标题 1"/>
          <p:cNvSpPr txBox="1"/>
          <p:nvPr userDrawn="1"/>
        </p:nvSpPr>
        <p:spPr>
          <a:xfrm>
            <a:off x="838622" y="261442"/>
            <a:ext cx="5767178" cy="615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l" defTabSz="1088390" rtl="0" eaLnBrk="1" latinLnBrk="0" hangingPunct="1">
              <a:spcBef>
                <a:spcPct val="0"/>
              </a:spcBef>
              <a:buNone/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defTabSz="914400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ACD4-7197-492D-9DC7-29B989CE8FE9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需求分析的任务</a:t>
            </a:r>
          </a:p>
        </p:txBody>
      </p:sp>
      <p:pic>
        <p:nvPicPr>
          <p:cNvPr id="4" name="图片 3" descr="吉大校标（白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" y="170815"/>
            <a:ext cx="2358390" cy="719455"/>
          </a:xfrm>
          <a:prstGeom prst="rect">
            <a:avLst/>
          </a:prstGeom>
        </p:spPr>
      </p:pic>
      <p:pic>
        <p:nvPicPr>
          <p:cNvPr id="5" name="图片 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482" y="-17320"/>
            <a:ext cx="12287895" cy="6911940"/>
          </a:xfrm>
          <a:prstGeom prst="rect">
            <a:avLst/>
          </a:prstGeom>
        </p:spPr>
      </p:pic>
      <p:pic>
        <p:nvPicPr>
          <p:cNvPr id="6" name="图片 5" descr="吉大校标（白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989" y="0"/>
            <a:ext cx="2358390" cy="719455"/>
          </a:xfrm>
          <a:prstGeom prst="rect">
            <a:avLst/>
          </a:prstGeom>
        </p:spPr>
      </p:pic>
      <p:pic>
        <p:nvPicPr>
          <p:cNvPr id="7" name="图片 6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8188" y="17997"/>
            <a:ext cx="1292225" cy="881380"/>
          </a:xfrm>
          <a:prstGeom prst="rect">
            <a:avLst/>
          </a:prstGeom>
        </p:spPr>
      </p:pic>
      <p:sp>
        <p:nvSpPr>
          <p:cNvPr id="8" name="标题 1"/>
          <p:cNvSpPr txBox="1">
            <a:spLocks noChangeArrowheads="1"/>
          </p:cNvSpPr>
          <p:nvPr/>
        </p:nvSpPr>
        <p:spPr>
          <a:xfrm>
            <a:off x="538162" y="2133704"/>
            <a:ext cx="10361613" cy="1471613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ctr" defTabSz="108839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 smtClean="0"/>
              <a:t>需求分析的任务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Rot="1" noChangeArrowheads="1"/>
          </p:cNvSpPr>
          <p:nvPr/>
        </p:nvSpPr>
        <p:spPr bwMode="auto">
          <a:xfrm>
            <a:off x="1701622" y="130199"/>
            <a:ext cx="8966273" cy="7065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需求为何重要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—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有关软件错误的一些事实</a:t>
            </a:r>
          </a:p>
        </p:txBody>
      </p:sp>
      <p:sp>
        <p:nvSpPr>
          <p:cNvPr id="261124" name="Rectangle 4"/>
          <p:cNvSpPr>
            <a:spLocks noGrp="1" noChangeArrowheads="1"/>
          </p:cNvSpPr>
          <p:nvPr>
            <p:ph idx="1"/>
          </p:nvPr>
        </p:nvSpPr>
        <p:spPr>
          <a:xfrm>
            <a:off x="1917562" y="1197197"/>
            <a:ext cx="8231124" cy="1181319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1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事实</a:t>
            </a:r>
            <a:r>
              <a:rPr kumimoji="0" lang="en-US" altLang="zh-CN" b="1" i="1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在需求阶段，代表性的错误为疏忽、不一致和二义性</a:t>
            </a: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2179548" y="2286423"/>
            <a:ext cx="8078696" cy="41840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美国海军研究实验室对海军</a:t>
            </a:r>
            <a:r>
              <a:rPr kumimoji="1" lang="en-US" altLang="zh-CN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A-7E</a:t>
            </a:r>
            <a:r>
              <a:rPr kumimoji="1" lang="zh-CN" altLang="en-US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飞机上的飞行操作程序进行实地测试，得出的研究数据表明： </a:t>
            </a:r>
            <a:r>
              <a:rPr kumimoji="1" lang="en-US" altLang="zh-CN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A-7E</a:t>
            </a:r>
            <a:r>
              <a:rPr kumimoji="1" lang="zh-CN" altLang="en-US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项目中</a:t>
            </a:r>
            <a:r>
              <a:rPr kumimoji="1" lang="en-US" altLang="zh-CN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77</a:t>
            </a:r>
            <a:r>
              <a:rPr kumimoji="1" lang="zh-CN" altLang="en-US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％的需求错误特点是不明确－疏忽、不一致和二义性。</a:t>
            </a:r>
          </a:p>
          <a:p>
            <a:pPr marR="0" defTabSz="914400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49</a:t>
            </a:r>
            <a:r>
              <a:rPr kumimoji="1" lang="zh-CN" altLang="en-US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％ 不正确的事实</a:t>
            </a:r>
          </a:p>
          <a:p>
            <a:pPr marR="0" defTabSz="914400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31</a:t>
            </a:r>
            <a:r>
              <a:rPr kumimoji="1" lang="zh-CN" altLang="en-US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％ 疏忽</a:t>
            </a:r>
          </a:p>
          <a:p>
            <a:pPr marR="0" defTabSz="914400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13</a:t>
            </a:r>
            <a:r>
              <a:rPr kumimoji="1" lang="zh-CN" altLang="en-US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％ 不一致</a:t>
            </a:r>
          </a:p>
          <a:p>
            <a:pPr marR="0" defTabSz="914400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5</a:t>
            </a:r>
            <a:r>
              <a:rPr kumimoji="1" lang="zh-CN" altLang="en-US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％  二义性</a:t>
            </a:r>
          </a:p>
          <a:p>
            <a:pPr marR="0" defTabSz="914400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％  放错位置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2" grpId="1" animBg="1"/>
      <p:bldP spid="261124" grpId="0" build="p"/>
      <p:bldP spid="261124" grpId="1" build="p"/>
      <p:bldP spid="261125" grpId="0" animBg="1"/>
      <p:bldP spid="26112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8" name="Rectangle 4"/>
          <p:cNvSpPr>
            <a:spLocks noGrp="1" noChangeArrowheads="1"/>
          </p:cNvSpPr>
          <p:nvPr>
            <p:ph idx="1"/>
          </p:nvPr>
        </p:nvSpPr>
        <p:spPr>
          <a:xfrm>
            <a:off x="1917562" y="1197198"/>
            <a:ext cx="8231124" cy="647820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1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事实</a:t>
            </a:r>
            <a:r>
              <a:rPr kumimoji="0" lang="en-US" altLang="zh-CN" b="1" i="1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需求错误是可以被检查出来的</a:t>
            </a:r>
          </a:p>
        </p:txBody>
      </p:sp>
      <p:grpSp>
        <p:nvGrpSpPr>
          <p:cNvPr id="14342" name="Group 5"/>
          <p:cNvGrpSpPr/>
          <p:nvPr/>
        </p:nvGrpSpPr>
        <p:grpSpPr>
          <a:xfrm>
            <a:off x="2638421" y="1845017"/>
            <a:ext cx="6698902" cy="2376928"/>
            <a:chOff x="708" y="1253"/>
            <a:chExt cx="4219" cy="1497"/>
          </a:xfrm>
        </p:grpSpPr>
        <p:grpSp>
          <p:nvGrpSpPr>
            <p:cNvPr id="14345" name="Group 6"/>
            <p:cNvGrpSpPr/>
            <p:nvPr/>
          </p:nvGrpSpPr>
          <p:grpSpPr>
            <a:xfrm>
              <a:off x="708" y="1253"/>
              <a:ext cx="4219" cy="328"/>
              <a:chOff x="0" y="0"/>
              <a:chExt cx="2433" cy="403"/>
            </a:xfrm>
          </p:grpSpPr>
          <p:sp>
            <p:nvSpPr>
              <p:cNvPr id="262151" name="Rectangle 7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2346" cy="40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发现错误的方法</a:t>
                </a:r>
                <a:r>
                  <a:rPr kumimoji="1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              </a:t>
                </a:r>
                <a:r>
                  <a: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发现错误的比例（％）</a:t>
                </a: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50" name="Rectangle 8"/>
              <p:cNvSpPr/>
              <p:nvPr/>
            </p:nvSpPr>
            <p:spPr>
              <a:xfrm>
                <a:off x="0" y="0"/>
                <a:ext cx="2433" cy="403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</p:grpSp>
        <p:grpSp>
          <p:nvGrpSpPr>
            <p:cNvPr id="14346" name="Group 9"/>
            <p:cNvGrpSpPr/>
            <p:nvPr/>
          </p:nvGrpSpPr>
          <p:grpSpPr>
            <a:xfrm>
              <a:off x="708" y="1581"/>
              <a:ext cx="4219" cy="1169"/>
              <a:chOff x="0" y="403"/>
              <a:chExt cx="2433" cy="863"/>
            </a:xfrm>
          </p:grpSpPr>
          <p:sp>
            <p:nvSpPr>
              <p:cNvPr id="262154" name="Rectangle 10"/>
              <p:cNvSpPr>
                <a:spLocks noChangeArrowheads="1"/>
              </p:cNvSpPr>
              <p:nvPr/>
            </p:nvSpPr>
            <p:spPr bwMode="auto">
              <a:xfrm>
                <a:off x="43" y="403"/>
                <a:ext cx="2346" cy="8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检查                                                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65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单元测试                                        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10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集成测试                                          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5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演进                                                  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6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其他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  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                                             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14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48" name="Rectangle 11"/>
              <p:cNvSpPr/>
              <p:nvPr/>
            </p:nvSpPr>
            <p:spPr>
              <a:xfrm>
                <a:off x="0" y="403"/>
                <a:ext cx="2433" cy="863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</p:grpSp>
      </p:grpSp>
      <p:sp>
        <p:nvSpPr>
          <p:cNvPr id="262156" name="Text Box 12"/>
          <p:cNvSpPr txBox="1">
            <a:spLocks noChangeArrowheads="1"/>
          </p:cNvSpPr>
          <p:nvPr/>
        </p:nvSpPr>
        <p:spPr bwMode="auto">
          <a:xfrm>
            <a:off x="2360556" y="4366433"/>
            <a:ext cx="7773839" cy="17532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b="1" i="1" kern="1200" cap="none" spc="0" normalizeH="0" baseline="0" noProof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Basili</a:t>
            </a:r>
            <a:r>
              <a:rPr kumimoji="1" lang="zh-CN" altLang="en-US" sz="24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4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Weiss</a:t>
            </a:r>
            <a:r>
              <a:rPr kumimoji="1" lang="zh-CN" altLang="en-US" sz="24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的数据表明：在</a:t>
            </a:r>
            <a:r>
              <a:rPr kumimoji="1" lang="en-US" altLang="zh-CN" sz="24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A-7E</a:t>
            </a:r>
            <a:r>
              <a:rPr kumimoji="1" lang="zh-CN" altLang="en-US" sz="24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的软件定义文档中，</a:t>
            </a:r>
            <a:r>
              <a:rPr kumimoji="1" lang="en-US" altLang="zh-CN" sz="24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33</a:t>
            </a:r>
            <a:r>
              <a:rPr kumimoji="1" lang="zh-CN" altLang="en-US" sz="24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％的需求错误是通过人工检查出来的。</a:t>
            </a:r>
          </a:p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b="1" i="1" kern="1200" cap="none" spc="0" normalizeH="0" baseline="0" noProof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Celko</a:t>
            </a:r>
            <a:r>
              <a:rPr kumimoji="1" lang="zh-CN" altLang="en-US" sz="24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觉得利用自动分析工具能够从</a:t>
            </a:r>
            <a:r>
              <a:rPr kumimoji="1" lang="en-US" altLang="zh-CN" sz="24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SRS</a:t>
            </a:r>
            <a:r>
              <a:rPr kumimoji="1" lang="zh-CN" altLang="en-US" sz="24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中检查出来相当数量的错误。</a:t>
            </a:r>
          </a:p>
        </p:txBody>
      </p:sp>
      <p:sp>
        <p:nvSpPr>
          <p:cNvPr id="12" name="Rectangle 2"/>
          <p:cNvSpPr>
            <a:spLocks noRot="1" noChangeArrowheads="1"/>
          </p:cNvSpPr>
          <p:nvPr/>
        </p:nvSpPr>
        <p:spPr bwMode="auto">
          <a:xfrm>
            <a:off x="1701622" y="130199"/>
            <a:ext cx="8966273" cy="7065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需求为何重要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—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有关软件错误的一些事实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2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2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8" grpId="0" build="p"/>
      <p:bldP spid="262148" grpId="1" build="p"/>
      <p:bldP spid="262156" grpId="0" bldLvl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Rectangle 4"/>
          <p:cNvSpPr>
            <a:spLocks noGrp="1" noChangeArrowheads="1"/>
          </p:cNvSpPr>
          <p:nvPr>
            <p:ph idx="1"/>
          </p:nvPr>
        </p:nvSpPr>
        <p:spPr>
          <a:xfrm>
            <a:off x="1035685" y="1196975"/>
            <a:ext cx="11036185" cy="4609465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由上面这些事实，能得出如下四点结论：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在需求过程中会产生很多错误（事实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3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和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4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）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许多错误并没有在早期被发现（事实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2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）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这样的错误是能够在产生的初期被检查出来的（事实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5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）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如果没有及时检查出来这些错误，软件费用会直线上升（事实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1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需求过程不仅是可能的而且也是值得的</a:t>
            </a:r>
          </a:p>
        </p:txBody>
      </p:sp>
      <p:sp>
        <p:nvSpPr>
          <p:cNvPr id="4" name="Rectangle 2"/>
          <p:cNvSpPr>
            <a:spLocks noRot="1" noChangeArrowheads="1"/>
          </p:cNvSpPr>
          <p:nvPr/>
        </p:nvSpPr>
        <p:spPr bwMode="auto">
          <a:xfrm>
            <a:off x="1701622" y="130199"/>
            <a:ext cx="8966273" cy="7065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需求为何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重要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3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3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3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3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3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3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3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3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3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3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3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2" grpId="0" uiExpand="1" build="p"/>
      <p:bldP spid="263172" grpI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736463" y="6249847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/>
          <a:p>
            <a:fld id="{739F38A1-7781-406A-8164-AB1A071696F3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165" y="1197252"/>
            <a:ext cx="10361851" cy="4573059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需求：就是系统的特征，或对系统为达到某个目标所能做的事情的一个描述。</a:t>
            </a:r>
          </a:p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需求：是对问题信息和系统行为、特性、设计及制造约束的描述的集合。</a:t>
            </a:r>
          </a:p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需求过程本质：在问题空间与求解空间中间架设桥梁</a:t>
            </a:r>
            <a:r>
              <a:rPr lang="zh-CN" altLang="en-US" b="1" dirty="0">
                <a:solidFill>
                  <a:srgbClr val="FFFF00"/>
                </a:solidFill>
              </a:rPr>
              <a:t>。</a:t>
            </a:r>
          </a:p>
        </p:txBody>
      </p:sp>
      <p:sp>
        <p:nvSpPr>
          <p:cNvPr id="3077" name="Rectangle 5"/>
          <p:cNvSpPr>
            <a:spLocks noRot="1" noChangeArrowheads="1"/>
          </p:cNvSpPr>
          <p:nvPr/>
        </p:nvSpPr>
        <p:spPr bwMode="auto">
          <a:xfrm>
            <a:off x="910630" y="189434"/>
            <a:ext cx="10299895" cy="70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850" tIns="54425" rIns="108850" bIns="54425" anchor="ctr"/>
          <a:lstStyle/>
          <a:p>
            <a:r>
              <a:rPr lang="zh-CN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什么是需求</a:t>
            </a:r>
          </a:p>
        </p:txBody>
      </p:sp>
    </p:spTree>
    <p:extLst>
      <p:ext uri="{BB962C8B-B14F-4D97-AF65-F5344CB8AC3E}">
        <p14:creationId xmlns:p14="http://schemas.microsoft.com/office/powerpoint/2010/main" val="427429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项目干系人（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Stakeholder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rgbClr val="FFFF00"/>
                </a:solidFill>
                <a:latin typeface="+mn-ea"/>
                <a:ea typeface="+mn-ea"/>
              </a:rPr>
              <a:t>直接或间接从正在开发的系统中获益的人</a:t>
            </a:r>
            <a:endParaRPr lang="en-US" altLang="zh-CN" b="1" dirty="0">
              <a:solidFill>
                <a:srgbClr val="FFFF00"/>
              </a:solidFill>
              <a:latin typeface="+mn-ea"/>
              <a:ea typeface="+mn-ea"/>
            </a:endParaRPr>
          </a:p>
          <a:p>
            <a:pPr lvl="1"/>
            <a:r>
              <a:rPr lang="zh-CN" altLang="zh-CN" dirty="0" smtClean="0"/>
              <a:t>业务</a:t>
            </a:r>
            <a:r>
              <a:rPr lang="zh-CN" altLang="zh-CN" dirty="0"/>
              <a:t>运行管理</a:t>
            </a:r>
            <a:r>
              <a:rPr lang="zh-CN" altLang="zh-CN" dirty="0" smtClean="0"/>
              <a:t>人员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产品</a:t>
            </a:r>
            <a:r>
              <a:rPr lang="zh-CN" altLang="zh-CN" dirty="0"/>
              <a:t>管理</a:t>
            </a:r>
            <a:r>
              <a:rPr lang="zh-CN" altLang="zh-CN" dirty="0" smtClean="0"/>
              <a:t>人员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市场</a:t>
            </a:r>
            <a:r>
              <a:rPr lang="zh-CN" altLang="zh-CN" dirty="0"/>
              <a:t>销售</a:t>
            </a:r>
            <a:r>
              <a:rPr lang="zh-CN" altLang="zh-CN" dirty="0" smtClean="0"/>
              <a:t>人员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内部</a:t>
            </a:r>
            <a:r>
              <a:rPr lang="zh-CN" altLang="zh-CN" dirty="0"/>
              <a:t>和外部</a:t>
            </a:r>
            <a:r>
              <a:rPr lang="zh-CN" altLang="zh-CN" dirty="0" smtClean="0"/>
              <a:t>客户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最终用户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顾问</a:t>
            </a:r>
            <a:endParaRPr lang="en-US" altLang="zh-CN" dirty="0"/>
          </a:p>
          <a:p>
            <a:pPr lvl="1"/>
            <a:r>
              <a:rPr lang="zh-CN" altLang="zh-CN" dirty="0" smtClean="0"/>
              <a:t>产品</a:t>
            </a:r>
            <a:r>
              <a:rPr lang="zh-CN" altLang="zh-CN" dirty="0"/>
              <a:t>工程师、软件工程师、支持和维护工程师以及其他</a:t>
            </a:r>
            <a:r>
              <a:rPr lang="zh-CN" altLang="zh-CN" dirty="0" smtClean="0"/>
              <a:t>人员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70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736463" y="6249847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/>
          <a:p>
            <a:fld id="{31085291-202F-4E73-990F-6772F04E883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2165" y="1197252"/>
            <a:ext cx="10361851" cy="4573059"/>
          </a:xfrm>
          <a:noFill/>
          <a:ln/>
        </p:spPr>
        <p:txBody>
          <a:bodyPr/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需求可能首先从项目干系人角度表达为一个非形式化的、不详细的、高层的描述，称为项目干系人需求（客户需求）；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然后从开发者角度出发，发展成更详细的形式，即系统需求。</a:t>
            </a:r>
          </a:p>
        </p:txBody>
      </p:sp>
      <p:sp>
        <p:nvSpPr>
          <p:cNvPr id="108549" name="Rectangle 5"/>
          <p:cNvSpPr>
            <a:spLocks noRot="1" noChangeArrowheads="1"/>
          </p:cNvSpPr>
          <p:nvPr/>
        </p:nvSpPr>
        <p:spPr bwMode="auto">
          <a:xfrm>
            <a:off x="910630" y="130205"/>
            <a:ext cx="10299895" cy="70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850" tIns="54425" rIns="108850" bIns="54425" anchor="ctr"/>
          <a:lstStyle/>
          <a:p>
            <a:r>
              <a:rPr lang="zh-CN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项目干系人需求、系统需求</a:t>
            </a:r>
          </a:p>
        </p:txBody>
      </p:sp>
    </p:spTree>
    <p:extLst>
      <p:ext uri="{BB962C8B-B14F-4D97-AF65-F5344CB8AC3E}">
        <p14:creationId xmlns:p14="http://schemas.microsoft.com/office/powerpoint/2010/main" val="377445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736463" y="6249847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/>
          <a:p>
            <a:fld id="{09919552-CC39-48B9-8D16-E3BAF456682B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03429" name="Rectangle 5"/>
          <p:cNvSpPr>
            <a:spLocks noRot="1" noChangeArrowheads="1"/>
          </p:cNvSpPr>
          <p:nvPr/>
        </p:nvSpPr>
        <p:spPr bwMode="auto">
          <a:xfrm>
            <a:off x="838622" y="130205"/>
            <a:ext cx="10371903" cy="70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850" tIns="54425" rIns="108850" bIns="54425" anchor="ctr"/>
          <a:lstStyle/>
          <a:p>
            <a:r>
              <a:rPr lang="zh-CN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功能需求、非功能需求</a:t>
            </a:r>
          </a:p>
        </p:txBody>
      </p:sp>
      <p:sp>
        <p:nvSpPr>
          <p:cNvPr id="10343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26982" y="1208368"/>
            <a:ext cx="10971372" cy="5246315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  <a:spcBef>
                <a:spcPct val="35000"/>
              </a:spcBef>
            </a:pPr>
            <a:r>
              <a:rPr lang="zh-CN" altLang="en-US" b="1" dirty="0">
                <a:latin typeface="+mn-ea"/>
                <a:ea typeface="+mn-ea"/>
              </a:rPr>
              <a:t>功能需求：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系统与环境间的交互</a:t>
            </a:r>
            <a:r>
              <a:rPr lang="en-US" altLang="zh-CN" b="1" dirty="0">
                <a:solidFill>
                  <a:srgbClr val="FFFF00"/>
                </a:solidFill>
                <a:latin typeface="+mn-ea"/>
                <a:ea typeface="+mn-ea"/>
              </a:rPr>
              <a:t>——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描述系统必须支持的功能和过程的系统需求。</a:t>
            </a:r>
          </a:p>
          <a:p>
            <a:pPr>
              <a:lnSpc>
                <a:spcPct val="110000"/>
              </a:lnSpc>
              <a:spcBef>
                <a:spcPct val="35000"/>
              </a:spcBef>
            </a:pPr>
            <a:r>
              <a:rPr lang="zh-CN" altLang="en-US" b="1" dirty="0">
                <a:latin typeface="+mn-ea"/>
                <a:ea typeface="+mn-ea"/>
              </a:rPr>
              <a:t>非功能需求：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客户给出的具体约束、指标</a:t>
            </a:r>
            <a:r>
              <a:rPr lang="en-US" altLang="zh-CN" b="1" dirty="0">
                <a:solidFill>
                  <a:srgbClr val="FFFF00"/>
                </a:solidFill>
                <a:latin typeface="+mn-ea"/>
                <a:ea typeface="+mn-ea"/>
              </a:rPr>
              <a:t>——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描述操作环境和性能目标的系统需求。</a:t>
            </a:r>
          </a:p>
          <a:p>
            <a:pPr>
              <a:lnSpc>
                <a:spcPct val="110000"/>
              </a:lnSpc>
              <a:spcBef>
                <a:spcPct val="35000"/>
              </a:spcBef>
            </a:pP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二者的区别：功能需求描述系统</a:t>
            </a:r>
            <a:r>
              <a:rPr lang="zh-CN" altLang="en-US" b="1" u="sng" dirty="0">
                <a:latin typeface="+mn-ea"/>
                <a:ea typeface="+mn-ea"/>
              </a:rPr>
              <a:t>应该做什么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，非功能需求则为如何实现这些需求</a:t>
            </a:r>
            <a:r>
              <a:rPr lang="zh-CN" altLang="en-US" b="1" u="sng" dirty="0">
                <a:latin typeface="+mn-ea"/>
                <a:ea typeface="+mn-ea"/>
              </a:rPr>
              <a:t>设定约束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9080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736463" y="6249847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/>
          <a:p>
            <a:fld id="{F951C8E6-A46A-4D7A-A009-EE3EAC086670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04452" name="Rectangle 4"/>
          <p:cNvSpPr>
            <a:spLocks noRot="1" noChangeArrowheads="1"/>
          </p:cNvSpPr>
          <p:nvPr/>
        </p:nvSpPr>
        <p:spPr bwMode="auto">
          <a:xfrm>
            <a:off x="766614" y="130205"/>
            <a:ext cx="10443911" cy="70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850" tIns="54425" rIns="108850" bIns="54425" anchor="ctr"/>
          <a:lstStyle/>
          <a:p>
            <a:r>
              <a:rPr lang="zh-CN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功能需求、非功能需求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26982" y="1208368"/>
            <a:ext cx="10971372" cy="452701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例如：</a:t>
            </a:r>
          </a:p>
          <a:p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功能需求可能声明系统必须提供一些</a:t>
            </a:r>
            <a:r>
              <a:rPr lang="zh-CN" altLang="en-US" b="1" dirty="0">
                <a:latin typeface="+mn-ea"/>
                <a:ea typeface="+mn-ea"/>
              </a:rPr>
              <a:t>验证系统用户身份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的工具</a:t>
            </a:r>
            <a:r>
              <a:rPr lang="zh-CN" altLang="en-US" b="1" dirty="0" smtClean="0">
                <a:solidFill>
                  <a:srgbClr val="FFFF00"/>
                </a:solidFill>
                <a:latin typeface="+mn-ea"/>
                <a:ea typeface="+mn-ea"/>
              </a:rPr>
              <a:t>。</a:t>
            </a:r>
            <a:endParaRPr lang="zh-CN" altLang="en-US" b="1" dirty="0">
              <a:solidFill>
                <a:srgbClr val="FFFF00"/>
              </a:solidFill>
              <a:latin typeface="+mn-ea"/>
              <a:ea typeface="+mn-ea"/>
            </a:endParaRPr>
          </a:p>
          <a:p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非功能需求可能声明验证过程</a:t>
            </a:r>
            <a:r>
              <a:rPr lang="zh-CN" altLang="en-US" b="1" dirty="0">
                <a:latin typeface="+mn-ea"/>
                <a:ea typeface="+mn-ea"/>
              </a:rPr>
              <a:t>必须在</a:t>
            </a:r>
            <a:r>
              <a:rPr lang="en-US" altLang="zh-CN" b="1" dirty="0">
                <a:latin typeface="+mn-ea"/>
                <a:ea typeface="+mn-ea"/>
              </a:rPr>
              <a:t>4</a:t>
            </a:r>
            <a:r>
              <a:rPr lang="zh-CN" altLang="en-US" b="1" dirty="0">
                <a:latin typeface="+mn-ea"/>
                <a:ea typeface="+mn-ea"/>
              </a:rPr>
              <a:t>秒内完成。</a:t>
            </a:r>
          </a:p>
        </p:txBody>
      </p:sp>
    </p:spTree>
    <p:extLst>
      <p:ext uri="{BB962C8B-B14F-4D97-AF65-F5344CB8AC3E}">
        <p14:creationId xmlns:p14="http://schemas.microsoft.com/office/powerpoint/2010/main" val="34655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736463" y="6249847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/>
          <a:p>
            <a:fld id="{53D560F5-9E74-46A6-B109-E0C9B7A9C49C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05476" name="Rectangle 4"/>
          <p:cNvSpPr>
            <a:spLocks noRot="1" noChangeArrowheads="1"/>
          </p:cNvSpPr>
          <p:nvPr/>
        </p:nvSpPr>
        <p:spPr bwMode="auto">
          <a:xfrm>
            <a:off x="910630" y="130205"/>
            <a:ext cx="10299895" cy="70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850" tIns="54425" rIns="108850" bIns="54425" anchor="ctr"/>
          <a:lstStyle/>
          <a:p>
            <a:r>
              <a:rPr lang="zh-CN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应该考虑到的非功能需求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26982" y="1208368"/>
            <a:ext cx="10971372" cy="5317768"/>
          </a:xfrm>
          <a:noFill/>
          <a:ln/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b="1" dirty="0">
                <a:latin typeface="+mn-ea"/>
                <a:ea typeface="+mn-ea"/>
              </a:rPr>
              <a:t>性能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：实时性、资源利用、硬件配置限制、精确度</a:t>
            </a: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+mn-ea"/>
                <a:ea typeface="+mn-ea"/>
              </a:rPr>
              <a:t>可靠性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：有效性、完整性</a:t>
            </a: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+mn-ea"/>
                <a:ea typeface="+mn-ea"/>
              </a:rPr>
              <a:t>安全</a:t>
            </a:r>
            <a:r>
              <a:rPr lang="en-US" altLang="zh-CN" b="1" dirty="0">
                <a:latin typeface="+mn-ea"/>
                <a:ea typeface="+mn-ea"/>
              </a:rPr>
              <a:t>/</a:t>
            </a:r>
            <a:r>
              <a:rPr lang="zh-CN" altLang="en-US" b="1" dirty="0">
                <a:latin typeface="+mn-ea"/>
                <a:ea typeface="+mn-ea"/>
              </a:rPr>
              <a:t>保密性</a:t>
            </a: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+mn-ea"/>
                <a:ea typeface="+mn-ea"/>
              </a:rPr>
              <a:t>运行限制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：使用频度、运行期限、控制方式（如本地或远程）、对操作员的要求</a:t>
            </a: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+mn-ea"/>
                <a:ea typeface="+mn-ea"/>
              </a:rPr>
              <a:t>物理限制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：系统的规模等限制</a:t>
            </a: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+mn-ea"/>
                <a:ea typeface="+mn-ea"/>
              </a:rPr>
              <a:t>用户界面友好性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：易用性</a:t>
            </a:r>
          </a:p>
        </p:txBody>
      </p:sp>
    </p:spTree>
    <p:extLst>
      <p:ext uri="{BB962C8B-B14F-4D97-AF65-F5344CB8AC3E}">
        <p14:creationId xmlns:p14="http://schemas.microsoft.com/office/powerpoint/2010/main" val="37430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736463" y="6249847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/>
          <a:p>
            <a:fld id="{ED8CA159-C293-4780-AA83-6261694A52C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6500" name="Rectangle 4"/>
          <p:cNvSpPr>
            <a:spLocks noRot="1" noChangeArrowheads="1"/>
          </p:cNvSpPr>
          <p:nvPr/>
        </p:nvSpPr>
        <p:spPr bwMode="auto">
          <a:xfrm>
            <a:off x="982638" y="130205"/>
            <a:ext cx="10227887" cy="70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850" tIns="54425" rIns="108850" bIns="54425" anchor="ctr"/>
          <a:lstStyle/>
          <a:p>
            <a:r>
              <a:rPr lang="zh-CN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需求的特征</a:t>
            </a:r>
          </a:p>
        </p:txBody>
      </p:sp>
      <p:sp>
        <p:nvSpPr>
          <p:cNvPr id="10650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26983" y="1190989"/>
            <a:ext cx="11329041" cy="5185976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  <a:spcBef>
                <a:spcPct val="35000"/>
              </a:spcBef>
            </a:pPr>
            <a:r>
              <a:rPr lang="zh-CN" altLang="en-US" b="1" dirty="0">
                <a:latin typeface="+mn-ea"/>
                <a:ea typeface="+mn-ea"/>
              </a:rPr>
              <a:t>正确性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：要确保需求的表达中没有引入错误（</a:t>
            </a:r>
            <a:r>
              <a:rPr lang="en-US" altLang="zh-CN" b="1" dirty="0">
                <a:solidFill>
                  <a:srgbClr val="FFFF00"/>
                </a:solidFill>
                <a:latin typeface="+mn-ea"/>
                <a:ea typeface="+mn-ea"/>
              </a:rPr>
              <a:t>faults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）。</a:t>
            </a:r>
          </a:p>
          <a:p>
            <a:pPr>
              <a:lnSpc>
                <a:spcPct val="110000"/>
              </a:lnSpc>
              <a:spcBef>
                <a:spcPct val="35000"/>
              </a:spcBef>
            </a:pPr>
            <a:r>
              <a:rPr lang="zh-CN" altLang="en-US" b="1" dirty="0">
                <a:latin typeface="+mn-ea"/>
                <a:ea typeface="+mn-ea"/>
              </a:rPr>
              <a:t>一致性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：确保没有互相冲突、矛盾的需求；确保没有不确定的需求。</a:t>
            </a:r>
          </a:p>
          <a:p>
            <a:pPr>
              <a:lnSpc>
                <a:spcPct val="110000"/>
              </a:lnSpc>
              <a:spcBef>
                <a:spcPct val="35000"/>
              </a:spcBef>
            </a:pPr>
            <a:r>
              <a:rPr lang="zh-CN" altLang="en-US" b="1" dirty="0">
                <a:latin typeface="+mn-ea"/>
                <a:ea typeface="+mn-ea"/>
              </a:rPr>
              <a:t>完整性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：如果需求描述了所有可能的状态，以及状态的变化、输入、过程和约束，那么这组需求就是完整的。</a:t>
            </a:r>
          </a:p>
        </p:txBody>
      </p:sp>
    </p:spTree>
    <p:extLst>
      <p:ext uri="{BB962C8B-B14F-4D97-AF65-F5344CB8AC3E}">
        <p14:creationId xmlns:p14="http://schemas.microsoft.com/office/powerpoint/2010/main" val="275370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Rot="1" noChangeArrowheads="1"/>
          </p:cNvSpPr>
          <p:nvPr/>
        </p:nvSpPr>
        <p:spPr bwMode="auto">
          <a:xfrm>
            <a:off x="1151890" y="130175"/>
            <a:ext cx="8780780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软件系统开发的</a:t>
            </a:r>
            <a:r>
              <a:rPr lang="en-US" altLang="zh-CN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Big Picture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89874" y="1098681"/>
            <a:ext cx="4485252" cy="5661025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>
            <a:lvl1pPr marL="457200" indent="-457200" algn="l" defTabSz="1088390" rtl="0" eaLnBrk="1" latinLnBrk="0" hangingPunct="1">
              <a:spcBef>
                <a:spcPct val="20000"/>
              </a:spcBef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  <a:defRPr sz="3200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884555" indent="-340360" algn="l" defTabSz="1088390" rtl="0" eaLnBrk="1" latinLnBrk="0" hangingPunct="1">
              <a:spcBef>
                <a:spcPct val="2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  <a:defRPr sz="2800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360805" indent="-27241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905000" indent="-27241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95" indent="-27241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90" indent="-27241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585" indent="-27241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780" indent="-27241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975" indent="-27241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rgbClr val="FFFF00"/>
                </a:solidFill>
              </a:rPr>
              <a:t>客户认为有问题需要解决（用软件）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rgbClr val="FFFF00"/>
                </a:solidFill>
              </a:rPr>
              <a:t>与开发方接触、探讨问题、寻求帮助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rgbClr val="FFFF00"/>
                </a:solidFill>
              </a:rPr>
              <a:t>对可解的部分，双方确定解决的范围、内容、程度，签订协议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rgbClr val="FFFF00"/>
                </a:solidFill>
              </a:rPr>
              <a:t>开发方按某种工程化过程解决定义的问题，形成产品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rgbClr val="FFFF00"/>
                </a:solidFill>
              </a:rPr>
              <a:t>产品交付使用，使用中维护、更新、产生新的要解决的问题</a:t>
            </a:r>
            <a:r>
              <a:rPr lang="en-US" altLang="zh-CN" sz="2400" b="1" dirty="0" smtClean="0">
                <a:solidFill>
                  <a:srgbClr val="FFFF00"/>
                </a:solidFill>
                <a:latin typeface="Arial"/>
              </a:rPr>
              <a:t>……</a:t>
            </a:r>
            <a:endParaRPr lang="en-US" altLang="zh-CN" sz="2400" b="1" dirty="0">
              <a:solidFill>
                <a:srgbClr val="FFFF00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23198" y="1095072"/>
            <a:ext cx="4248472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领域问题</a:t>
            </a:r>
            <a:b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问题空间／求解空间</a:t>
            </a: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获取需求、建立领域模型、建立原型</a:t>
            </a: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形成需求文档：定义及描述、需求规约</a:t>
            </a:r>
            <a:b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需求评审</a:t>
            </a: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开发中以实现需求为目标</a:t>
            </a:r>
            <a:b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需求是检验交付的产品是否合格的主要依据</a:t>
            </a:r>
            <a:b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维护中诞生新的需求</a:t>
            </a:r>
          </a:p>
        </p:txBody>
      </p:sp>
    </p:spTree>
    <p:extLst>
      <p:ext uri="{BB962C8B-B14F-4D97-AF65-F5344CB8AC3E}">
        <p14:creationId xmlns:p14="http://schemas.microsoft.com/office/powerpoint/2010/main" val="273352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2" grpId="0" animBg="1"/>
      <p:bldP spid="6" grpId="0" uiExpand="1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736463" y="6249847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/>
          <a:p>
            <a:fld id="{7EC43699-A464-4DE6-96AF-7B5FA9C8B4EE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50590" y="1125538"/>
            <a:ext cx="11328664" cy="5041480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>
                <a:latin typeface="+mn-ea"/>
                <a:ea typeface="+mn-ea"/>
              </a:rPr>
              <a:t>现实性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：确保客户要求系统做的事真的能做到。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>
                <a:latin typeface="+mn-ea"/>
                <a:ea typeface="+mn-ea"/>
              </a:rPr>
              <a:t>实用性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：确保需求和要解决的问题有直接关系。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>
                <a:latin typeface="+mn-ea"/>
                <a:ea typeface="+mn-ea"/>
              </a:rPr>
              <a:t>可检验性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：必须能写出测试来说明需求已被满足。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>
                <a:latin typeface="+mn-ea"/>
                <a:ea typeface="+mn-ea"/>
              </a:rPr>
              <a:t>可回溯性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：保证每个系统功能都能追溯到一组要求它的需求；确保很容易找到处理系统特定方面的某一组需求。</a:t>
            </a:r>
          </a:p>
        </p:txBody>
      </p:sp>
      <p:sp>
        <p:nvSpPr>
          <p:cNvPr id="5" name="Rectangle 4"/>
          <p:cNvSpPr>
            <a:spLocks noRot="1" noChangeArrowheads="1"/>
          </p:cNvSpPr>
          <p:nvPr/>
        </p:nvSpPr>
        <p:spPr bwMode="auto">
          <a:xfrm>
            <a:off x="982638" y="130205"/>
            <a:ext cx="10227887" cy="70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850" tIns="54425" rIns="108850" bIns="54425" anchor="ctr"/>
          <a:lstStyle/>
          <a:p>
            <a:r>
              <a:rPr lang="zh-CN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需求的特征</a:t>
            </a:r>
          </a:p>
        </p:txBody>
      </p:sp>
    </p:spTree>
    <p:extLst>
      <p:ext uri="{BB962C8B-B14F-4D97-AF65-F5344CB8AC3E}">
        <p14:creationId xmlns:p14="http://schemas.microsoft.com/office/powerpoint/2010/main" val="164539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736463" y="6249847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/>
          <a:p>
            <a:fld id="{F9176FDE-A13D-4AB5-A82E-FE813D5EB313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11620" name="Rectangle 4"/>
          <p:cNvSpPr>
            <a:spLocks noRot="1" noChangeArrowheads="1"/>
          </p:cNvSpPr>
          <p:nvPr/>
        </p:nvSpPr>
        <p:spPr bwMode="auto">
          <a:xfrm>
            <a:off x="766614" y="130205"/>
            <a:ext cx="10443911" cy="70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850" tIns="54425" rIns="108850" bIns="54425" anchor="ctr"/>
          <a:lstStyle/>
          <a:p>
            <a:r>
              <a:rPr lang="zh-CN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需求文档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26982" y="1052757"/>
            <a:ext cx="10971372" cy="5185976"/>
          </a:xfrm>
          <a:noFill/>
          <a:ln/>
        </p:spPr>
        <p:txBody>
          <a:bodyPr/>
          <a:lstStyle/>
          <a:p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需求文档的可能使用者：</a:t>
            </a:r>
          </a:p>
          <a:p>
            <a:pPr lvl="1">
              <a:spcBef>
                <a:spcPct val="30000"/>
              </a:spcBef>
            </a:pPr>
            <a:r>
              <a:rPr lang="zh-CN" altLang="en-US" b="1" dirty="0">
                <a:latin typeface="+mn-ea"/>
                <a:ea typeface="+mn-ea"/>
              </a:rPr>
              <a:t>系统客户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：需要阅读需求文档来检验是否表达了他们的需要；</a:t>
            </a:r>
          </a:p>
          <a:p>
            <a:pPr lvl="1">
              <a:spcBef>
                <a:spcPct val="30000"/>
              </a:spcBef>
            </a:pPr>
            <a:r>
              <a:rPr lang="zh-CN" altLang="en-US" b="1" dirty="0">
                <a:latin typeface="+mn-ea"/>
                <a:ea typeface="+mn-ea"/>
              </a:rPr>
              <a:t>软件项目管理者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：需求文档是制定项目计划的基础之一；</a:t>
            </a:r>
          </a:p>
          <a:p>
            <a:pPr lvl="1">
              <a:spcBef>
                <a:spcPct val="30000"/>
              </a:spcBef>
            </a:pPr>
            <a:r>
              <a:rPr lang="zh-CN" altLang="en-US" b="1" dirty="0">
                <a:latin typeface="+mn-ea"/>
                <a:ea typeface="+mn-ea"/>
              </a:rPr>
              <a:t>系统工程师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：需要理解待开发系统；</a:t>
            </a:r>
          </a:p>
          <a:p>
            <a:pPr lvl="1">
              <a:spcBef>
                <a:spcPct val="30000"/>
              </a:spcBef>
            </a:pPr>
            <a:r>
              <a:rPr lang="zh-CN" altLang="en-US" b="1" dirty="0">
                <a:latin typeface="+mn-ea"/>
                <a:ea typeface="+mn-ea"/>
              </a:rPr>
              <a:t>系统测试工程师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：要依据需求文档制作测试用例，验证开发出的系统是否满足要求；</a:t>
            </a:r>
          </a:p>
          <a:p>
            <a:pPr lvl="1">
              <a:spcBef>
                <a:spcPct val="30000"/>
              </a:spcBef>
            </a:pPr>
            <a:r>
              <a:rPr lang="zh-CN" altLang="en-US" b="1" dirty="0">
                <a:latin typeface="+mn-ea"/>
                <a:ea typeface="+mn-ea"/>
              </a:rPr>
              <a:t>系统维护人员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：使用需求文档理解初始系统的特性和系统不同部分之间的关系。</a:t>
            </a:r>
          </a:p>
        </p:txBody>
      </p:sp>
    </p:spTree>
    <p:extLst>
      <p:ext uri="{BB962C8B-B14F-4D97-AF65-F5344CB8AC3E}">
        <p14:creationId xmlns:p14="http://schemas.microsoft.com/office/powerpoint/2010/main" val="28470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736463" y="6249847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/>
          <a:p>
            <a:fld id="{AE1809C6-9025-48AD-A301-B8C8CD6783A6}" type="slidenum">
              <a:rPr lang="en-US" altLang="zh-CN"/>
              <a:pPr/>
              <a:t>22</a:t>
            </a:fld>
            <a:endParaRPr lang="en-US" altLang="zh-CN" dirty="0"/>
          </a:p>
        </p:txBody>
      </p:sp>
      <p:sp>
        <p:nvSpPr>
          <p:cNvPr id="110596" name="Rectangle 4"/>
          <p:cNvSpPr>
            <a:spLocks noRot="1" noChangeArrowheads="1"/>
          </p:cNvSpPr>
          <p:nvPr/>
        </p:nvSpPr>
        <p:spPr bwMode="auto">
          <a:xfrm>
            <a:off x="838622" y="130205"/>
            <a:ext cx="10371903" cy="70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850" tIns="54425" rIns="108850" bIns="54425" anchor="ctr"/>
          <a:lstStyle/>
          <a:p>
            <a:r>
              <a:rPr lang="zh-CN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需求文档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26982" y="981302"/>
            <a:ext cx="10971372" cy="5401926"/>
          </a:xfrm>
          <a:noFill/>
          <a:ln/>
        </p:spPr>
        <p:txBody>
          <a:bodyPr/>
          <a:lstStyle/>
          <a:p>
            <a:pPr>
              <a:lnSpc>
                <a:spcPct val="105000"/>
              </a:lnSpc>
              <a:spcBef>
                <a:spcPct val="35000"/>
              </a:spcBef>
            </a:pP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对应两种不同详细程度的需求（项目干系人需求、系统需求），有两种需求文档：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zh-CN" altLang="en-US" b="1" dirty="0">
                <a:latin typeface="+mn-ea"/>
                <a:ea typeface="+mn-ea"/>
              </a:rPr>
              <a:t>需求定义（需求描述）</a:t>
            </a:r>
          </a:p>
          <a:p>
            <a:pPr lvl="2">
              <a:lnSpc>
                <a:spcPct val="90000"/>
              </a:lnSpc>
              <a:spcBef>
                <a:spcPct val="35000"/>
              </a:spcBef>
            </a:pP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用应用域术语编写</a:t>
            </a:r>
          </a:p>
          <a:p>
            <a:pPr lvl="2">
              <a:lnSpc>
                <a:spcPct val="90000"/>
              </a:lnSpc>
              <a:spcBef>
                <a:spcPct val="35000"/>
              </a:spcBef>
            </a:pP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彻底列举客户</a:t>
            </a:r>
            <a:r>
              <a:rPr lang="en-US" altLang="zh-CN" b="1" dirty="0">
                <a:solidFill>
                  <a:srgbClr val="FFFF00"/>
                </a:solidFill>
                <a:latin typeface="+mn-ea"/>
                <a:ea typeface="+mn-ea"/>
              </a:rPr>
              <a:t>/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用户想要系统做些什么</a:t>
            </a:r>
          </a:p>
          <a:p>
            <a:pPr lvl="2">
              <a:lnSpc>
                <a:spcPct val="90000"/>
              </a:lnSpc>
              <a:spcBef>
                <a:spcPct val="35000"/>
              </a:spcBef>
            </a:pP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由客户</a:t>
            </a:r>
            <a:r>
              <a:rPr lang="en-US" altLang="zh-CN" b="1" dirty="0">
                <a:solidFill>
                  <a:srgbClr val="FFFF00"/>
                </a:solidFill>
                <a:latin typeface="+mn-ea"/>
                <a:ea typeface="+mn-ea"/>
              </a:rPr>
              <a:t>/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用户和开发人员共同编写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zh-CN" altLang="en-US" b="1" dirty="0">
                <a:latin typeface="+mn-ea"/>
                <a:ea typeface="+mn-ea"/>
              </a:rPr>
              <a:t>需求规约（软件需求规格说明，</a:t>
            </a:r>
            <a:r>
              <a:rPr lang="en-US" altLang="zh-CN" b="1" dirty="0">
                <a:latin typeface="+mn-ea"/>
                <a:ea typeface="+mn-ea"/>
              </a:rPr>
              <a:t>Software Requirements Specification</a:t>
            </a:r>
            <a:r>
              <a:rPr lang="zh-CN" altLang="en-US" b="1" dirty="0">
                <a:latin typeface="+mn-ea"/>
                <a:ea typeface="+mn-ea"/>
              </a:rPr>
              <a:t>）</a:t>
            </a:r>
          </a:p>
          <a:p>
            <a:pPr lvl="2">
              <a:lnSpc>
                <a:spcPct val="90000"/>
              </a:lnSpc>
              <a:spcBef>
                <a:spcPct val="35000"/>
              </a:spcBef>
            </a:pP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用开发人员擅长的技术术语编写</a:t>
            </a:r>
          </a:p>
          <a:p>
            <a:pPr lvl="2">
              <a:lnSpc>
                <a:spcPct val="90000"/>
              </a:lnSpc>
              <a:spcBef>
                <a:spcPct val="35000"/>
              </a:spcBef>
            </a:pP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需求定义的技术性版本，方便设计人员理解</a:t>
            </a:r>
          </a:p>
          <a:p>
            <a:pPr lvl="2">
              <a:lnSpc>
                <a:spcPct val="90000"/>
              </a:lnSpc>
              <a:spcBef>
                <a:spcPct val="35000"/>
              </a:spcBef>
            </a:pP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由分析人员编写</a:t>
            </a:r>
          </a:p>
        </p:txBody>
      </p:sp>
    </p:spTree>
    <p:extLst>
      <p:ext uri="{BB962C8B-B14F-4D97-AF65-F5344CB8AC3E}">
        <p14:creationId xmlns:p14="http://schemas.microsoft.com/office/powerpoint/2010/main" val="411112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0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0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0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05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05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5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05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必须理解并描述问题的信息域，根据这条准则应该建立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数据模型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；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必须定义软件应完成的功能，这条准则要求建立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功能模型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；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必须描述作为外部事件结果的软件行为，这条准则要求建立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行为模型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；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必须对描述信息、功能和行为的模型进行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分解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，用层次的方式展示细节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3300" name="Rectangle 4"/>
          <p:cNvSpPr>
            <a:spLocks noRot="1" noChangeArrowheads="1"/>
          </p:cNvSpPr>
          <p:nvPr/>
        </p:nvSpPr>
        <p:spPr bwMode="auto">
          <a:xfrm>
            <a:off x="1000760" y="130175"/>
            <a:ext cx="8931910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需求分析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的任务</a:t>
            </a:r>
          </a:p>
        </p:txBody>
      </p:sp>
    </p:spTree>
    <p:extLst>
      <p:ext uri="{BB962C8B-B14F-4D97-AF65-F5344CB8AC3E}">
        <p14:creationId xmlns:p14="http://schemas.microsoft.com/office/powerpoint/2010/main" val="2747561863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183299" grpId="0" build="p"/>
      <p:bldP spid="18330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5" name="Rectangle 5"/>
          <p:cNvSpPr>
            <a:spLocks noGrp="1" noChangeArrowheads="1"/>
          </p:cNvSpPr>
          <p:nvPr>
            <p:ph idx="1"/>
          </p:nvPr>
        </p:nvSpPr>
        <p:spPr>
          <a:xfrm>
            <a:off x="694606" y="1125538"/>
            <a:ext cx="11305256" cy="5256391"/>
          </a:xfrm>
        </p:spPr>
        <p:txBody>
          <a:bodyPr vert="horz" wrap="square" lIns="91456" tIns="45728" rIns="91456" bIns="45728" numCol="1" anchor="t" anchorCtr="0" compatLnSpc="1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确定对系统的综合要求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功能需求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性能需求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可靠性和可用性需求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出错处理需求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接口需求</a:t>
            </a:r>
            <a:r>
              <a:rPr lang="zh-CN" altLang="en-US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：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用户接口需求；硬件接口需求；软件接口需求；通信接口需求</a:t>
            </a:r>
            <a:endParaRPr kumimoji="0" lang="zh-CN" altLang="en-US" sz="12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约束</a:t>
            </a:r>
            <a:r>
              <a:rPr lang="zh-CN" altLang="en-US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：</a:t>
            </a:r>
            <a:r>
              <a:rPr lang="zh-CN" alt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精度</a:t>
            </a: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；工具和语言约束；设计约束；应该使用的标准；应该使用的硬件平台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逆向需求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将来可能提出的要求</a:t>
            </a:r>
          </a:p>
        </p:txBody>
      </p:sp>
      <p:sp>
        <p:nvSpPr>
          <p:cNvPr id="4" name="Rectangle 4"/>
          <p:cNvSpPr>
            <a:spLocks noRot="1" noChangeArrowheads="1"/>
          </p:cNvSpPr>
          <p:nvPr/>
        </p:nvSpPr>
        <p:spPr bwMode="auto">
          <a:xfrm>
            <a:off x="1000760" y="130175"/>
            <a:ext cx="8931910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需求分析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的任务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84325" grpId="1" build="p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idx="1"/>
          </p:nvPr>
        </p:nvSpPr>
        <p:spPr>
          <a:xfrm>
            <a:off x="883920" y="1341755"/>
            <a:ext cx="9326245" cy="4785360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分析系统的数据要求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建立数据模型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E-R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图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复杂数据结构的描述 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数据字典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层次方框图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Warnier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图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数据库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数据规范化</a:t>
            </a:r>
          </a:p>
        </p:txBody>
      </p:sp>
      <p:sp>
        <p:nvSpPr>
          <p:cNvPr id="4" name="Rectangle 4"/>
          <p:cNvSpPr>
            <a:spLocks noRot="1" noChangeArrowheads="1"/>
          </p:cNvSpPr>
          <p:nvPr/>
        </p:nvSpPr>
        <p:spPr bwMode="auto">
          <a:xfrm>
            <a:off x="1000760" y="130175"/>
            <a:ext cx="8931910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需求分析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的任务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85348" grpId="1" build="p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Rectangle 4"/>
          <p:cNvSpPr>
            <a:spLocks noGrp="1" noChangeArrowheads="1"/>
          </p:cNvSpPr>
          <p:nvPr>
            <p:ph idx="1"/>
          </p:nvPr>
        </p:nvSpPr>
        <p:spPr>
          <a:xfrm>
            <a:off x="1090930" y="1341755"/>
            <a:ext cx="10188852" cy="4785360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导出系统的逻辑模型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27355" lvl="1" indent="0" defTabSz="914400" fontAlgn="base">
              <a:spcAft>
                <a:spcPct val="0"/>
              </a:spcAft>
              <a:buClr>
                <a:schemeClr val="hlink"/>
              </a:buClr>
              <a:buSzPct val="70000"/>
              <a:buNone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软件系统详细的逻辑模型通常用数据流图、实体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联系图、状态转换图、数据字典和主要的处理算法描述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Rot="1" noChangeArrowheads="1"/>
          </p:cNvSpPr>
          <p:nvPr/>
        </p:nvSpPr>
        <p:spPr bwMode="auto">
          <a:xfrm>
            <a:off x="1000760" y="130175"/>
            <a:ext cx="8931910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需求分析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的任务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86372" grpId="1" build="p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6" name="Rectangle 4"/>
          <p:cNvSpPr>
            <a:spLocks noGrp="1" noChangeArrowheads="1"/>
          </p:cNvSpPr>
          <p:nvPr>
            <p:ph idx="1"/>
          </p:nvPr>
        </p:nvSpPr>
        <p:spPr>
          <a:xfrm>
            <a:off x="1043304" y="1341755"/>
            <a:ext cx="10236477" cy="4785360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修正系统的开发计划</a:t>
            </a:r>
            <a:endParaRPr lang="en-US" altLang="zh-CN" b="1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427355" lvl="1" indent="0" defTabSz="914400" fontAlgn="base">
              <a:spcAft>
                <a:spcPct val="0"/>
              </a:spcAft>
              <a:buClr>
                <a:schemeClr val="hlink"/>
              </a:buClr>
              <a:buSzPct val="70000"/>
              <a:buNone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可以比较准确地估计系统的成本和进度，修正以前制定的开发计划。</a:t>
            </a:r>
          </a:p>
        </p:txBody>
      </p:sp>
      <p:sp>
        <p:nvSpPr>
          <p:cNvPr id="4" name="Rectangle 4"/>
          <p:cNvSpPr>
            <a:spLocks noRot="1" noChangeArrowheads="1"/>
          </p:cNvSpPr>
          <p:nvPr/>
        </p:nvSpPr>
        <p:spPr bwMode="auto">
          <a:xfrm>
            <a:off x="1000760" y="130175"/>
            <a:ext cx="8931910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需求分析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的任务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87396" grpI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Rot="1" noChangeArrowheads="1"/>
          </p:cNvSpPr>
          <p:nvPr/>
        </p:nvSpPr>
        <p:spPr bwMode="auto">
          <a:xfrm>
            <a:off x="1048385" y="130175"/>
            <a:ext cx="8884285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需求分析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的任务</a:t>
            </a:r>
          </a:p>
        </p:txBody>
      </p:sp>
      <p:sp>
        <p:nvSpPr>
          <p:cNvPr id="181252" name="Rectangle 4"/>
          <p:cNvSpPr>
            <a:spLocks noGrp="1" noChangeArrowheads="1"/>
          </p:cNvSpPr>
          <p:nvPr>
            <p:ph idx="1"/>
          </p:nvPr>
        </p:nvSpPr>
        <p:spPr>
          <a:xfrm>
            <a:off x="900430" y="1295400"/>
            <a:ext cx="9538335" cy="3118485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“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建造一个软件系统的最困难的部分是决定要建造什么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……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没有别的工作在做错时会如此影响最终系统，没有别的工作比以后矫正更困难。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”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 </a:t>
            </a:r>
            <a:r>
              <a:rPr lang="en-US" altLang="zh-CN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                                                       ——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Fred Brooks</a:t>
            </a:r>
          </a:p>
        </p:txBody>
      </p:sp>
      <p:pic>
        <p:nvPicPr>
          <p:cNvPr id="5126" name="Picture 5" descr="BD04912_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910" y="3142244"/>
            <a:ext cx="4877703" cy="335342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effectLst/>
                <a:latin typeface="Arial" panose="020B0604020202020204" pitchFamily="34" charset="0"/>
              </a:rPr>
              <a:t>软件工程 </a:t>
            </a:r>
            <a:r>
              <a:rPr lang="en-US" altLang="zh-CN" sz="1200" dirty="0">
                <a:effectLst/>
                <a:latin typeface="Arial" panose="020B0604020202020204" pitchFamily="34" charset="0"/>
              </a:rPr>
              <a:t>- 2020 - </a:t>
            </a:r>
            <a:r>
              <a:rPr lang="zh-CN" altLang="en-US" sz="1200" dirty="0">
                <a:effectLst/>
                <a:latin typeface="Arial" panose="020B0604020202020204" pitchFamily="34" charset="0"/>
              </a:rPr>
              <a:t>第三章 软件需求</a:t>
            </a:r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  <p:grpSp>
        <p:nvGrpSpPr>
          <p:cNvPr id="8195" name="Group 4"/>
          <p:cNvGrpSpPr/>
          <p:nvPr/>
        </p:nvGrpSpPr>
        <p:grpSpPr>
          <a:xfrm>
            <a:off x="1231572" y="981522"/>
            <a:ext cx="9976201" cy="5760640"/>
            <a:chOff x="793" y="890"/>
            <a:chExt cx="4039" cy="2937"/>
          </a:xfrm>
        </p:grpSpPr>
        <p:pic>
          <p:nvPicPr>
            <p:cNvPr id="8198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3" y="890"/>
              <a:ext cx="786" cy="144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199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9" y="890"/>
              <a:ext cx="768" cy="144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200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26" y="890"/>
              <a:ext cx="768" cy="145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201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42" y="890"/>
              <a:ext cx="768" cy="143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202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58" y="890"/>
              <a:ext cx="774" cy="144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203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" y="2387"/>
              <a:ext cx="792" cy="144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204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10" y="2387"/>
              <a:ext cx="768" cy="144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205" name="Picture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26" y="2387"/>
              <a:ext cx="762" cy="143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206" name="Picture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243" y="2387"/>
              <a:ext cx="762" cy="143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207" name="Picture 1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059" y="2387"/>
              <a:ext cx="756" cy="1434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extBox 1"/>
          <p:cNvSpPr txBox="1"/>
          <p:nvPr/>
        </p:nvSpPr>
        <p:spPr>
          <a:xfrm>
            <a:off x="1414686" y="2039848"/>
            <a:ext cx="936104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“我知道你相信你已经理解了你认为我所说的内容，但是我并不能肯定你已经认识到你所听到的并不是我所想要的。”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Rot="1" noChangeArrowheads="1"/>
          </p:cNvSpPr>
          <p:nvPr/>
        </p:nvSpPr>
        <p:spPr bwMode="auto">
          <a:xfrm>
            <a:off x="1151890" y="130175"/>
            <a:ext cx="8780780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需求难以建立的原因</a:t>
            </a:r>
          </a:p>
        </p:txBody>
      </p:sp>
      <p:sp>
        <p:nvSpPr>
          <p:cNvPr id="256004" name="Rectangle 4"/>
          <p:cNvSpPr>
            <a:spLocks noGrp="1" noChangeArrowheads="1"/>
          </p:cNvSpPr>
          <p:nvPr>
            <p:ph idx="1"/>
          </p:nvPr>
        </p:nvSpPr>
        <p:spPr>
          <a:xfrm>
            <a:off x="1151890" y="1268730"/>
            <a:ext cx="9069705" cy="4853940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误解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交流障碍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“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完整性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”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问题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需求永远不会稳定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用户意见不统一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错误的要求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认识混淆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6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6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2" grpId="1" animBg="1"/>
      <p:bldP spid="256004" grpId="0" uiExpand="1" build="p"/>
      <p:bldP spid="256004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Rot="1" noChangeArrowheads="1"/>
          </p:cNvSpPr>
          <p:nvPr/>
        </p:nvSpPr>
        <p:spPr bwMode="auto">
          <a:xfrm>
            <a:off x="1192530" y="130175"/>
            <a:ext cx="8740140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需求为何重要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—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软件项目失败原因</a:t>
            </a:r>
          </a:p>
        </p:txBody>
      </p:sp>
      <p:sp>
        <p:nvSpPr>
          <p:cNvPr id="257028" name="Rectangle 4"/>
          <p:cNvSpPr>
            <a:spLocks noGrp="1" noChangeArrowheads="1"/>
          </p:cNvSpPr>
          <p:nvPr>
            <p:ph idx="1"/>
          </p:nvPr>
        </p:nvSpPr>
        <p:spPr>
          <a:xfrm>
            <a:off x="981075" y="1196975"/>
            <a:ext cx="8999220" cy="4572635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不完整的需求（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13.1%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缺少用户的参与（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12.4%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缺乏资源（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10.6%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不切实际的期望（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9.9%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缺乏行政支持（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9.3%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改动需求和说明（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8.7%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缺少计划（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8.1%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不再需要该系统（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7.5%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57026" grpId="1" animBg="1"/>
      <p:bldP spid="257028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Rot="1" noChangeArrowheads="1"/>
          </p:cNvSpPr>
          <p:nvPr/>
        </p:nvSpPr>
        <p:spPr bwMode="auto">
          <a:xfrm>
            <a:off x="1665437" y="130199"/>
            <a:ext cx="8966273" cy="7065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需求为何重要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—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有关软件错误的一些事实</a:t>
            </a:r>
          </a:p>
        </p:txBody>
      </p:sp>
      <p:sp>
        <p:nvSpPr>
          <p:cNvPr id="258052" name="Rectangle 4"/>
          <p:cNvSpPr>
            <a:spLocks noGrp="1" noChangeArrowheads="1"/>
          </p:cNvSpPr>
          <p:nvPr>
            <p:ph idx="1"/>
          </p:nvPr>
        </p:nvSpPr>
        <p:spPr>
          <a:xfrm>
            <a:off x="1917562" y="1197197"/>
            <a:ext cx="8231124" cy="1181319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1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事实</a:t>
            </a:r>
            <a:r>
              <a:rPr kumimoji="0" lang="en-US" altLang="zh-CN" b="1" i="1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在软件生命周期中，一个错误发现得越晚，修复错误的费用越高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2589198" y="2470607"/>
            <a:ext cx="6706842" cy="4169547"/>
            <a:chOff x="672" y="1556"/>
            <a:chExt cx="4224" cy="2626"/>
          </a:xfrm>
        </p:grpSpPr>
        <p:grpSp>
          <p:nvGrpSpPr>
            <p:cNvPr id="10248" name="Group 6"/>
            <p:cNvGrpSpPr/>
            <p:nvPr/>
          </p:nvGrpSpPr>
          <p:grpSpPr>
            <a:xfrm>
              <a:off x="672" y="1872"/>
              <a:ext cx="4224" cy="2310"/>
              <a:chOff x="-3" y="-3"/>
              <a:chExt cx="3586" cy="2694"/>
            </a:xfrm>
          </p:grpSpPr>
          <p:grpSp>
            <p:nvGrpSpPr>
              <p:cNvPr id="10250" name="Group 7"/>
              <p:cNvGrpSpPr/>
              <p:nvPr/>
            </p:nvGrpSpPr>
            <p:grpSpPr>
              <a:xfrm>
                <a:off x="0" y="0"/>
                <a:ext cx="3580" cy="2688"/>
                <a:chOff x="0" y="0"/>
                <a:chExt cx="3580" cy="2688"/>
              </a:xfrm>
            </p:grpSpPr>
            <p:grpSp>
              <p:nvGrpSpPr>
                <p:cNvPr id="10252" name="Group 8"/>
                <p:cNvGrpSpPr/>
                <p:nvPr/>
              </p:nvGrpSpPr>
              <p:grpSpPr>
                <a:xfrm>
                  <a:off x="0" y="0"/>
                  <a:ext cx="1790" cy="384"/>
                  <a:chOff x="0" y="0"/>
                  <a:chExt cx="1790" cy="384"/>
                </a:xfrm>
              </p:grpSpPr>
              <p:sp>
                <p:nvSpPr>
                  <p:cNvPr id="258057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45" y="0"/>
                    <a:ext cx="1700" cy="38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CN" altLang="en-US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阶段</a:t>
                    </a:r>
                  </a:p>
                  <a:p>
                    <a:pPr marL="0" marR="0" lvl="0" indent="0" algn="just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293" name="Rectangle 10"/>
                  <p:cNvSpPr/>
                  <p:nvPr/>
                </p:nvSpPr>
                <p:spPr>
                  <a:xfrm>
                    <a:off x="0" y="0"/>
                    <a:ext cx="1790" cy="384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dirty="0"/>
                  </a:p>
                </p:txBody>
              </p:sp>
            </p:grpSp>
            <p:grpSp>
              <p:nvGrpSpPr>
                <p:cNvPr id="10253" name="Group 11"/>
                <p:cNvGrpSpPr/>
                <p:nvPr/>
              </p:nvGrpSpPr>
              <p:grpSpPr>
                <a:xfrm>
                  <a:off x="1790" y="0"/>
                  <a:ext cx="1790" cy="384"/>
                  <a:chOff x="1790" y="0"/>
                  <a:chExt cx="1790" cy="384"/>
                </a:xfrm>
              </p:grpSpPr>
              <p:sp>
                <p:nvSpPr>
                  <p:cNvPr id="25806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833" y="0"/>
                    <a:ext cx="1700" cy="38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CN" altLang="en-US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相对修复费用</a:t>
                    </a:r>
                  </a:p>
                  <a:p>
                    <a:pPr marL="0" marR="0" lvl="0" indent="0" algn="just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291" name="Rectangle 13"/>
                  <p:cNvSpPr/>
                  <p:nvPr/>
                </p:nvSpPr>
                <p:spPr>
                  <a:xfrm>
                    <a:off x="1790" y="0"/>
                    <a:ext cx="1790" cy="384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dirty="0"/>
                  </a:p>
                </p:txBody>
              </p:sp>
            </p:grpSp>
            <p:grpSp>
              <p:nvGrpSpPr>
                <p:cNvPr id="10254" name="Group 14"/>
                <p:cNvGrpSpPr/>
                <p:nvPr/>
              </p:nvGrpSpPr>
              <p:grpSpPr>
                <a:xfrm>
                  <a:off x="0" y="384"/>
                  <a:ext cx="1790" cy="384"/>
                  <a:chOff x="0" y="384"/>
                  <a:chExt cx="1790" cy="384"/>
                </a:xfrm>
              </p:grpSpPr>
              <p:sp>
                <p:nvSpPr>
                  <p:cNvPr id="258063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5" y="384"/>
                    <a:ext cx="1700" cy="38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CN" altLang="en-US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需求阶段</a:t>
                    </a:r>
                  </a:p>
                  <a:p>
                    <a:pPr marL="0" marR="0" lvl="0" indent="0" algn="just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289" name="Rectangle 16"/>
                  <p:cNvSpPr/>
                  <p:nvPr/>
                </p:nvSpPr>
                <p:spPr>
                  <a:xfrm>
                    <a:off x="0" y="384"/>
                    <a:ext cx="1790" cy="384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dirty="0"/>
                  </a:p>
                </p:txBody>
              </p:sp>
            </p:grpSp>
            <p:grpSp>
              <p:nvGrpSpPr>
                <p:cNvPr id="10255" name="Group 17"/>
                <p:cNvGrpSpPr/>
                <p:nvPr/>
              </p:nvGrpSpPr>
              <p:grpSpPr>
                <a:xfrm>
                  <a:off x="1790" y="384"/>
                  <a:ext cx="1790" cy="384"/>
                  <a:chOff x="1790" y="384"/>
                  <a:chExt cx="1790" cy="384"/>
                </a:xfrm>
              </p:grpSpPr>
              <p:sp>
                <p:nvSpPr>
                  <p:cNvPr id="25806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833" y="384"/>
                    <a:ext cx="1700" cy="38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0.1</a:t>
                    </a:r>
                    <a:r>
                      <a:rPr kumimoji="1" lang="zh-CN" altLang="en-US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～</a:t>
                    </a:r>
                    <a:r>
                      <a:rPr kumimoji="1" lang="en-US" altLang="zh-CN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0.2</a:t>
                    </a:r>
                  </a:p>
                  <a:p>
                    <a:pPr marL="0" marR="0" lvl="0" indent="0" algn="just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287" name="Rectangle 19"/>
                  <p:cNvSpPr/>
                  <p:nvPr/>
                </p:nvSpPr>
                <p:spPr>
                  <a:xfrm>
                    <a:off x="1790" y="384"/>
                    <a:ext cx="1790" cy="384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dirty="0"/>
                  </a:p>
                </p:txBody>
              </p:sp>
            </p:grpSp>
            <p:grpSp>
              <p:nvGrpSpPr>
                <p:cNvPr id="10256" name="Group 20"/>
                <p:cNvGrpSpPr/>
                <p:nvPr/>
              </p:nvGrpSpPr>
              <p:grpSpPr>
                <a:xfrm>
                  <a:off x="0" y="768"/>
                  <a:ext cx="1790" cy="384"/>
                  <a:chOff x="0" y="768"/>
                  <a:chExt cx="1790" cy="384"/>
                </a:xfrm>
              </p:grpSpPr>
              <p:sp>
                <p:nvSpPr>
                  <p:cNvPr id="258069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45" y="768"/>
                    <a:ext cx="1700" cy="38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CN" altLang="en-US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设计阶段</a:t>
                    </a:r>
                  </a:p>
                  <a:p>
                    <a:pPr marL="0" marR="0" lvl="0" indent="0" algn="just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285" name="Rectangle 22"/>
                  <p:cNvSpPr/>
                  <p:nvPr/>
                </p:nvSpPr>
                <p:spPr>
                  <a:xfrm>
                    <a:off x="0" y="768"/>
                    <a:ext cx="1790" cy="384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dirty="0"/>
                  </a:p>
                </p:txBody>
              </p:sp>
            </p:grpSp>
            <p:grpSp>
              <p:nvGrpSpPr>
                <p:cNvPr id="10257" name="Group 23"/>
                <p:cNvGrpSpPr/>
                <p:nvPr/>
              </p:nvGrpSpPr>
              <p:grpSpPr>
                <a:xfrm>
                  <a:off x="1790" y="768"/>
                  <a:ext cx="1790" cy="384"/>
                  <a:chOff x="1790" y="768"/>
                  <a:chExt cx="1790" cy="384"/>
                </a:xfrm>
              </p:grpSpPr>
              <p:sp>
                <p:nvSpPr>
                  <p:cNvPr id="25807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833" y="768"/>
                    <a:ext cx="1700" cy="38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0.5</a:t>
                    </a:r>
                  </a:p>
                  <a:p>
                    <a:pPr marL="0" marR="0" lvl="0" indent="0" algn="just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283" name="Rectangle 25"/>
                  <p:cNvSpPr/>
                  <p:nvPr/>
                </p:nvSpPr>
                <p:spPr>
                  <a:xfrm>
                    <a:off x="1790" y="768"/>
                    <a:ext cx="1790" cy="384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dirty="0"/>
                  </a:p>
                </p:txBody>
              </p:sp>
            </p:grpSp>
            <p:grpSp>
              <p:nvGrpSpPr>
                <p:cNvPr id="10258" name="Group 26"/>
                <p:cNvGrpSpPr/>
                <p:nvPr/>
              </p:nvGrpSpPr>
              <p:grpSpPr>
                <a:xfrm>
                  <a:off x="0" y="1152"/>
                  <a:ext cx="1790" cy="384"/>
                  <a:chOff x="0" y="1152"/>
                  <a:chExt cx="1790" cy="384"/>
                </a:xfrm>
              </p:grpSpPr>
              <p:sp>
                <p:nvSpPr>
                  <p:cNvPr id="258075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45" y="1152"/>
                    <a:ext cx="1700" cy="3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CN" altLang="en-US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编码阶段</a:t>
                    </a:r>
                  </a:p>
                  <a:p>
                    <a:pPr marL="0" marR="0" lvl="0" indent="0" algn="just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281" name="Rectangle 28"/>
                  <p:cNvSpPr/>
                  <p:nvPr/>
                </p:nvSpPr>
                <p:spPr>
                  <a:xfrm>
                    <a:off x="0" y="1152"/>
                    <a:ext cx="1790" cy="384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dirty="0"/>
                  </a:p>
                </p:txBody>
              </p:sp>
            </p:grpSp>
            <p:grpSp>
              <p:nvGrpSpPr>
                <p:cNvPr id="10259" name="Group 29"/>
                <p:cNvGrpSpPr/>
                <p:nvPr/>
              </p:nvGrpSpPr>
              <p:grpSpPr>
                <a:xfrm>
                  <a:off x="1790" y="1152"/>
                  <a:ext cx="1790" cy="384"/>
                  <a:chOff x="1790" y="1152"/>
                  <a:chExt cx="1790" cy="384"/>
                </a:xfrm>
              </p:grpSpPr>
              <p:sp>
                <p:nvSpPr>
                  <p:cNvPr id="258078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833" y="1152"/>
                    <a:ext cx="1700" cy="3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1</a:t>
                    </a:r>
                  </a:p>
                  <a:p>
                    <a:pPr marL="0" marR="0" lvl="0" indent="0" algn="just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altLang="zh-CN" sz="20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279" name="Rectangle 31"/>
                  <p:cNvSpPr/>
                  <p:nvPr/>
                </p:nvSpPr>
                <p:spPr>
                  <a:xfrm>
                    <a:off x="1790" y="1152"/>
                    <a:ext cx="1790" cy="384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dirty="0"/>
                  </a:p>
                </p:txBody>
              </p:sp>
            </p:grpSp>
            <p:grpSp>
              <p:nvGrpSpPr>
                <p:cNvPr id="10260" name="Group 32"/>
                <p:cNvGrpSpPr/>
                <p:nvPr/>
              </p:nvGrpSpPr>
              <p:grpSpPr>
                <a:xfrm>
                  <a:off x="0" y="1536"/>
                  <a:ext cx="1790" cy="384"/>
                  <a:chOff x="0" y="1536"/>
                  <a:chExt cx="1790" cy="384"/>
                </a:xfrm>
              </p:grpSpPr>
              <p:sp>
                <p:nvSpPr>
                  <p:cNvPr id="258081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45" y="1536"/>
                    <a:ext cx="1700" cy="38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CN" altLang="en-US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单元测试阶段</a:t>
                    </a:r>
                  </a:p>
                  <a:p>
                    <a:pPr marL="0" marR="0" lvl="0" indent="0" algn="just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277" name="Rectangle 34"/>
                  <p:cNvSpPr/>
                  <p:nvPr/>
                </p:nvSpPr>
                <p:spPr>
                  <a:xfrm>
                    <a:off x="0" y="1536"/>
                    <a:ext cx="1790" cy="384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dirty="0"/>
                  </a:p>
                </p:txBody>
              </p:sp>
            </p:grpSp>
            <p:grpSp>
              <p:nvGrpSpPr>
                <p:cNvPr id="10261" name="Group 35"/>
                <p:cNvGrpSpPr/>
                <p:nvPr/>
              </p:nvGrpSpPr>
              <p:grpSpPr>
                <a:xfrm>
                  <a:off x="1790" y="1536"/>
                  <a:ext cx="1790" cy="384"/>
                  <a:chOff x="1790" y="1536"/>
                  <a:chExt cx="1790" cy="384"/>
                </a:xfrm>
              </p:grpSpPr>
              <p:sp>
                <p:nvSpPr>
                  <p:cNvPr id="258084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1833" y="1536"/>
                    <a:ext cx="1700" cy="38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2</a:t>
                    </a:r>
                  </a:p>
                  <a:p>
                    <a:pPr marL="0" marR="0" lvl="0" indent="0" algn="just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altLang="zh-CN" sz="20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275" name="Rectangle 37"/>
                  <p:cNvSpPr/>
                  <p:nvPr/>
                </p:nvSpPr>
                <p:spPr>
                  <a:xfrm>
                    <a:off x="1790" y="1536"/>
                    <a:ext cx="1790" cy="384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dirty="0"/>
                  </a:p>
                </p:txBody>
              </p:sp>
            </p:grpSp>
            <p:grpSp>
              <p:nvGrpSpPr>
                <p:cNvPr id="10262" name="Group 38"/>
                <p:cNvGrpSpPr/>
                <p:nvPr/>
              </p:nvGrpSpPr>
              <p:grpSpPr>
                <a:xfrm>
                  <a:off x="0" y="1920"/>
                  <a:ext cx="1790" cy="384"/>
                  <a:chOff x="0" y="1920"/>
                  <a:chExt cx="1790" cy="384"/>
                </a:xfrm>
              </p:grpSpPr>
              <p:sp>
                <p:nvSpPr>
                  <p:cNvPr id="258087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5" y="1920"/>
                    <a:ext cx="1700" cy="38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CN" altLang="en-US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验收测试阶段</a:t>
                    </a:r>
                  </a:p>
                  <a:p>
                    <a:pPr marL="0" marR="0" lvl="0" indent="0" algn="just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273" name="Rectangle 40"/>
                  <p:cNvSpPr/>
                  <p:nvPr/>
                </p:nvSpPr>
                <p:spPr>
                  <a:xfrm>
                    <a:off x="0" y="1920"/>
                    <a:ext cx="1790" cy="384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dirty="0"/>
                  </a:p>
                </p:txBody>
              </p:sp>
            </p:grpSp>
            <p:grpSp>
              <p:nvGrpSpPr>
                <p:cNvPr id="10263" name="Group 41"/>
                <p:cNvGrpSpPr/>
                <p:nvPr/>
              </p:nvGrpSpPr>
              <p:grpSpPr>
                <a:xfrm>
                  <a:off x="1790" y="1920"/>
                  <a:ext cx="1790" cy="384"/>
                  <a:chOff x="1790" y="1920"/>
                  <a:chExt cx="1790" cy="384"/>
                </a:xfrm>
              </p:grpSpPr>
              <p:sp>
                <p:nvSpPr>
                  <p:cNvPr id="258090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1833" y="1920"/>
                    <a:ext cx="1700" cy="38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5</a:t>
                    </a:r>
                  </a:p>
                  <a:p>
                    <a:pPr marL="0" marR="0" lvl="0" indent="0" algn="just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altLang="zh-CN" sz="20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271" name="Rectangle 43"/>
                  <p:cNvSpPr/>
                  <p:nvPr/>
                </p:nvSpPr>
                <p:spPr>
                  <a:xfrm>
                    <a:off x="1790" y="1920"/>
                    <a:ext cx="1790" cy="384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dirty="0"/>
                  </a:p>
                </p:txBody>
              </p:sp>
            </p:grpSp>
            <p:grpSp>
              <p:nvGrpSpPr>
                <p:cNvPr id="10264" name="Group 44"/>
                <p:cNvGrpSpPr/>
                <p:nvPr/>
              </p:nvGrpSpPr>
              <p:grpSpPr>
                <a:xfrm>
                  <a:off x="0" y="2304"/>
                  <a:ext cx="1790" cy="384"/>
                  <a:chOff x="0" y="2304"/>
                  <a:chExt cx="1790" cy="384"/>
                </a:xfrm>
              </p:grpSpPr>
              <p:sp>
                <p:nvSpPr>
                  <p:cNvPr id="258093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45" y="2304"/>
                    <a:ext cx="1700" cy="38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CN" altLang="en-US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维护阶段</a:t>
                    </a:r>
                  </a:p>
                  <a:p>
                    <a:pPr marL="0" marR="0" lvl="0" indent="0" algn="just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269" name="Rectangle 46"/>
                  <p:cNvSpPr/>
                  <p:nvPr/>
                </p:nvSpPr>
                <p:spPr>
                  <a:xfrm>
                    <a:off x="0" y="2304"/>
                    <a:ext cx="1790" cy="384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dirty="0"/>
                  </a:p>
                </p:txBody>
              </p:sp>
            </p:grpSp>
            <p:grpSp>
              <p:nvGrpSpPr>
                <p:cNvPr id="10265" name="Group 47"/>
                <p:cNvGrpSpPr/>
                <p:nvPr/>
              </p:nvGrpSpPr>
              <p:grpSpPr>
                <a:xfrm>
                  <a:off x="1790" y="2304"/>
                  <a:ext cx="1790" cy="384"/>
                  <a:chOff x="1790" y="2304"/>
                  <a:chExt cx="1790" cy="384"/>
                </a:xfrm>
              </p:grpSpPr>
              <p:sp>
                <p:nvSpPr>
                  <p:cNvPr id="258096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833" y="2304"/>
                    <a:ext cx="1700" cy="38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20</a:t>
                    </a:r>
                  </a:p>
                  <a:p>
                    <a:pPr marL="0" marR="0" lvl="0" indent="0" algn="just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267" name="Rectangle 49"/>
                  <p:cNvSpPr/>
                  <p:nvPr/>
                </p:nvSpPr>
                <p:spPr>
                  <a:xfrm>
                    <a:off x="1790" y="2304"/>
                    <a:ext cx="1790" cy="384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dirty="0"/>
                  </a:p>
                </p:txBody>
              </p:sp>
            </p:grpSp>
          </p:grpSp>
          <p:sp>
            <p:nvSpPr>
              <p:cNvPr id="10251" name="Rectangle 50"/>
              <p:cNvSpPr/>
              <p:nvPr/>
            </p:nvSpPr>
            <p:spPr>
              <a:xfrm>
                <a:off x="-3" y="-3"/>
                <a:ext cx="3586" cy="2694"/>
              </a:xfrm>
              <a:prstGeom prst="rect">
                <a:avLst/>
              </a:prstGeom>
              <a:noFill/>
              <a:ln w="9525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</p:grpSp>
        <p:sp>
          <p:nvSpPr>
            <p:cNvPr id="258099" name="Text Box 51"/>
            <p:cNvSpPr txBox="1">
              <a:spLocks noChangeArrowheads="1"/>
            </p:cNvSpPr>
            <p:nvPr/>
          </p:nvSpPr>
          <p:spPr bwMode="auto">
            <a:xfrm>
              <a:off x="1248" y="1556"/>
              <a:ext cx="2933" cy="26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b="1" kern="1200" cap="none" spc="0" normalizeH="0" baseline="0" noProof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表</a:t>
              </a:r>
              <a:r>
                <a:rPr kumimoji="1" lang="en-US" altLang="zh-CN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kumimoji="1" lang="en-US" altLang="zh-CN" b="1" kern="1200" cap="none" spc="0" normalizeH="0" baseline="0" noProof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.1 </a:t>
              </a:r>
              <a:r>
                <a:rPr kumimoji="1" lang="zh-CN" altLang="en-US" b="1" kern="1200" cap="none" spc="0" normalizeH="0" baseline="0" noProof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生命周期中修复软件的相对费用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8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8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Rot="1" noChangeArrowheads="1"/>
          </p:cNvSpPr>
          <p:nvPr/>
        </p:nvSpPr>
        <p:spPr bwMode="auto">
          <a:xfrm>
            <a:off x="1701622" y="130199"/>
            <a:ext cx="8966273" cy="7065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需求为何重要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—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有关软件错误的一些事实</a:t>
            </a:r>
          </a:p>
        </p:txBody>
      </p:sp>
      <p:sp>
        <p:nvSpPr>
          <p:cNvPr id="259076" name="Rectangle 4"/>
          <p:cNvSpPr>
            <a:spLocks noGrp="1" noChangeArrowheads="1"/>
          </p:cNvSpPr>
          <p:nvPr>
            <p:ph idx="1"/>
          </p:nvPr>
        </p:nvSpPr>
        <p:spPr>
          <a:xfrm>
            <a:off x="1917562" y="1197197"/>
            <a:ext cx="8231124" cy="1181319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1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事实</a:t>
            </a:r>
            <a:r>
              <a:rPr kumimoji="0" lang="en-US" altLang="zh-CN" b="1" i="1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许多错误是潜伏的，并且在错误产生后很长一段时间才被检查出来</a:t>
            </a: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2133502" y="2637326"/>
            <a:ext cx="7697625" cy="2245360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Boehm</a:t>
            </a:r>
            <a:r>
              <a:rPr kumimoji="1" lang="zh-CN" altLang="en-US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从</a:t>
            </a:r>
            <a:r>
              <a:rPr kumimoji="1" lang="en-US" altLang="zh-CN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TRW</a:t>
            </a:r>
            <a:r>
              <a:rPr kumimoji="1" lang="zh-CN" altLang="en-US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公司所做的软件项目中得出结论：所有被检测出来的错误中的</a:t>
            </a:r>
            <a:r>
              <a:rPr kumimoji="1" lang="en-US" altLang="zh-CN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54</a:t>
            </a:r>
            <a:r>
              <a:rPr kumimoji="1" lang="zh-CN" altLang="en-US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％实际上是在编码和单元测试阶段以后才被发现的；更糟糕的是，此类错误中的绝大部分（占</a:t>
            </a:r>
            <a:r>
              <a:rPr kumimoji="1" lang="en-US" altLang="zh-CN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45</a:t>
            </a:r>
            <a:r>
              <a:rPr kumimoji="1" lang="zh-CN" altLang="en-US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％）是属于需求和设计阶段的，而编码阶段的错误只占</a:t>
            </a:r>
            <a:r>
              <a:rPr kumimoji="1" lang="en-US" altLang="zh-CN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9</a:t>
            </a:r>
            <a:r>
              <a:rPr kumimoji="1" lang="zh-CN" altLang="en-US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％。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4" grpId="1" animBg="1"/>
      <p:bldP spid="259076" grpId="0" build="p"/>
      <p:bldP spid="259076" grpId="1" build="p"/>
      <p:bldP spid="259077" grpId="0" animBg="1"/>
      <p:bldP spid="25907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Rot="1" noChangeArrowheads="1"/>
          </p:cNvSpPr>
          <p:nvPr/>
        </p:nvSpPr>
        <p:spPr bwMode="auto">
          <a:xfrm>
            <a:off x="1701622" y="130199"/>
            <a:ext cx="8966273" cy="7065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需求为何重要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—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有关软件错误的一些事实</a:t>
            </a:r>
          </a:p>
        </p:txBody>
      </p:sp>
      <p:sp>
        <p:nvSpPr>
          <p:cNvPr id="260100" name="Rectangle 4"/>
          <p:cNvSpPr>
            <a:spLocks noGrp="1" noChangeArrowheads="1"/>
          </p:cNvSpPr>
          <p:nvPr>
            <p:ph idx="1"/>
          </p:nvPr>
        </p:nvSpPr>
        <p:spPr>
          <a:xfrm>
            <a:off x="1917562" y="1197197"/>
            <a:ext cx="8231124" cy="1181319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1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事实</a:t>
            </a:r>
            <a:r>
              <a:rPr kumimoji="0" lang="en-US" altLang="zh-CN" b="1" i="1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在需求过程中会产生很多错误</a:t>
            </a:r>
          </a:p>
        </p:txBody>
      </p:sp>
      <p:sp>
        <p:nvSpPr>
          <p:cNvPr id="260101" name="Text Box 5"/>
          <p:cNvSpPr txBox="1">
            <a:spLocks noChangeArrowheads="1"/>
          </p:cNvSpPr>
          <p:nvPr/>
        </p:nvSpPr>
        <p:spPr bwMode="auto">
          <a:xfrm>
            <a:off x="2277991" y="2492837"/>
            <a:ext cx="7621411" cy="2676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just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DeMarco</a:t>
            </a:r>
            <a:r>
              <a:rPr kumimoji="1" lang="zh-CN" altLang="en-US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在一份研究报告中指出，被检查出来的错误的</a:t>
            </a:r>
            <a:r>
              <a:rPr kumimoji="1" lang="en-US" altLang="zh-CN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56</a:t>
            </a:r>
            <a:r>
              <a:rPr kumimoji="1" lang="zh-CN" altLang="en-US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％产生的根源可以追溯到需求阶段。</a:t>
            </a:r>
            <a:r>
              <a:rPr kumimoji="1" lang="en-US" altLang="zh-CN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AIRMICS</a:t>
            </a:r>
            <a:r>
              <a:rPr kumimoji="1" lang="zh-CN" altLang="en-US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所进行的一项调查发现，在一份美国军方大型管理信息系统的需求规格说明书中存在着</a:t>
            </a:r>
            <a:r>
              <a:rPr kumimoji="1" lang="en-US" altLang="zh-CN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500</a:t>
            </a:r>
            <a:r>
              <a:rPr kumimoji="1" lang="zh-CN" altLang="en-US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多个错误，当然这仅仅是一个软件项目中的一次</a:t>
            </a:r>
            <a:r>
              <a:rPr kumimoji="1" lang="zh-CN" altLang="en-US" sz="2800" b="1" i="1" kern="1200" cap="none" spc="0" normalizeH="0" baseline="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调查。</a:t>
            </a:r>
            <a:endParaRPr kumimoji="1" lang="zh-CN" altLang="en-US" sz="2800" b="1" i="1" kern="120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8" grpId="1" animBg="1"/>
      <p:bldP spid="260100" grpId="0" build="p"/>
      <p:bldP spid="260100" grpId="1" build="p"/>
      <p:bldP spid="260101" grpId="0" animBg="1"/>
      <p:bldP spid="260101" grpId="1" animBg="1"/>
    </p:bldLst>
  </p:timing>
</p:sld>
</file>

<file path=ppt/theme/theme1.xml><?xml version="1.0" encoding="utf-8"?>
<a:theme xmlns:a="http://schemas.openxmlformats.org/drawingml/2006/main" name="新版软件工程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1627</Words>
  <Application>Microsoft Office PowerPoint</Application>
  <PresentationFormat>自定义</PresentationFormat>
  <Paragraphs>184</Paragraphs>
  <Slides>27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新版软件工程母版</vt:lpstr>
      <vt:lpstr>需求分析的任务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项目干系人（Stakeholder）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chy</dc:creator>
  <cp:lastModifiedBy>chy</cp:lastModifiedBy>
  <cp:revision>30</cp:revision>
  <dcterms:created xsi:type="dcterms:W3CDTF">2021-07-20T05:30:00Z</dcterms:created>
  <dcterms:modified xsi:type="dcterms:W3CDTF">2022-04-19T14:08:04Z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D988975ACD4B4F78B57A278610D9C2C5</vt:lpwstr>
  </property>
  <property fmtid="{D5CDD505-2E9C-101B-9397-08002B2CF9AE}" pid="3" name="KSOProductBuildVer">
    <vt:lpwstr>2052-11.1.0.10495</vt:lpwstr>
  </property>
</Properties>
</file>