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1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8537" y="2133650"/>
            <a:ext cx="10361851" cy="1470365"/>
          </a:xfrm>
        </p:spPr>
        <p:txBody>
          <a:bodyPr/>
          <a:lstStyle/>
          <a:p>
            <a:r>
              <a:rPr lang="zh-CN" altLang="en-US" dirty="0" smtClean="0"/>
              <a:t>耦合</a:t>
            </a:r>
            <a:endParaRPr lang="zh-CN" altLang="en-US" dirty="0"/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20"/>
          <p:cNvGrpSpPr/>
          <p:nvPr/>
        </p:nvGrpSpPr>
        <p:grpSpPr>
          <a:xfrm>
            <a:off x="2494262" y="1701003"/>
            <a:ext cx="5690654" cy="4032997"/>
            <a:chOff x="657" y="527"/>
            <a:chExt cx="3584" cy="2540"/>
          </a:xfrm>
        </p:grpSpPr>
        <p:sp>
          <p:nvSpPr>
            <p:cNvPr id="283652" name="Text Box 4"/>
            <p:cNvSpPr txBox="1">
              <a:spLocks noChangeArrowheads="1"/>
            </p:cNvSpPr>
            <p:nvPr/>
          </p:nvSpPr>
          <p:spPr bwMode="auto">
            <a:xfrm>
              <a:off x="1292" y="981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83653" name="Text Box 5"/>
            <p:cNvSpPr txBox="1">
              <a:spLocks noChangeArrowheads="1"/>
            </p:cNvSpPr>
            <p:nvPr/>
          </p:nvSpPr>
          <p:spPr bwMode="auto">
            <a:xfrm>
              <a:off x="1882" y="2704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657" y="1797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83655" name="Text Box 7"/>
            <p:cNvSpPr txBox="1">
              <a:spLocks noChangeArrowheads="1"/>
            </p:cNvSpPr>
            <p:nvPr/>
          </p:nvSpPr>
          <p:spPr bwMode="auto">
            <a:xfrm>
              <a:off x="1882" y="1797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83656" name="Text Box 8"/>
            <p:cNvSpPr txBox="1">
              <a:spLocks noChangeArrowheads="1"/>
            </p:cNvSpPr>
            <p:nvPr/>
          </p:nvSpPr>
          <p:spPr bwMode="auto">
            <a:xfrm>
              <a:off x="3379" y="1797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283657" name="Text Box 9"/>
            <p:cNvSpPr txBox="1">
              <a:spLocks noChangeArrowheads="1"/>
            </p:cNvSpPr>
            <p:nvPr/>
          </p:nvSpPr>
          <p:spPr bwMode="auto">
            <a:xfrm>
              <a:off x="3379" y="981"/>
              <a:ext cx="862" cy="29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aramond" panose="02020404030301010803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1275" name="Rectangle 10"/>
            <p:cNvSpPr/>
            <p:nvPr/>
          </p:nvSpPr>
          <p:spPr>
            <a:xfrm>
              <a:off x="3470" y="2704"/>
              <a:ext cx="589" cy="363"/>
            </a:xfrm>
            <a:prstGeom prst="rect">
              <a:avLst/>
            </a:prstGeom>
            <a:noFill/>
            <a:ln w="25400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276" name="Line 11"/>
            <p:cNvSpPr/>
            <p:nvPr/>
          </p:nvSpPr>
          <p:spPr>
            <a:xfrm flipH="1">
              <a:off x="1746" y="527"/>
              <a:ext cx="499" cy="454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7" name="Line 12"/>
            <p:cNvSpPr/>
            <p:nvPr/>
          </p:nvSpPr>
          <p:spPr>
            <a:xfrm>
              <a:off x="3379" y="527"/>
              <a:ext cx="454" cy="454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8" name="Line 13"/>
            <p:cNvSpPr/>
            <p:nvPr/>
          </p:nvSpPr>
          <p:spPr>
            <a:xfrm flipH="1">
              <a:off x="1111" y="1298"/>
              <a:ext cx="544" cy="49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9" name="Line 14"/>
            <p:cNvSpPr/>
            <p:nvPr/>
          </p:nvSpPr>
          <p:spPr>
            <a:xfrm>
              <a:off x="1837" y="1298"/>
              <a:ext cx="544" cy="49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0" name="Line 15"/>
            <p:cNvSpPr/>
            <p:nvPr/>
          </p:nvSpPr>
          <p:spPr>
            <a:xfrm>
              <a:off x="3787" y="1298"/>
              <a:ext cx="0" cy="49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1" name="Line 16"/>
            <p:cNvSpPr/>
            <p:nvPr/>
          </p:nvSpPr>
          <p:spPr>
            <a:xfrm>
              <a:off x="2290" y="2115"/>
              <a:ext cx="0" cy="58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2" name="Line 17"/>
            <p:cNvSpPr/>
            <p:nvPr/>
          </p:nvSpPr>
          <p:spPr>
            <a:xfrm>
              <a:off x="2744" y="1979"/>
              <a:ext cx="952" cy="725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3" name="Line 18"/>
            <p:cNvSpPr/>
            <p:nvPr/>
          </p:nvSpPr>
          <p:spPr>
            <a:xfrm>
              <a:off x="2744" y="2886"/>
              <a:ext cx="726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4" name="Line 19"/>
            <p:cNvSpPr/>
            <p:nvPr/>
          </p:nvSpPr>
          <p:spPr>
            <a:xfrm flipH="1">
              <a:off x="3787" y="2115"/>
              <a:ext cx="182" cy="589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1268" name="灯片编号占位符 19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10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idx="1"/>
          </p:nvPr>
        </p:nvSpPr>
        <p:spPr>
          <a:xfrm>
            <a:off x="982345" y="981075"/>
            <a:ext cx="10342880" cy="339661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内容耦合（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Content Coupling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耦合度最高，现代高级语言基本上不允许出现内容耦合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如果发生下列情形，两个模块之间就发生了内容耦合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一个模块直接访问另一个模块的内部数据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一个模块不通过正常入口转到另一模块内部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两个模块有一部分程序代码重迭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只可能出现在汇编语言中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一个模块有多个入口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01" y="4437540"/>
            <a:ext cx="9145693" cy="2133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478582" y="1197546"/>
            <a:ext cx="11000740" cy="5094927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针对耦合的设计指导原则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尽量使用数据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耦合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少用控制耦合和特征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耦合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限制外部耦合和公共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耦合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完全不用内容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耦合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降低耦合度的方法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根据问题的特点，选择适当的耦合类型；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控制耦合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?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出错处理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?)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降低模块接口的复杂性；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信息数量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联系方式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信息结构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把模块的通信信息放在缓冲区中；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lvl="1" indent="-285750" defTabSz="914400" fontAlgn="base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减少公共区，使之局部化。可以把公共区划分为若干个逻辑子区；</a:t>
            </a:r>
          </a:p>
          <a:p>
            <a:pPr marL="742950" lvl="1" indent="-285750" defTabSz="914400" fontAlgn="base"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输入输出应局限在少数模块，不要分散在全系统</a:t>
            </a:r>
            <a:r>
              <a:rPr lang="zh-CN" alt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sp>
        <p:nvSpPr>
          <p:cNvPr id="13317" name="灯片编号占位符 13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12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idx="1"/>
          </p:nvPr>
        </p:nvSpPr>
        <p:spPr>
          <a:xfrm>
            <a:off x="779780" y="1196975"/>
            <a:ext cx="9430385" cy="493014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耦合是对一个软件结构内不同模块之间互连程度的度量。耦合强弱取决于模块间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接口的复杂程度，进入或访问一个模块的点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，以及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通过接口的数据。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在软件设计中应该追求尽可能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松散耦合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的系统。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模块间的耦合程度强烈影响系统的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可理解性、可测试性、可靠性和可维护性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75459" name="Rectangle 3"/>
          <p:cNvSpPr>
            <a:spLocks noRot="1" noChangeArrowheads="1"/>
          </p:cNvSpPr>
          <p:nvPr/>
        </p:nvSpPr>
        <p:spPr bwMode="auto">
          <a:xfrm>
            <a:off x="921385" y="130175"/>
            <a:ext cx="901128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模块独立性：耦合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idx="1"/>
          </p:nvPr>
        </p:nvSpPr>
        <p:spPr>
          <a:xfrm>
            <a:off x="708025" y="1196975"/>
            <a:ext cx="9272270" cy="411543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耦合（Coupling）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en-US" sz="2800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模块与其他模块、外界之间连接程度的量化指标，模块间联系越紧密、越多，耦合度就越高，模块的独立性就越差。</a:t>
            </a:r>
          </a:p>
        </p:txBody>
      </p:sp>
      <p:sp>
        <p:nvSpPr>
          <p:cNvPr id="276483" name="Rectangle 3"/>
          <p:cNvSpPr>
            <a:spLocks noRot="1" noChangeArrowheads="1"/>
          </p:cNvSpPr>
          <p:nvPr/>
        </p:nvSpPr>
        <p:spPr bwMode="auto">
          <a:xfrm>
            <a:off x="890270" y="130175"/>
            <a:ext cx="94538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模块独立性：耦合</a:t>
            </a:r>
          </a:p>
        </p:txBody>
      </p:sp>
      <p:grpSp>
        <p:nvGrpSpPr>
          <p:cNvPr id="4102" name="Group 5"/>
          <p:cNvGrpSpPr/>
          <p:nvPr/>
        </p:nvGrpSpPr>
        <p:grpSpPr>
          <a:xfrm>
            <a:off x="1342216" y="2709412"/>
            <a:ext cx="8764623" cy="3200993"/>
            <a:chOff x="127" y="1706"/>
            <a:chExt cx="5520" cy="2016"/>
          </a:xfrm>
        </p:grpSpPr>
        <p:pic>
          <p:nvPicPr>
            <p:cNvPr id="4104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" y="1706"/>
              <a:ext cx="5520" cy="20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5" name="Line 7"/>
            <p:cNvSpPr/>
            <p:nvPr/>
          </p:nvSpPr>
          <p:spPr>
            <a:xfrm>
              <a:off x="249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" name="Line 8"/>
            <p:cNvSpPr/>
            <p:nvPr/>
          </p:nvSpPr>
          <p:spPr>
            <a:xfrm>
              <a:off x="2552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7" name="Line 9"/>
            <p:cNvSpPr/>
            <p:nvPr/>
          </p:nvSpPr>
          <p:spPr>
            <a:xfrm>
              <a:off x="3273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8" name="Line 10"/>
            <p:cNvSpPr/>
            <p:nvPr/>
          </p:nvSpPr>
          <p:spPr>
            <a:xfrm>
              <a:off x="4704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9" name="Line 11"/>
            <p:cNvSpPr/>
            <p:nvPr/>
          </p:nvSpPr>
          <p:spPr>
            <a:xfrm>
              <a:off x="5430" y="2115"/>
              <a:ext cx="0" cy="226"/>
            </a:xfrm>
            <a:prstGeom prst="line">
              <a:avLst/>
            </a:prstGeom>
            <a:ln w="952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0" name="Text Box 12"/>
            <p:cNvSpPr txBox="1"/>
            <p:nvPr/>
          </p:nvSpPr>
          <p:spPr>
            <a:xfrm>
              <a:off x="1066" y="2110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弱耦合</a:t>
              </a:r>
            </a:p>
          </p:txBody>
        </p:sp>
        <p:sp>
          <p:nvSpPr>
            <p:cNvPr id="4111" name="Text Box 13"/>
            <p:cNvSpPr txBox="1"/>
            <p:nvPr/>
          </p:nvSpPr>
          <p:spPr>
            <a:xfrm>
              <a:off x="4785" y="2115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强耦合</a:t>
              </a:r>
            </a:p>
          </p:txBody>
        </p:sp>
        <p:sp>
          <p:nvSpPr>
            <p:cNvPr id="4112" name="Text Box 14"/>
            <p:cNvSpPr txBox="1"/>
            <p:nvPr/>
          </p:nvSpPr>
          <p:spPr>
            <a:xfrm>
              <a:off x="3606" y="2115"/>
              <a:ext cx="90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较强耦合</a:t>
              </a:r>
            </a:p>
          </p:txBody>
        </p:sp>
        <p:sp>
          <p:nvSpPr>
            <p:cNvPr id="4113" name="Text Box 15"/>
            <p:cNvSpPr txBox="1"/>
            <p:nvPr/>
          </p:nvSpPr>
          <p:spPr>
            <a:xfrm>
              <a:off x="2608" y="2115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中耦合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idx="1"/>
          </p:nvPr>
        </p:nvSpPr>
        <p:spPr>
          <a:xfrm>
            <a:off x="1979485" y="1125347"/>
            <a:ext cx="8231124" cy="762141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非直接耦合（Nondirect Coupling）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无直接联系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05" y="2192345"/>
            <a:ext cx="4267990" cy="333436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055700" y="2103240"/>
            <a:ext cx="3200993" cy="3107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两个模块之间没有直接关系，它们之间的联系完全是通过主模块的控制和调用来实现的。非直接耦合的模块独立性最强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idx="1"/>
          </p:nvPr>
        </p:nvSpPr>
        <p:spPr>
          <a:xfrm>
            <a:off x="836295" y="1163955"/>
            <a:ext cx="10516870" cy="2820035"/>
          </a:xfrm>
          <a:ln>
            <a:noFill/>
          </a:ln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kern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数据耦合（Data Coupling）</a:t>
            </a:r>
            <a:r>
              <a:rPr kumimoji="0" lang="zh-CN" altLang="en-US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：低耦合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一个模块访问另一个模块时，彼此之间是通过简单数据参数 </a:t>
            </a:r>
            <a:r>
              <a:rPr kumimoji="0" lang="en-US" altLang="zh-CN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0" lang="zh-CN" altLang="en-US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不是控制参数、公共数据结构或外部变量</a:t>
            </a:r>
            <a:r>
              <a:rPr kumimoji="0" lang="en-US" altLang="zh-CN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  </a:t>
            </a:r>
            <a:r>
              <a:rPr kumimoji="0" lang="zh-CN" altLang="en-US" b="1" i="0" kern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来交换输入、输出信息的</a:t>
            </a:r>
          </a:p>
        </p:txBody>
      </p:sp>
      <p:grpSp>
        <p:nvGrpSpPr>
          <p:cNvPr id="6148" name="Group 16"/>
          <p:cNvGrpSpPr/>
          <p:nvPr/>
        </p:nvGrpSpPr>
        <p:grpSpPr>
          <a:xfrm>
            <a:off x="2926854" y="3607918"/>
            <a:ext cx="6122534" cy="1798971"/>
            <a:chOff x="748" y="2115"/>
            <a:chExt cx="3856" cy="1133"/>
          </a:xfrm>
        </p:grpSpPr>
        <p:sp>
          <p:nvSpPr>
            <p:cNvPr id="6150" name="Text Box 3"/>
            <p:cNvSpPr txBox="1"/>
            <p:nvPr/>
          </p:nvSpPr>
          <p:spPr>
            <a:xfrm>
              <a:off x="1882" y="2115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kern="0" dirty="0">
                  <a:solidFill>
                    <a:schemeClr val="bg1"/>
                  </a:solidFill>
                </a:rPr>
                <a:t>计算应扣款</a:t>
              </a:r>
            </a:p>
          </p:txBody>
        </p:sp>
        <p:sp>
          <p:nvSpPr>
            <p:cNvPr id="6151" name="Text Box 4"/>
            <p:cNvSpPr txBox="1"/>
            <p:nvPr/>
          </p:nvSpPr>
          <p:spPr>
            <a:xfrm>
              <a:off x="748" y="2931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kern="0" dirty="0">
                  <a:solidFill>
                    <a:schemeClr val="bg1"/>
                  </a:solidFill>
                </a:rPr>
                <a:t>计算水费</a:t>
              </a:r>
            </a:p>
          </p:txBody>
        </p:sp>
        <p:sp>
          <p:nvSpPr>
            <p:cNvPr id="6152" name="Text Box 5"/>
            <p:cNvSpPr txBox="1"/>
            <p:nvPr/>
          </p:nvSpPr>
          <p:spPr>
            <a:xfrm>
              <a:off x="3016" y="2958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kern="0" dirty="0">
                  <a:solidFill>
                    <a:schemeClr val="bg1"/>
                  </a:solidFill>
                </a:rPr>
                <a:t>计算电费</a:t>
              </a:r>
            </a:p>
          </p:txBody>
        </p:sp>
        <p:sp>
          <p:nvSpPr>
            <p:cNvPr id="6153" name="Line 6"/>
            <p:cNvSpPr/>
            <p:nvPr/>
          </p:nvSpPr>
          <p:spPr>
            <a:xfrm flipH="1">
              <a:off x="1565" y="2432"/>
              <a:ext cx="861" cy="45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4" name="Line 7"/>
            <p:cNvSpPr/>
            <p:nvPr/>
          </p:nvSpPr>
          <p:spPr>
            <a:xfrm>
              <a:off x="2971" y="2432"/>
              <a:ext cx="907" cy="49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5" name="Line 8"/>
            <p:cNvSpPr/>
            <p:nvPr/>
          </p:nvSpPr>
          <p:spPr>
            <a:xfrm flipH="1">
              <a:off x="1655" y="2523"/>
              <a:ext cx="454" cy="22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6" name="Line 9"/>
            <p:cNvSpPr/>
            <p:nvPr/>
          </p:nvSpPr>
          <p:spPr>
            <a:xfrm>
              <a:off x="3198" y="2478"/>
              <a:ext cx="498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7" name="Line 10"/>
            <p:cNvSpPr/>
            <p:nvPr/>
          </p:nvSpPr>
          <p:spPr>
            <a:xfrm flipH="1" flipV="1">
              <a:off x="3152" y="2614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8" name="Line 11"/>
            <p:cNvSpPr/>
            <p:nvPr/>
          </p:nvSpPr>
          <p:spPr>
            <a:xfrm flipV="1">
              <a:off x="1837" y="2614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9" name="Text Box 12"/>
            <p:cNvSpPr txBox="1"/>
            <p:nvPr/>
          </p:nvSpPr>
          <p:spPr>
            <a:xfrm>
              <a:off x="1338" y="2478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用水量</a:t>
              </a:r>
            </a:p>
          </p:txBody>
        </p:sp>
        <p:sp>
          <p:nvSpPr>
            <p:cNvPr id="6160" name="Text Box 13"/>
            <p:cNvSpPr txBox="1"/>
            <p:nvPr/>
          </p:nvSpPr>
          <p:spPr>
            <a:xfrm>
              <a:off x="1882" y="2655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水费</a:t>
              </a:r>
            </a:p>
          </p:txBody>
        </p:sp>
        <p:sp>
          <p:nvSpPr>
            <p:cNvPr id="6161" name="Text Box 14"/>
            <p:cNvSpPr txBox="1"/>
            <p:nvPr/>
          </p:nvSpPr>
          <p:spPr>
            <a:xfrm>
              <a:off x="2880" y="2659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电费</a:t>
              </a:r>
            </a:p>
          </p:txBody>
        </p:sp>
        <p:sp>
          <p:nvSpPr>
            <p:cNvPr id="6162" name="Text Box 15"/>
            <p:cNvSpPr txBox="1"/>
            <p:nvPr/>
          </p:nvSpPr>
          <p:spPr>
            <a:xfrm>
              <a:off x="3424" y="2432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kern="0" dirty="0">
                  <a:solidFill>
                    <a:schemeClr val="bg1"/>
                  </a:solidFill>
                </a:rPr>
                <a:t>用电量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>
          <a:xfrm>
            <a:off x="478155" y="981075"/>
            <a:ext cx="11242040" cy="2699385"/>
          </a:xfrm>
          <a:ln>
            <a:noFill/>
          </a:ln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标记耦合（Stamp Coupling）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能否化为数据耦合？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一组模块通过参数表传递记录信息，就是标记耦合。这个记录是某一数据结构，而不是简单变量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标记耦合使在数据结构上的操作复杂化了，把在数据结构上的操作全部集中在一个模块中，可消除或转化这种耦合</a:t>
            </a:r>
          </a:p>
        </p:txBody>
      </p:sp>
      <p:grpSp>
        <p:nvGrpSpPr>
          <p:cNvPr id="7172" name="Group 19"/>
          <p:cNvGrpSpPr/>
          <p:nvPr/>
        </p:nvGrpSpPr>
        <p:grpSpPr>
          <a:xfrm>
            <a:off x="2746389" y="3674156"/>
            <a:ext cx="6122534" cy="1756100"/>
            <a:chOff x="930" y="2568"/>
            <a:chExt cx="3856" cy="1106"/>
          </a:xfrm>
        </p:grpSpPr>
        <p:sp>
          <p:nvSpPr>
            <p:cNvPr id="7174" name="Text Box 5"/>
            <p:cNvSpPr txBox="1"/>
            <p:nvPr/>
          </p:nvSpPr>
          <p:spPr>
            <a:xfrm>
              <a:off x="2064" y="2568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计算应扣款</a:t>
              </a:r>
            </a:p>
          </p:txBody>
        </p:sp>
        <p:sp>
          <p:nvSpPr>
            <p:cNvPr id="7175" name="Text Box 6"/>
            <p:cNvSpPr txBox="1"/>
            <p:nvPr/>
          </p:nvSpPr>
          <p:spPr>
            <a:xfrm>
              <a:off x="930" y="3384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计算水费</a:t>
              </a:r>
            </a:p>
          </p:txBody>
        </p:sp>
        <p:sp>
          <p:nvSpPr>
            <p:cNvPr id="7176" name="Text Box 7"/>
            <p:cNvSpPr txBox="1"/>
            <p:nvPr/>
          </p:nvSpPr>
          <p:spPr>
            <a:xfrm>
              <a:off x="3198" y="3384"/>
              <a:ext cx="1588" cy="290"/>
            </a:xfrm>
            <a:prstGeom prst="rect">
              <a:avLst/>
            </a:prstGeom>
            <a:noFill/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计算电费</a:t>
              </a:r>
            </a:p>
          </p:txBody>
        </p:sp>
        <p:sp>
          <p:nvSpPr>
            <p:cNvPr id="7177" name="Line 8"/>
            <p:cNvSpPr/>
            <p:nvPr/>
          </p:nvSpPr>
          <p:spPr>
            <a:xfrm flipH="1">
              <a:off x="1747" y="2885"/>
              <a:ext cx="861" cy="45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8" name="Line 9"/>
            <p:cNvSpPr/>
            <p:nvPr/>
          </p:nvSpPr>
          <p:spPr>
            <a:xfrm>
              <a:off x="3153" y="2885"/>
              <a:ext cx="907" cy="49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9" name="Line 10"/>
            <p:cNvSpPr/>
            <p:nvPr/>
          </p:nvSpPr>
          <p:spPr>
            <a:xfrm flipH="1">
              <a:off x="1837" y="2976"/>
              <a:ext cx="454" cy="22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0" name="Line 11"/>
            <p:cNvSpPr/>
            <p:nvPr/>
          </p:nvSpPr>
          <p:spPr>
            <a:xfrm>
              <a:off x="3380" y="2931"/>
              <a:ext cx="498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1" name="Line 12"/>
            <p:cNvSpPr/>
            <p:nvPr/>
          </p:nvSpPr>
          <p:spPr>
            <a:xfrm flipH="1" flipV="1">
              <a:off x="3334" y="3067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2" name="Line 13"/>
            <p:cNvSpPr/>
            <p:nvPr/>
          </p:nvSpPr>
          <p:spPr>
            <a:xfrm flipV="1">
              <a:off x="2019" y="3067"/>
              <a:ext cx="408" cy="2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3" name="Text Box 14"/>
            <p:cNvSpPr txBox="1"/>
            <p:nvPr/>
          </p:nvSpPr>
          <p:spPr>
            <a:xfrm>
              <a:off x="1338" y="2931"/>
              <a:ext cx="817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房租水电</a:t>
              </a: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2064" y="3108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水费</a:t>
              </a:r>
            </a:p>
          </p:txBody>
        </p:sp>
        <p:sp>
          <p:nvSpPr>
            <p:cNvPr id="7185" name="Text Box 16"/>
            <p:cNvSpPr txBox="1"/>
            <p:nvPr/>
          </p:nvSpPr>
          <p:spPr>
            <a:xfrm>
              <a:off x="3062" y="3112"/>
              <a:ext cx="635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电费</a:t>
              </a:r>
            </a:p>
          </p:txBody>
        </p:sp>
        <p:sp>
          <p:nvSpPr>
            <p:cNvPr id="7186" name="Text Box 18"/>
            <p:cNvSpPr txBox="1"/>
            <p:nvPr/>
          </p:nvSpPr>
          <p:spPr>
            <a:xfrm>
              <a:off x="3560" y="2931"/>
              <a:ext cx="817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effectLst/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n>
                    <a:noFill/>
                  </a:ln>
                  <a:solidFill>
                    <a:schemeClr val="bg1"/>
                  </a:solidFill>
                </a:rPr>
                <a:t>房租水电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981075"/>
            <a:ext cx="8557260" cy="68580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控制耦合（Control Coupling）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中等耦合度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77" y="1773837"/>
            <a:ext cx="4496633" cy="489516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680720" y="2318385"/>
            <a:ext cx="5721985" cy="36493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如果一个模块通过传送开关、标志、名字等控制信息，明显地控制选择另一模块的功能，就是控制耦合</a:t>
            </a:r>
          </a:p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这种耦合实质是在</a:t>
            </a:r>
            <a:r>
              <a:rPr kumimoji="1" lang="zh-CN" altLang="en-US" sz="2400" b="1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单一接口上选择多功能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模块中的某项功能，如右图。因此对模块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的任何改动都会影响模块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控制耦合意味着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必须知道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内部的一些逻辑关系，这会降低模块的独立性</a:t>
            </a:r>
          </a:p>
          <a:p>
            <a:pPr marR="0" algn="just" defTabSz="914400">
              <a:spcAft>
                <a:spcPct val="20000"/>
              </a:spcAft>
              <a:buClrTx/>
              <a:buSzTx/>
              <a:buFontTx/>
              <a:buChar char="•"/>
              <a:defRPr/>
            </a:pP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idx="1"/>
          </p:nvPr>
        </p:nvSpPr>
        <p:spPr>
          <a:xfrm>
            <a:off x="622599" y="1053465"/>
            <a:ext cx="10873208" cy="547497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外部耦合（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External Coupling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若不可避免，尽量集中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一组模块都访问同一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全局简单变量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而不是同一全局数据结构，而且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不是通过参数表传递该全局变量的信息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，则称之为外部耦合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例如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语言程序中有模块访问被修饰为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extern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的外部变量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外部耦合会引起下列问题：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无法控制各模块对公共数据的存取，严重影响软件模块的可靠性和适应性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公共数据名的使用，明显降低了程序的可读性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8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idx="1"/>
          </p:nvPr>
        </p:nvSpPr>
        <p:spPr>
          <a:xfrm>
            <a:off x="694606" y="981075"/>
            <a:ext cx="10873208" cy="564324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公共耦合（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Common Coupling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危险，慎用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若一组模块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都访问同一个公共数据环境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，则它们之间的耦合就称为公共耦合。公共的数据环境可以是全局数据结构、共享的通信区、内存的公共覆盖区等。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例如：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FORTRAN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语言中的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COMMON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区可以使访问它的模块间发生公共耦合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这种耦合会引起下列问题：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所有公共耦合模块都与某个公共数据环境内部各项的物理安排有关，若修改某个数据的大小，将会影响到所有模块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无法控制各模块对公共数据的存取，严重影响软件模块的可靠性和适应性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公共数据名的使用，明显降低了程序的可读性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824</Words>
  <Application>Microsoft Office PowerPoint</Application>
  <PresentationFormat>自定义</PresentationFormat>
  <Paragraphs>75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新版软件工程母版</vt:lpstr>
      <vt:lpstr>耦合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17</cp:revision>
  <dcterms:created xsi:type="dcterms:W3CDTF">2021-07-20T05:30:00Z</dcterms:created>
  <dcterms:modified xsi:type="dcterms:W3CDTF">2022-04-24T06:35:15Z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09EB23E2B3544699818B35D209C01E9C</vt:lpwstr>
  </property>
  <property fmtid="{D5CDD505-2E9C-101B-9397-08002B2CF9AE}" pid="3" name="KSOProductBuildVer">
    <vt:lpwstr>2052-11.1.0.10667</vt:lpwstr>
  </property>
</Properties>
</file>