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61" r:id="rId3"/>
    <p:sldId id="262" r:id="rId4"/>
    <p:sldId id="263" r:id="rId5"/>
    <p:sldId id="286" r:id="rId6"/>
    <p:sldId id="265" r:id="rId7"/>
    <p:sldId id="288" r:id="rId8"/>
    <p:sldId id="289" r:id="rId9"/>
    <p:sldId id="268" r:id="rId10"/>
    <p:sldId id="269" r:id="rId11"/>
    <p:sldId id="290" r:id="rId12"/>
    <p:sldId id="291" r:id="rId13"/>
    <p:sldId id="272" r:id="rId14"/>
    <p:sldId id="275" r:id="rId15"/>
    <p:sldId id="292" r:id="rId16"/>
    <p:sldId id="293" r:id="rId17"/>
    <p:sldId id="279" r:id="rId18"/>
    <p:sldId id="294" r:id="rId19"/>
    <p:sldId id="278" r:id="rId20"/>
    <p:sldId id="281" r:id="rId21"/>
    <p:sldId id="282" r:id="rId22"/>
    <p:sldId id="283" r:id="rId23"/>
    <p:sldId id="284" r:id="rId24"/>
    <p:sldId id="285" r:id="rId25"/>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261" y="-48"/>
      </p:cViewPr>
      <p:guideLst>
        <p:guide orient="horz" pos="2183"/>
        <p:guide pos="38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2022/5/4</a:t>
            </a:fld>
            <a:endParaRPr lang="zh-CN" altLang="en-US"/>
          </a:p>
        </p:txBody>
      </p:sp>
      <p:sp>
        <p:nvSpPr>
          <p:cNvPr id="4" name="幻灯片图像占位符 3"/>
          <p:cNvSpPr>
            <a:spLocks noGrp="1" noRot="1" noChangeAspect="1"/>
          </p:cNvSpPr>
          <p:nvPr>
            <p:ph type="sldImg" idx="2"/>
          </p:nvPr>
        </p:nvSpPr>
        <p:spPr>
          <a:xfrm>
            <a:off x="686736" y="1143000"/>
            <a:ext cx="5484527"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008160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2</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1747" name="Rectangle 2"/>
          <p:cNvSpPr>
            <a:spLocks noGrp="1" noRot="1" noChangeAspect="1" noTextEdit="1"/>
          </p:cNvSpPr>
          <p:nvPr>
            <p:ph type="sldImg"/>
          </p:nvPr>
        </p:nvSpPr>
        <p:spPr/>
      </p:sp>
      <p:sp>
        <p:nvSpPr>
          <p:cNvPr id="31748"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22</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41987" name="Rectangle 2"/>
          <p:cNvSpPr>
            <a:spLocks noGrp="1" noRot="1" noChangeAspect="1" noTextEdit="1"/>
          </p:cNvSpPr>
          <p:nvPr>
            <p:ph type="sldImg"/>
          </p:nvPr>
        </p:nvSpPr>
        <p:spPr>
          <a:xfrm>
            <a:off x="687388" y="1143000"/>
            <a:ext cx="5483225" cy="3086100"/>
          </a:xfrm>
        </p:spPr>
      </p:sp>
      <p:sp>
        <p:nvSpPr>
          <p:cNvPr id="41988"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23</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43011" name="Rectangle 2"/>
          <p:cNvSpPr>
            <a:spLocks noGrp="1" noRot="1" noChangeAspect="1" noTextEdit="1"/>
          </p:cNvSpPr>
          <p:nvPr>
            <p:ph type="sldImg"/>
          </p:nvPr>
        </p:nvSpPr>
        <p:spPr>
          <a:xfrm>
            <a:off x="687388" y="1143000"/>
            <a:ext cx="5483225" cy="3086100"/>
          </a:xfrm>
        </p:spPr>
      </p:sp>
      <p:sp>
        <p:nvSpPr>
          <p:cNvPr id="43012"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24</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44035" name="Rectangle 2"/>
          <p:cNvSpPr>
            <a:spLocks noGrp="1" noRot="1" noChangeAspect="1" noTextEdit="1"/>
          </p:cNvSpPr>
          <p:nvPr>
            <p:ph type="sldImg"/>
          </p:nvPr>
        </p:nvSpPr>
        <p:spPr>
          <a:xfrm>
            <a:off x="687388" y="1143000"/>
            <a:ext cx="5483225" cy="3086100"/>
          </a:xfrm>
        </p:spPr>
      </p:sp>
      <p:sp>
        <p:nvSpPr>
          <p:cNvPr id="44036"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3</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2771" name="Rectangle 2"/>
          <p:cNvSpPr>
            <a:spLocks noGrp="1" noRot="1" noChangeAspect="1" noTextEdit="1"/>
          </p:cNvSpPr>
          <p:nvPr>
            <p:ph type="sldImg"/>
          </p:nvPr>
        </p:nvSpPr>
        <p:spPr/>
      </p:sp>
      <p:sp>
        <p:nvSpPr>
          <p:cNvPr id="32772"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4</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3795" name="Rectangle 2"/>
          <p:cNvSpPr>
            <a:spLocks noGrp="1" noRot="1" noChangeAspect="1" noTextEdit="1"/>
          </p:cNvSpPr>
          <p:nvPr>
            <p:ph type="sldImg"/>
          </p:nvPr>
        </p:nvSpPr>
        <p:spPr>
          <a:xfrm>
            <a:off x="687388" y="1143000"/>
            <a:ext cx="5483225" cy="3086100"/>
          </a:xfrm>
        </p:spPr>
      </p:sp>
      <p:sp>
        <p:nvSpPr>
          <p:cNvPr id="33796"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6</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4819" name="Rectangle 2"/>
          <p:cNvSpPr>
            <a:spLocks noGrp="1" noRot="1" noChangeAspect="1" noTextEdit="1"/>
          </p:cNvSpPr>
          <p:nvPr>
            <p:ph type="sldImg"/>
          </p:nvPr>
        </p:nvSpPr>
        <p:spPr>
          <a:xfrm>
            <a:off x="687388" y="1143000"/>
            <a:ext cx="5483225" cy="3086100"/>
          </a:xfrm>
        </p:spPr>
      </p:sp>
      <p:sp>
        <p:nvSpPr>
          <p:cNvPr id="34820"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9</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6867" name="Rectangle 2"/>
          <p:cNvSpPr>
            <a:spLocks noGrp="1" noRot="1" noChangeAspect="1" noTextEdit="1"/>
          </p:cNvSpPr>
          <p:nvPr>
            <p:ph type="sldImg"/>
          </p:nvPr>
        </p:nvSpPr>
        <p:spPr/>
      </p:sp>
      <p:sp>
        <p:nvSpPr>
          <p:cNvPr id="36868"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10</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7891" name="Rectangle 2"/>
          <p:cNvSpPr>
            <a:spLocks noGrp="1" noRot="1" noChangeAspect="1" noTextEdit="1"/>
          </p:cNvSpPr>
          <p:nvPr>
            <p:ph type="sldImg"/>
          </p:nvPr>
        </p:nvSpPr>
        <p:spPr/>
      </p:sp>
      <p:sp>
        <p:nvSpPr>
          <p:cNvPr id="37892"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14</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8915" name="Rectangle 2"/>
          <p:cNvSpPr>
            <a:spLocks noGrp="1" noRot="1" noChangeAspect="1" noTextEdit="1"/>
          </p:cNvSpPr>
          <p:nvPr>
            <p:ph type="sldImg"/>
          </p:nvPr>
        </p:nvSpPr>
        <p:spPr/>
      </p:sp>
      <p:sp>
        <p:nvSpPr>
          <p:cNvPr id="38916"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19</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9939" name="Rectangle 2"/>
          <p:cNvSpPr>
            <a:spLocks noGrp="1" noRot="1" noChangeAspect="1" noTextEdit="1"/>
          </p:cNvSpPr>
          <p:nvPr>
            <p:ph type="sldImg"/>
          </p:nvPr>
        </p:nvSpPr>
        <p:spPr>
          <a:xfrm>
            <a:off x="687388" y="1143000"/>
            <a:ext cx="5483225" cy="3086100"/>
          </a:xfrm>
        </p:spPr>
      </p:sp>
      <p:sp>
        <p:nvSpPr>
          <p:cNvPr id="39940"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20</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40963" name="Rectangle 2"/>
          <p:cNvSpPr>
            <a:spLocks noGrp="1" noRot="1" noChangeAspect="1" noTextEdit="1"/>
          </p:cNvSpPr>
          <p:nvPr>
            <p:ph type="sldImg"/>
          </p:nvPr>
        </p:nvSpPr>
        <p:spPr/>
      </p:sp>
      <p:sp>
        <p:nvSpPr>
          <p:cNvPr id="40964"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481" y="1240"/>
            <a:ext cx="12287894" cy="6911940"/>
          </a:xfrm>
          <a:prstGeom prst="rect">
            <a:avLst/>
          </a:prstGeom>
        </p:spPr>
      </p:pic>
      <p:sp>
        <p:nvSpPr>
          <p:cNvPr id="2" name="标题 1"/>
          <p:cNvSpPr>
            <a:spLocks noGrp="1"/>
          </p:cNvSpPr>
          <p:nvPr>
            <p:ph type="ctrTitle" hasCustomPrompt="1"/>
          </p:nvPr>
        </p:nvSpPr>
        <p:spPr>
          <a:xfrm>
            <a:off x="914281" y="2130919"/>
            <a:ext cx="10361851" cy="1470365"/>
          </a:xfrm>
        </p:spPr>
        <p:txBody>
          <a:bodyPr>
            <a:noAutofit/>
          </a:bodyPr>
          <a:lstStyle>
            <a:lvl1pPr>
              <a:defRPr sz="7200">
                <a:solidFill>
                  <a:schemeClr val="bg1"/>
                </a:solidFill>
                <a:latin typeface="黑体" panose="02010609060101010101" pitchFamily="49" charset="-122"/>
                <a:ea typeface="黑体" panose="02010609060101010101" pitchFamily="49" charset="-122"/>
              </a:defRPr>
            </a:lvl1pPr>
          </a:lstStyle>
          <a:p>
            <a:r>
              <a:rPr lang="zh-CN" altLang="en-US" dirty="0" smtClean="0"/>
              <a:t>单击此处编辑母版标题</a:t>
            </a:r>
            <a:endParaRPr lang="zh-CN" altLang="en-US" dirty="0"/>
          </a:p>
        </p:txBody>
      </p:sp>
      <p:pic>
        <p:nvPicPr>
          <p:cNvPr id="5" name="图片 4" descr="吉大校标（白）"/>
          <p:cNvPicPr>
            <a:picLocks noChangeAspect="1"/>
          </p:cNvPicPr>
          <p:nvPr userDrawn="1"/>
        </p:nvPicPr>
        <p:blipFill>
          <a:blip r:embed="rId3"/>
          <a:stretch>
            <a:fillRect/>
          </a:stretch>
        </p:blipFill>
        <p:spPr>
          <a:xfrm>
            <a:off x="112395" y="170815"/>
            <a:ext cx="2358390" cy="719455"/>
          </a:xfrm>
          <a:prstGeom prst="rect">
            <a:avLst/>
          </a:prstGeom>
        </p:spPr>
      </p:pic>
      <p:pic>
        <p:nvPicPr>
          <p:cNvPr id="6" name="图片 5" descr="logo"/>
          <p:cNvPicPr>
            <a:picLocks noChangeAspect="1"/>
          </p:cNvPicPr>
          <p:nvPr userDrawn="1"/>
        </p:nvPicPr>
        <p:blipFill>
          <a:blip r:embed="rId4"/>
          <a:stretch>
            <a:fillRect/>
          </a:stretch>
        </p:blipFill>
        <p:spPr>
          <a:xfrm>
            <a:off x="10899775" y="0"/>
            <a:ext cx="1292225" cy="881380"/>
          </a:xfrm>
          <a:prstGeom prst="rect">
            <a:avLst/>
          </a:prstGeom>
        </p:spPr>
      </p:pic>
      <p:sp>
        <p:nvSpPr>
          <p:cNvPr id="8" name="文本框 4"/>
          <p:cNvSpPr txBox="1"/>
          <p:nvPr userDrawn="1"/>
        </p:nvSpPr>
        <p:spPr>
          <a:xfrm>
            <a:off x="2682768" y="4081771"/>
            <a:ext cx="5433391" cy="521970"/>
          </a:xfrm>
          <a:prstGeom prst="rect">
            <a:avLst/>
          </a:prstGeom>
          <a:noFill/>
        </p:spPr>
        <p:txBody>
          <a:bodyPr wrap="square" rtlCol="0">
            <a:spAutoFit/>
          </a:bodyPr>
          <a:lstStyle/>
          <a:p>
            <a:pPr algn="ctr"/>
            <a:r>
              <a:rPr kumimoji="1" lang="zh-CN" sz="2800" dirty="0">
                <a:solidFill>
                  <a:schemeClr val="bg1"/>
                </a:solidFill>
                <a:latin typeface="黑体" panose="02010609060101010101" pitchFamily="49" charset="-122"/>
                <a:ea typeface="黑体" panose="02010609060101010101" pitchFamily="49" charset="-122"/>
                <a:cs typeface="黑体" panose="02010609060101010101" pitchFamily="49" charset="-122"/>
              </a:rPr>
              <a:t>主讲人：</a:t>
            </a:r>
            <a:r>
              <a:rPr kumimoji="1" sz="2800" dirty="0">
                <a:solidFill>
                  <a:schemeClr val="bg1"/>
                </a:solidFill>
                <a:latin typeface="黑体" panose="02010609060101010101" pitchFamily="49" charset="-122"/>
                <a:ea typeface="黑体" panose="02010609060101010101" pitchFamily="49" charset="-122"/>
                <a:cs typeface="黑体" panose="02010609060101010101" pitchFamily="49" charset="-122"/>
              </a:rPr>
              <a:t>冯</a:t>
            </a:r>
            <a:r>
              <a:rPr kumimoji="1" lang="en-US" sz="2800" dirty="0">
                <a:solidFill>
                  <a:schemeClr val="bg1"/>
                </a:solidFill>
                <a:latin typeface="黑体" panose="02010609060101010101" pitchFamily="49" charset="-122"/>
                <a:ea typeface="黑体" panose="02010609060101010101" pitchFamily="49" charset="-122"/>
                <a:cs typeface="黑体" panose="02010609060101010101" pitchFamily="49" charset="-122"/>
              </a:rPr>
              <a:t> </a:t>
            </a:r>
            <a:r>
              <a:rPr kumimoji="1" sz="2800" dirty="0">
                <a:solidFill>
                  <a:schemeClr val="bg1"/>
                </a:solidFill>
                <a:latin typeface="黑体" panose="02010609060101010101" pitchFamily="49" charset="-122"/>
                <a:ea typeface="黑体" panose="02010609060101010101" pitchFamily="49" charset="-122"/>
                <a:cs typeface="黑体" panose="02010609060101010101" pitchFamily="49" charset="-122"/>
              </a:rPr>
              <a:t>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3CCACD4-7197-492D-9DC7-29B989CE8FE9}" type="datetimeFigureOut">
              <a:rPr lang="zh-CN" altLang="en-US" smtClean="0"/>
              <a:t>2022/5/4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4067" y="274702"/>
            <a:ext cx="3655008" cy="585446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694" y="274702"/>
            <a:ext cx="10768198" cy="585446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3CCACD4-7197-492D-9DC7-29B989CE8FE9}" type="datetimeFigureOut">
              <a:rPr lang="zh-CN" altLang="en-US" smtClean="0"/>
              <a:t>2022/5/4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505" y="274689"/>
            <a:ext cx="10971086" cy="585260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lstStyle/>
          <a:p>
            <a:pPr lvl="0" eaLnBrk="1" hangingPunct="1">
              <a:buNone/>
            </a:pPr>
            <a:fld id="{9A0DB2DC-4C9A-4742-B13C-FB6460FD3503}" type="slidenum">
              <a:rPr lang="en-US" altLang="zh-CN" dirty="0"/>
              <a:t>‹#›</a:t>
            </a:fld>
            <a:endParaRPr lang="en-US" altLang="zh-CN" dirty="0">
              <a:latin typeface="Garamond" panose="02020404030301010803" pitchFamily="18" charset="0"/>
            </a:endParaRPr>
          </a:p>
        </p:txBody>
      </p:sp>
      <p:sp>
        <p:nvSpPr>
          <p:cNvPr id="5" name="页脚占位符 4"/>
          <p:cNvSpPr>
            <a:spLocks noGrp="1"/>
          </p:cNvSpPr>
          <p:nvPr>
            <p:ph type="ftr"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软件工程 </a:t>
            </a: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- 2020 - </a:t>
            </a: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第五章 详细设计</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240"/>
            <a:ext cx="12190412" cy="6857107"/>
          </a:xfrm>
          <a:prstGeom prst="rect">
            <a:avLst/>
          </a:prstGeom>
        </p:spPr>
      </p:pic>
      <p:sp>
        <p:nvSpPr>
          <p:cNvPr id="2" name="标题 1"/>
          <p:cNvSpPr>
            <a:spLocks noGrp="1"/>
          </p:cNvSpPr>
          <p:nvPr>
            <p:ph type="title"/>
          </p:nvPr>
        </p:nvSpPr>
        <p:spPr>
          <a:xfrm>
            <a:off x="832084" y="261442"/>
            <a:ext cx="5767178" cy="615569"/>
          </a:xfrm>
        </p:spPr>
        <p:txBody>
          <a:bodyPr>
            <a:noAutofit/>
          </a:bodyPr>
          <a:lstStyle>
            <a:lvl1pPr algn="l">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marL="0" lvl="0" algn="l" defTabSz="914400" rtl="0" eaLnBrk="1" latinLnBrk="0" hangingPunct="1">
              <a:buClrTx/>
              <a:buSzTx/>
              <a:buFontTx/>
            </a:pPr>
            <a:r>
              <a:rPr lang="zh-CN" altLang="en-US" dirty="0" smtClean="0"/>
              <a:t>单击此处编辑母版标题样式</a:t>
            </a:r>
            <a:endParaRPr lang="zh-CN" altLang="en-US" dirty="0"/>
          </a:p>
        </p:txBody>
      </p:sp>
      <p:sp>
        <p:nvSpPr>
          <p:cNvPr id="3" name="内容占位符 2"/>
          <p:cNvSpPr>
            <a:spLocks noGrp="1"/>
          </p:cNvSpPr>
          <p:nvPr>
            <p:ph idx="1"/>
          </p:nvPr>
        </p:nvSpPr>
        <p:spPr>
          <a:xfrm>
            <a:off x="609521" y="1485579"/>
            <a:ext cx="10971372" cy="4642004"/>
          </a:xfrm>
        </p:spPr>
        <p:txBody>
          <a:bodyPr/>
          <a:lstStyle>
            <a:lvl1pPr marL="457200" indent="-457200">
              <a:buClr>
                <a:srgbClr val="FFE066"/>
              </a:buClr>
              <a:buSzPct val="70000"/>
              <a:buFont typeface="Wingdings" panose="05000000000000000000" pitchFamily="2" charset="2"/>
              <a:buChar char="n"/>
              <a:defRPr sz="3200">
                <a:solidFill>
                  <a:schemeClr val="bg1"/>
                </a:solidFill>
                <a:latin typeface="黑体" panose="02010609060101010101" pitchFamily="49" charset="-122"/>
                <a:ea typeface="黑体" panose="02010609060101010101" pitchFamily="49" charset="-122"/>
              </a:defRPr>
            </a:lvl1pPr>
            <a:lvl2pPr marL="884555" indent="-340360">
              <a:buClr>
                <a:srgbClr val="FFC000"/>
              </a:buClr>
              <a:buSzPct val="50000"/>
              <a:buFont typeface="Wingdings" panose="05000000000000000000" pitchFamily="2" charset="2"/>
              <a:buChar char="u"/>
              <a:defRPr sz="2800">
                <a:solidFill>
                  <a:schemeClr val="bg1"/>
                </a:solidFill>
                <a:latin typeface="黑体" panose="02010609060101010101" pitchFamily="49" charset="-122"/>
                <a:ea typeface="黑体" panose="02010609060101010101" pitchFamily="49" charset="-122"/>
              </a:defRPr>
            </a:lvl2pPr>
            <a:lvl3pPr>
              <a:defRPr sz="2400">
                <a:solidFill>
                  <a:schemeClr val="bg1"/>
                </a:solidFill>
                <a:latin typeface="黑体" panose="02010609060101010101" pitchFamily="49" charset="-122"/>
                <a:ea typeface="黑体" panose="02010609060101010101" pitchFamily="49" charset="-122"/>
              </a:defRPr>
            </a:lvl3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8" name="六边形 7"/>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六边形 8"/>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六边形 9"/>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接连接符 10"/>
          <p:cNvCxnSpPr/>
          <p:nvPr userDrawn="1"/>
        </p:nvCxnSpPr>
        <p:spPr>
          <a:xfrm flipV="1">
            <a:off x="-9525" y="881380"/>
            <a:ext cx="12199938" cy="889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图片 11" descr="logo"/>
          <p:cNvPicPr>
            <a:picLocks noChangeAspect="1"/>
          </p:cNvPicPr>
          <p:nvPr userDrawn="1"/>
        </p:nvPicPr>
        <p:blipFill>
          <a:blip r:embed="rId3"/>
          <a:stretch>
            <a:fillRect/>
          </a:stretch>
        </p:blipFill>
        <p:spPr>
          <a:xfrm>
            <a:off x="10899775" y="0"/>
            <a:ext cx="1292225" cy="8813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1"/>
            <a:ext cx="10361851" cy="1362390"/>
          </a:xfrm>
        </p:spPr>
        <p:txBody>
          <a:bodyPr anchor="t"/>
          <a:lstStyle>
            <a:lvl1pPr algn="l">
              <a:defRPr sz="48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959" y="2907387"/>
            <a:ext cx="10361851" cy="1500534"/>
          </a:xfrm>
        </p:spPr>
        <p:txBody>
          <a:bodyPr anchor="b"/>
          <a:lstStyle>
            <a:lvl1pPr marL="0" indent="0">
              <a:buNone/>
              <a:defRPr sz="2400">
                <a:solidFill>
                  <a:schemeClr val="tx1">
                    <a:tint val="75000"/>
                  </a:schemeClr>
                </a:solidFill>
              </a:defRPr>
            </a:lvl1pPr>
            <a:lvl2pPr marL="544195" indent="0">
              <a:buNone/>
              <a:defRPr sz="2100">
                <a:solidFill>
                  <a:schemeClr val="tx1">
                    <a:tint val="75000"/>
                  </a:schemeClr>
                </a:solidFill>
              </a:defRPr>
            </a:lvl2pPr>
            <a:lvl3pPr marL="1088390" indent="0">
              <a:buNone/>
              <a:defRPr sz="1900">
                <a:solidFill>
                  <a:schemeClr val="tx1">
                    <a:tint val="75000"/>
                  </a:schemeClr>
                </a:solidFill>
              </a:defRPr>
            </a:lvl3pPr>
            <a:lvl4pPr marL="1632585" indent="0">
              <a:buNone/>
              <a:defRPr sz="1700">
                <a:solidFill>
                  <a:schemeClr val="tx1">
                    <a:tint val="75000"/>
                  </a:schemeClr>
                </a:solidFill>
              </a:defRPr>
            </a:lvl4pPr>
            <a:lvl5pPr marL="2176780" indent="0">
              <a:buNone/>
              <a:defRPr sz="1700">
                <a:solidFill>
                  <a:schemeClr val="tx1">
                    <a:tint val="75000"/>
                  </a:schemeClr>
                </a:solidFill>
              </a:defRPr>
            </a:lvl5pPr>
            <a:lvl6pPr marL="2720975" indent="0">
              <a:buNone/>
              <a:defRPr sz="1700">
                <a:solidFill>
                  <a:schemeClr val="tx1">
                    <a:tint val="75000"/>
                  </a:schemeClr>
                </a:solidFill>
              </a:defRPr>
            </a:lvl6pPr>
            <a:lvl7pPr marL="3265805" indent="0">
              <a:buNone/>
              <a:defRPr sz="1700">
                <a:solidFill>
                  <a:schemeClr val="tx1">
                    <a:tint val="75000"/>
                  </a:schemeClr>
                </a:solidFill>
              </a:defRPr>
            </a:lvl7pPr>
            <a:lvl8pPr marL="3810000" indent="0">
              <a:buNone/>
              <a:defRPr sz="1700">
                <a:solidFill>
                  <a:schemeClr val="tx1">
                    <a:tint val="75000"/>
                  </a:schemeClr>
                </a:solidFill>
              </a:defRPr>
            </a:lvl8pPr>
            <a:lvl9pPr marL="4354195" indent="0">
              <a:buNone/>
              <a:defRPr sz="17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3CCACD4-7197-492D-9DC7-29B989CE8FE9}" type="datetimeFigureOut">
              <a:rPr lang="zh-CN" altLang="en-US" smtClean="0"/>
              <a:t>2022/5/4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695" y="1600571"/>
            <a:ext cx="7210545"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26413" y="1600571"/>
            <a:ext cx="7212661"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3CCACD4-7197-492D-9DC7-29B989CE8FE9}" type="datetimeFigureOut">
              <a:rPr lang="zh-CN" altLang="en-US" smtClean="0"/>
              <a:t>2022/5/4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469"/>
            <a:ext cx="5386216"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1" y="1535469"/>
            <a:ext cx="5388332"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smtClean="0"/>
              <a:t>单击此处编辑母版文本样式</a:t>
            </a:r>
          </a:p>
        </p:txBody>
      </p:sp>
      <p:sp>
        <p:nvSpPr>
          <p:cNvPr id="6" name="内容占位符 5"/>
          <p:cNvSpPr>
            <a:spLocks noGrp="1"/>
          </p:cNvSpPr>
          <p:nvPr>
            <p:ph sz="quarter" idx="4"/>
          </p:nvPr>
        </p:nvSpPr>
        <p:spPr>
          <a:xfrm>
            <a:off x="6192561"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3CCACD4-7197-492D-9DC7-29B989CE8FE9}" type="datetimeFigureOut">
              <a:rPr lang="zh-CN" altLang="en-US" smtClean="0"/>
              <a:t>2022/5/4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618" cy="6858347"/>
          </a:xfrm>
          <a:prstGeom prst="rect">
            <a:avLst/>
          </a:prstGeom>
        </p:spPr>
      </p:pic>
      <p:sp>
        <p:nvSpPr>
          <p:cNvPr id="7" name="六边形 6"/>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六边形 8"/>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 name="直接连接符 9"/>
          <p:cNvCxnSpPr/>
          <p:nvPr userDrawn="1"/>
        </p:nvCxnSpPr>
        <p:spPr>
          <a:xfrm>
            <a:off x="-9525" y="890270"/>
            <a:ext cx="12199938"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图片 10" descr="logo"/>
          <p:cNvPicPr>
            <a:picLocks noChangeAspect="1"/>
          </p:cNvPicPr>
          <p:nvPr userDrawn="1"/>
        </p:nvPicPr>
        <p:blipFill>
          <a:blip r:embed="rId3"/>
          <a:stretch>
            <a:fillRect/>
          </a:stretch>
        </p:blipFill>
        <p:spPr>
          <a:xfrm>
            <a:off x="10899775" y="0"/>
            <a:ext cx="1292225" cy="881380"/>
          </a:xfrm>
          <a:prstGeom prst="rect">
            <a:avLst/>
          </a:prstGeom>
        </p:spPr>
      </p:pic>
      <p:sp>
        <p:nvSpPr>
          <p:cNvPr id="13" name="标题 1"/>
          <p:cNvSpPr txBox="1"/>
          <p:nvPr userDrawn="1"/>
        </p:nvSpPr>
        <p:spPr>
          <a:xfrm>
            <a:off x="832084" y="261442"/>
            <a:ext cx="5767178" cy="615569"/>
          </a:xfrm>
          <a:prstGeom prst="rect">
            <a:avLst/>
          </a:prstGeom>
        </p:spPr>
        <p:txBody>
          <a:bodyPr vert="horz" lIns="108850" tIns="54425" rIns="108850" bIns="54425" rtlCol="0" anchor="ctr">
            <a:noAutofit/>
          </a:bodyPr>
          <a:lstStyle>
            <a:lvl1pPr algn="l" defTabSz="1088390" rtl="0" eaLnBrk="1" latinLnBrk="0" hangingPunct="1">
              <a:spcBef>
                <a:spcPct val="0"/>
              </a:spcBef>
              <a:buNone/>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defTabSz="914400"/>
            <a:endParaRPr lang="zh-CN" altLang="en-US" dirty="0"/>
          </a:p>
        </p:txBody>
      </p:sp>
      <p:sp>
        <p:nvSpPr>
          <p:cNvPr id="15" name="标题 1"/>
          <p:cNvSpPr txBox="1"/>
          <p:nvPr userDrawn="1"/>
        </p:nvSpPr>
        <p:spPr>
          <a:xfrm>
            <a:off x="838622" y="261442"/>
            <a:ext cx="5767178" cy="615569"/>
          </a:xfrm>
          <a:prstGeom prst="rect">
            <a:avLst/>
          </a:prstGeom>
        </p:spPr>
        <p:txBody>
          <a:bodyPr vert="horz" lIns="108850" tIns="54425" rIns="108850" bIns="54425" rtlCol="0" anchor="ctr">
            <a:noAutofit/>
          </a:bodyPr>
          <a:lstStyle>
            <a:lvl1pPr algn="l" defTabSz="1088390" rtl="0" eaLnBrk="1" latinLnBrk="0" hangingPunct="1">
              <a:spcBef>
                <a:spcPct val="0"/>
              </a:spcBef>
              <a:buNone/>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defTabSz="914400"/>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CCACD4-7197-492D-9DC7-29B989CE8FE9}" type="datetimeFigureOut">
              <a:rPr lang="zh-CN" altLang="en-US" smtClean="0"/>
              <a:t>2022/5/4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113"/>
            <a:ext cx="4010562" cy="1162319"/>
          </a:xfrm>
        </p:spPr>
        <p:txBody>
          <a:bodyPr anchor="b"/>
          <a:lstStyle>
            <a:lvl1pPr algn="l">
              <a:defRPr sz="24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114"/>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1" y="1435433"/>
            <a:ext cx="4010562" cy="4692149"/>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3CCACD4-7197-492D-9DC7-29B989CE8FE9}" type="datetimeFigureOut">
              <a:rPr lang="zh-CN" altLang="en-US" smtClean="0"/>
              <a:t>2022/5/4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69"/>
          </a:xfrm>
        </p:spPr>
        <p:txBody>
          <a:bodyPr anchor="b"/>
          <a:lstStyle>
            <a:lvl1pPr algn="l">
              <a:defRPr sz="24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917"/>
            <a:ext cx="7314248" cy="4115753"/>
          </a:xfrm>
        </p:spPr>
        <p:txBody>
          <a:bodyPr/>
          <a:lstStyle>
            <a:lvl1pPr marL="0" indent="0">
              <a:buNone/>
              <a:defRPr sz="3800"/>
            </a:lvl1pPr>
            <a:lvl2pPr marL="544195" indent="0">
              <a:buNone/>
              <a:defRPr sz="3300"/>
            </a:lvl2pPr>
            <a:lvl3pPr marL="1088390" indent="0">
              <a:buNone/>
              <a:defRPr sz="2900"/>
            </a:lvl3pPr>
            <a:lvl4pPr marL="1632585" indent="0">
              <a:buNone/>
              <a:defRPr sz="2400"/>
            </a:lvl4pPr>
            <a:lvl5pPr marL="2176780" indent="0">
              <a:buNone/>
              <a:defRPr sz="2400"/>
            </a:lvl5pPr>
            <a:lvl6pPr marL="2720975" indent="0">
              <a:buNone/>
              <a:defRPr sz="2400"/>
            </a:lvl6pPr>
            <a:lvl7pPr marL="3265805" indent="0">
              <a:buNone/>
              <a:defRPr sz="2400"/>
            </a:lvl7pPr>
            <a:lvl8pPr marL="3810000" indent="0">
              <a:buNone/>
              <a:defRPr sz="2400"/>
            </a:lvl8pPr>
            <a:lvl9pPr marL="4354195" indent="0">
              <a:buNone/>
              <a:defRPr sz="24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406" y="5368581"/>
            <a:ext cx="7314248" cy="805048"/>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3CCACD4-7197-492D-9DC7-29B989CE8FE9}" type="datetimeFigureOut">
              <a:rPr lang="zh-CN" altLang="en-US" smtClean="0"/>
              <a:t>2022/5/4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1"/>
            <a:ext cx="10971372" cy="1143265"/>
          </a:xfrm>
          <a:prstGeom prst="rect">
            <a:avLst/>
          </a:prstGeom>
        </p:spPr>
        <p:txBody>
          <a:bodyPr vert="horz" lIns="108850" tIns="54425" rIns="108850" bIns="5442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600571"/>
            <a:ext cx="10971372" cy="4527011"/>
          </a:xfrm>
          <a:prstGeom prst="rect">
            <a:avLst/>
          </a:prstGeom>
        </p:spPr>
        <p:txBody>
          <a:bodyPr vert="horz" lIns="108850" tIns="54425" rIns="108850" bIns="5442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521" y="6357822"/>
            <a:ext cx="2844430"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93CCACD4-7197-492D-9DC7-29B989CE8FE9}" type="datetimeFigureOut">
              <a:rPr lang="zh-CN" altLang="en-US" smtClean="0"/>
              <a:t>2022/5/4</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fld id="{96734107-90EA-4ACD-B830-5D5703C60F2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06574" y="2133650"/>
            <a:ext cx="10361851" cy="1470365"/>
          </a:xfrm>
        </p:spPr>
        <p:txBody>
          <a:bodyPr/>
          <a:lstStyle/>
          <a:p>
            <a:r>
              <a:rPr lang="zh-CN" altLang="en-US" dirty="0"/>
              <a:t>过程设计工具</a:t>
            </a:r>
          </a:p>
        </p:txBody>
      </p:sp>
      <p:pic>
        <p:nvPicPr>
          <p:cNvPr id="4" name="图片 3" descr="吉大校标（白）"/>
          <p:cNvPicPr>
            <a:picLocks noChangeAspect="1"/>
          </p:cNvPicPr>
          <p:nvPr/>
        </p:nvPicPr>
        <p:blipFill>
          <a:blip r:embed="rId2"/>
          <a:stretch>
            <a:fillRect/>
          </a:stretch>
        </p:blipFill>
        <p:spPr>
          <a:xfrm>
            <a:off x="112395" y="170815"/>
            <a:ext cx="2358390" cy="719455"/>
          </a:xfrm>
          <a:prstGeom prst="rect">
            <a:avLst/>
          </a:prstGeom>
        </p:spPr>
      </p:pic>
      <p:pic>
        <p:nvPicPr>
          <p:cNvPr id="5" name="图片 4" descr="logo"/>
          <p:cNvPicPr>
            <a:picLocks noChangeAspect="1"/>
          </p:cNvPicPr>
          <p:nvPr/>
        </p:nvPicPr>
        <p:blipFill>
          <a:blip r:embed="rId3"/>
          <a:stretch>
            <a:fillRect/>
          </a:stretch>
        </p:blipFill>
        <p:spPr>
          <a:xfrm>
            <a:off x="10899775" y="0"/>
            <a:ext cx="1292225" cy="88138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Rot="1" noChangeArrowheads="1"/>
          </p:cNvSpPr>
          <p:nvPr/>
        </p:nvSpPr>
        <p:spPr bwMode="auto">
          <a:xfrm>
            <a:off x="923290" y="130175"/>
            <a:ext cx="974471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过程设计技术和工具</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431108" name="Rectangle 4"/>
          <p:cNvSpPr>
            <a:spLocks noGrp="1" noChangeArrowheads="1"/>
          </p:cNvSpPr>
          <p:nvPr>
            <p:ph idx="1"/>
          </p:nvPr>
        </p:nvSpPr>
        <p:spPr>
          <a:xfrm>
            <a:off x="1012825" y="1196975"/>
            <a:ext cx="9208770" cy="2016760"/>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800"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PAD</a:t>
            </a:r>
            <a:r>
              <a:rPr kumimoji="0" lang="zh-CN" altLang="en-US" sz="2800"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a:t>
            </a:r>
            <a:r>
              <a:rPr kumimoji="0" lang="en-US" altLang="zh-CN" sz="2800"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Problem Analysis Diagram</a:t>
            </a:r>
            <a:r>
              <a:rPr kumimoji="0" lang="zh-CN" altLang="en-US" sz="2800"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）图：</a:t>
            </a:r>
            <a:r>
              <a:rPr kumimoji="0" lang="en-US" altLang="zh-CN" sz="2800"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1973</a:t>
            </a:r>
            <a:r>
              <a:rPr kumimoji="0" lang="zh-CN" altLang="en-US" sz="2800"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年由日本日立公司发明</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用二维树形结构的图来表示程序的控制流</a:t>
            </a:r>
            <a:r>
              <a:rPr kumimoji="0" lang="en-US" altLang="zh-CN" sz="2400"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 </a:t>
            </a:r>
            <a:r>
              <a:rPr kumimoji="0" lang="zh-CN" altLang="en-US" sz="2400"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设置了五种基本控制结构的图式，并允许递归使用。</a:t>
            </a:r>
          </a:p>
        </p:txBody>
      </p:sp>
      <p:pic>
        <p:nvPicPr>
          <p:cNvPr id="12293" name="Picture 5"/>
          <p:cNvPicPr>
            <a:picLocks noChangeAspect="1"/>
          </p:cNvPicPr>
          <p:nvPr/>
        </p:nvPicPr>
        <p:blipFill>
          <a:blip r:embed="rId3"/>
          <a:stretch>
            <a:fillRect/>
          </a:stretch>
        </p:blipFill>
        <p:spPr>
          <a:xfrm>
            <a:off x="2349442" y="3213695"/>
            <a:ext cx="7634113" cy="304697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randombar(horizontal)">
                                      <p:cBhvr>
                                        <p:cTn id="7" dur="10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5"/>
          <p:cNvPicPr>
            <a:picLocks noChangeAspect="1"/>
          </p:cNvPicPr>
          <p:nvPr/>
        </p:nvPicPr>
        <p:blipFill>
          <a:blip r:embed="rId2"/>
          <a:stretch>
            <a:fillRect/>
          </a:stretch>
        </p:blipFill>
        <p:spPr>
          <a:xfrm>
            <a:off x="2350770" y="1269365"/>
            <a:ext cx="8157210" cy="5019675"/>
          </a:xfrm>
          <a:prstGeom prst="rect">
            <a:avLst/>
          </a:prstGeom>
          <a:noFill/>
          <a:ln w="9525">
            <a:noFill/>
          </a:ln>
        </p:spPr>
      </p:pic>
      <p:sp>
        <p:nvSpPr>
          <p:cNvPr id="434180" name="Rectangle 4"/>
          <p:cNvSpPr>
            <a:spLocks noChangeArrowheads="1"/>
          </p:cNvSpPr>
          <p:nvPr/>
        </p:nvSpPr>
        <p:spPr bwMode="auto">
          <a:xfrm>
            <a:off x="5303118" y="6381433"/>
            <a:ext cx="2400300" cy="306388"/>
          </a:xfrm>
          <a:prstGeom prst="rect">
            <a:avLst/>
          </a:prstGeom>
          <a:noFill/>
          <a:ln w="9525">
            <a:noFill/>
            <a:miter lim="800000"/>
          </a:ln>
          <a:effectLst/>
        </p:spPr>
        <p:txBody>
          <a:bodyPr lIns="92075" tIns="46038" rIns="92075" bIns="46038"/>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PAD</a:t>
            </a:r>
            <a:r>
              <a:rPr kumimoji="0" lang="zh-CN" altLang="en-US" sz="20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描述的示例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0-#ppt_w/2"/>
                                          </p:val>
                                        </p:tav>
                                        <p:tav tm="100000">
                                          <p:val>
                                            <p:strVal val="#ppt_x"/>
                                          </p:val>
                                        </p:tav>
                                      </p:tavLst>
                                    </p:anim>
                                    <p:anim calcmode="lin" valueType="num">
                                      <p:cBhvr additive="base">
                                        <p:cTn id="8" dur="500" fill="hold"/>
                                        <p:tgtEl>
                                          <p:spTgt spid="133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34180"/>
                                        </p:tgtEl>
                                        <p:attrNameLst>
                                          <p:attrName>style.visibility</p:attrName>
                                        </p:attrNameLst>
                                      </p:cBhvr>
                                      <p:to>
                                        <p:strVal val="visible"/>
                                      </p:to>
                                    </p:set>
                                    <p:animEffect transition="in" filter="wipe(left)">
                                      <p:cBhvr>
                                        <p:cTn id="12" dur="500"/>
                                        <p:tgtEl>
                                          <p:spTgt spid="434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8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5"/>
          <p:cNvPicPr>
            <a:picLocks noChangeAspect="1"/>
          </p:cNvPicPr>
          <p:nvPr/>
        </p:nvPicPr>
        <p:blipFill>
          <a:blip r:embed="rId2"/>
          <a:stretch>
            <a:fillRect/>
          </a:stretch>
        </p:blipFill>
        <p:spPr>
          <a:xfrm>
            <a:off x="1846580" y="1341120"/>
            <a:ext cx="9144000" cy="4267200"/>
          </a:xfrm>
          <a:prstGeom prst="rect">
            <a:avLst/>
          </a:prstGeom>
          <a:noFill/>
          <a:ln w="9525">
            <a:noFill/>
          </a:ln>
        </p:spPr>
      </p:pic>
      <p:sp>
        <p:nvSpPr>
          <p:cNvPr id="435204" name="Text Box 4"/>
          <p:cNvSpPr txBox="1">
            <a:spLocks noChangeArrowheads="1"/>
          </p:cNvSpPr>
          <p:nvPr/>
        </p:nvSpPr>
        <p:spPr bwMode="auto">
          <a:xfrm>
            <a:off x="5231110" y="6014433"/>
            <a:ext cx="2808288" cy="396875"/>
          </a:xfrm>
          <a:prstGeom prst="rect">
            <a:avLst/>
          </a:prstGeom>
          <a:noFill/>
          <a:ln w="9525">
            <a:noFill/>
            <a:miter lim="800000"/>
          </a:ln>
        </p:spPr>
        <p:txBody>
          <a:bodyPr>
            <a:spAutoFit/>
          </a:bodyPr>
          <a:lstStyle/>
          <a:p>
            <a:pPr marR="0" algn="ctr" defTabSz="914400">
              <a:buClrTx/>
              <a:buSzTx/>
              <a:buFontTx/>
              <a:buNone/>
              <a:defRPr/>
            </a:pPr>
            <a:r>
              <a:rPr kumimoji="1" lang="en-US" altLang="zh-CN" sz="2000" b="1" kern="1200" cap="none" spc="0" normalizeH="0" baseline="0" noProof="0" dirty="0">
                <a:solidFill>
                  <a:schemeClr val="bg1"/>
                </a:solidFill>
                <a:effectLst>
                  <a:outerShdw blurRad="38100" dist="38100" dir="2700000" algn="tl">
                    <a:srgbClr val="000000"/>
                  </a:outerShdw>
                </a:effectLst>
                <a:latin typeface="宋体" panose="02010600030101010101" pitchFamily="2" charset="-122"/>
                <a:ea typeface="宋体" panose="02010600030101010101" pitchFamily="2" charset="-122"/>
                <a:cs typeface="+mn-cs"/>
              </a:rPr>
              <a:t>PAD</a:t>
            </a:r>
            <a:r>
              <a:rPr kumimoji="1" lang="zh-CN" altLang="en-US" sz="2000" b="1" kern="1200" cap="none" spc="0" normalizeH="0" baseline="0" noProof="0" dirty="0">
                <a:solidFill>
                  <a:schemeClr val="bg1"/>
                </a:solidFill>
                <a:effectLst>
                  <a:outerShdw blurRad="38100" dist="38100" dir="2700000" algn="tl">
                    <a:srgbClr val="000000"/>
                  </a:outerShdw>
                </a:effectLst>
                <a:latin typeface="宋体" panose="02010600030101010101" pitchFamily="2" charset="-122"/>
                <a:ea typeface="宋体" panose="02010600030101010101" pitchFamily="2" charset="-122"/>
                <a:cs typeface="+mn-cs"/>
              </a:rPr>
              <a:t>的扩充控制结构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wheel(1)">
                                      <p:cBhvr>
                                        <p:cTn id="7" dur="1000"/>
                                        <p:tgtEl>
                                          <p:spTgt spid="14339"/>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435204"/>
                                        </p:tgtEl>
                                        <p:attrNameLst>
                                          <p:attrName>style.visibility</p:attrName>
                                        </p:attrNameLst>
                                      </p:cBhvr>
                                      <p:to>
                                        <p:strVal val="visible"/>
                                      </p:to>
                                    </p:set>
                                    <p:animEffect transition="in" filter="wipe(left)">
                                      <p:cBhvr>
                                        <p:cTn id="11" dur="500"/>
                                        <p:tgtEl>
                                          <p:spTgt spid="435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1" name="Rectangle 3"/>
          <p:cNvSpPr>
            <a:spLocks noGrp="1" noChangeArrowheads="1"/>
          </p:cNvSpPr>
          <p:nvPr>
            <p:ph idx="1"/>
          </p:nvPr>
        </p:nvSpPr>
        <p:spPr>
          <a:xfrm>
            <a:off x="959485" y="1166495"/>
            <a:ext cx="9422130" cy="4526915"/>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PAD</a:t>
            </a: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图的主要优点</a:t>
            </a:r>
            <a:r>
              <a:rPr kumimoji="0" lang="en-US" altLang="zh-CN"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使用表示结构化控制结构的</a:t>
            </a:r>
            <a:r>
              <a:rPr kumimoji="0" lang="en-US" altLang="zh-CN"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PAD</a:t>
            </a: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符号所设计出来的程序必然是结构化程序</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PAD</a:t>
            </a: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图所描绘的程序结构十分清晰</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用</a:t>
            </a:r>
            <a:r>
              <a:rPr kumimoji="0" lang="en-US" altLang="zh-CN"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PAD</a:t>
            </a: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图表现程序逻辑，易读、易懂、易记</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容易将</a:t>
            </a:r>
            <a:r>
              <a:rPr kumimoji="0" lang="en-US" altLang="zh-CN"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PAD</a:t>
            </a: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图转换成高级语言源程序，这种转换可用软件工具自动完成</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即可用于表示程序逻辑，也可用于描绘数据结构</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PAD</a:t>
            </a: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图的符号支持自顶向下、逐步求精方法的使用</a:t>
            </a:r>
          </a:p>
        </p:txBody>
      </p:sp>
      <p:sp>
        <p:nvSpPr>
          <p:cNvPr id="555012" name="Rectangle 4"/>
          <p:cNvSpPr>
            <a:spLocks noRot="1" noChangeArrowheads="1"/>
          </p:cNvSpPr>
          <p:nvPr/>
        </p:nvSpPr>
        <p:spPr bwMode="auto">
          <a:xfrm>
            <a:off x="890905" y="130175"/>
            <a:ext cx="9777095" cy="706755"/>
          </a:xfrm>
          <a:prstGeom prst="rect">
            <a:avLst/>
          </a:prstGeom>
          <a:noFill/>
          <a:ln w="9525">
            <a:noFill/>
            <a:miter lim="800000"/>
          </a:ln>
          <a:effectLst/>
        </p:spPr>
        <p:txBody>
          <a:bodyPr anchor="ctr"/>
          <a:lstStyle/>
          <a:p>
            <a:pPr marL="0" marR="0" lvl="0" algn="l" defTabSz="914400" rtl="0" eaLnBrk="1" latinLnBrk="0" hangingPunct="1">
              <a:lnSpc>
                <a:spcPct val="100000"/>
              </a:lnSpc>
              <a:buClrTx/>
              <a:buSzTx/>
              <a:buFontTx/>
              <a:buNone/>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过程设计技术和工具</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Rot="1" noChangeArrowheads="1"/>
          </p:cNvSpPr>
          <p:nvPr/>
        </p:nvSpPr>
        <p:spPr bwMode="auto">
          <a:xfrm>
            <a:off x="933450" y="130175"/>
            <a:ext cx="973455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过程设计技术和工具</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436228" name="Rectangle 4"/>
          <p:cNvSpPr>
            <a:spLocks noGrp="1" noChangeArrowheads="1"/>
          </p:cNvSpPr>
          <p:nvPr>
            <p:ph idx="1"/>
          </p:nvPr>
        </p:nvSpPr>
        <p:spPr>
          <a:xfrm>
            <a:off x="933450" y="1196975"/>
            <a:ext cx="9288145" cy="5328920"/>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判定表</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当算法中包含多重嵌套的条件选择时，使用判定表能够清晰地表示复杂的条件组合与应做的动作之间的对应关系。 </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判定表用于表示程序的静态逻辑。</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在判定表中的条件部分给出所有的两分支判断的列表，动作部分给出相应的处理。</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要求将程序流程图中的多分支判断都改成两分支判断。</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6"/>
          <p:cNvGrpSpPr/>
          <p:nvPr/>
        </p:nvGrpSpPr>
        <p:grpSpPr>
          <a:xfrm>
            <a:off x="2295525" y="989330"/>
            <a:ext cx="6999605" cy="5713730"/>
            <a:chOff x="144" y="0"/>
            <a:chExt cx="5472" cy="4128"/>
          </a:xfrm>
        </p:grpSpPr>
        <p:pic>
          <p:nvPicPr>
            <p:cNvPr id="19462" name="Picture 4"/>
            <p:cNvPicPr>
              <a:picLocks noChangeAspect="1"/>
            </p:cNvPicPr>
            <p:nvPr/>
          </p:nvPicPr>
          <p:blipFill>
            <a:blip r:embed="rId2"/>
            <a:stretch>
              <a:fillRect/>
            </a:stretch>
          </p:blipFill>
          <p:spPr>
            <a:xfrm>
              <a:off x="144" y="1968"/>
              <a:ext cx="5472" cy="2160"/>
            </a:xfrm>
            <a:prstGeom prst="rect">
              <a:avLst/>
            </a:prstGeom>
            <a:noFill/>
            <a:ln w="9525">
              <a:noFill/>
            </a:ln>
          </p:spPr>
        </p:pic>
        <p:pic>
          <p:nvPicPr>
            <p:cNvPr id="19463" name="Picture 5"/>
            <p:cNvPicPr>
              <a:picLocks noChangeAspect="1"/>
            </p:cNvPicPr>
            <p:nvPr/>
          </p:nvPicPr>
          <p:blipFill>
            <a:blip r:embed="rId3"/>
            <a:stretch>
              <a:fillRect/>
            </a:stretch>
          </p:blipFill>
          <p:spPr>
            <a:xfrm>
              <a:off x="144" y="0"/>
              <a:ext cx="5472" cy="1968"/>
            </a:xfrm>
            <a:prstGeom prst="rect">
              <a:avLst/>
            </a:prstGeom>
            <a:noFill/>
            <a:ln w="9525">
              <a:noFill/>
            </a:ln>
          </p:spPr>
        </p:pic>
      </p:grpSp>
      <p:sp>
        <p:nvSpPr>
          <p:cNvPr id="438279" name="Text Box 7"/>
          <p:cNvSpPr txBox="1">
            <a:spLocks noChangeArrowheads="1"/>
          </p:cNvSpPr>
          <p:nvPr/>
        </p:nvSpPr>
        <p:spPr bwMode="auto">
          <a:xfrm>
            <a:off x="982345" y="260985"/>
            <a:ext cx="3657600" cy="583565"/>
          </a:xfrm>
          <a:prstGeom prst="rect">
            <a:avLst/>
          </a:prstGeom>
          <a:noFill/>
          <a:ln w="9525">
            <a:noFill/>
            <a:miter lim="800000"/>
          </a:ln>
        </p:spPr>
        <p:txBody>
          <a:bodyPr>
            <a:spAutoFit/>
          </a:bodyPr>
          <a:lstStyle/>
          <a:p>
            <a:pPr marR="0" algn="r" defTabSz="914400">
              <a:buClrTx/>
              <a:buSzTx/>
              <a:buFontTx/>
              <a:buNone/>
              <a:defRPr/>
            </a:pPr>
            <a:r>
              <a:rPr kumimoji="1" lang="zh-CN" altLang="en-US" sz="3200" b="1" kern="1200" cap="none" spc="0" normalizeH="0" baseline="0" dirty="0" smtClean="0">
                <a:solidFill>
                  <a:srgbClr val="00F2FC"/>
                </a:solidFill>
                <a:latin typeface="黑体" panose="02010609060101010101" pitchFamily="49" charset="-122"/>
                <a:ea typeface="黑体" panose="02010609060101010101" pitchFamily="49" charset="-122"/>
                <a:cs typeface="+mn-cs"/>
              </a:rPr>
              <a:t>无多分支判断结构</a:t>
            </a:r>
            <a:endParaRPr kumimoji="1" lang="zh-CN" altLang="en-US" sz="2400" u="sng" kern="1200" cap="none" spc="0" normalizeH="0" baseline="0" noProof="0">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barn(inVertical)">
                                      <p:cBhvr>
                                        <p:cTn id="7" dur="10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p:cNvPicPr>
            <a:picLocks noChangeAspect="1"/>
          </p:cNvPicPr>
          <p:nvPr/>
        </p:nvPicPr>
        <p:blipFill>
          <a:blip r:embed="rId2"/>
          <a:stretch>
            <a:fillRect/>
          </a:stretch>
        </p:blipFill>
        <p:spPr>
          <a:xfrm>
            <a:off x="2062480" y="981075"/>
            <a:ext cx="7511415" cy="5794375"/>
          </a:xfrm>
          <a:prstGeom prst="rect">
            <a:avLst/>
          </a:prstGeom>
          <a:noFill/>
          <a:ln w="9525">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5" name="Rectangle 3"/>
          <p:cNvSpPr>
            <a:spLocks noGrp="1" noChangeArrowheads="1"/>
          </p:cNvSpPr>
          <p:nvPr>
            <p:ph idx="1"/>
          </p:nvPr>
        </p:nvSpPr>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以行李托运费的算法为例说明判定表的组织方法。假设某航空公司规定，乘客可以免费托运重量不超过</a:t>
            </a:r>
            <a:r>
              <a:rPr kumimoji="0" lang="en-US" altLang="zh-CN"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30kg</a:t>
            </a: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的行李。当行李重量超过</a:t>
            </a:r>
            <a:r>
              <a:rPr kumimoji="0" lang="en-US" altLang="zh-CN"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30kg</a:t>
            </a: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时，对头等舱的国内乘客超重部分每公斤收费</a:t>
            </a:r>
            <a:r>
              <a:rPr kumimoji="0" lang="en-US" altLang="zh-CN"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4</a:t>
            </a: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元，对其他舱的国内乘客超重部分每公斤收费</a:t>
            </a:r>
            <a:r>
              <a:rPr kumimoji="0" lang="en-US" altLang="zh-CN"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6</a:t>
            </a: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元，对外国乘客超重部分每公斤收费比国内乘客多一倍，对残疾乘客超重部分每公斤收费比正常乘客少一半。</a:t>
            </a:r>
          </a:p>
        </p:txBody>
      </p:sp>
      <p:sp>
        <p:nvSpPr>
          <p:cNvPr id="556036" name="Rectangle 4"/>
          <p:cNvSpPr>
            <a:spLocks noRot="1" noChangeArrowheads="1"/>
          </p:cNvSpPr>
          <p:nvPr/>
        </p:nvSpPr>
        <p:spPr bwMode="auto">
          <a:xfrm>
            <a:off x="893445" y="130175"/>
            <a:ext cx="977455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过程设计技术和工具</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7334" name="Group 278"/>
          <p:cNvGraphicFramePr>
            <a:graphicFrameLocks noGrp="1"/>
          </p:cNvGraphicFramePr>
          <p:nvPr>
            <p:ph idx="1"/>
            <p:custDataLst>
              <p:tags r:id="rId1"/>
            </p:custDataLst>
            <p:extLst>
              <p:ext uri="{D42A27DB-BD31-4B8C-83A1-F6EECF244321}">
                <p14:modId xmlns:p14="http://schemas.microsoft.com/office/powerpoint/2010/main" val="212242793"/>
              </p:ext>
            </p:extLst>
          </p:nvPr>
        </p:nvGraphicFramePr>
        <p:xfrm>
          <a:off x="3430909" y="981075"/>
          <a:ext cx="5848981" cy="5793087"/>
        </p:xfrm>
        <a:graphic>
          <a:graphicData uri="http://schemas.openxmlformats.org/drawingml/2006/table">
            <a:tbl>
              <a:tblPr>
                <a:tableStyleId>{35758FB7-9AC5-4552-8A53-C91805E547FA}</a:tableStyleId>
              </a:tblPr>
              <a:tblGrid>
                <a:gridCol w="1811809"/>
                <a:gridCol w="448371"/>
                <a:gridCol w="448371"/>
                <a:gridCol w="448982"/>
                <a:gridCol w="448371"/>
                <a:gridCol w="448371"/>
                <a:gridCol w="448982"/>
                <a:gridCol w="448982"/>
                <a:gridCol w="448371"/>
                <a:gridCol w="448371"/>
              </a:tblGrid>
              <a:tr h="416965">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dirty="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1</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2</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3</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4</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5</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6</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7</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8</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9</a:t>
                      </a:r>
                    </a:p>
                  </a:txBody>
                  <a:tcPr horzOverflow="overflow"/>
                </a:tc>
              </a:tr>
              <a:tr h="416965">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u="none" strike="noStrike" cap="none" normalizeH="0" baseline="0" smtClean="0">
                          <a:ln>
                            <a:noFill/>
                          </a:ln>
                          <a:effectLst>
                            <a:outerShdw blurRad="38100" dist="38100" dir="2700000" algn="tl">
                              <a:srgbClr val="000000"/>
                            </a:outerShdw>
                          </a:effectLst>
                        </a:rPr>
                        <a:t>国内乘客</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r>
              <a:tr h="416965">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u="none" strike="noStrike" cap="none" normalizeH="0" baseline="0" smtClean="0">
                          <a:ln>
                            <a:noFill/>
                          </a:ln>
                          <a:effectLst>
                            <a:outerShdw blurRad="38100" dist="38100" dir="2700000" algn="tl">
                              <a:srgbClr val="000000"/>
                            </a:outerShdw>
                          </a:effectLst>
                        </a:rPr>
                        <a:t>头等舱</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r>
              <a:tr h="416965">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u="none" strike="noStrike" cap="none" normalizeH="0" baseline="0" smtClean="0">
                          <a:ln>
                            <a:noFill/>
                          </a:ln>
                          <a:effectLst>
                            <a:outerShdw blurRad="38100" dist="38100" dir="2700000" algn="tl">
                              <a:srgbClr val="000000"/>
                            </a:outerShdw>
                          </a:effectLst>
                        </a:rPr>
                        <a:t>残疾乘客</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T</a:t>
                      </a:r>
                    </a:p>
                  </a:txBody>
                  <a:tcPr horzOverflow="overflow"/>
                </a:tc>
              </a:tr>
              <a:tr h="639346">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u="none" strike="noStrike" cap="none" normalizeH="0" baseline="0" smtClean="0">
                          <a:ln>
                            <a:noFill/>
                          </a:ln>
                          <a:effectLst>
                            <a:outerShdw blurRad="38100" dist="38100" dir="2700000" algn="tl">
                              <a:srgbClr val="000000"/>
                            </a:outerShdw>
                          </a:effectLst>
                        </a:rPr>
                        <a:t>行李重量</a:t>
                      </a:r>
                      <a:r>
                        <a:rPr kumimoji="0" lang="en-US" altLang="zh-CN" sz="2000" u="none" strike="noStrike" cap="none" normalizeH="0" baseline="0" smtClean="0">
                          <a:ln>
                            <a:noFill/>
                          </a:ln>
                          <a:effectLst>
                            <a:outerShdw blurRad="38100" dist="38100" dir="2700000" algn="tl">
                              <a:srgbClr val="000000"/>
                            </a:outerShdw>
                          </a:effectLst>
                        </a:rPr>
                        <a:t>W≤30kg</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F</a:t>
                      </a:r>
                    </a:p>
                  </a:txBody>
                  <a:tcPr horzOverflow="overflow"/>
                </a:tc>
              </a:tr>
              <a:tr h="416965">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u="none" strike="noStrike" cap="none" normalizeH="0" baseline="0" smtClean="0">
                          <a:ln>
                            <a:noFill/>
                          </a:ln>
                          <a:effectLst>
                            <a:outerShdw blurRad="38100" dist="38100" dir="2700000" algn="tl">
                              <a:srgbClr val="000000"/>
                            </a:outerShdw>
                          </a:effectLst>
                        </a:rPr>
                        <a:t>免费</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r>
              <a:tr h="416965">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(W-30) ×2</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r>
              <a:tr h="416965">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(W-30) ×3</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r>
              <a:tr h="416965">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(W-30) ×4</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dirty="0" smtClean="0">
                          <a:ln>
                            <a:noFill/>
                          </a:ln>
                          <a:effectLst>
                            <a:outerShdw blurRad="38100" dist="38100" dir="2700000" algn="tl">
                              <a:srgbClr val="000000"/>
                            </a:outerShdw>
                          </a:effectLst>
                        </a:rPr>
                        <a: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r>
              <a:tr h="416965">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(W-30) ×6</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dirty="0" smtClean="0">
                          <a:ln>
                            <a:noFill/>
                          </a:ln>
                          <a:effectLst>
                            <a:outerShdw blurRad="38100" dist="38100" dir="2700000" algn="tl">
                              <a:srgbClr val="000000"/>
                            </a:outerShdw>
                          </a:effectLst>
                        </a:rPr>
                        <a: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a:t>
                      </a:r>
                    </a:p>
                  </a:txBody>
                  <a:tcPr horzOverflow="overflow"/>
                </a:tc>
              </a:tr>
              <a:tr h="416965">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(W-30) ×8</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r>
              <a:tr h="520047">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(W-30) ×12</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u="none" strike="noStrike" cap="none" normalizeH="0" baseline="0" smtClean="0">
                          <a:ln>
                            <a:noFill/>
                          </a:ln>
                          <a:effectLst>
                            <a:outerShdw blurRad="38100" dist="38100" dir="2700000" algn="tl">
                              <a:srgbClr val="000000"/>
                            </a:outerShdw>
                          </a:effectLst>
                        </a:rPr>
                        <a:t>×</a:t>
                      </a: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smtClean="0">
                        <a:ln>
                          <a:noFill/>
                        </a:ln>
                        <a:effectLst>
                          <a:outerShdw blurRad="38100" dist="38100" dir="2700000" algn="tl">
                            <a:srgbClr val="000000"/>
                          </a:outerShdw>
                        </a:effectLst>
                      </a:endParaRPr>
                    </a:p>
                  </a:txBody>
                  <a:tcPr horzOverflow="overflow"/>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u="none" strike="noStrike" cap="none" normalizeH="0" baseline="0" dirty="0" smtClean="0">
                        <a:ln>
                          <a:noFill/>
                        </a:ln>
                        <a:effectLst>
                          <a:outerShdw blurRad="38100" dist="38100" dir="2700000" algn="tl">
                            <a:srgbClr val="000000"/>
                          </a:outerShdw>
                        </a:effectLst>
                      </a:endParaRPr>
                    </a:p>
                  </a:txBody>
                  <a:tcPr horzOverflow="overflow"/>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557334"/>
                                        </p:tgtEl>
                                        <p:attrNameLst>
                                          <p:attrName>style.visibility</p:attrName>
                                        </p:attrNameLst>
                                      </p:cBhvr>
                                      <p:to>
                                        <p:strVal val="visible"/>
                                      </p:to>
                                    </p:set>
                                    <p:animEffect transition="in" filter="box(out)">
                                      <p:cBhvr>
                                        <p:cTn id="7" dur="1000"/>
                                        <p:tgtEl>
                                          <p:spTgt spid="557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Rot="1" noChangeArrowheads="1"/>
          </p:cNvSpPr>
          <p:nvPr/>
        </p:nvSpPr>
        <p:spPr bwMode="auto">
          <a:xfrm>
            <a:off x="949960" y="130175"/>
            <a:ext cx="971804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过程设计技术和工具</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440324" name="Rectangle 4"/>
          <p:cNvSpPr>
            <a:spLocks noGrp="1" noChangeArrowheads="1"/>
          </p:cNvSpPr>
          <p:nvPr>
            <p:ph idx="1"/>
          </p:nvPr>
        </p:nvSpPr>
        <p:spPr>
          <a:xfrm>
            <a:off x="982345" y="1196975"/>
            <a:ext cx="9239250" cy="5328920"/>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判定表</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优点：能够简洁、无二义性地描述所有的处理规则。</a:t>
            </a:r>
          </a:p>
          <a:p>
            <a:pPr marL="742950" marR="0" lvl="1" indent="-285750" algn="just"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缺点：判定表表示的是静态逻辑，是在某种条件取值组合情况下可能的结果，它不能表达加工的顺序，也不能表达循环结构，因此判定表不能成为一种通用的设计工具。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Rot="1" noChangeArrowheads="1"/>
          </p:cNvSpPr>
          <p:nvPr/>
        </p:nvSpPr>
        <p:spPr bwMode="auto">
          <a:xfrm>
            <a:off x="969010" y="130175"/>
            <a:ext cx="969899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过程设计技术和工具</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418820" name="Rectangle 4"/>
          <p:cNvSpPr>
            <a:spLocks noGrp="1" noChangeArrowheads="1"/>
          </p:cNvSpPr>
          <p:nvPr>
            <p:ph idx="1"/>
          </p:nvPr>
        </p:nvSpPr>
        <p:spPr>
          <a:xfrm>
            <a:off x="911225" y="1196975"/>
            <a:ext cx="9310370" cy="4896485"/>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表达过程规格说明的工具叫做详细设计工具：</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图形工具</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表格工具</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语言工具</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Rot="1" noChangeArrowheads="1"/>
          </p:cNvSpPr>
          <p:nvPr/>
        </p:nvSpPr>
        <p:spPr bwMode="auto">
          <a:xfrm>
            <a:off x="983615" y="130175"/>
            <a:ext cx="968438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过程设计技术和工具</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442372" name="Rectangle 4"/>
          <p:cNvSpPr>
            <a:spLocks noGrp="1" noChangeArrowheads="1"/>
          </p:cNvSpPr>
          <p:nvPr>
            <p:ph idx="1"/>
          </p:nvPr>
        </p:nvSpPr>
        <p:spPr>
          <a:xfrm>
            <a:off x="940435" y="1196975"/>
            <a:ext cx="9281160" cy="5328920"/>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判定树</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判定树是判定表的变种。</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优点：形式简单，比判定表更直观</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缺点：</a:t>
            </a:r>
          </a:p>
          <a:p>
            <a:pPr marL="1143000" marR="0" lvl="2" indent="-2286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a:pP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简洁性不如判定表</a:t>
            </a:r>
          </a:p>
          <a:p>
            <a:pPr marL="1143000" marR="0" lvl="2" indent="-2286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a:pP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画判定树时分枝的次序可能对最终画出的判定树的简洁程度有较大影响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descr="rj64"/>
          <p:cNvPicPr>
            <a:picLocks noChangeAspect="1"/>
          </p:cNvPicPr>
          <p:nvPr/>
        </p:nvPicPr>
        <p:blipFill>
          <a:blip r:embed="rId2"/>
          <a:stretch>
            <a:fillRect/>
          </a:stretch>
        </p:blipFill>
        <p:spPr>
          <a:xfrm>
            <a:off x="2062686" y="1412766"/>
            <a:ext cx="8065993" cy="403299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fade">
                                      <p:cBhvr>
                                        <p:cTn id="7" dur="1000"/>
                                        <p:tgtEl>
                                          <p:spTgt spid="25602"/>
                                        </p:tgtEl>
                                      </p:cBhvr>
                                    </p:animEffect>
                                    <p:anim calcmode="lin" valueType="num">
                                      <p:cBhvr>
                                        <p:cTn id="8" dur="1000" fill="hold"/>
                                        <p:tgtEl>
                                          <p:spTgt spid="25602"/>
                                        </p:tgtEl>
                                        <p:attrNameLst>
                                          <p:attrName>ppt_x</p:attrName>
                                        </p:attrNameLst>
                                      </p:cBhvr>
                                      <p:tavLst>
                                        <p:tav tm="0">
                                          <p:val>
                                            <p:strVal val="#ppt_x"/>
                                          </p:val>
                                        </p:tav>
                                        <p:tav tm="100000">
                                          <p:val>
                                            <p:strVal val="#ppt_x"/>
                                          </p:val>
                                        </p:tav>
                                      </p:tavLst>
                                    </p:anim>
                                    <p:anim calcmode="lin" valueType="num">
                                      <p:cBhvr>
                                        <p:cTn id="9" dur="1000" fill="hold"/>
                                        <p:tgtEl>
                                          <p:spTgt spid="256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Rot="1" noChangeArrowheads="1"/>
          </p:cNvSpPr>
          <p:nvPr/>
        </p:nvSpPr>
        <p:spPr bwMode="auto">
          <a:xfrm>
            <a:off x="938530" y="130175"/>
            <a:ext cx="972947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过程设计技术和工具</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444420" name="Rectangle 4"/>
          <p:cNvSpPr>
            <a:spLocks noGrp="1" noChangeArrowheads="1"/>
          </p:cNvSpPr>
          <p:nvPr>
            <p:ph idx="1"/>
          </p:nvPr>
        </p:nvSpPr>
        <p:spPr>
          <a:xfrm>
            <a:off x="993775" y="1196975"/>
            <a:ext cx="9227820" cy="5328920"/>
          </a:xfrm>
        </p:spPr>
        <p:txBody>
          <a:bodyPr vert="horz" wrap="square" lIns="91456" tIns="45728" rIns="91456" bIns="45728" numCol="1" anchor="t" anchorCtr="0" compatLnSpc="1"/>
          <a:lstStyle/>
          <a:p>
            <a:pPr marL="342900" marR="0" lvl="0" indent="-342900" algn="just"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过程设计语言（</a:t>
            </a: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PDL</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p>
          <a:p>
            <a:pPr marL="742950" marR="0" lvl="1" indent="-285750" algn="just"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是用正文形式表示数据和处理过程的设计工具，也被称为</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ea"/>
              </a:rPr>
              <a:t>伪代码</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a:t>
            </a:r>
          </a:p>
          <a:p>
            <a:pPr marL="742950" marR="0" lvl="1" indent="-285750" algn="just"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PDL</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具有严格的</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ea"/>
              </a:rPr>
              <a:t>关键字外部语法</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，用于定义控制结构和数据结构；另一方面，</a:t>
            </a: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PDL</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表示实际操作和条件的</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ea"/>
              </a:rPr>
              <a:t>内部语法</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通常又是灵活自由的，可以适应各种工程项目的需要。</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Rot="1" noChangeArrowheads="1"/>
          </p:cNvSpPr>
          <p:nvPr/>
        </p:nvSpPr>
        <p:spPr bwMode="auto">
          <a:xfrm>
            <a:off x="953770" y="130175"/>
            <a:ext cx="971423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过程设计技术和工具</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486407" name="Rectangle 7"/>
          <p:cNvSpPr>
            <a:spLocks noGrp="1" noChangeArrowheads="1"/>
          </p:cNvSpPr>
          <p:nvPr>
            <p:ph idx="1"/>
          </p:nvPr>
        </p:nvSpPr>
        <p:spPr>
          <a:xfrm>
            <a:off x="694606" y="1197271"/>
            <a:ext cx="10369152" cy="4526801"/>
          </a:xfrm>
        </p:spPr>
        <p:txBody>
          <a:bodyPr vert="horz" wrap="square" lIns="91456" tIns="45728" rIns="91456" bIns="45728" numCol="1" anchor="t" anchorCtr="0" compatLnSpc="1"/>
          <a:lstStyle/>
          <a:p>
            <a:pPr marL="342900" marR="0" lvl="0" indent="-342900" algn="l" defTabSz="914400" rtl="0" eaLnBrk="1" fontAlgn="b"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defRPr/>
            </a:pPr>
            <a:r>
              <a:rPr kumimoji="1" lang="en-US" altLang="zh-CN"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mn-ea"/>
                <a:cs typeface="+mn-cs"/>
              </a:rPr>
              <a:t>PROCEDURE</a:t>
            </a:r>
            <a:r>
              <a:rPr kumimoji="1" lang="en-US"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  spellcheck  </a:t>
            </a:r>
            <a:r>
              <a:rPr kumimoji="1" lang="en-US" altLang="zh-CN"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mn-ea"/>
                <a:cs typeface="+mn-cs"/>
              </a:rPr>
              <a:t>IS</a:t>
            </a:r>
            <a:r>
              <a:rPr kumimoji="1" lang="en-US"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               	                      </a:t>
            </a:r>
            <a:r>
              <a:rPr kumimoji="1" lang="zh-CN" altLang="en-US"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mn-ea"/>
                <a:cs typeface="+mn-cs"/>
              </a:rPr>
              <a:t>查找错拼的单词    </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
            </a:r>
            <a:b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b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 </a:t>
            </a:r>
            <a:r>
              <a:rPr kumimoji="1" lang="en-US" altLang="zh-CN"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mn-ea"/>
                <a:cs typeface="+mn-cs"/>
              </a:rPr>
              <a:t>BEGIN</a:t>
            </a:r>
            <a:r>
              <a:rPr kumimoji="1" lang="en-US"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
            </a:r>
            <a:br>
              <a:rPr kumimoji="1" lang="en-US"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br>
            <a:r>
              <a:rPr kumimoji="1" lang="en-US"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       split document into single  words                    </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把整个文档分离成单词</a:t>
            </a:r>
            <a:b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b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       </a:t>
            </a:r>
            <a:r>
              <a:rPr kumimoji="1" lang="en-US"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look up words in dictionary         	                </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在字典中查这些单词</a:t>
            </a:r>
            <a:b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b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       </a:t>
            </a:r>
            <a:r>
              <a:rPr kumimoji="1" lang="en-US"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display words which are not in dictionary     </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显示字典中查不到的单词</a:t>
            </a:r>
            <a:b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b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       </a:t>
            </a:r>
            <a:r>
              <a:rPr kumimoji="1" lang="en-US"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create a new dictionary              	                 </a:t>
            </a: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造一新字典</a:t>
            </a:r>
            <a:b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br>
            <a:r>
              <a:rPr kumimoji="1"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  </a:t>
            </a:r>
            <a:r>
              <a:rPr kumimoji="1" lang="en-US" altLang="zh-CN"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mn-ea"/>
                <a:cs typeface="+mn-cs"/>
              </a:rPr>
              <a:t>END</a:t>
            </a:r>
            <a:r>
              <a:rPr kumimoji="1" lang="en-US"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mn-ea"/>
                <a:cs typeface="+mn-cs"/>
              </a:rPr>
              <a:t> spellcheck</a:t>
            </a:r>
          </a:p>
          <a:p>
            <a:pPr marL="342900" marR="0" lvl="0" indent="-342900" algn="l" defTabSz="914400" rtl="0" eaLnBrk="0" fontAlgn="base" latinLnBrk="0" hangingPunct="0">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Lst>
              <a:defRPr/>
            </a:pPr>
            <a:endParaRPr kumimoji="1" lang="en-US" altLang="zh-CN" sz="20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mn-ea"/>
              <a:cs typeface="+mn-cs"/>
            </a:endParaRPr>
          </a:p>
        </p:txBody>
      </p:sp>
      <p:sp>
        <p:nvSpPr>
          <p:cNvPr id="486408" name="Rectangle 8"/>
          <p:cNvSpPr>
            <a:spLocks noChangeArrowheads="1"/>
          </p:cNvSpPr>
          <p:nvPr/>
        </p:nvSpPr>
        <p:spPr bwMode="auto">
          <a:xfrm>
            <a:off x="4223039" y="5085705"/>
            <a:ext cx="3385177" cy="460375"/>
          </a:xfrm>
          <a:prstGeom prst="rect">
            <a:avLst/>
          </a:prstGeom>
          <a:noFill/>
          <a:ln w="9525">
            <a:noFill/>
            <a:miter lim="800000"/>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示例</a:t>
            </a:r>
            <a:r>
              <a:rPr kumimoji="0" lang="en-US" altLang="zh-CN"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 </a:t>
            </a:r>
            <a:r>
              <a:rPr kumimoji="0" lang="zh-CN" altLang="en-US"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拼写检查程序</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Rot="1" noChangeArrowheads="1"/>
          </p:cNvSpPr>
          <p:nvPr/>
        </p:nvSpPr>
        <p:spPr bwMode="auto">
          <a:xfrm>
            <a:off x="933450" y="130175"/>
            <a:ext cx="973455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过程设计技术和工具</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447492" name="Rectangle 4"/>
          <p:cNvSpPr>
            <a:spLocks noGrp="1" noChangeArrowheads="1"/>
          </p:cNvSpPr>
          <p:nvPr>
            <p:ph idx="1"/>
          </p:nvPr>
        </p:nvSpPr>
        <p:spPr>
          <a:xfrm>
            <a:off x="1106170" y="1196975"/>
            <a:ext cx="9957588" cy="5112385"/>
          </a:xfrm>
        </p:spPr>
        <p:txBody>
          <a:bodyPr vert="horz" wrap="square" lIns="91456" tIns="45728" rIns="91456" bIns="45728" numCol="1" anchor="t" anchorCtr="0" compatLnSpc="1"/>
          <a:lstStyle/>
          <a:p>
            <a:pPr marL="342900" marR="0" lvl="0" indent="-342900" algn="just" defTabSz="914400" rtl="0" eaLnBrk="1" fontAlgn="base" latinLnBrk="0" hangingPunct="1">
              <a:lnSpc>
                <a:spcPts val="3600"/>
              </a:lnSpc>
              <a:spcBef>
                <a:spcPct val="20000"/>
              </a:spcBef>
              <a:spcAft>
                <a:spcPct val="0"/>
              </a:spcAft>
              <a:buClr>
                <a:schemeClr val="hlink"/>
              </a:buClr>
              <a:buSzPct val="70000"/>
              <a:buFont typeface="Wingdings" panose="05000000000000000000" pitchFamily="2" charset="2"/>
              <a:buChar char="n"/>
              <a:defRPr/>
            </a:pP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PDL</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作为一种设计工具有如下一些优点：</a:t>
            </a:r>
          </a:p>
          <a:p>
            <a:pPr marL="742950" marR="0" lvl="1" indent="-285750" algn="just" defTabSz="914400" rtl="0" eaLnBrk="1" fontAlgn="base" latinLnBrk="0" hangingPunct="1">
              <a:lnSpc>
                <a:spcPts val="36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可以作为注释直接插在源程序中间。这样做能促使维护人员在修改程序代码的同时也相应地修改</a:t>
            </a:r>
            <a:r>
              <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PDL</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注释，因此有助于保持文档和程序的一致性，提高了文档的质量</a:t>
            </a:r>
          </a:p>
          <a:p>
            <a:pPr marL="742950" marR="0" lvl="1" indent="-285750" algn="just" defTabSz="914400" rtl="0" eaLnBrk="1" fontAlgn="base" latinLnBrk="0" hangingPunct="1">
              <a:lnSpc>
                <a:spcPts val="36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可以使用普通的正文编辑程序或文字处理系统，很方便地完成</a:t>
            </a:r>
            <a:r>
              <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PDL</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的书写和编辑工作。</a:t>
            </a:r>
          </a:p>
          <a:p>
            <a:pPr marL="742950" marR="0" lvl="1" indent="-285750" algn="just" defTabSz="914400" rtl="0" eaLnBrk="1" fontAlgn="base" latinLnBrk="0" hangingPunct="1">
              <a:lnSpc>
                <a:spcPts val="36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已经有自动处理程序存在，而且可以自动由</a:t>
            </a:r>
            <a:r>
              <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PDL</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生成程序代码。</a:t>
            </a:r>
          </a:p>
          <a:p>
            <a:pPr marL="342900" marR="0" lvl="0" indent="-342900" algn="just" defTabSz="914400" rtl="0" eaLnBrk="1" fontAlgn="base" latinLnBrk="0" hangingPunct="1">
              <a:lnSpc>
                <a:spcPts val="36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a:t>
            </a: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PDL</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的缺点是不如图形工具形象直观，描述复杂的条件组合与动作间的对应关系时，不如判定表清晰简单。</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Rot="1" noChangeArrowheads="1"/>
          </p:cNvSpPr>
          <p:nvPr/>
        </p:nvSpPr>
        <p:spPr bwMode="auto">
          <a:xfrm>
            <a:off x="908685" y="130175"/>
            <a:ext cx="975931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过程设计技术和工具</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420868" name="Rectangle 4"/>
          <p:cNvSpPr>
            <a:spLocks noGrp="1" noChangeArrowheads="1"/>
          </p:cNvSpPr>
          <p:nvPr>
            <p:ph idx="1"/>
          </p:nvPr>
        </p:nvSpPr>
        <p:spPr>
          <a:xfrm>
            <a:off x="827405" y="1196975"/>
            <a:ext cx="9394190" cy="4896485"/>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程序流程图（</a:t>
            </a:r>
            <a:r>
              <a:rPr kumimoji="0" lang="en-US" altLang="zh-CN"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Program Flow Chart</a:t>
            </a: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程序流程图本质上不是逐步求精的好工具，它诱使程序员过早地考虑程序的控制流程，而不去考虑程序的全局结构。</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程序流程图中用箭头代表控制流，因此程序员不受任何约束，可以完全不顾结构程序设计的精神，随意转移控制。</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程序流程图不易表示数据结构。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Rot="1" noChangeArrowheads="1"/>
          </p:cNvSpPr>
          <p:nvPr/>
        </p:nvSpPr>
        <p:spPr bwMode="auto">
          <a:xfrm>
            <a:off x="880745" y="130175"/>
            <a:ext cx="978725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过程设计技术和工具</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422916" name="Rectangle 4"/>
          <p:cNvSpPr>
            <a:spLocks noGrp="1" noChangeArrowheads="1"/>
          </p:cNvSpPr>
          <p:nvPr>
            <p:ph idx="1"/>
          </p:nvPr>
        </p:nvSpPr>
        <p:spPr>
          <a:xfrm>
            <a:off x="781050" y="1196975"/>
            <a:ext cx="9994676" cy="4896485"/>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必须限制程序流程图只能使用五种基本的控制结构</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需要对流程图所用的符号做出确切的规定</a:t>
            </a:r>
          </a:p>
        </p:txBody>
      </p:sp>
      <p:pic>
        <p:nvPicPr>
          <p:cNvPr id="6149" name="Picture 5"/>
          <p:cNvPicPr>
            <a:picLocks noChangeAspect="1"/>
          </p:cNvPicPr>
          <p:nvPr/>
        </p:nvPicPr>
        <p:blipFill>
          <a:blip r:embed="rId3"/>
          <a:stretch>
            <a:fillRect/>
          </a:stretch>
        </p:blipFill>
        <p:spPr>
          <a:xfrm>
            <a:off x="2638421" y="2997755"/>
            <a:ext cx="7057744" cy="33121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barn(inVertical)">
                                      <p:cBhvr>
                                        <p:cTn id="7"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6"/>
          <p:cNvGrpSpPr/>
          <p:nvPr/>
        </p:nvGrpSpPr>
        <p:grpSpPr>
          <a:xfrm>
            <a:off x="2783840" y="1053465"/>
            <a:ext cx="5760085" cy="5728970"/>
            <a:chOff x="816" y="0"/>
            <a:chExt cx="3936" cy="4152"/>
          </a:xfrm>
        </p:grpSpPr>
        <p:pic>
          <p:nvPicPr>
            <p:cNvPr id="7173" name="Picture 4"/>
            <p:cNvPicPr>
              <a:picLocks noChangeAspect="1"/>
            </p:cNvPicPr>
            <p:nvPr/>
          </p:nvPicPr>
          <p:blipFill>
            <a:blip r:embed="rId2"/>
            <a:stretch>
              <a:fillRect/>
            </a:stretch>
          </p:blipFill>
          <p:spPr>
            <a:xfrm>
              <a:off x="864" y="0"/>
              <a:ext cx="3888" cy="2036"/>
            </a:xfrm>
            <a:prstGeom prst="rect">
              <a:avLst/>
            </a:prstGeom>
            <a:noFill/>
            <a:ln w="9525">
              <a:noFill/>
            </a:ln>
          </p:spPr>
        </p:pic>
        <p:pic>
          <p:nvPicPr>
            <p:cNvPr id="7174" name="Picture 5"/>
            <p:cNvPicPr>
              <a:picLocks noChangeAspect="1"/>
            </p:cNvPicPr>
            <p:nvPr/>
          </p:nvPicPr>
          <p:blipFill>
            <a:blip r:embed="rId3"/>
            <a:stretch>
              <a:fillRect/>
            </a:stretch>
          </p:blipFill>
          <p:spPr>
            <a:xfrm>
              <a:off x="816" y="2016"/>
              <a:ext cx="3936" cy="2136"/>
            </a:xfrm>
            <a:prstGeom prst="rect">
              <a:avLst/>
            </a:prstGeom>
            <a:noFill/>
            <a:ln w="9525">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left)">
                                      <p:cBhvr>
                                        <p:cTn id="7" dur="1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Rot="1" noChangeArrowheads="1"/>
          </p:cNvSpPr>
          <p:nvPr/>
        </p:nvSpPr>
        <p:spPr bwMode="auto">
          <a:xfrm>
            <a:off x="1010285" y="130175"/>
            <a:ext cx="965771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过程设计技术和工具</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425988" name="Rectangle 4"/>
          <p:cNvSpPr>
            <a:spLocks noGrp="1" noChangeArrowheads="1"/>
          </p:cNvSpPr>
          <p:nvPr>
            <p:ph idx="1"/>
          </p:nvPr>
        </p:nvSpPr>
        <p:spPr>
          <a:xfrm>
            <a:off x="1006475" y="1196975"/>
            <a:ext cx="9215120" cy="1079500"/>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盒图（</a:t>
            </a:r>
            <a:r>
              <a:rPr kumimoji="0" lang="en-US" altLang="zh-CN"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Box-Diagram</a:t>
            </a: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a:t>
            </a:r>
            <a:r>
              <a:rPr kumimoji="0" lang="en-US" altLang="zh-CN"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N-S</a:t>
            </a: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图） </a:t>
            </a:r>
            <a:r>
              <a:rPr kumimoji="0" lang="en-US" altLang="zh-CN"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Nassi</a:t>
            </a: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和</a:t>
            </a:r>
            <a:r>
              <a:rPr kumimoji="0" lang="en-US" altLang="zh-CN"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Shneiderman</a:t>
            </a: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提出</a:t>
            </a:r>
          </a:p>
        </p:txBody>
      </p:sp>
      <p:grpSp>
        <p:nvGrpSpPr>
          <p:cNvPr id="8200" name="Group 6"/>
          <p:cNvGrpSpPr/>
          <p:nvPr/>
        </p:nvGrpSpPr>
        <p:grpSpPr>
          <a:xfrm>
            <a:off x="2206625" y="2462530"/>
            <a:ext cx="2056130" cy="1826260"/>
            <a:chOff x="240" y="240"/>
            <a:chExt cx="1396" cy="1522"/>
          </a:xfrm>
        </p:grpSpPr>
        <p:sp>
          <p:nvSpPr>
            <p:cNvPr id="425991" name="Text Box 7"/>
            <p:cNvSpPr txBox="1">
              <a:spLocks noChangeArrowheads="1"/>
            </p:cNvSpPr>
            <p:nvPr/>
          </p:nvSpPr>
          <p:spPr bwMode="auto">
            <a:xfrm>
              <a:off x="240" y="240"/>
              <a:ext cx="1382" cy="337"/>
            </a:xfrm>
            <a:prstGeom prst="rect">
              <a:avLst/>
            </a:prstGeom>
            <a:noFill/>
            <a:ln w="12700" cmpd="sng">
              <a:solidFill>
                <a:schemeClr val="bg1"/>
              </a:solidFill>
              <a:prstDash val="solid"/>
              <a:miter lim="800000"/>
            </a:ln>
          </p:spPr>
          <p:txBody>
            <a:bodyPr/>
            <a:lstStyle/>
            <a:p>
              <a:pPr marR="0" algn="ctr" defTabSz="914400" eaLnBrk="0" hangingPunct="0">
                <a:buClrTx/>
                <a:buSzTx/>
                <a:buFontTx/>
                <a:buNone/>
                <a:defRPr/>
              </a:pPr>
              <a:r>
                <a:rPr kumimoji="0" lang="zh-CN" altLang="en-US"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第一个任务</a:t>
              </a:r>
            </a:p>
          </p:txBody>
        </p:sp>
        <p:sp>
          <p:nvSpPr>
            <p:cNvPr id="425992" name="Text Box 8"/>
            <p:cNvSpPr txBox="1">
              <a:spLocks noChangeArrowheads="1"/>
            </p:cNvSpPr>
            <p:nvPr/>
          </p:nvSpPr>
          <p:spPr bwMode="auto">
            <a:xfrm>
              <a:off x="240" y="544"/>
              <a:ext cx="1382" cy="288"/>
            </a:xfrm>
            <a:prstGeom prst="rect">
              <a:avLst/>
            </a:prstGeom>
            <a:noFill/>
            <a:ln w="12700" cmpd="sng">
              <a:noFill/>
              <a:prstDash val="solid"/>
              <a:miter lim="800000"/>
            </a:ln>
          </p:spPr>
          <p:txBody>
            <a:bodyPr/>
            <a:lstStyle/>
            <a:p>
              <a:pPr marR="0" algn="ctr" defTabSz="914400" eaLnBrk="0" hangingPunct="0">
                <a:buClrTx/>
                <a:buSzTx/>
                <a:buFontTx/>
                <a:buNone/>
                <a:defRPr/>
              </a:pPr>
              <a:r>
                <a:rPr kumimoji="0" lang="zh-CN" altLang="en-US" b="1" kern="1200" cap="none" spc="0" normalizeH="0" baseline="0" noProof="0" dirty="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第二个任务</a:t>
              </a:r>
            </a:p>
          </p:txBody>
        </p:sp>
        <p:sp>
          <p:nvSpPr>
            <p:cNvPr id="425993" name="Text Box 9"/>
            <p:cNvSpPr txBox="1">
              <a:spLocks noChangeArrowheads="1"/>
            </p:cNvSpPr>
            <p:nvPr/>
          </p:nvSpPr>
          <p:spPr bwMode="auto">
            <a:xfrm>
              <a:off x="240" y="832"/>
              <a:ext cx="1382" cy="339"/>
            </a:xfrm>
            <a:prstGeom prst="rect">
              <a:avLst/>
            </a:prstGeom>
            <a:noFill/>
            <a:ln w="12700" cmpd="sng">
              <a:solidFill>
                <a:schemeClr val="bg1"/>
              </a:solidFill>
              <a:prstDash val="solid"/>
              <a:miter lim="800000"/>
            </a:ln>
          </p:spPr>
          <p:txBody>
            <a:bodyPr/>
            <a:lstStyle/>
            <a:p>
              <a:pPr marR="0" algn="ctr" defTabSz="914400" eaLnBrk="0" hangingPunct="0">
                <a:buClrTx/>
                <a:buSzTx/>
                <a:buFontTx/>
                <a:buNone/>
                <a:defRPr/>
              </a:pPr>
              <a:r>
                <a:rPr kumimoji="0" lang="zh-CN" altLang="en-US"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第三个任务</a:t>
              </a:r>
            </a:p>
          </p:txBody>
        </p:sp>
        <p:sp>
          <p:nvSpPr>
            <p:cNvPr id="425994" name="Text Box 10"/>
            <p:cNvSpPr txBox="1">
              <a:spLocks noChangeArrowheads="1"/>
            </p:cNvSpPr>
            <p:nvPr/>
          </p:nvSpPr>
          <p:spPr bwMode="auto">
            <a:xfrm>
              <a:off x="720" y="1392"/>
              <a:ext cx="373" cy="370"/>
            </a:xfrm>
            <a:prstGeom prst="rect">
              <a:avLst/>
            </a:prstGeom>
            <a:noFill/>
            <a:ln w="12700" cmpd="sng">
              <a:noFill/>
              <a:prstDash val="solid"/>
              <a:miter lim="800000"/>
            </a:ln>
          </p:spPr>
          <p:txBody>
            <a:bodyPr/>
            <a:lstStyle/>
            <a:p>
              <a:pPr marR="0" algn="just" defTabSz="914400" eaLnBrk="0" hangingPunct="0">
                <a:buClrTx/>
                <a:buSzTx/>
                <a:buFontTx/>
                <a:buNone/>
                <a:defRPr/>
              </a:pPr>
              <a:r>
                <a:rPr kumimoji="0" lang="en-US" altLang="zh-CN"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a:t>
              </a:r>
            </a:p>
          </p:txBody>
        </p:sp>
        <p:sp>
          <p:nvSpPr>
            <p:cNvPr id="8266" name="Line 11"/>
            <p:cNvSpPr/>
            <p:nvPr/>
          </p:nvSpPr>
          <p:spPr>
            <a:xfrm>
              <a:off x="240" y="480"/>
              <a:ext cx="1382" cy="0"/>
            </a:xfrm>
            <a:prstGeom prst="line">
              <a:avLst/>
            </a:prstGeom>
            <a:ln w="12700" cap="flat" cmpd="sng">
              <a:noFill/>
              <a:prstDash val="solid"/>
              <a:headEnd type="none" w="med" len="med"/>
              <a:tailEnd type="none" w="med" len="med"/>
            </a:ln>
          </p:spPr>
        </p:sp>
        <p:sp>
          <p:nvSpPr>
            <p:cNvPr id="8267" name="Line 12"/>
            <p:cNvSpPr/>
            <p:nvPr/>
          </p:nvSpPr>
          <p:spPr>
            <a:xfrm>
              <a:off x="254" y="842"/>
              <a:ext cx="1382" cy="0"/>
            </a:xfrm>
            <a:prstGeom prst="line">
              <a:avLst/>
            </a:prstGeom>
            <a:ln w="12700" cap="flat" cmpd="sng">
              <a:solidFill>
                <a:schemeClr val="bg1"/>
              </a:solidFill>
              <a:prstDash val="solid"/>
              <a:headEnd type="none" w="med" len="med"/>
              <a:tailEnd type="none" w="med" len="med"/>
            </a:ln>
          </p:spPr>
        </p:sp>
        <p:sp>
          <p:nvSpPr>
            <p:cNvPr id="8268" name="Line 13"/>
            <p:cNvSpPr/>
            <p:nvPr/>
          </p:nvSpPr>
          <p:spPr>
            <a:xfrm>
              <a:off x="240" y="240"/>
              <a:ext cx="0" cy="759"/>
            </a:xfrm>
            <a:prstGeom prst="line">
              <a:avLst/>
            </a:prstGeom>
            <a:ln w="12700" cap="flat" cmpd="sng">
              <a:solidFill>
                <a:schemeClr val="bg1"/>
              </a:solidFill>
              <a:prstDash val="solid"/>
              <a:headEnd type="none" w="med" len="med"/>
              <a:tailEnd type="none" w="med" len="med"/>
            </a:ln>
          </p:spPr>
        </p:sp>
        <p:sp>
          <p:nvSpPr>
            <p:cNvPr id="8269" name="Line 14"/>
            <p:cNvSpPr/>
            <p:nvPr/>
          </p:nvSpPr>
          <p:spPr>
            <a:xfrm>
              <a:off x="1622" y="240"/>
              <a:ext cx="0" cy="759"/>
            </a:xfrm>
            <a:prstGeom prst="line">
              <a:avLst/>
            </a:prstGeom>
            <a:ln w="12700" cap="flat" cmpd="sng">
              <a:solidFill>
                <a:schemeClr val="bg1"/>
              </a:solidFill>
              <a:prstDash val="solid"/>
              <a:headEnd type="none" w="med" len="med"/>
              <a:tailEnd type="none" w="med" len="med"/>
            </a:ln>
          </p:spPr>
        </p:sp>
        <p:sp>
          <p:nvSpPr>
            <p:cNvPr id="8270" name="Line 15"/>
            <p:cNvSpPr/>
            <p:nvPr/>
          </p:nvSpPr>
          <p:spPr>
            <a:xfrm>
              <a:off x="240" y="240"/>
              <a:ext cx="1382" cy="0"/>
            </a:xfrm>
            <a:prstGeom prst="line">
              <a:avLst/>
            </a:prstGeom>
            <a:ln w="12700" cap="flat" cmpd="sng">
              <a:solidFill>
                <a:schemeClr val="bg1"/>
              </a:solidFill>
              <a:prstDash val="solid"/>
              <a:headEnd type="none" w="med" len="med"/>
              <a:tailEnd type="none" w="med" len="med"/>
            </a:ln>
          </p:spPr>
        </p:sp>
        <p:sp>
          <p:nvSpPr>
            <p:cNvPr id="8271" name="Line 16"/>
            <p:cNvSpPr/>
            <p:nvPr/>
          </p:nvSpPr>
          <p:spPr>
            <a:xfrm>
              <a:off x="240" y="999"/>
              <a:ext cx="1382" cy="0"/>
            </a:xfrm>
            <a:prstGeom prst="line">
              <a:avLst/>
            </a:prstGeom>
            <a:ln w="12700" cap="flat" cmpd="sng">
              <a:noFill/>
              <a:prstDash val="solid"/>
              <a:headEnd type="none" w="med" len="med"/>
              <a:tailEnd type="none" w="med" len="med"/>
            </a:ln>
          </p:spPr>
        </p:sp>
      </p:grpSp>
      <p:sp>
        <p:nvSpPr>
          <p:cNvPr id="426003" name="Text Box 19"/>
          <p:cNvSpPr txBox="1">
            <a:spLocks noChangeArrowheads="1"/>
          </p:cNvSpPr>
          <p:nvPr/>
        </p:nvSpPr>
        <p:spPr bwMode="auto">
          <a:xfrm>
            <a:off x="6239222" y="2637066"/>
            <a:ext cx="447675" cy="360680"/>
          </a:xfrm>
          <a:prstGeom prst="rect">
            <a:avLst/>
          </a:prstGeom>
          <a:noFill/>
          <a:ln w="12700" cmpd="sng">
            <a:noFill/>
            <a:prstDash val="solid"/>
            <a:miter lim="800000"/>
          </a:ln>
        </p:spPr>
        <p:txBody>
          <a:bodyPr anchor="ctr" anchorCtr="1"/>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T</a:t>
            </a:r>
          </a:p>
        </p:txBody>
      </p:sp>
      <p:sp>
        <p:nvSpPr>
          <p:cNvPr id="426004" name="Text Box 20"/>
          <p:cNvSpPr txBox="1">
            <a:spLocks noChangeArrowheads="1"/>
          </p:cNvSpPr>
          <p:nvPr/>
        </p:nvSpPr>
        <p:spPr bwMode="auto">
          <a:xfrm>
            <a:off x="4804772" y="2637066"/>
            <a:ext cx="354330" cy="360680"/>
          </a:xfrm>
          <a:prstGeom prst="rect">
            <a:avLst/>
          </a:prstGeom>
          <a:noFill/>
          <a:ln w="12700" cmpd="sng">
            <a:noFill/>
            <a:prstDash val="solid"/>
            <a:miter lim="800000"/>
          </a:ln>
        </p:spPr>
        <p:txBody>
          <a:bodyPr anchor="ctr" anchorCtr="1"/>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F</a:t>
            </a:r>
          </a:p>
        </p:txBody>
      </p:sp>
      <p:sp>
        <p:nvSpPr>
          <p:cNvPr id="426005" name="Text Box 21"/>
          <p:cNvSpPr txBox="1">
            <a:spLocks noChangeArrowheads="1"/>
          </p:cNvSpPr>
          <p:nvPr/>
        </p:nvSpPr>
        <p:spPr bwMode="auto">
          <a:xfrm>
            <a:off x="5247005" y="2578100"/>
            <a:ext cx="803275" cy="360680"/>
          </a:xfrm>
          <a:prstGeom prst="rect">
            <a:avLst/>
          </a:prstGeom>
          <a:noFill/>
          <a:ln w="12700" cmpd="sng">
            <a:noFill/>
            <a:prstDash val="solid"/>
            <a:miter lim="800000"/>
          </a:ln>
        </p:spPr>
        <p:txBody>
          <a:bodyPr anchor="ctr" anchorCtr="1"/>
          <a:lstStyle/>
          <a:p>
            <a:pPr marR="0" algn="just" defTabSz="914400" eaLnBrk="0" hangingPunct="0">
              <a:buClrTx/>
              <a:buSzTx/>
              <a:buFontTx/>
              <a:buNone/>
              <a:defRPr/>
            </a:pPr>
            <a:r>
              <a:rPr kumimoji="0" lang="zh-CN" altLang="en-US" sz="20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条件</a:t>
            </a:r>
          </a:p>
        </p:txBody>
      </p:sp>
      <p:sp>
        <p:nvSpPr>
          <p:cNvPr id="426006" name="Text Box 22"/>
          <p:cNvSpPr txBox="1">
            <a:spLocks noChangeArrowheads="1"/>
          </p:cNvSpPr>
          <p:nvPr/>
        </p:nvSpPr>
        <p:spPr bwMode="auto">
          <a:xfrm>
            <a:off x="4798060" y="3065780"/>
            <a:ext cx="967105" cy="601980"/>
          </a:xfrm>
          <a:prstGeom prst="rect">
            <a:avLst/>
          </a:prstGeom>
          <a:noFill/>
          <a:ln w="12700" cmpd="sng">
            <a:noFill/>
            <a:prstDash val="solid"/>
            <a:miter lim="800000"/>
          </a:ln>
        </p:spPr>
        <p:txBody>
          <a:bodyPr anchor="ctr" anchorCtr="1"/>
          <a:lstStyle/>
          <a:p>
            <a:pPr marR="0" algn="just" defTabSz="914400" eaLnBrk="0" hangingPunct="0">
              <a:buClrTx/>
              <a:buSzTx/>
              <a:buFontTx/>
              <a:buNone/>
              <a:defRPr/>
            </a:pPr>
            <a:r>
              <a:rPr kumimoji="0" lang="en-US" altLang="zh-CN" sz="20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ELSE</a:t>
            </a:r>
            <a:r>
              <a:rPr kumimoji="0" lang="zh-CN" altLang="en-US" sz="20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部分</a:t>
            </a:r>
          </a:p>
        </p:txBody>
      </p:sp>
      <p:sp>
        <p:nvSpPr>
          <p:cNvPr id="426007" name="Text Box 23"/>
          <p:cNvSpPr txBox="1">
            <a:spLocks noChangeArrowheads="1"/>
          </p:cNvSpPr>
          <p:nvPr/>
        </p:nvSpPr>
        <p:spPr bwMode="auto">
          <a:xfrm>
            <a:off x="5710990" y="3069790"/>
            <a:ext cx="1000125" cy="603250"/>
          </a:xfrm>
          <a:prstGeom prst="rect">
            <a:avLst/>
          </a:prstGeom>
          <a:noFill/>
          <a:ln w="12700" cmpd="sng">
            <a:noFill/>
            <a:prstDash val="solid"/>
            <a:miter lim="800000"/>
          </a:ln>
        </p:spPr>
        <p:txBody>
          <a:bodyPr anchor="ctr" anchorCtr="1"/>
          <a:lstStyle/>
          <a:p>
            <a:pPr marR="0" algn="just" defTabSz="914400" eaLnBrk="0" hangingPunct="0">
              <a:buClrTx/>
              <a:buSzTx/>
              <a:buFontTx/>
              <a:buNone/>
              <a:defRPr/>
            </a:pPr>
            <a:r>
              <a:rPr kumimoji="0" lang="en-US" altLang="zh-CN" sz="2000" b="1" kern="1200" cap="none" spc="0" normalizeH="0" baseline="0" noProof="0" dirty="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THEN</a:t>
            </a:r>
            <a:r>
              <a:rPr kumimoji="0" lang="zh-CN" altLang="en-US" sz="2000" b="1" kern="1200" cap="none" spc="0" normalizeH="0" baseline="0" noProof="0" dirty="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部分</a:t>
            </a:r>
          </a:p>
        </p:txBody>
      </p:sp>
      <p:sp>
        <p:nvSpPr>
          <p:cNvPr id="8206" name="Line 24"/>
          <p:cNvSpPr/>
          <p:nvPr/>
        </p:nvSpPr>
        <p:spPr>
          <a:xfrm>
            <a:off x="4751705" y="2943225"/>
            <a:ext cx="1924685" cy="0"/>
          </a:xfrm>
          <a:prstGeom prst="line">
            <a:avLst/>
          </a:prstGeom>
          <a:ln w="12700" cap="flat" cmpd="sng">
            <a:solidFill>
              <a:schemeClr val="bg1"/>
            </a:solidFill>
            <a:prstDash val="solid"/>
            <a:headEnd type="none" w="med" len="med"/>
            <a:tailEnd type="none" w="med" len="med"/>
          </a:ln>
        </p:spPr>
      </p:sp>
      <p:sp>
        <p:nvSpPr>
          <p:cNvPr id="8207" name="Line 25"/>
          <p:cNvSpPr/>
          <p:nvPr/>
        </p:nvSpPr>
        <p:spPr>
          <a:xfrm>
            <a:off x="5713730" y="2943225"/>
            <a:ext cx="0" cy="844550"/>
          </a:xfrm>
          <a:prstGeom prst="line">
            <a:avLst/>
          </a:prstGeom>
          <a:ln w="12700" cap="flat" cmpd="sng">
            <a:solidFill>
              <a:schemeClr val="bg1"/>
            </a:solidFill>
            <a:prstDash val="solid"/>
            <a:headEnd type="none" w="med" len="med"/>
            <a:tailEnd type="none" w="med" len="med"/>
          </a:ln>
        </p:spPr>
      </p:sp>
      <p:sp>
        <p:nvSpPr>
          <p:cNvPr id="8208" name="Line 26"/>
          <p:cNvSpPr/>
          <p:nvPr/>
        </p:nvSpPr>
        <p:spPr>
          <a:xfrm>
            <a:off x="4751705" y="2462530"/>
            <a:ext cx="641350" cy="481330"/>
          </a:xfrm>
          <a:prstGeom prst="line">
            <a:avLst/>
          </a:prstGeom>
          <a:ln w="12700" cap="flat" cmpd="sng">
            <a:solidFill>
              <a:schemeClr val="bg1"/>
            </a:solidFill>
            <a:prstDash val="solid"/>
            <a:headEnd type="none" w="med" len="med"/>
            <a:tailEnd type="none" w="med" len="med"/>
          </a:ln>
        </p:spPr>
      </p:sp>
      <p:sp>
        <p:nvSpPr>
          <p:cNvPr id="8209" name="Line 27"/>
          <p:cNvSpPr/>
          <p:nvPr/>
        </p:nvSpPr>
        <p:spPr>
          <a:xfrm flipH="1">
            <a:off x="6034405" y="2462530"/>
            <a:ext cx="641350" cy="481330"/>
          </a:xfrm>
          <a:prstGeom prst="line">
            <a:avLst/>
          </a:prstGeom>
          <a:ln w="12700" cap="flat" cmpd="sng">
            <a:solidFill>
              <a:schemeClr val="bg1"/>
            </a:solidFill>
            <a:prstDash val="solid"/>
            <a:headEnd type="none" w="med" len="med"/>
            <a:tailEnd type="none" w="med" len="med"/>
          </a:ln>
        </p:spPr>
      </p:sp>
      <p:sp>
        <p:nvSpPr>
          <p:cNvPr id="8210" name="Line 28"/>
          <p:cNvSpPr/>
          <p:nvPr/>
        </p:nvSpPr>
        <p:spPr>
          <a:xfrm>
            <a:off x="4751705" y="2462530"/>
            <a:ext cx="1924685" cy="0"/>
          </a:xfrm>
          <a:prstGeom prst="line">
            <a:avLst/>
          </a:prstGeom>
          <a:ln w="12700" cap="flat" cmpd="sng">
            <a:solidFill>
              <a:schemeClr val="bg1"/>
            </a:solidFill>
            <a:prstDash val="solid"/>
            <a:headEnd type="none" w="med" len="med"/>
            <a:tailEnd type="none" w="med" len="med"/>
          </a:ln>
        </p:spPr>
      </p:sp>
      <p:sp>
        <p:nvSpPr>
          <p:cNvPr id="8211" name="Line 29"/>
          <p:cNvSpPr/>
          <p:nvPr/>
        </p:nvSpPr>
        <p:spPr>
          <a:xfrm>
            <a:off x="4751705" y="3788410"/>
            <a:ext cx="1924685" cy="0"/>
          </a:xfrm>
          <a:prstGeom prst="line">
            <a:avLst/>
          </a:prstGeom>
          <a:ln w="12700" cap="flat" cmpd="sng">
            <a:solidFill>
              <a:schemeClr val="bg1"/>
            </a:solidFill>
            <a:prstDash val="solid"/>
            <a:headEnd type="none" w="med" len="med"/>
            <a:tailEnd type="none" w="med" len="med"/>
          </a:ln>
        </p:spPr>
      </p:sp>
      <p:sp>
        <p:nvSpPr>
          <p:cNvPr id="8212" name="Line 30"/>
          <p:cNvSpPr/>
          <p:nvPr/>
        </p:nvSpPr>
        <p:spPr>
          <a:xfrm>
            <a:off x="4751705" y="2462530"/>
            <a:ext cx="0" cy="1325880"/>
          </a:xfrm>
          <a:prstGeom prst="line">
            <a:avLst/>
          </a:prstGeom>
          <a:ln w="12700" cap="flat" cmpd="sng">
            <a:solidFill>
              <a:schemeClr val="bg1"/>
            </a:solidFill>
            <a:prstDash val="solid"/>
            <a:headEnd type="none" w="med" len="med"/>
            <a:tailEnd type="none" w="med" len="med"/>
          </a:ln>
        </p:spPr>
      </p:sp>
      <p:sp>
        <p:nvSpPr>
          <p:cNvPr id="8213" name="Line 31"/>
          <p:cNvSpPr/>
          <p:nvPr/>
        </p:nvSpPr>
        <p:spPr>
          <a:xfrm>
            <a:off x="6676390" y="2462530"/>
            <a:ext cx="0" cy="1325880"/>
          </a:xfrm>
          <a:prstGeom prst="line">
            <a:avLst/>
          </a:prstGeom>
          <a:ln w="12700" cap="flat" cmpd="sng">
            <a:solidFill>
              <a:schemeClr val="bg1"/>
            </a:solidFill>
            <a:prstDash val="solid"/>
            <a:headEnd type="none" w="med" len="med"/>
            <a:tailEnd type="none" w="med" len="med"/>
          </a:ln>
        </p:spPr>
      </p:sp>
      <p:sp>
        <p:nvSpPr>
          <p:cNvPr id="426016" name="Text Box 32"/>
          <p:cNvSpPr txBox="1">
            <a:spLocks noChangeArrowheads="1"/>
          </p:cNvSpPr>
          <p:nvPr/>
        </p:nvSpPr>
        <p:spPr bwMode="auto">
          <a:xfrm>
            <a:off x="5459730" y="3845560"/>
            <a:ext cx="565150" cy="427355"/>
          </a:xfrm>
          <a:prstGeom prst="rect">
            <a:avLst/>
          </a:prstGeom>
          <a:noFill/>
          <a:ln w="12700" cmpd="sng">
            <a:noFill/>
            <a:prstDash val="solid"/>
            <a:miter lim="800000"/>
          </a:ln>
        </p:spPr>
        <p:txBody>
          <a:bodyPr/>
          <a:lstStyle/>
          <a:p>
            <a:pPr marR="0" algn="just" defTabSz="914400" eaLnBrk="0" hangingPunct="0">
              <a:buClrTx/>
              <a:buSzTx/>
              <a:buFontTx/>
              <a:buNone/>
              <a:defRPr/>
            </a:pPr>
            <a:r>
              <a:rPr kumimoji="0" lang="en-US" altLang="zh-CN"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(b)</a:t>
            </a:r>
          </a:p>
        </p:txBody>
      </p:sp>
      <p:grpSp>
        <p:nvGrpSpPr>
          <p:cNvPr id="8215" name="Group 83"/>
          <p:cNvGrpSpPr/>
          <p:nvPr/>
        </p:nvGrpSpPr>
        <p:grpSpPr>
          <a:xfrm>
            <a:off x="7045976" y="2462530"/>
            <a:ext cx="3008614" cy="2173636"/>
            <a:chOff x="3479" y="1162"/>
            <a:chExt cx="1895" cy="1369"/>
          </a:xfrm>
        </p:grpSpPr>
        <p:sp>
          <p:nvSpPr>
            <p:cNvPr id="426018" name="Text Box 34"/>
            <p:cNvSpPr txBox="1">
              <a:spLocks noChangeArrowheads="1"/>
            </p:cNvSpPr>
            <p:nvPr/>
          </p:nvSpPr>
          <p:spPr bwMode="auto">
            <a:xfrm>
              <a:off x="3894" y="1189"/>
              <a:ext cx="1153" cy="230"/>
            </a:xfrm>
            <a:prstGeom prst="rect">
              <a:avLst/>
            </a:prstGeom>
            <a:noFill/>
            <a:ln w="12700" cmpd="sng">
              <a:noFill/>
              <a:prstDash val="solid"/>
              <a:miter lim="800000"/>
            </a:ln>
          </p:spPr>
          <p:txBody>
            <a:bodyPr anchor="ctr" anchorCtr="1"/>
            <a:lstStyle/>
            <a:p>
              <a:pPr marR="0" algn="just" defTabSz="914400" eaLnBrk="0" hangingPunct="0">
                <a:buClrTx/>
                <a:buSzTx/>
                <a:buFontTx/>
                <a:buNone/>
                <a:defRPr/>
              </a:pPr>
              <a:r>
                <a:rPr kumimoji="0" lang="en-US" altLang="zh-CN" sz="20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CASE</a:t>
              </a:r>
              <a:r>
                <a:rPr kumimoji="0" lang="zh-CN" altLang="en-US" sz="20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条件</a:t>
              </a:r>
            </a:p>
          </p:txBody>
        </p:sp>
        <p:sp>
          <p:nvSpPr>
            <p:cNvPr id="426019" name="Text Box 35"/>
            <p:cNvSpPr txBox="1">
              <a:spLocks noChangeArrowheads="1"/>
            </p:cNvSpPr>
            <p:nvPr/>
          </p:nvSpPr>
          <p:spPr bwMode="auto">
            <a:xfrm>
              <a:off x="4029" y="1451"/>
              <a:ext cx="480" cy="229"/>
            </a:xfrm>
            <a:prstGeom prst="rect">
              <a:avLst/>
            </a:prstGeom>
            <a:noFill/>
            <a:ln w="12700" cmpd="sng">
              <a:solidFill>
                <a:schemeClr val="bg1"/>
              </a:solidFill>
              <a:prstDash val="solid"/>
              <a:miter lim="800000"/>
            </a:ln>
          </p:spPr>
          <p:txBody>
            <a:bodyPr anchor="ctr" anchorCtr="1"/>
            <a:lstStyle/>
            <a:p>
              <a:pPr marR="0" algn="just" defTabSz="914400" eaLnBrk="0" hangingPunct="0">
                <a:buClrTx/>
                <a:buSzTx/>
                <a:buFontTx/>
                <a:buNone/>
                <a:defRPr/>
              </a:pPr>
              <a:r>
                <a:rPr kumimoji="0" lang="zh-CN" altLang="en-US"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值</a:t>
              </a:r>
              <a:r>
                <a:rPr kumimoji="0" lang="en-US" altLang="zh-CN"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2</a:t>
              </a:r>
            </a:p>
          </p:txBody>
        </p:sp>
        <p:sp>
          <p:nvSpPr>
            <p:cNvPr id="426020" name="Text Box 36"/>
            <p:cNvSpPr txBox="1">
              <a:spLocks noChangeArrowheads="1"/>
            </p:cNvSpPr>
            <p:nvPr/>
          </p:nvSpPr>
          <p:spPr bwMode="auto">
            <a:xfrm>
              <a:off x="4798" y="1451"/>
              <a:ext cx="480" cy="229"/>
            </a:xfrm>
            <a:prstGeom prst="rect">
              <a:avLst/>
            </a:prstGeom>
            <a:noFill/>
            <a:ln w="12700" cmpd="sng">
              <a:solidFill>
                <a:schemeClr val="bg1"/>
              </a:solidFill>
              <a:prstDash val="solid"/>
              <a:miter lim="800000"/>
            </a:ln>
          </p:spPr>
          <p:txBody>
            <a:bodyPr anchor="ctr" anchorCtr="1"/>
            <a:lstStyle/>
            <a:p>
              <a:pPr marR="0" algn="just" defTabSz="914400" eaLnBrk="0" hangingPunct="0">
                <a:buClrTx/>
                <a:buSzTx/>
                <a:buFontTx/>
                <a:buNone/>
                <a:defRPr/>
              </a:pPr>
              <a:r>
                <a:rPr kumimoji="0" lang="zh-CN" altLang="en-US"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值</a:t>
              </a:r>
              <a:r>
                <a:rPr kumimoji="0" lang="en-US" altLang="zh-CN"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n</a:t>
              </a:r>
            </a:p>
          </p:txBody>
        </p:sp>
        <p:sp>
          <p:nvSpPr>
            <p:cNvPr id="426021" name="Text Box 37"/>
            <p:cNvSpPr txBox="1">
              <a:spLocks noChangeArrowheads="1"/>
            </p:cNvSpPr>
            <p:nvPr/>
          </p:nvSpPr>
          <p:spPr bwMode="auto">
            <a:xfrm>
              <a:off x="4086" y="2180"/>
              <a:ext cx="655" cy="351"/>
            </a:xfrm>
            <a:prstGeom prst="rect">
              <a:avLst/>
            </a:prstGeom>
            <a:noFill/>
            <a:ln w="12700" cmpd="sng">
              <a:noFill/>
              <a:prstDash val="solid"/>
              <a:miter lim="800000"/>
            </a:ln>
          </p:spPr>
          <p:txBody>
            <a:bodyPr anchor="ctr" anchorCtr="1"/>
            <a:lstStyle/>
            <a:p>
              <a:pPr marR="0" algn="just" defTabSz="914400" eaLnBrk="0" hangingPunct="0">
                <a:buClrTx/>
                <a:buSzTx/>
                <a:buFontTx/>
                <a:buNone/>
                <a:defRPr/>
              </a:pPr>
              <a:endParaRPr kumimoji="0" lang="zh-CN" altLang="en-US"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426022" name="Text Box 38"/>
            <p:cNvSpPr txBox="1">
              <a:spLocks noChangeArrowheads="1"/>
            </p:cNvSpPr>
            <p:nvPr/>
          </p:nvSpPr>
          <p:spPr bwMode="auto">
            <a:xfrm>
              <a:off x="4706" y="1659"/>
              <a:ext cx="668" cy="351"/>
            </a:xfrm>
            <a:prstGeom prst="rect">
              <a:avLst/>
            </a:prstGeom>
            <a:noFill/>
            <a:ln w="12700" cmpd="sng">
              <a:noFill/>
              <a:prstDash val="solid"/>
              <a:miter lim="800000"/>
            </a:ln>
          </p:spPr>
          <p:txBody>
            <a:bodyPr anchor="ctr" anchorCtr="1"/>
            <a:lstStyle/>
            <a:p>
              <a:pPr marR="0" algn="just" defTabSz="914400" eaLnBrk="0" hangingPunct="0">
                <a:buClrTx/>
                <a:buSzTx/>
                <a:buFontTx/>
                <a:buNone/>
                <a:defRPr/>
              </a:pPr>
              <a:r>
                <a:rPr kumimoji="0" lang="en-US" altLang="zh-CN" sz="1600" b="1" kern="1200" cap="none" spc="0" normalizeH="0" baseline="0" noProof="0" dirty="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CASE n</a:t>
              </a:r>
            </a:p>
            <a:p>
              <a:pPr marR="0" algn="just" defTabSz="914400" eaLnBrk="0" hangingPunct="0">
                <a:buClrTx/>
                <a:buSzTx/>
                <a:buFontTx/>
                <a:buNone/>
                <a:defRPr/>
              </a:pPr>
              <a:r>
                <a:rPr kumimoji="0" lang="zh-CN" altLang="en-US" sz="1600" b="1" kern="1200" cap="none" spc="0" normalizeH="0" baseline="0" noProof="0" dirty="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部分</a:t>
              </a:r>
            </a:p>
          </p:txBody>
        </p:sp>
        <p:sp>
          <p:nvSpPr>
            <p:cNvPr id="426023" name="Text Box 39"/>
            <p:cNvSpPr txBox="1">
              <a:spLocks noChangeArrowheads="1"/>
            </p:cNvSpPr>
            <p:nvPr/>
          </p:nvSpPr>
          <p:spPr bwMode="auto">
            <a:xfrm>
              <a:off x="4509" y="1392"/>
              <a:ext cx="385" cy="306"/>
            </a:xfrm>
            <a:prstGeom prst="rect">
              <a:avLst/>
            </a:prstGeom>
            <a:noFill/>
            <a:ln w="12700" cmpd="sng">
              <a:noFill/>
              <a:prstDash val="solid"/>
              <a:miter lim="800000"/>
            </a:ln>
          </p:spPr>
          <p:txBody>
            <a:bodyPr anchor="ctr" anchorCtr="1"/>
            <a:lstStyle/>
            <a:p>
              <a:pPr marR="0" algn="just" defTabSz="914400" eaLnBrk="0" hangingPunct="0">
                <a:buClrTx/>
                <a:buSzTx/>
                <a:buFontTx/>
                <a:buNone/>
                <a:defRPr/>
              </a:pPr>
              <a:r>
                <a:rPr kumimoji="0" lang="en-US" altLang="zh-CN" sz="20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p>
          </p:txBody>
        </p:sp>
        <p:sp>
          <p:nvSpPr>
            <p:cNvPr id="426024" name="Text Box 40"/>
            <p:cNvSpPr txBox="1">
              <a:spLocks noChangeArrowheads="1"/>
            </p:cNvSpPr>
            <p:nvPr/>
          </p:nvSpPr>
          <p:spPr bwMode="auto">
            <a:xfrm>
              <a:off x="4509" y="1698"/>
              <a:ext cx="385" cy="307"/>
            </a:xfrm>
            <a:prstGeom prst="rect">
              <a:avLst/>
            </a:prstGeom>
            <a:noFill/>
            <a:ln w="12700" cmpd="sng">
              <a:noFill/>
              <a:prstDash val="solid"/>
              <a:miter lim="800000"/>
            </a:ln>
          </p:spPr>
          <p:txBody>
            <a:bodyPr anchor="ctr" anchorCtr="1"/>
            <a:lstStyle/>
            <a:p>
              <a:pPr marR="0" algn="just" defTabSz="914400" eaLnBrk="0" hangingPunct="0">
                <a:buClrTx/>
                <a:buSzTx/>
                <a:buFontTx/>
                <a:buNone/>
                <a:defRPr/>
              </a:pPr>
              <a:r>
                <a:rPr kumimoji="0" lang="en-US" altLang="zh-CN" sz="20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p>
          </p:txBody>
        </p:sp>
        <p:sp>
          <p:nvSpPr>
            <p:cNvPr id="426025" name="Text Box 41"/>
            <p:cNvSpPr txBox="1">
              <a:spLocks noChangeArrowheads="1"/>
            </p:cNvSpPr>
            <p:nvPr/>
          </p:nvSpPr>
          <p:spPr bwMode="auto">
            <a:xfrm>
              <a:off x="3549" y="1451"/>
              <a:ext cx="480" cy="229"/>
            </a:xfrm>
            <a:prstGeom prst="rect">
              <a:avLst/>
            </a:prstGeom>
            <a:noFill/>
            <a:ln w="12700" cmpd="sng">
              <a:solidFill>
                <a:schemeClr val="bg1"/>
              </a:solidFill>
              <a:prstDash val="solid"/>
              <a:miter lim="800000"/>
            </a:ln>
          </p:spPr>
          <p:txBody>
            <a:bodyPr anchor="ctr" anchorCtr="1"/>
            <a:lstStyle/>
            <a:p>
              <a:pPr marR="0" algn="just" defTabSz="914400" eaLnBrk="0" hangingPunct="0">
                <a:buClrTx/>
                <a:buSzTx/>
                <a:buFontTx/>
                <a:buNone/>
                <a:defRPr/>
              </a:pPr>
              <a:r>
                <a:rPr kumimoji="0" lang="zh-CN" altLang="en-US"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值</a:t>
              </a:r>
              <a:r>
                <a:rPr kumimoji="0" lang="en-US" altLang="zh-CN"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a:t>
              </a:r>
            </a:p>
          </p:txBody>
        </p:sp>
        <p:sp>
          <p:nvSpPr>
            <p:cNvPr id="426026" name="Text Box 42"/>
            <p:cNvSpPr txBox="1">
              <a:spLocks noChangeArrowheads="1"/>
            </p:cNvSpPr>
            <p:nvPr/>
          </p:nvSpPr>
          <p:spPr bwMode="auto">
            <a:xfrm>
              <a:off x="3479" y="1680"/>
              <a:ext cx="621" cy="346"/>
            </a:xfrm>
            <a:prstGeom prst="rect">
              <a:avLst/>
            </a:prstGeom>
            <a:noFill/>
            <a:ln w="12700" cmpd="sng">
              <a:noFill/>
              <a:prstDash val="solid"/>
              <a:miter lim="800000"/>
            </a:ln>
          </p:spPr>
          <p:txBody>
            <a:bodyPr anchor="ctr" anchorCtr="1"/>
            <a:lstStyle/>
            <a:p>
              <a:pPr marR="0" algn="just" defTabSz="914400" eaLnBrk="0" hangingPunct="0">
                <a:buClrTx/>
                <a:buSzTx/>
                <a:buFontTx/>
                <a:buNone/>
                <a:defRPr/>
              </a:pPr>
              <a:r>
                <a:rPr kumimoji="0" lang="en-US" altLang="zh-CN"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CASE 1</a:t>
              </a:r>
            </a:p>
            <a:p>
              <a:pPr marR="0" algn="just" defTabSz="914400" eaLnBrk="0" hangingPunct="0">
                <a:buClrTx/>
                <a:buSzTx/>
                <a:buFontTx/>
                <a:buNone/>
                <a:defRPr/>
              </a:pPr>
              <a:r>
                <a:rPr kumimoji="0" lang="en-US" altLang="zh-CN"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zh-CN" altLang="en-US"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部分</a:t>
              </a:r>
            </a:p>
          </p:txBody>
        </p:sp>
        <p:sp>
          <p:nvSpPr>
            <p:cNvPr id="426027" name="Text Box 43"/>
            <p:cNvSpPr txBox="1">
              <a:spLocks noChangeArrowheads="1"/>
            </p:cNvSpPr>
            <p:nvPr/>
          </p:nvSpPr>
          <p:spPr bwMode="auto">
            <a:xfrm>
              <a:off x="4314" y="2065"/>
              <a:ext cx="384" cy="140"/>
            </a:xfrm>
            <a:prstGeom prst="rect">
              <a:avLst/>
            </a:prstGeom>
            <a:noFill/>
            <a:ln w="12700" cmpd="sng">
              <a:noFill/>
              <a:prstDash val="solid"/>
              <a:miter lim="800000"/>
            </a:ln>
          </p:spPr>
          <p:txBody>
            <a:bodyPr anchor="ctr" anchorCtr="1"/>
            <a:lstStyle/>
            <a:p>
              <a:pPr marR="0" algn="just" defTabSz="914400" eaLnBrk="0" hangingPunct="0">
                <a:buClrTx/>
                <a:buSzTx/>
                <a:buFontTx/>
                <a:buNone/>
                <a:defRPr/>
              </a:pPr>
              <a:r>
                <a:rPr kumimoji="0" lang="en-US" altLang="zh-CN" sz="20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t>
              </a:r>
            </a:p>
          </p:txBody>
        </p:sp>
        <p:sp>
          <p:nvSpPr>
            <p:cNvPr id="8251" name="Line 44"/>
            <p:cNvSpPr/>
            <p:nvPr/>
          </p:nvSpPr>
          <p:spPr>
            <a:xfrm>
              <a:off x="3549" y="1462"/>
              <a:ext cx="1729" cy="0"/>
            </a:xfrm>
            <a:prstGeom prst="line">
              <a:avLst/>
            </a:prstGeom>
            <a:ln w="12700" cap="flat" cmpd="sng">
              <a:solidFill>
                <a:schemeClr val="bg1"/>
              </a:solidFill>
              <a:prstDash val="solid"/>
              <a:headEnd type="none" w="med" len="med"/>
              <a:tailEnd type="none" w="med" len="med"/>
            </a:ln>
          </p:spPr>
        </p:sp>
        <p:sp>
          <p:nvSpPr>
            <p:cNvPr id="8252" name="Line 45"/>
            <p:cNvSpPr/>
            <p:nvPr/>
          </p:nvSpPr>
          <p:spPr>
            <a:xfrm>
              <a:off x="3549" y="1652"/>
              <a:ext cx="1729" cy="0"/>
            </a:xfrm>
            <a:prstGeom prst="line">
              <a:avLst/>
            </a:prstGeom>
            <a:ln w="12700" cap="flat" cmpd="sng">
              <a:noFill/>
              <a:prstDash val="solid"/>
              <a:headEnd type="none" w="med" len="med"/>
              <a:tailEnd type="none" w="med" len="med"/>
            </a:ln>
          </p:spPr>
        </p:sp>
        <p:sp>
          <p:nvSpPr>
            <p:cNvPr id="8253" name="Line 46"/>
            <p:cNvSpPr/>
            <p:nvPr/>
          </p:nvSpPr>
          <p:spPr>
            <a:xfrm>
              <a:off x="3549" y="1162"/>
              <a:ext cx="192" cy="307"/>
            </a:xfrm>
            <a:prstGeom prst="line">
              <a:avLst/>
            </a:prstGeom>
            <a:ln w="12700" cap="flat" cmpd="sng">
              <a:solidFill>
                <a:schemeClr val="bg1"/>
              </a:solidFill>
              <a:prstDash val="solid"/>
              <a:headEnd type="none" w="med" len="med"/>
              <a:tailEnd type="none" w="med" len="med"/>
            </a:ln>
          </p:spPr>
        </p:sp>
        <p:sp>
          <p:nvSpPr>
            <p:cNvPr id="8254" name="Line 47"/>
            <p:cNvSpPr/>
            <p:nvPr/>
          </p:nvSpPr>
          <p:spPr>
            <a:xfrm flipH="1">
              <a:off x="5086" y="1162"/>
              <a:ext cx="192" cy="307"/>
            </a:xfrm>
            <a:prstGeom prst="line">
              <a:avLst/>
            </a:prstGeom>
            <a:ln w="12700" cap="flat" cmpd="sng">
              <a:solidFill>
                <a:schemeClr val="bg1"/>
              </a:solidFill>
              <a:prstDash val="solid"/>
              <a:headEnd type="none" w="med" len="med"/>
              <a:tailEnd type="none" w="med" len="med"/>
            </a:ln>
          </p:spPr>
        </p:sp>
        <p:sp>
          <p:nvSpPr>
            <p:cNvPr id="8255" name="Line 48"/>
            <p:cNvSpPr/>
            <p:nvPr/>
          </p:nvSpPr>
          <p:spPr>
            <a:xfrm>
              <a:off x="4509" y="1469"/>
              <a:ext cx="0" cy="536"/>
            </a:xfrm>
            <a:prstGeom prst="line">
              <a:avLst/>
            </a:prstGeom>
            <a:ln w="12700" cap="flat" cmpd="sng">
              <a:solidFill>
                <a:schemeClr val="bg1"/>
              </a:solidFill>
              <a:prstDash val="solid"/>
              <a:headEnd type="none" w="med" len="med"/>
              <a:tailEnd type="none" w="med" len="med"/>
            </a:ln>
          </p:spPr>
        </p:sp>
        <p:sp>
          <p:nvSpPr>
            <p:cNvPr id="8256" name="Line 49"/>
            <p:cNvSpPr/>
            <p:nvPr/>
          </p:nvSpPr>
          <p:spPr>
            <a:xfrm>
              <a:off x="4798" y="1469"/>
              <a:ext cx="0" cy="536"/>
            </a:xfrm>
            <a:prstGeom prst="line">
              <a:avLst/>
            </a:prstGeom>
            <a:ln w="12700" cap="flat" cmpd="sng">
              <a:solidFill>
                <a:schemeClr val="bg1"/>
              </a:solidFill>
              <a:prstDash val="solid"/>
              <a:headEnd type="none" w="med" len="med"/>
              <a:tailEnd type="none" w="med" len="med"/>
            </a:ln>
          </p:spPr>
        </p:sp>
        <p:sp>
          <p:nvSpPr>
            <p:cNvPr id="8257" name="Line 50"/>
            <p:cNvSpPr/>
            <p:nvPr/>
          </p:nvSpPr>
          <p:spPr>
            <a:xfrm>
              <a:off x="4029" y="1469"/>
              <a:ext cx="0" cy="536"/>
            </a:xfrm>
            <a:prstGeom prst="line">
              <a:avLst/>
            </a:prstGeom>
            <a:ln w="12700" cap="flat" cmpd="sng">
              <a:solidFill>
                <a:schemeClr val="bg1"/>
              </a:solidFill>
              <a:prstDash val="solid"/>
              <a:headEnd type="none" w="med" len="med"/>
              <a:tailEnd type="none" w="med" len="med"/>
            </a:ln>
          </p:spPr>
        </p:sp>
        <p:sp>
          <p:nvSpPr>
            <p:cNvPr id="8258" name="Line 51"/>
            <p:cNvSpPr/>
            <p:nvPr/>
          </p:nvSpPr>
          <p:spPr>
            <a:xfrm>
              <a:off x="3549" y="1162"/>
              <a:ext cx="0" cy="843"/>
            </a:xfrm>
            <a:prstGeom prst="line">
              <a:avLst/>
            </a:prstGeom>
            <a:ln w="12700" cap="flat" cmpd="sng">
              <a:solidFill>
                <a:schemeClr val="bg1"/>
              </a:solidFill>
              <a:prstDash val="solid"/>
              <a:headEnd type="none" w="med" len="med"/>
              <a:tailEnd type="none" w="med" len="med"/>
            </a:ln>
          </p:spPr>
        </p:sp>
        <p:sp>
          <p:nvSpPr>
            <p:cNvPr id="8259" name="Line 52"/>
            <p:cNvSpPr/>
            <p:nvPr/>
          </p:nvSpPr>
          <p:spPr>
            <a:xfrm>
              <a:off x="5278" y="1162"/>
              <a:ext cx="0" cy="843"/>
            </a:xfrm>
            <a:prstGeom prst="line">
              <a:avLst/>
            </a:prstGeom>
            <a:ln w="12700" cap="flat" cmpd="sng">
              <a:solidFill>
                <a:schemeClr val="bg1"/>
              </a:solidFill>
              <a:prstDash val="solid"/>
              <a:headEnd type="none" w="med" len="med"/>
              <a:tailEnd type="none" w="med" len="med"/>
            </a:ln>
          </p:spPr>
        </p:sp>
        <p:sp>
          <p:nvSpPr>
            <p:cNvPr id="8260" name="Line 53"/>
            <p:cNvSpPr/>
            <p:nvPr/>
          </p:nvSpPr>
          <p:spPr>
            <a:xfrm>
              <a:off x="3549" y="2005"/>
              <a:ext cx="1729" cy="0"/>
            </a:xfrm>
            <a:prstGeom prst="line">
              <a:avLst/>
            </a:prstGeom>
            <a:ln w="12700" cap="flat" cmpd="sng">
              <a:solidFill>
                <a:schemeClr val="bg1"/>
              </a:solidFill>
              <a:prstDash val="solid"/>
              <a:headEnd type="none" w="med" len="med"/>
              <a:tailEnd type="none" w="med" len="med"/>
            </a:ln>
          </p:spPr>
        </p:sp>
        <p:sp>
          <p:nvSpPr>
            <p:cNvPr id="8261" name="Line 54"/>
            <p:cNvSpPr/>
            <p:nvPr/>
          </p:nvSpPr>
          <p:spPr>
            <a:xfrm>
              <a:off x="3549" y="1162"/>
              <a:ext cx="1729" cy="0"/>
            </a:xfrm>
            <a:prstGeom prst="line">
              <a:avLst/>
            </a:prstGeom>
            <a:ln w="12700" cap="flat" cmpd="sng">
              <a:solidFill>
                <a:schemeClr val="bg1"/>
              </a:solidFill>
              <a:prstDash val="solid"/>
              <a:headEnd type="none" w="med" len="med"/>
              <a:tailEnd type="none" w="med" len="med"/>
            </a:ln>
          </p:spPr>
        </p:sp>
      </p:grpSp>
      <p:grpSp>
        <p:nvGrpSpPr>
          <p:cNvPr id="8216" name="Group 56"/>
          <p:cNvGrpSpPr/>
          <p:nvPr/>
        </p:nvGrpSpPr>
        <p:grpSpPr>
          <a:xfrm>
            <a:off x="2206625" y="4652010"/>
            <a:ext cx="2262505" cy="1589405"/>
            <a:chOff x="528" y="1968"/>
            <a:chExt cx="1536" cy="1324"/>
          </a:xfrm>
        </p:grpSpPr>
        <p:sp>
          <p:nvSpPr>
            <p:cNvPr id="426041" name="Text Box 57"/>
            <p:cNvSpPr txBox="1">
              <a:spLocks noChangeArrowheads="1"/>
            </p:cNvSpPr>
            <p:nvPr/>
          </p:nvSpPr>
          <p:spPr bwMode="auto">
            <a:xfrm>
              <a:off x="807" y="1968"/>
              <a:ext cx="1257" cy="361"/>
            </a:xfrm>
            <a:prstGeom prst="rect">
              <a:avLst/>
            </a:prstGeom>
            <a:noFill/>
            <a:ln w="12700" cmpd="sng">
              <a:noFill/>
              <a:prstDash val="solid"/>
              <a:miter lim="800000"/>
            </a:ln>
          </p:spPr>
          <p:txBody>
            <a:bodyPr anchor="ctr" anchorCtr="1"/>
            <a:lstStyle/>
            <a:p>
              <a:pPr marR="0" algn="just" defTabSz="914400" eaLnBrk="0" hangingPunct="0">
                <a:buClrTx/>
                <a:buSzTx/>
                <a:buFontTx/>
                <a:buNone/>
                <a:defRPr/>
              </a:pPr>
              <a:r>
                <a:rPr kumimoji="0" lang="zh-CN" altLang="en-US" sz="20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循环条件</a:t>
              </a:r>
            </a:p>
          </p:txBody>
        </p:sp>
        <p:sp>
          <p:nvSpPr>
            <p:cNvPr id="426042" name="Text Box 58"/>
            <p:cNvSpPr txBox="1">
              <a:spLocks noChangeArrowheads="1"/>
            </p:cNvSpPr>
            <p:nvPr/>
          </p:nvSpPr>
          <p:spPr bwMode="auto">
            <a:xfrm>
              <a:off x="912" y="2448"/>
              <a:ext cx="1118" cy="724"/>
            </a:xfrm>
            <a:prstGeom prst="rect">
              <a:avLst/>
            </a:prstGeom>
            <a:noFill/>
            <a:ln w="12700" cmpd="sng">
              <a:noFill/>
              <a:prstDash val="solid"/>
              <a:miter lim="800000"/>
            </a:ln>
          </p:spPr>
          <p:txBody>
            <a:bodyPr anchor="ctr" anchorCtr="1"/>
            <a:lstStyle/>
            <a:p>
              <a:pPr marR="0" algn="just" defTabSz="914400" eaLnBrk="0" hangingPunct="0">
                <a:buClrTx/>
                <a:buSzTx/>
                <a:buFontTx/>
                <a:buNone/>
                <a:defRPr/>
              </a:pPr>
              <a:r>
                <a:rPr kumimoji="0" lang="en-US" altLang="zh-CN" sz="1800" b="1" kern="1200" cap="none" spc="0" normalizeH="0" baseline="0" noProof="0" dirty="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DO_WHILE</a:t>
              </a:r>
            </a:p>
            <a:p>
              <a:pPr marR="0" algn="just" defTabSz="914400" eaLnBrk="0" hangingPunct="0">
                <a:buClrTx/>
                <a:buSzTx/>
                <a:buFontTx/>
                <a:buNone/>
                <a:defRPr/>
              </a:pPr>
              <a:r>
                <a:rPr kumimoji="0" lang="zh-CN" altLang="en-US" sz="2000" b="1" kern="1200" cap="none" spc="0" normalizeH="0" baseline="0" noProof="0" dirty="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部分</a:t>
              </a:r>
            </a:p>
          </p:txBody>
        </p:sp>
        <p:sp>
          <p:nvSpPr>
            <p:cNvPr id="8235" name="Line 59"/>
            <p:cNvSpPr/>
            <p:nvPr/>
          </p:nvSpPr>
          <p:spPr>
            <a:xfrm>
              <a:off x="947" y="2329"/>
              <a:ext cx="977" cy="0"/>
            </a:xfrm>
            <a:prstGeom prst="line">
              <a:avLst/>
            </a:prstGeom>
            <a:ln w="12700" cap="flat" cmpd="sng">
              <a:solidFill>
                <a:schemeClr val="bg1"/>
              </a:solidFill>
              <a:prstDash val="solid"/>
              <a:headEnd type="none" w="med" len="med"/>
              <a:tailEnd type="none" w="med" len="med"/>
            </a:ln>
          </p:spPr>
        </p:sp>
        <p:sp>
          <p:nvSpPr>
            <p:cNvPr id="8236" name="Line 60"/>
            <p:cNvSpPr/>
            <p:nvPr/>
          </p:nvSpPr>
          <p:spPr>
            <a:xfrm>
              <a:off x="947" y="2329"/>
              <a:ext cx="0" cy="963"/>
            </a:xfrm>
            <a:prstGeom prst="line">
              <a:avLst/>
            </a:prstGeom>
            <a:ln w="12700" cap="flat" cmpd="sng">
              <a:solidFill>
                <a:schemeClr val="bg1"/>
              </a:solidFill>
              <a:prstDash val="solid"/>
              <a:headEnd type="none" w="med" len="med"/>
              <a:tailEnd type="none" w="med" len="med"/>
            </a:ln>
          </p:spPr>
        </p:sp>
        <p:sp>
          <p:nvSpPr>
            <p:cNvPr id="8237" name="Line 61"/>
            <p:cNvSpPr/>
            <p:nvPr/>
          </p:nvSpPr>
          <p:spPr>
            <a:xfrm>
              <a:off x="528" y="3292"/>
              <a:ext cx="1396" cy="0"/>
            </a:xfrm>
            <a:prstGeom prst="line">
              <a:avLst/>
            </a:prstGeom>
            <a:ln w="12700" cap="flat" cmpd="sng">
              <a:solidFill>
                <a:schemeClr val="bg1"/>
              </a:solidFill>
              <a:prstDash val="solid"/>
              <a:headEnd type="none" w="med" len="med"/>
              <a:tailEnd type="none" w="med" len="med"/>
            </a:ln>
          </p:spPr>
        </p:sp>
        <p:sp>
          <p:nvSpPr>
            <p:cNvPr id="8238" name="Line 62"/>
            <p:cNvSpPr/>
            <p:nvPr/>
          </p:nvSpPr>
          <p:spPr>
            <a:xfrm>
              <a:off x="528" y="1968"/>
              <a:ext cx="1396" cy="0"/>
            </a:xfrm>
            <a:prstGeom prst="line">
              <a:avLst/>
            </a:prstGeom>
            <a:ln w="12700" cap="flat" cmpd="sng">
              <a:solidFill>
                <a:schemeClr val="bg1"/>
              </a:solidFill>
              <a:prstDash val="solid"/>
              <a:headEnd type="none" w="med" len="med"/>
              <a:tailEnd type="none" w="med" len="med"/>
            </a:ln>
          </p:spPr>
        </p:sp>
        <p:sp>
          <p:nvSpPr>
            <p:cNvPr id="8239" name="Line 63"/>
            <p:cNvSpPr/>
            <p:nvPr/>
          </p:nvSpPr>
          <p:spPr>
            <a:xfrm>
              <a:off x="528" y="1968"/>
              <a:ext cx="0" cy="1324"/>
            </a:xfrm>
            <a:prstGeom prst="line">
              <a:avLst/>
            </a:prstGeom>
            <a:ln w="12700" cap="flat" cmpd="sng">
              <a:solidFill>
                <a:schemeClr val="bg1"/>
              </a:solidFill>
              <a:prstDash val="solid"/>
              <a:headEnd type="none" w="med" len="med"/>
              <a:tailEnd type="none" w="med" len="med"/>
            </a:ln>
          </p:spPr>
        </p:sp>
        <p:sp>
          <p:nvSpPr>
            <p:cNvPr id="8240" name="Line 64"/>
            <p:cNvSpPr/>
            <p:nvPr/>
          </p:nvSpPr>
          <p:spPr>
            <a:xfrm>
              <a:off x="1924" y="1968"/>
              <a:ext cx="0" cy="1324"/>
            </a:xfrm>
            <a:prstGeom prst="line">
              <a:avLst/>
            </a:prstGeom>
            <a:ln w="12700" cap="flat" cmpd="sng">
              <a:solidFill>
                <a:schemeClr val="bg1"/>
              </a:solidFill>
              <a:prstDash val="solid"/>
              <a:headEnd type="none" w="med" len="med"/>
              <a:tailEnd type="none" w="med" len="med"/>
            </a:ln>
          </p:spPr>
        </p:sp>
      </p:grpSp>
      <p:sp>
        <p:nvSpPr>
          <p:cNvPr id="426050" name="Text Box 66"/>
          <p:cNvSpPr txBox="1">
            <a:spLocks noChangeArrowheads="1"/>
          </p:cNvSpPr>
          <p:nvPr/>
        </p:nvSpPr>
        <p:spPr bwMode="auto">
          <a:xfrm>
            <a:off x="4823460" y="5807710"/>
            <a:ext cx="1769110" cy="433705"/>
          </a:xfrm>
          <a:prstGeom prst="rect">
            <a:avLst/>
          </a:prstGeom>
          <a:noFill/>
          <a:ln w="12700" cmpd="sng">
            <a:noFill/>
            <a:prstDash val="solid"/>
            <a:miter lim="800000"/>
          </a:ln>
        </p:spPr>
        <p:txBody>
          <a:bodyPr anchor="ctr" anchorCtr="1"/>
          <a:lstStyle/>
          <a:p>
            <a:pPr marR="0" algn="just" defTabSz="914400" eaLnBrk="0" hangingPunct="0">
              <a:buClrTx/>
              <a:buSzTx/>
              <a:buFontTx/>
              <a:buNone/>
              <a:defRPr/>
            </a:pPr>
            <a:r>
              <a:rPr kumimoji="0" lang="zh-CN" altLang="en-US" sz="20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循环条件</a:t>
            </a:r>
          </a:p>
        </p:txBody>
      </p:sp>
      <p:sp>
        <p:nvSpPr>
          <p:cNvPr id="426051" name="Text Box 67"/>
          <p:cNvSpPr txBox="1">
            <a:spLocks noChangeArrowheads="1"/>
          </p:cNvSpPr>
          <p:nvPr/>
        </p:nvSpPr>
        <p:spPr bwMode="auto">
          <a:xfrm>
            <a:off x="4751705" y="4796155"/>
            <a:ext cx="1558925" cy="866775"/>
          </a:xfrm>
          <a:prstGeom prst="rect">
            <a:avLst/>
          </a:prstGeom>
          <a:noFill/>
          <a:ln w="12700" cmpd="sng">
            <a:noFill/>
            <a:prstDash val="solid"/>
            <a:miter lim="800000"/>
          </a:ln>
        </p:spPr>
        <p:txBody>
          <a:bodyPr anchor="ctr" anchorCtr="1"/>
          <a:lstStyle/>
          <a:p>
            <a:pPr marR="0" algn="just" defTabSz="914400" eaLnBrk="0" hangingPunct="0">
              <a:buClrTx/>
              <a:buSzTx/>
              <a:buFontTx/>
              <a:buNone/>
              <a:defRPr/>
            </a:pPr>
            <a:r>
              <a:rPr kumimoji="0" lang="en-US" altLang="zh-CN" sz="20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DO_UNTIL</a:t>
            </a:r>
          </a:p>
          <a:p>
            <a:pPr marR="0" algn="just" defTabSz="914400" eaLnBrk="0" hangingPunct="0">
              <a:buClrTx/>
              <a:buSzTx/>
              <a:buFontTx/>
              <a:buNone/>
              <a:defRPr/>
            </a:pPr>
            <a:r>
              <a:rPr kumimoji="0" lang="zh-CN" altLang="en-US" sz="20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部分</a:t>
            </a:r>
          </a:p>
        </p:txBody>
      </p:sp>
      <p:sp>
        <p:nvSpPr>
          <p:cNvPr id="8219" name="Line 68"/>
          <p:cNvSpPr/>
          <p:nvPr/>
        </p:nvSpPr>
        <p:spPr>
          <a:xfrm>
            <a:off x="4823460" y="5807710"/>
            <a:ext cx="1374775" cy="0"/>
          </a:xfrm>
          <a:prstGeom prst="line">
            <a:avLst/>
          </a:prstGeom>
          <a:ln w="12700" cap="flat" cmpd="sng">
            <a:solidFill>
              <a:schemeClr val="bg1"/>
            </a:solidFill>
            <a:prstDash val="solid"/>
            <a:headEnd type="none" w="med" len="med"/>
            <a:tailEnd type="none" w="med" len="med"/>
          </a:ln>
        </p:spPr>
      </p:sp>
      <p:sp>
        <p:nvSpPr>
          <p:cNvPr id="8220" name="Line 69"/>
          <p:cNvSpPr/>
          <p:nvPr/>
        </p:nvSpPr>
        <p:spPr>
          <a:xfrm>
            <a:off x="6198235" y="4652010"/>
            <a:ext cx="0" cy="1155700"/>
          </a:xfrm>
          <a:prstGeom prst="line">
            <a:avLst/>
          </a:prstGeom>
          <a:ln w="12700" cap="flat" cmpd="sng">
            <a:solidFill>
              <a:schemeClr val="bg1"/>
            </a:solidFill>
            <a:prstDash val="solid"/>
            <a:headEnd type="none" w="med" len="med"/>
            <a:tailEnd type="none" w="med" len="med"/>
          </a:ln>
        </p:spPr>
      </p:sp>
      <p:sp>
        <p:nvSpPr>
          <p:cNvPr id="8221" name="Line 70"/>
          <p:cNvSpPr/>
          <p:nvPr/>
        </p:nvSpPr>
        <p:spPr>
          <a:xfrm>
            <a:off x="4823460" y="6241415"/>
            <a:ext cx="1964055" cy="0"/>
          </a:xfrm>
          <a:prstGeom prst="line">
            <a:avLst/>
          </a:prstGeom>
          <a:ln w="12700" cap="flat" cmpd="sng">
            <a:solidFill>
              <a:schemeClr val="bg1"/>
            </a:solidFill>
            <a:prstDash val="solid"/>
            <a:headEnd type="none" w="med" len="med"/>
            <a:tailEnd type="none" w="med" len="med"/>
          </a:ln>
        </p:spPr>
      </p:sp>
      <p:sp>
        <p:nvSpPr>
          <p:cNvPr id="8222" name="Line 71"/>
          <p:cNvSpPr/>
          <p:nvPr/>
        </p:nvSpPr>
        <p:spPr>
          <a:xfrm>
            <a:off x="4823460" y="4652010"/>
            <a:ext cx="1964055" cy="0"/>
          </a:xfrm>
          <a:prstGeom prst="line">
            <a:avLst/>
          </a:prstGeom>
          <a:ln w="12700" cap="flat" cmpd="sng">
            <a:solidFill>
              <a:schemeClr val="bg1"/>
            </a:solidFill>
            <a:prstDash val="solid"/>
            <a:headEnd type="none" w="med" len="med"/>
            <a:tailEnd type="none" w="med" len="med"/>
          </a:ln>
        </p:spPr>
      </p:sp>
      <p:sp>
        <p:nvSpPr>
          <p:cNvPr id="8223" name="Line 72"/>
          <p:cNvSpPr/>
          <p:nvPr/>
        </p:nvSpPr>
        <p:spPr>
          <a:xfrm>
            <a:off x="4823460" y="4652010"/>
            <a:ext cx="0" cy="1589405"/>
          </a:xfrm>
          <a:prstGeom prst="line">
            <a:avLst/>
          </a:prstGeom>
          <a:ln w="12700" cap="flat" cmpd="sng">
            <a:solidFill>
              <a:schemeClr val="bg1"/>
            </a:solidFill>
            <a:prstDash val="solid"/>
            <a:headEnd type="none" w="med" len="med"/>
            <a:tailEnd type="none" w="med" len="med"/>
          </a:ln>
        </p:spPr>
      </p:sp>
      <p:sp>
        <p:nvSpPr>
          <p:cNvPr id="8224" name="Line 73"/>
          <p:cNvSpPr/>
          <p:nvPr/>
        </p:nvSpPr>
        <p:spPr>
          <a:xfrm>
            <a:off x="6787515" y="4652010"/>
            <a:ext cx="0" cy="1589405"/>
          </a:xfrm>
          <a:prstGeom prst="line">
            <a:avLst/>
          </a:prstGeom>
          <a:ln w="12700" cap="flat" cmpd="sng">
            <a:solidFill>
              <a:schemeClr val="bg1"/>
            </a:solidFill>
            <a:prstDash val="solid"/>
            <a:headEnd type="none" w="med" len="med"/>
            <a:tailEnd type="none" w="med" len="med"/>
          </a:ln>
        </p:spPr>
      </p:sp>
      <p:sp>
        <p:nvSpPr>
          <p:cNvPr id="426058" name="Text Box 74"/>
          <p:cNvSpPr txBox="1">
            <a:spLocks noChangeArrowheads="1"/>
          </p:cNvSpPr>
          <p:nvPr/>
        </p:nvSpPr>
        <p:spPr bwMode="auto">
          <a:xfrm>
            <a:off x="4368800" y="6311265"/>
            <a:ext cx="567055" cy="411480"/>
          </a:xfrm>
          <a:prstGeom prst="rect">
            <a:avLst/>
          </a:prstGeom>
          <a:noFill/>
          <a:ln w="12700" cmpd="sng">
            <a:noFill/>
            <a:prstDash val="solid"/>
            <a:miter lim="800000"/>
          </a:ln>
        </p:spPr>
        <p:txBody>
          <a:bodyPr/>
          <a:lstStyle/>
          <a:p>
            <a:pPr marR="0" algn="just" defTabSz="914400" eaLnBrk="0" hangingPunct="0">
              <a:buClrTx/>
              <a:buSzTx/>
              <a:buFontTx/>
              <a:buNone/>
              <a:defRPr/>
            </a:pPr>
            <a:r>
              <a:rPr kumimoji="0" lang="en-US" altLang="zh-CN"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(d)</a:t>
            </a:r>
          </a:p>
        </p:txBody>
      </p:sp>
      <p:grpSp>
        <p:nvGrpSpPr>
          <p:cNvPr id="8226" name="Group 76"/>
          <p:cNvGrpSpPr/>
          <p:nvPr/>
        </p:nvGrpSpPr>
        <p:grpSpPr>
          <a:xfrm>
            <a:off x="7296785" y="4652010"/>
            <a:ext cx="1979930" cy="1555750"/>
            <a:chOff x="4032" y="1968"/>
            <a:chExt cx="1344" cy="1296"/>
          </a:xfrm>
        </p:grpSpPr>
        <p:sp>
          <p:nvSpPr>
            <p:cNvPr id="426061" name="Oval 77"/>
            <p:cNvSpPr>
              <a:spLocks noChangeArrowheads="1"/>
            </p:cNvSpPr>
            <p:nvPr/>
          </p:nvSpPr>
          <p:spPr bwMode="auto">
            <a:xfrm>
              <a:off x="4301" y="2321"/>
              <a:ext cx="804" cy="472"/>
            </a:xfrm>
            <a:prstGeom prst="ellipse">
              <a:avLst/>
            </a:prstGeom>
            <a:noFill/>
            <a:ln w="12700" cmpd="sng">
              <a:solidFill>
                <a:schemeClr val="bg1"/>
              </a:solidFill>
              <a:prstDash val="solid"/>
              <a:rou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a:t>
              </a:r>
            </a:p>
          </p:txBody>
        </p:sp>
        <p:sp>
          <p:nvSpPr>
            <p:cNvPr id="8229" name="Line 78"/>
            <p:cNvSpPr/>
            <p:nvPr/>
          </p:nvSpPr>
          <p:spPr>
            <a:xfrm>
              <a:off x="4032" y="3264"/>
              <a:ext cx="1344" cy="0"/>
            </a:xfrm>
            <a:prstGeom prst="line">
              <a:avLst/>
            </a:prstGeom>
            <a:ln w="12700" cap="flat" cmpd="sng">
              <a:solidFill>
                <a:schemeClr val="bg1"/>
              </a:solidFill>
              <a:prstDash val="solid"/>
              <a:headEnd type="none" w="med" len="med"/>
              <a:tailEnd type="none" w="med" len="med"/>
            </a:ln>
          </p:spPr>
        </p:sp>
        <p:sp>
          <p:nvSpPr>
            <p:cNvPr id="8230" name="Line 79"/>
            <p:cNvSpPr/>
            <p:nvPr/>
          </p:nvSpPr>
          <p:spPr>
            <a:xfrm>
              <a:off x="4032" y="1968"/>
              <a:ext cx="1344" cy="0"/>
            </a:xfrm>
            <a:prstGeom prst="line">
              <a:avLst/>
            </a:prstGeom>
            <a:ln w="12700" cap="flat" cmpd="sng">
              <a:solidFill>
                <a:schemeClr val="bg1"/>
              </a:solidFill>
              <a:prstDash val="solid"/>
              <a:headEnd type="none" w="med" len="med"/>
              <a:tailEnd type="none" w="med" len="med"/>
            </a:ln>
          </p:spPr>
        </p:sp>
        <p:sp>
          <p:nvSpPr>
            <p:cNvPr id="8231" name="Line 80"/>
            <p:cNvSpPr/>
            <p:nvPr/>
          </p:nvSpPr>
          <p:spPr>
            <a:xfrm>
              <a:off x="4032" y="1968"/>
              <a:ext cx="0" cy="1296"/>
            </a:xfrm>
            <a:prstGeom prst="line">
              <a:avLst/>
            </a:prstGeom>
            <a:ln w="12700" cap="flat" cmpd="sng">
              <a:solidFill>
                <a:schemeClr val="bg1"/>
              </a:solidFill>
              <a:prstDash val="solid"/>
              <a:headEnd type="none" w="med" len="med"/>
              <a:tailEnd type="none" w="med" len="med"/>
            </a:ln>
          </p:spPr>
        </p:sp>
        <p:sp>
          <p:nvSpPr>
            <p:cNvPr id="8232" name="Line 81"/>
            <p:cNvSpPr/>
            <p:nvPr/>
          </p:nvSpPr>
          <p:spPr>
            <a:xfrm>
              <a:off x="5376" y="1968"/>
              <a:ext cx="0" cy="1296"/>
            </a:xfrm>
            <a:prstGeom prst="line">
              <a:avLst/>
            </a:prstGeom>
            <a:ln w="12700" cap="flat" cmpd="sng">
              <a:solidFill>
                <a:schemeClr val="bg1"/>
              </a:solidFill>
              <a:prstDash val="solid"/>
              <a:headEnd type="none" w="med" len="med"/>
              <a:tailEnd type="none" w="med" len="med"/>
            </a:ln>
          </p:spPr>
        </p:sp>
      </p:grpSp>
      <p:sp>
        <p:nvSpPr>
          <p:cNvPr id="426066" name="Text Box 82"/>
          <p:cNvSpPr txBox="1">
            <a:spLocks noChangeArrowheads="1"/>
          </p:cNvSpPr>
          <p:nvPr/>
        </p:nvSpPr>
        <p:spPr bwMode="auto">
          <a:xfrm>
            <a:off x="8111490" y="6279515"/>
            <a:ext cx="542925" cy="361950"/>
          </a:xfrm>
          <a:prstGeom prst="rect">
            <a:avLst/>
          </a:prstGeom>
          <a:noFill/>
          <a:ln w="12700" cmpd="sng">
            <a:noFill/>
            <a:prstDash val="solid"/>
            <a:miter lim="800000"/>
          </a:ln>
        </p:spPr>
        <p:txBody>
          <a:bodyPr/>
          <a:lstStyle/>
          <a:p>
            <a:pPr marR="0" algn="just" defTabSz="914400" eaLnBrk="0" hangingPunct="0">
              <a:buClrTx/>
              <a:buSzTx/>
              <a:buFontTx/>
              <a:buNone/>
              <a:defRPr/>
            </a:pPr>
            <a:r>
              <a:rPr kumimoji="0" lang="en-US" altLang="zh-CN"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(e)</a:t>
            </a:r>
          </a:p>
        </p:txBody>
      </p:sp>
      <p:sp>
        <p:nvSpPr>
          <p:cNvPr id="3" name="Text Box 42"/>
          <p:cNvSpPr txBox="1">
            <a:spLocks noChangeArrowheads="1"/>
          </p:cNvSpPr>
          <p:nvPr/>
        </p:nvSpPr>
        <p:spPr bwMode="auto">
          <a:xfrm>
            <a:off x="7792107" y="3282447"/>
            <a:ext cx="985936" cy="549363"/>
          </a:xfrm>
          <a:prstGeom prst="rect">
            <a:avLst/>
          </a:prstGeom>
          <a:noFill/>
          <a:ln w="12700" cmpd="sng">
            <a:noFill/>
            <a:prstDash val="solid"/>
            <a:miter lim="800000"/>
          </a:ln>
        </p:spPr>
        <p:txBody>
          <a:bodyPr anchor="ctr" anchorCtr="1"/>
          <a:lstStyle/>
          <a:p>
            <a:pPr marR="0" algn="just" defTabSz="914400" eaLnBrk="0" hangingPunct="0">
              <a:buClrTx/>
              <a:buSzTx/>
              <a:buFontTx/>
              <a:buNone/>
              <a:defRPr/>
            </a:pPr>
            <a:r>
              <a:rPr kumimoji="0" lang="en-US" altLang="zh-CN"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CASE2</a:t>
            </a:r>
          </a:p>
          <a:p>
            <a:pPr marR="0" algn="just" defTabSz="914400" eaLnBrk="0" hangingPunct="0">
              <a:buClrTx/>
              <a:buSzTx/>
              <a:buFontTx/>
              <a:buNone/>
              <a:defRPr/>
            </a:pPr>
            <a:r>
              <a:rPr kumimoji="0" lang="en-US" altLang="zh-CN"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zh-CN" altLang="en-US" sz="16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部分</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p:cNvPicPr>
            <a:picLocks noChangeAspect="1"/>
          </p:cNvPicPr>
          <p:nvPr>
            <p:custDataLst>
              <p:tags r:id="rId1"/>
            </p:custDataLst>
          </p:nvPr>
        </p:nvPicPr>
        <p:blipFill>
          <a:blip r:embed="rId3"/>
          <a:stretch>
            <a:fillRect/>
          </a:stretch>
        </p:blipFill>
        <p:spPr>
          <a:xfrm>
            <a:off x="2709863" y="1124903"/>
            <a:ext cx="7391400" cy="45116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circle(in)">
                                      <p:cBhvr>
                                        <p:cTn id="7" dur="10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7"/>
          <p:cNvPicPr>
            <a:picLocks noChangeAspect="1"/>
          </p:cNvPicPr>
          <p:nvPr/>
        </p:nvPicPr>
        <p:blipFill>
          <a:blip r:embed="rId2"/>
          <a:stretch>
            <a:fillRect/>
          </a:stretch>
        </p:blipFill>
        <p:spPr>
          <a:xfrm>
            <a:off x="1846734" y="1484948"/>
            <a:ext cx="8569325" cy="3962400"/>
          </a:xfrm>
          <a:prstGeom prst="rect">
            <a:avLst/>
          </a:prstGeom>
          <a:noFill/>
          <a:ln w="9525">
            <a:noFill/>
          </a:ln>
        </p:spPr>
      </p:pic>
      <p:sp>
        <p:nvSpPr>
          <p:cNvPr id="433158" name="Rectangle 6"/>
          <p:cNvSpPr>
            <a:spLocks noChangeArrowheads="1"/>
          </p:cNvSpPr>
          <p:nvPr/>
        </p:nvSpPr>
        <p:spPr bwMode="auto">
          <a:xfrm>
            <a:off x="3790950" y="5683886"/>
            <a:ext cx="4876800" cy="762000"/>
          </a:xfrm>
          <a:prstGeom prst="rect">
            <a:avLst/>
          </a:prstGeom>
          <a:noFill/>
          <a:ln w="9525">
            <a:noFill/>
            <a:miter lim="800000"/>
          </a:ln>
          <a:effectLst/>
        </p:spPr>
        <p:txBody>
          <a:bodyPr lIns="92075" tIns="46038" rIns="92075" bIns="46038"/>
          <a:lstStyle/>
          <a:p>
            <a:pPr marL="342900" marR="0" lvl="0" indent="-34290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N-S</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图的嵌套定义形式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randombar(horizontal)">
                                      <p:cBhvr>
                                        <p:cTn id="7" dur="1000"/>
                                        <p:tgtEl>
                                          <p:spTgt spid="1024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433158"/>
                                        </p:tgtEl>
                                        <p:attrNameLst>
                                          <p:attrName>style.visibility</p:attrName>
                                        </p:attrNameLst>
                                      </p:cBhvr>
                                      <p:to>
                                        <p:strVal val="visible"/>
                                      </p:to>
                                    </p:set>
                                    <p:animEffect transition="in" filter="wipe(left)">
                                      <p:cBhvr>
                                        <p:cTn id="11" dur="500"/>
                                        <p:tgtEl>
                                          <p:spTgt spid="433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Rot="1" noChangeArrowheads="1"/>
          </p:cNvSpPr>
          <p:nvPr/>
        </p:nvSpPr>
        <p:spPr bwMode="auto">
          <a:xfrm>
            <a:off x="835660" y="130175"/>
            <a:ext cx="983234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过程设计技术和工具</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429060" name="Rectangle 4"/>
          <p:cNvSpPr>
            <a:spLocks noGrp="1" noChangeArrowheads="1"/>
          </p:cNvSpPr>
          <p:nvPr>
            <p:ph idx="1"/>
          </p:nvPr>
        </p:nvSpPr>
        <p:spPr>
          <a:xfrm>
            <a:off x="913130" y="1196975"/>
            <a:ext cx="9308465" cy="4537710"/>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cs typeface="+mn-cs"/>
              </a:rPr>
              <a:t>盒图有下述特点：</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功能域</a:t>
            </a:r>
            <a:r>
              <a:rPr kumimoji="0" lang="en-US" altLang="zh-CN"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a:t>
            </a: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即某个特定控制结构的作用域</a:t>
            </a:r>
            <a:r>
              <a:rPr kumimoji="0" lang="en-US" altLang="zh-CN"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a:t>
            </a: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明确，可以从盒图上一眼就看出来。</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不可能任意转移控制。</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很容易确定局部和全程数据的作用域。</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n-lt"/>
                <a:ea typeface="+mn-ea"/>
              </a:rPr>
              <a:t>很容易表现嵌套关系，也可以表示模块的层次结构。</a:t>
            </a:r>
            <a:r>
              <a:rPr kumimoji="0" lang="zh-CN" altLang="en-US"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 </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en-US" altLang="zh-CN"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105,&quot;width&quot;:11640}"/>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cf0526e5-3650-4a6c-973d-5fd2a954000c}"/>
  <p:tag name="TABLE_ENDDRAG_ORIGIN_RECT" val="478*453"/>
  <p:tag name="TABLE_ENDDRAG_RECT" val="251*77*478*453"/>
</p:tagLst>
</file>

<file path=ppt/theme/theme1.xml><?xml version="1.0" encoding="utf-8"?>
<a:theme xmlns:a="http://schemas.openxmlformats.org/drawingml/2006/main" name="新版软件工程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1022</Words>
  <Application>Microsoft Office PowerPoint</Application>
  <PresentationFormat>自定义</PresentationFormat>
  <Paragraphs>175</Paragraphs>
  <Slides>24</Slides>
  <Notes>12</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新版软件工程母版</vt:lpstr>
      <vt:lpstr>过程设计工具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chy</dc:creator>
  <cp:lastModifiedBy>chy</cp:lastModifiedBy>
  <cp:revision>23</cp:revision>
  <dcterms:created xsi:type="dcterms:W3CDTF">2021-07-20T05:30:00Z</dcterms:created>
  <dcterms:modified xsi:type="dcterms:W3CDTF">2022-05-04T06:57:46Z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158FC2E361154648AB426A8412A57C48</vt:lpwstr>
  </property>
  <property fmtid="{D5CDD505-2E9C-101B-9397-08002B2CF9AE}" pid="3" name="KSOProductBuildVer">
    <vt:lpwstr>2052-11.1.0.10667</vt:lpwstr>
  </property>
</Properties>
</file>