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4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0413" cy="6859588"/>
  <p:notesSz cx="6858000" cy="9144000"/>
  <p:defaultTextStyle>
    <a:defPPr>
      <a:defRPr lang="zh-CN"/>
    </a:defPPr>
    <a:lvl1pPr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451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9025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algn="l" defTabSz="1089025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84" y="-183"/>
      </p:cViewPr>
      <p:guideLst>
        <p:guide orient="horz" pos="2161"/>
        <p:guide pos="38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latin typeface="Calibri" panose="020F0502020204030204" charset="0"/>
              </a:defRPr>
            </a:lvl1pPr>
          </a:lstStyle>
          <a:p>
            <a:fld id="{D2A48B96-639E-45A3-A0BA-2464DFDB1FAA}" type="datetimeFigureOut">
              <a:rPr lang="zh-CN" altLang="en-US"/>
              <a:pPr/>
              <a:t>2022/5/4</a:t>
            </a:fld>
            <a:endParaRPr lang="zh-CN" altLang="en-US">
              <a:latin typeface="Calibri" pitchFamily="34" charset="0"/>
            </a:endParaRPr>
          </a:p>
        </p:txBody>
      </p:sp>
      <p:sp>
        <p:nvSpPr>
          <p:cNvPr id="5124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53799A-41D8-41FE-B7E0-16E3FBA3C96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3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73E9EE87-05E5-4689-9799-53FA3BF77A30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3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2561F92E-41CA-401C-97A8-AF728DC8E69A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12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EFD0D10A-4E1C-4EC0-AF00-A84E982CAB65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13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AF338F08-FF18-4FB1-AB38-DFCE586FD218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16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61571ED6-F447-4B7C-B6C3-8FE5D3DA0910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18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6048335-E003-4D76-BC71-C29DC522820D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19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32AE294C-6481-413B-BC31-048AB90B9B0B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20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BD0679B-1EA1-4CDA-971F-47108B59F19D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4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B3D3384-8018-41AC-B504-C2A0637D02A0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5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89FBA9E-BB4E-4A9C-A94A-468B042B845C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6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2CB35590-7863-4D45-9CAD-E337C64E4707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7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1EAFAB6E-99AB-4BEB-A5BC-F9E14DD213AD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8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9256E9D6-81EB-4F3D-B632-49219D7016A0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9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16E3195-19A2-451F-8B39-7E9EAC0F2559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10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 txBox="1">
            <a:spLocks noGrp="1" noChangeArrowheads="1"/>
          </p:cNvSpPr>
          <p:nvPr>
            <p:ph type="sldNum" sz="quarter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anchor="b"/>
          <a:lstStyle/>
          <a:p>
            <a:pPr algn="r"/>
            <a:fld id="{CA407E75-D68E-421B-8F03-F30DE29CC4F9}" type="slidenum">
              <a:rPr lang="en-US" altLang="zh-CN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pPr algn="r"/>
              <a:t>11</a:t>
            </a:fld>
            <a:endParaRPr lang="en-US" altLang="zh-CN" sz="12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anchor="ctr"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4"/>
          <p:cNvSpPr txBox="1">
            <a:spLocks noChangeArrowheads="1"/>
          </p:cNvSpPr>
          <p:nvPr userDrawn="1"/>
        </p:nvSpPr>
        <p:spPr bwMode="auto">
          <a:xfrm>
            <a:off x="2682875" y="4081463"/>
            <a:ext cx="54340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主讲人：冯</a:t>
            </a:r>
            <a:r>
              <a:rPr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7251" cy="691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 descr="吉大校标（白）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 descr="logo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281" y="2130919"/>
            <a:ext cx="10361851" cy="147036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 smtClean="0"/>
              <a:t>单击此处编辑母版标题</a:t>
            </a:r>
            <a:endParaRPr lang="zh-CN" altLang="en-US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57CA51-69B0-4480-9D71-D8A5C64CF20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AC72C-C030-4951-9B8C-54ED7688774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2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4067" y="274702"/>
            <a:ext cx="3655008" cy="5854467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694" y="274702"/>
            <a:ext cx="10768198" cy="5854467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99F4-77E9-4CE6-9AC5-26ADE9ADFCE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0413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sp>
        <p:nvSpPr>
          <p:cNvPr id="7" name="六边形 6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-9525" y="881063"/>
            <a:ext cx="12199938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084" y="261442"/>
            <a:ext cx="5767178" cy="615569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485579"/>
            <a:ext cx="10971372" cy="4642004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555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12AF52-1B84-4A3D-A5EC-88645D167CD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154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1"/>
            <a:ext cx="10361851" cy="1362390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580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1000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41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731E5-CE06-4020-AF36-AF29ED50679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1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695" y="1600571"/>
            <a:ext cx="7210545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6413" y="1600571"/>
            <a:ext cx="7212661" cy="4528598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514F2-76FA-4DC3-8965-BF415E609CE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79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469"/>
            <a:ext cx="5388332" cy="63991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5805" indent="0">
              <a:buNone/>
              <a:defRPr sz="1900" b="1"/>
            </a:lvl7pPr>
            <a:lvl8pPr marL="3810000" indent="0">
              <a:buNone/>
              <a:defRPr sz="1900" b="1"/>
            </a:lvl8pPr>
            <a:lvl9pPr marL="4354195" indent="0">
              <a:buNone/>
              <a:defRPr sz="19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5379"/>
            <a:ext cx="5388332" cy="395220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C7ED82-D368-4D01-84BE-B5C2EE456E7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3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 userDrawn="1"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sp>
        <p:nvSpPr>
          <p:cNvPr id="5" name="六边形 4"/>
          <p:cNvSpPr/>
          <p:nvPr userDrawn="1"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sp>
        <p:nvSpPr>
          <p:cNvPr id="6" name="六边形 5"/>
          <p:cNvSpPr/>
          <p:nvPr userDrawn="1"/>
        </p:nvSpPr>
        <p:spPr>
          <a:xfrm rot="5400000">
            <a:off x="623888" y="542925"/>
            <a:ext cx="203200" cy="174625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kumimoji="1" lang="zh-CN" altLang="en-US" noProof="1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-9525" y="890588"/>
            <a:ext cx="1219993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0" descr="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>
            <a:spLocks noChangeArrowheads="1"/>
          </p:cNvSpPr>
          <p:nvPr userDrawn="1"/>
        </p:nvSpPr>
        <p:spPr bwMode="auto">
          <a:xfrm>
            <a:off x="83185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 userDrawn="1"/>
        </p:nvSpPr>
        <p:spPr bwMode="auto">
          <a:xfrm>
            <a:off x="838200" y="261938"/>
            <a:ext cx="5767388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endParaRPr lang="zh-CN" altLang="en-US" sz="3600" b="1">
              <a:solidFill>
                <a:srgbClr val="00F2F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25042-2976-4E15-B729-E00BD3CF05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497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24C6D2-5D9F-423E-BA64-ADD1F8F71BA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51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113"/>
            <a:ext cx="4010562" cy="116231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114"/>
            <a:ext cx="6814779" cy="5854468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433"/>
            <a:ext cx="4010562" cy="4692149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16AE4E-FCFF-4972-B031-F949F52E0B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24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5805" indent="0">
              <a:buNone/>
              <a:defRPr sz="2400"/>
            </a:lvl7pPr>
            <a:lvl8pPr marL="3810000" indent="0">
              <a:buNone/>
              <a:defRPr sz="2400"/>
            </a:lvl8pPr>
            <a:lvl9pPr marL="4354195" indent="0">
              <a:buNone/>
              <a:defRPr sz="2400"/>
            </a:lvl9pPr>
          </a:lstStyle>
          <a:p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5805" indent="0">
              <a:buNone/>
              <a:defRPr sz="1100"/>
            </a:lvl7pPr>
            <a:lvl8pPr marL="3810000" indent="0">
              <a:buNone/>
              <a:defRPr sz="1100"/>
            </a:lvl8pPr>
            <a:lvl9pPr marL="4354195" indent="0">
              <a:buNone/>
              <a:defRPr sz="11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29940-F778-44DC-BE8F-AEF34FA688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70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1213" cy="452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fontAlgn="auto">
              <a:defRPr sz="1400" noProof="1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93CCACD4-7197-492D-9DC7-29B989CE8FE9}" type="datetimeFigureOut">
              <a:rPr lang="zh-CN" altLang="en-US"/>
              <a:pPr/>
              <a:t>2022/5/4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7938"/>
            <a:ext cx="3859213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fontAlgn="auto">
              <a:defRPr sz="14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013" y="6357938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</a:defRPr>
            </a:lvl1pPr>
          </a:lstStyle>
          <a:p>
            <a:fld id="{E6494566-3038-4644-85AD-C0AF78A3A31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2" r:id="rId3"/>
    <p:sldLayoutId id="2147483661" r:id="rId4"/>
    <p:sldLayoutId id="2147483660" r:id="rId5"/>
    <p:sldLayoutId id="2147483665" r:id="rId6"/>
    <p:sldLayoutId id="2147483659" r:id="rId7"/>
    <p:sldLayoutId id="2147483658" r:id="rId8"/>
    <p:sldLayoutId id="2147483657" r:id="rId9"/>
    <p:sldLayoutId id="2147483656" r:id="rId10"/>
    <p:sldLayoutId id="2147483655" r:id="rId11"/>
  </p:sldLayoutIdLst>
  <p:txStyles>
    <p:titleStyle>
      <a:lvl1pPr algn="ctr" defTabSz="1089025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9025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238" indent="-339725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488" indent="-271463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3050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513" indent="-273050" algn="l" defTabSz="1089025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1"/>
          <p:cNvSpPr>
            <a:spLocks noGrp="1" noChangeArrowheads="1"/>
          </p:cNvSpPr>
          <p:nvPr>
            <p:ph type="ctrTitle"/>
          </p:nvPr>
        </p:nvSpPr>
        <p:spPr>
          <a:xfrm>
            <a:off x="406811" y="2205709"/>
            <a:ext cx="10361613" cy="1471613"/>
          </a:xfrm>
        </p:spPr>
        <p:txBody>
          <a:bodyPr/>
          <a:lstStyle/>
          <a:p>
            <a:r>
              <a:rPr lang="zh-CN" altLang="en-US" dirty="0" smtClean="0"/>
              <a:t>人机界面设计</a:t>
            </a:r>
          </a:p>
        </p:txBody>
      </p:sp>
      <p:pic>
        <p:nvPicPr>
          <p:cNvPr id="6146" name="图片 3" descr="吉大校标（白）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74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4A4BFA05-97B4-49E6-AE1A-2E14FA7C6704}" type="slidenum">
              <a:rPr lang="en-US" altLang="zh-CN" sz="1200">
                <a:latin typeface="Arial" pitchFamily="34" charset="0"/>
              </a:rPr>
              <a:pPr defTabSz="914400"/>
              <a:t>10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5602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2180" name="Rectangle 4"/>
          <p:cNvSpPr>
            <a:spLocks noGrp="1" noChangeArrowheads="1"/>
          </p:cNvSpPr>
          <p:nvPr>
            <p:ph idx="1"/>
          </p:nvPr>
        </p:nvSpPr>
        <p:spPr>
          <a:xfrm>
            <a:off x="1990725" y="1389063"/>
            <a:ext cx="8231188" cy="5113337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界面设计活动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定义界面对象和作用于它们之上的动作：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写出用户场景的描述，分离名词和动词为对象和动作列表；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按类型分类对象和动作：源对象、目标对象和应用对象；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屏幕布局；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979C1A80-8101-43AB-ADC4-B5C10871E844}" type="slidenum">
              <a:rPr lang="en-US" altLang="zh-CN" sz="1200">
                <a:latin typeface="Arial" pitchFamily="34" charset="0"/>
              </a:rPr>
              <a:pPr defTabSz="914400"/>
              <a:t>11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7650" name="Rectangle 2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4228" name="Rectangle 4"/>
          <p:cNvSpPr>
            <a:spLocks noGrp="1" noChangeArrowheads="1"/>
          </p:cNvSpPr>
          <p:nvPr>
            <p:ph idx="1"/>
          </p:nvPr>
        </p:nvSpPr>
        <p:spPr>
          <a:xfrm>
            <a:off x="2840831" y="1629669"/>
            <a:ext cx="5105400" cy="3305175"/>
          </a:xfrm>
        </p:spPr>
        <p:txBody>
          <a:bodyPr lIns="91465" tIns="45732" rIns="91465" bIns="45732"/>
          <a:lstStyle/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3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界面设计的一般问题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系统响应时间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用户帮助设施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出错信息处理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命令方式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AA2C7401-2926-442C-B0C3-9A9D2AABB015}" type="slidenum">
              <a:rPr lang="en-US" altLang="zh-CN" sz="1200">
                <a:latin typeface="Arial" pitchFamily="34" charset="0"/>
              </a:rPr>
              <a:pPr defTabSz="914400"/>
              <a:t>12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9698" name="Rectangle 2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6280" name="Rectangle 8"/>
          <p:cNvSpPr>
            <a:spLocks noGrp="1" noChangeArrowheads="1"/>
          </p:cNvSpPr>
          <p:nvPr>
            <p:ph idx="1"/>
          </p:nvPr>
        </p:nvSpPr>
        <p:spPr>
          <a:xfrm>
            <a:off x="1979613" y="1341438"/>
            <a:ext cx="8231187" cy="4786312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2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系统响应时间：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指从用户完成某个控制动作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(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例如，按回车键或点击鼠标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)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，到软件给出预期的响应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(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输出信息或做动作</a:t>
            </a:r>
            <a:r>
              <a:rPr lang="en-US" altLang="zh-CN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)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之间的这段时间。</a:t>
            </a:r>
          </a:p>
          <a:p>
            <a:pPr marL="342900" indent="-342900" defTabSz="914400" eaLnBrk="0" hangingPunct="0">
              <a:lnSpc>
                <a:spcPct val="12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两个属性：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长度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可变性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71B66BD1-81B4-405A-966E-0AAA32C31273}" type="slidenum">
              <a:rPr lang="en-US" altLang="zh-CN" sz="1200">
                <a:latin typeface="Arial" pitchFamily="34" charset="0"/>
              </a:rPr>
              <a:pPr defTabSz="914400"/>
              <a:t>13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31746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8327" name="Rectangle 7"/>
          <p:cNvSpPr>
            <a:spLocks noGrp="1" noChangeArrowheads="1"/>
          </p:cNvSpPr>
          <p:nvPr>
            <p:ph idx="1"/>
          </p:nvPr>
        </p:nvSpPr>
        <p:spPr>
          <a:xfrm>
            <a:off x="1701799" y="1235075"/>
            <a:ext cx="9649771" cy="5364163"/>
          </a:xfrm>
        </p:spPr>
        <p:txBody>
          <a:bodyPr lIns="91465" tIns="45732" rIns="91465" bIns="45732"/>
          <a:lstStyle/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sz="2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帮助设施：分为集成的和附加的两类；</a:t>
            </a:r>
          </a:p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sz="24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具体设计帮助设施时，必须解决的问题：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在用户与系统交互期间，是否在任何时候都能获得关于系统任何功能的帮助信息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提供部分功能的帮助信息和提供全部功能的帮助信息）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用户怎样请求帮助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（帮助菜单、特殊功能键和</a:t>
            </a:r>
            <a:r>
              <a:rPr lang="en-US" altLang="zh-CN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HELP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命令）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怎样显示帮助信息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（在独立的窗口中、指出参考某个文档和在屏幕固定位置显示简短提示）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用户怎样返回到正常的交互方式中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（屏幕上的返回按钮和功能键）</a:t>
            </a:r>
          </a:p>
          <a:p>
            <a:pPr marL="742950" lvl="1" indent="-285750" algn="just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怎样组织帮助信息</a:t>
            </a:r>
            <a:r>
              <a:rPr lang="en-US" altLang="zh-CN" sz="22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?</a:t>
            </a:r>
            <a:r>
              <a:rPr lang="zh-CN" altLang="en-US" sz="22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（平面结构、层次结构和超文本结构）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EFD95233-4FC7-4E9D-98F9-A98C315AF121}" type="slidenum">
              <a:rPr lang="en-US" altLang="zh-CN" sz="1200">
                <a:latin typeface="Arial" pitchFamily="34" charset="0"/>
              </a:rPr>
              <a:pPr defTabSz="914400"/>
              <a:t>14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33794" name="页脚占位符 5"/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b" anchorCtr="0" compatLnSpc="1">
            <a:prstTxWarp prst="textNoShape">
              <a:avLst/>
            </a:prstTxWarp>
          </a:bodyPr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 fontAlgn="base"/>
            <a:r>
              <a:rPr lang="en-US" altLang="zh-CN" sz="1200" smtClean="0">
                <a:latin typeface="Arial" pitchFamily="34" charset="0"/>
              </a:rPr>
              <a:t>软件工程 - 2013 - 第六章 详细设计</a:t>
            </a:r>
          </a:p>
        </p:txBody>
      </p:sp>
      <p:sp>
        <p:nvSpPr>
          <p:cNvPr id="582658" name="Rectangle 2"/>
          <p:cNvSpPr>
            <a:spLocks noGrp="1" noChangeArrowheads="1"/>
          </p:cNvSpPr>
          <p:nvPr>
            <p:ph idx="1"/>
          </p:nvPr>
        </p:nvSpPr>
        <p:spPr>
          <a:xfrm>
            <a:off x="910846" y="1341649"/>
            <a:ext cx="3313113" cy="4681537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25000"/>
              </a:lnSpc>
              <a:buClr>
                <a:schemeClr val="hlink"/>
              </a:buClr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帮助系统应该提供给用户多个不同的入口，使得用户可以从信息层次结构的顶端进入帮助系统并浏览信息；也可以进入帮助系统以获取某个错误信息的解释；还可以请求解释特定的应用命令。</a:t>
            </a:r>
          </a:p>
        </p:txBody>
      </p:sp>
      <p:pic>
        <p:nvPicPr>
          <p:cNvPr id="33796" name="Picture 5" descr="用户界面帮助系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450" y="1052513"/>
            <a:ext cx="5656263" cy="561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6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D3510975-DC00-42B8-855C-05DFDB9E5494}" type="slidenum">
              <a:rPr lang="en-US" altLang="zh-CN" sz="1200">
                <a:latin typeface="Arial" pitchFamily="34" charset="0"/>
              </a:rPr>
              <a:pPr defTabSz="914400"/>
              <a:t>15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583682" name="Rectangle 2"/>
          <p:cNvSpPr>
            <a:spLocks noGrp="1" noChangeArrowheads="1"/>
          </p:cNvSpPr>
          <p:nvPr>
            <p:ph idx="1"/>
          </p:nvPr>
        </p:nvSpPr>
        <p:spPr>
          <a:xfrm>
            <a:off x="1414463" y="981075"/>
            <a:ext cx="9859962" cy="720725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25000"/>
              </a:lnSpc>
              <a:buClr>
                <a:schemeClr val="hlink"/>
              </a:buClr>
              <a:defRPr/>
            </a:pPr>
            <a:r>
              <a:rPr lang="zh-CN" altLang="en-US" sz="2800" b="1" ker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多窗口显示帮助信息能避免用户在帮助系统网络中迷失。</a:t>
            </a:r>
          </a:p>
        </p:txBody>
      </p:sp>
      <p:pic>
        <p:nvPicPr>
          <p:cNvPr id="34819" name="Picture 5" descr="帮助系统窗口÷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63" y="1700213"/>
            <a:ext cx="5106987" cy="449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6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D8BB88F3-7512-448F-8622-4073C69A92B0}" type="slidenum">
              <a:rPr lang="en-US" altLang="zh-CN" sz="1200">
                <a:latin typeface="Arial" pitchFamily="34" charset="0"/>
              </a:rPr>
              <a:pPr defTabSz="914400"/>
              <a:t>16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35842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70372" name="Rectangle 4"/>
          <p:cNvSpPr>
            <a:spLocks noGrp="1" noChangeArrowheads="1"/>
          </p:cNvSpPr>
          <p:nvPr>
            <p:ph idx="1"/>
          </p:nvPr>
        </p:nvSpPr>
        <p:spPr>
          <a:xfrm>
            <a:off x="1701800" y="1152525"/>
            <a:ext cx="8966200" cy="537368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05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出错信息处理</a:t>
            </a:r>
          </a:p>
          <a:p>
            <a:pPr marL="742950" lvl="1" indent="-285750" defTabSz="914400" eaLnBrk="0" hangingPunct="0">
              <a:lnSpc>
                <a:spcPct val="10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出错信息设计得不好，将向用户提供无用的甚至误导的信息，反而会加重用户的挫折感。 </a:t>
            </a:r>
          </a:p>
          <a:p>
            <a:pPr marL="742950" lvl="1" indent="-285750" defTabSz="914400" eaLnBrk="0" hangingPunct="0">
              <a:lnSpc>
                <a:spcPct val="10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有效的出错信息能提高交互式系统的质量，减轻用户的沮丧感。</a:t>
            </a:r>
          </a:p>
          <a:p>
            <a:pPr marL="742950" lvl="1" indent="-285750" defTabSz="914400" eaLnBrk="0" hangingPunct="0">
              <a:lnSpc>
                <a:spcPct val="10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交互式系统给出的出错信息或警告信息，应具备的属性：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信息应该用用户可以理解的术语描述问题。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信息应该提供有助于从错误中恢复的建设性意见。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信息应该指出错误可能导致哪些负面后果。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信息应该伴随着听觉上或视觉上的提示。 </a:t>
            </a:r>
          </a:p>
          <a:p>
            <a:pPr marL="1143000" lvl="2" indent="-228600" defTabSz="914400" eaLnBrk="0" hangingPunct="0">
              <a:lnSpc>
                <a:spcPct val="150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0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信息不能带有指责色彩。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83F41464-7564-4B7B-B0D6-16EB067C8344}" type="slidenum">
              <a:rPr lang="en-US" altLang="zh-CN" sz="1200">
                <a:latin typeface="Arial" pitchFamily="34" charset="0"/>
              </a:rPr>
              <a:pPr defTabSz="914400"/>
              <a:t>17</a:t>
            </a:fld>
            <a:endParaRPr lang="en-US" altLang="zh-CN" sz="1200">
              <a:latin typeface="Arial" pitchFamily="34" charset="0"/>
            </a:endParaRPr>
          </a:p>
        </p:txBody>
      </p:sp>
      <p:graphicFrame>
        <p:nvGraphicFramePr>
          <p:cNvPr id="584708" name="Object 4"/>
          <p:cNvGraphicFramePr>
            <a:graphicFrameLocks noChangeAspect="1"/>
          </p:cNvGraphicFramePr>
          <p:nvPr/>
        </p:nvGraphicFramePr>
        <p:xfrm>
          <a:off x="4005263" y="1125538"/>
          <a:ext cx="3890962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r:id="rId3" imgW="3675240" imgH="1887480" progId="Visio.Drawing.11">
                  <p:embed/>
                </p:oleObj>
              </mc:Choice>
              <mc:Fallback>
                <p:oleObj r:id="rId3" imgW="3675240" imgH="188748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1125538"/>
                        <a:ext cx="3890962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7558314"/>
              </p:ext>
            </p:extLst>
          </p:nvPr>
        </p:nvGraphicFramePr>
        <p:xfrm>
          <a:off x="2062926" y="3573804"/>
          <a:ext cx="3853946" cy="216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r:id="rId5" imgW="3097080" imgH="1736280" progId="Visio.Drawing.11">
                  <p:embed/>
                </p:oleObj>
              </mc:Choice>
              <mc:Fallback>
                <p:oleObj r:id="rId5" imgW="3097080" imgH="173628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926" y="3573804"/>
                        <a:ext cx="3853946" cy="216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7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027620"/>
              </p:ext>
            </p:extLst>
          </p:nvPr>
        </p:nvGraphicFramePr>
        <p:xfrm>
          <a:off x="6239216" y="3573804"/>
          <a:ext cx="3889375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9" r:id="rId7" imgW="3675240" imgH="2057760" progId="Visio.Drawing.11">
                  <p:embed/>
                </p:oleObj>
              </mc:Choice>
              <mc:Fallback>
                <p:oleObj r:id="rId7" imgW="3675240" imgH="205776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216" y="3573804"/>
                        <a:ext cx="3889375" cy="217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711" name="Text Box 7"/>
          <p:cNvSpPr txBox="1">
            <a:spLocks noChangeArrowheads="1"/>
          </p:cNvSpPr>
          <p:nvPr/>
        </p:nvSpPr>
        <p:spPr bwMode="auto">
          <a:xfrm>
            <a:off x="3935056" y="5951538"/>
            <a:ext cx="4464310" cy="4154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面向系统和面向用户的错误信息</a:t>
            </a:r>
          </a:p>
        </p:txBody>
      </p:sp>
      <p:sp>
        <p:nvSpPr>
          <p:cNvPr id="37894" name="Rectangle 8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8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11" grpId="0" bldLvl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EB7E8F91-AF6F-4722-8116-30081A11904A}" type="slidenum">
              <a:rPr lang="en-US" altLang="zh-CN" sz="1200">
                <a:latin typeface="Arial" pitchFamily="34" charset="0"/>
              </a:rPr>
              <a:pPr defTabSz="914400"/>
              <a:t>18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38914" name="Rectangle 2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72420" name="Rectangle 4"/>
          <p:cNvSpPr>
            <a:spLocks noGrp="1" noChangeArrowheads="1"/>
          </p:cNvSpPr>
          <p:nvPr>
            <p:ph idx="1"/>
          </p:nvPr>
        </p:nvSpPr>
        <p:spPr>
          <a:xfrm>
            <a:off x="1990725" y="1196975"/>
            <a:ext cx="8231188" cy="511333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命令方式</a:t>
            </a:r>
          </a:p>
          <a:p>
            <a:pPr marL="742950" lvl="1" indent="-285750" defTabSz="914400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命令行</a:t>
            </a:r>
          </a:p>
          <a:p>
            <a:pPr marL="742950" lvl="1" indent="-285750" defTabSz="914400" eaLnBrk="0" hangingPunct="0"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窗口界面</a:t>
            </a:r>
          </a:p>
          <a:p>
            <a:pPr marL="342900" indent="-342900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在提供命令交互方式时，必须考虑的设计问题：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是否每个菜单选项都有对应的命令？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采用何种命令形式（控制序列</a:t>
            </a:r>
            <a:r>
              <a:rPr lang="en-US" altLang="zh-CN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(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例如，</a:t>
            </a:r>
            <a:r>
              <a:rPr lang="en-US" altLang="zh-CN" sz="2400" b="1" kern="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Ctrl+P</a:t>
            </a:r>
            <a:r>
              <a:rPr lang="en-US" altLang="zh-CN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)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，功能键和键入命令）？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学习和记忆命令的难度有多大？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用户是否可以定制或缩写命令？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F4E622A7-4E3C-4F50-9499-D04558635639}" type="slidenum">
              <a:rPr lang="en-US" altLang="zh-CN" sz="1200">
                <a:latin typeface="Arial" pitchFamily="34" charset="0"/>
              </a:rPr>
              <a:pPr defTabSz="914400"/>
              <a:t>19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40962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74468" name="Rectangle 4"/>
          <p:cNvSpPr>
            <a:spLocks noGrp="1" noChangeArrowheads="1"/>
          </p:cNvSpPr>
          <p:nvPr>
            <p:ph idx="1"/>
          </p:nvPr>
        </p:nvSpPr>
        <p:spPr>
          <a:xfrm>
            <a:off x="1951038" y="1857375"/>
            <a:ext cx="8231187" cy="424973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界面实现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以创建能够评估使用场景的原型开始进行迭代设计；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使用用户界面工具箱或用户界面开发系统完成界面的构造。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CC439687-87FD-4924-A05E-48EC1B43FD14}" type="slidenum">
              <a:rPr lang="en-US" altLang="zh-CN" sz="1200">
                <a:latin typeface="Arial" pitchFamily="34" charset="0"/>
              </a:rPr>
              <a:pPr defTabSz="914400"/>
              <a:t>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485900"/>
            <a:ext cx="10971213" cy="4641850"/>
          </a:xfrm>
        </p:spPr>
        <p:txBody>
          <a:bodyPr lIns="91465" tIns="45732" rIns="91465" bIns="45732"/>
          <a:lstStyle/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人机界面可以看作是基于计算机的系统或产品的</a:t>
            </a: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最重要的元素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；</a:t>
            </a:r>
          </a:p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不好的人机界面将严重地阻碍用户使用系统的计算能力；</a:t>
            </a:r>
          </a:p>
          <a:p>
            <a:pPr marL="342900" indent="-342900" algn="just" defTabSz="914400" eaLnBrk="0" hangingPunct="0">
              <a:lnSpc>
                <a:spcPct val="120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  <a:ea typeface="+mn-ea"/>
              </a:rPr>
              <a:t>一个弱的界面可能导致一个很好设计和可靠实现的应用的失败。</a:t>
            </a:r>
          </a:p>
        </p:txBody>
      </p:sp>
      <p:sp>
        <p:nvSpPr>
          <p:cNvPr id="7171" name="Rectangle 3"/>
          <p:cNvSpPr>
            <a:spLocks noRot="1" noChangeArrowheads="1"/>
          </p:cNvSpPr>
          <p:nvPr/>
        </p:nvSpPr>
        <p:spPr bwMode="auto">
          <a:xfrm>
            <a:off x="909638" y="117475"/>
            <a:ext cx="82327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999B5C84-1B1F-4528-8319-42D0196CC804}" type="slidenum">
              <a:rPr lang="en-US" altLang="zh-CN" sz="1200">
                <a:latin typeface="Arial" pitchFamily="34" charset="0"/>
              </a:rPr>
              <a:pPr defTabSz="914400"/>
              <a:t>20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43010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85732" name="Rectangle 4"/>
          <p:cNvSpPr>
            <a:spLocks noGrp="1" noChangeArrowheads="1"/>
          </p:cNvSpPr>
          <p:nvPr>
            <p:ph idx="1"/>
          </p:nvPr>
        </p:nvSpPr>
        <p:spPr>
          <a:xfrm>
            <a:off x="2236788" y="1785938"/>
            <a:ext cx="7993062" cy="3746500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设计评估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确认着重于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sym typeface="Wingdings" panose="05000000000000000000" pitchFamily="2" charset="2"/>
              </a:rPr>
              <a:t>：界面正确地实现每个用户任务的能力、适应所有任务变更的能力以及达到所有一般用户需求的能力；界面容易使用和学习的程度；用户接受界面作为他们工作中的有用工具的程度。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DA8179FF-198C-4B71-A165-231F7C9B5DA3}" type="slidenum">
              <a:rPr lang="en-US" altLang="zh-CN" sz="1200">
                <a:latin typeface="Arial" pitchFamily="34" charset="0"/>
              </a:rPr>
              <a:pPr defTabSz="914400"/>
              <a:t>21</a:t>
            </a:fld>
            <a:endParaRPr lang="en-US" altLang="zh-CN" sz="1200">
              <a:latin typeface="Arial" pitchFamily="34" charset="0"/>
            </a:endParaRPr>
          </a:p>
        </p:txBody>
      </p:sp>
      <p:grpSp>
        <p:nvGrpSpPr>
          <p:cNvPr id="45058" name="Group 4"/>
          <p:cNvGrpSpPr>
            <a:grpSpLocks/>
          </p:cNvGrpSpPr>
          <p:nvPr/>
        </p:nvGrpSpPr>
        <p:grpSpPr bwMode="auto">
          <a:xfrm>
            <a:off x="2206578" y="1628775"/>
            <a:ext cx="7489872" cy="3830515"/>
            <a:chOff x="159" y="1253"/>
            <a:chExt cx="4717" cy="2412"/>
          </a:xfrm>
        </p:grpSpPr>
        <p:sp>
          <p:nvSpPr>
            <p:cNvPr id="493573" name="Text Box 5"/>
            <p:cNvSpPr txBox="1">
              <a:spLocks noChangeArrowheads="1"/>
            </p:cNvSpPr>
            <p:nvPr/>
          </p:nvSpPr>
          <p:spPr bwMode="auto">
            <a:xfrm>
              <a:off x="1791" y="2115"/>
              <a:ext cx="726" cy="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创建界面原型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n</a:t>
              </a:r>
            </a:p>
          </p:txBody>
        </p:sp>
        <p:sp>
          <p:nvSpPr>
            <p:cNvPr id="493574" name="Text Box 6"/>
            <p:cNvSpPr txBox="1">
              <a:spLocks noChangeArrowheads="1"/>
            </p:cNvSpPr>
            <p:nvPr/>
          </p:nvSpPr>
          <p:spPr bwMode="auto">
            <a:xfrm>
              <a:off x="1837" y="3022"/>
              <a:ext cx="726" cy="635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设计者研究用户评审意见</a:t>
              </a:r>
            </a:p>
          </p:txBody>
        </p:sp>
        <p:sp>
          <p:nvSpPr>
            <p:cNvPr id="493575" name="Text Box 7"/>
            <p:cNvSpPr txBox="1">
              <a:spLocks noChangeArrowheads="1"/>
            </p:cNvSpPr>
            <p:nvPr/>
          </p:nvSpPr>
          <p:spPr bwMode="auto">
            <a:xfrm>
              <a:off x="4150" y="1842"/>
              <a:ext cx="726" cy="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创建界面原型</a:t>
              </a:r>
              <a:r>
                <a:rPr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1</a:t>
              </a:r>
            </a:p>
          </p:txBody>
        </p:sp>
        <p:sp>
          <p:nvSpPr>
            <p:cNvPr id="493576" name="Text Box 8"/>
            <p:cNvSpPr txBox="1">
              <a:spLocks noChangeArrowheads="1"/>
            </p:cNvSpPr>
            <p:nvPr/>
          </p:nvSpPr>
          <p:spPr bwMode="auto">
            <a:xfrm>
              <a:off x="3334" y="1253"/>
              <a:ext cx="726" cy="31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初步设计</a:t>
              </a:r>
            </a:p>
          </p:txBody>
        </p:sp>
        <p:sp>
          <p:nvSpPr>
            <p:cNvPr id="493577" name="Text Box 9"/>
            <p:cNvSpPr txBox="1">
              <a:spLocks noChangeArrowheads="1"/>
            </p:cNvSpPr>
            <p:nvPr/>
          </p:nvSpPr>
          <p:spPr bwMode="auto">
            <a:xfrm>
              <a:off x="3198" y="2523"/>
              <a:ext cx="726" cy="409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用户评审界面</a:t>
              </a:r>
            </a:p>
          </p:txBody>
        </p:sp>
        <p:sp>
          <p:nvSpPr>
            <p:cNvPr id="493578" name="Text Box 10"/>
            <p:cNvSpPr txBox="1">
              <a:spLocks noChangeArrowheads="1"/>
            </p:cNvSpPr>
            <p:nvPr/>
          </p:nvSpPr>
          <p:spPr bwMode="auto">
            <a:xfrm>
              <a:off x="385" y="2568"/>
              <a:ext cx="726" cy="408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</a:ln>
            <a:effectLst/>
          </p:spPr>
          <p:txBody>
            <a:bodyPr lIns="18004" tIns="10802" rIns="18004" bIns="10802" anchor="ctr" anchorCtr="1"/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修改设计</a:t>
              </a:r>
            </a:p>
          </p:txBody>
        </p:sp>
        <p:sp>
          <p:nvSpPr>
            <p:cNvPr id="45065" name="Freeform 11"/>
            <p:cNvSpPr>
              <a:spLocks noChangeArrowheads="1"/>
            </p:cNvSpPr>
            <p:nvPr/>
          </p:nvSpPr>
          <p:spPr bwMode="auto">
            <a:xfrm>
              <a:off x="4059" y="1434"/>
              <a:ext cx="499" cy="408"/>
            </a:xfrm>
            <a:custGeom>
              <a:avLst/>
              <a:gdLst>
                <a:gd name="T0" fmla="*/ 0 w 499"/>
                <a:gd name="T1" fmla="*/ 0 h 408"/>
                <a:gd name="T2" fmla="*/ 409 w 499"/>
                <a:gd name="T3" fmla="*/ 136 h 408"/>
                <a:gd name="T4" fmla="*/ 499 w 499"/>
                <a:gd name="T5" fmla="*/ 40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9" h="408">
                  <a:moveTo>
                    <a:pt x="0" y="0"/>
                  </a:moveTo>
                  <a:cubicBezTo>
                    <a:pt x="163" y="34"/>
                    <a:pt x="326" y="68"/>
                    <a:pt x="409" y="136"/>
                  </a:cubicBezTo>
                  <a:cubicBezTo>
                    <a:pt x="492" y="204"/>
                    <a:pt x="484" y="363"/>
                    <a:pt x="499" y="408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6" name="Freeform 12"/>
            <p:cNvSpPr>
              <a:spLocks noChangeArrowheads="1"/>
            </p:cNvSpPr>
            <p:nvPr/>
          </p:nvSpPr>
          <p:spPr bwMode="auto">
            <a:xfrm>
              <a:off x="3923" y="2251"/>
              <a:ext cx="726" cy="499"/>
            </a:xfrm>
            <a:custGeom>
              <a:avLst/>
              <a:gdLst>
                <a:gd name="T0" fmla="*/ 590 w 643"/>
                <a:gd name="T1" fmla="*/ 0 h 499"/>
                <a:gd name="T2" fmla="*/ 545 w 643"/>
                <a:gd name="T3" fmla="*/ 408 h 499"/>
                <a:gd name="T4" fmla="*/ 0 w 643"/>
                <a:gd name="T5" fmla="*/ 49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43" h="499">
                  <a:moveTo>
                    <a:pt x="590" y="0"/>
                  </a:moveTo>
                  <a:cubicBezTo>
                    <a:pt x="616" y="162"/>
                    <a:pt x="643" y="325"/>
                    <a:pt x="545" y="408"/>
                  </a:cubicBezTo>
                  <a:cubicBezTo>
                    <a:pt x="447" y="491"/>
                    <a:pt x="91" y="484"/>
                    <a:pt x="0" y="499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Freeform 13"/>
            <p:cNvSpPr>
              <a:spLocks noChangeArrowheads="1"/>
            </p:cNvSpPr>
            <p:nvPr/>
          </p:nvSpPr>
          <p:spPr bwMode="auto">
            <a:xfrm>
              <a:off x="2562" y="2931"/>
              <a:ext cx="1134" cy="477"/>
            </a:xfrm>
            <a:custGeom>
              <a:avLst/>
              <a:gdLst>
                <a:gd name="T0" fmla="*/ 998 w 1028"/>
                <a:gd name="T1" fmla="*/ 0 h 477"/>
                <a:gd name="T2" fmla="*/ 953 w 1028"/>
                <a:gd name="T3" fmla="*/ 318 h 477"/>
                <a:gd name="T4" fmla="*/ 545 w 1028"/>
                <a:gd name="T5" fmla="*/ 454 h 477"/>
                <a:gd name="T6" fmla="*/ 0 w 1028"/>
                <a:gd name="T7" fmla="*/ 454 h 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8" h="477">
                  <a:moveTo>
                    <a:pt x="998" y="0"/>
                  </a:moveTo>
                  <a:cubicBezTo>
                    <a:pt x="1013" y="121"/>
                    <a:pt x="1028" y="242"/>
                    <a:pt x="953" y="318"/>
                  </a:cubicBezTo>
                  <a:cubicBezTo>
                    <a:pt x="878" y="394"/>
                    <a:pt x="704" y="431"/>
                    <a:pt x="545" y="454"/>
                  </a:cubicBezTo>
                  <a:cubicBezTo>
                    <a:pt x="386" y="477"/>
                    <a:pt x="193" y="465"/>
                    <a:pt x="0" y="454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Freeform 14"/>
            <p:cNvSpPr>
              <a:spLocks noChangeArrowheads="1"/>
            </p:cNvSpPr>
            <p:nvPr/>
          </p:nvSpPr>
          <p:spPr bwMode="auto">
            <a:xfrm>
              <a:off x="612" y="2976"/>
              <a:ext cx="1225" cy="363"/>
            </a:xfrm>
            <a:custGeom>
              <a:avLst/>
              <a:gdLst>
                <a:gd name="T0" fmla="*/ 1195 w 1195"/>
                <a:gd name="T1" fmla="*/ 272 h 317"/>
                <a:gd name="T2" fmla="*/ 197 w 1195"/>
                <a:gd name="T3" fmla="*/ 272 h 317"/>
                <a:gd name="T4" fmla="*/ 15 w 1195"/>
                <a:gd name="T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95" h="317">
                  <a:moveTo>
                    <a:pt x="1195" y="272"/>
                  </a:moveTo>
                  <a:cubicBezTo>
                    <a:pt x="794" y="294"/>
                    <a:pt x="394" y="317"/>
                    <a:pt x="197" y="272"/>
                  </a:cubicBezTo>
                  <a:cubicBezTo>
                    <a:pt x="0" y="227"/>
                    <a:pt x="7" y="113"/>
                    <a:pt x="15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Freeform 15"/>
            <p:cNvSpPr>
              <a:spLocks noChangeArrowheads="1"/>
            </p:cNvSpPr>
            <p:nvPr/>
          </p:nvSpPr>
          <p:spPr bwMode="auto">
            <a:xfrm>
              <a:off x="552" y="2251"/>
              <a:ext cx="1239" cy="317"/>
            </a:xfrm>
            <a:custGeom>
              <a:avLst/>
              <a:gdLst>
                <a:gd name="T0" fmla="*/ 60 w 1239"/>
                <a:gd name="T1" fmla="*/ 227 h 227"/>
                <a:gd name="T2" fmla="*/ 196 w 1239"/>
                <a:gd name="T3" fmla="*/ 46 h 227"/>
                <a:gd name="T4" fmla="*/ 1239 w 1239"/>
                <a:gd name="T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39" h="227">
                  <a:moveTo>
                    <a:pt x="60" y="227"/>
                  </a:moveTo>
                  <a:cubicBezTo>
                    <a:pt x="30" y="155"/>
                    <a:pt x="0" y="84"/>
                    <a:pt x="196" y="46"/>
                  </a:cubicBezTo>
                  <a:cubicBezTo>
                    <a:pt x="392" y="8"/>
                    <a:pt x="815" y="4"/>
                    <a:pt x="1239" y="0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0" name="Freeform 16"/>
            <p:cNvSpPr>
              <a:spLocks noChangeArrowheads="1"/>
            </p:cNvSpPr>
            <p:nvPr/>
          </p:nvSpPr>
          <p:spPr bwMode="auto">
            <a:xfrm>
              <a:off x="2517" y="2206"/>
              <a:ext cx="1043" cy="317"/>
            </a:xfrm>
            <a:custGeom>
              <a:avLst/>
              <a:gdLst>
                <a:gd name="T0" fmla="*/ 0 w 1043"/>
                <a:gd name="T1" fmla="*/ 45 h 317"/>
                <a:gd name="T2" fmla="*/ 817 w 1043"/>
                <a:gd name="T3" fmla="*/ 45 h 317"/>
                <a:gd name="T4" fmla="*/ 1043 w 1043"/>
                <a:gd name="T5" fmla="*/ 317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3" h="317">
                  <a:moveTo>
                    <a:pt x="0" y="45"/>
                  </a:moveTo>
                  <a:cubicBezTo>
                    <a:pt x="321" y="22"/>
                    <a:pt x="643" y="0"/>
                    <a:pt x="817" y="45"/>
                  </a:cubicBezTo>
                  <a:cubicBezTo>
                    <a:pt x="991" y="90"/>
                    <a:pt x="1017" y="203"/>
                    <a:pt x="1043" y="317"/>
                  </a:cubicBezTo>
                </a:path>
              </a:pathLst>
            </a:cu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585" name="Text Box 17"/>
            <p:cNvSpPr txBox="1">
              <a:spLocks noChangeArrowheads="1"/>
            </p:cNvSpPr>
            <p:nvPr/>
          </p:nvSpPr>
          <p:spPr bwMode="auto">
            <a:xfrm>
              <a:off x="159" y="3403"/>
              <a:ext cx="1133" cy="262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defTabSz="914400">
                <a:spcBef>
                  <a:spcPct val="50000"/>
                </a:spcBef>
                <a:defRPr/>
              </a:pPr>
              <a:r>
                <a:rPr lang="zh-CN" altLang="en-US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Garamond" pitchFamily="18" charset="0"/>
                </a:rPr>
                <a:t>界面设计完毕</a:t>
              </a:r>
            </a:p>
          </p:txBody>
        </p:sp>
        <p:sp>
          <p:nvSpPr>
            <p:cNvPr id="45072" name="Line 18"/>
            <p:cNvSpPr>
              <a:spLocks noChangeShapeType="1"/>
            </p:cNvSpPr>
            <p:nvPr/>
          </p:nvSpPr>
          <p:spPr bwMode="auto">
            <a:xfrm flipH="1">
              <a:off x="1247" y="3521"/>
              <a:ext cx="590" cy="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93587" name="Text Box 19"/>
          <p:cNvSpPr txBox="1">
            <a:spLocks noChangeArrowheads="1"/>
          </p:cNvSpPr>
          <p:nvPr/>
        </p:nvSpPr>
        <p:spPr bwMode="auto">
          <a:xfrm>
            <a:off x="4797943" y="6165984"/>
            <a:ext cx="2828925" cy="414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914400"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界面设计评价周期</a:t>
            </a:r>
          </a:p>
        </p:txBody>
      </p:sp>
      <p:sp>
        <p:nvSpPr>
          <p:cNvPr id="45074" name="Rectangle 20"/>
          <p:cNvSpPr>
            <a:spLocks noRot="1" noChangeArrowheads="1"/>
          </p:cNvSpPr>
          <p:nvPr/>
        </p:nvSpPr>
        <p:spPr bwMode="auto">
          <a:xfrm>
            <a:off x="96361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C82E31C5-DE5F-4288-866D-7A6E79DF4DED}" type="slidenum">
              <a:rPr lang="en-US" altLang="zh-CN" sz="1200">
                <a:latin typeface="Arial" pitchFamily="34" charset="0"/>
              </a:rPr>
              <a:pPr defTabSz="914400"/>
              <a:t>22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46082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人机界面设计指南</a:t>
            </a:r>
          </a:p>
        </p:txBody>
      </p:sp>
      <p:sp>
        <p:nvSpPr>
          <p:cNvPr id="494596" name="Rectangle 4"/>
          <p:cNvSpPr>
            <a:spLocks noGrp="1" noChangeArrowheads="1"/>
          </p:cNvSpPr>
          <p:nvPr>
            <p:ph idx="1"/>
          </p:nvPr>
        </p:nvSpPr>
        <p:spPr>
          <a:xfrm>
            <a:off x="1979613" y="1196975"/>
            <a:ext cx="8231187" cy="5662613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10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一般交互指南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保持一致性；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提供有意义的反馈；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在执行有较大破坏性的动作之前要求用户确认；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允许取消绝大多数操作；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减少在两次操作之间必须记忆的信息量；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提高对话、移动和思考的效率；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允许犯错误；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按功能对动作分类，并据此设计屏幕布局；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提供对用户工作内容敏感的帮助设施；</a:t>
            </a:r>
          </a:p>
          <a:p>
            <a:pPr marL="742950" lvl="1" indent="-285750" defTabSz="914400" eaLnBrk="0" hangingPunct="0">
              <a:lnSpc>
                <a:spcPct val="11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用简单动词或动词短语作为命令名。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0A3ECDC7-1D02-4520-A0F7-CBAAC67CB3D3}" type="slidenum">
              <a:rPr lang="en-US" altLang="zh-CN" sz="1200">
                <a:latin typeface="Arial" pitchFamily="34" charset="0"/>
              </a:rPr>
              <a:pPr defTabSz="914400"/>
              <a:t>23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47106" name="Rectangle 2"/>
          <p:cNvSpPr>
            <a:spLocks noRot="1" noChangeArrowheads="1"/>
          </p:cNvSpPr>
          <p:nvPr/>
        </p:nvSpPr>
        <p:spPr bwMode="auto">
          <a:xfrm>
            <a:off x="909638" y="117475"/>
            <a:ext cx="823277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人机界面设计指南</a:t>
            </a:r>
          </a:p>
        </p:txBody>
      </p:sp>
      <p:sp>
        <p:nvSpPr>
          <p:cNvPr id="495620" name="Rectangle 4"/>
          <p:cNvSpPr>
            <a:spLocks noGrp="1" noChangeArrowheads="1"/>
          </p:cNvSpPr>
          <p:nvPr>
            <p:ph idx="1"/>
          </p:nvPr>
        </p:nvSpPr>
        <p:spPr>
          <a:xfrm>
            <a:off x="1979613" y="1196975"/>
            <a:ext cx="8231187" cy="5257800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15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信息显示指南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只显示与当前工作内容有关的信息；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不要用数据淹没用户；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使用一致的标记、标准的缩写和可预知的颜色；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允许用户保持可视化的语境；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产生有意义的出错信息；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使用大小写、缩进和文本分组以帮助理解；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使用窗口分隔不同类型的信息；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使用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“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模拟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/>
                <a:ea typeface="+mn-ea"/>
              </a:rPr>
              <a:t>”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显示方式表示信息；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高效率地使用显示屏。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2C2CA2C0-6752-4741-8569-39D558C0C47A}" type="slidenum">
              <a:rPr lang="en-US" altLang="zh-CN" sz="1200">
                <a:latin typeface="Arial" pitchFamily="34" charset="0"/>
              </a:rPr>
              <a:pPr defTabSz="914400"/>
              <a:t>24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8434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2311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人机界面设计指南</a:t>
            </a:r>
          </a:p>
        </p:txBody>
      </p:sp>
      <p:sp>
        <p:nvSpPr>
          <p:cNvPr id="496644" name="Rectangle 4"/>
          <p:cNvSpPr>
            <a:spLocks noGrp="1" noChangeArrowheads="1"/>
          </p:cNvSpPr>
          <p:nvPr>
            <p:ph idx="1"/>
          </p:nvPr>
        </p:nvSpPr>
        <p:spPr>
          <a:xfrm>
            <a:off x="1979613" y="1196975"/>
            <a:ext cx="8231187" cy="5257800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15000"/>
              </a:lnSpc>
              <a:buClr>
                <a:schemeClr val="hlink"/>
              </a:buClr>
              <a:defRPr/>
            </a:pPr>
            <a:r>
              <a:rPr lang="zh-CN" alt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数据输入指南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尽量减少用户的输入动作；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保持信息显示和数据输入之间的一致性；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允许用户自定义输入；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交互应该是灵活的，并且可调整成用户最喜欢的输入方式；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使在当前动作语境中不适用的命令不起作用；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让用户控制交互流；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对所有输入动作都提供帮助；</a:t>
            </a:r>
          </a:p>
          <a:p>
            <a:pPr marL="742950" lvl="1" indent="-285750" defTabSz="914400" eaLnBrk="0" hangingPunct="0">
              <a:lnSpc>
                <a:spcPct val="11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消除冗余的输入。</a:t>
            </a:r>
          </a:p>
        </p:txBody>
      </p:sp>
    </p:spTree>
    <p:extLst>
      <p:ext uri="{BB962C8B-B14F-4D97-AF65-F5344CB8AC3E}">
        <p14:creationId xmlns:p14="http://schemas.microsoft.com/office/powerpoint/2010/main" val="17173105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C2861FE8-A4DC-4A8E-97A6-B5633F84182E}" type="slidenum">
              <a:rPr lang="en-US" altLang="zh-CN" sz="1200">
                <a:latin typeface="Arial" pitchFamily="34" charset="0"/>
              </a:rPr>
              <a:pPr defTabSz="914400"/>
              <a:t>3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0242" name="Rectangle 2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人机界面设计的黄金规则</a:t>
            </a:r>
          </a:p>
        </p:txBody>
      </p:sp>
      <p:sp>
        <p:nvSpPr>
          <p:cNvPr id="545796" name="Rectangle 4"/>
          <p:cNvSpPr>
            <a:spLocks noGrp="1" noChangeArrowheads="1"/>
          </p:cNvSpPr>
          <p:nvPr>
            <p:ph idx="1"/>
          </p:nvPr>
        </p:nvSpPr>
        <p:spPr>
          <a:xfrm>
            <a:off x="3236913" y="2000250"/>
            <a:ext cx="5462587" cy="2447925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ct val="13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赋予用户控制权</a:t>
            </a:r>
          </a:p>
          <a:p>
            <a:pPr marL="342900" indent="-342900" defTabSz="914400" eaLnBrk="0" hangingPunct="0">
              <a:lnSpc>
                <a:spcPct val="13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减少用户的记忆负担</a:t>
            </a:r>
          </a:p>
          <a:p>
            <a:pPr marL="342900" indent="-342900" defTabSz="914400" eaLnBrk="0" hangingPunct="0">
              <a:lnSpc>
                <a:spcPct val="13500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保持界面一致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BB082912-0B8B-486C-942A-88627E548A58}" type="slidenum">
              <a:rPr lang="en-US" altLang="zh-CN" sz="1200">
                <a:latin typeface="Arial" pitchFamily="34" charset="0"/>
              </a:rPr>
              <a:pPr defTabSz="914400"/>
              <a:t>4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2290" name="Rectangle 2"/>
          <p:cNvSpPr>
            <a:spLocks noRot="1" noChangeArrowheads="1"/>
          </p:cNvSpPr>
          <p:nvPr/>
        </p:nvSpPr>
        <p:spPr bwMode="auto">
          <a:xfrm>
            <a:off x="838200" y="117475"/>
            <a:ext cx="8967788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人机界面设计的黄金规则</a:t>
            </a:r>
          </a:p>
        </p:txBody>
      </p:sp>
      <p:sp>
        <p:nvSpPr>
          <p:cNvPr id="576516" name="Rectangle 4"/>
          <p:cNvSpPr>
            <a:spLocks noGrp="1" noChangeArrowheads="1"/>
          </p:cNvSpPr>
          <p:nvPr>
            <p:ph idx="1"/>
          </p:nvPr>
        </p:nvSpPr>
        <p:spPr>
          <a:xfrm>
            <a:off x="2022475" y="1500188"/>
            <a:ext cx="8864600" cy="4090987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lnSpc>
                <a:spcPts val="3840"/>
              </a:lnSpc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赋予用户控制权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以不强迫用户进入不必要的或不希望的动作的方式来定义交互模式；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提供灵活的交互；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允许用户交互可以被中断和撤销；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当技能级别增长时可以使交互流水化并允许定制交互；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对用户隐藏内部技术细节；</a:t>
            </a:r>
          </a:p>
          <a:p>
            <a:pPr marL="742950" lvl="1" indent="-285750" defTabSz="914400" eaLnBrk="0" hangingPunct="0">
              <a:lnSpc>
                <a:spcPts val="384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设计应允许用户和出现在屏幕上的对象直接交互。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D7CE0A3A-490C-4946-839F-E7A4442D6CBA}" type="slidenum">
              <a:rPr lang="en-US" altLang="zh-CN" sz="1200">
                <a:latin typeface="Arial" pitchFamily="34" charset="0"/>
              </a:rPr>
              <a:pPr defTabSz="914400"/>
              <a:t>5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4338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人机界面设计的黄金规则</a:t>
            </a:r>
          </a:p>
        </p:txBody>
      </p:sp>
      <p:sp>
        <p:nvSpPr>
          <p:cNvPr id="578564" name="Rectangle 4"/>
          <p:cNvSpPr>
            <a:spLocks noGrp="1" noChangeArrowheads="1"/>
          </p:cNvSpPr>
          <p:nvPr>
            <p:ph idx="1"/>
          </p:nvPr>
        </p:nvSpPr>
        <p:spPr>
          <a:xfrm>
            <a:off x="1990725" y="1768475"/>
            <a:ext cx="8231188" cy="3876675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减少用户的记忆负担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减少对短期记忆的要求；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建立有意义的缺省；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定义直觉性的捷径；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界面的视觉布局应该基于真实的世界；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以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一</a:t>
            </a:r>
            <a:r>
              <a:rPr lang="zh-CN" altLang="en-US" b="1" kern="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种渐进的方式展示</a:t>
            </a: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信息。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E8CBCE67-F3B1-462D-9021-7F1851D272A2}" type="slidenum">
              <a:rPr lang="en-US" altLang="zh-CN" sz="1200">
                <a:latin typeface="Arial" pitchFamily="34" charset="0"/>
              </a:rPr>
              <a:pPr defTabSz="914400"/>
              <a:t>6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6386" name="Rectangle 2"/>
          <p:cNvSpPr>
            <a:spLocks noRot="1" noChangeArrowheads="1"/>
          </p:cNvSpPr>
          <p:nvPr/>
        </p:nvSpPr>
        <p:spPr bwMode="auto">
          <a:xfrm>
            <a:off x="909638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人机界面设计的黄金规则</a:t>
            </a:r>
          </a:p>
        </p:txBody>
      </p:sp>
      <p:sp>
        <p:nvSpPr>
          <p:cNvPr id="580612" name="Rectangle 4"/>
          <p:cNvSpPr>
            <a:spLocks noGrp="1" noChangeArrowheads="1"/>
          </p:cNvSpPr>
          <p:nvPr>
            <p:ph idx="1"/>
          </p:nvPr>
        </p:nvSpPr>
        <p:spPr>
          <a:xfrm>
            <a:off x="1990725" y="1982788"/>
            <a:ext cx="8231188" cy="2519362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保持界面一致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在应用系列内保持一致性；</a:t>
            </a:r>
          </a:p>
          <a:p>
            <a:pPr marL="742950" lvl="1" indent="-285750" defTabSz="914400" eaLnBrk="0" hangingPunct="0">
              <a:lnSpc>
                <a:spcPct val="12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如果过去的交互模型已经建立起了用户期望，不要改变它，除非有不得已的理由。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2CBB1A73-6067-4424-A874-3489790BDF08}" type="slidenum">
              <a:rPr lang="en-US" altLang="zh-CN" sz="1200">
                <a:latin typeface="Arial" pitchFamily="34" charset="0"/>
              </a:rPr>
              <a:pPr defTabSz="914400"/>
              <a:t>7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19458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56036" name="Rectangle 4"/>
          <p:cNvSpPr>
            <a:spLocks noGrp="1" noChangeArrowheads="1"/>
          </p:cNvSpPr>
          <p:nvPr>
            <p:ph idx="1"/>
          </p:nvPr>
        </p:nvSpPr>
        <p:spPr>
          <a:xfrm>
            <a:off x="2808288" y="2143125"/>
            <a:ext cx="6248400" cy="266223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用户、任务和环境分析及建模</a:t>
            </a:r>
          </a:p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界面设计</a:t>
            </a:r>
          </a:p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界面构造</a:t>
            </a:r>
          </a:p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界面确认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EFEFDEBD-F89B-414A-9906-5E75EAA66741}" type="slidenum">
              <a:rPr lang="en-US" altLang="zh-CN" sz="1200">
                <a:latin typeface="Arial" pitchFamily="34" charset="0"/>
              </a:rPr>
              <a:pPr defTabSz="914400"/>
              <a:t>8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1506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58084" name="Rectangle 4"/>
          <p:cNvSpPr>
            <a:spLocks noGrp="1" noChangeArrowheads="1"/>
          </p:cNvSpPr>
          <p:nvPr>
            <p:ph idx="1"/>
          </p:nvPr>
        </p:nvSpPr>
        <p:spPr>
          <a:xfrm>
            <a:off x="1990725" y="1460500"/>
            <a:ext cx="8231188" cy="5113338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用户、任务和环境分析及建模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分析用户的特点，定义不同的用户类别，进行需求诱导；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标识、描述和精化用户为了达到系统目标而执行的任务；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分析物理工作环境；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创建分析模型；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6336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30908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5480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4005263" fontAlgn="base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defTabSz="914400"/>
            <a:fld id="{7403ABFC-1942-4C71-945A-918BEA902566}" type="slidenum">
              <a:rPr lang="en-US" altLang="zh-CN" sz="1200">
                <a:latin typeface="Arial" pitchFamily="34" charset="0"/>
              </a:rPr>
              <a:pPr defTabSz="914400"/>
              <a:t>9</a:t>
            </a:fld>
            <a:endParaRPr lang="en-US" altLang="zh-CN" sz="1200">
              <a:latin typeface="Arial" pitchFamily="34" charset="0"/>
            </a:endParaRPr>
          </a:p>
        </p:txBody>
      </p:sp>
      <p:sp>
        <p:nvSpPr>
          <p:cNvPr id="23554" name="Rectangle 2"/>
          <p:cNvSpPr>
            <a:spLocks noRot="1" noChangeArrowheads="1"/>
          </p:cNvSpPr>
          <p:nvPr/>
        </p:nvSpPr>
        <p:spPr bwMode="auto">
          <a:xfrm>
            <a:off x="982663" y="117475"/>
            <a:ext cx="89677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850" tIns="54425" rIns="108850" bIns="54425"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人机界面设计过程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idx="1"/>
          </p:nvPr>
        </p:nvSpPr>
        <p:spPr>
          <a:xfrm>
            <a:off x="1990725" y="1389063"/>
            <a:ext cx="8231188" cy="5113337"/>
          </a:xfrm>
        </p:spPr>
        <p:txBody>
          <a:bodyPr lIns="91465" tIns="45732" rIns="91465" bIns="45732"/>
          <a:lstStyle/>
          <a:p>
            <a:pPr marL="342900" indent="-342900" defTabSz="914400" eaLnBrk="0" hangingPunct="0">
              <a:buClr>
                <a:schemeClr val="hlink"/>
              </a:buClr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任务分析与建模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两种途径：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从实际出发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研究系统现有的规格说明</a:t>
            </a:r>
          </a:p>
          <a:p>
            <a:pPr marL="742950" lvl="1" indent="-285750" defTabSz="914400" eaLnBrk="0" hangingPunct="0">
              <a:lnSpc>
                <a:spcPct val="125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目标：定义任务并对任务进行分类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逐步求精</a:t>
            </a:r>
          </a:p>
          <a:p>
            <a:pPr marL="1143000" lvl="2" indent="-228600" defTabSz="914400" eaLnBrk="0" hangingPunct="0">
              <a:lnSpc>
                <a:spcPct val="125000"/>
              </a:lnSpc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/>
            </a:pPr>
            <a:r>
              <a:rPr lang="zh-CN" altLang="en-US" b="1" kern="0" dirty="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面向对象的观点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1225</Words>
  <Application>Microsoft Office PowerPoint</Application>
  <PresentationFormat>自定义</PresentationFormat>
  <Paragraphs>186</Paragraphs>
  <Slides>24</Slides>
  <Notes>15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新版软件工程母版</vt:lpstr>
      <vt:lpstr>Microsoft Visio 绘图</vt:lpstr>
      <vt:lpstr>人机界面设计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chy</dc:creator>
  <cp:lastModifiedBy>chy</cp:lastModifiedBy>
  <cp:revision>25</cp:revision>
  <dcterms:created xsi:type="dcterms:W3CDTF">2021-07-20T05:30:00Z</dcterms:created>
  <dcterms:modified xsi:type="dcterms:W3CDTF">2022-05-04T07:55:41Z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94747E2010914237A8AC37C52D57A139</vt:lpwstr>
  </property>
  <property fmtid="{D5CDD505-2E9C-101B-9397-08002B2CF9AE}" pid="3" name="KSOProductBuildVer">
    <vt:lpwstr>2052-11.1.0.10667</vt:lpwstr>
  </property>
</Properties>
</file>