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1"/>
        <p:guide pos="38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736" y="1143000"/>
            <a:ext cx="5484527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84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2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11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12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13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99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14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15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16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17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440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3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4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5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6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7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17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8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9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37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/>
        <p:txBody>
          <a:bodyPr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pPr lvl="0" algn="r" eaLnBrk="1" hangingPunct="1">
                <a:buNone/>
              </a:pPr>
              <a:t>10</a:t>
            </a:fld>
            <a:endParaRPr lang="en-US" altLang="zh-CN" sz="1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481" y="1240"/>
            <a:ext cx="12287894" cy="69119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</a:t>
            </a:r>
            <a:endParaRPr lang="zh-CN" altLang="en-US" dirty="0"/>
          </a:p>
        </p:txBody>
      </p:sp>
      <p:pic>
        <p:nvPicPr>
          <p:cNvPr id="5" name="图片 4" descr="吉大校标（白）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6" name="图片 5" descr="logo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8" name="文本框 4"/>
          <p:cNvSpPr txBox="1"/>
          <p:nvPr userDrawn="1"/>
        </p:nvSpPr>
        <p:spPr>
          <a:xfrm>
            <a:off x="2682768" y="4081771"/>
            <a:ext cx="543339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主讲人：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冯</a:t>
            </a:r>
            <a:r>
              <a:rPr kumimoji="1" 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kumimoji="1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40"/>
            <a:ext cx="12190412" cy="68571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marL="0" lvl="0" algn="l" defTabSz="914400" rtl="0" eaLnBrk="1" latinLnBrk="0" hangingPunct="1">
              <a:buClrTx/>
              <a:buSzTx/>
              <a:buFontTx/>
            </a:pP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六边形 9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-9525" y="881380"/>
            <a:ext cx="12199938" cy="889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618" cy="6858347"/>
          </a:xfrm>
          <a:prstGeom prst="rect">
            <a:avLst/>
          </a:prstGeom>
        </p:spPr>
      </p:pic>
      <p:sp>
        <p:nvSpPr>
          <p:cNvPr id="7" name="六边形 6"/>
          <p:cNvSpPr/>
          <p:nvPr userDrawn="1"/>
        </p:nvSpPr>
        <p:spPr>
          <a:xfrm rot="5400000">
            <a:off x="267335" y="170815"/>
            <a:ext cx="398780" cy="34417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174498" y="457897"/>
            <a:ext cx="399611" cy="344492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六边形 8"/>
          <p:cNvSpPr/>
          <p:nvPr userDrawn="1"/>
        </p:nvSpPr>
        <p:spPr>
          <a:xfrm rot="5400000">
            <a:off x="624357" y="542970"/>
            <a:ext cx="203199" cy="175171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9525" y="890270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logo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  <p:sp>
        <p:nvSpPr>
          <p:cNvPr id="13" name="标题 1"/>
          <p:cNvSpPr txBox="1"/>
          <p:nvPr userDrawn="1"/>
        </p:nvSpPr>
        <p:spPr>
          <a:xfrm>
            <a:off x="832084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  <p:sp>
        <p:nvSpPr>
          <p:cNvPr id="15" name="标题 1"/>
          <p:cNvSpPr txBox="1"/>
          <p:nvPr userDrawn="1"/>
        </p:nvSpPr>
        <p:spPr>
          <a:xfrm>
            <a:off x="838622" y="261442"/>
            <a:ext cx="5767178" cy="615569"/>
          </a:xfrm>
          <a:prstGeom prst="rect">
            <a:avLst/>
          </a:prstGeom>
        </p:spPr>
        <p:txBody>
          <a:bodyPr vert="horz" lIns="108850" tIns="54425" rIns="108850" bIns="54425" rtlCol="0" anchor="ctr">
            <a:noAutofit/>
          </a:bodyPr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CACD4-7197-492D-9DC7-29B989CE8FE9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CACD4-7197-492D-9DC7-29B989CE8FE9}" type="datetimeFigureOut">
              <a:rPr lang="zh-CN" altLang="en-US" smtClean="0"/>
              <a:pPr/>
              <a:t>2022/8/10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4107-90EA-4ACD-B830-5D5703C60F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8582" y="2205658"/>
            <a:ext cx="10361851" cy="1470365"/>
          </a:xfrm>
        </p:spPr>
        <p:txBody>
          <a:bodyPr/>
          <a:lstStyle/>
          <a:p>
            <a:r>
              <a:rPr lang="zh-CN" altLang="en-US" dirty="0"/>
              <a:t>软件测试基础</a:t>
            </a:r>
          </a:p>
        </p:txBody>
      </p:sp>
      <p:pic>
        <p:nvPicPr>
          <p:cNvPr id="4" name="图片 3" descr="吉大校标（白）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395" y="170815"/>
            <a:ext cx="2358390" cy="719455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99775" y="0"/>
            <a:ext cx="1292225" cy="881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Rot="1" noChangeArrowheads="1"/>
          </p:cNvSpPr>
          <p:nvPr/>
        </p:nvSpPr>
        <p:spPr bwMode="auto">
          <a:xfrm>
            <a:off x="920750" y="130175"/>
            <a:ext cx="974725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软件测试方法：白盒测试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341" name="Picture 7" descr="Uml-ActivityD-WhiteBoxPathNum0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558" y="1197546"/>
            <a:ext cx="5256584" cy="52937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xfrm>
            <a:off x="5591150" y="2133650"/>
            <a:ext cx="6199545" cy="2592288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包含的不同执行路径数达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b="1" i="1" u="none" strike="noStrike" kern="0" cap="none" spc="0" normalizeH="0" baseline="30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条，对每一条路径进行测试需要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毫秒，假定一年工作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365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×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24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小时，要想把所有路径测试完，需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3170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idx="1"/>
          </p:nvPr>
        </p:nvSpPr>
        <p:spPr>
          <a:xfrm>
            <a:off x="857250" y="1196975"/>
            <a:ext cx="10710564" cy="50412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模块测试（单元测试）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把每个模块作为一个单独的实体进行测试，发现的往往是编码和详细设计的错误。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子系统测试（集成测试）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把经过单元测试的模块放在一起形成一个子系统进行测试，着重测试模块的接口。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系统测试（集成测试）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把经过测试的子系统装配成一个完整的系统进行测试。发现的往往是软件设计中的错误，也可能发现需求说明中的错误。 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 </a:t>
            </a:r>
          </a:p>
        </p:txBody>
      </p:sp>
      <p:sp>
        <p:nvSpPr>
          <p:cNvPr id="476163" name="Rectangle 3"/>
          <p:cNvSpPr>
            <a:spLocks noRot="1" noChangeArrowheads="1"/>
          </p:cNvSpPr>
          <p:nvPr/>
        </p:nvSpPr>
        <p:spPr bwMode="auto">
          <a:xfrm>
            <a:off x="857885" y="130175"/>
            <a:ext cx="981011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软件测试步骤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idx="1"/>
          </p:nvPr>
        </p:nvSpPr>
        <p:spPr>
          <a:xfrm>
            <a:off x="1270670" y="1773610"/>
            <a:ext cx="9499600" cy="2808883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验收测试（确认测试）：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把软件系统作为单一的实体进行测试，用户积极参与，主要使用实际数据。</a:t>
            </a:r>
          </a:p>
          <a:p>
            <a:pPr marL="742950" marR="0" lvl="1" indent="-28575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目的是验证系统确实能够满足用户的需要。</a:t>
            </a:r>
          </a:p>
          <a:p>
            <a:pPr marL="742950" marR="0" lvl="1" indent="-285750" algn="l" defTabSz="914400" rtl="0" eaLnBrk="1" fontAlgn="base" latinLnBrk="0" hangingPunct="1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发现的往往是系统需求说明书中的错误。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 </a:t>
            </a:r>
          </a:p>
        </p:txBody>
      </p:sp>
      <p:sp>
        <p:nvSpPr>
          <p:cNvPr id="478211" name="Rectangle 3"/>
          <p:cNvSpPr>
            <a:spLocks noRot="1" noChangeArrowheads="1"/>
          </p:cNvSpPr>
          <p:nvPr/>
        </p:nvSpPr>
        <p:spPr bwMode="auto">
          <a:xfrm>
            <a:off x="933450" y="130175"/>
            <a:ext cx="973455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软件测试步骤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idx="1"/>
          </p:nvPr>
        </p:nvSpPr>
        <p:spPr>
          <a:xfrm>
            <a:off x="334566" y="1485578"/>
            <a:ext cx="11573829" cy="50412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平行运行：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是同时运行新开发出来的系统和将被它取代的旧系统，以便比较新旧两个系统的处理结果：</a:t>
            </a:r>
          </a:p>
          <a:p>
            <a:pPr marL="1143000" marR="0" lvl="2" indent="-2286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可以在准生产环境中运行新系统而又不冒风险；</a:t>
            </a:r>
          </a:p>
          <a:p>
            <a:pPr marL="1143000" marR="0" lvl="2" indent="-2286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用户能有一段熟悉新系统的时间；</a:t>
            </a:r>
          </a:p>
          <a:p>
            <a:pPr marL="1143000" marR="0" lvl="2" indent="-2286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可以验证用户指南和使用手册之类的文档；</a:t>
            </a:r>
          </a:p>
          <a:p>
            <a:pPr marL="1143000" marR="0" lvl="2" indent="-2286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能够以准生产模式对新系统进行全负荷测试，可以用测试结果验证性能指标。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 </a:t>
            </a:r>
          </a:p>
        </p:txBody>
      </p:sp>
      <p:sp>
        <p:nvSpPr>
          <p:cNvPr id="480259" name="Rectangle 3"/>
          <p:cNvSpPr>
            <a:spLocks noRot="1" noChangeArrowheads="1"/>
          </p:cNvSpPr>
          <p:nvPr/>
        </p:nvSpPr>
        <p:spPr bwMode="auto">
          <a:xfrm>
            <a:off x="933450" y="130175"/>
            <a:ext cx="973455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软件测试步骤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Rot="1" noChangeArrowheads="1"/>
          </p:cNvSpPr>
          <p:nvPr/>
        </p:nvSpPr>
        <p:spPr bwMode="auto">
          <a:xfrm>
            <a:off x="962660" y="130175"/>
            <a:ext cx="970534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软件测试与开发过程的关系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9461" name="Picture 10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8141" y="1305167"/>
            <a:ext cx="8786852" cy="446487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Rot="1" noChangeArrowheads="1"/>
          </p:cNvSpPr>
          <p:nvPr/>
        </p:nvSpPr>
        <p:spPr bwMode="auto">
          <a:xfrm>
            <a:off x="933450" y="130175"/>
            <a:ext cx="973455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测试阶段的信息流程</a:t>
            </a:r>
          </a:p>
        </p:txBody>
      </p:sp>
      <p:grpSp>
        <p:nvGrpSpPr>
          <p:cNvPr id="20485" name="Group 122"/>
          <p:cNvGrpSpPr/>
          <p:nvPr/>
        </p:nvGrpSpPr>
        <p:grpSpPr>
          <a:xfrm>
            <a:off x="1863247" y="2421386"/>
            <a:ext cx="8696677" cy="3096198"/>
            <a:chOff x="336" y="1170"/>
            <a:chExt cx="4896" cy="1950"/>
          </a:xfrm>
        </p:grpSpPr>
        <p:sp>
          <p:nvSpPr>
            <p:cNvPr id="264315" name="Oval 123" descr="白色大理石"/>
            <p:cNvSpPr>
              <a:spLocks noChangeArrowheads="1"/>
            </p:cNvSpPr>
            <p:nvPr/>
          </p:nvSpPr>
          <p:spPr bwMode="auto">
            <a:xfrm>
              <a:off x="1008" y="1536"/>
              <a:ext cx="480" cy="4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仿宋_GB2312" panose="02010609030101010101" pitchFamily="49" charset="-122"/>
                  <a:cs typeface="+mn-cs"/>
                </a:rPr>
                <a:t>测试</a:t>
              </a:r>
            </a:p>
          </p:txBody>
        </p:sp>
        <p:sp>
          <p:nvSpPr>
            <p:cNvPr id="264316" name="Oval 124" descr="白色大理石"/>
            <p:cNvSpPr>
              <a:spLocks noChangeArrowheads="1"/>
            </p:cNvSpPr>
            <p:nvPr/>
          </p:nvSpPr>
          <p:spPr bwMode="auto">
            <a:xfrm>
              <a:off x="3696" y="2544"/>
              <a:ext cx="526" cy="5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defRPr/>
              </a:pPr>
              <a:r>
                <a:rPr kumimoji="1"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</a:rPr>
                <a:t>可靠性</a:t>
              </a:r>
            </a:p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defRPr/>
              </a:pPr>
              <a:r>
                <a:rPr kumimoji="1" lang="zh-CN" altLang="en-US" sz="20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</a:rPr>
                <a:t>模型</a:t>
              </a:r>
            </a:p>
          </p:txBody>
        </p:sp>
        <p:sp>
          <p:nvSpPr>
            <p:cNvPr id="264317" name="Oval 125" descr="白色大理石"/>
            <p:cNvSpPr>
              <a:spLocks noChangeArrowheads="1"/>
            </p:cNvSpPr>
            <p:nvPr/>
          </p:nvSpPr>
          <p:spPr bwMode="auto">
            <a:xfrm>
              <a:off x="3648" y="1488"/>
              <a:ext cx="480" cy="4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marR="0" lvl="0" indent="0" algn="ctr" defTabSz="914400" fontAlgn="base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</a:rPr>
                <a:t>排错</a:t>
              </a:r>
            </a:p>
          </p:txBody>
        </p:sp>
        <p:sp>
          <p:nvSpPr>
            <p:cNvPr id="264318" name="Oval 126" descr="白色大理石"/>
            <p:cNvSpPr>
              <a:spLocks noChangeArrowheads="1"/>
            </p:cNvSpPr>
            <p:nvPr/>
          </p:nvSpPr>
          <p:spPr bwMode="auto">
            <a:xfrm>
              <a:off x="2352" y="1536"/>
              <a:ext cx="480" cy="4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defRPr/>
              </a:pPr>
              <a:r>
                <a:rPr kumimoji="1"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</a:rPr>
                <a:t>评价</a:t>
              </a:r>
            </a:p>
          </p:txBody>
        </p:sp>
        <p:sp>
          <p:nvSpPr>
            <p:cNvPr id="20493" name="Line 127"/>
            <p:cNvSpPr/>
            <p:nvPr/>
          </p:nvSpPr>
          <p:spPr>
            <a:xfrm>
              <a:off x="336" y="1296"/>
              <a:ext cx="672" cy="384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4" name="Line 128"/>
            <p:cNvSpPr/>
            <p:nvPr/>
          </p:nvSpPr>
          <p:spPr>
            <a:xfrm flipV="1">
              <a:off x="336" y="2016"/>
              <a:ext cx="768" cy="384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4321" name="Text Box 129"/>
            <p:cNvSpPr txBox="1">
              <a:spLocks noChangeArrowheads="1"/>
            </p:cNvSpPr>
            <p:nvPr/>
          </p:nvSpPr>
          <p:spPr bwMode="auto">
            <a:xfrm rot="1723041">
              <a:off x="370" y="1170"/>
              <a:ext cx="768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 anchorCtr="1">
              <a:spAutoFit/>
            </a:bodyPr>
            <a:lstStyle/>
            <a:p>
              <a:pPr marR="0" algn="l" defTabSz="9144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  <a:cs typeface="+mn-cs"/>
                </a:rPr>
                <a:t>软件配置</a:t>
              </a:r>
            </a:p>
          </p:txBody>
        </p:sp>
        <p:sp>
          <p:nvSpPr>
            <p:cNvPr id="264322" name="Text Box 130"/>
            <p:cNvSpPr txBox="1">
              <a:spLocks noChangeArrowheads="1"/>
            </p:cNvSpPr>
            <p:nvPr/>
          </p:nvSpPr>
          <p:spPr bwMode="auto">
            <a:xfrm rot="20226558">
              <a:off x="411" y="2210"/>
              <a:ext cx="813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l" defTabSz="9144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  <a:cs typeface="+mn-cs"/>
                </a:rPr>
                <a:t>测试配置</a:t>
              </a:r>
            </a:p>
          </p:txBody>
        </p:sp>
        <p:sp>
          <p:nvSpPr>
            <p:cNvPr id="20497" name="Line 131"/>
            <p:cNvSpPr/>
            <p:nvPr/>
          </p:nvSpPr>
          <p:spPr>
            <a:xfrm>
              <a:off x="1488" y="1776"/>
              <a:ext cx="86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4324" name="Text Box 132"/>
            <p:cNvSpPr txBox="1">
              <a:spLocks noChangeArrowheads="1"/>
            </p:cNvSpPr>
            <p:nvPr/>
          </p:nvSpPr>
          <p:spPr bwMode="auto">
            <a:xfrm>
              <a:off x="1488" y="1536"/>
              <a:ext cx="813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l" defTabSz="9144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000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  <a:cs typeface="+mn-cs"/>
                </a:rPr>
                <a:t>测试结果</a:t>
              </a:r>
            </a:p>
          </p:txBody>
        </p:sp>
        <p:sp>
          <p:nvSpPr>
            <p:cNvPr id="20499" name="Line 133"/>
            <p:cNvSpPr/>
            <p:nvPr/>
          </p:nvSpPr>
          <p:spPr>
            <a:xfrm flipV="1">
              <a:off x="1584" y="1920"/>
              <a:ext cx="768" cy="48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4326" name="Text Box 134"/>
            <p:cNvSpPr txBox="1">
              <a:spLocks noChangeArrowheads="1"/>
            </p:cNvSpPr>
            <p:nvPr/>
          </p:nvSpPr>
          <p:spPr bwMode="auto">
            <a:xfrm rot="19800000">
              <a:off x="1678" y="2112"/>
              <a:ext cx="768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l" defTabSz="9144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000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  <a:cs typeface="+mn-cs"/>
                </a:rPr>
                <a:t>预期结果</a:t>
              </a:r>
            </a:p>
          </p:txBody>
        </p:sp>
        <p:sp>
          <p:nvSpPr>
            <p:cNvPr id="20501" name="Line 135"/>
            <p:cNvSpPr/>
            <p:nvPr/>
          </p:nvSpPr>
          <p:spPr>
            <a:xfrm>
              <a:off x="2832" y="1776"/>
              <a:ext cx="816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4328" name="Text Box 136"/>
            <p:cNvSpPr txBox="1">
              <a:spLocks noChangeArrowheads="1"/>
            </p:cNvSpPr>
            <p:nvPr/>
          </p:nvSpPr>
          <p:spPr bwMode="auto">
            <a:xfrm>
              <a:off x="2880" y="1536"/>
              <a:ext cx="672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l" defTabSz="9144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000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  <a:cs typeface="+mn-cs"/>
                </a:rPr>
                <a:t>错误</a:t>
              </a:r>
            </a:p>
          </p:txBody>
        </p:sp>
        <p:sp>
          <p:nvSpPr>
            <p:cNvPr id="20503" name="Line 137"/>
            <p:cNvSpPr/>
            <p:nvPr/>
          </p:nvSpPr>
          <p:spPr>
            <a:xfrm>
              <a:off x="2688" y="2016"/>
              <a:ext cx="1008" cy="768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4330" name="Text Box 138"/>
            <p:cNvSpPr txBox="1">
              <a:spLocks noChangeArrowheads="1"/>
            </p:cNvSpPr>
            <p:nvPr/>
          </p:nvSpPr>
          <p:spPr bwMode="auto">
            <a:xfrm rot="2120930">
              <a:off x="2592" y="2393"/>
              <a:ext cx="1005" cy="25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R="0" algn="l" defTabSz="9144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000" b="1" kern="1200" cap="none" spc="0" normalizeH="0" baseline="0" noProof="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  <a:cs typeface="+mn-cs"/>
                </a:rPr>
                <a:t>错误率数据</a:t>
              </a:r>
            </a:p>
          </p:txBody>
        </p:sp>
        <p:sp>
          <p:nvSpPr>
            <p:cNvPr id="20505" name="Line 139"/>
            <p:cNvSpPr/>
            <p:nvPr/>
          </p:nvSpPr>
          <p:spPr>
            <a:xfrm>
              <a:off x="4224" y="2832"/>
              <a:ext cx="816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4332" name="Text Box 140"/>
            <p:cNvSpPr txBox="1">
              <a:spLocks noChangeArrowheads="1"/>
            </p:cNvSpPr>
            <p:nvPr/>
          </p:nvSpPr>
          <p:spPr bwMode="auto">
            <a:xfrm>
              <a:off x="4224" y="2544"/>
              <a:ext cx="1008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algn="l" defTabSz="9144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None/>
                <a:defRPr/>
              </a:pPr>
              <a:r>
                <a:rPr kumimoji="1" lang="zh-CN" altLang="en-US" sz="2000" b="1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仿宋_GB2312" panose="02010609030101010101" pitchFamily="49" charset="-122"/>
                  <a:cs typeface="+mn-cs"/>
                </a:rPr>
                <a:t>可靠性预测</a:t>
              </a:r>
            </a:p>
          </p:txBody>
        </p:sp>
      </p:grpSp>
      <p:sp>
        <p:nvSpPr>
          <p:cNvPr id="264334" name="AutoShape 142" descr="蓝色面巾纸"/>
          <p:cNvSpPr>
            <a:spLocks noChangeArrowheads="1"/>
          </p:cNvSpPr>
          <p:nvPr/>
        </p:nvSpPr>
        <p:spPr bwMode="auto">
          <a:xfrm>
            <a:off x="3862958" y="1251976"/>
            <a:ext cx="2376928" cy="1368678"/>
          </a:xfrm>
          <a:prstGeom prst="wedgeEllipseCallout">
            <a:avLst>
              <a:gd name="adj1" fmla="val -85940"/>
              <a:gd name="adj2" fmla="val 44662"/>
            </a:avLst>
          </a:prstGeom>
          <a:solidFill>
            <a:srgbClr val="FFFF00"/>
          </a:solidFill>
          <a:ln w="28575">
            <a:solidFill>
              <a:schemeClr val="bg1"/>
            </a:solidFill>
            <a:miter lim="800000"/>
          </a:ln>
          <a:effectLst/>
        </p:spPr>
        <p:txBody>
          <a:bodyPr/>
          <a:lstStyle/>
          <a:p>
            <a:pPr marL="342900" marR="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 </a:t>
            </a:r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需求说明书</a:t>
            </a:r>
          </a:p>
          <a:p>
            <a:pPr marL="342900" marR="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 设计说明书</a:t>
            </a:r>
          </a:p>
          <a:p>
            <a:pPr marL="342900" marR="0" lvl="0" indent="-342900" defTabSz="9144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   源程序</a:t>
            </a:r>
          </a:p>
        </p:txBody>
      </p:sp>
      <p:sp>
        <p:nvSpPr>
          <p:cNvPr id="264335" name="AutoShape 143" descr="蓝色面巾纸"/>
          <p:cNvSpPr>
            <a:spLocks noChangeArrowheads="1"/>
          </p:cNvSpPr>
          <p:nvPr/>
        </p:nvSpPr>
        <p:spPr bwMode="auto">
          <a:xfrm>
            <a:off x="1882631" y="5014253"/>
            <a:ext cx="2016498" cy="1295640"/>
          </a:xfrm>
          <a:prstGeom prst="wedgeEllipseCallout">
            <a:avLst>
              <a:gd name="adj1" fmla="val -6674"/>
              <a:gd name="adj2" fmla="val -90632"/>
            </a:avLst>
          </a:prstGeom>
          <a:solidFill>
            <a:srgbClr val="FFFF00"/>
          </a:solidFill>
          <a:ln w="28575">
            <a:solidFill>
              <a:schemeClr val="bg1"/>
            </a:solidFill>
            <a:miter lim="800000"/>
          </a:ln>
          <a:effectLst/>
        </p:spPr>
        <p:txBody>
          <a:bodyPr/>
          <a:lstStyle/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测试计划</a:t>
            </a:r>
          </a:p>
          <a:p>
            <a:pPr marL="342900" indent="-342900" defTabSz="9144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  <a:ea typeface="楷体_GB2312" pitchFamily="49" charset="-122"/>
              </a:rPr>
              <a:t>测试方案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26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26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34" grpId="0" bldLvl="0" animBg="1"/>
      <p:bldP spid="26433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idx="1"/>
          </p:nvPr>
        </p:nvSpPr>
        <p:spPr>
          <a:xfrm>
            <a:off x="859790" y="1196975"/>
            <a:ext cx="10492000" cy="50412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软件配置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：软件需求规格说明、软件设计规格说明、源代码等；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测试配置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：测试计划、测试方案等；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测试结果分析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：比较实测结果与预期结果，评价错误是否发生。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排错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调试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：对已经发现的错误进行错误定位和确定出错性质，并改正这些错误，同时修改相关的文档。</a:t>
            </a:r>
          </a:p>
        </p:txBody>
      </p:sp>
      <p:sp>
        <p:nvSpPr>
          <p:cNvPr id="482307" name="Rectangle 3"/>
          <p:cNvSpPr>
            <a:spLocks noRot="1" noChangeArrowheads="1"/>
          </p:cNvSpPr>
          <p:nvPr/>
        </p:nvSpPr>
        <p:spPr bwMode="auto">
          <a:xfrm>
            <a:off x="933450" y="130175"/>
            <a:ext cx="973455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测试阶段的信息流程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idx="1"/>
          </p:nvPr>
        </p:nvSpPr>
        <p:spPr>
          <a:xfrm>
            <a:off x="982638" y="1701602"/>
            <a:ext cx="10360937" cy="4248472"/>
          </a:xfrm>
        </p:spPr>
        <p:txBody>
          <a:bodyPr vert="horz" wrap="square" lIns="91456" tIns="45728" rIns="91456" bIns="45728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收集和分析测试结果数据，对软件建立可靠性模型。</a:t>
            </a:r>
          </a:p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利用可靠性分析，评价软件质量：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软件的质量和可靠性达到可以接受的程度；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所做的测试不足以发现严重的错误；</a:t>
            </a:r>
          </a:p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ts val="12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如果测试发现不了错误，则是测试配置不够细致充分，错误仍然潜伏在软件中。</a:t>
            </a:r>
          </a:p>
        </p:txBody>
      </p:sp>
      <p:sp>
        <p:nvSpPr>
          <p:cNvPr id="484355" name="Rectangle 3"/>
          <p:cNvSpPr>
            <a:spLocks noRot="1" noChangeArrowheads="1"/>
          </p:cNvSpPr>
          <p:nvPr/>
        </p:nvSpPr>
        <p:spPr bwMode="auto">
          <a:xfrm>
            <a:off x="918210" y="130175"/>
            <a:ext cx="974979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测试阶段的信息流程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idx="1"/>
          </p:nvPr>
        </p:nvSpPr>
        <p:spPr>
          <a:xfrm>
            <a:off x="1017270" y="1628775"/>
            <a:ext cx="9434195" cy="2737123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测试是程序的执行过程，目的在于发现错误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一个好的测试用例在于能发现至今未发现的错误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</a:rPr>
              <a:t>一个成功的测试是发现了至今未发现的错误的测试</a:t>
            </a:r>
          </a:p>
        </p:txBody>
      </p:sp>
      <p:sp>
        <p:nvSpPr>
          <p:cNvPr id="453635" name="Rectangle 3"/>
          <p:cNvSpPr>
            <a:spLocks noRot="1" noChangeArrowheads="1"/>
          </p:cNvSpPr>
          <p:nvPr/>
        </p:nvSpPr>
        <p:spPr bwMode="auto">
          <a:xfrm>
            <a:off x="1017905" y="130175"/>
            <a:ext cx="965009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软件测试目标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idx="1"/>
          </p:nvPr>
        </p:nvSpPr>
        <p:spPr>
          <a:xfrm>
            <a:off x="665614" y="1413570"/>
            <a:ext cx="10225136" cy="4752662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所有测试都应该能追溯到用户需求。 </a:t>
            </a:r>
          </a:p>
          <a:p>
            <a:pPr marL="342900" marR="0" lvl="0" indent="-34290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应该远在测试开始之前就制定出测试计划 。</a:t>
            </a:r>
          </a:p>
          <a:p>
            <a:pPr marL="342900" marR="0" lvl="0" indent="-34290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测试发现的错误中的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％很可能是由程序中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％的模块造成的。 </a:t>
            </a:r>
          </a:p>
          <a:p>
            <a:pPr marL="342900" marR="0" lvl="0" indent="-34290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应该从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小规模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测试开始，逐步进行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“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大规模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”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测试。 </a:t>
            </a:r>
          </a:p>
          <a:p>
            <a:pPr marL="342900" marR="0" lvl="0" indent="-34290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穷举测试是不可能的。 </a:t>
            </a:r>
          </a:p>
          <a:p>
            <a:pPr marL="342900" marR="0" lvl="0" indent="-342900" algn="l" defTabSz="914400" rtl="0" eaLnBrk="1" fontAlgn="base" latinLnBrk="0" hangingPunct="1">
              <a:lnSpc>
                <a:spcPts val="38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为达到最佳的测试效果，应该由独立的第三方从事测试工作。</a:t>
            </a:r>
          </a:p>
        </p:txBody>
      </p:sp>
      <p:sp>
        <p:nvSpPr>
          <p:cNvPr id="455683" name="Rectangle 3"/>
          <p:cNvSpPr>
            <a:spLocks noRot="1" noChangeArrowheads="1"/>
          </p:cNvSpPr>
          <p:nvPr/>
        </p:nvSpPr>
        <p:spPr bwMode="auto">
          <a:xfrm>
            <a:off x="888365" y="130175"/>
            <a:ext cx="977963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软件测试的准则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idx="1"/>
          </p:nvPr>
        </p:nvSpPr>
        <p:spPr>
          <a:xfrm>
            <a:off x="791210" y="1341562"/>
            <a:ext cx="9984516" cy="4896678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测试方法分为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黑盒测试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白盒测试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两类。</a:t>
            </a:r>
          </a:p>
          <a:p>
            <a:pPr marL="770255" lvl="1" indent="-342900" defTabSz="914400" fontAlgn="base">
              <a:lnSpc>
                <a:spcPts val="3840"/>
              </a:lnSpc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如果已经知道了产品应该具有的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功能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，可以通过测试检验是否每个功能都能正常使用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。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770255" lvl="1" indent="-342900" defTabSz="914400" fontAlgn="base">
              <a:lnSpc>
                <a:spcPts val="3840"/>
              </a:lnSpc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如果已经知道了产品的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内部工作过程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，可以通过测试 来检验产品内部动作是否按照规格说明书的规定正常进行。</a:t>
            </a:r>
          </a:p>
        </p:txBody>
      </p:sp>
      <p:sp>
        <p:nvSpPr>
          <p:cNvPr id="461827" name="Rectangle 3"/>
          <p:cNvSpPr>
            <a:spLocks noRot="1" noChangeArrowheads="1"/>
          </p:cNvSpPr>
          <p:nvPr/>
        </p:nvSpPr>
        <p:spPr bwMode="auto">
          <a:xfrm>
            <a:off x="890905" y="130175"/>
            <a:ext cx="977709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软件测试方法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idx="1"/>
          </p:nvPr>
        </p:nvSpPr>
        <p:spPr>
          <a:xfrm>
            <a:off x="931545" y="1557586"/>
            <a:ext cx="9290050" cy="4680654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黑盒测试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：把测试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对象</a:t>
            </a:r>
            <a:r>
              <a:rPr kumimoji="0" lang="zh-CN" altLang="en-US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看作一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个黑盒子，测试人员完全不考虑程序内部的逻辑结构和内部特性，只依据程序的需求规格说明书，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检查程序的功能是否符合它的功能说明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黑盒测试又叫做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功能测试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数据驱动测试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57731" name="Rectangle 3"/>
          <p:cNvSpPr>
            <a:spLocks noRot="1" noChangeArrowheads="1"/>
          </p:cNvSpPr>
          <p:nvPr/>
        </p:nvSpPr>
        <p:spPr bwMode="auto">
          <a:xfrm>
            <a:off x="960120" y="130175"/>
            <a:ext cx="970788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软件测试方法：黑盒测试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idx="1"/>
          </p:nvPr>
        </p:nvSpPr>
        <p:spPr>
          <a:xfrm>
            <a:off x="719454" y="1196975"/>
            <a:ext cx="10200287" cy="50412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黑盒测试方法是在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程序接口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上进行测试：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ts val="24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是否有不正确或遗漏了的功能？</a:t>
            </a: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在接口上输入能否正确地接受？能否输出正确的结果？</a:t>
            </a: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是否有数据结构错误或外部信息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(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例如数据文件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)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访问错误？</a:t>
            </a: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性能上是否能够满足要求？</a:t>
            </a:r>
          </a:p>
          <a:p>
            <a:pPr marL="742950" marR="0" lvl="1" indent="-285750" algn="l" defTabSz="914400" rtl="0" eaLnBrk="1" fontAlgn="base" latinLnBrk="0" hangingPunct="1">
              <a:lnSpc>
                <a:spcPts val="3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是否有初始化或终止性错误？</a:t>
            </a:r>
          </a:p>
        </p:txBody>
      </p:sp>
      <p:sp>
        <p:nvSpPr>
          <p:cNvPr id="459779" name="Rectangle 3"/>
          <p:cNvSpPr>
            <a:spLocks noRot="1" noChangeArrowheads="1"/>
          </p:cNvSpPr>
          <p:nvPr/>
        </p:nvSpPr>
        <p:spPr bwMode="auto">
          <a:xfrm>
            <a:off x="860425" y="130175"/>
            <a:ext cx="980757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软件测试方法：黑盒测试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idx="1"/>
          </p:nvPr>
        </p:nvSpPr>
        <p:spPr>
          <a:xfrm>
            <a:off x="817880" y="1196975"/>
            <a:ext cx="10677926" cy="50412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黑盒测试不可能用所有可能的输入输出条件来确定测试数据：</a:t>
            </a:r>
          </a:p>
          <a:p>
            <a:pPr marL="770255" lvl="1" indent="-342900" defTabSz="914400" fontAlgn="base">
              <a:lnSpc>
                <a:spcPts val="3840"/>
              </a:lnSpc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假设一个程序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P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有输入量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X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和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Y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及输出量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Z</a:t>
            </a:r>
            <a:r>
              <a:rPr kumimoji="0" lang="zh-CN" altLang="en-US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，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在字长为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32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位的计算机上运行。若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X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、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Y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都取整数，按黑盒方法进行穷举测试：</a:t>
            </a:r>
          </a:p>
          <a:p>
            <a:pPr marL="770255" lvl="1" indent="-342900" defTabSz="914400" fontAlgn="base">
              <a:lnSpc>
                <a:spcPts val="3840"/>
              </a:lnSpc>
              <a:spcAft>
                <a:spcPct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 可能采用的测试数据组数为：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b="1" i="1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        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2</a:t>
            </a:r>
            <a:r>
              <a:rPr kumimoji="0" lang="en-US" altLang="zh-CN" sz="2800" b="1" i="1" u="none" strike="noStrike" kern="0" cap="none" spc="0" normalizeH="0" baseline="30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32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×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2</a:t>
            </a:r>
            <a:r>
              <a:rPr kumimoji="0" lang="en-US" altLang="zh-CN" sz="2800" b="1" i="1" u="none" strike="noStrike" kern="0" cap="none" spc="0" normalizeH="0" baseline="30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32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＝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2</a:t>
            </a:r>
            <a:r>
              <a:rPr kumimoji="0" lang="en-US" altLang="zh-CN" sz="2800" b="1" i="1" u="none" strike="noStrike" kern="0" cap="none" spc="0" normalizeH="0" baseline="3000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64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宋体" panose="02010600030101010101" pitchFamily="2" charset="-122"/>
              <a:ea typeface="+mn-ea"/>
              <a:cs typeface="+mn-cs"/>
            </a:endParaRPr>
          </a:p>
          <a:p>
            <a:pPr marL="770255" lvl="1" indent="-342900" defTabSz="914400" fontAlgn="base">
              <a:lnSpc>
                <a:spcPts val="3840"/>
              </a:lnSpc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如果测试一组数据需要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1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毫秒，一年工作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365 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×</a:t>
            </a:r>
            <a:r>
              <a:rPr kumimoji="0" lang="en-US" altLang="zh-CN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24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小时，完成所有测试需</a:t>
            </a:r>
            <a:r>
              <a: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5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亿年。</a:t>
            </a:r>
          </a:p>
        </p:txBody>
      </p:sp>
      <p:sp>
        <p:nvSpPr>
          <p:cNvPr id="463875" name="Rectangle 3"/>
          <p:cNvSpPr>
            <a:spLocks noRot="1" noChangeArrowheads="1"/>
          </p:cNvSpPr>
          <p:nvPr/>
        </p:nvSpPr>
        <p:spPr bwMode="auto">
          <a:xfrm>
            <a:off x="842010" y="130175"/>
            <a:ext cx="982599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软件测试方法：黑盒测试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564613" y="3352043"/>
            <a:ext cx="2592387" cy="1014412"/>
            <a:chOff x="975" y="1979"/>
            <a:chExt cx="1996" cy="835"/>
          </a:xfrm>
        </p:grpSpPr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1791" y="1979"/>
              <a:ext cx="499" cy="771"/>
            </a:xfrm>
            <a:prstGeom prst="rect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 algn="ctr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itchFamily="2" charset="2"/>
                <a:buNone/>
              </a:pPr>
              <a:r>
                <a:rPr kumimoji="1" lang="en-US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仿宋_GB2312" pitchFamily="49" charset="-122"/>
                </a:rPr>
                <a:t>P</a:t>
              </a: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1292" y="2205"/>
              <a:ext cx="49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1292" y="2568"/>
              <a:ext cx="49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>
              <a:off x="2290" y="2341"/>
              <a:ext cx="40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975" y="1979"/>
              <a:ext cx="273" cy="4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itchFamily="2" charset="2"/>
                <a:buNone/>
              </a:pPr>
              <a:r>
                <a:rPr kumimoji="1" lang="en-US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仿宋_GB2312" pitchFamily="49" charset="-122"/>
                </a:rPr>
                <a:t>X</a:t>
              </a: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975" y="2387"/>
              <a:ext cx="273" cy="4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itchFamily="2" charset="2"/>
                <a:buNone/>
              </a:pPr>
              <a:r>
                <a:rPr kumimoji="1" lang="en-US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仿宋_GB2312" pitchFamily="49" charset="-122"/>
                </a:rPr>
                <a:t>Y</a:t>
              </a:r>
            </a:p>
          </p:txBody>
        </p:sp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2698" y="2161"/>
              <a:ext cx="273" cy="4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hlink"/>
                </a:buClr>
                <a:buSzPct val="50000"/>
                <a:buFont typeface="Wingdings" pitchFamily="2" charset="2"/>
                <a:buNone/>
              </a:pPr>
              <a:r>
                <a:rPr kumimoji="1" lang="en-US" altLang="zh-CN" sz="28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itchFamily="2" charset="-122"/>
                  <a:ea typeface="仿宋_GB2312" pitchFamily="49" charset="-122"/>
                </a:rPr>
                <a:t>Z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idx="1"/>
          </p:nvPr>
        </p:nvSpPr>
        <p:spPr>
          <a:xfrm>
            <a:off x="845184" y="1196975"/>
            <a:ext cx="10218573" cy="504126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白盒测试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：把测试对象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看作一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个透明盒子，它允许测试人员利用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程序内部的逻辑结构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及有关信息，设计或选择测试用例，对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程序的所有逻辑路径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进行测试。</a:t>
            </a:r>
            <a:endParaRPr kumimoji="0" lang="zh-CN" altLang="en-US" b="1" i="0" u="none" strike="noStrike" kern="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ts val="18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白盒测试又称为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结构测试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玻璃盒测试</a:t>
            </a:r>
            <a:r>
              <a:rPr lang="zh-CN" altLang="en-US" b="1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、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逻辑驱动测试</a:t>
            </a: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</a:p>
        </p:txBody>
      </p:sp>
      <p:sp>
        <p:nvSpPr>
          <p:cNvPr id="465923" name="Rectangle 3"/>
          <p:cNvSpPr>
            <a:spLocks noRot="1" noChangeArrowheads="1"/>
          </p:cNvSpPr>
          <p:nvPr/>
        </p:nvSpPr>
        <p:spPr bwMode="auto">
          <a:xfrm>
            <a:off x="845185" y="130175"/>
            <a:ext cx="982281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软件测试方法：白盒测试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idx="1"/>
          </p:nvPr>
        </p:nvSpPr>
        <p:spPr>
          <a:xfrm>
            <a:off x="946150" y="1196975"/>
            <a:ext cx="9110345" cy="4669155"/>
          </a:xfrm>
        </p:spPr>
        <p:txBody>
          <a:bodyPr vert="horz" wrap="square" lIns="91456" tIns="45728" rIns="91456" bIns="45728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使用白盒测试方法进行如下的检查：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ts val="18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对程序模块的所有独立的执行路径至少测试一次；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对所有的逻辑判定，取“真”与取“假”的两种情况都至少测试一次；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在循环的边界和运行界限内执行循环体；</a:t>
            </a:r>
          </a:p>
          <a:p>
            <a:pPr marL="742950" marR="0" lvl="1" indent="-285750" algn="l" defTabSz="914400" rtl="0" eaLnBrk="1" fontAlgn="base" latinLnBrk="0" hangingPunct="1">
              <a:lnSpc>
                <a:spcPts val="384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</a:rPr>
              <a:t>测试内部数据结构的有效性等；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kumimoji="0" lang="zh-CN" alt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“错误潜伏在角落里，聚集在边界上”</a:t>
            </a:r>
          </a:p>
        </p:txBody>
      </p:sp>
      <p:sp>
        <p:nvSpPr>
          <p:cNvPr id="467971" name="Rectangle 3"/>
          <p:cNvSpPr>
            <a:spLocks noRot="1" noChangeArrowheads="1"/>
          </p:cNvSpPr>
          <p:nvPr/>
        </p:nvSpPr>
        <p:spPr bwMode="auto">
          <a:xfrm>
            <a:off x="888365" y="130175"/>
            <a:ext cx="9779635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algn="l" defTabSz="914400" rtl="0" eaLnBrk="1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3200" b="1" i="0" u="none" strike="noStrike" kern="1200" cap="none" spc="0" normalizeH="0" baseline="0" dirty="0" smtClean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软件测试方法：白盒测试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79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1026</Words>
  <Application>Microsoft Office PowerPoint</Application>
  <PresentationFormat>自定义</PresentationFormat>
  <Paragraphs>114</Paragraphs>
  <Slides>17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新版软件工程母版</vt:lpstr>
      <vt:lpstr>软件测试基础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19</cp:revision>
  <dcterms:created xsi:type="dcterms:W3CDTF">2021-07-20T05:30:00Z</dcterms:created>
  <dcterms:modified xsi:type="dcterms:W3CDTF">2022-08-10T14:15:12Z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0D5569DD6C2743D58A79402240CBE2F1</vt:lpwstr>
  </property>
  <property fmtid="{D5CDD505-2E9C-101B-9397-08002B2CF9AE}" pid="3" name="KSOProductBuildVer">
    <vt:lpwstr>2052-11.1.0.10667</vt:lpwstr>
  </property>
</Properties>
</file>