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61" r:id="rId3"/>
    <p:sldId id="262" r:id="rId4"/>
    <p:sldId id="263" r:id="rId5"/>
    <p:sldId id="264" r:id="rId6"/>
    <p:sldId id="265" r:id="rId7"/>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2022/4/28</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185342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1267" name="Rectangle 2"/>
          <p:cNvSpPr>
            <a:spLocks noGrp="1" noRot="1" noChangeAspect="1" noTextEdit="1"/>
          </p:cNvSpPr>
          <p:nvPr>
            <p:ph type="sldImg"/>
          </p:nvPr>
        </p:nvSpPr>
        <p:spPr>
          <a:xfrm>
            <a:off x="687388" y="1143000"/>
            <a:ext cx="5483225" cy="3086100"/>
          </a:xfrm>
        </p:spPr>
      </p:sp>
      <p:sp>
        <p:nvSpPr>
          <p:cNvPr id="112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2291" name="Rectangle 2"/>
          <p:cNvSpPr>
            <a:spLocks noGrp="1" noRot="1" noChangeAspect="1" noTextEdit="1"/>
          </p:cNvSpPr>
          <p:nvPr>
            <p:ph type="sldImg"/>
          </p:nvPr>
        </p:nvSpPr>
        <p:spPr>
          <a:xfrm>
            <a:off x="687388" y="1143000"/>
            <a:ext cx="5483225" cy="3086100"/>
          </a:xfrm>
        </p:spPr>
      </p:sp>
      <p:sp>
        <p:nvSpPr>
          <p:cNvPr id="122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3315" name="Rectangle 2"/>
          <p:cNvSpPr>
            <a:spLocks noGrp="1" noRot="1" noChangeAspect="1" noTextEdit="1"/>
          </p:cNvSpPr>
          <p:nvPr>
            <p:ph type="sldImg"/>
          </p:nvPr>
        </p:nvSpPr>
        <p:spPr>
          <a:xfrm>
            <a:off x="687388" y="1143000"/>
            <a:ext cx="5483225" cy="3086100"/>
          </a:xfrm>
        </p:spPr>
      </p:sp>
      <p:sp>
        <p:nvSpPr>
          <p:cNvPr id="133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4339" name="Rectangle 2"/>
          <p:cNvSpPr>
            <a:spLocks noGrp="1" noRot="1" noChangeAspect="1" noTextEdit="1"/>
          </p:cNvSpPr>
          <p:nvPr>
            <p:ph type="sldImg"/>
          </p:nvPr>
        </p:nvSpPr>
        <p:spPr>
          <a:xfrm>
            <a:off x="687388" y="1143000"/>
            <a:ext cx="5483225" cy="3086100"/>
          </a:xfrm>
        </p:spPr>
      </p:sp>
      <p:sp>
        <p:nvSpPr>
          <p:cNvPr id="143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cstate="print"/>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cstate="print"/>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cstate="print"/>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cstate="print"/>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pPr/>
              <a:t>2022/4/28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9213373" cy="1470365"/>
          </a:xfrm>
        </p:spPr>
        <p:txBody>
          <a:bodyPr/>
          <a:lstStyle/>
          <a:p>
            <a:r>
              <a:rPr lang="zh-CN" altLang="en-US" dirty="0"/>
              <a:t>确认测试</a:t>
            </a:r>
          </a:p>
        </p:txBody>
      </p:sp>
      <p:pic>
        <p:nvPicPr>
          <p:cNvPr id="4" name="图片 3" descr="吉大校标（白）"/>
          <p:cNvPicPr>
            <a:picLocks noChangeAspect="1"/>
          </p:cNvPicPr>
          <p:nvPr/>
        </p:nvPicPr>
        <p:blipFill>
          <a:blip r:embed="rId2" cstate="print"/>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cstate="print"/>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idx="1"/>
          </p:nvPr>
        </p:nvSpPr>
        <p:spPr>
          <a:xfrm>
            <a:off x="832484" y="1196975"/>
            <a:ext cx="10447297" cy="381699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确认测试也叫验收测试，其目标是验证软件的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有效性</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软件有效性</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的简单定义：如果软件的功能和性能如同用户所合理期待的那样，软件就是有效的。</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需求阶段产生的需求规格说明书或类似文档是软件有效性的标准，也是进行确认测试的基础。</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确认测试</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以用户为主</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来进行。</a:t>
            </a:r>
          </a:p>
        </p:txBody>
      </p:sp>
      <p:sp>
        <p:nvSpPr>
          <p:cNvPr id="527363" name="Rectangle 3"/>
          <p:cNvSpPr>
            <a:spLocks noRot="1" noChangeArrowheads="1"/>
          </p:cNvSpPr>
          <p:nvPr/>
        </p:nvSpPr>
        <p:spPr bwMode="auto">
          <a:xfrm>
            <a:off x="857885" y="130175"/>
            <a:ext cx="981011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确认测试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vert="horz" wrap="square" lIns="91456" tIns="45728" rIns="91456" bIns="4572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Validation</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：确认指为了保证软件确实满足了用户需求而进行的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一系列活动</a:t>
            </a:r>
            <a:endParaRPr kumimoji="0" lang="zh-CN" altLang="en-US"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Verification</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：验证指</a:t>
            </a:r>
            <a:r>
              <a:rPr lang="zh-CN" altLang="en-US" b="1" kern="0" dirty="0" smtClean="0">
                <a:effectLst>
                  <a:outerShdw blurRad="38100" dist="38100" dir="2700000" algn="tl">
                    <a:srgbClr val="000000"/>
                  </a:outerShdw>
                </a:effectLst>
                <a:latin typeface="+mn-lt"/>
                <a:ea typeface="+mn-ea"/>
              </a:rPr>
              <a:t>为了</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保证软件正确地实现了某个特定要求的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一系列活动</a:t>
            </a:r>
            <a:endParaRPr kumimoji="0" lang="zh-CN" altLang="en-US"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mn-ea"/>
                <a:cs typeface="+mn-cs"/>
              </a:rPr>
              <a:t>It is sometimes said that validation ensures that ‘you built the right thing’ and verification ensures that ‘you built it right’. </a:t>
            </a:r>
          </a:p>
        </p:txBody>
      </p:sp>
      <p:sp>
        <p:nvSpPr>
          <p:cNvPr id="745476" name="Rectangle 4"/>
          <p:cNvSpPr>
            <a:spLocks noRot="1" noChangeArrowheads="1"/>
          </p:cNvSpPr>
          <p:nvPr/>
        </p:nvSpPr>
        <p:spPr bwMode="auto">
          <a:xfrm>
            <a:off x="1701622" y="130199"/>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Tips</a:t>
            </a:r>
            <a:endPar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idx="1"/>
          </p:nvPr>
        </p:nvSpPr>
        <p:spPr>
          <a:xfrm>
            <a:off x="1126654" y="1557586"/>
            <a:ext cx="9106535" cy="3096915"/>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保证软件能满足所有功能要求。</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能达到每个性能要求。</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文档资料是准确而完整的。</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保证软件能满足其他预定的要求。</a:t>
            </a:r>
          </a:p>
        </p:txBody>
      </p:sp>
      <p:sp>
        <p:nvSpPr>
          <p:cNvPr id="529411" name="Rectangle 3"/>
          <p:cNvSpPr>
            <a:spLocks noRot="1" noChangeArrowheads="1"/>
          </p:cNvSpPr>
          <p:nvPr/>
        </p:nvSpPr>
        <p:spPr bwMode="auto">
          <a:xfrm>
            <a:off x="860425" y="130175"/>
            <a:ext cx="980757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确认测试的范围</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idx="1"/>
          </p:nvPr>
        </p:nvSpPr>
        <p:spPr>
          <a:xfrm>
            <a:off x="910630" y="1773610"/>
            <a:ext cx="10014361" cy="3240931"/>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复查的目的是保证</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软件配置</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的所有成分都齐全，质量符合要求，文档与程序完全一致，具有完成软件维护所必须的细节，而且已经编好目录。 </a:t>
            </a:r>
          </a:p>
          <a:p>
            <a:pPr marL="342900" marR="0" lvl="0" indent="-342900" algn="l"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在确认测试过程中应该严格遵循用户手册及其他操作程序的说明和要求，从而</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检验用户使用手册</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的完整性和正确性。</a:t>
            </a:r>
          </a:p>
        </p:txBody>
      </p:sp>
      <p:sp>
        <p:nvSpPr>
          <p:cNvPr id="531459" name="Rectangle 3"/>
          <p:cNvSpPr>
            <a:spLocks noRot="1" noChangeArrowheads="1"/>
          </p:cNvSpPr>
          <p:nvPr/>
        </p:nvSpPr>
        <p:spPr bwMode="auto">
          <a:xfrm>
            <a:off x="875665" y="130175"/>
            <a:ext cx="979233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软件配置复查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idx="1"/>
          </p:nvPr>
        </p:nvSpPr>
        <p:spPr>
          <a:xfrm>
            <a:off x="982638" y="1701602"/>
            <a:ext cx="9385935" cy="3024907"/>
          </a:xfrm>
        </p:spPr>
        <p:txBody>
          <a:bodyPr vert="horz" wrap="square" lIns="91456" tIns="45728" rIns="91456" bIns="45728" numCol="1" anchor="t" anchorCtr="0" compatLnSpc="1"/>
          <a:lstStyle/>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针对为多客户开发的软件</a:t>
            </a:r>
            <a:r>
              <a:rPr lang="en-US" altLang="zh-CN" b="1" kern="0" dirty="0" smtClean="0">
                <a:effectLst>
                  <a:outerShdw blurRad="38100" dist="38100" dir="2700000" algn="tl">
                    <a:srgbClr val="000000"/>
                  </a:outerShdw>
                </a:effectLst>
                <a:latin typeface="+mn-lt"/>
                <a:ea typeface="+mn-ea"/>
              </a:rPr>
              <a:t>:</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Alpha</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测试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由用户在开发者的场所进行，并且在开发者对用户的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指导</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下进行测试。</a:t>
            </a:r>
          </a:p>
          <a:p>
            <a:pPr marL="342900" marR="0" lvl="0" indent="-342900" algn="l" defTabSz="914400" rtl="0" eaLnBrk="1" fontAlgn="base" latinLnBrk="0" hangingPunct="1">
              <a:lnSpc>
                <a:spcPts val="384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Beta</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测试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由软件的最终用户们在一个或多个客户场所进行。开发者通常不在</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Beta</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测试的现场。</a:t>
            </a:r>
          </a:p>
        </p:txBody>
      </p:sp>
      <p:sp>
        <p:nvSpPr>
          <p:cNvPr id="533507" name="Rectangle 3"/>
          <p:cNvSpPr>
            <a:spLocks noRot="1" noChangeArrowheads="1"/>
          </p:cNvSpPr>
          <p:nvPr/>
        </p:nvSpPr>
        <p:spPr bwMode="auto">
          <a:xfrm>
            <a:off x="902335" y="130175"/>
            <a:ext cx="976566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Alpha和Beta测试</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301</Words>
  <Application>Microsoft Office PowerPoint</Application>
  <PresentationFormat>自定义</PresentationFormat>
  <Paragraphs>28</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新版软件工程母版</vt:lpstr>
      <vt:lpstr>确认测试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14</cp:revision>
  <dcterms:created xsi:type="dcterms:W3CDTF">2021-07-20T05:30:00Z</dcterms:created>
  <dcterms:modified xsi:type="dcterms:W3CDTF">2022-04-28T06:46:50Z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11D00FBEAE0D4009AA174D5293852D34</vt:lpwstr>
  </property>
  <property fmtid="{D5CDD505-2E9C-101B-9397-08002B2CF9AE}" pid="3" name="KSOProductBuildVer">
    <vt:lpwstr>2052-11.1.0.10495</vt:lpwstr>
  </property>
</Properties>
</file>