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0" r:id="rId3"/>
    <p:sldId id="261" r:id="rId4"/>
    <p:sldId id="262" r:id="rId5"/>
    <p:sldId id="269" r:id="rId6"/>
    <p:sldId id="270" r:id="rId7"/>
    <p:sldId id="265" r:id="rId8"/>
    <p:sldId id="266" r:id="rId9"/>
    <p:sldId id="267" r:id="rId10"/>
    <p:sldId id="268" r:id="rId11"/>
  </p:sldIdLst>
  <p:sldSz cx="12190413" cy="6859588"/>
  <p:notesSz cx="6858000" cy="9144000"/>
  <p:defaultText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61" y="-48"/>
      </p:cViewPr>
      <p:guideLst>
        <p:guide orient="horz" pos="2161"/>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2022/5/14</a:t>
            </a:fld>
            <a:endParaRPr lang="zh-CN" altLang="en-US"/>
          </a:p>
        </p:txBody>
      </p:sp>
      <p:sp>
        <p:nvSpPr>
          <p:cNvPr id="4" name="幻灯片图像占位符 3"/>
          <p:cNvSpPr>
            <a:spLocks noGrp="1" noRot="1" noChangeAspect="1"/>
          </p:cNvSpPr>
          <p:nvPr>
            <p:ph type="sldImg" idx="2"/>
          </p:nvPr>
        </p:nvSpPr>
        <p:spPr>
          <a:xfrm>
            <a:off x="686736" y="1143000"/>
            <a:ext cx="5484527"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extLst>
      <p:ext uri="{BB962C8B-B14F-4D97-AF65-F5344CB8AC3E}">
        <p14:creationId xmlns:p14="http://schemas.microsoft.com/office/powerpoint/2010/main" val="115099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2</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3315" name="Rectangle 2"/>
          <p:cNvSpPr>
            <a:spLocks noGrp="1" noRot="1" noChangeAspect="1" noTextEdit="1"/>
          </p:cNvSpPr>
          <p:nvPr>
            <p:ph type="sldImg"/>
          </p:nvPr>
        </p:nvSpPr>
        <p:spPr>
          <a:xfrm>
            <a:off x="687388" y="1143000"/>
            <a:ext cx="5483225" cy="3086100"/>
          </a:xfrm>
        </p:spPr>
      </p:sp>
      <p:sp>
        <p:nvSpPr>
          <p:cNvPr id="13316"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3</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4339" name="Rectangle 2"/>
          <p:cNvSpPr>
            <a:spLocks noGrp="1" noRot="1" noChangeAspect="1" noTextEdit="1"/>
          </p:cNvSpPr>
          <p:nvPr>
            <p:ph type="sldImg"/>
          </p:nvPr>
        </p:nvSpPr>
        <p:spPr>
          <a:xfrm>
            <a:off x="687388" y="1143000"/>
            <a:ext cx="5483225" cy="3086100"/>
          </a:xfrm>
        </p:spPr>
      </p:sp>
      <p:sp>
        <p:nvSpPr>
          <p:cNvPr id="14340"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4</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5363" name="Rectangle 2"/>
          <p:cNvSpPr>
            <a:spLocks noGrp="1" noRot="1" noChangeAspect="1" noTextEdit="1"/>
          </p:cNvSpPr>
          <p:nvPr>
            <p:ph type="sldImg"/>
          </p:nvPr>
        </p:nvSpPr>
        <p:spPr>
          <a:xfrm>
            <a:off x="687388" y="1143000"/>
            <a:ext cx="5483225" cy="3086100"/>
          </a:xfrm>
        </p:spPr>
      </p:sp>
      <p:sp>
        <p:nvSpPr>
          <p:cNvPr id="15364"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p:txBody>
          <a:bodyPr wrap="square" lIns="91440" tIns="45720" rIns="91440" bIns="45720" numCol="1" anchor="b" anchorCtr="0" compatLnSpc="1"/>
          <a:lstStyle/>
          <a:p>
            <a:pPr lvl="0" algn="r" eaLnBrk="1" hangingPunct="1">
              <a:buNone/>
            </a:pPr>
            <a:fld id="{9A0DB2DC-4C9A-4742-B13C-FB6460FD3503}" type="slidenum">
              <a:rPr lang="en-US" altLang="zh-CN" sz="1200" b="1" dirty="0">
                <a:effectLst>
                  <a:outerShdw blurRad="38100" dist="38100" dir="2700000">
                    <a:srgbClr val="C0C0C0"/>
                  </a:outerShdw>
                </a:effectLst>
                <a:latin typeface="Times New Roman" panose="02020603050405020304" pitchFamily="18" charset="0"/>
              </a:rPr>
              <a:pPr lvl="0" algn="r" eaLnBrk="1" hangingPunct="1">
                <a:buNone/>
              </a:pPr>
              <a:t>10</a:t>
            </a:fld>
            <a:endParaRPr lang="en-US" altLang="zh-CN" sz="1200" b="1" dirty="0">
              <a:effectLst>
                <a:outerShdw blurRad="38100" dist="38100" dir="2700000">
                  <a:srgbClr val="C0C0C0"/>
                </a:outerShdw>
              </a:effectLst>
              <a:latin typeface="Times New Roman" panose="02020603050405020304" pitchFamily="18" charset="0"/>
            </a:endParaRPr>
          </a:p>
        </p:txBody>
      </p:sp>
      <p:sp>
        <p:nvSpPr>
          <p:cNvPr id="17411" name="Rectangle 2"/>
          <p:cNvSpPr>
            <a:spLocks noGrp="1" noRot="1" noChangeAspect="1" noTextEdit="1"/>
          </p:cNvSpPr>
          <p:nvPr>
            <p:ph type="sldImg"/>
          </p:nvPr>
        </p:nvSpPr>
        <p:spPr>
          <a:xfrm>
            <a:off x="687388" y="1143000"/>
            <a:ext cx="5483225" cy="3086100"/>
          </a:xfrm>
        </p:spPr>
      </p:sp>
      <p:sp>
        <p:nvSpPr>
          <p:cNvPr id="17412" name="Rectangle 3"/>
          <p:cNvSpPr>
            <a:spLocks noGrp="1"/>
          </p:cNvSpPr>
          <p:nvPr>
            <p:ph type="body" idx="1"/>
          </p:nvPr>
        </p:nvSpPr>
        <p:spPr/>
        <p:txBody>
          <a:bodyPr wrap="square" lIns="91440" tIns="45720" rIns="91440" bIns="45720" anchor="ctr"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1" y="1240"/>
            <a:ext cx="12287894" cy="6911940"/>
          </a:xfrm>
          <a:prstGeom prst="rect">
            <a:avLst/>
          </a:prstGeom>
        </p:spPr>
      </p:pic>
      <p:sp>
        <p:nvSpPr>
          <p:cNvPr id="2" name="标题 1"/>
          <p:cNvSpPr>
            <a:spLocks noGrp="1"/>
          </p:cNvSpPr>
          <p:nvPr>
            <p:ph type="ctrTitle" hasCustomPrompt="1"/>
          </p:nvPr>
        </p:nvSpPr>
        <p:spPr>
          <a:xfrm>
            <a:off x="914281" y="2130919"/>
            <a:ext cx="10361851" cy="1470365"/>
          </a:xfrm>
        </p:spPr>
        <p:txBody>
          <a:bodyPr>
            <a:noAutofit/>
          </a:bodyPr>
          <a:lstStyle>
            <a:lvl1pPr>
              <a:defRPr sz="7200">
                <a:solidFill>
                  <a:schemeClr val="bg1"/>
                </a:solidFill>
                <a:latin typeface="黑体" panose="02010609060101010101" pitchFamily="49" charset="-122"/>
                <a:ea typeface="黑体" panose="02010609060101010101" pitchFamily="49" charset="-122"/>
              </a:defRPr>
            </a:lvl1pPr>
          </a:lstStyle>
          <a:p>
            <a:r>
              <a:rPr lang="zh-CN" altLang="en-US" dirty="0" smtClean="0"/>
              <a:t>单击此处编辑母版标题</a:t>
            </a:r>
            <a:endParaRPr lang="zh-CN" altLang="en-US" dirty="0"/>
          </a:p>
        </p:txBody>
      </p:sp>
      <p:pic>
        <p:nvPicPr>
          <p:cNvPr id="5" name="图片 4" descr="吉大校标（白）"/>
          <p:cNvPicPr>
            <a:picLocks noChangeAspect="1"/>
          </p:cNvPicPr>
          <p:nvPr userDrawn="1"/>
        </p:nvPicPr>
        <p:blipFill>
          <a:blip r:embed="rId3" cstate="print"/>
          <a:stretch>
            <a:fillRect/>
          </a:stretch>
        </p:blipFill>
        <p:spPr>
          <a:xfrm>
            <a:off x="112395" y="170815"/>
            <a:ext cx="2358390" cy="719455"/>
          </a:xfrm>
          <a:prstGeom prst="rect">
            <a:avLst/>
          </a:prstGeom>
        </p:spPr>
      </p:pic>
      <p:pic>
        <p:nvPicPr>
          <p:cNvPr id="6" name="图片 5" descr="logo"/>
          <p:cNvPicPr>
            <a:picLocks noChangeAspect="1"/>
          </p:cNvPicPr>
          <p:nvPr userDrawn="1"/>
        </p:nvPicPr>
        <p:blipFill>
          <a:blip r:embed="rId4" cstate="print"/>
          <a:stretch>
            <a:fillRect/>
          </a:stretch>
        </p:blipFill>
        <p:spPr>
          <a:xfrm>
            <a:off x="10899775" y="0"/>
            <a:ext cx="1292225" cy="881380"/>
          </a:xfrm>
          <a:prstGeom prst="rect">
            <a:avLst/>
          </a:prstGeom>
        </p:spPr>
      </p:pic>
      <p:sp>
        <p:nvSpPr>
          <p:cNvPr id="8" name="文本框 4"/>
          <p:cNvSpPr txBox="1"/>
          <p:nvPr userDrawn="1"/>
        </p:nvSpPr>
        <p:spPr>
          <a:xfrm>
            <a:off x="2682768" y="4081771"/>
            <a:ext cx="5433391" cy="521970"/>
          </a:xfrm>
          <a:prstGeom prst="rect">
            <a:avLst/>
          </a:prstGeom>
          <a:noFill/>
        </p:spPr>
        <p:txBody>
          <a:bodyPr wrap="square" rtlCol="0">
            <a:spAutoFit/>
          </a:bodyPr>
          <a:lstStyle/>
          <a:p>
            <a:pPr algn="ctr"/>
            <a:r>
              <a:rPr kumimoji="1" lang="zh-CN" sz="2800" dirty="0">
                <a:solidFill>
                  <a:schemeClr val="bg1"/>
                </a:solidFill>
                <a:latin typeface="黑体" panose="02010609060101010101" pitchFamily="49" charset="-122"/>
                <a:ea typeface="黑体" panose="02010609060101010101" pitchFamily="49" charset="-122"/>
                <a:cs typeface="黑体" panose="02010609060101010101" pitchFamily="49" charset="-122"/>
              </a:rPr>
              <a:t>主讲人：</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冯</a:t>
            </a:r>
            <a:r>
              <a:rPr kumimoji="1" lang="en-US" sz="2800" dirty="0">
                <a:solidFill>
                  <a:schemeClr val="bg1"/>
                </a:solidFill>
                <a:latin typeface="黑体" panose="02010609060101010101" pitchFamily="49" charset="-122"/>
                <a:ea typeface="黑体" panose="02010609060101010101" pitchFamily="49" charset="-122"/>
                <a:cs typeface="黑体" panose="02010609060101010101" pitchFamily="49" charset="-122"/>
              </a:rPr>
              <a:t> </a:t>
            </a:r>
            <a:r>
              <a:rPr kumimoji="1" sz="2800" dirty="0">
                <a:solidFill>
                  <a:schemeClr val="bg1"/>
                </a:solidFill>
                <a:latin typeface="黑体" panose="02010609060101010101" pitchFamily="49" charset="-122"/>
                <a:ea typeface="黑体" panose="02010609060101010101" pitchFamily="49" charset="-122"/>
                <a:cs typeface="黑体" panose="02010609060101010101" pitchFamily="49" charset="-122"/>
              </a:rPr>
              <a:t>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702"/>
            <a:ext cx="3655008" cy="585446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702"/>
            <a:ext cx="10768198" cy="585446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240"/>
            <a:ext cx="12190412" cy="6857107"/>
          </a:xfrm>
          <a:prstGeom prst="rect">
            <a:avLst/>
          </a:prstGeom>
        </p:spPr>
      </p:pic>
      <p:sp>
        <p:nvSpPr>
          <p:cNvPr id="2" name="标题 1"/>
          <p:cNvSpPr>
            <a:spLocks noGrp="1"/>
          </p:cNvSpPr>
          <p:nvPr>
            <p:ph type="title"/>
          </p:nvPr>
        </p:nvSpPr>
        <p:spPr>
          <a:xfrm>
            <a:off x="832084" y="261442"/>
            <a:ext cx="5767178" cy="615569"/>
          </a:xfrm>
        </p:spPr>
        <p:txBody>
          <a:bodyPr>
            <a:noAutofit/>
          </a:bodyPr>
          <a:lstStyle>
            <a:lvl1pPr algn="l">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marL="0" lvl="0" algn="l" defTabSz="914400" rtl="0" eaLnBrk="1" latinLnBrk="0" hangingPunct="1">
              <a:buClrTx/>
              <a:buSzTx/>
              <a:buFontTx/>
            </a:pPr>
            <a:r>
              <a:rPr lang="zh-CN" altLang="en-US" dirty="0" smtClean="0"/>
              <a:t>单击此处编辑母版标题样式</a:t>
            </a:r>
            <a:endParaRPr lang="zh-CN" altLang="en-US" dirty="0"/>
          </a:p>
        </p:txBody>
      </p:sp>
      <p:sp>
        <p:nvSpPr>
          <p:cNvPr id="3" name="内容占位符 2"/>
          <p:cNvSpPr>
            <a:spLocks noGrp="1"/>
          </p:cNvSpPr>
          <p:nvPr>
            <p:ph idx="1"/>
          </p:nvPr>
        </p:nvSpPr>
        <p:spPr>
          <a:xfrm>
            <a:off x="609521" y="1485579"/>
            <a:ext cx="10971372" cy="4642004"/>
          </a:xfrm>
        </p:spPr>
        <p:txBody>
          <a:bodyPr/>
          <a:lstStyle>
            <a:lvl1pPr marL="457200" indent="-457200">
              <a:buClr>
                <a:srgbClr val="FFE066"/>
              </a:buClr>
              <a:buSzPct val="70000"/>
              <a:buFont typeface="Wingdings" panose="05000000000000000000" pitchFamily="2" charset="2"/>
              <a:buChar char="n"/>
              <a:defRPr sz="3200">
                <a:solidFill>
                  <a:schemeClr val="bg1"/>
                </a:solidFill>
                <a:latin typeface="黑体" panose="02010609060101010101" pitchFamily="49" charset="-122"/>
                <a:ea typeface="黑体" panose="02010609060101010101" pitchFamily="49" charset="-122"/>
              </a:defRPr>
            </a:lvl1pPr>
            <a:lvl2pPr marL="884555" indent="-340360">
              <a:buClr>
                <a:srgbClr val="FFC000"/>
              </a:buClr>
              <a:buSzPct val="50000"/>
              <a:buFont typeface="Wingdings" panose="05000000000000000000" pitchFamily="2" charset="2"/>
              <a:buChar char="u"/>
              <a:defRPr sz="2800">
                <a:solidFill>
                  <a:schemeClr val="bg1"/>
                </a:solidFill>
                <a:latin typeface="黑体" panose="02010609060101010101" pitchFamily="49" charset="-122"/>
                <a:ea typeface="黑体" panose="02010609060101010101" pitchFamily="49" charset="-122"/>
              </a:defRPr>
            </a:lvl2pPr>
            <a:lvl3pPr>
              <a:defRPr sz="2400">
                <a:solidFill>
                  <a:schemeClr val="bg1"/>
                </a:solidFill>
                <a:latin typeface="黑体" panose="02010609060101010101" pitchFamily="49" charset="-122"/>
                <a:ea typeface="黑体" panose="02010609060101010101" pitchFamily="49" charset="-122"/>
              </a:defRPr>
            </a:lvl3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8" name="六边形 7"/>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六边形 9"/>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1" name="直接连接符 10"/>
          <p:cNvCxnSpPr/>
          <p:nvPr userDrawn="1"/>
        </p:nvCxnSpPr>
        <p:spPr>
          <a:xfrm flipV="1">
            <a:off x="-9525" y="881380"/>
            <a:ext cx="12199938" cy="889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 11" descr="logo"/>
          <p:cNvPicPr>
            <a:picLocks noChangeAspect="1"/>
          </p:cNvPicPr>
          <p:nvPr userDrawn="1"/>
        </p:nvPicPr>
        <p:blipFill>
          <a:blip r:embed="rId3" cstate="print"/>
          <a:stretch>
            <a:fillRect/>
          </a:stretch>
        </p:blipFill>
        <p:spPr>
          <a:xfrm>
            <a:off x="10899775" y="0"/>
            <a:ext cx="1292225" cy="8813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1"/>
            <a:ext cx="10361851" cy="1362390"/>
          </a:xfrm>
        </p:spPr>
        <p:txBody>
          <a:bodyPr anchor="t"/>
          <a:lstStyle>
            <a:lvl1pPr algn="l">
              <a:defRPr sz="48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2959" y="2907387"/>
            <a:ext cx="10361851" cy="1500534"/>
          </a:xfrm>
        </p:spPr>
        <p:txBody>
          <a:bodyPr anchor="b"/>
          <a:lstStyle>
            <a:lvl1pPr marL="0" indent="0">
              <a:buNone/>
              <a:defRPr sz="2400">
                <a:solidFill>
                  <a:schemeClr val="tx1">
                    <a:tint val="75000"/>
                  </a:schemeClr>
                </a:solidFill>
              </a:defRPr>
            </a:lvl1pPr>
            <a:lvl2pPr marL="544195" indent="0">
              <a:buNone/>
              <a:defRPr sz="2100">
                <a:solidFill>
                  <a:schemeClr val="tx1">
                    <a:tint val="75000"/>
                  </a:schemeClr>
                </a:solidFill>
              </a:defRPr>
            </a:lvl2pPr>
            <a:lvl3pPr marL="1088390" indent="0">
              <a:buNone/>
              <a:defRPr sz="1900">
                <a:solidFill>
                  <a:schemeClr val="tx1">
                    <a:tint val="75000"/>
                  </a:schemeClr>
                </a:solidFill>
              </a:defRPr>
            </a:lvl3pPr>
            <a:lvl4pPr marL="1632585" indent="0">
              <a:buNone/>
              <a:defRPr sz="1700">
                <a:solidFill>
                  <a:schemeClr val="tx1">
                    <a:tint val="75000"/>
                  </a:schemeClr>
                </a:solidFill>
              </a:defRPr>
            </a:lvl4pPr>
            <a:lvl5pPr marL="2176780" indent="0">
              <a:buNone/>
              <a:defRPr sz="1700">
                <a:solidFill>
                  <a:schemeClr val="tx1">
                    <a:tint val="75000"/>
                  </a:schemeClr>
                </a:solidFill>
              </a:defRPr>
            </a:lvl5pPr>
            <a:lvl6pPr marL="2720975" indent="0">
              <a:buNone/>
              <a:defRPr sz="1700">
                <a:solidFill>
                  <a:schemeClr val="tx1">
                    <a:tint val="75000"/>
                  </a:schemeClr>
                </a:solidFill>
              </a:defRPr>
            </a:lvl6pPr>
            <a:lvl7pPr marL="3265805" indent="0">
              <a:buNone/>
              <a:defRPr sz="1700">
                <a:solidFill>
                  <a:schemeClr val="tx1">
                    <a:tint val="75000"/>
                  </a:schemeClr>
                </a:solidFill>
              </a:defRPr>
            </a:lvl7pPr>
            <a:lvl8pPr marL="3810000" indent="0">
              <a:buNone/>
              <a:defRPr sz="1700">
                <a:solidFill>
                  <a:schemeClr val="tx1">
                    <a:tint val="75000"/>
                  </a:schemeClr>
                </a:solidFill>
              </a:defRPr>
            </a:lvl8pPr>
            <a:lvl9pPr marL="435419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12695" y="1600571"/>
            <a:ext cx="7210545"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8226413" y="1600571"/>
            <a:ext cx="7212661" cy="4528598"/>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521" y="274701"/>
            <a:ext cx="10971372" cy="114326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535469"/>
            <a:ext cx="5386216"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4" name="内容占位符 3"/>
          <p:cNvSpPr>
            <a:spLocks noGrp="1"/>
          </p:cNvSpPr>
          <p:nvPr>
            <p:ph sz="half" idx="2"/>
          </p:nvPr>
        </p:nvSpPr>
        <p:spPr>
          <a:xfrm>
            <a:off x="609521" y="2175379"/>
            <a:ext cx="5386216"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561" y="1535469"/>
            <a:ext cx="5388332" cy="639910"/>
          </a:xfrm>
        </p:spPr>
        <p:txBody>
          <a:bodyPr anchor="b"/>
          <a:lstStyle>
            <a:lvl1pPr marL="0" indent="0">
              <a:buNone/>
              <a:defRPr sz="2900" b="1"/>
            </a:lvl1pPr>
            <a:lvl2pPr marL="544195" indent="0">
              <a:buNone/>
              <a:defRPr sz="2400" b="1"/>
            </a:lvl2pPr>
            <a:lvl3pPr marL="1088390" indent="0">
              <a:buNone/>
              <a:defRPr sz="2100" b="1"/>
            </a:lvl3pPr>
            <a:lvl4pPr marL="1632585" indent="0">
              <a:buNone/>
              <a:defRPr sz="1900" b="1"/>
            </a:lvl4pPr>
            <a:lvl5pPr marL="2176780" indent="0">
              <a:buNone/>
              <a:defRPr sz="1900" b="1"/>
            </a:lvl5pPr>
            <a:lvl6pPr marL="2720975" indent="0">
              <a:buNone/>
              <a:defRPr sz="1900" b="1"/>
            </a:lvl6pPr>
            <a:lvl7pPr marL="3265805" indent="0">
              <a:buNone/>
              <a:defRPr sz="1900" b="1"/>
            </a:lvl7pPr>
            <a:lvl8pPr marL="3810000" indent="0">
              <a:buNone/>
              <a:defRPr sz="1900" b="1"/>
            </a:lvl8pPr>
            <a:lvl9pPr marL="4354195" indent="0">
              <a:buNone/>
              <a:defRPr sz="1900" b="1"/>
            </a:lvl9pPr>
          </a:lstStyle>
          <a:p>
            <a:pPr lvl="0"/>
            <a:r>
              <a:rPr lang="zh-CN" altLang="en-US" smtClean="0"/>
              <a:t>单击此处编辑母版文本样式</a:t>
            </a:r>
          </a:p>
        </p:txBody>
      </p:sp>
      <p:sp>
        <p:nvSpPr>
          <p:cNvPr id="6" name="内容占位符 5"/>
          <p:cNvSpPr>
            <a:spLocks noGrp="1"/>
          </p:cNvSpPr>
          <p:nvPr>
            <p:ph sz="quarter" idx="4"/>
          </p:nvPr>
        </p:nvSpPr>
        <p:spPr>
          <a:xfrm>
            <a:off x="6192561" y="2175379"/>
            <a:ext cx="5388332" cy="3952203"/>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618" cy="6858347"/>
          </a:xfrm>
          <a:prstGeom prst="rect">
            <a:avLst/>
          </a:prstGeom>
        </p:spPr>
      </p:pic>
      <p:sp>
        <p:nvSpPr>
          <p:cNvPr id="7" name="六边形 6"/>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六边形 7"/>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六边形 8"/>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 name="直接连接符 9"/>
          <p:cNvCxnSpPr/>
          <p:nvPr userDrawn="1"/>
        </p:nvCxnSpPr>
        <p:spPr>
          <a:xfrm>
            <a:off x="-9525" y="890270"/>
            <a:ext cx="1219993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图片 10" descr="logo"/>
          <p:cNvPicPr>
            <a:picLocks noChangeAspect="1"/>
          </p:cNvPicPr>
          <p:nvPr userDrawn="1"/>
        </p:nvPicPr>
        <p:blipFill>
          <a:blip r:embed="rId3" cstate="print"/>
          <a:stretch>
            <a:fillRect/>
          </a:stretch>
        </p:blipFill>
        <p:spPr>
          <a:xfrm>
            <a:off x="10899775" y="0"/>
            <a:ext cx="1292225" cy="881380"/>
          </a:xfrm>
          <a:prstGeom prst="rect">
            <a:avLst/>
          </a:prstGeom>
        </p:spPr>
      </p:pic>
      <p:sp>
        <p:nvSpPr>
          <p:cNvPr id="13" name="标题 1"/>
          <p:cNvSpPr txBox="1"/>
          <p:nvPr userDrawn="1"/>
        </p:nvSpPr>
        <p:spPr>
          <a:xfrm>
            <a:off x="832084"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
        <p:nvSpPr>
          <p:cNvPr id="15" name="标题 1"/>
          <p:cNvSpPr txBox="1"/>
          <p:nvPr userDrawn="1"/>
        </p:nvSpPr>
        <p:spPr>
          <a:xfrm>
            <a:off x="838622" y="261442"/>
            <a:ext cx="5767178" cy="615569"/>
          </a:xfrm>
          <a:prstGeom prst="rect">
            <a:avLst/>
          </a:prstGeom>
        </p:spPr>
        <p:txBody>
          <a:bodyPr vert="horz" lIns="108850" tIns="54425" rIns="108850" bIns="54425" rtlCol="0" anchor="ctr">
            <a:noAutofit/>
          </a:bodyPr>
          <a:lstStyle>
            <a:lvl1pPr algn="l" defTabSz="1088390" rtl="0" eaLnBrk="1" latinLnBrk="0" hangingPunct="1">
              <a:spcBef>
                <a:spcPct val="0"/>
              </a:spcBef>
              <a:buNone/>
              <a:defRPr kumimoji="1" lang="zh-CN" altLang="en-US" sz="3600" b="1" kern="1200" dirty="0">
                <a:solidFill>
                  <a:srgbClr val="00F2FC"/>
                </a:solidFill>
                <a:latin typeface="黑体" panose="02010609060101010101" pitchFamily="49" charset="-122"/>
                <a:ea typeface="黑体" panose="02010609060101010101" pitchFamily="49" charset="-122"/>
                <a:cs typeface="+mn-cs"/>
              </a:defRPr>
            </a:lvl1pPr>
          </a:lstStyle>
          <a:p>
            <a:pPr defTabSz="914400"/>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113"/>
            <a:ext cx="4010562" cy="1162319"/>
          </a:xfrm>
        </p:spPr>
        <p:txBody>
          <a:bodyPr anchor="b"/>
          <a:lstStyle>
            <a:lvl1pPr algn="l">
              <a:defRPr sz="24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114"/>
            <a:ext cx="6814779" cy="5854468"/>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433"/>
            <a:ext cx="4010562" cy="4692149"/>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1712"/>
            <a:ext cx="7314248" cy="566869"/>
          </a:xfrm>
        </p:spPr>
        <p:txBody>
          <a:bodyPr anchor="b"/>
          <a:lstStyle>
            <a:lvl1pPr algn="l">
              <a:defRPr sz="24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917"/>
            <a:ext cx="7314248" cy="4115753"/>
          </a:xfrm>
        </p:spPr>
        <p:txBody>
          <a:bodyPr/>
          <a:lstStyle>
            <a:lvl1pPr marL="0" indent="0">
              <a:buNone/>
              <a:defRPr sz="3800"/>
            </a:lvl1pPr>
            <a:lvl2pPr marL="544195" indent="0">
              <a:buNone/>
              <a:defRPr sz="3300"/>
            </a:lvl2pPr>
            <a:lvl3pPr marL="1088390" indent="0">
              <a:buNone/>
              <a:defRPr sz="2900"/>
            </a:lvl3pPr>
            <a:lvl4pPr marL="1632585" indent="0">
              <a:buNone/>
              <a:defRPr sz="2400"/>
            </a:lvl4pPr>
            <a:lvl5pPr marL="2176780" indent="0">
              <a:buNone/>
              <a:defRPr sz="2400"/>
            </a:lvl5pPr>
            <a:lvl6pPr marL="2720975" indent="0">
              <a:buNone/>
              <a:defRPr sz="2400"/>
            </a:lvl6pPr>
            <a:lvl7pPr marL="3265805" indent="0">
              <a:buNone/>
              <a:defRPr sz="2400"/>
            </a:lvl7pPr>
            <a:lvl8pPr marL="3810000" indent="0">
              <a:buNone/>
              <a:defRPr sz="2400"/>
            </a:lvl8pPr>
            <a:lvl9pPr marL="4354195" indent="0">
              <a:buNone/>
              <a:defRPr sz="24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389406" y="5368581"/>
            <a:ext cx="7314248" cy="805048"/>
          </a:xfrm>
        </p:spPr>
        <p:txBody>
          <a:bodyPr/>
          <a:lstStyle>
            <a:lvl1pPr marL="0" indent="0">
              <a:buNone/>
              <a:defRPr sz="1700"/>
            </a:lvl1pPr>
            <a:lvl2pPr marL="544195" indent="0">
              <a:buNone/>
              <a:defRPr sz="1400"/>
            </a:lvl2pPr>
            <a:lvl3pPr marL="1088390" indent="0">
              <a:buNone/>
              <a:defRPr sz="1200"/>
            </a:lvl3pPr>
            <a:lvl4pPr marL="1632585" indent="0">
              <a:buNone/>
              <a:defRPr sz="1100"/>
            </a:lvl4pPr>
            <a:lvl5pPr marL="2176780" indent="0">
              <a:buNone/>
              <a:defRPr sz="1100"/>
            </a:lvl5pPr>
            <a:lvl6pPr marL="2720975" indent="0">
              <a:buNone/>
              <a:defRPr sz="1100"/>
            </a:lvl6pPr>
            <a:lvl7pPr marL="3265805" indent="0">
              <a:buNone/>
              <a:defRPr sz="1100"/>
            </a:lvl7pPr>
            <a:lvl8pPr marL="3810000" indent="0">
              <a:buNone/>
              <a:defRPr sz="1100"/>
            </a:lvl8pPr>
            <a:lvl9pPr marL="435419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3CCACD4-7197-492D-9DC7-29B989CE8FE9}" type="datetimeFigureOut">
              <a:rPr lang="zh-CN" altLang="en-US" smtClean="0"/>
              <a:pPr/>
              <a:t>2022/5/14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734107-90EA-4ACD-B830-5D5703C60F24}"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1"/>
            <a:ext cx="10971372" cy="1143265"/>
          </a:xfrm>
          <a:prstGeom prst="rect">
            <a:avLst/>
          </a:prstGeom>
        </p:spPr>
        <p:txBody>
          <a:bodyPr vert="horz" lIns="108850" tIns="54425" rIns="108850" bIns="54425"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521" y="1600571"/>
            <a:ext cx="10971372" cy="4527011"/>
          </a:xfrm>
          <a:prstGeom prst="rect">
            <a:avLst/>
          </a:prstGeom>
        </p:spPr>
        <p:txBody>
          <a:bodyPr vert="horz" lIns="108850" tIns="54425" rIns="108850" bIns="54425"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09521" y="6357822"/>
            <a:ext cx="2844430" cy="365210"/>
          </a:xfrm>
          <a:prstGeom prst="rect">
            <a:avLst/>
          </a:prstGeom>
        </p:spPr>
        <p:txBody>
          <a:bodyPr vert="horz" lIns="108850" tIns="54425" rIns="108850" bIns="54425" rtlCol="0" anchor="ctr"/>
          <a:lstStyle>
            <a:lvl1pPr algn="l">
              <a:defRPr sz="1400">
                <a:solidFill>
                  <a:schemeClr val="tx1">
                    <a:tint val="75000"/>
                  </a:schemeClr>
                </a:solidFill>
              </a:defRPr>
            </a:lvl1pPr>
          </a:lstStyle>
          <a:p>
            <a:fld id="{93CCACD4-7197-492D-9DC7-29B989CE8FE9}" type="datetimeFigureOut">
              <a:rPr lang="zh-CN" altLang="en-US" smtClean="0"/>
              <a:pPr/>
              <a:t>2022/5/14</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08850" tIns="54425" rIns="108850" bIns="54425" rtlCol="0" anchor="ctr"/>
          <a:lstStyle>
            <a:lvl1pPr algn="ctr">
              <a:defRPr sz="14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08850" tIns="54425" rIns="108850" bIns="54425" rtlCol="0" anchor="ctr"/>
          <a:lstStyle>
            <a:lvl1pPr algn="r">
              <a:defRPr sz="1400">
                <a:solidFill>
                  <a:schemeClr val="tx1">
                    <a:tint val="75000"/>
                  </a:schemeClr>
                </a:solidFill>
              </a:defRPr>
            </a:lvl1pPr>
          </a:lstStyle>
          <a:p>
            <a:fld id="{96734107-90EA-4ACD-B830-5D5703C60F2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88390" rtl="0" eaLnBrk="1" latinLnBrk="0" hangingPunct="1">
        <a:spcBef>
          <a:spcPct val="0"/>
        </a:spcBef>
        <a:buNone/>
        <a:defRPr sz="5200" kern="1200">
          <a:solidFill>
            <a:schemeClr val="tx1"/>
          </a:solidFill>
          <a:latin typeface="+mj-lt"/>
          <a:ea typeface="+mj-ea"/>
          <a:cs typeface="+mj-cs"/>
        </a:defRPr>
      </a:lvl1pPr>
    </p:titleStyle>
    <p:bodyStyle>
      <a:lvl1pPr marL="408305" indent="-408305" algn="l" defTabSz="1088390"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4555" indent="-340360" algn="l" defTabSz="1088390"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0805" indent="-272415" algn="l" defTabSz="1088390"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500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4919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339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3758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1780"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25975" indent="-272415" algn="l" defTabSz="108839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88390" rtl="0" eaLnBrk="1" latinLnBrk="0" hangingPunct="1">
        <a:defRPr sz="2100" kern="1200">
          <a:solidFill>
            <a:schemeClr val="tx1"/>
          </a:solidFill>
          <a:latin typeface="+mn-lt"/>
          <a:ea typeface="+mn-ea"/>
          <a:cs typeface="+mn-cs"/>
        </a:defRPr>
      </a:lvl1pPr>
      <a:lvl2pPr marL="544195" algn="l" defTabSz="1088390" rtl="0" eaLnBrk="1" latinLnBrk="0" hangingPunct="1">
        <a:defRPr sz="2100" kern="1200">
          <a:solidFill>
            <a:schemeClr val="tx1"/>
          </a:solidFill>
          <a:latin typeface="+mn-lt"/>
          <a:ea typeface="+mn-ea"/>
          <a:cs typeface="+mn-cs"/>
        </a:defRPr>
      </a:lvl2pPr>
      <a:lvl3pPr marL="1088390" algn="l" defTabSz="1088390" rtl="0" eaLnBrk="1" latinLnBrk="0" hangingPunct="1">
        <a:defRPr sz="2100" kern="1200">
          <a:solidFill>
            <a:schemeClr val="tx1"/>
          </a:solidFill>
          <a:latin typeface="+mn-lt"/>
          <a:ea typeface="+mn-ea"/>
          <a:cs typeface="+mn-cs"/>
        </a:defRPr>
      </a:lvl3pPr>
      <a:lvl4pPr marL="1632585" algn="l" defTabSz="1088390" rtl="0" eaLnBrk="1" latinLnBrk="0" hangingPunct="1">
        <a:defRPr sz="2100" kern="1200">
          <a:solidFill>
            <a:schemeClr val="tx1"/>
          </a:solidFill>
          <a:latin typeface="+mn-lt"/>
          <a:ea typeface="+mn-ea"/>
          <a:cs typeface="+mn-cs"/>
        </a:defRPr>
      </a:lvl4pPr>
      <a:lvl5pPr marL="2176780" algn="l" defTabSz="1088390" rtl="0" eaLnBrk="1" latinLnBrk="0" hangingPunct="1">
        <a:defRPr sz="2100" kern="1200">
          <a:solidFill>
            <a:schemeClr val="tx1"/>
          </a:solidFill>
          <a:latin typeface="+mn-lt"/>
          <a:ea typeface="+mn-ea"/>
          <a:cs typeface="+mn-cs"/>
        </a:defRPr>
      </a:lvl5pPr>
      <a:lvl6pPr marL="2720975" algn="l" defTabSz="1088390" rtl="0" eaLnBrk="1" latinLnBrk="0" hangingPunct="1">
        <a:defRPr sz="2100" kern="1200">
          <a:solidFill>
            <a:schemeClr val="tx1"/>
          </a:solidFill>
          <a:latin typeface="+mn-lt"/>
          <a:ea typeface="+mn-ea"/>
          <a:cs typeface="+mn-cs"/>
        </a:defRPr>
      </a:lvl6pPr>
      <a:lvl7pPr marL="3265805" algn="l" defTabSz="1088390" rtl="0" eaLnBrk="1" latinLnBrk="0" hangingPunct="1">
        <a:defRPr sz="2100" kern="1200">
          <a:solidFill>
            <a:schemeClr val="tx1"/>
          </a:solidFill>
          <a:latin typeface="+mn-lt"/>
          <a:ea typeface="+mn-ea"/>
          <a:cs typeface="+mn-cs"/>
        </a:defRPr>
      </a:lvl7pPr>
      <a:lvl8pPr marL="3810000" algn="l" defTabSz="1088390" rtl="0" eaLnBrk="1" latinLnBrk="0" hangingPunct="1">
        <a:defRPr sz="2100" kern="1200">
          <a:solidFill>
            <a:schemeClr val="tx1"/>
          </a:solidFill>
          <a:latin typeface="+mn-lt"/>
          <a:ea typeface="+mn-ea"/>
          <a:cs typeface="+mn-cs"/>
        </a:defRPr>
      </a:lvl8pPr>
      <a:lvl9pPr marL="4354195" algn="l" defTabSz="108839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白盒</a:t>
            </a:r>
            <a:r>
              <a:rPr lang="zh-CN" altLang="en-US" dirty="0" smtClean="0"/>
              <a:t>测试（二）</a:t>
            </a:r>
            <a:endParaRPr lang="zh-CN" altLang="en-US" dirty="0"/>
          </a:p>
        </p:txBody>
      </p:sp>
      <p:pic>
        <p:nvPicPr>
          <p:cNvPr id="4" name="图片 3" descr="吉大校标（白）"/>
          <p:cNvPicPr>
            <a:picLocks noChangeAspect="1"/>
          </p:cNvPicPr>
          <p:nvPr/>
        </p:nvPicPr>
        <p:blipFill>
          <a:blip r:embed="rId2" cstate="print"/>
          <a:stretch>
            <a:fillRect/>
          </a:stretch>
        </p:blipFill>
        <p:spPr>
          <a:xfrm>
            <a:off x="112395" y="170815"/>
            <a:ext cx="2358390" cy="719455"/>
          </a:xfrm>
          <a:prstGeom prst="rect">
            <a:avLst/>
          </a:prstGeom>
        </p:spPr>
      </p:pic>
      <p:pic>
        <p:nvPicPr>
          <p:cNvPr id="5" name="图片 4" descr="logo"/>
          <p:cNvPicPr>
            <a:picLocks noChangeAspect="1"/>
          </p:cNvPicPr>
          <p:nvPr/>
        </p:nvPicPr>
        <p:blipFill>
          <a:blip r:embed="rId3" cstate="print"/>
          <a:stretch>
            <a:fillRect/>
          </a:stretch>
        </p:blipFill>
        <p:spPr>
          <a:xfrm>
            <a:off x="10899775" y="0"/>
            <a:ext cx="1292225" cy="88138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Rot="1" noChangeArrowheads="1"/>
          </p:cNvSpPr>
          <p:nvPr/>
        </p:nvSpPr>
        <p:spPr bwMode="auto">
          <a:xfrm>
            <a:off x="917575" y="130175"/>
            <a:ext cx="9015095"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8020" name="Rectangle 4"/>
          <p:cNvSpPr>
            <a:spLocks noChangeArrowheads="1"/>
          </p:cNvSpPr>
          <p:nvPr/>
        </p:nvSpPr>
        <p:spPr bwMode="auto">
          <a:xfrm>
            <a:off x="910630" y="1485578"/>
            <a:ext cx="10081120" cy="4896485"/>
          </a:xfrm>
          <a:prstGeom prst="rect">
            <a:avLst/>
          </a:prstGeom>
          <a:noFill/>
          <a:ln w="9525">
            <a:noFill/>
            <a:miter lim="800000"/>
          </a:ln>
          <a:effectLst/>
        </p:spPr>
        <p:txBody>
          <a:bodyPr/>
          <a:lstStyle/>
          <a:p>
            <a:pPr marL="342900" marR="0" lvl="0" indent="-342900" algn="just"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每个测试用例执行之后，与预期结果进行比较。如果所有测试用例都执行完毕，则可以确信程序中所有的可执行语句至少被执行了一次，而且每个条件都分别取过</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true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值和</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false</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值。 </a:t>
            </a:r>
          </a:p>
          <a:p>
            <a:pPr marL="342900" marR="0" lvl="0" indent="-342900" algn="just" defTabSz="914400" rtl="0" eaLnBrk="1" fontAlgn="base" latinLnBrk="0" hangingPunct="1">
              <a:lnSpc>
                <a:spcPts val="39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应该注意，</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某些独立路径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例如，本例中的路径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和路径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3)</a:t>
            </a:r>
            <a:r>
              <a:rPr kumimoji="0" lang="zh-CN" altLang="en-US" sz="28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不能以独立的方式测试</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，也就是说，程序的正常流程不能形成独立执行该路径所需要的数据</a:t>
            </a:r>
            <a:r>
              <a:rPr kumimoji="0" lang="zh-CN" altLang="en-US" sz="28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组合</a:t>
            </a:r>
            <a:r>
              <a:rPr lang="zh-CN" altLang="en-US" sz="2800" b="1" dirty="0" smtClean="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a:t>
            </a:r>
            <a:r>
              <a:rPr kumimoji="0" lang="zh-CN" altLang="en-US" sz="28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这些</a:t>
            </a: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路径必须作为另一个路径的一部分来测试。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p:cNvSpPr>
            <a:spLocks noRot="1" noChangeArrowheads="1"/>
          </p:cNvSpPr>
          <p:nvPr/>
        </p:nvSpPr>
        <p:spPr bwMode="auto">
          <a:xfrm>
            <a:off x="845820" y="130175"/>
            <a:ext cx="9086850" cy="706755"/>
          </a:xfrm>
          <a:prstGeom prst="rect">
            <a:avLst/>
          </a:prstGeom>
          <a:noFill/>
          <a:ln w="9525">
            <a:noFill/>
            <a:miter lim="800000"/>
          </a:ln>
          <a:effectLst/>
        </p:spPr>
        <p:txBody>
          <a:bodyPr anchor="ctr"/>
          <a:lstStyle/>
          <a:p>
            <a:pPr marL="0" marR="0" lvl="0" algn="l" defTabSz="914400" rtl="0" eaLnBrk="1" latinLnBrk="0" hangingPunct="1">
              <a:lnSpc>
                <a:spcPct val="100000"/>
              </a:lnSpc>
              <a:buClrTx/>
              <a:buSzTx/>
              <a:buFontTx/>
              <a:buNone/>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控制结构测试</a:t>
            </a:r>
          </a:p>
        </p:txBody>
      </p:sp>
      <p:sp>
        <p:nvSpPr>
          <p:cNvPr id="590852" name="Rectangle 4"/>
          <p:cNvSpPr>
            <a:spLocks noChangeArrowheads="1"/>
          </p:cNvSpPr>
          <p:nvPr/>
        </p:nvSpPr>
        <p:spPr bwMode="auto">
          <a:xfrm>
            <a:off x="1126654" y="1557586"/>
            <a:ext cx="9523730" cy="1368152"/>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控制结构测试是根据程序的</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控制结构</a:t>
            </a: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设计测试数据的</a:t>
            </a:r>
            <a:r>
              <a:rPr kumimoji="0" lang="zh-CN" altLang="en-US" sz="32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技术</a:t>
            </a:r>
            <a:endPar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4" name="TextBox 3"/>
          <p:cNvSpPr txBox="1"/>
          <p:nvPr/>
        </p:nvSpPr>
        <p:spPr>
          <a:xfrm>
            <a:off x="3646934" y="2997746"/>
            <a:ext cx="3528392" cy="1557349"/>
          </a:xfrm>
          <a:prstGeom prst="rect">
            <a:avLst/>
          </a:prstGeom>
          <a:noFill/>
        </p:spPr>
        <p:txBody>
          <a:bodyPr wrap="square" rtlCol="0">
            <a:spAutoFit/>
          </a:bodyPr>
          <a:lstStyle/>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smtClean="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基本路径测试</a:t>
            </a:r>
          </a:p>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smtClean="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条件测试</a:t>
            </a:r>
          </a:p>
          <a:p>
            <a:pPr marL="742950" lvl="1" indent="-285750" defTabSz="914400" fontAlgn="base">
              <a:spcBef>
                <a:spcPct val="20000"/>
              </a:spcBef>
              <a:spcAft>
                <a:spcPct val="0"/>
              </a:spcAft>
              <a:buClr>
                <a:schemeClr val="accent2"/>
              </a:buClr>
              <a:buSzPct val="70000"/>
              <a:buFont typeface="Wingdings" panose="05000000000000000000" pitchFamily="2" charset="2"/>
              <a:buChar char="n"/>
              <a:defRPr/>
            </a:pPr>
            <a:r>
              <a:rPr lang="zh-CN" altLang="en-US" sz="2800" b="1" dirty="0" smtClean="0">
                <a:solidFill>
                  <a:srgbClr val="FFFF00"/>
                </a:solidFill>
                <a:effectLst>
                  <a:outerShdw blurRad="38100" dist="38100" dir="2700000" algn="tl">
                    <a:srgbClr val="000000"/>
                  </a:outerShdw>
                </a:effectLst>
                <a:latin typeface="Garamond" panose="02020404030301010803" pitchFamily="18" charset="0"/>
                <a:ea typeface="宋体" panose="02010600030101010101" pitchFamily="2" charset="-122"/>
              </a:rPr>
              <a:t>循环测试</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Rot="1" noChangeArrowheads="1"/>
          </p:cNvSpPr>
          <p:nvPr/>
        </p:nvSpPr>
        <p:spPr bwMode="auto">
          <a:xfrm>
            <a:off x="849630" y="130175"/>
            <a:ext cx="908304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2900" name="Rectangle 4"/>
          <p:cNvSpPr>
            <a:spLocks noChangeArrowheads="1"/>
          </p:cNvSpPr>
          <p:nvPr/>
        </p:nvSpPr>
        <p:spPr bwMode="auto">
          <a:xfrm>
            <a:off x="848360" y="1196975"/>
            <a:ext cx="9373235" cy="4896485"/>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使用这种技术设计测试用例时，首先计算程序的环形复杂度，并用该复杂度为指南定义执行路径的基本</a:t>
            </a:r>
            <a:r>
              <a:rPr kumimoji="0" lang="zh-CN" altLang="en-US" sz="32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集合</a:t>
            </a:r>
            <a:r>
              <a:rPr lang="zh-CN" altLang="en-US" sz="3200" b="1" dirty="0" smtClean="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a:t>
            </a:r>
            <a:endParaRPr lang="en-US" altLang="zh-CN" sz="3200" b="1" dirty="0" smtClean="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endParaRP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32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从</a:t>
            </a:r>
            <a:r>
              <a:rPr kumimoji="0" lang="zh-CN" altLang="en-US" sz="32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该基本集合导出的测试用例可以保证程序中的每条语句至少执行一次，而且每个条件在执行时都将分别取真、假两种值。</a:t>
            </a:r>
            <a:r>
              <a:rPr kumimoji="0" lang="zh-CN" altLang="en-US" sz="32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Rot="1" noChangeArrowheads="1"/>
          </p:cNvSpPr>
          <p:nvPr/>
        </p:nvSpPr>
        <p:spPr bwMode="auto">
          <a:xfrm>
            <a:off x="845820" y="130175"/>
            <a:ext cx="9086850" cy="706755"/>
          </a:xfrm>
          <a:prstGeom prst="rect">
            <a:avLst/>
          </a:prstGeom>
          <a:noFill/>
          <a:ln w="9525">
            <a:noFill/>
            <a:miter lim="800000"/>
          </a:ln>
          <a:effec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200" b="1" i="0" u="none" strike="noStrike" kern="1200" cap="none" spc="0" normalizeH="0" baseline="0" dirty="0" smtClean="0">
                <a:solidFill>
                  <a:srgbClr val="00F2FC"/>
                </a:solidFill>
                <a:latin typeface="黑体" panose="02010609060101010101" pitchFamily="49" charset="-122"/>
                <a:ea typeface="黑体" panose="02010609060101010101" pitchFamily="49" charset="-122"/>
                <a:cs typeface="+mn-cs"/>
              </a:rPr>
              <a:t>基本路径测试</a:t>
            </a:r>
            <a:endParaRPr kumimoji="0" lang="zh-CN" altLang="en-US" sz="4000" b="1" i="0" u="none" strike="noStrike" kern="1200" cap="none" spc="0" normalizeH="0" baseline="0" noProof="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sp>
        <p:nvSpPr>
          <p:cNvPr id="594948" name="Rectangle 4"/>
          <p:cNvSpPr>
            <a:spLocks noChangeArrowheads="1"/>
          </p:cNvSpPr>
          <p:nvPr/>
        </p:nvSpPr>
        <p:spPr bwMode="auto">
          <a:xfrm>
            <a:off x="931544" y="1196975"/>
            <a:ext cx="10276229" cy="4896485"/>
          </a:xfrm>
          <a:prstGeom prst="rect">
            <a:avLst/>
          </a:prstGeom>
          <a:noFill/>
          <a:ln w="9525">
            <a:noFill/>
            <a:miter lim="800000"/>
          </a:ln>
          <a:effectLst/>
        </p:spPr>
        <p:txBody>
          <a:bodyPr/>
          <a:lstStyle/>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第一步，根据过程设计结果画出相应的流图。 </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第二步，计算流图的环形复杂度。 </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第三步，确定线性独立路径的基本集合。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rgbClr val="FFFF00"/>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独立路径</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是指至少引入程序的一个新处理语句集合或一个新条件的路径，用流图术语描述，独立路径至少包含一条在定义该路径之前不曾用过的边。 </a:t>
            </a:r>
          </a:p>
          <a:p>
            <a:pPr marL="742950" marR="0" lvl="1" indent="-285750" algn="l" defTabSz="914400" rtl="0" eaLnBrk="1" fontAlgn="base" latinLnBrk="0" hangingPunct="1">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程序的环形复杂度决定了程序中独立路径的数量，而且这个数是确保程序中所有语句至少被执行一次所需的测试数量的上界</a:t>
            </a:r>
          </a:p>
          <a:p>
            <a:pPr marL="342900" marR="0" lvl="0" indent="-342900" algn="l" defTabSz="914400" rtl="0" eaLnBrk="1" fontAlgn="base" latinLnBrk="0" hangingPunct="1">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第四步，设计可强制执行基本集合中每条路径的测试用例。</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0" name="Rectangle 2"/>
          <p:cNvSpPr>
            <a:spLocks noGrp="1" noChangeArrowheads="1"/>
          </p:cNvSpPr>
          <p:nvPr>
            <p:ph type="subTitle" sz="quarter" idx="1"/>
          </p:nvPr>
        </p:nvSpPr>
        <p:spPr>
          <a:xfrm>
            <a:off x="1774190" y="1053465"/>
            <a:ext cx="8383270" cy="5652770"/>
          </a:xfrm>
        </p:spPr>
        <p:txBody>
          <a:bodyPr vert="horz" wrap="square" lIns="91456" tIns="45728" rIns="91456" bIns="45728" numCol="1" anchor="t" anchorCtr="0" compatLnSpc="1">
            <a:normAutofit fontScale="92500" lnSpcReduction="20000"/>
          </a:bodyPr>
          <a:lstStyle/>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sum=0;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2:	DO WHILE value</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&lt;&gt; -999</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3: 	     AND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&lt;100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4:	     increment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total.input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by1;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5:	     IF value</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&gt;=minimum</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6: 	          AND value</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&lt;=maximum</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7</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THEN increment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by 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sum=</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sum+value</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zh-CN" altLang="en-US"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8:	     ENDIF</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increment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i</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by 1;</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9:	ENDDO</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10:	IF </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&gt;0</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11:	     THEN average=sum/</a:t>
            </a:r>
            <a:r>
              <a:rPr kumimoji="0" lang="en-US" altLang="zh-CN" sz="20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cs typeface="+mn-cs"/>
              </a:rPr>
              <a:t>total.valid</a:t>
            </a: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12:	     ELSE average=-999;</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13:	ENDIF</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r>
              <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	      END average</a:t>
            </a:r>
          </a:p>
          <a:p>
            <a:pPr marL="287655" marR="0" lvl="0" indent="-6350" algn="l" defTabSz="914400" rtl="0" eaLnBrk="1" fontAlgn="base" latinLnBrk="0" hangingPunct="1">
              <a:spcBef>
                <a:spcPct val="20000"/>
              </a:spcBef>
              <a:spcAft>
                <a:spcPct val="0"/>
              </a:spcAft>
              <a:buClr>
                <a:schemeClr val="hlink"/>
              </a:buClr>
              <a:buSzPct val="70000"/>
              <a:buFont typeface="Wingdings" panose="05000000000000000000" pitchFamily="2" charset="2"/>
              <a:buNone/>
              <a:defRPr/>
            </a:pPr>
            <a:endParaRPr kumimoji="0" lang="en-US" altLang="zh-CN" sz="20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37" descr="rj82"/>
          <p:cNvPicPr>
            <a:picLocks noChangeAspect="1"/>
          </p:cNvPicPr>
          <p:nvPr/>
        </p:nvPicPr>
        <p:blipFill>
          <a:blip r:embed="rId2" cstate="print"/>
          <a:stretch>
            <a:fillRect/>
          </a:stretch>
        </p:blipFill>
        <p:spPr>
          <a:xfrm>
            <a:off x="3646934" y="1557586"/>
            <a:ext cx="4303712" cy="4968875"/>
          </a:xfrm>
          <a:prstGeom prst="rect">
            <a:avLst/>
          </a:prstGeom>
          <a:noFill/>
          <a:ln w="9525">
            <a:noFill/>
          </a:ln>
        </p:spPr>
      </p:pic>
      <p:grpSp>
        <p:nvGrpSpPr>
          <p:cNvPr id="7171" name="Group 38"/>
          <p:cNvGrpSpPr/>
          <p:nvPr/>
        </p:nvGrpSpPr>
        <p:grpSpPr>
          <a:xfrm>
            <a:off x="8039422" y="1557586"/>
            <a:ext cx="3914775" cy="2701925"/>
            <a:chOff x="2971" y="996"/>
            <a:chExt cx="2835" cy="1702"/>
          </a:xfrm>
        </p:grpSpPr>
        <p:sp>
          <p:nvSpPr>
            <p:cNvPr id="597026" name="Text Box 34"/>
            <p:cNvSpPr txBox="1">
              <a:spLocks noChangeArrowheads="1"/>
            </p:cNvSpPr>
            <p:nvPr/>
          </p:nvSpPr>
          <p:spPr bwMode="auto">
            <a:xfrm>
              <a:off x="2971" y="996"/>
              <a:ext cx="2835" cy="640"/>
            </a:xfrm>
            <a:prstGeom prst="rect">
              <a:avLst/>
            </a:prstGeom>
            <a:noFill/>
            <a:ln w="9525">
              <a:noFill/>
              <a:miter lim="800000"/>
            </a:ln>
            <a:effectLst/>
          </p:spPr>
          <p:txBody>
            <a:bodyPr>
              <a:spAutoFit/>
            </a:bodyPr>
            <a:lstStyle/>
            <a:p>
              <a:pPr marR="0" algn="l" defTabSz="914400">
                <a:buClrTx/>
                <a:buSzTx/>
                <a:buFontTx/>
                <a:buNone/>
                <a:defRPr/>
              </a:pPr>
              <a:r>
                <a:rPr kumimoji="1" lang="zh-CN" altLang="en-US" sz="2000" b="1" kern="1200" cap="none" spc="0" normalizeH="0" baseline="0" noProof="0" dirty="0" smtClean="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smtClean="0">
                  <a:solidFill>
                    <a:schemeClr val="bg1"/>
                  </a:solidFill>
                  <a:effectLst>
                    <a:outerShdw blurRad="38100" dist="38100" dir="2700000" algn="tl">
                      <a:srgbClr val="000000"/>
                    </a:outerShdw>
                  </a:effectLst>
                  <a:latin typeface="+mn-ea"/>
                  <a:cs typeface="+mn-cs"/>
                </a:rPr>
                <a:t>l</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l-2-10-11-13</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2</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l-2-10-12-13</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3</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l-2-3-10-11-13</a:t>
              </a:r>
            </a:p>
          </p:txBody>
        </p:sp>
        <p:sp>
          <p:nvSpPr>
            <p:cNvPr id="597027" name="Text Box 35"/>
            <p:cNvSpPr txBox="1">
              <a:spLocks noChangeArrowheads="1"/>
            </p:cNvSpPr>
            <p:nvPr/>
          </p:nvSpPr>
          <p:spPr bwMode="auto">
            <a:xfrm>
              <a:off x="2971" y="1767"/>
              <a:ext cx="2835" cy="931"/>
            </a:xfrm>
            <a:prstGeom prst="rect">
              <a:avLst/>
            </a:prstGeom>
            <a:noFill/>
            <a:ln w="9525">
              <a:noFill/>
              <a:miter lim="800000"/>
            </a:ln>
            <a:effectLst/>
          </p:spPr>
          <p:txBody>
            <a:bodyPr wrap="square">
              <a:spAutoFit/>
            </a:bodyPr>
            <a:lstStyle/>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4</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1-2-3-4-5-8-9-2…</a:t>
              </a: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5</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1-2-3-4-5-6-8-9-2…</a:t>
              </a:r>
              <a:r>
                <a:rPr kumimoji="1" lang="en-US" altLang="zh-CN" sz="2000" kern="1200" cap="none" spc="0" normalizeH="0" baseline="0" noProof="0" dirty="0">
                  <a:solidFill>
                    <a:schemeClr val="bg1"/>
                  </a:solidFill>
                  <a:latin typeface="+mn-ea"/>
                  <a:cs typeface="+mn-cs"/>
                </a:rPr>
                <a:t> </a:t>
              </a:r>
              <a:endPar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endParaRPr>
            </a:p>
            <a:p>
              <a:pPr marR="0" algn="l" defTabSz="914400">
                <a:buClrTx/>
                <a:buSzTx/>
                <a:buFontTx/>
                <a:buNone/>
                <a:defRPr/>
              </a:pP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路径</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6</a:t>
              </a:r>
              <a:r>
                <a:rPr kumimoji="1" lang="zh-CN" altLang="en-US" sz="2000" b="1" kern="1200" cap="none" spc="0" normalizeH="0" baseline="0" noProof="0" dirty="0">
                  <a:solidFill>
                    <a:schemeClr val="bg1"/>
                  </a:solidFill>
                  <a:effectLst>
                    <a:outerShdw blurRad="38100" dist="38100" dir="2700000" algn="tl">
                      <a:srgbClr val="000000"/>
                    </a:outerShdw>
                  </a:effectLst>
                  <a:latin typeface="+mn-ea"/>
                  <a:cs typeface="+mn-cs"/>
                </a:rPr>
                <a:t>：</a:t>
              </a:r>
              <a:r>
                <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rPr>
                <a:t>l-2-3-4-5-6-7-8-9-2…</a:t>
              </a:r>
            </a:p>
            <a:p>
              <a:pPr marR="0" algn="l" defTabSz="914400">
                <a:spcBef>
                  <a:spcPct val="50000"/>
                </a:spcBef>
                <a:buClrTx/>
                <a:buSzTx/>
                <a:buFontTx/>
                <a:buNone/>
                <a:defRPr/>
              </a:pPr>
              <a:endParaRPr kumimoji="1" lang="en-US" altLang="zh-CN" sz="2000" b="1" kern="1200" cap="none" spc="0" normalizeH="0" baseline="0" noProof="0" dirty="0">
                <a:solidFill>
                  <a:schemeClr val="bg1"/>
                </a:solidFill>
                <a:effectLst>
                  <a:outerShdw blurRad="38100" dist="38100" dir="2700000" algn="tl">
                    <a:srgbClr val="000000"/>
                  </a:outerShdw>
                </a:effectLst>
                <a:latin typeface="+mn-ea"/>
                <a:cs typeface="+mn-cs"/>
              </a:endParaRPr>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8" y="981522"/>
            <a:ext cx="3595687" cy="4129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blinds(horizontal)">
                                      <p:cBhvr>
                                        <p:cTn id="7" dur="1000"/>
                                        <p:tgtEl>
                                          <p:spTgt spid="717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171"/>
                                        </p:tgtEl>
                                        <p:attrNameLst>
                                          <p:attrName>style.visibility</p:attrName>
                                        </p:attrNameLst>
                                      </p:cBhvr>
                                      <p:to>
                                        <p:strVal val="visible"/>
                                      </p:to>
                                    </p:set>
                                    <p:anim calcmode="lin" valueType="num">
                                      <p:cBhvr additive="base">
                                        <p:cTn id="12" dur="500" fill="hold"/>
                                        <p:tgtEl>
                                          <p:spTgt spid="7171"/>
                                        </p:tgtEl>
                                        <p:attrNameLst>
                                          <p:attrName>ppt_x</p:attrName>
                                        </p:attrNameLst>
                                      </p:cBhvr>
                                      <p:tavLst>
                                        <p:tav tm="0">
                                          <p:val>
                                            <p:strVal val="#ppt_x"/>
                                          </p:val>
                                        </p:tav>
                                        <p:tav tm="100000">
                                          <p:val>
                                            <p:strVal val="#ppt_x"/>
                                          </p:val>
                                        </p:tav>
                                      </p:tavLst>
                                    </p:anim>
                                    <p:anim calcmode="lin" valueType="num">
                                      <p:cBhvr additive="base">
                                        <p:cTn id="13"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idx="1"/>
          </p:nvPr>
        </p:nvSpPr>
        <p:spPr>
          <a:xfrm>
            <a:off x="7463358" y="999780"/>
            <a:ext cx="4609618" cy="5094309"/>
          </a:xfrm>
        </p:spPr>
        <p:txBody>
          <a:bodyPr vert="horz" wrap="square" lIns="91456" tIns="45728" rIns="91456" bIns="45728" numCol="1" anchor="t" anchorCtr="0" compatLnSpc="1">
            <a:noAutofit/>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路径</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1:  1-2-10-11-13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value [k]=</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有效输入值</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其中</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k&lt;</a:t>
            </a:r>
            <a:r>
              <a:rPr kumimoji="0" lang="en-US" altLang="zh-CN" sz="24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rPr>
              <a:t>i</a:t>
            </a:r>
            <a:endPar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value [</a:t>
            </a:r>
            <a:r>
              <a:rPr kumimoji="0" lang="en-US" altLang="zh-CN" sz="2400" b="1" i="0" u="none" strike="noStrike" kern="0" cap="none" spc="0" normalizeH="0" baseline="0" noProof="0" dirty="0" err="1" smtClean="0">
                <a:ln>
                  <a:noFill/>
                </a:ln>
                <a:solidFill>
                  <a:schemeClr val="bg1"/>
                </a:solidFill>
                <a:effectLst>
                  <a:outerShdw blurRad="38100" dist="38100" dir="2700000" algn="tl">
                    <a:srgbClr val="000000"/>
                  </a:outerShdw>
                </a:effectLst>
                <a:uLnTx/>
                <a:uFillTx/>
                <a:latin typeface="+mn-lt"/>
                <a:ea typeface="+mn-ea"/>
              </a:rPr>
              <a:t>i</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]=-999,</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其中</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2≤i≤100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预期结果</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基于</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k</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的正确平均值和总数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路径</a:t>
            </a:r>
            <a:r>
              <a:rPr kumimoji="0" lang="en-US" altLang="zh-CN" sz="28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cs typeface="+mn-cs"/>
              </a:rPr>
              <a:t>2:  1-2-10-12-13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value [1]=-999</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预期结果</a:t>
            </a:r>
            <a:r>
              <a:rPr kumimoji="0" lang="en-US" altLang="zh-CN"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 average=-999,</a:t>
            </a:r>
            <a:r>
              <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rPr>
              <a:t>其它都保持初始值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0" cap="none" spc="0" normalizeH="0" baseline="0" noProof="0" dirty="0" smtClean="0">
              <a:ln>
                <a:noFill/>
              </a:ln>
              <a:solidFill>
                <a:schemeClr val="bg1"/>
              </a:solidFill>
              <a:effectLst>
                <a:outerShdw blurRad="38100" dist="38100" dir="2700000" algn="tl">
                  <a:srgbClr val="000000"/>
                </a:outerShdw>
              </a:effectLst>
              <a:uLnTx/>
              <a:uFillTx/>
              <a:latin typeface="+mn-lt"/>
              <a:ea typeface="+mn-ea"/>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 y="981522"/>
            <a:ext cx="4499492" cy="4608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descr="rj82"/>
          <p:cNvPicPr>
            <a:picLocks noChangeAspect="1"/>
          </p:cNvPicPr>
          <p:nvPr/>
        </p:nvPicPr>
        <p:blipFill>
          <a:blip r:embed="rId3" cstate="print"/>
          <a:stretch>
            <a:fillRect/>
          </a:stretch>
        </p:blipFill>
        <p:spPr>
          <a:xfrm>
            <a:off x="4511030" y="988773"/>
            <a:ext cx="2868657" cy="3312024"/>
          </a:xfrm>
          <a:prstGeom prst="rect">
            <a:avLst/>
          </a:prstGeom>
          <a:noFill/>
          <a:ln w="9525">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4" name="Rectangle 6"/>
          <p:cNvSpPr>
            <a:spLocks noChangeArrowheads="1"/>
          </p:cNvSpPr>
          <p:nvPr/>
        </p:nvSpPr>
        <p:spPr bwMode="auto">
          <a:xfrm>
            <a:off x="7175326" y="1053530"/>
            <a:ext cx="4996625" cy="4933276"/>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3:  1-2-3-10-11-13</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试图处理</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101</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个或更多个值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前</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个数值是有效输入值</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前</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个数的平均值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总数为</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4:  1-2-3-4-5-8-9-2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v</a:t>
            </a:r>
            <a:r>
              <a:rPr kumimoji="0" lang="en-US" altLang="zh-CN" sz="24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alue</a:t>
            </a:r>
            <a:r>
              <a:rPr kumimoji="0" lang="en-US" altLang="zh-CN" sz="2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[k]&lt;</a:t>
            </a:r>
            <a:r>
              <a:rPr kumimoji="0" lang="en-US" altLang="zh-CN" sz="2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minimum,</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k&lt;</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基于</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的正确平均值和</a:t>
            </a:r>
            <a:r>
              <a:rPr kumimoji="0" lang="zh-CN" altLang="en-US" sz="2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总数</a:t>
            </a: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4" name="Picture 4" descr="rj82"/>
          <p:cNvPicPr>
            <a:picLocks noChangeAspect="1"/>
          </p:cNvPicPr>
          <p:nvPr/>
        </p:nvPicPr>
        <p:blipFill>
          <a:blip r:embed="rId2" cstate="print"/>
          <a:stretch>
            <a:fillRect/>
          </a:stretch>
        </p:blipFill>
        <p:spPr>
          <a:xfrm>
            <a:off x="4274035" y="1053530"/>
            <a:ext cx="2901291" cy="3349702"/>
          </a:xfrm>
          <a:prstGeom prst="rect">
            <a:avLst/>
          </a:prstGeom>
          <a:noFill/>
          <a:ln w="9525">
            <a:noFill/>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8" y="981522"/>
            <a:ext cx="4355476" cy="500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5" name="Rectangle 3"/>
          <p:cNvSpPr>
            <a:spLocks noChangeArrowheads="1"/>
          </p:cNvSpPr>
          <p:nvPr/>
        </p:nvSpPr>
        <p:spPr bwMode="auto">
          <a:xfrm>
            <a:off x="7103318" y="981522"/>
            <a:ext cx="5087095" cy="5400600"/>
          </a:xfrm>
          <a:prstGeom prst="rect">
            <a:avLst/>
          </a:prstGeom>
          <a:noFill/>
          <a:ln w="9525">
            <a:noFill/>
            <a:miter lim="800000"/>
          </a:ln>
          <a:effec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5:  1-2-3-4-5-6-8-9-2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lang="en-US" altLang="zh-CN" sz="2400" b="1" dirty="0">
                <a:solidFill>
                  <a:schemeClr val="bg1"/>
                </a:solidFill>
                <a:effectLst>
                  <a:outerShdw blurRad="38100" dist="38100" dir="2700000" algn="tl">
                    <a:srgbClr val="000000"/>
                  </a:outerShdw>
                </a:effectLst>
                <a:latin typeface="Garamond" panose="02020404030301010803" pitchFamily="18" charset="0"/>
                <a:ea typeface="宋体" panose="02010600030101010101" pitchFamily="2" charset="-122"/>
              </a:rPr>
              <a:t>v</a:t>
            </a:r>
            <a:r>
              <a:rPr kumimoji="0" lang="en-US" altLang="zh-CN" sz="2400" b="1" i="0" u="none" strike="noStrike" kern="1200" cap="none" spc="0" normalizeH="0" baseline="0" noProof="0" dirty="0" err="1"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alue</a:t>
            </a:r>
            <a:r>
              <a:rPr kumimoji="0" lang="en-US" altLang="zh-CN" sz="2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 </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[k]&gt;</a:t>
            </a:r>
            <a:r>
              <a:rPr kumimoji="0" lang="en-US" altLang="zh-CN" sz="2400" b="1" i="0" u="none" strike="noStrike" kern="1200" cap="none" spc="0" normalizeH="0" baseline="0" noProof="0" dirty="0" smtClean="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maximum,</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k&lt;</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endPar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基于</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k</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的正确平均值和总数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n"/>
              <a:defRPr/>
            </a:pPr>
            <a:r>
              <a:rPr kumimoji="0" lang="zh-CN" altLang="en-US"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路径</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6:  1-2-3-4-5-6-7-8-9-2</a:t>
            </a:r>
            <a:r>
              <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Arial" panose="020B0604020202020204"/>
                <a:ea typeface="宋体" panose="02010600030101010101" pitchFamily="2" charset="-122"/>
                <a:cs typeface="+mn-cs"/>
              </a:rPr>
              <a:t>…</a:t>
            </a:r>
            <a:endParaRPr kumimoji="0" lang="en-US" altLang="zh-CN" sz="28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value [</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有效输入值</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其中</a:t>
            </a:r>
            <a:r>
              <a:rPr kumimoji="0" lang="en-US" altLang="zh-CN" sz="2400" b="1" i="0" u="none" strike="noStrike" kern="1200" cap="none" spc="0" normalizeH="0" baseline="0" noProof="0" dirty="0" err="1">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i</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&lt;100</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预期结果</a:t>
            </a:r>
            <a:r>
              <a:rPr kumimoji="0" lang="en-US" altLang="zh-CN"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a:t>
            </a:r>
            <a:r>
              <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rPr>
              <a:t>正确平均值和总数</a:t>
            </a:r>
          </a:p>
          <a:p>
            <a:pPr marL="742950" marR="0" lvl="1" indent="-28575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n"/>
              <a:defRPr/>
            </a:pPr>
            <a:endParaRPr kumimoji="0" lang="zh-CN" altLang="en-US" sz="2400" b="1" i="0" u="none" strike="noStrike" kern="1200" cap="none" spc="0" normalizeH="0" baseline="0" noProof="0" dirty="0">
              <a:ln>
                <a:noFill/>
              </a:ln>
              <a:solidFill>
                <a:schemeClr val="bg1"/>
              </a:solidFill>
              <a:effectLst>
                <a:outerShdw blurRad="38100" dist="38100" dir="2700000" algn="tl">
                  <a:srgbClr val="000000"/>
                </a:outerShdw>
              </a:effectLst>
              <a:uLnTx/>
              <a:uFillTx/>
              <a:latin typeface="Garamond" panose="02020404030301010803" pitchFamily="18" charset="0"/>
              <a:ea typeface="宋体" panose="02010600030101010101" pitchFamily="2" charset="-122"/>
              <a:cs typeface="+mn-cs"/>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38" y="981522"/>
            <a:ext cx="4264002" cy="4896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4" descr="rj82"/>
          <p:cNvPicPr>
            <a:picLocks noChangeAspect="1"/>
          </p:cNvPicPr>
          <p:nvPr/>
        </p:nvPicPr>
        <p:blipFill>
          <a:blip r:embed="rId3" cstate="print"/>
          <a:stretch>
            <a:fillRect/>
          </a:stretch>
        </p:blipFill>
        <p:spPr>
          <a:xfrm>
            <a:off x="4283263" y="981522"/>
            <a:ext cx="2681849" cy="3096344"/>
          </a:xfrm>
          <a:prstGeom prst="rect">
            <a:avLst/>
          </a:prstGeom>
          <a:noFill/>
          <a:ln w="9525">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新版软件工程母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543</Words>
  <Application>Microsoft Office PowerPoint</Application>
  <PresentationFormat>自定义</PresentationFormat>
  <Paragraphs>72</Paragraphs>
  <Slides>10</Slides>
  <Notes>4</Notes>
  <HiddenSlides>0</HiddenSlides>
  <MMClips>0</MMClips>
  <ScaleCrop>false</ScaleCrop>
  <HeadingPairs>
    <vt:vector size="4" baseType="variant">
      <vt:variant>
        <vt:lpstr>主题</vt:lpstr>
      </vt:variant>
      <vt:variant>
        <vt:i4>1</vt:i4>
      </vt:variant>
      <vt:variant>
        <vt:lpstr>幻灯片标题</vt:lpstr>
      </vt:variant>
      <vt:variant>
        <vt:i4>10</vt:i4>
      </vt:variant>
    </vt:vector>
  </HeadingPairs>
  <TitlesOfParts>
    <vt:vector size="11" baseType="lpstr">
      <vt:lpstr>新版软件工程母版</vt:lpstr>
      <vt:lpstr>白盒测试（二）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chy</dc:creator>
  <cp:lastModifiedBy>chy</cp:lastModifiedBy>
  <cp:revision>18</cp:revision>
  <dcterms:created xsi:type="dcterms:W3CDTF">2021-07-20T05:30:00Z</dcterms:created>
  <dcterms:modified xsi:type="dcterms:W3CDTF">2022-05-14T01:10:06Z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C14956E68E8040F8B34A36AB913D9C4F</vt:lpwstr>
  </property>
  <property fmtid="{D5CDD505-2E9C-101B-9397-08002B2CF9AE}" pid="3" name="KSOProductBuildVer">
    <vt:lpwstr>2052-11.1.0.10495</vt:lpwstr>
  </property>
</Properties>
</file>