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</p:sldMasterIdLst>
  <p:notesMasterIdLst>
    <p:notesMasterId r:id="rId15"/>
  </p:notesMasterIdLst>
  <p:handoutMasterIdLst>
    <p:handoutMasterId r:id="rId16"/>
  </p:handoutMasterIdLst>
  <p:sldIdLst>
    <p:sldId id="256" r:id="rId2"/>
    <p:sldId id="592" r:id="rId3"/>
    <p:sldId id="593" r:id="rId4"/>
    <p:sldId id="594" r:id="rId5"/>
    <p:sldId id="595" r:id="rId6"/>
    <p:sldId id="596" r:id="rId7"/>
    <p:sldId id="628" r:id="rId8"/>
    <p:sldId id="629" r:id="rId9"/>
    <p:sldId id="630" r:id="rId10"/>
    <p:sldId id="631" r:id="rId11"/>
    <p:sldId id="632" r:id="rId12"/>
    <p:sldId id="633" r:id="rId13"/>
    <p:sldId id="634" r:id="rId14"/>
  </p:sldIdLst>
  <p:sldSz cx="12192000" cy="6858000"/>
  <p:notesSz cx="6858000" cy="9144000"/>
  <p:defaultTextStyle>
    <a:defPPr>
      <a:defRPr lang="zh-CN"/>
    </a:defPPr>
    <a:lvl1pPr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542925" indent="-85725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1087438" indent="-173038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631950" indent="-260350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2176463" indent="-347663" algn="l" defTabSz="1087438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FF00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261" y="-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9580"/>
    </p:cViewPr>
  </p:sorterViewPr>
  <p:notesViewPr>
    <p:cSldViewPr>
      <p:cViewPr varScale="1">
        <p:scale>
          <a:sx n="60" d="100"/>
          <a:sy n="60" d="100"/>
        </p:scale>
        <p:origin x="-2547" y="-72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2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668E627E-ACCD-4D42-9B26-90A7ECE2B9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2718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7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77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kumimoji="1" sz="12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7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defRPr>
            </a:lvl1pPr>
          </a:lstStyle>
          <a:p>
            <a:pPr>
              <a:defRPr/>
            </a:pPr>
            <a:fld id="{8300371F-ACA5-45F3-BFBD-C4AAFD2EF3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87917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FF50AA-4BA2-4BF3-A429-80CB97B162EB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692E29-686C-4794-AE73-8A8FB4E9680F}" type="slidenum">
              <a:rPr lang="en-US" altLang="zh-CN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B4028-E600-4268-8860-434FC43E5DD3}" type="slidenum">
              <a:rPr lang="en-US" altLang="zh-CN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B5204F-BD77-4EEC-AEE7-E1D021670594}" type="slidenum">
              <a:rPr lang="en-US" altLang="zh-CN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D9B0BB-B4CD-4BEA-B4D0-B7C97EFC524A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96838" y="1588"/>
            <a:ext cx="12288838" cy="691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图片 7" descr="吉大校标（白）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713" y="171450"/>
            <a:ext cx="235902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6"/>
            <a:ext cx="10363200" cy="1470025"/>
          </a:xfrm>
        </p:spPr>
        <p:txBody>
          <a:bodyPr>
            <a:noAutofit/>
          </a:bodyPr>
          <a:lstStyle>
            <a:lvl1pPr>
              <a:defRPr sz="71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BBB04-DB21-4DC5-A636-9AE324279F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1785601" y="274639"/>
            <a:ext cx="3655484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274639"/>
            <a:ext cx="107696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017B5-D2D2-4887-AA11-943EAD60CA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88"/>
            <a:ext cx="12192000" cy="685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六边形 4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7" name="六边形 6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-9525" y="881063"/>
            <a:ext cx="12201525" cy="95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1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2192" y="261382"/>
            <a:ext cx="5767929" cy="615426"/>
          </a:xfrm>
        </p:spPr>
        <p:txBody>
          <a:bodyPr>
            <a:noAutofit/>
          </a:bodyPr>
          <a:lstStyle>
            <a:lvl1pPr algn="l">
              <a:defRPr kumimoji="1" lang="zh-CN" altLang="en-US" sz="3599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1" y="1485235"/>
            <a:ext cx="10972800" cy="4640929"/>
          </a:xfrm>
        </p:spPr>
        <p:txBody>
          <a:bodyPr/>
          <a:lstStyle>
            <a:lvl1pPr marL="457109" indent="-457109">
              <a:buClr>
                <a:srgbClr val="FFE066"/>
              </a:buClr>
              <a:buSzPct val="70000"/>
              <a:buFont typeface="Wingdings" panose="05000000000000000000" pitchFamily="2" charset="2"/>
              <a:buChar char="n"/>
              <a:defRPr sz="31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884231" indent="-340089">
              <a:buClr>
                <a:srgbClr val="FFC000"/>
              </a:buClr>
              <a:buSzPct val="50000"/>
              <a:buFont typeface="Wingdings" panose="05000000000000000000" pitchFamily="2" charset="2"/>
              <a:buChar char="u"/>
              <a:defRPr sz="27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5" y="4406900"/>
            <a:ext cx="10363200" cy="1362075"/>
          </a:xfrm>
        </p:spPr>
        <p:txBody>
          <a:bodyPr anchor="t"/>
          <a:lstStyle>
            <a:lvl1pPr algn="l">
              <a:defRPr sz="4799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5" y="2906714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4142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8828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3242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17656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2071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26485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089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35313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C90BE-508F-4962-A331-EB2DA4045C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1" y="1600200"/>
            <a:ext cx="7211484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227484" y="1600200"/>
            <a:ext cx="7213600" cy="4527550"/>
          </a:xfrm>
        </p:spPr>
        <p:txBody>
          <a:bodyPr/>
          <a:lstStyle>
            <a:lvl1pPr>
              <a:defRPr sz="3299"/>
            </a:lvl1pPr>
            <a:lvl2pPr>
              <a:defRPr sz="2899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F2B58D-F40A-4F7B-89C2-5F3071D373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142" indent="0">
              <a:buNone/>
              <a:defRPr sz="2400" b="1"/>
            </a:lvl2pPr>
            <a:lvl3pPr marL="1088284" indent="0">
              <a:buNone/>
              <a:defRPr sz="2100" b="1"/>
            </a:lvl3pPr>
            <a:lvl4pPr marL="1632426" indent="0">
              <a:buNone/>
              <a:defRPr sz="1900" b="1"/>
            </a:lvl4pPr>
            <a:lvl5pPr marL="2176569" indent="0">
              <a:buNone/>
              <a:defRPr sz="1900" b="1"/>
            </a:lvl5pPr>
            <a:lvl6pPr marL="2720710" indent="0">
              <a:buNone/>
              <a:defRPr sz="1900" b="1"/>
            </a:lvl6pPr>
            <a:lvl7pPr marL="3264852" indent="0">
              <a:buNone/>
              <a:defRPr sz="1900" b="1"/>
            </a:lvl7pPr>
            <a:lvl8pPr marL="3808994" indent="0">
              <a:buNone/>
              <a:defRPr sz="1900" b="1"/>
            </a:lvl8pPr>
            <a:lvl9pPr marL="4353136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899" b="1"/>
            </a:lvl1pPr>
            <a:lvl2pPr marL="544142" indent="0">
              <a:buNone/>
              <a:defRPr sz="2400" b="1"/>
            </a:lvl2pPr>
            <a:lvl3pPr marL="1088284" indent="0">
              <a:buNone/>
              <a:defRPr sz="2100" b="1"/>
            </a:lvl3pPr>
            <a:lvl4pPr marL="1632426" indent="0">
              <a:buNone/>
              <a:defRPr sz="1900" b="1"/>
            </a:lvl4pPr>
            <a:lvl5pPr marL="2176569" indent="0">
              <a:buNone/>
              <a:defRPr sz="1900" b="1"/>
            </a:lvl5pPr>
            <a:lvl6pPr marL="2720710" indent="0">
              <a:buNone/>
              <a:defRPr sz="1900" b="1"/>
            </a:lvl6pPr>
            <a:lvl7pPr marL="3264852" indent="0">
              <a:buNone/>
              <a:defRPr sz="1900" b="1"/>
            </a:lvl7pPr>
            <a:lvl8pPr marL="3808994" indent="0">
              <a:buNone/>
              <a:defRPr sz="1900" b="1"/>
            </a:lvl8pPr>
            <a:lvl9pPr marL="4353136" indent="0">
              <a:buNone/>
              <a:defRPr sz="1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899"/>
            </a:lvl1pPr>
            <a:lvl2pPr>
              <a:defRPr sz="24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5BC99-30DF-44E1-A414-7BFCC255AE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3588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六边形 3"/>
          <p:cNvSpPr/>
          <p:nvPr/>
        </p:nvSpPr>
        <p:spPr>
          <a:xfrm rot="5400000">
            <a:off x="266700" y="171450"/>
            <a:ext cx="400050" cy="34290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5" name="六边形 4"/>
          <p:cNvSpPr/>
          <p:nvPr/>
        </p:nvSpPr>
        <p:spPr>
          <a:xfrm rot="5400000">
            <a:off x="173832" y="457994"/>
            <a:ext cx="400050" cy="344487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sp>
        <p:nvSpPr>
          <p:cNvPr id="6" name="六边形 5"/>
          <p:cNvSpPr/>
          <p:nvPr/>
        </p:nvSpPr>
        <p:spPr>
          <a:xfrm rot="5400000">
            <a:off x="624682" y="542131"/>
            <a:ext cx="203200" cy="176213"/>
          </a:xfrm>
          <a:prstGeom prst="hexagon">
            <a:avLst/>
          </a:prstGeom>
          <a:noFill/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8850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-9525" y="890588"/>
            <a:ext cx="12201525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11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901363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83185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914217" fontAlgn="auto">
              <a:spcAft>
                <a:spcPts val="0"/>
              </a:spcAft>
              <a:defRPr/>
            </a:pPr>
            <a:endParaRPr sz="3599"/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838200" y="261938"/>
            <a:ext cx="5768975" cy="614362"/>
          </a:xfrm>
          <a:prstGeom prst="rect">
            <a:avLst/>
          </a:prstGeom>
        </p:spPr>
        <p:txBody>
          <a:bodyPr lIns="108825" tIns="54412" rIns="108825" bIns="54412" anchor="ctr"/>
          <a:lstStyle>
            <a:lvl1pPr algn="l" defTabSz="1088502" rtl="0" eaLnBrk="1" latinLnBrk="0" hangingPunct="1">
              <a:spcBef>
                <a:spcPct val="0"/>
              </a:spcBef>
              <a:buNone/>
              <a:defRPr kumimoji="1" lang="zh-CN" altLang="en-US" sz="3600" b="1" kern="1200" dirty="0">
                <a:solidFill>
                  <a:srgbClr val="00F2FC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</a:lstStyle>
          <a:p>
            <a:pPr defTabSz="914217" fontAlgn="auto">
              <a:spcAft>
                <a:spcPts val="0"/>
              </a:spcAft>
              <a:defRPr/>
            </a:pPr>
            <a:endParaRPr sz="3599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EB867-BDCA-4623-AB7C-ABE0BCC061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4" y="273051"/>
            <a:ext cx="6815666" cy="5853113"/>
          </a:xfrm>
        </p:spPr>
        <p:txBody>
          <a:bodyPr/>
          <a:lstStyle>
            <a:lvl1pPr>
              <a:defRPr sz="3799"/>
            </a:lvl1pPr>
            <a:lvl2pPr>
              <a:defRPr sz="3299"/>
            </a:lvl2pPr>
            <a:lvl3pPr>
              <a:defRPr sz="28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1"/>
            <a:ext cx="4011084" cy="4691063"/>
          </a:xfrm>
        </p:spPr>
        <p:txBody>
          <a:bodyPr/>
          <a:lstStyle>
            <a:lvl1pPr marL="0" indent="0">
              <a:buNone/>
              <a:defRPr sz="1700"/>
            </a:lvl1pPr>
            <a:lvl2pPr marL="544142" indent="0">
              <a:buNone/>
              <a:defRPr sz="1400"/>
            </a:lvl2pPr>
            <a:lvl3pPr marL="1088284" indent="0">
              <a:buNone/>
              <a:defRPr sz="1200"/>
            </a:lvl3pPr>
            <a:lvl4pPr marL="1632426" indent="0">
              <a:buNone/>
              <a:defRPr sz="1100"/>
            </a:lvl4pPr>
            <a:lvl5pPr marL="2176569" indent="0">
              <a:buNone/>
              <a:defRPr sz="1100"/>
            </a:lvl5pPr>
            <a:lvl6pPr marL="2720710" indent="0">
              <a:buNone/>
              <a:defRPr sz="1100"/>
            </a:lvl6pPr>
            <a:lvl7pPr marL="3264852" indent="0">
              <a:buNone/>
              <a:defRPr sz="1100"/>
            </a:lvl7pPr>
            <a:lvl8pPr marL="3808994" indent="0">
              <a:buNone/>
              <a:defRPr sz="1100"/>
            </a:lvl8pPr>
            <a:lvl9pPr marL="435313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7AAF8-89E6-4315-AAA9-5F08DC730C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799"/>
            </a:lvl1pPr>
            <a:lvl2pPr marL="544142" indent="0">
              <a:buNone/>
              <a:defRPr sz="3299"/>
            </a:lvl2pPr>
            <a:lvl3pPr marL="1088284" indent="0">
              <a:buNone/>
              <a:defRPr sz="2899"/>
            </a:lvl3pPr>
            <a:lvl4pPr marL="1632426" indent="0">
              <a:buNone/>
              <a:defRPr sz="2400"/>
            </a:lvl4pPr>
            <a:lvl5pPr marL="2176569" indent="0">
              <a:buNone/>
              <a:defRPr sz="2400"/>
            </a:lvl5pPr>
            <a:lvl6pPr marL="2720710" indent="0">
              <a:buNone/>
              <a:defRPr sz="2400"/>
            </a:lvl6pPr>
            <a:lvl7pPr marL="3264852" indent="0">
              <a:buNone/>
              <a:defRPr sz="2400"/>
            </a:lvl7pPr>
            <a:lvl8pPr marL="3808994" indent="0">
              <a:buNone/>
              <a:defRPr sz="2400"/>
            </a:lvl8pPr>
            <a:lvl9pPr marL="4353136" indent="0">
              <a:buNone/>
              <a:defRPr sz="24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700"/>
            </a:lvl1pPr>
            <a:lvl2pPr marL="544142" indent="0">
              <a:buNone/>
              <a:defRPr sz="1400"/>
            </a:lvl2pPr>
            <a:lvl3pPr marL="1088284" indent="0">
              <a:buNone/>
              <a:defRPr sz="1200"/>
            </a:lvl3pPr>
            <a:lvl4pPr marL="1632426" indent="0">
              <a:buNone/>
              <a:defRPr sz="1100"/>
            </a:lvl4pPr>
            <a:lvl5pPr marL="2176569" indent="0">
              <a:buNone/>
              <a:defRPr sz="1100"/>
            </a:lvl5pPr>
            <a:lvl6pPr marL="2720710" indent="0">
              <a:buNone/>
              <a:defRPr sz="1100"/>
            </a:lvl6pPr>
            <a:lvl7pPr marL="3264852" indent="0">
              <a:buNone/>
              <a:defRPr sz="1100"/>
            </a:lvl7pPr>
            <a:lvl8pPr marL="3808994" indent="0">
              <a:buNone/>
              <a:defRPr sz="1100"/>
            </a:lvl8pPr>
            <a:lvl9pPr marL="4353136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2A1813-6ED9-4074-A973-D4B822B0D5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8850" tIns="54425" rIns="108850" bIns="54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l" defTabSz="1088502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108850" tIns="54425" rIns="108850" bIns="54425" rtlCol="0" anchor="ctr"/>
          <a:lstStyle>
            <a:lvl1pPr algn="ctr" defTabSz="1088502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/>
              <a:t>软件工程 </a:t>
            </a:r>
            <a:r>
              <a:rPr lang="en-US" altLang="zh-CN"/>
              <a:t>- 2020 - </a:t>
            </a:r>
            <a:r>
              <a:rPr lang="zh-CN" altLang="en-US"/>
              <a:t>第七章 软件测试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wrap="square" lIns="108850" tIns="54425" rIns="108850" bIns="54425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1D2EF46-E5BD-41B5-8559-1EB7A4897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08" r:id="rId3"/>
    <p:sldLayoutId id="2147483809" r:id="rId4"/>
    <p:sldLayoutId id="2147483810" r:id="rId5"/>
    <p:sldLayoutId id="2147483818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hf hdr="0" dt="0"/>
  <p:txStyles>
    <p:titleStyle>
      <a:lvl1pPr algn="ctr" defTabSz="1087438" rtl="0" eaLnBrk="0" fontAlgn="base" hangingPunct="0">
        <a:spcBef>
          <a:spcPct val="0"/>
        </a:spcBef>
        <a:spcAft>
          <a:spcPct val="0"/>
        </a:spcAft>
        <a:defRPr sz="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defTabSz="1087438" rtl="0" eaLnBrk="0" fontAlgn="base" hangingPunct="0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defTabSz="1087438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407988" indent="-407988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82650" indent="-339725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58900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413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7925" indent="-271463" algn="l" defTabSz="108743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2781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6923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066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207" indent="-272071" algn="l" defTabSz="1088284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42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284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426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569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710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4852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8994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3136" algn="l" defTabSz="1088284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3" descr="吉大校标（白）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" y="171450"/>
            <a:ext cx="2357438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图片 4" descr="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99775" y="0"/>
            <a:ext cx="1292225" cy="88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4" name="标题 1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9574213" cy="1471613"/>
          </a:xfrm>
        </p:spPr>
        <p:txBody>
          <a:bodyPr/>
          <a:lstStyle/>
          <a:p>
            <a:pPr eaLnBrk="1" hangingPunct="1"/>
            <a:r>
              <a:rPr lang="zh-CN" altLang="en-US" sz="7200" dirty="0" smtClean="0"/>
              <a:t>软件可靠性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Rot="1" noChangeArrowheads="1"/>
          </p:cNvSpPr>
          <p:nvPr/>
        </p:nvSpPr>
        <p:spPr bwMode="auto">
          <a:xfrm>
            <a:off x="80327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1196975"/>
            <a:ext cx="1051316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2)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分别测试法 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随机地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把程序中一部分原有的错误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加上标记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，然后根据测试过程中发现的有标记错误和无标记错误的比例，估计程序中的错误总数。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为了随机地给一部分错误加标记，分别测试法使用两个测试员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或测试小组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，彼此独立地测试同一个程序的两个副本，把其中一个测试员发现的错误作为有标记的错误。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Rot="1" noChangeArrowheads="1"/>
          </p:cNvSpPr>
          <p:nvPr/>
        </p:nvSpPr>
        <p:spPr bwMode="auto">
          <a:xfrm>
            <a:off x="947738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79425" y="1196975"/>
            <a:ext cx="1083786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具体做法是，在测试过程的早期阶段，由测试员甲和测试员乙分别测试同一个程序的两个副本，由另一名分析员分析他们的测试结果。用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表示测试时间，假设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时错误总数为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0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时测试员甲发现的错误数为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时测试员乙发现的错误数为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；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＝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τ</a:t>
            </a:r>
            <a:r>
              <a:rPr kumimoji="1" lang="en-US" altLang="zh-CN" sz="24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</a:t>
            </a: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时两个测试员发现的相同错误数为</a:t>
            </a:r>
            <a:r>
              <a:rPr kumimoji="1" lang="en-US" altLang="zh-CN" sz="24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b</a:t>
            </a:r>
            <a:r>
              <a:rPr kumimoji="1" lang="en-US" altLang="zh-CN" sz="24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.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假定测试员乙发现有标记错误和发现无标记错误的概率相同，则可以估计出测试前程序中的错误总数为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</p:txBody>
      </p:sp>
      <p:graphicFrame>
        <p:nvGraphicFramePr>
          <p:cNvPr id="5122" name="Object 5"/>
          <p:cNvGraphicFramePr>
            <a:graphicFrameLocks noChangeAspect="1"/>
          </p:cNvGraphicFramePr>
          <p:nvPr/>
        </p:nvGraphicFramePr>
        <p:xfrm>
          <a:off x="4440238" y="5013325"/>
          <a:ext cx="3024187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Equation" r:id="rId3" imgW="672808" imgH="431613" progId="Equation.DSMT4">
                  <p:embed/>
                </p:oleObj>
              </mc:Choice>
              <mc:Fallback>
                <p:oleObj name="Equation" r:id="rId3" imgW="672808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5013325"/>
                        <a:ext cx="3024187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4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8400"/>
            <a:ext cx="2844800" cy="476250"/>
          </a:xfrm>
          <a:prstGeom prst="rect">
            <a:avLst/>
          </a:prstGeom>
        </p:spPr>
        <p:txBody>
          <a:bodyPr/>
          <a:lstStyle/>
          <a:p>
            <a:fld id="{F00BF962-3A00-4789-B902-BBA812B58E8E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3117" y="1304925"/>
            <a:ext cx="11293503" cy="5111750"/>
          </a:xfrm>
        </p:spPr>
        <p:txBody>
          <a:bodyPr/>
          <a:lstStyle/>
          <a:p>
            <a:pPr algn="just">
              <a:lnSpc>
                <a:spcPct val="110000"/>
              </a:lnSpc>
              <a:buNone/>
            </a:pPr>
            <a:r>
              <a:rPr lang="zh-CN" altLang="en-US" sz="2800" b="1" dirty="0" smtClean="0">
                <a:solidFill>
                  <a:srgbClr val="FFFF00"/>
                </a:solidFill>
              </a:rPr>
              <a:t>   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测试一个长度为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48000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条指令的程序时，第一个月由甲、乙两名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测试员各自独立测试这个程序。经过一个月测试后，甲发现并改正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个错误，使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MTTF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达到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8h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。与此同时，乙发现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个错误，其中的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个甲也发现了。以后由甲一人继续测试这个程序。问：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）刚开始测试时程序中总共有多少个潜藏的错误？</a:t>
            </a:r>
          </a:p>
          <a:p>
            <a:pPr algn="just">
              <a:lnSpc>
                <a:spcPct val="110000"/>
              </a:lnSpc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（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）为使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MTTF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达到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240h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，必须再改正多少个错误？</a:t>
            </a:r>
          </a:p>
        </p:txBody>
      </p:sp>
      <p:sp>
        <p:nvSpPr>
          <p:cNvPr id="877571" name="Rectangle 3"/>
          <p:cNvSpPr>
            <a:spLocks noRot="1" noChangeArrowheads="1"/>
          </p:cNvSpPr>
          <p:nvPr/>
        </p:nvSpPr>
        <p:spPr bwMode="auto">
          <a:xfrm>
            <a:off x="839416" y="130175"/>
            <a:ext cx="11113402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课堂练习 </a:t>
            </a:r>
          </a:p>
        </p:txBody>
      </p:sp>
    </p:spTree>
    <p:extLst>
      <p:ext uri="{BB962C8B-B14F-4D97-AF65-F5344CB8AC3E}">
        <p14:creationId xmlns:p14="http://schemas.microsoft.com/office/powerpoint/2010/main" val="164645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85235"/>
            <a:ext cx="11319048" cy="4640929"/>
          </a:xfrm>
        </p:spPr>
        <p:txBody>
          <a:bodyPr/>
          <a:lstStyle/>
          <a:p>
            <a:r>
              <a:rPr lang="en-US" altLang="zh-CN" dirty="0"/>
              <a:t>(1) </a:t>
            </a:r>
            <a:r>
              <a:rPr lang="en-US" altLang="zh-CN" dirty="0" smtClean="0"/>
              <a:t>E</a:t>
            </a:r>
            <a:r>
              <a:rPr lang="en-US" altLang="zh-CN" baseline="-25000" dirty="0" smtClean="0"/>
              <a:t>T</a:t>
            </a:r>
            <a:r>
              <a:rPr lang="en-US" altLang="zh-CN" dirty="0" smtClean="0"/>
              <a:t>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24×20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/6=80</a:t>
            </a:r>
            <a:r>
              <a:rPr lang="zh-CN" altLang="en-US" dirty="0" smtClean="0"/>
              <a:t>，即开始测试程序时，总共有</a:t>
            </a:r>
            <a:r>
              <a:rPr lang="en-US" altLang="zh-CN" dirty="0" smtClean="0"/>
              <a:t>80</a:t>
            </a:r>
            <a:r>
              <a:rPr lang="zh-CN" altLang="en-US" dirty="0" smtClean="0"/>
              <a:t>个潜藏的错误。</a:t>
            </a:r>
            <a:endParaRPr lang="en-US" altLang="zh-CN" dirty="0"/>
          </a:p>
          <a:p>
            <a:r>
              <a:rPr lang="en-US" altLang="zh-CN" dirty="0"/>
              <a:t>(2) </a:t>
            </a:r>
            <a:r>
              <a:rPr lang="zh-CN" altLang="en-US" dirty="0"/>
              <a:t>因为</a:t>
            </a:r>
            <a:r>
              <a:rPr lang="en-US" altLang="zh-CN" dirty="0"/>
              <a:t>8=48000/(K(E</a:t>
            </a:r>
            <a:r>
              <a:rPr lang="en-US" altLang="zh-CN" baseline="-25000" dirty="0"/>
              <a:t>T</a:t>
            </a:r>
            <a:r>
              <a:rPr lang="en-US" altLang="zh-CN" dirty="0"/>
              <a:t>-20))=48000/(K×60)     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zh-CN" altLang="en-US" dirty="0" smtClean="0"/>
              <a:t>所以</a:t>
            </a:r>
            <a:r>
              <a:rPr lang="en-US" altLang="zh-CN" dirty="0"/>
              <a:t>K=100;</a:t>
            </a:r>
          </a:p>
          <a:p>
            <a:pPr marL="0" indent="0">
              <a:buNone/>
            </a:pPr>
            <a:r>
              <a:rPr lang="zh-CN" altLang="en-US" dirty="0" smtClean="0"/>
              <a:t>      因为</a:t>
            </a:r>
            <a:r>
              <a:rPr lang="en-US" altLang="zh-CN" dirty="0"/>
              <a:t>240=48000/(100(80-E</a:t>
            </a:r>
            <a:r>
              <a:rPr lang="en-US" altLang="zh-CN" baseline="-25000" dirty="0"/>
              <a:t>C</a:t>
            </a:r>
            <a:r>
              <a:rPr lang="en-US" altLang="zh-CN" dirty="0"/>
              <a:t>))   </a:t>
            </a:r>
            <a:r>
              <a:rPr lang="zh-CN" altLang="en-US" dirty="0" smtClean="0"/>
              <a:t>所以</a:t>
            </a:r>
            <a:r>
              <a:rPr lang="en-US" altLang="zh-CN" dirty="0"/>
              <a:t>E</a:t>
            </a:r>
            <a:r>
              <a:rPr lang="en-US" altLang="zh-CN" baseline="-25000" dirty="0"/>
              <a:t>C</a:t>
            </a:r>
            <a:r>
              <a:rPr lang="en-US" altLang="zh-CN" dirty="0"/>
              <a:t>=78</a:t>
            </a:r>
          </a:p>
          <a:p>
            <a:pPr marL="0" indent="0" algn="just">
              <a:buNone/>
            </a:pPr>
            <a:r>
              <a:rPr lang="zh-CN" altLang="en-US" dirty="0" smtClean="0"/>
              <a:t>    为了</a:t>
            </a:r>
            <a:r>
              <a:rPr lang="zh-CN" altLang="en-US" dirty="0"/>
              <a:t>使平均无故障时间达到</a:t>
            </a:r>
            <a:r>
              <a:rPr lang="en-US" altLang="zh-CN" dirty="0"/>
              <a:t>240h</a:t>
            </a:r>
            <a:r>
              <a:rPr lang="zh-CN" altLang="en-US" dirty="0"/>
              <a:t>，总共要改正</a:t>
            </a:r>
            <a:r>
              <a:rPr lang="en-US" altLang="zh-CN" dirty="0"/>
              <a:t>78</a:t>
            </a:r>
            <a:r>
              <a:rPr lang="zh-CN" altLang="en-US" dirty="0"/>
              <a:t>个</a:t>
            </a:r>
            <a:r>
              <a:rPr lang="zh-CN" altLang="en-US" dirty="0" smtClean="0"/>
              <a:t>错误</a:t>
            </a:r>
            <a:r>
              <a:rPr lang="zh-CN" altLang="en-US" dirty="0"/>
              <a:t>，测试员甲在与乙分别测试时已经改正了</a:t>
            </a:r>
            <a:r>
              <a:rPr lang="en-US" altLang="zh-CN" dirty="0"/>
              <a:t>20</a:t>
            </a:r>
            <a:r>
              <a:rPr lang="zh-CN" altLang="en-US" dirty="0"/>
              <a:t>个错误，因此，还需要改正</a:t>
            </a:r>
            <a:r>
              <a:rPr lang="en-US" altLang="zh-CN" dirty="0"/>
              <a:t>58</a:t>
            </a:r>
            <a:r>
              <a:rPr lang="zh-CN" altLang="en-US" dirty="0"/>
              <a:t>个错误。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60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60" name="Rectangle 4"/>
          <p:cNvSpPr>
            <a:spLocks noChangeArrowheads="1"/>
          </p:cNvSpPr>
          <p:nvPr/>
        </p:nvSpPr>
        <p:spPr bwMode="auto">
          <a:xfrm>
            <a:off x="766763" y="1484313"/>
            <a:ext cx="10658475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软件可靠性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：是程序在给定的时间间隔内，按照规格说明书的规定成功地运行的概率。 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软件可用性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：是程序在给定的时间点，按照规格说明书的规定，成功地运行的概率。</a:t>
            </a: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R(250)=0.95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个相同的系统有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个无故障运行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250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小时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个在此期间发生故障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A(250)=0.95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表示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100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个相同的系统都运行了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250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个小时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有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95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个处于正常运行状态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,5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个出现故障等待处理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sp>
        <p:nvSpPr>
          <p:cNvPr id="4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1382713" y="1233488"/>
            <a:ext cx="954087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如果在一段时间内，软件系统故障停机时间分别为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d1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d2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</a:rPr>
              <a:t>…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，正常运行时间分别为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u1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, t</a:t>
            </a:r>
            <a:r>
              <a:rPr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u2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/>
                <a:ea typeface="+mn-ea"/>
              </a:rPr>
              <a:t>…</a:t>
            </a:r>
            <a:r>
              <a:rPr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.,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则系统的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稳态可用性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为：</a:t>
            </a: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</a:rPr>
              <a:t>其中，</a:t>
            </a:r>
          </a:p>
          <a:p>
            <a:pPr marL="342900" indent="-342900" defTabSz="1088502" eaLnBrk="1" fontAlgn="auto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en-US" altLang="zh-CN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/>
        </p:nvGraphicFramePr>
        <p:xfrm>
          <a:off x="3921125" y="2687638"/>
          <a:ext cx="4464050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Equation" r:id="rId4" imgW="990170" imgH="469696" progId="Equation.DSMT4">
                  <p:embed/>
                </p:oleObj>
              </mc:Choice>
              <mc:Fallback>
                <p:oleObj name="Equation" r:id="rId4" imgW="990170" imgH="469696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25" y="2687638"/>
                        <a:ext cx="4464050" cy="1465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3935413" y="4797425"/>
          <a:ext cx="18002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Equation" r:id="rId6" imgW="685800" imgH="254000" progId="Equation.DSMT4">
                  <p:embed/>
                </p:oleObj>
              </mc:Choice>
              <mc:Fallback>
                <p:oleObj name="Equation" r:id="rId6" imgW="685800" imgH="2540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797425"/>
                        <a:ext cx="18002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5962650" y="4813300"/>
          <a:ext cx="20161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Equation" r:id="rId8" imgW="787058" imgH="253890" progId="Equation.DSMT4">
                  <p:embed/>
                </p:oleObj>
              </mc:Choice>
              <mc:Fallback>
                <p:oleObj name="Equation" r:id="rId8" imgW="787058" imgH="25389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2650" y="4813300"/>
                        <a:ext cx="20161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 dirty="0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6" name="Rectangle 4"/>
          <p:cNvSpPr>
            <a:spLocks noChangeArrowheads="1"/>
          </p:cNvSpPr>
          <p:nvPr/>
        </p:nvSpPr>
        <p:spPr bwMode="auto">
          <a:xfrm>
            <a:off x="1308100" y="1196975"/>
            <a:ext cx="10080625" cy="550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引入系统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和</a:t>
            </a:r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平均维修时间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MTTR</a:t>
            </a:r>
            <a:r>
              <a:rPr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，则前式可以变成：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平均维修时间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MTTR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是修复一个故障平均需要用的时间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885825" lvl="1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技术水平、熟悉程度、可维护性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是系统按规格说明书规定成功地运行的平均时间</a:t>
            </a:r>
            <a:endParaRPr lang="en-US" altLang="zh-CN" sz="2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885825" lvl="1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/>
            </a:pP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潜伏的错误的数目</a:t>
            </a:r>
            <a:endParaRPr lang="zh-CN" altLang="en-US" sz="36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719513" y="2349500"/>
          <a:ext cx="38893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4" imgW="1345616" imgH="393529" progId="Equation.DSMT4">
                  <p:embed/>
                </p:oleObj>
              </mc:Choice>
              <mc:Fallback>
                <p:oleObj name="Equation" r:id="rId4" imgW="1345616" imgH="393529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349500"/>
                        <a:ext cx="38893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Rectangle 4"/>
          <p:cNvSpPr>
            <a:spLocks noRot="1" noChangeArrowheads="1"/>
          </p:cNvSpPr>
          <p:nvPr/>
        </p:nvSpPr>
        <p:spPr bwMode="auto">
          <a:xfrm>
            <a:off x="947738" y="138113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软件可靠性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Rot="1" noChangeArrowheads="1"/>
          </p:cNvSpPr>
          <p:nvPr/>
        </p:nvSpPr>
        <p:spPr bwMode="auto">
          <a:xfrm>
            <a:off x="982663" y="90488"/>
            <a:ext cx="8785225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716804" name="Rectangle 4"/>
          <p:cNvSpPr>
            <a:spLocks noChangeArrowheads="1"/>
          </p:cNvSpPr>
          <p:nvPr/>
        </p:nvSpPr>
        <p:spPr bwMode="auto">
          <a:xfrm>
            <a:off x="1127125" y="1196975"/>
            <a:ext cx="9864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楷体_GB2312" pitchFamily="49" charset="-122"/>
              </a:rPr>
              <a:t>1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仿宋_GB2312" pitchFamily="49" charset="-122"/>
                <a:ea typeface="楷体_GB2312" pitchFamily="49" charset="-122"/>
              </a:rPr>
              <a:t>．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符号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在估算</a:t>
            </a: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MTTF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的过程中使用下述符号表示有关的数量：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T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测试之前程序中错误总数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I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T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程序长度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机器指令总数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)</a:t>
            </a:r>
            <a:endParaRPr kumimoji="1"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测试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包括调试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)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时间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d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(τ)——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0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至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期间发现的错误数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E</a:t>
            </a:r>
            <a:r>
              <a:rPr kumimoji="1" lang="en-US" altLang="zh-CN" sz="32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c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(τ)——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在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0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至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τ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期间改正的错误数</a:t>
            </a:r>
            <a:endParaRPr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Rot="1" noChangeArrowheads="1"/>
          </p:cNvSpPr>
          <p:nvPr/>
        </p:nvSpPr>
        <p:spPr bwMode="auto">
          <a:xfrm>
            <a:off x="803275" y="13335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718852" name="Rectangle 4"/>
          <p:cNvSpPr>
            <a:spLocks noChangeArrowheads="1"/>
          </p:cNvSpPr>
          <p:nvPr/>
        </p:nvSpPr>
        <p:spPr bwMode="auto">
          <a:xfrm>
            <a:off x="947738" y="1196975"/>
            <a:ext cx="98647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2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．基本假定</a:t>
            </a:r>
            <a:r>
              <a:rPr kumimoji="1"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在类似的程序中，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单位长度里的错误数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／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I</a:t>
            </a:r>
            <a:r>
              <a:rPr kumimoji="1" lang="en-US" altLang="zh-CN" sz="2800" b="1" baseline="-25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近似为常数</a:t>
            </a:r>
            <a:endParaRPr kumimoji="1" lang="en-US" altLang="zh-CN" sz="2800" b="1" baseline="30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失效率正比于软件中剩余的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潜藏的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错误数，而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平均无故障时间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MTTF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与剩余的错误数成反比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AutoNum type="arabicParenR"/>
              <a:defRPr/>
            </a:pP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假设发现的每一个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错误都立即正确地改正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了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即调试过程没有引入新的错误</a:t>
            </a: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)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 因此：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</a:t>
            </a:r>
          </a:p>
          <a:p>
            <a:pPr marL="609600" indent="-6096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          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d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(τ)= </a:t>
            </a:r>
            <a:r>
              <a:rPr kumimoji="1" lang="en-US" altLang="zh-CN" sz="3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(τ)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831850" y="261938"/>
            <a:ext cx="6164263" cy="614362"/>
          </a:xfrm>
        </p:spPr>
        <p:txBody>
          <a:bodyPr rtlCol="0"/>
          <a:lstStyle/>
          <a:p>
            <a:pPr defTabSz="1088284" eaLnBrk="1" fontAlgn="auto" hangingPunct="1">
              <a:spcAft>
                <a:spcPts val="0"/>
              </a:spcAft>
              <a:defRPr/>
            </a:pPr>
            <a:r>
              <a:rPr sz="3600">
                <a:latin typeface="黑体" panose="02010609060101010101" pitchFamily="49" charset="-122"/>
                <a:ea typeface="黑体" panose="02010609060101010101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35075" y="1196975"/>
            <a:ext cx="9793288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3</a:t>
            </a:r>
            <a:r>
              <a:rPr kumimoji="1"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．估算平均无故障时间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经验表明，平均无故障时间与单位长度程序中剩余的错误数成反比</a:t>
            </a:r>
            <a:r>
              <a:rPr kumimoji="1"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,</a:t>
            </a: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即</a:t>
            </a: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                                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endParaRPr kumimoji="1"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</a:t>
            </a: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其中</a:t>
            </a: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K</a:t>
            </a:r>
            <a:r>
              <a:rPr kumimoji="1" lang="zh-CN" alt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为常数，它的值应该根据经验选取。</a:t>
            </a:r>
            <a:endParaRPr kumimoji="1"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endParaRPr kumimoji="1" lang="en-US" altLang="zh-CN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  <a:p>
            <a:pPr marL="342900" indent="-342900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defRPr/>
            </a:pPr>
            <a:r>
              <a:rPr kumimoji="1" lang="en-US" altLang="zh-CN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  <a:ea typeface="+mn-ea"/>
              </a:rPr>
              <a:t>                                   </a:t>
            </a: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  <p:graphicFrame>
        <p:nvGraphicFramePr>
          <p:cNvPr id="3074" name="Object 5"/>
          <p:cNvGraphicFramePr>
            <a:graphicFrameLocks noChangeAspect="1"/>
          </p:cNvGraphicFramePr>
          <p:nvPr/>
        </p:nvGraphicFramePr>
        <p:xfrm>
          <a:off x="2532063" y="2505075"/>
          <a:ext cx="446405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Equation" r:id="rId3" imgW="1917700" imgH="431800" progId="Equation.DSMT4">
                  <p:embed/>
                </p:oleObj>
              </mc:Choice>
              <mc:Fallback>
                <p:oleObj name="Equation" r:id="rId3" imgW="1917700" imgH="4318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2505075"/>
                        <a:ext cx="446405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855913" y="4545013"/>
          <a:ext cx="439261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5" imgW="1333500" imgH="393700" progId="Equation.DSMT4">
                  <p:embed/>
                </p:oleObj>
              </mc:Choice>
              <mc:Fallback>
                <p:oleObj name="Equation" r:id="rId5" imgW="13335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4545013"/>
                        <a:ext cx="4392612" cy="1296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Rot="1" noChangeArrowheads="1"/>
          </p:cNvSpPr>
          <p:nvPr/>
        </p:nvSpPr>
        <p:spPr bwMode="auto">
          <a:xfrm>
            <a:off x="101917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7488" y="1628775"/>
            <a:ext cx="9217025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4．估计错误总数的方法</a:t>
            </a:r>
            <a:endParaRPr kumimoji="1" lang="zh-CN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n-ea"/>
              <a:ea typeface="+mn-ea"/>
            </a:endParaRP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(1)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植入错误法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在测试之前由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专人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在程序中</a:t>
            </a:r>
            <a:r>
              <a:rPr kumimoji="1"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随机地植入一些错误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，测试之后，根据测试小组发现的错误中原有的和植入的两种错误的比例，来估计程序中原有错误的总数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E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T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。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Rot="1" noChangeArrowheads="1"/>
          </p:cNvSpPr>
          <p:nvPr/>
        </p:nvSpPr>
        <p:spPr bwMode="auto">
          <a:xfrm>
            <a:off x="911225" y="152400"/>
            <a:ext cx="8785225" cy="70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/>
            <a:r>
              <a:rPr kumimoji="1" lang="zh-CN" altLang="en-US" sz="3600" b="1">
                <a:solidFill>
                  <a:srgbClr val="00F2FC"/>
                </a:solidFill>
                <a:latin typeface="黑体" pitchFamily="49" charset="-122"/>
                <a:ea typeface="黑体" pitchFamily="49" charset="-122"/>
              </a:rPr>
              <a:t>估算平均无故障时间的方法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325" y="1412875"/>
            <a:ext cx="10514013" cy="489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假设人为地植入的错误数为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，经过一段时间的测试之后发现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en-US" altLang="zh-CN" sz="3200" b="1" baseline="-25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s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个植入的错误，此外还发现了</a:t>
            </a:r>
            <a:r>
              <a:rPr kumimoji="1" lang="en-US" altLang="zh-CN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n</a:t>
            </a:r>
            <a:r>
              <a:rPr kumimoji="1" lang="zh-CN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rPr>
              <a:t>个原有的错误。如果可以认为测试方案发现植入错误和发现原有错误的能力相同，则能够估计出程序中原有错误的总数为：</a:t>
            </a:r>
          </a:p>
          <a:p>
            <a:pPr marL="342900" indent="-342900" algn="just" defTabSz="1088502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50000"/>
              <a:buFont typeface="Monotype Sorts" pitchFamily="2" charset="2"/>
              <a:buChar char="n"/>
              <a:defRPr/>
            </a:pPr>
            <a:endParaRPr kumimoji="1"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itchFamily="2" charset="-122"/>
              <a:ea typeface="+mn-ea"/>
            </a:endParaRP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3900488" y="3824288"/>
          <a:ext cx="3600450" cy="1490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3" imgW="660113" imgH="431613" progId="Equation.DSMT4">
                  <p:embed/>
                </p:oleObj>
              </mc:Choice>
              <mc:Fallback>
                <p:oleObj name="Equation" r:id="rId3" imgW="660113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824288"/>
                        <a:ext cx="3600450" cy="1490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新版软件工程母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演示文稿1</Template>
  <TotalTime>9943</TotalTime>
  <Words>846</Words>
  <Application>Microsoft Office PowerPoint</Application>
  <PresentationFormat>自定义</PresentationFormat>
  <Paragraphs>74</Paragraphs>
  <Slides>13</Slides>
  <Notes>5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新版软件工程母版</vt:lpstr>
      <vt:lpstr>Equation</vt:lpstr>
      <vt:lpstr>软件可靠性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估算平均无故障时间的方法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软件设计</dc:title>
  <dc:creator>HoHo</dc:creator>
  <cp:lastModifiedBy>chy</cp:lastModifiedBy>
  <cp:revision>606</cp:revision>
  <dcterms:created xsi:type="dcterms:W3CDTF">2003-04-17T11:49:48Z</dcterms:created>
  <dcterms:modified xsi:type="dcterms:W3CDTF">2022-05-14T01:32:25Z</dcterms:modified>
</cp:coreProperties>
</file>