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87" r:id="rId2"/>
    <p:sldId id="449" r:id="rId3"/>
    <p:sldId id="451" r:id="rId4"/>
    <p:sldId id="497" r:id="rId5"/>
    <p:sldId id="493" r:id="rId6"/>
    <p:sldId id="494" r:id="rId7"/>
    <p:sldId id="495" r:id="rId8"/>
    <p:sldId id="496" r:id="rId9"/>
    <p:sldId id="453" r:id="rId10"/>
    <p:sldId id="498" r:id="rId11"/>
    <p:sldId id="499" r:id="rId12"/>
    <p:sldId id="500" r:id="rId13"/>
    <p:sldId id="501" r:id="rId14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660" autoAdjust="0"/>
  </p:normalViewPr>
  <p:slideViewPr>
    <p:cSldViewPr>
      <p:cViewPr varScale="1">
        <p:scale>
          <a:sx n="76" d="100"/>
          <a:sy n="76" d="100"/>
        </p:scale>
        <p:origin x="-228" y="-4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D9CFDF06-257F-43F6-9CC1-2820E458B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90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945C63C-8F6D-4620-9316-BF7B05CD17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217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fld id="{3A09FD3C-B70F-4553-AB60-C50DC6709B66}" type="slidenum">
              <a:rPr lang="en-US" altLang="zh-CN" sz="1500"/>
              <a:pPr eaLnBrk="1" hangingPunct="1"/>
              <a:t>2</a:t>
            </a:fld>
            <a:endParaRPr lang="en-US" altLang="zh-CN" sz="15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98DCD2-739B-4735-87C3-105E639B28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16006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6851F-EC43-4D2C-AEBB-D6E762CE32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70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2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12662-7A3D-4048-BDE5-37936F38C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1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3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27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6"/>
            <a:ext cx="10972800" cy="4640929"/>
          </a:xfrm>
        </p:spPr>
        <p:txBody>
          <a:bodyPr/>
          <a:lstStyle>
            <a:lvl1pPr marL="342900" indent="-3429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63575" indent="-25527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1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D6BC74F-A04A-418E-A736-B149711ED2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29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1"/>
            <a:ext cx="103632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83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1661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3pPr>
            <a:lvl4pPr marL="122491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4pPr>
            <a:lvl5pPr marL="163322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5pPr>
            <a:lvl6pPr marL="204152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6pPr>
            <a:lvl7pPr marL="244919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7pPr>
            <a:lvl8pPr marL="2857500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8pPr>
            <a:lvl9pPr marL="3265805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99567-2C25-4B41-AB19-0D90FC107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25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2" y="1600200"/>
            <a:ext cx="7211484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2475"/>
            </a:lvl1pPr>
            <a:lvl2pPr>
              <a:defRPr sz="2175"/>
            </a:lvl2pPr>
            <a:lvl3pPr>
              <a:defRPr sz="180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0ECDD-A1D3-45E2-A95A-5592757C9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496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175" b="1"/>
            </a:lvl1pPr>
            <a:lvl2pPr marL="408305" indent="0">
              <a:buNone/>
              <a:defRPr sz="1800" b="1"/>
            </a:lvl2pPr>
            <a:lvl3pPr marL="816610" indent="0">
              <a:buNone/>
              <a:defRPr sz="1575" b="1"/>
            </a:lvl3pPr>
            <a:lvl4pPr marL="1224915" indent="0">
              <a:buNone/>
              <a:defRPr sz="1425" b="1"/>
            </a:lvl4pPr>
            <a:lvl5pPr marL="1633220" indent="0">
              <a:buNone/>
              <a:defRPr sz="1425" b="1"/>
            </a:lvl5pPr>
            <a:lvl6pPr marL="2041525" indent="0">
              <a:buNone/>
              <a:defRPr sz="1425" b="1"/>
            </a:lvl6pPr>
            <a:lvl7pPr marL="2449195" indent="0">
              <a:buNone/>
              <a:defRPr sz="1425" b="1"/>
            </a:lvl7pPr>
            <a:lvl8pPr marL="2857500" indent="0">
              <a:buNone/>
              <a:defRPr sz="1425" b="1"/>
            </a:lvl8pPr>
            <a:lvl9pPr marL="3265805" indent="0">
              <a:buNone/>
              <a:defRPr sz="1425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175"/>
            </a:lvl1pPr>
            <a:lvl2pPr>
              <a:defRPr sz="1800"/>
            </a:lvl2pPr>
            <a:lvl3pPr>
              <a:defRPr sz="1575"/>
            </a:lvl3pPr>
            <a:lvl4pPr>
              <a:defRPr sz="1425"/>
            </a:lvl4pPr>
            <a:lvl5pPr>
              <a:defRPr sz="1425"/>
            </a:lvl5pPr>
            <a:lvl6pPr>
              <a:defRPr sz="1425"/>
            </a:lvl6pPr>
            <a:lvl7pPr>
              <a:defRPr sz="1425"/>
            </a:lvl7pPr>
            <a:lvl8pPr>
              <a:defRPr sz="1425"/>
            </a:lvl8pPr>
            <a:lvl9pPr>
              <a:defRPr sz="14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4CF65-AAB2-49BD-B0A1-5FA8741247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11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81648" tIns="40824" rIns="81648" bIns="40824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685800" fontAlgn="auto">
              <a:spcAft>
                <a:spcPts val="0"/>
              </a:spcAft>
              <a:defRPr/>
            </a:pPr>
            <a:endParaRPr sz="27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AD86D9-2995-43BC-AD27-291A045687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56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45F63-1853-4C02-A6DF-CDA28583BF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38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2850"/>
            </a:lvl1pPr>
            <a:lvl2pPr>
              <a:defRPr sz="2475"/>
            </a:lvl2pPr>
            <a:lvl3pPr>
              <a:defRPr sz="2175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72078-9279-48B9-A303-2F391FF666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60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850"/>
            </a:lvl1pPr>
            <a:lvl2pPr marL="408305" indent="0">
              <a:buNone/>
              <a:defRPr sz="2475"/>
            </a:lvl2pPr>
            <a:lvl3pPr marL="816610" indent="0">
              <a:buNone/>
              <a:defRPr sz="2175"/>
            </a:lvl3pPr>
            <a:lvl4pPr marL="1224915" indent="0">
              <a:buNone/>
              <a:defRPr sz="1800"/>
            </a:lvl4pPr>
            <a:lvl5pPr marL="1633220" indent="0">
              <a:buNone/>
              <a:defRPr sz="1800"/>
            </a:lvl5pPr>
            <a:lvl6pPr marL="2041525" indent="0">
              <a:buNone/>
              <a:defRPr sz="1800"/>
            </a:lvl6pPr>
            <a:lvl7pPr marL="2449195" indent="0">
              <a:buNone/>
              <a:defRPr sz="1800"/>
            </a:lvl7pPr>
            <a:lvl8pPr marL="2857500" indent="0">
              <a:buNone/>
              <a:defRPr sz="1800"/>
            </a:lvl8pPr>
            <a:lvl9pPr marL="3265805" indent="0">
              <a:buNone/>
              <a:defRPr sz="18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275"/>
            </a:lvl1pPr>
            <a:lvl2pPr marL="408305" indent="0">
              <a:buNone/>
              <a:defRPr sz="1050"/>
            </a:lvl2pPr>
            <a:lvl3pPr marL="816610" indent="0">
              <a:buNone/>
              <a:defRPr sz="900"/>
            </a:lvl3pPr>
            <a:lvl4pPr marL="1224915" indent="0">
              <a:buNone/>
              <a:defRPr sz="825"/>
            </a:lvl4pPr>
            <a:lvl5pPr marL="1633220" indent="0">
              <a:buNone/>
              <a:defRPr sz="825"/>
            </a:lvl5pPr>
            <a:lvl6pPr marL="2041525" indent="0">
              <a:buNone/>
              <a:defRPr sz="825"/>
            </a:lvl6pPr>
            <a:lvl7pPr marL="2449195" indent="0">
              <a:buNone/>
              <a:defRPr sz="825"/>
            </a:lvl7pPr>
            <a:lvl8pPr marL="2857500" indent="0">
              <a:buNone/>
              <a:defRPr sz="825"/>
            </a:lvl8pPr>
            <a:lvl9pPr marL="3265805" indent="0">
              <a:buNone/>
              <a:defRPr sz="825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517BF-3EA2-4F81-BD1E-BE3CC5EDE5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870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</a:t>
            </a:r>
            <a:r>
              <a:rPr lang="en-US" altLang="zh-CN"/>
              <a:t>-2020-</a:t>
            </a:r>
            <a:r>
              <a:rPr lang="zh-CN" altLang="en-US"/>
              <a:t>第九章 软件项目管理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107088D-4110-40E1-89FE-3F104C4FE1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69" r:id="rId3"/>
    <p:sldLayoutId id="2147483670" r:id="rId4"/>
    <p:sldLayoutId id="2147483671" r:id="rId5"/>
    <p:sldLayoutId id="2147483679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815975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15975" rtl="0" eaLnBrk="0" fontAlgn="base" hangingPunct="0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15975" rtl="0" fontAlgn="base">
        <a:spcBef>
          <a:spcPct val="0"/>
        </a:spcBef>
        <a:spcAft>
          <a:spcPct val="0"/>
        </a:spcAft>
        <a:defRPr sz="39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4800" indent="-3048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1988" indent="-2540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19175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36738" indent="-203200" algn="l" defTabSz="8159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4536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5366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61970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70275" indent="-203835" algn="l" defTabSz="81661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83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1661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2491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3322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4152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4919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57500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65805" algn="l" defTabSz="81661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9285288" cy="1471613"/>
          </a:xfrm>
        </p:spPr>
        <p:txBody>
          <a:bodyPr/>
          <a:lstStyle/>
          <a:p>
            <a:pPr eaLnBrk="1" hangingPunct="1"/>
            <a:r>
              <a:rPr lang="zh-CN" altLang="en-US" sz="6000" dirty="0" smtClean="0"/>
              <a:t>软件质量保证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911225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软件质量质量保证措施</a:t>
            </a: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1306513" y="1628775"/>
            <a:ext cx="9578975" cy="540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参加软件质量保证工作的人员</a:t>
            </a:r>
          </a:p>
          <a:p>
            <a:pPr marL="342900" indent="-342900" algn="just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软件工程师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：采用先进的技术方法和度量，进行正式的技术复审以及完成计划周密的软件测试</a:t>
            </a:r>
          </a:p>
          <a:p>
            <a:pPr marL="742950" lvl="1" indent="-285750" algn="just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SQA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小组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：辅助软件工程师以获得高质量的软件产品。主要活动是：计划、监督、记录、分析和报告，通过确保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软件过程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的质量来保证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软件产品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的质量。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911225" y="1158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软件质量质量保证措施</a:t>
            </a:r>
          </a:p>
        </p:txBody>
      </p:sp>
      <p:sp>
        <p:nvSpPr>
          <p:cNvPr id="434180" name="Rectangle 4"/>
          <p:cNvSpPr>
            <a:spLocks noChangeArrowheads="1"/>
          </p:cNvSpPr>
          <p:nvPr/>
        </p:nvSpPr>
        <p:spPr bwMode="auto">
          <a:xfrm>
            <a:off x="1992313" y="1628775"/>
            <a:ext cx="8424862" cy="4392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技术复审的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必要性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走查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审查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39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程序正确性证明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/>
          </p:cNvSpPr>
          <p:nvPr/>
        </p:nvSpPr>
        <p:spPr bwMode="auto">
          <a:xfrm>
            <a:off x="1055688" y="65088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走查（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Walkthrough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1200150" y="1628775"/>
            <a:ext cx="10009188" cy="540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4~6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名成员，以走查规格说明为例，包括：起草者，负责该规格说明的管理员，客户代表，设计组代表，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SQA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小组成员（组长）</a:t>
            </a:r>
          </a:p>
          <a:p>
            <a:pPr marL="342900" indent="-34290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走查材料发放，列出“不理解术语”和“不正确术语”</a:t>
            </a:r>
          </a:p>
          <a:p>
            <a:pPr marL="342900" indent="-34290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走查组长引导走查，标记错误而不改正错误，不超过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小时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参与者驱动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文档驱动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839788" y="92075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审查（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Inspection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1200150" y="1557338"/>
            <a:ext cx="10367963" cy="4679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审查组由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4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人组成：管理员及技术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负责人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（组长）、当前被审查阶段的代表、下一阶段代表、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SQA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小组代表</a:t>
            </a:r>
          </a:p>
          <a:p>
            <a:pPr marL="342900" indent="-34290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比走查范围和步骤多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综述：文档编写者向审查组综述该文档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准备：评审员阅读文档，列出发现的错误类型，并按照发生频率将错误类型分级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审查：评审组仔细走查整个文档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返工</a:t>
            </a:r>
          </a:p>
          <a:p>
            <a:pPr marL="742950" lvl="1" indent="-285750" algn="just" defTabSz="1088390" fontAlgn="auto"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跟踪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1225" y="-50800"/>
            <a:ext cx="8229600" cy="98107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软件质量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9138"/>
            <a:ext cx="10094913" cy="3816126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rgbClr val="FFFF00"/>
                </a:solidFill>
                <a:latin typeface="+mn-ea"/>
                <a:ea typeface="+mn-ea"/>
              </a:rPr>
              <a:t>软件质量</a:t>
            </a:r>
            <a:r>
              <a:rPr lang="zh-CN" altLang="en-US" sz="3200" b="1" dirty="0" smtClean="0">
                <a:latin typeface="+mn-ea"/>
                <a:ea typeface="+mn-ea"/>
              </a:rPr>
              <a:t>：软件</a:t>
            </a:r>
            <a:r>
              <a:rPr lang="zh-CN" altLang="en-US" sz="3200" b="1" dirty="0">
                <a:latin typeface="+mn-ea"/>
                <a:ea typeface="+mn-ea"/>
              </a:rPr>
              <a:t>与明确地和隐含地定义的需求相一致的</a:t>
            </a:r>
            <a:r>
              <a:rPr lang="zh-CN" altLang="en-US" sz="3200" b="1" dirty="0" smtClean="0">
                <a:latin typeface="+mn-ea"/>
                <a:ea typeface="+mn-ea"/>
              </a:rPr>
              <a:t>程度。</a:t>
            </a:r>
            <a:endParaRPr lang="en-US" altLang="zh-CN" sz="3200" b="1" dirty="0" smtClean="0">
              <a:latin typeface="+mn-ea"/>
              <a:ea typeface="+mn-ea"/>
            </a:endParaRP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软件</a:t>
            </a:r>
            <a:r>
              <a:rPr lang="zh-CN" altLang="en-US" sz="2800" b="1" dirty="0">
                <a:latin typeface="+mn-ea"/>
                <a:ea typeface="+mn-ea"/>
              </a:rPr>
              <a:t>需求是度量软件质量的基础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指定</a:t>
            </a:r>
            <a:r>
              <a:rPr lang="zh-CN" altLang="en-US" sz="2800" b="1" dirty="0">
                <a:latin typeface="+mn-ea"/>
                <a:ea typeface="+mn-ea"/>
              </a:rPr>
              <a:t>的开发标准定义了一组指导软件开发的准则</a:t>
            </a:r>
          </a:p>
          <a:p>
            <a:pPr lvl="1" defTabSz="816610" eaLnBrk="1" fontAlgn="auto" hangingPunct="1">
              <a:spcAft>
                <a:spcPts val="0"/>
              </a:spcAft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通常</a:t>
            </a:r>
            <a:r>
              <a:rPr lang="zh-CN" altLang="en-US" sz="2800" b="1" dirty="0">
                <a:latin typeface="+mn-ea"/>
                <a:ea typeface="+mn-ea"/>
              </a:rPr>
              <a:t>有一组没有显式描述的隐含需求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endParaRPr lang="zh-CN" altLang="en-US" sz="32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839788" y="106363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815975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软件质量模型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839788" y="1916113"/>
            <a:ext cx="10872787" cy="540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现有的多种软件质量模型有一个共同点：把软件质量特性定义成分层模型，其中最基本的叫做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基本质量特性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，它可以由一些子质量特性定义和度量。</a:t>
            </a:r>
          </a:p>
          <a:p>
            <a:pPr marL="885825" lvl="1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1976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年  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Boehm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质量模型</a:t>
            </a:r>
          </a:p>
          <a:p>
            <a:pPr marL="885825" lvl="1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1979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年  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McCall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质量模型</a:t>
            </a:r>
          </a:p>
          <a:p>
            <a:pPr marL="885825" lvl="1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1991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年 </a:t>
            </a:r>
            <a:r>
              <a:rPr lang="zh-CN" alt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ISO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质量特性国际标准 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(ISO/IEC9126)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3138" y="71438"/>
            <a:ext cx="8229600" cy="72072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软件质量模型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514349" y="1294862"/>
            <a:ext cx="5700713" cy="4699000"/>
            <a:chOff x="3019425" y="1341438"/>
            <a:chExt cx="5700713" cy="4699000"/>
          </a:xfrm>
        </p:grpSpPr>
        <p:sp>
          <p:nvSpPr>
            <p:cNvPr id="432132" name="Text Box 4"/>
            <p:cNvSpPr txBox="1">
              <a:spLocks noChangeArrowheads="1"/>
            </p:cNvSpPr>
            <p:nvPr/>
          </p:nvSpPr>
          <p:spPr bwMode="auto">
            <a:xfrm>
              <a:off x="4295775" y="1341438"/>
              <a:ext cx="3240088" cy="588962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软件质量要素</a:t>
              </a:r>
            </a:p>
          </p:txBody>
        </p:sp>
        <p:sp>
          <p:nvSpPr>
            <p:cNvPr id="9221" name="Oval 5"/>
            <p:cNvSpPr>
              <a:spLocks noChangeArrowheads="1"/>
            </p:cNvSpPr>
            <p:nvPr/>
          </p:nvSpPr>
          <p:spPr bwMode="auto">
            <a:xfrm>
              <a:off x="3524250" y="2924175"/>
              <a:ext cx="1831975" cy="188912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9222" name="Oval 6"/>
            <p:cNvSpPr>
              <a:spLocks noChangeArrowheads="1"/>
            </p:cNvSpPr>
            <p:nvPr/>
          </p:nvSpPr>
          <p:spPr bwMode="auto">
            <a:xfrm>
              <a:off x="4948238" y="2852738"/>
              <a:ext cx="1831975" cy="188912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9223" name="Oval 7"/>
            <p:cNvSpPr>
              <a:spLocks noChangeArrowheads="1"/>
            </p:cNvSpPr>
            <p:nvPr/>
          </p:nvSpPr>
          <p:spPr bwMode="auto">
            <a:xfrm>
              <a:off x="6311900" y="2852738"/>
              <a:ext cx="1831975" cy="188912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432136" name="Text Box 8"/>
            <p:cNvSpPr txBox="1">
              <a:spLocks noChangeArrowheads="1"/>
            </p:cNvSpPr>
            <p:nvPr/>
          </p:nvSpPr>
          <p:spPr bwMode="auto">
            <a:xfrm>
              <a:off x="5443224" y="3428206"/>
              <a:ext cx="858837" cy="7381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评价准则</a:t>
              </a:r>
            </a:p>
          </p:txBody>
        </p:sp>
        <p:sp>
          <p:nvSpPr>
            <p:cNvPr id="432137" name="Text Box 9"/>
            <p:cNvSpPr txBox="1">
              <a:spLocks noChangeArrowheads="1"/>
            </p:cNvSpPr>
            <p:nvPr/>
          </p:nvSpPr>
          <p:spPr bwMode="auto">
            <a:xfrm>
              <a:off x="3019425" y="5453063"/>
              <a:ext cx="1152525" cy="5873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度量</a:t>
              </a:r>
            </a:p>
          </p:txBody>
        </p:sp>
        <p:sp>
          <p:nvSpPr>
            <p:cNvPr id="432138" name="Text Box 10"/>
            <p:cNvSpPr txBox="1">
              <a:spLocks noChangeArrowheads="1"/>
            </p:cNvSpPr>
            <p:nvPr/>
          </p:nvSpPr>
          <p:spPr bwMode="auto">
            <a:xfrm>
              <a:off x="5292725" y="5453063"/>
              <a:ext cx="1152525" cy="5873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度量</a:t>
              </a:r>
            </a:p>
          </p:txBody>
        </p:sp>
        <p:sp>
          <p:nvSpPr>
            <p:cNvPr id="432139" name="Text Box 11"/>
            <p:cNvSpPr txBox="1">
              <a:spLocks noChangeArrowheads="1"/>
            </p:cNvSpPr>
            <p:nvPr/>
          </p:nvSpPr>
          <p:spPr bwMode="auto">
            <a:xfrm>
              <a:off x="7567613" y="5453063"/>
              <a:ext cx="1152525" cy="587375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defTabSz="1088390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zh-CN" altLang="en-US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rPr>
                <a:t>度量</a:t>
              </a:r>
            </a:p>
          </p:txBody>
        </p:sp>
        <p:sp>
          <p:nvSpPr>
            <p:cNvPr id="9228" name="Line 12"/>
            <p:cNvSpPr>
              <a:spLocks noChangeShapeType="1"/>
            </p:cNvSpPr>
            <p:nvPr/>
          </p:nvSpPr>
          <p:spPr bwMode="auto">
            <a:xfrm flipH="1">
              <a:off x="4800600" y="1916113"/>
              <a:ext cx="1079500" cy="10080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Line 13"/>
            <p:cNvSpPr>
              <a:spLocks noChangeShapeType="1"/>
            </p:cNvSpPr>
            <p:nvPr/>
          </p:nvSpPr>
          <p:spPr bwMode="auto">
            <a:xfrm flipH="1">
              <a:off x="3776540" y="4741864"/>
              <a:ext cx="287338" cy="66896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Line 14"/>
            <p:cNvSpPr>
              <a:spLocks noChangeShapeType="1"/>
            </p:cNvSpPr>
            <p:nvPr/>
          </p:nvSpPr>
          <p:spPr bwMode="auto">
            <a:xfrm flipH="1">
              <a:off x="5880100" y="1916113"/>
              <a:ext cx="0" cy="936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Line 15"/>
            <p:cNvSpPr>
              <a:spLocks noChangeShapeType="1"/>
            </p:cNvSpPr>
            <p:nvPr/>
          </p:nvSpPr>
          <p:spPr bwMode="auto">
            <a:xfrm>
              <a:off x="5880100" y="1916113"/>
              <a:ext cx="1152525" cy="9366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16"/>
            <p:cNvSpPr>
              <a:spLocks noChangeShapeType="1"/>
            </p:cNvSpPr>
            <p:nvPr/>
          </p:nvSpPr>
          <p:spPr bwMode="auto">
            <a:xfrm>
              <a:off x="5880100" y="4754563"/>
              <a:ext cx="0" cy="64928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7603332" y="4683125"/>
              <a:ext cx="360362" cy="72072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7896200" y="1589343"/>
                <a:ext cx="211692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solidFill>
                            <a:srgbClr val="FFFF00"/>
                          </a:solidFill>
                          <a:latin typeface="Cambria Math"/>
                          <a:ea typeface="宋体" pitchFamily="2" charset="-122"/>
                        </a:rPr>
                        <m:t>F</m:t>
                      </m:r>
                      <m:r>
                        <m:rPr>
                          <m:sty m:val="p"/>
                        </m:rPr>
                        <a:rPr lang="en-US" altLang="zh-CN" sz="2400" baseline="-25000" dirty="0">
                          <a:solidFill>
                            <a:srgbClr val="FFFF00"/>
                          </a:solidFill>
                          <a:latin typeface="Cambria Math"/>
                          <a:ea typeface="宋体" pitchFamily="2" charset="-122"/>
                        </a:rPr>
                        <m:t>j</m:t>
                      </m:r>
                      <m:r>
                        <a:rPr lang="en-US" altLang="zh-CN" sz="2400" i="1" dirty="0">
                          <a:solidFill>
                            <a:srgbClr val="FFFF00"/>
                          </a:solidFill>
                          <a:latin typeface="Cambria Math"/>
                          <a:ea typeface="宋体" pitchFamily="2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𝑘</m:t>
                          </m:r>
                          <m: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𝐿</m:t>
                          </m:r>
                        </m:sup>
                        <m:e>
                          <m: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𝐶</m:t>
                          </m:r>
                          <m:r>
                            <a:rPr lang="en-US" altLang="zh-CN" sz="2400" i="1" baseline="-25000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𝑗𝑘</m:t>
                          </m:r>
                          <m:r>
                            <a:rPr lang="en-US" altLang="zh-CN" sz="2400" i="1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𝑀</m:t>
                          </m:r>
                          <m:r>
                            <a:rPr lang="en-US" altLang="zh-CN" sz="2400" i="1" baseline="-25000" dirty="0">
                              <a:solidFill>
                                <a:srgbClr val="FFFF00"/>
                              </a:solidFill>
                              <a:latin typeface="Cambria Math"/>
                              <a:ea typeface="宋体" pitchFamily="2" charset="-122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1589343"/>
                <a:ext cx="2116926" cy="113082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6384032" y="3068960"/>
            <a:ext cx="532859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其中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</a:t>
            </a:r>
            <a:r>
              <a:rPr lang="en-US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k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是软件质量要素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</a:t>
            </a:r>
            <a:r>
              <a:rPr lang="en-US" altLang="zh-CN" sz="24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j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对第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k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种评价准则的测量值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,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</a:t>
            </a:r>
            <a:r>
              <a:rPr lang="en-US" altLang="zh-CN" sz="2400" b="1" baseline="-25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jk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是相应的加权系数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17575" y="100013"/>
            <a:ext cx="8229600" cy="72072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软件质量要素</a:t>
            </a:r>
            <a:r>
              <a:rPr lang="en-US" altLang="zh-CN" sz="3600"/>
              <a:t>(McCall)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2673350" y="1773238"/>
            <a:ext cx="7008813" cy="4321175"/>
            <a:chOff x="2673350" y="1773238"/>
            <a:chExt cx="7008813" cy="4321175"/>
          </a:xfrm>
        </p:grpSpPr>
        <p:sp>
          <p:nvSpPr>
            <p:cNvPr id="10244" name="Line 5"/>
            <p:cNvSpPr>
              <a:spLocks noChangeShapeType="1"/>
            </p:cNvSpPr>
            <p:nvPr/>
          </p:nvSpPr>
          <p:spPr bwMode="auto">
            <a:xfrm flipH="1">
              <a:off x="3598308" y="2021996"/>
              <a:ext cx="2292057" cy="34665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5" name="Line 6"/>
            <p:cNvSpPr>
              <a:spLocks noChangeShapeType="1"/>
            </p:cNvSpPr>
            <p:nvPr/>
          </p:nvSpPr>
          <p:spPr bwMode="auto">
            <a:xfrm>
              <a:off x="3598308" y="5488566"/>
              <a:ext cx="492367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6" name="Line 7"/>
            <p:cNvSpPr>
              <a:spLocks noChangeShapeType="1"/>
            </p:cNvSpPr>
            <p:nvPr/>
          </p:nvSpPr>
          <p:spPr bwMode="auto">
            <a:xfrm>
              <a:off x="5890365" y="2021996"/>
              <a:ext cx="2631621" cy="346656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7" name="Line 8"/>
            <p:cNvSpPr>
              <a:spLocks noChangeShapeType="1"/>
            </p:cNvSpPr>
            <p:nvPr/>
          </p:nvSpPr>
          <p:spPr bwMode="auto">
            <a:xfrm>
              <a:off x="5890365" y="2021996"/>
              <a:ext cx="0" cy="2118459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9"/>
            <p:cNvSpPr>
              <a:spLocks noChangeShapeType="1"/>
            </p:cNvSpPr>
            <p:nvPr/>
          </p:nvSpPr>
          <p:spPr bwMode="auto">
            <a:xfrm flipH="1">
              <a:off x="3598308" y="4140456"/>
              <a:ext cx="2292057" cy="1348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10"/>
            <p:cNvSpPr>
              <a:spLocks noChangeShapeType="1"/>
            </p:cNvSpPr>
            <p:nvPr/>
          </p:nvSpPr>
          <p:spPr bwMode="auto">
            <a:xfrm>
              <a:off x="5890365" y="4140456"/>
              <a:ext cx="2546730" cy="134811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Text Box 11"/>
            <p:cNvSpPr txBox="1">
              <a:spLocks noChangeArrowheads="1"/>
            </p:cNvSpPr>
            <p:nvPr/>
          </p:nvSpPr>
          <p:spPr bwMode="auto">
            <a:xfrm>
              <a:off x="5175866" y="4746303"/>
              <a:ext cx="1467907" cy="399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itchFamily="34" charset="0"/>
                </a:rPr>
                <a:t>产品运行性</a:t>
              </a:r>
            </a:p>
          </p:txBody>
        </p:sp>
        <p:sp>
          <p:nvSpPr>
            <p:cNvPr id="10251" name="Text Box 12"/>
            <p:cNvSpPr txBox="1">
              <a:spLocks noChangeArrowheads="1"/>
            </p:cNvSpPr>
            <p:nvPr/>
          </p:nvSpPr>
          <p:spPr bwMode="auto">
            <a:xfrm>
              <a:off x="6035607" y="2772284"/>
              <a:ext cx="492443" cy="1374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0000"/>
                  </a:solidFill>
                  <a:latin typeface="Tahoma" pitchFamily="34" charset="0"/>
                </a:rPr>
                <a:t>产品转移性</a:t>
              </a:r>
            </a:p>
          </p:txBody>
        </p:sp>
        <p:sp>
          <p:nvSpPr>
            <p:cNvPr id="10252" name="Text Box 13"/>
            <p:cNvSpPr txBox="1">
              <a:spLocks noChangeArrowheads="1"/>
            </p:cNvSpPr>
            <p:nvPr/>
          </p:nvSpPr>
          <p:spPr bwMode="auto">
            <a:xfrm>
              <a:off x="5314800" y="2792345"/>
              <a:ext cx="492443" cy="1358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00"/>
                  </a:solidFill>
                  <a:latin typeface="Tahoma" pitchFamily="34" charset="0"/>
                </a:rPr>
                <a:t>产品修正性</a:t>
              </a:r>
            </a:p>
          </p:txBody>
        </p:sp>
        <p:sp>
          <p:nvSpPr>
            <p:cNvPr id="10253" name="Text Box 14"/>
            <p:cNvSpPr txBox="1">
              <a:spLocks noChangeArrowheads="1"/>
            </p:cNvSpPr>
            <p:nvPr/>
          </p:nvSpPr>
          <p:spPr bwMode="auto">
            <a:xfrm>
              <a:off x="3410841" y="1855489"/>
              <a:ext cx="1621772" cy="1384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ahoma" pitchFamily="34" charset="0"/>
                </a:rPr>
                <a:t>可维护性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ahoma" pitchFamily="34" charset="0"/>
                </a:rPr>
                <a:t>灵活性</a:t>
              </a:r>
            </a:p>
            <a:p>
              <a:pPr eaLnBrk="1" hangingPunct="1"/>
              <a:r>
                <a:rPr lang="zh-CN" altLang="en-US" sz="2800" b="1">
                  <a:solidFill>
                    <a:srgbClr val="FFFF00"/>
                  </a:solidFill>
                  <a:latin typeface="Tahoma" pitchFamily="34" charset="0"/>
                </a:rPr>
                <a:t>可测试性</a:t>
              </a:r>
            </a:p>
          </p:txBody>
        </p:sp>
        <p:sp>
          <p:nvSpPr>
            <p:cNvPr id="10254" name="Text Box 15"/>
            <p:cNvSpPr txBox="1">
              <a:spLocks noChangeArrowheads="1"/>
            </p:cNvSpPr>
            <p:nvPr/>
          </p:nvSpPr>
          <p:spPr bwMode="auto">
            <a:xfrm>
              <a:off x="6806480" y="1773238"/>
              <a:ext cx="1980790" cy="1384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可移植性</a:t>
              </a:r>
            </a:p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可重用性</a:t>
              </a:r>
            </a:p>
            <a:p>
              <a:pPr eaLnBrk="1" hangingPunct="1"/>
              <a:r>
                <a:rPr lang="zh-CN" altLang="en-US" sz="2800" b="1">
                  <a:solidFill>
                    <a:srgbClr val="FF0000"/>
                  </a:solidFill>
                  <a:latin typeface="Tahoma" pitchFamily="34" charset="0"/>
                </a:rPr>
                <a:t>可互操作性</a:t>
              </a:r>
            </a:p>
          </p:txBody>
        </p:sp>
        <p:sp>
          <p:nvSpPr>
            <p:cNvPr id="10255" name="Text Box 16"/>
            <p:cNvSpPr txBox="1">
              <a:spLocks noChangeArrowheads="1"/>
            </p:cNvSpPr>
            <p:nvPr/>
          </p:nvSpPr>
          <p:spPr bwMode="auto">
            <a:xfrm>
              <a:off x="2673350" y="5570817"/>
              <a:ext cx="7008813" cy="523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 eaLnBrk="0" hangingPunct="0"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1087438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92D050"/>
                  </a:solidFill>
                  <a:latin typeface="Tahoma" pitchFamily="34" charset="0"/>
                </a:rPr>
                <a:t>正确性、可靠性、有效性、完整性、可用性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982663" y="106363"/>
            <a:ext cx="8229600" cy="72072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质量要素评价准则</a:t>
            </a:r>
            <a:r>
              <a:rPr lang="en-US" altLang="zh-CN" sz="3600"/>
              <a:t>(McCall)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idx="1"/>
          </p:nvPr>
        </p:nvSpPr>
        <p:spPr>
          <a:xfrm>
            <a:off x="2927350" y="1484313"/>
            <a:ext cx="7993063" cy="464026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可审查性 </a:t>
            </a:r>
            <a:r>
              <a:rPr lang="en-US" altLang="zh-CN" sz="2800" dirty="0">
                <a:latin typeface="+mn-ea"/>
                <a:ea typeface="+mn-ea"/>
              </a:rPr>
              <a:t>(Auditability)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准确性 </a:t>
            </a:r>
            <a:r>
              <a:rPr lang="en-US" altLang="zh-CN" sz="2800" dirty="0">
                <a:latin typeface="+mn-ea"/>
                <a:ea typeface="+mn-ea"/>
              </a:rPr>
              <a:t>(Accuracy)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通信通用性 </a:t>
            </a:r>
            <a:r>
              <a:rPr lang="en-US" altLang="zh-CN" sz="2800" dirty="0">
                <a:latin typeface="+mn-ea"/>
                <a:ea typeface="+mn-ea"/>
              </a:rPr>
              <a:t>(Communication commonality)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完全性 </a:t>
            </a:r>
            <a:r>
              <a:rPr lang="en-US" altLang="zh-CN" sz="2800" dirty="0">
                <a:latin typeface="+mn-ea"/>
                <a:ea typeface="+mn-ea"/>
              </a:rPr>
              <a:t>(Completeness)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简明性 </a:t>
            </a:r>
            <a:r>
              <a:rPr lang="en-US" altLang="zh-CN" sz="2800" dirty="0">
                <a:latin typeface="+mn-ea"/>
                <a:ea typeface="+mn-ea"/>
              </a:rPr>
              <a:t>(Conciseness)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一致性 </a:t>
            </a:r>
            <a:r>
              <a:rPr lang="en-US" altLang="zh-CN" sz="2800" dirty="0">
                <a:latin typeface="+mn-ea"/>
                <a:ea typeface="+mn-ea"/>
              </a:rPr>
              <a:t>(Consistency)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数据通用性 </a:t>
            </a:r>
            <a:r>
              <a:rPr lang="en-US" altLang="zh-CN" sz="2800" dirty="0">
                <a:latin typeface="+mn-ea"/>
                <a:ea typeface="+mn-ea"/>
              </a:rPr>
              <a:t>(Data Commonality)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容错性 </a:t>
            </a:r>
            <a:r>
              <a:rPr lang="en-US" altLang="zh-CN" sz="2800" dirty="0">
                <a:latin typeface="+mn-ea"/>
                <a:ea typeface="+mn-ea"/>
              </a:rPr>
              <a:t>(Error-tolerance)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3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911225" y="115888"/>
            <a:ext cx="8229600" cy="72072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质量要素评价准则</a:t>
            </a:r>
            <a:r>
              <a:rPr lang="en-US" altLang="zh-CN" sz="3600"/>
              <a:t>(McCall)</a:t>
            </a:r>
          </a:p>
        </p:txBody>
      </p:sp>
      <p:sp>
        <p:nvSpPr>
          <p:cNvPr id="430082" name="Rectangle 2"/>
          <p:cNvSpPr>
            <a:spLocks noGrp="1" noChangeArrowheads="1"/>
          </p:cNvSpPr>
          <p:nvPr>
            <p:ph idx="1"/>
          </p:nvPr>
        </p:nvSpPr>
        <p:spPr>
          <a:xfrm>
            <a:off x="2927350" y="1484313"/>
            <a:ext cx="7489825" cy="4640262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执行效率 </a:t>
            </a:r>
            <a:r>
              <a:rPr lang="en-US" altLang="zh-CN" sz="2800" dirty="0">
                <a:latin typeface="+mn-ea"/>
                <a:ea typeface="+mn-ea"/>
              </a:rPr>
              <a:t>( Execution Efficiency)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可扩充性 </a:t>
            </a:r>
            <a:r>
              <a:rPr lang="en-US" altLang="zh-CN" sz="2800" dirty="0">
                <a:latin typeface="+mn-ea"/>
                <a:ea typeface="+mn-ea"/>
              </a:rPr>
              <a:t>(Expandability)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通用性 </a:t>
            </a:r>
            <a:r>
              <a:rPr lang="en-US" altLang="zh-CN" sz="2800" dirty="0">
                <a:latin typeface="+mn-ea"/>
                <a:ea typeface="+mn-ea"/>
              </a:rPr>
              <a:t>(Generality)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硬件独立性 </a:t>
            </a:r>
            <a:r>
              <a:rPr lang="en-US" altLang="zh-CN" sz="2800" dirty="0">
                <a:latin typeface="+mn-ea"/>
                <a:ea typeface="+mn-ea"/>
              </a:rPr>
              <a:t>(Hardware Independence)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检测性 </a:t>
            </a:r>
            <a:r>
              <a:rPr lang="en-US" altLang="zh-CN" sz="2800" dirty="0">
                <a:latin typeface="+mn-ea"/>
                <a:ea typeface="+mn-ea"/>
              </a:rPr>
              <a:t>(Instrumentation)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模块化 </a:t>
            </a:r>
            <a:r>
              <a:rPr lang="en-US" altLang="zh-CN" sz="2800" dirty="0">
                <a:latin typeface="+mn-ea"/>
                <a:ea typeface="+mn-ea"/>
              </a:rPr>
              <a:t>(Modularity)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可操作性 </a:t>
            </a:r>
            <a:r>
              <a:rPr lang="en-US" altLang="zh-CN" sz="2800" dirty="0">
                <a:latin typeface="+mn-ea"/>
                <a:ea typeface="+mn-ea"/>
              </a:rPr>
              <a:t>(Operability)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安全性 </a:t>
            </a:r>
            <a:r>
              <a:rPr lang="en-US" altLang="zh-CN" sz="2800" dirty="0">
                <a:latin typeface="+mn-ea"/>
                <a:ea typeface="+mn-ea"/>
              </a:rPr>
              <a:t>(Security)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7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839788" y="115888"/>
            <a:ext cx="8229600" cy="720725"/>
          </a:xfrm>
        </p:spPr>
        <p:txBody>
          <a:bodyPr rtlCol="0"/>
          <a:lstStyle/>
          <a:p>
            <a:pPr defTabSz="816610" eaLnBrk="1" fontAlgn="auto" hangingPunct="1">
              <a:spcAft>
                <a:spcPts val="0"/>
              </a:spcAft>
              <a:defRPr/>
            </a:pPr>
            <a:r>
              <a:rPr sz="3600"/>
              <a:t>质量要素评价准则</a:t>
            </a:r>
            <a:r>
              <a:rPr lang="en-US" altLang="zh-CN" sz="3600"/>
              <a:t>(McCall)</a:t>
            </a:r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>
          <a:xfrm>
            <a:off x="2424113" y="1484313"/>
            <a:ext cx="8942387" cy="4641850"/>
          </a:xfrm>
        </p:spPr>
        <p:txBody>
          <a:bodyPr rtlCol="0">
            <a:normAutofit/>
          </a:bodyPr>
          <a:lstStyle/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自文档化 </a:t>
            </a:r>
            <a:r>
              <a:rPr lang="en-US" altLang="zh-CN" sz="2800" dirty="0">
                <a:latin typeface="+mn-ea"/>
                <a:ea typeface="+mn-ea"/>
              </a:rPr>
              <a:t>(Self-documentation)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简单性 </a:t>
            </a:r>
            <a:r>
              <a:rPr lang="en-US" altLang="zh-CN" sz="2800" dirty="0">
                <a:latin typeface="+mn-ea"/>
                <a:ea typeface="+mn-ea"/>
              </a:rPr>
              <a:t>(Simplicity)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软件系统独立性 </a:t>
            </a:r>
            <a:r>
              <a:rPr lang="en-US" altLang="zh-CN" sz="2800" dirty="0">
                <a:latin typeface="+mn-ea"/>
                <a:ea typeface="+mn-ea"/>
              </a:rPr>
              <a:t>(Software System Independence)</a:t>
            </a: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可追踪性 </a:t>
            </a:r>
            <a:r>
              <a:rPr lang="en-US" altLang="zh-CN" sz="2800" dirty="0" smtClean="0">
                <a:latin typeface="+mn-ea"/>
                <a:ea typeface="+mn-ea"/>
              </a:rPr>
              <a:t>(Traceability)</a:t>
            </a:r>
            <a:endParaRPr lang="en-US" altLang="zh-CN" sz="2800" dirty="0">
              <a:latin typeface="+mn-ea"/>
              <a:ea typeface="+mn-ea"/>
            </a:endParaRPr>
          </a:p>
          <a:p>
            <a:pPr defTabSz="81661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易培训性 </a:t>
            </a:r>
            <a:r>
              <a:rPr lang="en-US" altLang="zh-CN" sz="2800" dirty="0">
                <a:latin typeface="+mn-ea"/>
                <a:ea typeface="+mn-ea"/>
              </a:rPr>
              <a:t>(Training)</a:t>
            </a:r>
          </a:p>
          <a:p>
            <a:pPr defTabSz="816610" eaLnBrk="1" fontAlgn="auto" hangingPunct="1">
              <a:spcAft>
                <a:spcPts val="0"/>
              </a:spcAft>
              <a:defRPr/>
            </a:pP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982663" y="133350"/>
            <a:ext cx="8229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87438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软件质量质量保证措施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1127125" y="1628775"/>
            <a:ext cx="10298113" cy="3960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基于非执行的测试（复审或评审）</a:t>
            </a:r>
          </a:p>
          <a:p>
            <a:pPr marL="742950" lvl="1" indent="-28575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保证编码之前各阶段产生的文档的质量</a:t>
            </a:r>
          </a:p>
          <a:p>
            <a:pPr marL="342900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基于执行的测试（软件测试）</a:t>
            </a:r>
          </a:p>
          <a:p>
            <a:pPr marL="742950" lvl="1" indent="-28575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需要在程序编写之后进行，是保证程序质量的最后一道防线</a:t>
            </a:r>
          </a:p>
          <a:p>
            <a:pPr marL="342900" indent="-34290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程序正确性证明</a:t>
            </a:r>
          </a:p>
          <a:p>
            <a:pPr marL="742950" lvl="1" indent="-285750" defTabSz="1088390" fontAlgn="auto">
              <a:lnSpc>
                <a:spcPts val="384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使用数学方法严格验证程序是否与它的说明完全一致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273</TotalTime>
  <Words>582</Words>
  <Application>Microsoft Office PowerPoint</Application>
  <PresentationFormat>自定义</PresentationFormat>
  <Paragraphs>87</Paragraphs>
  <Slides>13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新版软件工程母版</vt:lpstr>
      <vt:lpstr>软件质量保证</vt:lpstr>
      <vt:lpstr>软件质量</vt:lpstr>
      <vt:lpstr>PowerPoint 演示文稿</vt:lpstr>
      <vt:lpstr>软件质量模型</vt:lpstr>
      <vt:lpstr>软件质量要素(McCall)</vt:lpstr>
      <vt:lpstr>质量要素评价准则(McCall)</vt:lpstr>
      <vt:lpstr>质量要素评价准则(McCall)</vt:lpstr>
      <vt:lpstr>质量要素评价准则(McCall)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软件项目规划与管理</dc:title>
  <dc:creator>HoHo</dc:creator>
  <cp:lastModifiedBy>chy</cp:lastModifiedBy>
  <cp:revision>555</cp:revision>
  <dcterms:created xsi:type="dcterms:W3CDTF">2003-03-18T12:24:51Z</dcterms:created>
  <dcterms:modified xsi:type="dcterms:W3CDTF">2022-05-20T07:34:09Z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807990816E2B45CCAE7518CC3258E91D</vt:lpwstr>
  </property>
  <property fmtid="{D5CDD505-2E9C-101B-9397-08002B2CF9AE}" pid="3" name="KSOProductBuildVer">
    <vt:lpwstr>2052-11.1.0.10667</vt:lpwstr>
  </property>
</Properties>
</file>