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Lst>
  <p:notesMasterIdLst>
    <p:notesMasterId r:id="rId21"/>
  </p:notesMasterIdLst>
  <p:handoutMasterIdLst>
    <p:handoutMasterId r:id="rId22"/>
  </p:handoutMasterIdLst>
  <p:sldIdLst>
    <p:sldId id="256" r:id="rId2"/>
    <p:sldId id="463" r:id="rId3"/>
    <p:sldId id="464" r:id="rId4"/>
    <p:sldId id="465" r:id="rId5"/>
    <p:sldId id="466"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0" r:id="rId20"/>
  </p:sldIdLst>
  <p:sldSz cx="12192000" cy="6858000"/>
  <p:notesSz cx="6858000" cy="9144000"/>
  <p:defaultTextStyle>
    <a:defPPr>
      <a:defRPr lang="zh-CN"/>
    </a:defPPr>
    <a:lvl1pPr algn="l" defTabSz="1087438" rtl="0" eaLnBrk="0" fontAlgn="base" hangingPunct="0">
      <a:spcBef>
        <a:spcPct val="0"/>
      </a:spcBef>
      <a:spcAft>
        <a:spcPct val="0"/>
      </a:spcAft>
      <a:defRPr sz="2100" kern="1200">
        <a:solidFill>
          <a:schemeClr val="tx1"/>
        </a:solidFill>
        <a:latin typeface="Calibri" pitchFamily="34" charset="0"/>
        <a:ea typeface="宋体" charset="-122"/>
        <a:cs typeface="+mn-cs"/>
      </a:defRPr>
    </a:lvl1pPr>
    <a:lvl2pPr marL="542925" indent="-85725" algn="l" defTabSz="1087438" rtl="0" eaLnBrk="0" fontAlgn="base" hangingPunct="0">
      <a:spcBef>
        <a:spcPct val="0"/>
      </a:spcBef>
      <a:spcAft>
        <a:spcPct val="0"/>
      </a:spcAft>
      <a:defRPr sz="2100" kern="1200">
        <a:solidFill>
          <a:schemeClr val="tx1"/>
        </a:solidFill>
        <a:latin typeface="Calibri" pitchFamily="34" charset="0"/>
        <a:ea typeface="宋体" charset="-122"/>
        <a:cs typeface="+mn-cs"/>
      </a:defRPr>
    </a:lvl2pPr>
    <a:lvl3pPr marL="1087438" indent="-173038" algn="l" defTabSz="1087438" rtl="0" eaLnBrk="0" fontAlgn="base" hangingPunct="0">
      <a:spcBef>
        <a:spcPct val="0"/>
      </a:spcBef>
      <a:spcAft>
        <a:spcPct val="0"/>
      </a:spcAft>
      <a:defRPr sz="2100" kern="1200">
        <a:solidFill>
          <a:schemeClr val="tx1"/>
        </a:solidFill>
        <a:latin typeface="Calibri" pitchFamily="34" charset="0"/>
        <a:ea typeface="宋体" charset="-122"/>
        <a:cs typeface="+mn-cs"/>
      </a:defRPr>
    </a:lvl3pPr>
    <a:lvl4pPr marL="1631950" indent="-260350" algn="l" defTabSz="1087438" rtl="0" eaLnBrk="0" fontAlgn="base" hangingPunct="0">
      <a:spcBef>
        <a:spcPct val="0"/>
      </a:spcBef>
      <a:spcAft>
        <a:spcPct val="0"/>
      </a:spcAft>
      <a:defRPr sz="2100" kern="1200">
        <a:solidFill>
          <a:schemeClr val="tx1"/>
        </a:solidFill>
        <a:latin typeface="Calibri" pitchFamily="34" charset="0"/>
        <a:ea typeface="宋体" charset="-122"/>
        <a:cs typeface="+mn-cs"/>
      </a:defRPr>
    </a:lvl4pPr>
    <a:lvl5pPr marL="2176463" indent="-347663" algn="l" defTabSz="1087438" rtl="0" eaLnBrk="0" fontAlgn="base" hangingPunct="0">
      <a:spcBef>
        <a:spcPct val="0"/>
      </a:spcBef>
      <a:spcAft>
        <a:spcPct val="0"/>
      </a:spcAft>
      <a:defRPr sz="2100" kern="1200">
        <a:solidFill>
          <a:schemeClr val="tx1"/>
        </a:solidFill>
        <a:latin typeface="Calibri" pitchFamily="34" charset="0"/>
        <a:ea typeface="宋体" charset="-122"/>
        <a:cs typeface="+mn-cs"/>
      </a:defRPr>
    </a:lvl5pPr>
    <a:lvl6pPr marL="2286000" algn="l" defTabSz="914400" rtl="0" eaLnBrk="1" latinLnBrk="0" hangingPunct="1">
      <a:defRPr sz="2100" kern="1200">
        <a:solidFill>
          <a:schemeClr val="tx1"/>
        </a:solidFill>
        <a:latin typeface="Calibri" pitchFamily="34" charset="0"/>
        <a:ea typeface="宋体" charset="-122"/>
        <a:cs typeface="+mn-cs"/>
      </a:defRPr>
    </a:lvl6pPr>
    <a:lvl7pPr marL="2743200" algn="l" defTabSz="914400" rtl="0" eaLnBrk="1" latinLnBrk="0" hangingPunct="1">
      <a:defRPr sz="2100" kern="1200">
        <a:solidFill>
          <a:schemeClr val="tx1"/>
        </a:solidFill>
        <a:latin typeface="Calibri" pitchFamily="34" charset="0"/>
        <a:ea typeface="宋体" charset="-122"/>
        <a:cs typeface="+mn-cs"/>
      </a:defRPr>
    </a:lvl7pPr>
    <a:lvl8pPr marL="3200400" algn="l" defTabSz="914400" rtl="0" eaLnBrk="1" latinLnBrk="0" hangingPunct="1">
      <a:defRPr sz="2100" kern="1200">
        <a:solidFill>
          <a:schemeClr val="tx1"/>
        </a:solidFill>
        <a:latin typeface="Calibri" pitchFamily="34" charset="0"/>
        <a:ea typeface="宋体" charset="-122"/>
        <a:cs typeface="+mn-cs"/>
      </a:defRPr>
    </a:lvl8pPr>
    <a:lvl9pPr marL="3657600" algn="l" defTabSz="914400" rtl="0" eaLnBrk="1" latinLnBrk="0" hangingPunct="1">
      <a:defRPr sz="2100"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8" autoAdjust="0"/>
    <p:restoredTop sz="94660"/>
  </p:normalViewPr>
  <p:slideViewPr>
    <p:cSldViewPr>
      <p:cViewPr varScale="1">
        <p:scale>
          <a:sx n="76" d="100"/>
          <a:sy n="76" d="100"/>
        </p:scale>
        <p:origin x="-348" y="-48"/>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40" d="100"/>
          <a:sy n="40" d="100"/>
        </p:scale>
        <p:origin x="-14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defTabSz="1088502" eaLnBrk="1" fontAlgn="auto" hangingPunct="1">
              <a:spcBef>
                <a:spcPts val="0"/>
              </a:spcBef>
              <a:spcAft>
                <a:spcPts val="0"/>
              </a:spcAft>
              <a:defRPr kumimoji="1" sz="1200">
                <a:latin typeface="Times New Roman" pitchFamily="18" charset="0"/>
                <a:ea typeface="+mn-ea"/>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defTabSz="1088502" eaLnBrk="1" fontAlgn="auto" hangingPunct="1">
              <a:spcBef>
                <a:spcPts val="0"/>
              </a:spcBef>
              <a:spcAft>
                <a:spcPts val="0"/>
              </a:spcAft>
              <a:defRPr kumimoji="1" sz="1200">
                <a:latin typeface="Times New Roman" pitchFamily="18" charset="0"/>
                <a:ea typeface="+mn-ea"/>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defTabSz="1088502" eaLnBrk="1" fontAlgn="auto" hangingPunct="1">
              <a:spcBef>
                <a:spcPts val="0"/>
              </a:spcBef>
              <a:spcAft>
                <a:spcPts val="0"/>
              </a:spcAft>
              <a:defRPr kumimoji="1" sz="1200">
                <a:latin typeface="Times New Roman" pitchFamily="18" charset="0"/>
                <a:ea typeface="+mn-ea"/>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itchFamily="18" charset="0"/>
                <a:ea typeface="宋体" pitchFamily="2" charset="-122"/>
              </a:defRPr>
            </a:lvl1pPr>
          </a:lstStyle>
          <a:p>
            <a:pPr>
              <a:defRPr/>
            </a:pPr>
            <a:fld id="{F8C3B511-4682-4CF2-9C9A-BAC53436940B}" type="slidenum">
              <a:rPr lang="en-US" altLang="zh-CN"/>
              <a:pPr>
                <a:defRPr/>
              </a:pPr>
              <a:t>‹#›</a:t>
            </a:fld>
            <a:endParaRPr lang="en-US" altLang="zh-CN"/>
          </a:p>
        </p:txBody>
      </p:sp>
    </p:spTree>
    <p:extLst>
      <p:ext uri="{BB962C8B-B14F-4D97-AF65-F5344CB8AC3E}">
        <p14:creationId xmlns:p14="http://schemas.microsoft.com/office/powerpoint/2010/main" val="918722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defTabSz="1088502" eaLnBrk="1" fontAlgn="auto" hangingPunct="1">
              <a:spcBef>
                <a:spcPts val="0"/>
              </a:spcBef>
              <a:spcAft>
                <a:spcPts val="0"/>
              </a:spcAft>
              <a:defRPr kumimoji="1" sz="1200">
                <a:latin typeface="Times New Roman" pitchFamily="18" charset="0"/>
                <a:ea typeface="+mn-ea"/>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defTabSz="1088502" eaLnBrk="1" fontAlgn="auto" hangingPunct="1">
              <a:spcBef>
                <a:spcPts val="0"/>
              </a:spcBef>
              <a:spcAft>
                <a:spcPts val="0"/>
              </a:spcAft>
              <a:defRPr kumimoji="1" sz="1200">
                <a:latin typeface="Times New Roman" pitchFamily="18" charset="0"/>
                <a:ea typeface="+mn-ea"/>
              </a:defRPr>
            </a:lvl1pPr>
          </a:lstStyle>
          <a:p>
            <a:pPr>
              <a:defRPr/>
            </a:pPr>
            <a:endParaRPr lang="en-US" altLang="zh-CN"/>
          </a:p>
        </p:txBody>
      </p:sp>
      <p:sp>
        <p:nvSpPr>
          <p:cNvPr id="24580" name="Rectangle 4"/>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defTabSz="1088502" eaLnBrk="1" fontAlgn="auto" hangingPunct="1">
              <a:spcBef>
                <a:spcPts val="0"/>
              </a:spcBef>
              <a:spcAft>
                <a:spcPts val="0"/>
              </a:spcAft>
              <a:defRPr kumimoji="1" sz="1200">
                <a:latin typeface="Times New Roman" pitchFamily="18" charset="0"/>
                <a:ea typeface="+mn-ea"/>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itchFamily="18" charset="0"/>
                <a:ea typeface="宋体" pitchFamily="2" charset="-122"/>
              </a:defRPr>
            </a:lvl1pPr>
          </a:lstStyle>
          <a:p>
            <a:pPr>
              <a:defRPr/>
            </a:pPr>
            <a:fld id="{BCA9A786-FAE8-4350-84A6-BD35099D25E1}" type="slidenum">
              <a:rPr lang="en-US" altLang="zh-CN"/>
              <a:pPr>
                <a:defRPr/>
              </a:pPr>
              <a:t>‹#›</a:t>
            </a:fld>
            <a:endParaRPr lang="en-US" altLang="zh-CN"/>
          </a:p>
        </p:txBody>
      </p:sp>
    </p:spTree>
    <p:extLst>
      <p:ext uri="{BB962C8B-B14F-4D97-AF65-F5344CB8AC3E}">
        <p14:creationId xmlns:p14="http://schemas.microsoft.com/office/powerpoint/2010/main" val="15267269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588"/>
            <a:ext cx="12288838" cy="691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 descr="吉大校标（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171450"/>
            <a:ext cx="23590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8"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1363"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14400" y="2130427"/>
            <a:ext cx="10363200" cy="1470025"/>
          </a:xfrm>
        </p:spPr>
        <p:txBody>
          <a:bodyPr>
            <a:noAutofit/>
          </a:bodyPr>
          <a:lstStyle>
            <a:lvl1pPr>
              <a:defRPr sz="5401">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503939342"/>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软件工程</a:t>
            </a:r>
            <a:r>
              <a:rPr lang="en-US" altLang="zh-CN"/>
              <a:t>-2020-</a:t>
            </a:r>
            <a:r>
              <a:rPr lang="zh-CN" altLang="en-US"/>
              <a:t>第九章 软件项目管理</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65AF6C4-2417-4BEB-918C-A16FADF89B28}" type="slidenum">
              <a:rPr lang="en-US" altLang="zh-CN"/>
              <a:pPr>
                <a:defRPr/>
              </a:pPr>
              <a:t>‹#›</a:t>
            </a:fld>
            <a:endParaRPr lang="en-US" altLang="zh-CN"/>
          </a:p>
        </p:txBody>
      </p:sp>
    </p:spTree>
    <p:extLst>
      <p:ext uri="{BB962C8B-B14F-4D97-AF65-F5344CB8AC3E}">
        <p14:creationId xmlns:p14="http://schemas.microsoft.com/office/powerpoint/2010/main" val="2117861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2" y="274639"/>
            <a:ext cx="3655484"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2800" y="274639"/>
            <a:ext cx="107696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软件工程</a:t>
            </a:r>
            <a:r>
              <a:rPr lang="en-US" altLang="zh-CN"/>
              <a:t>-2020-</a:t>
            </a:r>
            <a:r>
              <a:rPr lang="zh-CN" altLang="en-US"/>
              <a:t>第九章 软件项目管理</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C66B571-D523-4542-A6A3-799A3C3D40D7}" type="slidenum">
              <a:rPr lang="en-US" altLang="zh-CN"/>
              <a:pPr>
                <a:defRPr/>
              </a:pPr>
              <a:t>‹#›</a:t>
            </a:fld>
            <a:endParaRPr lang="en-US" altLang="zh-CN"/>
          </a:p>
        </p:txBody>
      </p:sp>
    </p:spTree>
    <p:extLst>
      <p:ext uri="{BB962C8B-B14F-4D97-AF65-F5344CB8AC3E}">
        <p14:creationId xmlns:p14="http://schemas.microsoft.com/office/powerpoint/2010/main" val="66511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六边形 4"/>
          <p:cNvSpPr/>
          <p:nvPr/>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502" eaLnBrk="1" fontAlgn="auto" hangingPunct="1">
              <a:spcBef>
                <a:spcPts val="0"/>
              </a:spcBef>
              <a:spcAft>
                <a:spcPts val="0"/>
              </a:spcAft>
              <a:defRPr/>
            </a:pPr>
            <a:endParaRPr kumimoji="1" lang="zh-CN" altLang="en-US"/>
          </a:p>
        </p:txBody>
      </p:sp>
      <p:sp>
        <p:nvSpPr>
          <p:cNvPr id="6" name="六边形 5"/>
          <p:cNvSpPr/>
          <p:nvPr/>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502" eaLnBrk="1" fontAlgn="auto" hangingPunct="1">
              <a:spcBef>
                <a:spcPts val="0"/>
              </a:spcBef>
              <a:spcAft>
                <a:spcPts val="0"/>
              </a:spcAft>
              <a:defRPr/>
            </a:pPr>
            <a:endParaRPr kumimoji="1" lang="zh-CN" altLang="en-US"/>
          </a:p>
        </p:txBody>
      </p:sp>
      <p:sp>
        <p:nvSpPr>
          <p:cNvPr id="7" name="六边形 6"/>
          <p:cNvSpPr/>
          <p:nvPr/>
        </p:nvSpPr>
        <p:spPr>
          <a:xfrm rot="5400000">
            <a:off x="624682" y="542131"/>
            <a:ext cx="203200" cy="176213"/>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502" eaLnBrk="1" fontAlgn="auto" hangingPunct="1">
              <a:spcBef>
                <a:spcPts val="0"/>
              </a:spcBef>
              <a:spcAft>
                <a:spcPts val="0"/>
              </a:spcAft>
              <a:defRPr/>
            </a:pPr>
            <a:endParaRPr kumimoji="1" lang="zh-CN" altLang="en-US"/>
          </a:p>
        </p:txBody>
      </p:sp>
      <p:cxnSp>
        <p:nvCxnSpPr>
          <p:cNvPr id="8" name="直接连接符 7"/>
          <p:cNvCxnSpPr/>
          <p:nvPr/>
        </p:nvCxnSpPr>
        <p:spPr>
          <a:xfrm flipV="1">
            <a:off x="-9525" y="881063"/>
            <a:ext cx="12201525" cy="952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11"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1363"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2193" y="261382"/>
            <a:ext cx="5767929" cy="615426"/>
          </a:xfrm>
        </p:spPr>
        <p:txBody>
          <a:bodyPr>
            <a:noAutofit/>
          </a:bodyPr>
          <a:lstStyle>
            <a:lvl1pPr algn="l">
              <a:defRPr kumimoji="1" lang="zh-CN" altLang="en-US" sz="2700" b="1" kern="1200" dirty="0">
                <a:solidFill>
                  <a:srgbClr val="00F2FC"/>
                </a:solidFill>
                <a:latin typeface="黑体" panose="02010609060101010101" charset="-122"/>
                <a:ea typeface="黑体" panose="02010609060101010101" charset="-122"/>
                <a:cs typeface="+mn-cs"/>
              </a:defRPr>
            </a:lvl1pPr>
          </a:lstStyle>
          <a:p>
            <a:pPr lvl="0"/>
            <a:r>
              <a:rPr lang="zh-CN" altLang="en-US"/>
              <a:t>单击此处编辑母版标题样式</a:t>
            </a:r>
            <a:endParaRPr lang="zh-CN" altLang="en-US" dirty="0"/>
          </a:p>
        </p:txBody>
      </p:sp>
      <p:sp>
        <p:nvSpPr>
          <p:cNvPr id="3" name="内容占位符 2"/>
          <p:cNvSpPr>
            <a:spLocks noGrp="1"/>
          </p:cNvSpPr>
          <p:nvPr>
            <p:ph idx="1"/>
          </p:nvPr>
        </p:nvSpPr>
        <p:spPr>
          <a:xfrm>
            <a:off x="609600" y="1485236"/>
            <a:ext cx="10972800" cy="4640929"/>
          </a:xfrm>
        </p:spPr>
        <p:txBody>
          <a:bodyPr/>
          <a:lstStyle>
            <a:lvl1pPr marL="342946" indent="-342946">
              <a:buClr>
                <a:srgbClr val="FFE066"/>
              </a:buClr>
              <a:buSzPct val="70000"/>
              <a:buFont typeface="Wingdings" panose="05000000000000000000" pitchFamily="2" charset="2"/>
              <a:buChar char="n"/>
              <a:defRPr sz="2400">
                <a:solidFill>
                  <a:schemeClr val="bg1"/>
                </a:solidFill>
                <a:latin typeface="黑体" panose="02010609060101010101" pitchFamily="49" charset="-122"/>
                <a:ea typeface="黑体" panose="02010609060101010101" pitchFamily="49" charset="-122"/>
              </a:defRPr>
            </a:lvl1pPr>
            <a:lvl2pPr marL="663394" indent="-255152">
              <a:buClr>
                <a:srgbClr val="FFC000"/>
              </a:buClr>
              <a:buSzPct val="50000"/>
              <a:buFont typeface="Wingdings" panose="05000000000000000000" pitchFamily="2" charset="2"/>
              <a:buChar char="u"/>
              <a:defRPr sz="2100">
                <a:solidFill>
                  <a:schemeClr val="bg1"/>
                </a:solidFill>
                <a:latin typeface="黑体" panose="02010609060101010101" pitchFamily="49" charset="-122"/>
                <a:ea typeface="黑体" panose="02010609060101010101" pitchFamily="49" charset="-122"/>
              </a:defRPr>
            </a:lvl2pPr>
            <a:lvl3pPr>
              <a:defRPr sz="1800">
                <a:solidFill>
                  <a:schemeClr val="bg1"/>
                </a:solidFill>
                <a:latin typeface="黑体" panose="02010609060101010101" pitchFamily="49" charset="-122"/>
                <a:ea typeface="黑体" panose="02010609060101010101" pitchFamily="49" charset="-122"/>
              </a:defRPr>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570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1"/>
            <a:ext cx="10363200" cy="1362075"/>
          </a:xfrm>
        </p:spPr>
        <p:txBody>
          <a:bodyPr anchor="t"/>
          <a:lstStyle>
            <a:lvl1pPr algn="l">
              <a:defRPr sz="3600" b="1" cap="all"/>
            </a:lvl1pPr>
          </a:lstStyle>
          <a:p>
            <a:r>
              <a:rPr lang="zh-CN" altLang="en-US"/>
              <a:t>单击此处编辑母版标题样式</a:t>
            </a:r>
          </a:p>
        </p:txBody>
      </p:sp>
      <p:sp>
        <p:nvSpPr>
          <p:cNvPr id="3" name="文本占位符 2"/>
          <p:cNvSpPr>
            <a:spLocks noGrp="1"/>
          </p:cNvSpPr>
          <p:nvPr>
            <p:ph type="body" idx="1"/>
          </p:nvPr>
        </p:nvSpPr>
        <p:spPr>
          <a:xfrm>
            <a:off x="963085" y="2906715"/>
            <a:ext cx="10363200" cy="1500187"/>
          </a:xfrm>
        </p:spPr>
        <p:txBody>
          <a:bodyPr anchor="b"/>
          <a:lstStyle>
            <a:lvl1pPr marL="0" indent="0">
              <a:buNone/>
              <a:defRPr sz="1800">
                <a:solidFill>
                  <a:schemeClr val="tx1">
                    <a:tint val="75000"/>
                  </a:schemeClr>
                </a:solidFill>
              </a:defRPr>
            </a:lvl1pPr>
            <a:lvl2pPr marL="408243" indent="0">
              <a:buNone/>
              <a:defRPr sz="1575">
                <a:solidFill>
                  <a:schemeClr val="tx1">
                    <a:tint val="75000"/>
                  </a:schemeClr>
                </a:solidFill>
              </a:defRPr>
            </a:lvl2pPr>
            <a:lvl3pPr marL="816485" indent="0">
              <a:buNone/>
              <a:defRPr sz="1425">
                <a:solidFill>
                  <a:schemeClr val="tx1">
                    <a:tint val="75000"/>
                  </a:schemeClr>
                </a:solidFill>
              </a:defRPr>
            </a:lvl3pPr>
            <a:lvl4pPr marL="1224728" indent="0">
              <a:buNone/>
              <a:defRPr sz="1275">
                <a:solidFill>
                  <a:schemeClr val="tx1">
                    <a:tint val="75000"/>
                  </a:schemeClr>
                </a:solidFill>
              </a:defRPr>
            </a:lvl4pPr>
            <a:lvl5pPr marL="1632971" indent="0">
              <a:buNone/>
              <a:defRPr sz="1275">
                <a:solidFill>
                  <a:schemeClr val="tx1">
                    <a:tint val="75000"/>
                  </a:schemeClr>
                </a:solidFill>
              </a:defRPr>
            </a:lvl5pPr>
            <a:lvl6pPr marL="2041213" indent="0">
              <a:buNone/>
              <a:defRPr sz="1275">
                <a:solidFill>
                  <a:schemeClr val="tx1">
                    <a:tint val="75000"/>
                  </a:schemeClr>
                </a:solidFill>
              </a:defRPr>
            </a:lvl6pPr>
            <a:lvl7pPr marL="2449455" indent="0">
              <a:buNone/>
              <a:defRPr sz="1275">
                <a:solidFill>
                  <a:schemeClr val="tx1">
                    <a:tint val="75000"/>
                  </a:schemeClr>
                </a:solidFill>
              </a:defRPr>
            </a:lvl7pPr>
            <a:lvl8pPr marL="2857698" indent="0">
              <a:buNone/>
              <a:defRPr sz="1275">
                <a:solidFill>
                  <a:schemeClr val="tx1">
                    <a:tint val="75000"/>
                  </a:schemeClr>
                </a:solidFill>
              </a:defRPr>
            </a:lvl8pPr>
            <a:lvl9pPr marL="3265941" indent="0">
              <a:buNone/>
              <a:defRPr sz="127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zh-CN" altLang="en-US"/>
              <a:t>软件工程</a:t>
            </a:r>
            <a:r>
              <a:rPr lang="en-US" altLang="zh-CN"/>
              <a:t>-2020-</a:t>
            </a:r>
            <a:r>
              <a:rPr lang="zh-CN" altLang="en-US"/>
              <a:t>第九章 软件项目管理</a:t>
            </a: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51FAFE1-0CE3-4089-9588-D112507878AF}" type="slidenum">
              <a:rPr lang="en-US" altLang="zh-CN"/>
              <a:pPr>
                <a:defRPr/>
              </a:pPr>
              <a:t>‹#›</a:t>
            </a:fld>
            <a:endParaRPr lang="en-US" altLang="zh-CN"/>
          </a:p>
        </p:txBody>
      </p:sp>
    </p:spTree>
    <p:extLst>
      <p:ext uri="{BB962C8B-B14F-4D97-AF65-F5344CB8AC3E}">
        <p14:creationId xmlns:p14="http://schemas.microsoft.com/office/powerpoint/2010/main" val="21584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2802" y="1600200"/>
            <a:ext cx="7211484" cy="4527550"/>
          </a:xfrm>
        </p:spPr>
        <p:txBody>
          <a:bodyPr/>
          <a:lstStyle>
            <a:lvl1pPr>
              <a:defRPr sz="2475"/>
            </a:lvl1pPr>
            <a:lvl2pPr>
              <a:defRPr sz="2175"/>
            </a:lvl2pPr>
            <a:lvl3pPr>
              <a:defRPr sz="1800"/>
            </a:lvl3pPr>
            <a:lvl4pPr>
              <a:defRPr sz="1575"/>
            </a:lvl4pPr>
            <a:lvl5pPr>
              <a:defRPr sz="1575"/>
            </a:lvl5pPr>
            <a:lvl6pPr>
              <a:defRPr sz="1575"/>
            </a:lvl6pPr>
            <a:lvl7pPr>
              <a:defRPr sz="1575"/>
            </a:lvl7pPr>
            <a:lvl8pPr>
              <a:defRPr sz="1575"/>
            </a:lvl8pPr>
            <a:lvl9pPr>
              <a:defRPr sz="157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8227484" y="1600200"/>
            <a:ext cx="7213600" cy="4527550"/>
          </a:xfrm>
        </p:spPr>
        <p:txBody>
          <a:bodyPr/>
          <a:lstStyle>
            <a:lvl1pPr>
              <a:defRPr sz="2475"/>
            </a:lvl1pPr>
            <a:lvl2pPr>
              <a:defRPr sz="2175"/>
            </a:lvl2pPr>
            <a:lvl3pPr>
              <a:defRPr sz="1800"/>
            </a:lvl3pPr>
            <a:lvl4pPr>
              <a:defRPr sz="1575"/>
            </a:lvl4pPr>
            <a:lvl5pPr>
              <a:defRPr sz="1575"/>
            </a:lvl5pPr>
            <a:lvl6pPr>
              <a:defRPr sz="1575"/>
            </a:lvl6pPr>
            <a:lvl7pPr>
              <a:defRPr sz="1575"/>
            </a:lvl7pPr>
            <a:lvl8pPr>
              <a:defRPr sz="1575"/>
            </a:lvl8pPr>
            <a:lvl9pPr>
              <a:defRPr sz="157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软件工程</a:t>
            </a:r>
            <a:r>
              <a:rPr lang="en-US" altLang="zh-CN"/>
              <a:t>-2020-</a:t>
            </a:r>
            <a:r>
              <a:rPr lang="zh-CN" altLang="en-US"/>
              <a:t>第九章 软件项目管理</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F7DF3249-13AB-41A6-8618-D58FE89605F4}" type="slidenum">
              <a:rPr lang="en-US" altLang="zh-CN"/>
              <a:pPr>
                <a:defRPr/>
              </a:pPr>
              <a:t>‹#›</a:t>
            </a:fld>
            <a:endParaRPr lang="en-US" altLang="zh-CN"/>
          </a:p>
        </p:txBody>
      </p:sp>
    </p:spTree>
    <p:extLst>
      <p:ext uri="{BB962C8B-B14F-4D97-AF65-F5344CB8AC3E}">
        <p14:creationId xmlns:p14="http://schemas.microsoft.com/office/powerpoint/2010/main" val="125726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175" b="1"/>
            </a:lvl1pPr>
            <a:lvl2pPr marL="408243" indent="0">
              <a:buNone/>
              <a:defRPr sz="1800" b="1"/>
            </a:lvl2pPr>
            <a:lvl3pPr marL="816485" indent="0">
              <a:buNone/>
              <a:defRPr sz="1575" b="1"/>
            </a:lvl3pPr>
            <a:lvl4pPr marL="1224728" indent="0">
              <a:buNone/>
              <a:defRPr sz="1425" b="1"/>
            </a:lvl4pPr>
            <a:lvl5pPr marL="1632971" indent="0">
              <a:buNone/>
              <a:defRPr sz="1425" b="1"/>
            </a:lvl5pPr>
            <a:lvl6pPr marL="2041213" indent="0">
              <a:buNone/>
              <a:defRPr sz="1425" b="1"/>
            </a:lvl6pPr>
            <a:lvl7pPr marL="2449455" indent="0">
              <a:buNone/>
              <a:defRPr sz="1425" b="1"/>
            </a:lvl7pPr>
            <a:lvl8pPr marL="2857698" indent="0">
              <a:buNone/>
              <a:defRPr sz="1425" b="1"/>
            </a:lvl8pPr>
            <a:lvl9pPr marL="3265941" indent="0">
              <a:buNone/>
              <a:defRPr sz="1425" b="1"/>
            </a:lvl9pPr>
          </a:lstStyle>
          <a:p>
            <a:pPr lvl="0"/>
            <a:r>
              <a:rPr lang="zh-CN" altLang="en-US"/>
              <a:t>单击此处编辑母版文本样式</a:t>
            </a:r>
          </a:p>
        </p:txBody>
      </p:sp>
      <p:sp>
        <p:nvSpPr>
          <p:cNvPr id="4" name="内容占位符 3"/>
          <p:cNvSpPr>
            <a:spLocks noGrp="1"/>
          </p:cNvSpPr>
          <p:nvPr>
            <p:ph sz="half" idx="2"/>
          </p:nvPr>
        </p:nvSpPr>
        <p:spPr>
          <a:xfrm>
            <a:off x="609600" y="2174876"/>
            <a:ext cx="5386917" cy="3951288"/>
          </a:xfrm>
        </p:spPr>
        <p:txBody>
          <a:bodyPr/>
          <a:lstStyle>
            <a:lvl1pPr>
              <a:defRPr sz="2175"/>
            </a:lvl1pPr>
            <a:lvl2pPr>
              <a:defRPr sz="1800"/>
            </a:lvl2pPr>
            <a:lvl3pPr>
              <a:defRPr sz="1575"/>
            </a:lvl3pPr>
            <a:lvl4pPr>
              <a:defRPr sz="1425"/>
            </a:lvl4pPr>
            <a:lvl5pPr>
              <a:defRPr sz="1425"/>
            </a:lvl5pPr>
            <a:lvl6pPr>
              <a:defRPr sz="1425"/>
            </a:lvl6pPr>
            <a:lvl7pPr>
              <a:defRPr sz="1425"/>
            </a:lvl7pPr>
            <a:lvl8pPr>
              <a:defRPr sz="1425"/>
            </a:lvl8pPr>
            <a:lvl9pPr>
              <a:defRPr sz="14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175" b="1"/>
            </a:lvl1pPr>
            <a:lvl2pPr marL="408243" indent="0">
              <a:buNone/>
              <a:defRPr sz="1800" b="1"/>
            </a:lvl2pPr>
            <a:lvl3pPr marL="816485" indent="0">
              <a:buNone/>
              <a:defRPr sz="1575" b="1"/>
            </a:lvl3pPr>
            <a:lvl4pPr marL="1224728" indent="0">
              <a:buNone/>
              <a:defRPr sz="1425" b="1"/>
            </a:lvl4pPr>
            <a:lvl5pPr marL="1632971" indent="0">
              <a:buNone/>
              <a:defRPr sz="1425" b="1"/>
            </a:lvl5pPr>
            <a:lvl6pPr marL="2041213" indent="0">
              <a:buNone/>
              <a:defRPr sz="1425" b="1"/>
            </a:lvl6pPr>
            <a:lvl7pPr marL="2449455" indent="0">
              <a:buNone/>
              <a:defRPr sz="1425" b="1"/>
            </a:lvl7pPr>
            <a:lvl8pPr marL="2857698" indent="0">
              <a:buNone/>
              <a:defRPr sz="1425" b="1"/>
            </a:lvl8pPr>
            <a:lvl9pPr marL="3265941" indent="0">
              <a:buNone/>
              <a:defRPr sz="1425" b="1"/>
            </a:lvl9pPr>
          </a:lstStyle>
          <a:p>
            <a:pPr lvl="0"/>
            <a:r>
              <a:rPr lang="zh-CN" altLang="en-US"/>
              <a:t>单击此处编辑母版文本样式</a:t>
            </a:r>
          </a:p>
        </p:txBody>
      </p:sp>
      <p:sp>
        <p:nvSpPr>
          <p:cNvPr id="6" name="内容占位符 5"/>
          <p:cNvSpPr>
            <a:spLocks noGrp="1"/>
          </p:cNvSpPr>
          <p:nvPr>
            <p:ph sz="quarter" idx="4"/>
          </p:nvPr>
        </p:nvSpPr>
        <p:spPr>
          <a:xfrm>
            <a:off x="6193368" y="2174876"/>
            <a:ext cx="5389033" cy="3951288"/>
          </a:xfrm>
        </p:spPr>
        <p:txBody>
          <a:bodyPr/>
          <a:lstStyle>
            <a:lvl1pPr>
              <a:defRPr sz="2175"/>
            </a:lvl1pPr>
            <a:lvl2pPr>
              <a:defRPr sz="1800"/>
            </a:lvl2pPr>
            <a:lvl3pPr>
              <a:defRPr sz="1575"/>
            </a:lvl3pPr>
            <a:lvl4pPr>
              <a:defRPr sz="1425"/>
            </a:lvl4pPr>
            <a:lvl5pPr>
              <a:defRPr sz="1425"/>
            </a:lvl5pPr>
            <a:lvl6pPr>
              <a:defRPr sz="1425"/>
            </a:lvl6pPr>
            <a:lvl7pPr>
              <a:defRPr sz="1425"/>
            </a:lvl7pPr>
            <a:lvl8pPr>
              <a:defRPr sz="1425"/>
            </a:lvl8pPr>
            <a:lvl9pPr>
              <a:defRPr sz="14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r>
              <a:rPr lang="zh-CN" altLang="en-US"/>
              <a:t>软件工程</a:t>
            </a:r>
            <a:r>
              <a:rPr lang="en-US" altLang="zh-CN"/>
              <a:t>-2020-</a:t>
            </a:r>
            <a:r>
              <a:rPr lang="zh-CN" altLang="en-US"/>
              <a:t>第九章 软件项目管理</a:t>
            </a: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6B454AD7-62A9-40B9-87E4-643CB0492945}" type="slidenum">
              <a:rPr lang="en-US" altLang="zh-CN"/>
              <a:pPr>
                <a:defRPr/>
              </a:pPr>
              <a:t>‹#›</a:t>
            </a:fld>
            <a:endParaRPr lang="en-US" altLang="zh-CN"/>
          </a:p>
        </p:txBody>
      </p:sp>
    </p:spTree>
    <p:extLst>
      <p:ext uri="{BB962C8B-B14F-4D97-AF65-F5344CB8AC3E}">
        <p14:creationId xmlns:p14="http://schemas.microsoft.com/office/powerpoint/2010/main" val="196224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3588"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六边形 3"/>
          <p:cNvSpPr/>
          <p:nvPr/>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502" eaLnBrk="1" fontAlgn="auto" hangingPunct="1">
              <a:spcBef>
                <a:spcPts val="0"/>
              </a:spcBef>
              <a:spcAft>
                <a:spcPts val="0"/>
              </a:spcAft>
              <a:defRPr/>
            </a:pPr>
            <a:endParaRPr kumimoji="1" lang="zh-CN" altLang="en-US"/>
          </a:p>
        </p:txBody>
      </p:sp>
      <p:sp>
        <p:nvSpPr>
          <p:cNvPr id="5" name="六边形 4"/>
          <p:cNvSpPr/>
          <p:nvPr/>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502" eaLnBrk="1" fontAlgn="auto" hangingPunct="1">
              <a:spcBef>
                <a:spcPts val="0"/>
              </a:spcBef>
              <a:spcAft>
                <a:spcPts val="0"/>
              </a:spcAft>
              <a:defRPr/>
            </a:pPr>
            <a:endParaRPr kumimoji="1" lang="zh-CN" altLang="en-US"/>
          </a:p>
        </p:txBody>
      </p:sp>
      <p:sp>
        <p:nvSpPr>
          <p:cNvPr id="6" name="六边形 5"/>
          <p:cNvSpPr/>
          <p:nvPr/>
        </p:nvSpPr>
        <p:spPr>
          <a:xfrm rot="5400000">
            <a:off x="624682" y="542131"/>
            <a:ext cx="203200" cy="176213"/>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502" eaLnBrk="1" fontAlgn="auto" hangingPunct="1">
              <a:spcBef>
                <a:spcPts val="0"/>
              </a:spcBef>
              <a:spcAft>
                <a:spcPts val="0"/>
              </a:spcAft>
              <a:defRPr/>
            </a:pPr>
            <a:endParaRPr kumimoji="1" lang="zh-CN" altLang="en-US"/>
          </a:p>
        </p:txBody>
      </p:sp>
      <p:cxnSp>
        <p:nvCxnSpPr>
          <p:cNvPr id="7" name="直接连接符 6"/>
          <p:cNvCxnSpPr/>
          <p:nvPr/>
        </p:nvCxnSpPr>
        <p:spPr>
          <a:xfrm>
            <a:off x="-9525" y="890588"/>
            <a:ext cx="12201525"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11"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1363"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p:nvSpPr>
        <p:spPr>
          <a:xfrm>
            <a:off x="831850" y="261938"/>
            <a:ext cx="5768975" cy="614362"/>
          </a:xfrm>
          <a:prstGeom prst="rect">
            <a:avLst/>
          </a:prstGeom>
        </p:spPr>
        <p:txBody>
          <a:bodyPr lIns="81648" tIns="40824" rIns="81648" bIns="40824" anchor="ctr"/>
          <a:lstStyle>
            <a:lvl1pPr algn="l" defTabSz="1088502" rtl="0" eaLnBrk="1" latinLnBrk="0" hangingPunct="1">
              <a:spcBef>
                <a:spcPct val="0"/>
              </a:spcBef>
              <a:buNone/>
              <a:defRPr kumimoji="1" lang="zh-CN" altLang="en-US" sz="3600" b="1" kern="1200" dirty="0">
                <a:solidFill>
                  <a:srgbClr val="00F2FC"/>
                </a:solidFill>
                <a:latin typeface="黑体" panose="02010609060101010101" charset="-122"/>
                <a:ea typeface="黑体" panose="02010609060101010101" charset="-122"/>
                <a:cs typeface="+mn-cs"/>
              </a:defRPr>
            </a:lvl1pPr>
          </a:lstStyle>
          <a:p>
            <a:pPr defTabSz="685891" fontAlgn="auto">
              <a:spcAft>
                <a:spcPts val="0"/>
              </a:spcAft>
              <a:defRPr/>
            </a:pPr>
            <a:endParaRPr sz="2700"/>
          </a:p>
        </p:txBody>
      </p:sp>
      <p:sp>
        <p:nvSpPr>
          <p:cNvPr id="10" name="标题 1"/>
          <p:cNvSpPr txBox="1">
            <a:spLocks/>
          </p:cNvSpPr>
          <p:nvPr/>
        </p:nvSpPr>
        <p:spPr>
          <a:xfrm>
            <a:off x="838200" y="261938"/>
            <a:ext cx="5768975" cy="614362"/>
          </a:xfrm>
          <a:prstGeom prst="rect">
            <a:avLst/>
          </a:prstGeom>
        </p:spPr>
        <p:txBody>
          <a:bodyPr lIns="81648" tIns="40824" rIns="81648" bIns="40824" anchor="ctr"/>
          <a:lstStyle>
            <a:lvl1pPr algn="l" defTabSz="1088502" rtl="0" eaLnBrk="1" latinLnBrk="0" hangingPunct="1">
              <a:spcBef>
                <a:spcPct val="0"/>
              </a:spcBef>
              <a:buNone/>
              <a:defRPr kumimoji="1" lang="zh-CN" altLang="en-US" sz="3600" b="1" kern="1200" dirty="0">
                <a:solidFill>
                  <a:srgbClr val="00F2FC"/>
                </a:solidFill>
                <a:latin typeface="黑体" panose="02010609060101010101" charset="-122"/>
                <a:ea typeface="黑体" panose="02010609060101010101" charset="-122"/>
                <a:cs typeface="+mn-cs"/>
              </a:defRPr>
            </a:lvl1pPr>
          </a:lstStyle>
          <a:p>
            <a:pPr defTabSz="685891" fontAlgn="auto">
              <a:spcAft>
                <a:spcPts val="0"/>
              </a:spcAft>
              <a:defRPr/>
            </a:pPr>
            <a:endParaRPr sz="2700"/>
          </a:p>
        </p:txBody>
      </p:sp>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6194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r>
              <a:rPr lang="zh-CN" altLang="en-US"/>
              <a:t>软件工程</a:t>
            </a:r>
            <a:r>
              <a:rPr lang="en-US" altLang="zh-CN"/>
              <a:t>-2020-</a:t>
            </a:r>
            <a:r>
              <a:rPr lang="zh-CN" altLang="en-US"/>
              <a:t>第九章 软件项目管理</a:t>
            </a: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FA584C1A-839C-4ACD-8C27-9B080CEB6A71}" type="slidenum">
              <a:rPr lang="en-US" altLang="zh-CN"/>
              <a:pPr>
                <a:defRPr/>
              </a:pPr>
              <a:t>‹#›</a:t>
            </a:fld>
            <a:endParaRPr lang="en-US" altLang="zh-CN"/>
          </a:p>
        </p:txBody>
      </p:sp>
    </p:spTree>
    <p:extLst>
      <p:ext uri="{BB962C8B-B14F-4D97-AF65-F5344CB8AC3E}">
        <p14:creationId xmlns:p14="http://schemas.microsoft.com/office/powerpoint/2010/main" val="120006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2850"/>
            </a:lvl1pPr>
            <a:lvl2pPr>
              <a:defRPr sz="2475"/>
            </a:lvl2pPr>
            <a:lvl3pPr>
              <a:defRPr sz="2175"/>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2"/>
            <a:ext cx="4011084" cy="4691063"/>
          </a:xfrm>
        </p:spPr>
        <p:txBody>
          <a:bodyPr/>
          <a:lstStyle>
            <a:lvl1pPr marL="0" indent="0">
              <a:buNone/>
              <a:defRPr sz="1275"/>
            </a:lvl1pPr>
            <a:lvl2pPr marL="408243" indent="0">
              <a:buNone/>
              <a:defRPr sz="1050"/>
            </a:lvl2pPr>
            <a:lvl3pPr marL="816485" indent="0">
              <a:buNone/>
              <a:defRPr sz="900"/>
            </a:lvl3pPr>
            <a:lvl4pPr marL="1224728" indent="0">
              <a:buNone/>
              <a:defRPr sz="825"/>
            </a:lvl4pPr>
            <a:lvl5pPr marL="1632971" indent="0">
              <a:buNone/>
              <a:defRPr sz="825"/>
            </a:lvl5pPr>
            <a:lvl6pPr marL="2041213" indent="0">
              <a:buNone/>
              <a:defRPr sz="825"/>
            </a:lvl6pPr>
            <a:lvl7pPr marL="2449455" indent="0">
              <a:buNone/>
              <a:defRPr sz="825"/>
            </a:lvl7pPr>
            <a:lvl8pPr marL="2857698" indent="0">
              <a:buNone/>
              <a:defRPr sz="825"/>
            </a:lvl8pPr>
            <a:lvl9pPr marL="3265941" indent="0">
              <a:buNone/>
              <a:defRPr sz="82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软件工程</a:t>
            </a:r>
            <a:r>
              <a:rPr lang="en-US" altLang="zh-CN"/>
              <a:t>-2020-</a:t>
            </a:r>
            <a:r>
              <a:rPr lang="zh-CN" altLang="en-US"/>
              <a:t>第九章 软件项目管理</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8E49D2D2-B28B-4911-B39A-EF9059408127}" type="slidenum">
              <a:rPr lang="en-US" altLang="zh-CN"/>
              <a:pPr>
                <a:defRPr/>
              </a:pPr>
              <a:t>‹#›</a:t>
            </a:fld>
            <a:endParaRPr lang="en-US" altLang="zh-CN"/>
          </a:p>
        </p:txBody>
      </p:sp>
    </p:spTree>
    <p:extLst>
      <p:ext uri="{BB962C8B-B14F-4D97-AF65-F5344CB8AC3E}">
        <p14:creationId xmlns:p14="http://schemas.microsoft.com/office/powerpoint/2010/main" val="369183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2389717" y="612776"/>
            <a:ext cx="7315200" cy="4114800"/>
          </a:xfrm>
        </p:spPr>
        <p:txBody>
          <a:bodyPr rtlCol="0">
            <a:normAutofit/>
          </a:bodyPr>
          <a:lstStyle>
            <a:lvl1pPr marL="0" indent="0">
              <a:buNone/>
              <a:defRPr sz="2850"/>
            </a:lvl1pPr>
            <a:lvl2pPr marL="408243" indent="0">
              <a:buNone/>
              <a:defRPr sz="2475"/>
            </a:lvl2pPr>
            <a:lvl3pPr marL="816485" indent="0">
              <a:buNone/>
              <a:defRPr sz="2175"/>
            </a:lvl3pPr>
            <a:lvl4pPr marL="1224728" indent="0">
              <a:buNone/>
              <a:defRPr sz="1800"/>
            </a:lvl4pPr>
            <a:lvl5pPr marL="1632971" indent="0">
              <a:buNone/>
              <a:defRPr sz="1800"/>
            </a:lvl5pPr>
            <a:lvl6pPr marL="2041213" indent="0">
              <a:buNone/>
              <a:defRPr sz="1800"/>
            </a:lvl6pPr>
            <a:lvl7pPr marL="2449455" indent="0">
              <a:buNone/>
              <a:defRPr sz="1800"/>
            </a:lvl7pPr>
            <a:lvl8pPr marL="2857698" indent="0">
              <a:buNone/>
              <a:defRPr sz="1800"/>
            </a:lvl8pPr>
            <a:lvl9pPr marL="3265941" indent="0">
              <a:buNone/>
              <a:defRPr sz="18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275"/>
            </a:lvl1pPr>
            <a:lvl2pPr marL="408243" indent="0">
              <a:buNone/>
              <a:defRPr sz="1050"/>
            </a:lvl2pPr>
            <a:lvl3pPr marL="816485" indent="0">
              <a:buNone/>
              <a:defRPr sz="900"/>
            </a:lvl3pPr>
            <a:lvl4pPr marL="1224728" indent="0">
              <a:buNone/>
              <a:defRPr sz="825"/>
            </a:lvl4pPr>
            <a:lvl5pPr marL="1632971" indent="0">
              <a:buNone/>
              <a:defRPr sz="825"/>
            </a:lvl5pPr>
            <a:lvl6pPr marL="2041213" indent="0">
              <a:buNone/>
              <a:defRPr sz="825"/>
            </a:lvl6pPr>
            <a:lvl7pPr marL="2449455" indent="0">
              <a:buNone/>
              <a:defRPr sz="825"/>
            </a:lvl7pPr>
            <a:lvl8pPr marL="2857698" indent="0">
              <a:buNone/>
              <a:defRPr sz="825"/>
            </a:lvl8pPr>
            <a:lvl9pPr marL="3265941" indent="0">
              <a:buNone/>
              <a:defRPr sz="825"/>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zh-CN" altLang="en-US"/>
              <a:t>软件工程</a:t>
            </a:r>
            <a:r>
              <a:rPr lang="en-US" altLang="zh-CN"/>
              <a:t>-2020-</a:t>
            </a:r>
            <a:r>
              <a:rPr lang="zh-CN" altLang="en-US"/>
              <a:t>第九章 软件项目管理</a:t>
            </a: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A0E61F9-4F9D-4070-9608-5C19692B4DD4}" type="slidenum">
              <a:rPr lang="en-US" altLang="zh-CN"/>
              <a:pPr>
                <a:defRPr/>
              </a:pPr>
              <a:t>‹#›</a:t>
            </a:fld>
            <a:endParaRPr lang="en-US" altLang="zh-CN"/>
          </a:p>
        </p:txBody>
      </p:sp>
    </p:spTree>
    <p:extLst>
      <p:ext uri="{BB962C8B-B14F-4D97-AF65-F5344CB8AC3E}">
        <p14:creationId xmlns:p14="http://schemas.microsoft.com/office/powerpoint/2010/main" val="386071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108850" tIns="54425" rIns="108850" bIns="54425" rtlCol="0" anchor="ctr"/>
          <a:lstStyle>
            <a:lvl1pPr algn="l" defTabSz="1088502" eaLnBrk="1" fontAlgn="auto" hangingPunct="1">
              <a:spcBef>
                <a:spcPts val="0"/>
              </a:spcBef>
              <a:spcAft>
                <a:spcPts val="0"/>
              </a:spcAft>
              <a:defRPr sz="1050">
                <a:solidFill>
                  <a:schemeClr val="tx1">
                    <a:tint val="75000"/>
                  </a:schemeClr>
                </a:solidFill>
                <a:latin typeface="+mn-lt"/>
                <a:ea typeface="+mn-ea"/>
              </a:defRPr>
            </a:lvl1pPr>
          </a:lstStyle>
          <a:p>
            <a:pPr>
              <a:defRPr/>
            </a:pPr>
            <a:endParaRPr lang="en-US" altLang="zh-CN"/>
          </a:p>
        </p:txBody>
      </p:sp>
      <p:sp>
        <p:nvSpPr>
          <p:cNvPr id="5" name="页脚占位符 4"/>
          <p:cNvSpPr>
            <a:spLocks noGrp="1"/>
          </p:cNvSpPr>
          <p:nvPr>
            <p:ph type="ftr" sz="quarter" idx="3"/>
          </p:nvPr>
        </p:nvSpPr>
        <p:spPr>
          <a:xfrm>
            <a:off x="4165600" y="6356350"/>
            <a:ext cx="3860800" cy="365125"/>
          </a:xfrm>
          <a:prstGeom prst="rect">
            <a:avLst/>
          </a:prstGeom>
        </p:spPr>
        <p:txBody>
          <a:bodyPr vert="horz" lIns="108850" tIns="54425" rIns="108850" bIns="54425" rtlCol="0" anchor="ctr"/>
          <a:lstStyle>
            <a:lvl1pPr algn="ctr" defTabSz="1088502" eaLnBrk="1" fontAlgn="auto" hangingPunct="1">
              <a:spcBef>
                <a:spcPts val="0"/>
              </a:spcBef>
              <a:spcAft>
                <a:spcPts val="0"/>
              </a:spcAft>
              <a:defRPr sz="1050">
                <a:solidFill>
                  <a:schemeClr val="tx1">
                    <a:tint val="75000"/>
                  </a:schemeClr>
                </a:solidFill>
                <a:latin typeface="+mn-lt"/>
                <a:ea typeface="+mn-ea"/>
              </a:defRPr>
            </a:lvl1pPr>
          </a:lstStyle>
          <a:p>
            <a:pPr>
              <a:defRPr/>
            </a:pPr>
            <a:r>
              <a:rPr lang="zh-CN" altLang="en-US"/>
              <a:t>软件工程</a:t>
            </a:r>
            <a:r>
              <a:rPr lang="en-US" altLang="zh-CN"/>
              <a:t>-2020-</a:t>
            </a:r>
            <a:r>
              <a:rPr lang="zh-CN" altLang="en-US"/>
              <a:t>第九章 软件项目管理</a:t>
            </a:r>
            <a:endParaRPr lang="en-US" altLang="zh-CN"/>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108850" tIns="54425" rIns="108850" bIns="54425" numCol="1" anchor="ctr" anchorCtr="0" compatLnSpc="1">
            <a:prstTxWarp prst="textNoShape">
              <a:avLst/>
            </a:prstTxWarp>
          </a:bodyPr>
          <a:lstStyle>
            <a:lvl1pPr algn="r" eaLnBrk="1" hangingPunct="1">
              <a:defRPr sz="1000" smtClean="0">
                <a:solidFill>
                  <a:srgbClr val="898989"/>
                </a:solidFill>
                <a:ea typeface="宋体" pitchFamily="2" charset="-122"/>
              </a:defRPr>
            </a:lvl1pPr>
          </a:lstStyle>
          <a:p>
            <a:pPr>
              <a:defRPr/>
            </a:pPr>
            <a:fld id="{845B795E-853C-4585-8EA3-0029A5A426B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796" r:id="rId3"/>
    <p:sldLayoutId id="2147483797" r:id="rId4"/>
    <p:sldLayoutId id="2147483798" r:id="rId5"/>
    <p:sldLayoutId id="2147483806" r:id="rId6"/>
    <p:sldLayoutId id="2147483799" r:id="rId7"/>
    <p:sldLayoutId id="2147483800" r:id="rId8"/>
    <p:sldLayoutId id="2147483801" r:id="rId9"/>
    <p:sldLayoutId id="2147483802" r:id="rId10"/>
    <p:sldLayoutId id="2147483803" r:id="rId11"/>
  </p:sldLayoutIdLst>
  <p:hf hdr="0" dt="0"/>
  <p:txStyles>
    <p:titleStyle>
      <a:lvl1pPr algn="ctr" defTabSz="815975" rtl="0" eaLnBrk="0" fontAlgn="base" hangingPunct="0">
        <a:spcBef>
          <a:spcPct val="0"/>
        </a:spcBef>
        <a:spcAft>
          <a:spcPct val="0"/>
        </a:spcAft>
        <a:defRPr sz="3900" kern="1200">
          <a:solidFill>
            <a:schemeClr val="tx1"/>
          </a:solidFill>
          <a:latin typeface="+mj-lt"/>
          <a:ea typeface="+mj-ea"/>
          <a:cs typeface="+mj-cs"/>
        </a:defRPr>
      </a:lvl1pPr>
      <a:lvl2pPr algn="ctr" defTabSz="815975" rtl="0" eaLnBrk="0" fontAlgn="base" hangingPunct="0">
        <a:spcBef>
          <a:spcPct val="0"/>
        </a:spcBef>
        <a:spcAft>
          <a:spcPct val="0"/>
        </a:spcAft>
        <a:defRPr sz="3900">
          <a:solidFill>
            <a:schemeClr val="tx1"/>
          </a:solidFill>
          <a:latin typeface="Calibri" panose="020F0502020204030204" pitchFamily="34" charset="0"/>
          <a:ea typeface="宋体" panose="02010600030101010101" pitchFamily="2" charset="-122"/>
        </a:defRPr>
      </a:lvl2pPr>
      <a:lvl3pPr algn="ctr" defTabSz="815975" rtl="0" eaLnBrk="0" fontAlgn="base" hangingPunct="0">
        <a:spcBef>
          <a:spcPct val="0"/>
        </a:spcBef>
        <a:spcAft>
          <a:spcPct val="0"/>
        </a:spcAft>
        <a:defRPr sz="3900">
          <a:solidFill>
            <a:schemeClr val="tx1"/>
          </a:solidFill>
          <a:latin typeface="Calibri" panose="020F0502020204030204" pitchFamily="34" charset="0"/>
          <a:ea typeface="宋体" panose="02010600030101010101" pitchFamily="2" charset="-122"/>
        </a:defRPr>
      </a:lvl3pPr>
      <a:lvl4pPr algn="ctr" defTabSz="815975" rtl="0" eaLnBrk="0" fontAlgn="base" hangingPunct="0">
        <a:spcBef>
          <a:spcPct val="0"/>
        </a:spcBef>
        <a:spcAft>
          <a:spcPct val="0"/>
        </a:spcAft>
        <a:defRPr sz="3900">
          <a:solidFill>
            <a:schemeClr val="tx1"/>
          </a:solidFill>
          <a:latin typeface="Calibri" panose="020F0502020204030204" pitchFamily="34" charset="0"/>
          <a:ea typeface="宋体" panose="02010600030101010101" pitchFamily="2" charset="-122"/>
        </a:defRPr>
      </a:lvl4pPr>
      <a:lvl5pPr algn="ctr" defTabSz="815975" rtl="0" eaLnBrk="0" fontAlgn="base" hangingPunct="0">
        <a:spcBef>
          <a:spcPct val="0"/>
        </a:spcBef>
        <a:spcAft>
          <a:spcPct val="0"/>
        </a:spcAft>
        <a:defRPr sz="3900">
          <a:solidFill>
            <a:schemeClr val="tx1"/>
          </a:solidFill>
          <a:latin typeface="Calibri" panose="020F0502020204030204" pitchFamily="34" charset="0"/>
          <a:ea typeface="宋体" panose="02010600030101010101" pitchFamily="2" charset="-122"/>
        </a:defRPr>
      </a:lvl5pPr>
      <a:lvl6pPr marL="457200" algn="ctr" defTabSz="815975" rtl="0" fontAlgn="base">
        <a:spcBef>
          <a:spcPct val="0"/>
        </a:spcBef>
        <a:spcAft>
          <a:spcPct val="0"/>
        </a:spcAft>
        <a:defRPr sz="3900">
          <a:solidFill>
            <a:schemeClr val="tx1"/>
          </a:solidFill>
          <a:latin typeface="Calibri" panose="020F0502020204030204" pitchFamily="34" charset="0"/>
          <a:ea typeface="宋体" panose="02010600030101010101" pitchFamily="2" charset="-122"/>
        </a:defRPr>
      </a:lvl6pPr>
      <a:lvl7pPr marL="914400" algn="ctr" defTabSz="815975" rtl="0" fontAlgn="base">
        <a:spcBef>
          <a:spcPct val="0"/>
        </a:spcBef>
        <a:spcAft>
          <a:spcPct val="0"/>
        </a:spcAft>
        <a:defRPr sz="3900">
          <a:solidFill>
            <a:schemeClr val="tx1"/>
          </a:solidFill>
          <a:latin typeface="Calibri" panose="020F0502020204030204" pitchFamily="34" charset="0"/>
          <a:ea typeface="宋体" panose="02010600030101010101" pitchFamily="2" charset="-122"/>
        </a:defRPr>
      </a:lvl7pPr>
      <a:lvl8pPr marL="1371600" algn="ctr" defTabSz="815975" rtl="0" fontAlgn="base">
        <a:spcBef>
          <a:spcPct val="0"/>
        </a:spcBef>
        <a:spcAft>
          <a:spcPct val="0"/>
        </a:spcAft>
        <a:defRPr sz="3900">
          <a:solidFill>
            <a:schemeClr val="tx1"/>
          </a:solidFill>
          <a:latin typeface="Calibri" panose="020F0502020204030204" pitchFamily="34" charset="0"/>
          <a:ea typeface="宋体" panose="02010600030101010101" pitchFamily="2" charset="-122"/>
        </a:defRPr>
      </a:lvl8pPr>
      <a:lvl9pPr marL="1828800" algn="ctr" defTabSz="815975" rtl="0" fontAlgn="base">
        <a:spcBef>
          <a:spcPct val="0"/>
        </a:spcBef>
        <a:spcAft>
          <a:spcPct val="0"/>
        </a:spcAft>
        <a:defRPr sz="3900">
          <a:solidFill>
            <a:schemeClr val="tx1"/>
          </a:solidFill>
          <a:latin typeface="Calibri" panose="020F0502020204030204" pitchFamily="34" charset="0"/>
          <a:ea typeface="宋体" panose="02010600030101010101" pitchFamily="2" charset="-122"/>
        </a:defRPr>
      </a:lvl9pPr>
    </p:titleStyle>
    <p:bodyStyle>
      <a:lvl1pPr marL="304800" indent="-304800" algn="l" defTabSz="815975"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661988" indent="-254000" algn="l" defTabSz="815975"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019175" indent="-203200" algn="l" defTabSz="815975" rtl="0" eaLnBrk="0" fontAlgn="base" hangingPunct="0">
        <a:spcBef>
          <a:spcPct val="20000"/>
        </a:spcBef>
        <a:spcAft>
          <a:spcPct val="0"/>
        </a:spcAft>
        <a:buFont typeface="Arial" charset="0"/>
        <a:buChar char="•"/>
        <a:defRPr sz="2100" kern="1200">
          <a:solidFill>
            <a:schemeClr val="tx1"/>
          </a:solidFill>
          <a:latin typeface="+mn-lt"/>
          <a:ea typeface="+mn-ea"/>
          <a:cs typeface="+mn-cs"/>
        </a:defRPr>
      </a:lvl3pPr>
      <a:lvl4pPr marL="1428750" indent="-203200" algn="l" defTabSz="815975"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1836738" indent="-203200" algn="l" defTabSz="815975"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245334"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53577"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61820"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70062"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16485" rtl="0" eaLnBrk="1" latinLnBrk="0" hangingPunct="1">
        <a:defRPr sz="1575" kern="1200">
          <a:solidFill>
            <a:schemeClr val="tx1"/>
          </a:solidFill>
          <a:latin typeface="+mn-lt"/>
          <a:ea typeface="+mn-ea"/>
          <a:cs typeface="+mn-cs"/>
        </a:defRPr>
      </a:lvl1pPr>
      <a:lvl2pPr marL="408243" algn="l" defTabSz="816485" rtl="0" eaLnBrk="1" latinLnBrk="0" hangingPunct="1">
        <a:defRPr sz="1575" kern="1200">
          <a:solidFill>
            <a:schemeClr val="tx1"/>
          </a:solidFill>
          <a:latin typeface="+mn-lt"/>
          <a:ea typeface="+mn-ea"/>
          <a:cs typeface="+mn-cs"/>
        </a:defRPr>
      </a:lvl2pPr>
      <a:lvl3pPr marL="816485" algn="l" defTabSz="816485" rtl="0" eaLnBrk="1" latinLnBrk="0" hangingPunct="1">
        <a:defRPr sz="1575" kern="1200">
          <a:solidFill>
            <a:schemeClr val="tx1"/>
          </a:solidFill>
          <a:latin typeface="+mn-lt"/>
          <a:ea typeface="+mn-ea"/>
          <a:cs typeface="+mn-cs"/>
        </a:defRPr>
      </a:lvl3pPr>
      <a:lvl4pPr marL="1224728" algn="l" defTabSz="816485" rtl="0" eaLnBrk="1" latinLnBrk="0" hangingPunct="1">
        <a:defRPr sz="1575" kern="1200">
          <a:solidFill>
            <a:schemeClr val="tx1"/>
          </a:solidFill>
          <a:latin typeface="+mn-lt"/>
          <a:ea typeface="+mn-ea"/>
          <a:cs typeface="+mn-cs"/>
        </a:defRPr>
      </a:lvl4pPr>
      <a:lvl5pPr marL="1632971" algn="l" defTabSz="816485" rtl="0" eaLnBrk="1" latinLnBrk="0" hangingPunct="1">
        <a:defRPr sz="1575" kern="1200">
          <a:solidFill>
            <a:schemeClr val="tx1"/>
          </a:solidFill>
          <a:latin typeface="+mn-lt"/>
          <a:ea typeface="+mn-ea"/>
          <a:cs typeface="+mn-cs"/>
        </a:defRPr>
      </a:lvl5pPr>
      <a:lvl6pPr marL="2041213" algn="l" defTabSz="816485" rtl="0" eaLnBrk="1" latinLnBrk="0" hangingPunct="1">
        <a:defRPr sz="1575" kern="1200">
          <a:solidFill>
            <a:schemeClr val="tx1"/>
          </a:solidFill>
          <a:latin typeface="+mn-lt"/>
          <a:ea typeface="+mn-ea"/>
          <a:cs typeface="+mn-cs"/>
        </a:defRPr>
      </a:lvl6pPr>
      <a:lvl7pPr marL="2449455" algn="l" defTabSz="816485" rtl="0" eaLnBrk="1" latinLnBrk="0" hangingPunct="1">
        <a:defRPr sz="1575" kern="1200">
          <a:solidFill>
            <a:schemeClr val="tx1"/>
          </a:solidFill>
          <a:latin typeface="+mn-lt"/>
          <a:ea typeface="+mn-ea"/>
          <a:cs typeface="+mn-cs"/>
        </a:defRPr>
      </a:lvl7pPr>
      <a:lvl8pPr marL="2857698" algn="l" defTabSz="816485" rtl="0" eaLnBrk="1" latinLnBrk="0" hangingPunct="1">
        <a:defRPr sz="1575" kern="1200">
          <a:solidFill>
            <a:schemeClr val="tx1"/>
          </a:solidFill>
          <a:latin typeface="+mn-lt"/>
          <a:ea typeface="+mn-ea"/>
          <a:cs typeface="+mn-cs"/>
        </a:defRPr>
      </a:lvl8pPr>
      <a:lvl9pPr marL="3265941" algn="l" defTabSz="816485"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3" descr="吉大校标（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71450"/>
            <a:ext cx="23574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标题 1"/>
          <p:cNvSpPr>
            <a:spLocks noGrp="1" noChangeArrowheads="1"/>
          </p:cNvSpPr>
          <p:nvPr>
            <p:ph type="ctrTitle"/>
          </p:nvPr>
        </p:nvSpPr>
        <p:spPr>
          <a:xfrm>
            <a:off x="914400" y="2130425"/>
            <a:ext cx="9502775" cy="1471613"/>
          </a:xfrm>
        </p:spPr>
        <p:txBody>
          <a:bodyPr/>
          <a:lstStyle/>
          <a:p>
            <a:pPr eaLnBrk="1" hangingPunct="1"/>
            <a:r>
              <a:rPr lang="zh-CN" altLang="en-US" sz="5400" smtClean="0"/>
              <a:t>能力成熟度模型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Rot="1" noChangeArrowheads="1"/>
          </p:cNvSpPr>
          <p:nvPr/>
        </p:nvSpPr>
        <p:spPr bwMode="auto">
          <a:xfrm>
            <a:off x="839788" y="11588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等级</a:t>
            </a:r>
            <a:r>
              <a:rPr kumimoji="1" lang="en-US" altLang="zh-CN" sz="3600" b="1">
                <a:solidFill>
                  <a:srgbClr val="00F2FC"/>
                </a:solidFill>
                <a:latin typeface="黑体" pitchFamily="49" charset="-122"/>
                <a:ea typeface="黑体" pitchFamily="49" charset="-122"/>
              </a:rPr>
              <a:t>2</a:t>
            </a:r>
            <a:r>
              <a:rPr kumimoji="1" lang="zh-CN" altLang="en-US" sz="3600" b="1">
                <a:solidFill>
                  <a:srgbClr val="00F2FC"/>
                </a:solidFill>
                <a:latin typeface="黑体" pitchFamily="49" charset="-122"/>
                <a:ea typeface="黑体" pitchFamily="49" charset="-122"/>
              </a:rPr>
              <a:t>：可重复级（</a:t>
            </a:r>
            <a:r>
              <a:rPr kumimoji="1" lang="en-US" altLang="zh-CN" sz="3600" b="1">
                <a:solidFill>
                  <a:srgbClr val="00F2FC"/>
                </a:solidFill>
                <a:latin typeface="黑体" pitchFamily="49" charset="-122"/>
                <a:ea typeface="黑体" pitchFamily="49" charset="-122"/>
              </a:rPr>
              <a:t>Repeatable</a:t>
            </a:r>
            <a:r>
              <a:rPr kumimoji="1" lang="zh-CN" altLang="en-US" sz="3600" b="1">
                <a:solidFill>
                  <a:srgbClr val="00F2FC"/>
                </a:solidFill>
                <a:latin typeface="黑体" pitchFamily="49" charset="-122"/>
                <a:ea typeface="黑体" pitchFamily="49" charset="-122"/>
              </a:rPr>
              <a:t>）</a:t>
            </a:r>
          </a:p>
        </p:txBody>
      </p:sp>
      <p:sp>
        <p:nvSpPr>
          <p:cNvPr id="403460" name="Rectangle 4"/>
          <p:cNvSpPr>
            <a:spLocks noChangeArrowheads="1"/>
          </p:cNvSpPr>
          <p:nvPr/>
        </p:nvSpPr>
        <p:spPr bwMode="auto">
          <a:xfrm>
            <a:off x="1631950" y="1916113"/>
            <a:ext cx="10080625" cy="3241675"/>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确定了过程的输入和输出、约束、资源</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具有严格的控制来跟踪成本、进度和功能</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小组成员间有一些纪律制度，以便以前的成功项目能在新的类似项目中重复</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对需求和产品建立了基线，并控制其完整性</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这个等级的关键问题是培训、技术评审、标准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Rot="1" noChangeArrowheads="1"/>
          </p:cNvSpPr>
          <p:nvPr/>
        </p:nvSpPr>
        <p:spPr bwMode="auto">
          <a:xfrm>
            <a:off x="911225" y="12541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等级</a:t>
            </a:r>
            <a:r>
              <a:rPr kumimoji="1" lang="en-US" altLang="zh-CN" sz="3600" b="1">
                <a:solidFill>
                  <a:srgbClr val="00F2FC"/>
                </a:solidFill>
                <a:latin typeface="黑体" pitchFamily="49" charset="-122"/>
                <a:ea typeface="黑体" pitchFamily="49" charset="-122"/>
              </a:rPr>
              <a:t>2</a:t>
            </a:r>
            <a:r>
              <a:rPr kumimoji="1" lang="zh-CN" altLang="en-US" sz="3600" b="1">
                <a:solidFill>
                  <a:srgbClr val="00F2FC"/>
                </a:solidFill>
                <a:latin typeface="黑体" pitchFamily="49" charset="-122"/>
                <a:ea typeface="黑体" pitchFamily="49" charset="-122"/>
              </a:rPr>
              <a:t>：可重复级（</a:t>
            </a:r>
            <a:r>
              <a:rPr kumimoji="1" lang="en-US" altLang="zh-CN" sz="3600" b="1">
                <a:solidFill>
                  <a:srgbClr val="00F2FC"/>
                </a:solidFill>
                <a:latin typeface="黑体" pitchFamily="49" charset="-122"/>
                <a:ea typeface="黑体" pitchFamily="49" charset="-122"/>
              </a:rPr>
              <a:t>Repeatable</a:t>
            </a:r>
            <a:r>
              <a:rPr kumimoji="1" lang="zh-CN" altLang="en-US" sz="3600" b="1">
                <a:solidFill>
                  <a:srgbClr val="00F2FC"/>
                </a:solidFill>
                <a:latin typeface="黑体" pitchFamily="49" charset="-122"/>
                <a:ea typeface="黑体" pitchFamily="49" charset="-122"/>
              </a:rPr>
              <a:t>）</a:t>
            </a:r>
          </a:p>
        </p:txBody>
      </p:sp>
      <p:sp>
        <p:nvSpPr>
          <p:cNvPr id="404484" name="Rectangle 4"/>
          <p:cNvSpPr>
            <a:spLocks noChangeArrowheads="1"/>
          </p:cNvSpPr>
          <p:nvPr/>
        </p:nvSpPr>
        <p:spPr bwMode="auto">
          <a:xfrm>
            <a:off x="3035300" y="1484313"/>
            <a:ext cx="5797550" cy="4176712"/>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ea"/>
                <a:ea typeface="+mn-ea"/>
              </a:rPr>
              <a:t>等级</a:t>
            </a:r>
            <a:r>
              <a:rPr lang="en-US" altLang="zh-CN" sz="3200" b="1" dirty="0">
                <a:solidFill>
                  <a:schemeClr val="bg1"/>
                </a:solidFill>
                <a:effectLst>
                  <a:outerShdw blurRad="38100" dist="38100" dir="2700000" algn="tl">
                    <a:srgbClr val="000000"/>
                  </a:outerShdw>
                </a:effectLst>
                <a:latin typeface="+mn-ea"/>
                <a:ea typeface="+mn-ea"/>
              </a:rPr>
              <a:t>2</a:t>
            </a:r>
            <a:r>
              <a:rPr lang="zh-CN" altLang="en-US" sz="3200" b="1" dirty="0">
                <a:solidFill>
                  <a:schemeClr val="bg1"/>
                </a:solidFill>
                <a:effectLst>
                  <a:outerShdw blurRad="38100" dist="38100" dir="2700000" algn="tl">
                    <a:srgbClr val="000000"/>
                  </a:outerShdw>
                </a:effectLst>
                <a:latin typeface="+mn-ea"/>
                <a:ea typeface="+mn-ea"/>
              </a:rPr>
              <a:t>的关键过程域 ：</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需求管理</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软件项目计划</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软件项目的跟踪及监督</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软件转包合同的管理</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软件质量保证</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软件配置管理</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Rot="1" noChangeArrowheads="1"/>
          </p:cNvSpPr>
          <p:nvPr/>
        </p:nvSpPr>
        <p:spPr bwMode="auto">
          <a:xfrm>
            <a:off x="982663" y="133350"/>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等级</a:t>
            </a:r>
            <a:r>
              <a:rPr kumimoji="1" lang="en-US" altLang="zh-CN" sz="3600" b="1">
                <a:solidFill>
                  <a:srgbClr val="00F2FC"/>
                </a:solidFill>
                <a:latin typeface="黑体" pitchFamily="49" charset="-122"/>
                <a:ea typeface="黑体" pitchFamily="49" charset="-122"/>
              </a:rPr>
              <a:t>3</a:t>
            </a:r>
            <a:r>
              <a:rPr kumimoji="1" lang="zh-CN" altLang="en-US" sz="3600" b="1">
                <a:solidFill>
                  <a:srgbClr val="00F2FC"/>
                </a:solidFill>
                <a:latin typeface="黑体" pitchFamily="49" charset="-122"/>
                <a:ea typeface="黑体" pitchFamily="49" charset="-122"/>
              </a:rPr>
              <a:t>：已定义级（</a:t>
            </a:r>
            <a:r>
              <a:rPr kumimoji="1" lang="en-US" altLang="zh-CN" sz="3600" b="1">
                <a:solidFill>
                  <a:srgbClr val="00F2FC"/>
                </a:solidFill>
                <a:latin typeface="黑体" pitchFamily="49" charset="-122"/>
                <a:ea typeface="黑体" pitchFamily="49" charset="-122"/>
              </a:rPr>
              <a:t>Defined</a:t>
            </a:r>
            <a:r>
              <a:rPr kumimoji="1" lang="zh-CN" altLang="en-US" sz="3600" b="1">
                <a:solidFill>
                  <a:srgbClr val="00F2FC"/>
                </a:solidFill>
                <a:latin typeface="黑体" pitchFamily="49" charset="-122"/>
                <a:ea typeface="黑体" pitchFamily="49" charset="-122"/>
              </a:rPr>
              <a:t>）</a:t>
            </a:r>
          </a:p>
        </p:txBody>
      </p:sp>
      <p:sp>
        <p:nvSpPr>
          <p:cNvPr id="405508" name="Rectangle 4"/>
          <p:cNvSpPr>
            <a:spLocks noChangeArrowheads="1"/>
          </p:cNvSpPr>
          <p:nvPr/>
        </p:nvSpPr>
        <p:spPr bwMode="auto">
          <a:xfrm>
            <a:off x="1200150" y="1484313"/>
            <a:ext cx="10225088" cy="4465637"/>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该等级过程中管理和工程活动被文档化、标准化和集成化，形成了对机构中每个人都是标准的一个过程。</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虽然项目之间可能有所不同，但可以对标准过程进行剪裁从而适应这些特殊需要，而这种修改必需经过管理层的批准。</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该等级在等级</a:t>
            </a:r>
            <a:r>
              <a:rPr lang="en-US" altLang="zh-CN" sz="2800" b="1" dirty="0">
                <a:solidFill>
                  <a:schemeClr val="bg1"/>
                </a:solidFill>
                <a:effectLst>
                  <a:outerShdw blurRad="38100" dist="38100" dir="2700000" algn="tl">
                    <a:srgbClr val="000000"/>
                  </a:outerShdw>
                </a:effectLst>
                <a:latin typeface="+mn-lt"/>
                <a:ea typeface="+mn-ea"/>
              </a:rPr>
              <a:t>2</a:t>
            </a:r>
            <a:r>
              <a:rPr lang="zh-CN" altLang="en-US" sz="2800" b="1" dirty="0">
                <a:solidFill>
                  <a:schemeClr val="bg1"/>
                </a:solidFill>
                <a:effectLst>
                  <a:outerShdw blurRad="38100" dist="38100" dir="2700000" algn="tl">
                    <a:srgbClr val="000000"/>
                  </a:outerShdw>
                </a:effectLst>
                <a:latin typeface="+mn-lt"/>
                <a:ea typeface="+mn-ea"/>
              </a:rPr>
              <a:t>的基础上提高了过程的可见性，它定义了过程的中间活动，这些活动的输入输出都是已知的、被理解的，从而它们可以被检查、度量和评估，进而可以据此度量产品的属性，并尽可能在过程早期发现和纠正问题。</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endParaRPr lang="en-US" altLang="zh-CN" sz="2800" b="1" dirty="0">
              <a:solidFill>
                <a:schemeClr val="bg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Rot="1" noChangeArrowheads="1"/>
          </p:cNvSpPr>
          <p:nvPr/>
        </p:nvSpPr>
        <p:spPr bwMode="auto">
          <a:xfrm>
            <a:off x="982663" y="10636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等级</a:t>
            </a:r>
            <a:r>
              <a:rPr kumimoji="1" lang="en-US" altLang="zh-CN" sz="3600" b="1">
                <a:solidFill>
                  <a:srgbClr val="00F2FC"/>
                </a:solidFill>
                <a:latin typeface="黑体" pitchFamily="49" charset="-122"/>
                <a:ea typeface="黑体" pitchFamily="49" charset="-122"/>
              </a:rPr>
              <a:t>3</a:t>
            </a:r>
            <a:r>
              <a:rPr kumimoji="1" lang="zh-CN" altLang="en-US" sz="3600" b="1">
                <a:solidFill>
                  <a:srgbClr val="00F2FC"/>
                </a:solidFill>
                <a:latin typeface="黑体" pitchFamily="49" charset="-122"/>
                <a:ea typeface="黑体" pitchFamily="49" charset="-122"/>
              </a:rPr>
              <a:t>：已定义级（</a:t>
            </a:r>
            <a:r>
              <a:rPr kumimoji="1" lang="en-US" altLang="zh-CN" sz="3600" b="1">
                <a:solidFill>
                  <a:srgbClr val="00F2FC"/>
                </a:solidFill>
                <a:latin typeface="黑体" pitchFamily="49" charset="-122"/>
                <a:ea typeface="黑体" pitchFamily="49" charset="-122"/>
              </a:rPr>
              <a:t>Defined</a:t>
            </a:r>
            <a:r>
              <a:rPr kumimoji="1" lang="zh-CN" altLang="en-US" sz="3600" b="1">
                <a:solidFill>
                  <a:srgbClr val="00F2FC"/>
                </a:solidFill>
                <a:latin typeface="黑体" pitchFamily="49" charset="-122"/>
                <a:ea typeface="黑体" pitchFamily="49" charset="-122"/>
              </a:rPr>
              <a:t>）</a:t>
            </a:r>
          </a:p>
        </p:txBody>
      </p:sp>
      <p:sp>
        <p:nvSpPr>
          <p:cNvPr id="406532" name="Rectangle 4"/>
          <p:cNvSpPr>
            <a:spLocks noChangeArrowheads="1"/>
          </p:cNvSpPr>
          <p:nvPr/>
        </p:nvSpPr>
        <p:spPr bwMode="auto">
          <a:xfrm>
            <a:off x="3216275" y="1268413"/>
            <a:ext cx="5111750" cy="5400675"/>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等级</a:t>
            </a:r>
            <a:r>
              <a:rPr lang="en-US" altLang="zh-CN" sz="3200" b="1" dirty="0">
                <a:solidFill>
                  <a:schemeClr val="bg1"/>
                </a:solidFill>
                <a:effectLst>
                  <a:outerShdw blurRad="38100" dist="38100" dir="2700000" algn="tl">
                    <a:srgbClr val="000000"/>
                  </a:outerShdw>
                </a:effectLst>
                <a:latin typeface="+mn-lt"/>
                <a:ea typeface="+mn-ea"/>
              </a:rPr>
              <a:t>3</a:t>
            </a:r>
            <a:r>
              <a:rPr lang="zh-CN" altLang="en-US" sz="3200" b="1" dirty="0">
                <a:solidFill>
                  <a:schemeClr val="bg1"/>
                </a:solidFill>
                <a:effectLst>
                  <a:outerShdw blurRad="38100" dist="38100" dir="2700000" algn="tl">
                    <a:srgbClr val="000000"/>
                  </a:outerShdw>
                </a:effectLst>
                <a:latin typeface="+mn-lt"/>
                <a:ea typeface="+mn-ea"/>
              </a:rPr>
              <a:t>关键过程域：</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机构过程关注点</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机构过程定义</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培训计划</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集成软件管理</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软件产品工程</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开发小组间的协调</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同级评审</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p:cNvSpPr>
          <p:nvPr/>
        </p:nvSpPr>
        <p:spPr bwMode="auto">
          <a:xfrm>
            <a:off x="982663" y="11588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等级</a:t>
            </a:r>
            <a:r>
              <a:rPr kumimoji="1" lang="en-US" altLang="zh-CN" sz="3600" b="1">
                <a:solidFill>
                  <a:srgbClr val="00F2FC"/>
                </a:solidFill>
                <a:latin typeface="黑体" pitchFamily="49" charset="-122"/>
                <a:ea typeface="黑体" pitchFamily="49" charset="-122"/>
              </a:rPr>
              <a:t>4</a:t>
            </a:r>
            <a:r>
              <a:rPr kumimoji="1" lang="zh-CN" altLang="en-US" sz="3600" b="1">
                <a:solidFill>
                  <a:srgbClr val="00F2FC"/>
                </a:solidFill>
                <a:latin typeface="黑体" pitchFamily="49" charset="-122"/>
                <a:ea typeface="黑体" pitchFamily="49" charset="-122"/>
              </a:rPr>
              <a:t>：已管理级（</a:t>
            </a:r>
            <a:r>
              <a:rPr kumimoji="1" lang="en-US" altLang="zh-CN" sz="3600" b="1">
                <a:solidFill>
                  <a:srgbClr val="00F2FC"/>
                </a:solidFill>
                <a:latin typeface="黑体" pitchFamily="49" charset="-122"/>
                <a:ea typeface="黑体" pitchFamily="49" charset="-122"/>
              </a:rPr>
              <a:t>Managed</a:t>
            </a:r>
            <a:r>
              <a:rPr kumimoji="1" lang="zh-CN" altLang="en-US" sz="3600" b="1">
                <a:solidFill>
                  <a:srgbClr val="00F2FC"/>
                </a:solidFill>
                <a:latin typeface="黑体" pitchFamily="49" charset="-122"/>
                <a:ea typeface="黑体" pitchFamily="49" charset="-122"/>
              </a:rPr>
              <a:t>）</a:t>
            </a:r>
          </a:p>
        </p:txBody>
      </p:sp>
      <p:sp>
        <p:nvSpPr>
          <p:cNvPr id="407556" name="Rectangle 4"/>
          <p:cNvSpPr>
            <a:spLocks noChangeArrowheads="1"/>
          </p:cNvSpPr>
          <p:nvPr/>
        </p:nvSpPr>
        <p:spPr bwMode="auto">
          <a:xfrm>
            <a:off x="334963" y="1465263"/>
            <a:ext cx="11161712" cy="4195762"/>
          </a:xfrm>
          <a:prstGeom prst="rect">
            <a:avLst/>
          </a:prstGeom>
          <a:noFill/>
          <a:ln w="9525">
            <a:noFill/>
            <a:miter lim="800000"/>
            <a:headEnd/>
            <a:tailEnd/>
          </a:ln>
          <a:effectLst/>
        </p:spPr>
        <p:txBody>
          <a:bodyPr/>
          <a:lstStyle/>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通过对过程和产品质量引入详细的度量，开发机构可以把重点放在使用定量信息以使得问题可见，并评估可能的解决方案的效果。</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该等级中，反馈决定了资源怎样分配，但并不导致过程的基本活动发生改变。</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可以对中间活动进行评价，用收集到的度量来稳定过程，以使生产率和质量符合要求。</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与等级</a:t>
            </a:r>
            <a:r>
              <a:rPr lang="en-US" altLang="zh-CN" sz="2800" b="1" dirty="0">
                <a:solidFill>
                  <a:schemeClr val="bg1"/>
                </a:solidFill>
                <a:effectLst>
                  <a:outerShdw blurRad="38100" dist="38100" dir="2700000" algn="tl">
                    <a:srgbClr val="000000"/>
                  </a:outerShdw>
                </a:effectLst>
                <a:latin typeface="+mn-lt"/>
                <a:ea typeface="+mn-ea"/>
              </a:rPr>
              <a:t>3</a:t>
            </a:r>
            <a:r>
              <a:rPr lang="zh-CN" altLang="en-US" sz="2800" b="1" dirty="0">
                <a:solidFill>
                  <a:schemeClr val="bg1"/>
                </a:solidFill>
                <a:effectLst>
                  <a:outerShdw blurRad="38100" dist="38100" dir="2700000" algn="tl">
                    <a:srgbClr val="000000"/>
                  </a:outerShdw>
                </a:effectLst>
                <a:latin typeface="+mn-lt"/>
                <a:ea typeface="+mn-ea"/>
              </a:rPr>
              <a:t>不同，等级</a:t>
            </a:r>
            <a:r>
              <a:rPr lang="en-US" altLang="zh-CN" sz="2800" b="1" dirty="0">
                <a:solidFill>
                  <a:schemeClr val="bg1"/>
                </a:solidFill>
                <a:effectLst>
                  <a:outerShdw blurRad="38100" dist="38100" dir="2700000" algn="tl">
                    <a:srgbClr val="000000"/>
                  </a:outerShdw>
                </a:effectLst>
                <a:latin typeface="+mn-lt"/>
                <a:ea typeface="+mn-ea"/>
              </a:rPr>
              <a:t>4</a:t>
            </a:r>
            <a:r>
              <a:rPr lang="zh-CN" altLang="en-US" sz="2800" b="1" dirty="0">
                <a:solidFill>
                  <a:schemeClr val="bg1"/>
                </a:solidFill>
                <a:effectLst>
                  <a:outerShdw blurRad="38100" dist="38100" dir="2700000" algn="tl">
                    <a:srgbClr val="000000"/>
                  </a:outerShdw>
                </a:effectLst>
                <a:latin typeface="+mn-lt"/>
                <a:ea typeface="+mn-ea"/>
              </a:rPr>
              <a:t>中的度量反映了总体过程特性、主要活动中及活动之间的交互特性，而度量数据库可以提供有关错误分布、生产率和任务有效性、资源分配等过程特征信息，并比较计划值和实际值匹配的可能性。</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endParaRPr lang="en-US" altLang="zh-CN" sz="2400" b="1" dirty="0">
              <a:solidFill>
                <a:srgbClr val="FFFF00"/>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Rot="1" noChangeArrowheads="1"/>
          </p:cNvSpPr>
          <p:nvPr/>
        </p:nvSpPr>
        <p:spPr bwMode="auto">
          <a:xfrm>
            <a:off x="1055688" y="12541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等级</a:t>
            </a:r>
            <a:r>
              <a:rPr kumimoji="1" lang="en-US" altLang="zh-CN" sz="3600" b="1">
                <a:solidFill>
                  <a:srgbClr val="00F2FC"/>
                </a:solidFill>
                <a:latin typeface="黑体" pitchFamily="49" charset="-122"/>
                <a:ea typeface="黑体" pitchFamily="49" charset="-122"/>
              </a:rPr>
              <a:t>4</a:t>
            </a:r>
            <a:r>
              <a:rPr kumimoji="1" lang="zh-CN" altLang="en-US" sz="3600" b="1">
                <a:solidFill>
                  <a:srgbClr val="00F2FC"/>
                </a:solidFill>
                <a:latin typeface="黑体" pitchFamily="49" charset="-122"/>
                <a:ea typeface="黑体" pitchFamily="49" charset="-122"/>
              </a:rPr>
              <a:t>：已管理级（</a:t>
            </a:r>
            <a:r>
              <a:rPr kumimoji="1" lang="en-US" altLang="zh-CN" sz="3600" b="1">
                <a:solidFill>
                  <a:srgbClr val="00F2FC"/>
                </a:solidFill>
                <a:latin typeface="黑体" pitchFamily="49" charset="-122"/>
                <a:ea typeface="黑体" pitchFamily="49" charset="-122"/>
              </a:rPr>
              <a:t>Managed</a:t>
            </a:r>
            <a:r>
              <a:rPr kumimoji="1" lang="zh-CN" altLang="en-US" sz="3600" b="1">
                <a:solidFill>
                  <a:srgbClr val="00F2FC"/>
                </a:solidFill>
                <a:latin typeface="黑体" pitchFamily="49" charset="-122"/>
                <a:ea typeface="黑体" pitchFamily="49" charset="-122"/>
              </a:rPr>
              <a:t>）</a:t>
            </a:r>
          </a:p>
        </p:txBody>
      </p:sp>
      <p:sp>
        <p:nvSpPr>
          <p:cNvPr id="408580" name="Rectangle 4"/>
          <p:cNvSpPr>
            <a:spLocks noChangeArrowheads="1"/>
          </p:cNvSpPr>
          <p:nvPr/>
        </p:nvSpPr>
        <p:spPr bwMode="auto">
          <a:xfrm>
            <a:off x="3287713" y="1773238"/>
            <a:ext cx="4967287" cy="2089150"/>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ea"/>
                <a:ea typeface="+mn-ea"/>
              </a:rPr>
              <a:t>等级</a:t>
            </a:r>
            <a:r>
              <a:rPr lang="en-US" altLang="zh-CN" sz="3200" b="1" dirty="0">
                <a:solidFill>
                  <a:schemeClr val="bg1"/>
                </a:solidFill>
                <a:effectLst>
                  <a:outerShdw blurRad="38100" dist="38100" dir="2700000" algn="tl">
                    <a:srgbClr val="000000"/>
                  </a:outerShdw>
                </a:effectLst>
                <a:latin typeface="+mn-ea"/>
                <a:ea typeface="+mn-ea"/>
              </a:rPr>
              <a:t>4</a:t>
            </a:r>
            <a:r>
              <a:rPr lang="zh-CN" altLang="en-US" sz="3200" b="1" dirty="0">
                <a:solidFill>
                  <a:schemeClr val="bg1"/>
                </a:solidFill>
                <a:effectLst>
                  <a:outerShdw blurRad="38100" dist="38100" dir="2700000" algn="tl">
                    <a:srgbClr val="000000"/>
                  </a:outerShdw>
                </a:effectLst>
                <a:latin typeface="+mn-ea"/>
                <a:ea typeface="+mn-ea"/>
              </a:rPr>
              <a:t>的关键过程域：</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定量过程管理</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软件质量管理</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endParaRPr lang="en-US" altLang="zh-CN" sz="3200" b="1" dirty="0">
              <a:solidFill>
                <a:schemeClr val="bg1"/>
              </a:solidFill>
              <a:effectLst>
                <a:outerShdw blurRad="38100" dist="38100" dir="2700000" algn="tl">
                  <a:srgbClr val="000000"/>
                </a:outerShdw>
              </a:effectLst>
              <a:latin typeface="+mn-ea"/>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Rot="1" noChangeArrowheads="1"/>
          </p:cNvSpPr>
          <p:nvPr/>
        </p:nvSpPr>
        <p:spPr bwMode="auto">
          <a:xfrm>
            <a:off x="911225" y="12541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等级</a:t>
            </a:r>
            <a:r>
              <a:rPr kumimoji="1" lang="en-US" altLang="zh-CN" sz="3600" b="1">
                <a:solidFill>
                  <a:srgbClr val="00F2FC"/>
                </a:solidFill>
                <a:latin typeface="黑体" pitchFamily="49" charset="-122"/>
                <a:ea typeface="黑体" pitchFamily="49" charset="-122"/>
              </a:rPr>
              <a:t>5</a:t>
            </a:r>
            <a:r>
              <a:rPr kumimoji="1" lang="zh-CN" altLang="en-US" sz="3600" b="1">
                <a:solidFill>
                  <a:srgbClr val="00F2FC"/>
                </a:solidFill>
                <a:latin typeface="黑体" pitchFamily="49" charset="-122"/>
                <a:ea typeface="黑体" pitchFamily="49" charset="-122"/>
              </a:rPr>
              <a:t>：优化级（</a:t>
            </a:r>
            <a:r>
              <a:rPr kumimoji="1" lang="en-US" altLang="zh-CN" sz="3600" b="1">
                <a:solidFill>
                  <a:srgbClr val="00F2FC"/>
                </a:solidFill>
                <a:latin typeface="黑体" pitchFamily="49" charset="-122"/>
                <a:ea typeface="黑体" pitchFamily="49" charset="-122"/>
              </a:rPr>
              <a:t>Optimizing</a:t>
            </a:r>
            <a:r>
              <a:rPr kumimoji="1" lang="zh-CN" altLang="en-US" sz="3600" b="1">
                <a:solidFill>
                  <a:srgbClr val="00F2FC"/>
                </a:solidFill>
                <a:latin typeface="黑体" pitchFamily="49" charset="-122"/>
                <a:ea typeface="黑体" pitchFamily="49" charset="-122"/>
              </a:rPr>
              <a:t>）</a:t>
            </a:r>
          </a:p>
        </p:txBody>
      </p:sp>
      <p:sp>
        <p:nvSpPr>
          <p:cNvPr id="409604" name="Rectangle 4"/>
          <p:cNvSpPr>
            <a:spLocks noChangeArrowheads="1"/>
          </p:cNvSpPr>
          <p:nvPr/>
        </p:nvSpPr>
        <p:spPr bwMode="auto">
          <a:xfrm>
            <a:off x="1558925" y="1989138"/>
            <a:ext cx="9505950" cy="3095625"/>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该等级过程中包含了定量的反馈用以产生持续的过程改进。</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机构能有办法识别过程中的优势和薄弱环节，并预先予以防范。</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该等级还包括对新的工具和技术进行测试与监控，以了解它们对过程和产品的影响。</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endParaRPr lang="en-US" altLang="zh-CN" sz="2800" b="1" dirty="0">
              <a:solidFill>
                <a:schemeClr val="bg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Rot="1" noChangeArrowheads="1"/>
          </p:cNvSpPr>
          <p:nvPr/>
        </p:nvSpPr>
        <p:spPr bwMode="auto">
          <a:xfrm>
            <a:off x="911225" y="1428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等级</a:t>
            </a:r>
            <a:r>
              <a:rPr kumimoji="1" lang="en-US" altLang="zh-CN" sz="3600" b="1">
                <a:solidFill>
                  <a:srgbClr val="00F2FC"/>
                </a:solidFill>
                <a:latin typeface="黑体" pitchFamily="49" charset="-122"/>
                <a:ea typeface="黑体" pitchFamily="49" charset="-122"/>
              </a:rPr>
              <a:t>5</a:t>
            </a:r>
            <a:r>
              <a:rPr kumimoji="1" lang="zh-CN" altLang="en-US" sz="3600" b="1">
                <a:solidFill>
                  <a:srgbClr val="00F2FC"/>
                </a:solidFill>
                <a:latin typeface="黑体" pitchFamily="49" charset="-122"/>
                <a:ea typeface="黑体" pitchFamily="49" charset="-122"/>
              </a:rPr>
              <a:t>：优化级（</a:t>
            </a:r>
            <a:r>
              <a:rPr kumimoji="1" lang="en-US" altLang="zh-CN" sz="3600" b="1">
                <a:solidFill>
                  <a:srgbClr val="00F2FC"/>
                </a:solidFill>
                <a:latin typeface="黑体" pitchFamily="49" charset="-122"/>
                <a:ea typeface="黑体" pitchFamily="49" charset="-122"/>
              </a:rPr>
              <a:t>Optimizing</a:t>
            </a:r>
            <a:r>
              <a:rPr kumimoji="1" lang="zh-CN" altLang="en-US" sz="3600" b="1">
                <a:solidFill>
                  <a:srgbClr val="00F2FC"/>
                </a:solidFill>
                <a:latin typeface="黑体" pitchFamily="49" charset="-122"/>
                <a:ea typeface="黑体" pitchFamily="49" charset="-122"/>
              </a:rPr>
              <a:t>）</a:t>
            </a:r>
          </a:p>
        </p:txBody>
      </p:sp>
      <p:sp>
        <p:nvSpPr>
          <p:cNvPr id="410628" name="Rectangle 4"/>
          <p:cNvSpPr>
            <a:spLocks noChangeArrowheads="1"/>
          </p:cNvSpPr>
          <p:nvPr/>
        </p:nvSpPr>
        <p:spPr bwMode="auto">
          <a:xfrm>
            <a:off x="3287713" y="1484313"/>
            <a:ext cx="5472112" cy="2736850"/>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等级</a:t>
            </a:r>
            <a:r>
              <a:rPr lang="en-US" altLang="zh-CN" sz="3200" b="1" dirty="0">
                <a:solidFill>
                  <a:schemeClr val="bg1"/>
                </a:solidFill>
                <a:effectLst>
                  <a:outerShdw blurRad="38100" dist="38100" dir="2700000" algn="tl">
                    <a:srgbClr val="000000"/>
                  </a:outerShdw>
                </a:effectLst>
                <a:latin typeface="+mn-lt"/>
                <a:ea typeface="+mn-ea"/>
              </a:rPr>
              <a:t>5</a:t>
            </a:r>
            <a:r>
              <a:rPr lang="zh-CN" altLang="en-US" sz="3200" b="1" dirty="0">
                <a:solidFill>
                  <a:schemeClr val="bg1"/>
                </a:solidFill>
                <a:effectLst>
                  <a:outerShdw blurRad="38100" dist="38100" dir="2700000" algn="tl">
                    <a:srgbClr val="000000"/>
                  </a:outerShdw>
                </a:effectLst>
                <a:latin typeface="+mn-lt"/>
                <a:ea typeface="+mn-ea"/>
              </a:rPr>
              <a:t>的关键过程域：</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预防故障</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技术变更管理</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过程变更管理</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endParaRPr lang="en-US" altLang="zh-CN" sz="3200" b="1" dirty="0">
              <a:solidFill>
                <a:schemeClr val="bg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Rot="1" noChangeArrowheads="1"/>
          </p:cNvSpPr>
          <p:nvPr/>
        </p:nvSpPr>
        <p:spPr bwMode="auto">
          <a:xfrm>
            <a:off x="839788" y="11588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理解</a:t>
            </a:r>
            <a:r>
              <a:rPr kumimoji="1" lang="en-US" altLang="zh-CN" sz="3600" b="1">
                <a:solidFill>
                  <a:srgbClr val="00F2FC"/>
                </a:solidFill>
                <a:latin typeface="黑体" pitchFamily="49" charset="-122"/>
                <a:ea typeface="黑体" pitchFamily="49" charset="-122"/>
              </a:rPr>
              <a:t>CMM</a:t>
            </a:r>
            <a:r>
              <a:rPr kumimoji="1" lang="zh-CN" altLang="en-US" sz="3600" b="1">
                <a:solidFill>
                  <a:srgbClr val="00F2FC"/>
                </a:solidFill>
                <a:latin typeface="黑体" pitchFamily="49" charset="-122"/>
                <a:ea typeface="黑体" pitchFamily="49" charset="-122"/>
              </a:rPr>
              <a:t>时的注意事项</a:t>
            </a:r>
          </a:p>
        </p:txBody>
      </p:sp>
      <p:sp>
        <p:nvSpPr>
          <p:cNvPr id="411652" name="Rectangle 4"/>
          <p:cNvSpPr>
            <a:spLocks noChangeArrowheads="1"/>
          </p:cNvSpPr>
          <p:nvPr/>
        </p:nvSpPr>
        <p:spPr bwMode="auto">
          <a:xfrm>
            <a:off x="1163638" y="1484313"/>
            <a:ext cx="9864725" cy="4321175"/>
          </a:xfrm>
          <a:prstGeom prst="rect">
            <a:avLst/>
          </a:prstGeom>
          <a:noFill/>
          <a:ln w="9525">
            <a:noFill/>
            <a:miter lim="800000"/>
            <a:headEnd/>
            <a:tailEnd/>
          </a:ln>
          <a:effectLst/>
        </p:spPr>
        <p:txBody>
          <a:bodyPr/>
          <a:lstStyle/>
          <a:p>
            <a:pPr marL="342900" indent="-342900" algn="just"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成熟度仅表示了从</a:t>
            </a:r>
            <a:r>
              <a:rPr lang="en-US" altLang="zh-CN" sz="2800" b="1" dirty="0">
                <a:solidFill>
                  <a:schemeClr val="bg1"/>
                </a:solidFill>
                <a:effectLst>
                  <a:outerShdw blurRad="38100" dist="38100" dir="2700000" algn="tl">
                    <a:srgbClr val="000000"/>
                  </a:outerShdw>
                </a:effectLst>
                <a:latin typeface="+mn-ea"/>
                <a:ea typeface="+mn-ea"/>
              </a:rPr>
              <a:t>1</a:t>
            </a:r>
            <a:r>
              <a:rPr lang="zh-CN" altLang="en-US" sz="2800" b="1" dirty="0">
                <a:solidFill>
                  <a:schemeClr val="bg1"/>
                </a:solidFill>
                <a:effectLst>
                  <a:outerShdw blurRad="38100" dist="38100" dir="2700000" algn="tl">
                    <a:srgbClr val="000000"/>
                  </a:outerShdw>
                </a:effectLst>
                <a:latin typeface="+mn-ea"/>
                <a:ea typeface="+mn-ea"/>
              </a:rPr>
              <a:t>到</a:t>
            </a:r>
            <a:r>
              <a:rPr lang="en-US" altLang="zh-CN" sz="2800" b="1" dirty="0">
                <a:solidFill>
                  <a:schemeClr val="bg1"/>
                </a:solidFill>
                <a:effectLst>
                  <a:outerShdw blurRad="38100" dist="38100" dir="2700000" algn="tl">
                    <a:srgbClr val="000000"/>
                  </a:outerShdw>
                </a:effectLst>
                <a:latin typeface="+mn-ea"/>
                <a:ea typeface="+mn-ea"/>
              </a:rPr>
              <a:t>5</a:t>
            </a:r>
            <a:r>
              <a:rPr lang="zh-CN" altLang="en-US" sz="2800" b="1" dirty="0">
                <a:solidFill>
                  <a:schemeClr val="bg1"/>
                </a:solidFill>
                <a:effectLst>
                  <a:outerShdw blurRad="38100" dist="38100" dir="2700000" algn="tl">
                    <a:srgbClr val="000000"/>
                  </a:outerShdw>
                </a:effectLst>
                <a:latin typeface="+mn-ea"/>
                <a:ea typeface="+mn-ea"/>
              </a:rPr>
              <a:t>级连续区间中的相对位置，目标是希望软件机构能</a:t>
            </a:r>
            <a:r>
              <a:rPr lang="zh-CN" altLang="en-US" sz="2800" b="1" u="sng" dirty="0">
                <a:solidFill>
                  <a:srgbClr val="FFFF00"/>
                </a:solidFill>
                <a:effectLst>
                  <a:outerShdw blurRad="38100" dist="38100" dir="2700000" algn="tl">
                    <a:srgbClr val="000000"/>
                  </a:outerShdw>
                </a:effectLst>
                <a:latin typeface="+mn-ea"/>
                <a:ea typeface="+mn-ea"/>
              </a:rPr>
              <a:t>持续地改进自己的过程</a:t>
            </a:r>
            <a:r>
              <a:rPr lang="zh-CN" altLang="en-US" sz="2800" b="1" dirty="0">
                <a:solidFill>
                  <a:schemeClr val="bg1"/>
                </a:solidFill>
                <a:effectLst>
                  <a:outerShdw blurRad="38100" dist="38100" dir="2700000" algn="tl">
                    <a:srgbClr val="000000"/>
                  </a:outerShdw>
                </a:effectLst>
                <a:latin typeface="+mn-ea"/>
                <a:ea typeface="+mn-ea"/>
              </a:rPr>
              <a:t>，并非要定义五个离散的等级；</a:t>
            </a:r>
          </a:p>
          <a:p>
            <a:pPr marL="342900" indent="-342900" algn="just"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ea"/>
                <a:ea typeface="+mn-ea"/>
              </a:rPr>
              <a:t>改进和评估可以在过程的很多方面同时进行，某些方面可能做得比其它方面更好而超出了当前过程的整体评估等级；</a:t>
            </a:r>
          </a:p>
          <a:p>
            <a:pPr marL="342900" indent="-342900" algn="just" defTabSz="1088502" eaLnBrk="1" fontAlgn="auto" hangingPunct="1">
              <a:spcBef>
                <a:spcPct val="20000"/>
              </a:spcBef>
              <a:spcAft>
                <a:spcPts val="0"/>
              </a:spcAft>
              <a:buClr>
                <a:schemeClr val="hlink"/>
              </a:buClr>
              <a:buSzPct val="70000"/>
              <a:buFont typeface="Wingdings" pitchFamily="2" charset="2"/>
              <a:buChar char="n"/>
              <a:defRPr/>
            </a:pPr>
            <a:r>
              <a:rPr lang="en-US" altLang="zh-CN" sz="2800" b="1" dirty="0">
                <a:solidFill>
                  <a:schemeClr val="bg1"/>
                </a:solidFill>
                <a:effectLst>
                  <a:outerShdw blurRad="38100" dist="38100" dir="2700000" algn="tl">
                    <a:srgbClr val="000000"/>
                  </a:outerShdw>
                </a:effectLst>
                <a:latin typeface="+mn-ea"/>
                <a:ea typeface="+mn-ea"/>
              </a:rPr>
              <a:t>CMM</a:t>
            </a:r>
            <a:r>
              <a:rPr lang="zh-CN" altLang="en-US" sz="2800" b="1" dirty="0">
                <a:solidFill>
                  <a:schemeClr val="bg1"/>
                </a:solidFill>
                <a:effectLst>
                  <a:outerShdw blurRad="38100" dist="38100" dir="2700000" algn="tl">
                    <a:srgbClr val="000000"/>
                  </a:outerShdw>
                </a:effectLst>
                <a:latin typeface="+mn-ea"/>
                <a:ea typeface="+mn-ea"/>
              </a:rPr>
              <a:t>是对软件过程改进领域的重要贡献，但不应该把它视为一种适应所有软件过程的权威性能力模型。不要忽略这个模型设计的初衷：为</a:t>
            </a:r>
            <a:r>
              <a:rPr lang="en-US" altLang="zh-CN" sz="2800" b="1" dirty="0">
                <a:solidFill>
                  <a:schemeClr val="bg1"/>
                </a:solidFill>
                <a:effectLst>
                  <a:outerShdw blurRad="38100" dist="38100" dir="2700000" algn="tl">
                    <a:srgbClr val="000000"/>
                  </a:outerShdw>
                </a:effectLst>
                <a:latin typeface="+mn-ea"/>
                <a:ea typeface="+mn-ea"/>
              </a:rPr>
              <a:t>DoD</a:t>
            </a:r>
            <a:r>
              <a:rPr lang="zh-CN" altLang="en-US" sz="2800" b="1" dirty="0">
                <a:solidFill>
                  <a:schemeClr val="bg1"/>
                </a:solidFill>
                <a:effectLst>
                  <a:outerShdw blurRad="38100" dist="38100" dir="2700000" algn="tl">
                    <a:srgbClr val="000000"/>
                  </a:outerShdw>
                </a:effectLst>
                <a:latin typeface="+mn-ea"/>
                <a:ea typeface="+mn-ea"/>
              </a:rPr>
              <a:t>提供评估软件开发商能力的手段。</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Rot="1" noChangeArrowheads="1"/>
          </p:cNvSpPr>
          <p:nvPr/>
        </p:nvSpPr>
        <p:spPr bwMode="auto">
          <a:xfrm>
            <a:off x="911225" y="133350"/>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理解</a:t>
            </a:r>
            <a:r>
              <a:rPr kumimoji="1" lang="en-US" altLang="zh-CN" sz="3600" b="1">
                <a:solidFill>
                  <a:srgbClr val="00F2FC"/>
                </a:solidFill>
                <a:latin typeface="黑体" pitchFamily="49" charset="-122"/>
                <a:ea typeface="黑体" pitchFamily="49" charset="-122"/>
              </a:rPr>
              <a:t>CMM</a:t>
            </a:r>
            <a:r>
              <a:rPr kumimoji="1" lang="zh-CN" altLang="en-US" sz="3600" b="1">
                <a:solidFill>
                  <a:srgbClr val="00F2FC"/>
                </a:solidFill>
                <a:latin typeface="黑体" pitchFamily="49" charset="-122"/>
                <a:ea typeface="黑体" pitchFamily="49" charset="-122"/>
              </a:rPr>
              <a:t>时的注意事项</a:t>
            </a:r>
          </a:p>
        </p:txBody>
      </p:sp>
      <p:sp>
        <p:nvSpPr>
          <p:cNvPr id="412676" name="Rectangle 4"/>
          <p:cNvSpPr>
            <a:spLocks noChangeArrowheads="1"/>
          </p:cNvSpPr>
          <p:nvPr/>
        </p:nvSpPr>
        <p:spPr bwMode="auto">
          <a:xfrm>
            <a:off x="1200150" y="1700213"/>
            <a:ext cx="9791700" cy="4105275"/>
          </a:xfrm>
          <a:prstGeom prst="rect">
            <a:avLst/>
          </a:prstGeom>
          <a:noFill/>
          <a:ln w="9525">
            <a:noFill/>
            <a:miter lim="800000"/>
            <a:headEnd/>
            <a:tailEnd/>
          </a:ln>
          <a:effectLst/>
        </p:spPr>
        <p:txBody>
          <a:bodyPr/>
          <a:lstStyle/>
          <a:p>
            <a:pPr marL="342900" indent="-342900" algn="just" defTabSz="1088502" eaLnBrk="1" fontAlgn="auto" hangingPunct="1">
              <a:spcBef>
                <a:spcPct val="20000"/>
              </a:spcBef>
              <a:spcAft>
                <a:spcPts val="0"/>
              </a:spcAft>
              <a:buClr>
                <a:schemeClr val="hlink"/>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开发国防软件与开发商业软件之间有很大不同：</a:t>
            </a:r>
          </a:p>
          <a:p>
            <a:pPr marL="742950" lvl="1" indent="-285750" algn="just"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开发非常大型的软件系统出现的问题不一定所有软件机构都能遇到；</a:t>
            </a:r>
          </a:p>
          <a:p>
            <a:pPr marL="742950" lvl="1" indent="-285750" algn="just"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商业软件开发需要能更快地响应技术上、业务领域上的变化；</a:t>
            </a:r>
          </a:p>
          <a:p>
            <a:pPr marL="742950" lvl="1" indent="-285750" algn="just" defTabSz="1088502" eaLnBrk="1" fontAlgn="auto" hangingPunct="1">
              <a:spcBef>
                <a:spcPct val="20000"/>
              </a:spcBef>
              <a:spcAft>
                <a:spcPts val="0"/>
              </a:spcAft>
              <a:buClr>
                <a:schemeClr val="accent2"/>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国防软件有一个很长的购买过程和很长的生存期，因此在采用新技术上更趋于保守。</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Rot="1" noChangeArrowheads="1"/>
          </p:cNvSpPr>
          <p:nvPr/>
        </p:nvSpPr>
        <p:spPr bwMode="auto">
          <a:xfrm>
            <a:off x="1055688" y="6508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过程与产品质量</a:t>
            </a:r>
          </a:p>
        </p:txBody>
      </p:sp>
      <p:sp>
        <p:nvSpPr>
          <p:cNvPr id="395268" name="Rectangle 4"/>
          <p:cNvSpPr>
            <a:spLocks noChangeArrowheads="1"/>
          </p:cNvSpPr>
          <p:nvPr/>
        </p:nvSpPr>
        <p:spPr bwMode="auto">
          <a:xfrm>
            <a:off x="911225" y="1401763"/>
            <a:ext cx="10656888" cy="4475162"/>
          </a:xfrm>
          <a:prstGeom prst="rect">
            <a:avLst/>
          </a:prstGeom>
          <a:noFill/>
          <a:ln w="9525">
            <a:noFill/>
            <a:miter lim="800000"/>
            <a:headEnd/>
            <a:tailEnd/>
          </a:ln>
          <a:effectLst/>
        </p:spPr>
        <p:txBody>
          <a:bodyPr/>
          <a:lstStyle/>
          <a:p>
            <a:pPr marL="342900" indent="-342900" defTabSz="1088502" eaLnBrk="1" fontAlgn="auto" hangingPunct="1">
              <a:lnSpc>
                <a:spcPts val="3500"/>
              </a:lnSpc>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软件的质量依赖于</a:t>
            </a:r>
            <a:r>
              <a:rPr lang="zh-CN" altLang="en-US" sz="2800" b="1" dirty="0">
                <a:solidFill>
                  <a:srgbClr val="FFFF00"/>
                </a:solidFill>
                <a:effectLst>
                  <a:outerShdw blurRad="38100" dist="38100" dir="2700000" algn="tl">
                    <a:srgbClr val="000000"/>
                  </a:outerShdw>
                </a:effectLst>
                <a:latin typeface="+mn-lt"/>
                <a:ea typeface="+mn-ea"/>
              </a:rPr>
              <a:t>设计过程</a:t>
            </a:r>
            <a:r>
              <a:rPr lang="zh-CN" altLang="en-US" sz="2800" b="1" dirty="0">
                <a:solidFill>
                  <a:schemeClr val="bg1"/>
                </a:solidFill>
                <a:effectLst>
                  <a:outerShdw blurRad="38100" dist="38100" dir="2700000" algn="tl">
                    <a:srgbClr val="000000"/>
                  </a:outerShdw>
                </a:effectLst>
                <a:latin typeface="+mn-lt"/>
                <a:ea typeface="+mn-ea"/>
              </a:rPr>
              <a:t>，个人技术和经验对软件产品的影响是巨大的。</a:t>
            </a:r>
          </a:p>
          <a:p>
            <a:pPr marL="342900" indent="-342900" defTabSz="1088502" eaLnBrk="1" fontAlgn="auto" hangingPunct="1">
              <a:lnSpc>
                <a:spcPts val="3500"/>
              </a:lnSpc>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如果思路是降低个人影响带来的不确定性、提高设计过程对产品的影响，则过程质量对软件产品的质量有重大影响：</a:t>
            </a:r>
          </a:p>
          <a:p>
            <a:pPr marL="742950" lvl="1" indent="-285750" defTabSz="1088502" eaLnBrk="1" fontAlgn="auto" hangingPunct="1">
              <a:lnSpc>
                <a:spcPts val="3500"/>
              </a:lnSpc>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过程中有相关的质量管理标准；</a:t>
            </a:r>
          </a:p>
          <a:p>
            <a:pPr marL="742950" lvl="1" indent="-285750" defTabSz="1088502" eaLnBrk="1" fontAlgn="auto" hangingPunct="1">
              <a:lnSpc>
                <a:spcPts val="3500"/>
              </a:lnSpc>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质量管理要求对过程进行监控；</a:t>
            </a:r>
          </a:p>
          <a:p>
            <a:pPr marL="742950" lvl="1" indent="-285750" defTabSz="1088502" eaLnBrk="1" fontAlgn="auto" hangingPunct="1">
              <a:lnSpc>
                <a:spcPts val="3500"/>
              </a:lnSpc>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过程需要定时向管理层或客户反馈项目进展；</a:t>
            </a:r>
          </a:p>
          <a:p>
            <a:pPr marL="342900" indent="-342900" defTabSz="1088502" eaLnBrk="1" fontAlgn="auto" hangingPunct="1">
              <a:lnSpc>
                <a:spcPts val="3500"/>
              </a:lnSpc>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创新、市场压力等会改变上述思路的重要性。</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Rot="1" noChangeArrowheads="1"/>
          </p:cNvSpPr>
          <p:nvPr/>
        </p:nvSpPr>
        <p:spPr bwMode="auto">
          <a:xfrm>
            <a:off x="982663" y="6508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过程与产品质量</a:t>
            </a:r>
          </a:p>
        </p:txBody>
      </p:sp>
      <p:sp>
        <p:nvSpPr>
          <p:cNvPr id="396292" name="Rectangle 4"/>
          <p:cNvSpPr>
            <a:spLocks noChangeArrowheads="1"/>
          </p:cNvSpPr>
          <p:nvPr/>
        </p:nvSpPr>
        <p:spPr bwMode="auto">
          <a:xfrm>
            <a:off x="2640013" y="1773238"/>
            <a:ext cx="6264275" cy="863600"/>
          </a:xfrm>
          <a:prstGeom prst="rect">
            <a:avLst/>
          </a:prstGeom>
          <a:noFill/>
          <a:ln w="9525">
            <a:noFill/>
            <a:miter lim="800000"/>
            <a:headEnd/>
            <a:tailEnd/>
          </a:ln>
          <a:effectLst/>
        </p:spPr>
        <p:txBody>
          <a:bodyPr/>
          <a:lstStyle/>
          <a:p>
            <a:pPr marL="342900" indent="-342900" defTabSz="1088502" eaLnBrk="1" fontAlgn="auto" hangingPunct="1">
              <a:lnSpc>
                <a:spcPct val="90000"/>
              </a:lnSpc>
              <a:spcBef>
                <a:spcPct val="20000"/>
              </a:spcBef>
              <a:spcAft>
                <a:spcPts val="0"/>
              </a:spcAft>
              <a:buClr>
                <a:schemeClr val="hlink"/>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影响软件产品质量的四个因素：</a:t>
            </a:r>
          </a:p>
        </p:txBody>
      </p:sp>
      <p:sp>
        <p:nvSpPr>
          <p:cNvPr id="4" name="TextBox 3"/>
          <p:cNvSpPr txBox="1"/>
          <p:nvPr/>
        </p:nvSpPr>
        <p:spPr>
          <a:xfrm>
            <a:off x="4008438" y="2781300"/>
            <a:ext cx="4319587" cy="2224088"/>
          </a:xfrm>
          <a:prstGeom prst="rect">
            <a:avLst/>
          </a:prstGeom>
          <a:noFill/>
        </p:spPr>
        <p:txBody>
          <a:bodyPr>
            <a:spAutoFit/>
          </a:bodyPr>
          <a:lstStyle/>
          <a:p>
            <a:pPr marL="742950" lvl="1" indent="-285750" defTabSz="1088502" eaLnBrk="1" fontAlgn="auto" hangingPunct="1">
              <a:lnSpc>
                <a:spcPct val="90000"/>
              </a:lnSpc>
              <a:spcBef>
                <a:spcPct val="20000"/>
              </a:spcBef>
              <a:spcAft>
                <a:spcPts val="0"/>
              </a:spcAft>
              <a:buClr>
                <a:schemeClr val="accent2"/>
              </a:buClr>
              <a:buSzPct val="70000"/>
              <a:buFont typeface="Wingdings" pitchFamily="2" charset="2"/>
              <a:buChar char="n"/>
              <a:defRPr/>
            </a:pPr>
            <a:r>
              <a:rPr lang="zh-CN" altLang="en-US" sz="2800" b="1" dirty="0">
                <a:solidFill>
                  <a:srgbClr val="FFFF00"/>
                </a:solidFill>
                <a:effectLst>
                  <a:outerShdw blurRad="38100" dist="38100" dir="2700000" algn="tl">
                    <a:srgbClr val="000000"/>
                  </a:outerShdw>
                </a:effectLst>
                <a:ea typeface="宋体" pitchFamily="2" charset="-122"/>
              </a:rPr>
              <a:t>过程质量</a:t>
            </a:r>
          </a:p>
          <a:p>
            <a:pPr marL="742950" lvl="1" indent="-285750" defTabSz="1088502" eaLnBrk="1" fontAlgn="auto" hangingPunct="1">
              <a:lnSpc>
                <a:spcPct val="90000"/>
              </a:lnSpc>
              <a:spcBef>
                <a:spcPct val="20000"/>
              </a:spcBef>
              <a:spcAft>
                <a:spcPts val="0"/>
              </a:spcAft>
              <a:buClr>
                <a:schemeClr val="accent2"/>
              </a:buClr>
              <a:buSzPct val="70000"/>
              <a:buFont typeface="Wingdings" pitchFamily="2" charset="2"/>
              <a:buChar char="n"/>
              <a:defRPr/>
            </a:pPr>
            <a:r>
              <a:rPr lang="zh-CN" altLang="en-US" sz="2800" b="1" dirty="0">
                <a:solidFill>
                  <a:srgbClr val="FFFF00"/>
                </a:solidFill>
                <a:effectLst>
                  <a:outerShdw blurRad="38100" dist="38100" dir="2700000" algn="tl">
                    <a:srgbClr val="000000"/>
                  </a:outerShdw>
                </a:effectLst>
                <a:ea typeface="宋体" pitchFamily="2" charset="-122"/>
              </a:rPr>
              <a:t>人员素质</a:t>
            </a:r>
          </a:p>
          <a:p>
            <a:pPr marL="742950" lvl="1" indent="-285750" defTabSz="1088502" eaLnBrk="1" fontAlgn="auto" hangingPunct="1">
              <a:lnSpc>
                <a:spcPct val="90000"/>
              </a:lnSpc>
              <a:spcBef>
                <a:spcPct val="20000"/>
              </a:spcBef>
              <a:spcAft>
                <a:spcPts val="0"/>
              </a:spcAft>
              <a:buClr>
                <a:schemeClr val="accent2"/>
              </a:buClr>
              <a:buSzPct val="70000"/>
              <a:buFont typeface="Wingdings" pitchFamily="2" charset="2"/>
              <a:buChar char="n"/>
              <a:defRPr/>
            </a:pPr>
            <a:r>
              <a:rPr lang="zh-CN" altLang="en-US" sz="2800" b="1" dirty="0">
                <a:solidFill>
                  <a:srgbClr val="FFFF00"/>
                </a:solidFill>
                <a:effectLst>
                  <a:outerShdw blurRad="38100" dist="38100" dir="2700000" algn="tl">
                    <a:srgbClr val="000000"/>
                  </a:outerShdw>
                </a:effectLst>
                <a:ea typeface="宋体" pitchFamily="2" charset="-122"/>
              </a:rPr>
              <a:t>开发技术</a:t>
            </a:r>
          </a:p>
          <a:p>
            <a:pPr marL="742950" lvl="1" indent="-285750" defTabSz="1088502" eaLnBrk="1" fontAlgn="auto" hangingPunct="1">
              <a:lnSpc>
                <a:spcPct val="90000"/>
              </a:lnSpc>
              <a:spcBef>
                <a:spcPct val="20000"/>
              </a:spcBef>
              <a:spcAft>
                <a:spcPts val="0"/>
              </a:spcAft>
              <a:buClr>
                <a:schemeClr val="accent2"/>
              </a:buClr>
              <a:buSzPct val="70000"/>
              <a:buFont typeface="Wingdings" pitchFamily="2" charset="2"/>
              <a:buChar char="n"/>
              <a:defRPr/>
            </a:pPr>
            <a:r>
              <a:rPr lang="zh-CN" altLang="en-US" sz="2800" b="1" dirty="0">
                <a:solidFill>
                  <a:srgbClr val="FFFF00"/>
                </a:solidFill>
                <a:effectLst>
                  <a:outerShdw blurRad="38100" dist="38100" dir="2700000" algn="tl">
                    <a:srgbClr val="000000"/>
                  </a:outerShdw>
                </a:effectLst>
                <a:ea typeface="宋体" pitchFamily="2" charset="-122"/>
              </a:rPr>
              <a:t>成本、时间和进度</a:t>
            </a:r>
          </a:p>
          <a:p>
            <a:pPr>
              <a:defRPr/>
            </a:pPr>
            <a:endParaRPr lang="zh-CN" altLang="en-US" dirty="0">
              <a:solidFill>
                <a:srgbClr val="FFFF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9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Rot="1" noChangeArrowheads="1"/>
          </p:cNvSpPr>
          <p:nvPr/>
        </p:nvSpPr>
        <p:spPr bwMode="auto">
          <a:xfrm>
            <a:off x="982663" y="6508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过程与产品质量</a:t>
            </a:r>
          </a:p>
        </p:txBody>
      </p:sp>
      <p:sp>
        <p:nvSpPr>
          <p:cNvPr id="397316" name="Rectangle 4"/>
          <p:cNvSpPr>
            <a:spLocks noChangeArrowheads="1"/>
          </p:cNvSpPr>
          <p:nvPr/>
        </p:nvSpPr>
        <p:spPr bwMode="auto">
          <a:xfrm>
            <a:off x="982663" y="2205038"/>
            <a:ext cx="10298112" cy="1971675"/>
          </a:xfrm>
          <a:prstGeom prst="rect">
            <a:avLst/>
          </a:prstGeom>
          <a:noFill/>
          <a:ln w="9525">
            <a:noFill/>
            <a:miter lim="800000"/>
            <a:headEnd/>
            <a:tailEnd/>
          </a:ln>
          <a:effectLst/>
        </p:spPr>
        <p:txBody>
          <a:bodyPr/>
          <a:lstStyle/>
          <a:p>
            <a:pPr marL="742950" lvl="1" indent="-285750" defTabSz="1088502" eaLnBrk="1" fontAlgn="auto" hangingPunct="1">
              <a:lnSpc>
                <a:spcPts val="3840"/>
              </a:lnSpc>
              <a:spcBef>
                <a:spcPct val="20000"/>
              </a:spcBef>
              <a:spcAft>
                <a:spcPts val="0"/>
              </a:spcAft>
              <a:buClr>
                <a:schemeClr val="accent2"/>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大型系统：软件过程是决定性因素，因为主要问题是集成、项目管理和沟通。</a:t>
            </a:r>
          </a:p>
          <a:p>
            <a:pPr marL="742950" lvl="1" indent="-285750" defTabSz="1088502" eaLnBrk="1" fontAlgn="auto" hangingPunct="1">
              <a:lnSpc>
                <a:spcPts val="3840"/>
              </a:lnSpc>
              <a:spcBef>
                <a:spcPct val="20000"/>
              </a:spcBef>
              <a:spcAft>
                <a:spcPts val="0"/>
              </a:spcAft>
              <a:buClr>
                <a:schemeClr val="accent2"/>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小项目：开发团队的人员素质更重要。</a:t>
            </a:r>
            <a:endParaRPr lang="en-US" altLang="zh-CN" sz="3200" b="1" dirty="0">
              <a:solidFill>
                <a:schemeClr val="bg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Rot="1" noChangeArrowheads="1"/>
          </p:cNvSpPr>
          <p:nvPr/>
        </p:nvSpPr>
        <p:spPr bwMode="auto">
          <a:xfrm>
            <a:off x="911225" y="1095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过程与产品质量</a:t>
            </a:r>
          </a:p>
        </p:txBody>
      </p:sp>
      <p:sp>
        <p:nvSpPr>
          <p:cNvPr id="398340" name="Rectangle 4"/>
          <p:cNvSpPr>
            <a:spLocks noChangeArrowheads="1"/>
          </p:cNvSpPr>
          <p:nvPr/>
        </p:nvSpPr>
        <p:spPr bwMode="auto">
          <a:xfrm>
            <a:off x="695325" y="1700213"/>
            <a:ext cx="10585450" cy="4321175"/>
          </a:xfrm>
          <a:prstGeom prst="rect">
            <a:avLst/>
          </a:prstGeom>
          <a:noFill/>
          <a:ln w="9525">
            <a:noFill/>
            <a:miter lim="800000"/>
            <a:headEnd/>
            <a:tailEnd/>
          </a:ln>
          <a:effectLst/>
        </p:spPr>
        <p:txBody>
          <a:bodyPr/>
          <a:lstStyle/>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小团队：好的开发技术、工具很重要。</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预算偏低或进度计划不现实对任何项目的产品质量都会有影响。</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3200" b="1" dirty="0">
                <a:solidFill>
                  <a:schemeClr val="bg1"/>
                </a:solidFill>
                <a:effectLst>
                  <a:outerShdw blurRad="38100" dist="38100" dir="2700000" algn="tl">
                    <a:srgbClr val="000000"/>
                  </a:outerShdw>
                </a:effectLst>
                <a:latin typeface="+mn-lt"/>
                <a:ea typeface="+mn-ea"/>
              </a:rPr>
              <a:t>通常软件存在问题的真正原因源于开发机构受到的生存压力：为赢得开发机会故意压低项目预算。</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Rot="1" noChangeArrowheads="1"/>
          </p:cNvSpPr>
          <p:nvPr/>
        </p:nvSpPr>
        <p:spPr bwMode="auto">
          <a:xfrm>
            <a:off x="911225" y="11588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能力成熟度模型（</a:t>
            </a:r>
            <a:r>
              <a:rPr kumimoji="1" lang="en-US" altLang="zh-CN" sz="3600" b="1">
                <a:solidFill>
                  <a:srgbClr val="00F2FC"/>
                </a:solidFill>
                <a:latin typeface="黑体" pitchFamily="49" charset="-122"/>
                <a:ea typeface="黑体" pitchFamily="49" charset="-122"/>
              </a:rPr>
              <a:t>CMM</a:t>
            </a:r>
            <a:r>
              <a:rPr kumimoji="1" lang="zh-CN" altLang="en-US" sz="3600" b="1">
                <a:solidFill>
                  <a:srgbClr val="00F2FC"/>
                </a:solidFill>
                <a:latin typeface="黑体" pitchFamily="49" charset="-122"/>
                <a:ea typeface="黑体" pitchFamily="49" charset="-122"/>
              </a:rPr>
              <a:t>）</a:t>
            </a:r>
          </a:p>
        </p:txBody>
      </p:sp>
      <p:sp>
        <p:nvSpPr>
          <p:cNvPr id="399364" name="Rectangle 4"/>
          <p:cNvSpPr>
            <a:spLocks noChangeArrowheads="1"/>
          </p:cNvSpPr>
          <p:nvPr/>
        </p:nvSpPr>
        <p:spPr bwMode="auto">
          <a:xfrm>
            <a:off x="839788" y="1700213"/>
            <a:ext cx="10944225" cy="3529012"/>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CMU-SEI</a:t>
            </a:r>
            <a:r>
              <a:rPr lang="zh-CN" altLang="en-US" sz="2800" b="1" dirty="0">
                <a:solidFill>
                  <a:schemeClr val="bg1"/>
                </a:solidFill>
                <a:effectLst>
                  <a:outerShdw blurRad="38100" dist="38100" dir="2700000" algn="tl">
                    <a:srgbClr val="000000"/>
                  </a:outerShdw>
                </a:effectLst>
                <a:latin typeface="+mn-lt"/>
                <a:ea typeface="+mn-ea"/>
              </a:rPr>
              <a:t>是一个由美国国防部（</a:t>
            </a:r>
            <a:r>
              <a:rPr lang="en-US" altLang="zh-CN" sz="2800" b="1" dirty="0">
                <a:solidFill>
                  <a:schemeClr val="bg1"/>
                </a:solidFill>
                <a:effectLst>
                  <a:outerShdw blurRad="38100" dist="38100" dir="2700000" algn="tl">
                    <a:srgbClr val="000000"/>
                  </a:outerShdw>
                </a:effectLst>
                <a:latin typeface="+mn-lt"/>
                <a:ea typeface="+mn-ea"/>
              </a:rPr>
              <a:t>DoD</a:t>
            </a:r>
            <a:r>
              <a:rPr lang="zh-CN" altLang="en-US" sz="2800" b="1" dirty="0">
                <a:solidFill>
                  <a:schemeClr val="bg1"/>
                </a:solidFill>
                <a:effectLst>
                  <a:outerShdw blurRad="38100" dist="38100" dir="2700000" algn="tl">
                    <a:srgbClr val="000000"/>
                  </a:outerShdw>
                </a:effectLst>
                <a:latin typeface="+mn-lt"/>
                <a:ea typeface="+mn-ea"/>
              </a:rPr>
              <a:t>）资助的研究机构。</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80</a:t>
            </a:r>
            <a:r>
              <a:rPr lang="zh-CN" altLang="en-US" sz="2800" b="1" dirty="0">
                <a:solidFill>
                  <a:schemeClr val="bg1"/>
                </a:solidFill>
                <a:effectLst>
                  <a:outerShdw blurRad="38100" dist="38100" dir="2700000" algn="tl">
                    <a:srgbClr val="000000"/>
                  </a:outerShdw>
                </a:effectLst>
                <a:latin typeface="+mn-lt"/>
                <a:ea typeface="+mn-ea"/>
              </a:rPr>
              <a:t>年代中期，</a:t>
            </a:r>
            <a:r>
              <a:rPr lang="en-US" altLang="zh-CN" sz="2800" b="1" dirty="0">
                <a:solidFill>
                  <a:schemeClr val="bg1"/>
                </a:solidFill>
                <a:effectLst>
                  <a:outerShdw blurRad="38100" dist="38100" dir="2700000" algn="tl">
                    <a:srgbClr val="000000"/>
                  </a:outerShdw>
                </a:effectLst>
                <a:latin typeface="+mn-lt"/>
                <a:ea typeface="+mn-ea"/>
              </a:rPr>
              <a:t>SEI</a:t>
            </a:r>
            <a:r>
              <a:rPr lang="zh-CN" altLang="en-US" sz="2800" b="1" dirty="0">
                <a:solidFill>
                  <a:schemeClr val="bg1"/>
                </a:solidFill>
                <a:effectLst>
                  <a:outerShdw blurRad="38100" dist="38100" dir="2700000" algn="tl">
                    <a:srgbClr val="000000"/>
                  </a:outerShdw>
                </a:effectLst>
                <a:latin typeface="+mn-lt"/>
                <a:ea typeface="+mn-ea"/>
              </a:rPr>
              <a:t>启动了对</a:t>
            </a:r>
            <a:r>
              <a:rPr lang="en-US" altLang="zh-CN" sz="2800" b="1" dirty="0">
                <a:solidFill>
                  <a:schemeClr val="bg1"/>
                </a:solidFill>
                <a:effectLst>
                  <a:outerShdw blurRad="38100" dist="38100" dir="2700000" algn="tl">
                    <a:srgbClr val="000000"/>
                  </a:outerShdw>
                </a:effectLst>
                <a:latin typeface="+mn-lt"/>
                <a:ea typeface="+mn-ea"/>
              </a:rPr>
              <a:t>DoD</a:t>
            </a:r>
            <a:r>
              <a:rPr lang="zh-CN" altLang="en-US" sz="2800" b="1" dirty="0">
                <a:solidFill>
                  <a:schemeClr val="bg1"/>
                </a:solidFill>
                <a:effectLst>
                  <a:outerShdw blurRad="38100" dist="38100" dir="2700000" algn="tl">
                    <a:srgbClr val="000000"/>
                  </a:outerShdw>
                </a:effectLst>
                <a:latin typeface="+mn-lt"/>
                <a:ea typeface="+mn-ea"/>
              </a:rPr>
              <a:t>承包商能力评估方法的研究。</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1987</a:t>
            </a:r>
            <a:r>
              <a:rPr lang="zh-CN" altLang="en-US" sz="2800" b="1" dirty="0">
                <a:solidFill>
                  <a:schemeClr val="bg1"/>
                </a:solidFill>
                <a:effectLst>
                  <a:outerShdw blurRad="38100" dist="38100" dir="2700000" algn="tl">
                    <a:srgbClr val="000000"/>
                  </a:outerShdw>
                </a:effectLst>
                <a:latin typeface="+mn-lt"/>
                <a:ea typeface="+mn-ea"/>
              </a:rPr>
              <a:t>年发布软件过程成熟度框架简短描述，以及</a:t>
            </a:r>
            <a:r>
              <a:rPr lang="en-US" altLang="zh-CN" sz="2800" b="1" dirty="0">
                <a:solidFill>
                  <a:schemeClr val="bg1"/>
                </a:solidFill>
                <a:effectLst>
                  <a:outerShdw blurRad="38100" dist="38100" dir="2700000" algn="tl">
                    <a:srgbClr val="000000"/>
                  </a:outerShdw>
                </a:effectLst>
                <a:latin typeface="+mn-lt"/>
                <a:ea typeface="+mn-ea"/>
              </a:rPr>
              <a:t>Watts </a:t>
            </a:r>
            <a:r>
              <a:rPr lang="en-US" altLang="zh-CN" sz="2800" b="1" dirty="0" err="1">
                <a:solidFill>
                  <a:schemeClr val="bg1"/>
                </a:solidFill>
                <a:effectLst>
                  <a:outerShdw blurRad="38100" dist="38100" dir="2700000" algn="tl">
                    <a:srgbClr val="000000"/>
                  </a:outerShdw>
                </a:effectLst>
                <a:latin typeface="+mn-lt"/>
                <a:ea typeface="+mn-ea"/>
              </a:rPr>
              <a:t>Hamphrey</a:t>
            </a:r>
            <a:r>
              <a:rPr lang="zh-CN" altLang="en-US" sz="2800" b="1" dirty="0">
                <a:solidFill>
                  <a:schemeClr val="bg1"/>
                </a:solidFill>
                <a:effectLst>
                  <a:outerShdw blurRad="38100" dist="38100" dir="2700000" algn="tl">
                    <a:srgbClr val="000000"/>
                  </a:outerShdw>
                </a:effectLst>
                <a:latin typeface="+mn-lt"/>
                <a:ea typeface="+mn-ea"/>
              </a:rPr>
              <a:t>扩充的软件过程评估方法、软件成熟度评价方法、成熟度问卷。</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1991</a:t>
            </a:r>
            <a:r>
              <a:rPr lang="zh-CN" altLang="en-US" sz="2800" b="1" dirty="0">
                <a:solidFill>
                  <a:schemeClr val="bg1"/>
                </a:solidFill>
                <a:effectLst>
                  <a:outerShdw blurRad="38100" dist="38100" dir="2700000" algn="tl">
                    <a:srgbClr val="000000"/>
                  </a:outerShdw>
                </a:effectLst>
                <a:latin typeface="+mn-lt"/>
                <a:ea typeface="+mn-ea"/>
              </a:rPr>
              <a:t>年</a:t>
            </a:r>
            <a:r>
              <a:rPr lang="en-US" altLang="zh-CN" sz="2800" b="1" dirty="0">
                <a:solidFill>
                  <a:schemeClr val="bg1"/>
                </a:solidFill>
                <a:effectLst>
                  <a:outerShdw blurRad="38100" dist="38100" dir="2700000" algn="tl">
                    <a:srgbClr val="000000"/>
                  </a:outerShdw>
                </a:effectLst>
                <a:latin typeface="+mn-lt"/>
                <a:ea typeface="+mn-ea"/>
              </a:rPr>
              <a:t>SEI</a:t>
            </a:r>
            <a:r>
              <a:rPr lang="zh-CN" altLang="en-US" sz="2800" b="1" dirty="0">
                <a:solidFill>
                  <a:schemeClr val="bg1"/>
                </a:solidFill>
                <a:effectLst>
                  <a:outerShdw blurRad="38100" dist="38100" dir="2700000" algn="tl">
                    <a:srgbClr val="000000"/>
                  </a:outerShdw>
                </a:effectLst>
                <a:latin typeface="+mn-lt"/>
                <a:ea typeface="+mn-ea"/>
              </a:rPr>
              <a:t>推出并评审通过</a:t>
            </a:r>
            <a:r>
              <a:rPr lang="en-US" altLang="zh-CN" sz="2800" b="1" dirty="0">
                <a:solidFill>
                  <a:schemeClr val="bg1"/>
                </a:solidFill>
                <a:effectLst>
                  <a:outerShdw blurRad="38100" dist="38100" dir="2700000" algn="tl">
                    <a:srgbClr val="000000"/>
                  </a:outerShdw>
                </a:effectLst>
                <a:latin typeface="+mn-lt"/>
                <a:ea typeface="+mn-ea"/>
              </a:rPr>
              <a:t>CMM 1.0</a:t>
            </a:r>
            <a:r>
              <a:rPr lang="zh-CN" altLang="en-US" sz="2800" b="1" dirty="0">
                <a:solidFill>
                  <a:schemeClr val="bg1"/>
                </a:solidFill>
                <a:effectLst>
                  <a:outerShdw blurRad="38100" dist="38100" dir="2700000" algn="tl">
                    <a:srgbClr val="000000"/>
                  </a:outerShdw>
                </a:effectLst>
                <a:latin typeface="+mn-lt"/>
                <a:ea typeface="+mn-ea"/>
              </a:rPr>
              <a:t>。</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en-US" altLang="zh-CN" sz="2800" b="1" dirty="0">
                <a:solidFill>
                  <a:schemeClr val="bg1"/>
                </a:solidFill>
                <a:effectLst>
                  <a:outerShdw blurRad="38100" dist="38100" dir="2700000" algn="tl">
                    <a:srgbClr val="000000"/>
                  </a:outerShdw>
                </a:effectLst>
                <a:latin typeface="+mn-lt"/>
                <a:ea typeface="+mn-ea"/>
              </a:rPr>
              <a:t>1993</a:t>
            </a:r>
            <a:r>
              <a:rPr lang="zh-CN" altLang="en-US" sz="2800" b="1" dirty="0">
                <a:solidFill>
                  <a:schemeClr val="bg1"/>
                </a:solidFill>
                <a:effectLst>
                  <a:outerShdw blurRad="38100" dist="38100" dir="2700000" algn="tl">
                    <a:srgbClr val="000000"/>
                  </a:outerShdw>
                </a:effectLst>
                <a:latin typeface="+mn-lt"/>
                <a:ea typeface="+mn-ea"/>
              </a:rPr>
              <a:t>年修订为</a:t>
            </a:r>
            <a:r>
              <a:rPr lang="en-US" altLang="zh-CN" sz="2800" b="1" dirty="0">
                <a:solidFill>
                  <a:schemeClr val="bg1"/>
                </a:solidFill>
                <a:effectLst>
                  <a:outerShdw blurRad="38100" dist="38100" dir="2700000" algn="tl">
                    <a:srgbClr val="000000"/>
                  </a:outerShdw>
                </a:effectLst>
                <a:latin typeface="+mn-lt"/>
                <a:ea typeface="+mn-ea"/>
              </a:rPr>
              <a:t>CMM 1.1</a:t>
            </a:r>
            <a:r>
              <a:rPr lang="zh-CN" altLang="en-US" sz="2800" b="1" dirty="0">
                <a:solidFill>
                  <a:schemeClr val="bg1"/>
                </a:solidFill>
                <a:effectLst>
                  <a:outerShdw blurRad="38100" dist="38100" dir="2700000" algn="tl">
                    <a:srgbClr val="000000"/>
                  </a:outerShdw>
                </a:effectLst>
                <a:latin typeface="+mn-lt"/>
                <a:ea typeface="+mn-ea"/>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Rot="1" noChangeArrowheads="1"/>
          </p:cNvSpPr>
          <p:nvPr/>
        </p:nvSpPr>
        <p:spPr bwMode="auto">
          <a:xfrm>
            <a:off x="911225" y="6508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能力成熟度模型（</a:t>
            </a:r>
            <a:r>
              <a:rPr kumimoji="1" lang="en-US" altLang="zh-CN" sz="3600" b="1">
                <a:solidFill>
                  <a:srgbClr val="00F2FC"/>
                </a:solidFill>
                <a:latin typeface="黑体" pitchFamily="49" charset="-122"/>
                <a:ea typeface="黑体" pitchFamily="49" charset="-122"/>
              </a:rPr>
              <a:t>CMM</a:t>
            </a:r>
            <a:r>
              <a:rPr kumimoji="1" lang="zh-CN" altLang="en-US" sz="3600" b="1">
                <a:solidFill>
                  <a:srgbClr val="00F2FC"/>
                </a:solidFill>
                <a:latin typeface="黑体" pitchFamily="49" charset="-122"/>
                <a:ea typeface="黑体" pitchFamily="49" charset="-122"/>
              </a:rPr>
              <a:t>）</a:t>
            </a:r>
          </a:p>
        </p:txBody>
      </p:sp>
      <p:sp>
        <p:nvSpPr>
          <p:cNvPr id="400388" name="Rectangle 4"/>
          <p:cNvSpPr>
            <a:spLocks noChangeArrowheads="1"/>
          </p:cNvSpPr>
          <p:nvPr/>
        </p:nvSpPr>
        <p:spPr bwMode="auto">
          <a:xfrm>
            <a:off x="1127125" y="1484313"/>
            <a:ext cx="10656888" cy="1584325"/>
          </a:xfrm>
          <a:prstGeom prst="rect">
            <a:avLst/>
          </a:prstGeom>
          <a:noFill/>
          <a:ln w="9525">
            <a:noFill/>
            <a:miter lim="800000"/>
            <a:headEnd/>
            <a:tailEnd/>
          </a:ln>
          <a:effectLst/>
        </p:spPr>
        <p:txBody>
          <a:bodyPr/>
          <a:lstStyle/>
          <a:p>
            <a:pPr marL="342900" indent="-342900" defTabSz="1088502" eaLnBrk="1" fontAlgn="auto" hangingPunct="1">
              <a:lnSpc>
                <a:spcPts val="3600"/>
              </a:lnSpc>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持续的过程改进基于许多细小的、逐渐发展的步骤，而不是革命性的革新。</a:t>
            </a:r>
            <a:r>
              <a:rPr lang="en-US" altLang="zh-CN" sz="2800" b="1" dirty="0">
                <a:solidFill>
                  <a:schemeClr val="bg1"/>
                </a:solidFill>
                <a:effectLst>
                  <a:outerShdw blurRad="38100" dist="38100" dir="2700000" algn="tl">
                    <a:srgbClr val="000000"/>
                  </a:outerShdw>
                </a:effectLst>
                <a:latin typeface="+mn-lt"/>
                <a:ea typeface="+mn-ea"/>
              </a:rPr>
              <a:t>CMM</a:t>
            </a:r>
            <a:r>
              <a:rPr lang="zh-CN" altLang="en-US" sz="2800" b="1" dirty="0">
                <a:solidFill>
                  <a:schemeClr val="bg1"/>
                </a:solidFill>
                <a:effectLst>
                  <a:outerShdw blurRad="38100" dist="38100" dir="2700000" algn="tl">
                    <a:srgbClr val="000000"/>
                  </a:outerShdw>
                </a:effectLst>
                <a:latin typeface="+mn-lt"/>
                <a:ea typeface="+mn-ea"/>
              </a:rPr>
              <a:t>提出的框架中，将这些步骤组织为五个成熟度等级，为持续的过程改进提供了基础：</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endParaRPr lang="en-US" altLang="zh-CN" sz="2800" b="1" dirty="0">
              <a:solidFill>
                <a:schemeClr val="bg1"/>
              </a:solidFill>
              <a:effectLst>
                <a:outerShdw blurRad="38100" dist="38100" dir="2700000" algn="tl">
                  <a:srgbClr val="000000"/>
                </a:outerShdw>
              </a:effectLst>
              <a:latin typeface="+mn-lt"/>
              <a:ea typeface="+mn-ea"/>
            </a:endParaRPr>
          </a:p>
        </p:txBody>
      </p:sp>
      <p:sp>
        <p:nvSpPr>
          <p:cNvPr id="4" name="TextBox 3"/>
          <p:cNvSpPr txBox="1"/>
          <p:nvPr/>
        </p:nvSpPr>
        <p:spPr>
          <a:xfrm>
            <a:off x="3432175" y="3141663"/>
            <a:ext cx="5903913" cy="2557462"/>
          </a:xfrm>
          <a:prstGeom prst="rect">
            <a:avLst/>
          </a:prstGeom>
          <a:noFill/>
        </p:spPr>
        <p:txBody>
          <a:bodyPr>
            <a:spAutoFit/>
          </a:bodyPr>
          <a:lstStyle/>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ea typeface="宋体" pitchFamily="2" charset="-122"/>
              </a:rPr>
              <a:t>等级</a:t>
            </a:r>
            <a:r>
              <a:rPr lang="en-US" altLang="zh-CN" sz="2400" b="1" dirty="0">
                <a:solidFill>
                  <a:schemeClr val="bg1"/>
                </a:solidFill>
                <a:effectLst>
                  <a:outerShdw blurRad="38100" dist="38100" dir="2700000" algn="tl">
                    <a:srgbClr val="000000"/>
                  </a:outerShdw>
                </a:effectLst>
                <a:ea typeface="宋体" pitchFamily="2" charset="-122"/>
              </a:rPr>
              <a:t>1</a:t>
            </a:r>
            <a:r>
              <a:rPr lang="zh-CN" altLang="en-US" sz="2400" b="1" dirty="0">
                <a:solidFill>
                  <a:schemeClr val="bg1"/>
                </a:solidFill>
                <a:effectLst>
                  <a:outerShdw blurRad="38100" dist="38100" dir="2700000" algn="tl">
                    <a:srgbClr val="000000"/>
                  </a:outerShdw>
                </a:effectLst>
                <a:ea typeface="宋体" pitchFamily="2" charset="-122"/>
              </a:rPr>
              <a:t>：初始级（</a:t>
            </a:r>
            <a:r>
              <a:rPr lang="en-US" altLang="zh-CN" sz="2400" b="1" dirty="0">
                <a:solidFill>
                  <a:schemeClr val="bg1"/>
                </a:solidFill>
                <a:effectLst>
                  <a:outerShdw blurRad="38100" dist="38100" dir="2700000" algn="tl">
                    <a:srgbClr val="000000"/>
                  </a:outerShdw>
                </a:effectLst>
                <a:ea typeface="宋体" pitchFamily="2" charset="-122"/>
              </a:rPr>
              <a:t>Initial</a:t>
            </a:r>
            <a:r>
              <a:rPr lang="zh-CN" altLang="en-US" sz="2400" b="1" dirty="0">
                <a:solidFill>
                  <a:schemeClr val="bg1"/>
                </a:solidFill>
                <a:effectLst>
                  <a:outerShdw blurRad="38100" dist="38100" dir="2700000" algn="tl">
                    <a:srgbClr val="000000"/>
                  </a:outerShdw>
                </a:effectLst>
                <a:ea typeface="宋体" pitchFamily="2" charset="-122"/>
              </a:rPr>
              <a:t>）</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ea typeface="宋体" pitchFamily="2" charset="-122"/>
              </a:rPr>
              <a:t>等级</a:t>
            </a:r>
            <a:r>
              <a:rPr lang="en-US" altLang="zh-CN" sz="2400" b="1" dirty="0">
                <a:solidFill>
                  <a:schemeClr val="bg1"/>
                </a:solidFill>
                <a:effectLst>
                  <a:outerShdw blurRad="38100" dist="38100" dir="2700000" algn="tl">
                    <a:srgbClr val="000000"/>
                  </a:outerShdw>
                </a:effectLst>
                <a:ea typeface="宋体" pitchFamily="2" charset="-122"/>
              </a:rPr>
              <a:t>2</a:t>
            </a:r>
            <a:r>
              <a:rPr lang="zh-CN" altLang="en-US" sz="2400" b="1" dirty="0">
                <a:solidFill>
                  <a:schemeClr val="bg1"/>
                </a:solidFill>
                <a:effectLst>
                  <a:outerShdw blurRad="38100" dist="38100" dir="2700000" algn="tl">
                    <a:srgbClr val="000000"/>
                  </a:outerShdw>
                </a:effectLst>
                <a:ea typeface="宋体" pitchFamily="2" charset="-122"/>
              </a:rPr>
              <a:t>：可重复级（</a:t>
            </a:r>
            <a:r>
              <a:rPr lang="en-US" altLang="zh-CN" sz="2400" b="1" dirty="0">
                <a:solidFill>
                  <a:schemeClr val="bg1"/>
                </a:solidFill>
                <a:effectLst>
                  <a:outerShdw blurRad="38100" dist="38100" dir="2700000" algn="tl">
                    <a:srgbClr val="000000"/>
                  </a:outerShdw>
                </a:effectLst>
                <a:ea typeface="宋体" pitchFamily="2" charset="-122"/>
              </a:rPr>
              <a:t>Repeatable</a:t>
            </a:r>
            <a:r>
              <a:rPr lang="zh-CN" altLang="en-US" sz="2400" b="1" dirty="0">
                <a:solidFill>
                  <a:schemeClr val="bg1"/>
                </a:solidFill>
                <a:effectLst>
                  <a:outerShdw blurRad="38100" dist="38100" dir="2700000" algn="tl">
                    <a:srgbClr val="000000"/>
                  </a:outerShdw>
                </a:effectLst>
                <a:ea typeface="宋体" pitchFamily="2" charset="-122"/>
              </a:rPr>
              <a:t>）</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ea typeface="宋体" pitchFamily="2" charset="-122"/>
              </a:rPr>
              <a:t>等级</a:t>
            </a:r>
            <a:r>
              <a:rPr lang="en-US" altLang="zh-CN" sz="2400" b="1" dirty="0">
                <a:solidFill>
                  <a:schemeClr val="bg1"/>
                </a:solidFill>
                <a:effectLst>
                  <a:outerShdw blurRad="38100" dist="38100" dir="2700000" algn="tl">
                    <a:srgbClr val="000000"/>
                  </a:outerShdw>
                </a:effectLst>
                <a:ea typeface="宋体" pitchFamily="2" charset="-122"/>
              </a:rPr>
              <a:t>3</a:t>
            </a:r>
            <a:r>
              <a:rPr lang="zh-CN" altLang="en-US" sz="2400" b="1" dirty="0">
                <a:solidFill>
                  <a:schemeClr val="bg1"/>
                </a:solidFill>
                <a:effectLst>
                  <a:outerShdw blurRad="38100" dist="38100" dir="2700000" algn="tl">
                    <a:srgbClr val="000000"/>
                  </a:outerShdw>
                </a:effectLst>
                <a:ea typeface="宋体" pitchFamily="2" charset="-122"/>
              </a:rPr>
              <a:t>：已定义级（</a:t>
            </a:r>
            <a:r>
              <a:rPr lang="en-US" altLang="zh-CN" sz="2400" b="1" dirty="0">
                <a:solidFill>
                  <a:schemeClr val="bg1"/>
                </a:solidFill>
                <a:effectLst>
                  <a:outerShdw blurRad="38100" dist="38100" dir="2700000" algn="tl">
                    <a:srgbClr val="000000"/>
                  </a:outerShdw>
                </a:effectLst>
                <a:ea typeface="宋体" pitchFamily="2" charset="-122"/>
              </a:rPr>
              <a:t>Defined</a:t>
            </a:r>
            <a:r>
              <a:rPr lang="zh-CN" altLang="en-US" sz="2400" b="1" dirty="0">
                <a:solidFill>
                  <a:schemeClr val="bg1"/>
                </a:solidFill>
                <a:effectLst>
                  <a:outerShdw blurRad="38100" dist="38100" dir="2700000" algn="tl">
                    <a:srgbClr val="000000"/>
                  </a:outerShdw>
                </a:effectLst>
                <a:ea typeface="宋体" pitchFamily="2" charset="-122"/>
              </a:rPr>
              <a:t>）</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ea typeface="宋体" pitchFamily="2" charset="-122"/>
              </a:rPr>
              <a:t>等级</a:t>
            </a:r>
            <a:r>
              <a:rPr lang="en-US" altLang="zh-CN" sz="2400" b="1" dirty="0">
                <a:solidFill>
                  <a:schemeClr val="bg1"/>
                </a:solidFill>
                <a:effectLst>
                  <a:outerShdw blurRad="38100" dist="38100" dir="2700000" algn="tl">
                    <a:srgbClr val="000000"/>
                  </a:outerShdw>
                </a:effectLst>
                <a:ea typeface="宋体" pitchFamily="2" charset="-122"/>
              </a:rPr>
              <a:t>4</a:t>
            </a:r>
            <a:r>
              <a:rPr lang="zh-CN" altLang="en-US" sz="2400" b="1" dirty="0">
                <a:solidFill>
                  <a:schemeClr val="bg1"/>
                </a:solidFill>
                <a:effectLst>
                  <a:outerShdw blurRad="38100" dist="38100" dir="2700000" algn="tl">
                    <a:srgbClr val="000000"/>
                  </a:outerShdw>
                </a:effectLst>
                <a:ea typeface="宋体" pitchFamily="2" charset="-122"/>
              </a:rPr>
              <a:t>：已管理级（</a:t>
            </a:r>
            <a:r>
              <a:rPr lang="en-US" altLang="zh-CN" sz="2400" b="1" dirty="0">
                <a:solidFill>
                  <a:schemeClr val="bg1"/>
                </a:solidFill>
                <a:effectLst>
                  <a:outerShdw blurRad="38100" dist="38100" dir="2700000" algn="tl">
                    <a:srgbClr val="000000"/>
                  </a:outerShdw>
                </a:effectLst>
                <a:ea typeface="宋体" pitchFamily="2" charset="-122"/>
              </a:rPr>
              <a:t>Managed</a:t>
            </a:r>
            <a:r>
              <a:rPr lang="zh-CN" altLang="en-US" sz="2400" b="1" dirty="0">
                <a:solidFill>
                  <a:schemeClr val="bg1"/>
                </a:solidFill>
                <a:effectLst>
                  <a:outerShdw blurRad="38100" dist="38100" dir="2700000" algn="tl">
                    <a:srgbClr val="000000"/>
                  </a:outerShdw>
                </a:effectLst>
                <a:ea typeface="宋体" pitchFamily="2" charset="-122"/>
              </a:rPr>
              <a:t>）</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ea typeface="宋体" pitchFamily="2" charset="-122"/>
              </a:rPr>
              <a:t>等级</a:t>
            </a:r>
            <a:r>
              <a:rPr lang="en-US" altLang="zh-CN" sz="2400" b="1" dirty="0">
                <a:solidFill>
                  <a:schemeClr val="bg1"/>
                </a:solidFill>
                <a:effectLst>
                  <a:outerShdw blurRad="38100" dist="38100" dir="2700000" algn="tl">
                    <a:srgbClr val="000000"/>
                  </a:outerShdw>
                </a:effectLst>
                <a:ea typeface="宋体" pitchFamily="2" charset="-122"/>
              </a:rPr>
              <a:t>5</a:t>
            </a:r>
            <a:r>
              <a:rPr lang="zh-CN" altLang="en-US" sz="2400" b="1" dirty="0">
                <a:solidFill>
                  <a:schemeClr val="bg1"/>
                </a:solidFill>
                <a:effectLst>
                  <a:outerShdw blurRad="38100" dist="38100" dir="2700000" algn="tl">
                    <a:srgbClr val="000000"/>
                  </a:outerShdw>
                </a:effectLst>
                <a:ea typeface="宋体" pitchFamily="2" charset="-122"/>
              </a:rPr>
              <a:t>：优化级（</a:t>
            </a:r>
            <a:r>
              <a:rPr lang="en-US" altLang="zh-CN" sz="2400" b="1" dirty="0">
                <a:solidFill>
                  <a:schemeClr val="bg1"/>
                </a:solidFill>
                <a:effectLst>
                  <a:outerShdw blurRad="38100" dist="38100" dir="2700000" algn="tl">
                    <a:srgbClr val="000000"/>
                  </a:outerShdw>
                </a:effectLst>
                <a:ea typeface="宋体" pitchFamily="2" charset="-122"/>
              </a:rPr>
              <a:t>Optimizing</a:t>
            </a:r>
            <a:r>
              <a:rPr lang="zh-CN" altLang="en-US" sz="2400" b="1" dirty="0">
                <a:solidFill>
                  <a:schemeClr val="bg1"/>
                </a:solidFill>
                <a:effectLst>
                  <a:outerShdw blurRad="38100" dist="38100" dir="2700000" algn="tl">
                    <a:srgbClr val="000000"/>
                  </a:outerShdw>
                </a:effectLst>
                <a:ea typeface="宋体" pitchFamily="2" charset="-122"/>
              </a:rPr>
              <a:t>）</a:t>
            </a:r>
          </a:p>
          <a:p>
            <a:pPr>
              <a:defRPr/>
            </a:pPr>
            <a:endParaRPr lang="zh-CN" altLang="en-US"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Rot="1" noChangeArrowheads="1"/>
          </p:cNvSpPr>
          <p:nvPr/>
        </p:nvSpPr>
        <p:spPr bwMode="auto">
          <a:xfrm>
            <a:off x="911225" y="133350"/>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能力成熟度模型（</a:t>
            </a:r>
            <a:r>
              <a:rPr kumimoji="1" lang="en-US" altLang="zh-CN" sz="3600" b="1">
                <a:solidFill>
                  <a:srgbClr val="00F2FC"/>
                </a:solidFill>
                <a:latin typeface="黑体" pitchFamily="49" charset="-122"/>
                <a:ea typeface="黑体" pitchFamily="49" charset="-122"/>
              </a:rPr>
              <a:t>CMM</a:t>
            </a:r>
            <a:r>
              <a:rPr kumimoji="1" lang="zh-CN" altLang="en-US" sz="3600" b="1">
                <a:solidFill>
                  <a:srgbClr val="00F2FC"/>
                </a:solidFill>
                <a:latin typeface="黑体" pitchFamily="49" charset="-122"/>
                <a:ea typeface="黑体" pitchFamily="49" charset="-122"/>
              </a:rPr>
              <a:t>）</a:t>
            </a:r>
          </a:p>
        </p:txBody>
      </p:sp>
      <p:sp>
        <p:nvSpPr>
          <p:cNvPr id="401412" name="Rectangle 4"/>
          <p:cNvSpPr>
            <a:spLocks noChangeArrowheads="1"/>
          </p:cNvSpPr>
          <p:nvPr/>
        </p:nvSpPr>
        <p:spPr bwMode="auto">
          <a:xfrm>
            <a:off x="1127125" y="1557338"/>
            <a:ext cx="10369550" cy="4535487"/>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一个成熟度等级是经过严格定义的、且达到成熟软件过程的发展阶梯。</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每个成熟度等级由一组过程目标集合（</a:t>
            </a:r>
            <a:r>
              <a:rPr lang="zh-CN" altLang="en-US" sz="2800" b="1" dirty="0">
                <a:solidFill>
                  <a:srgbClr val="FFFF00"/>
                </a:solidFill>
                <a:effectLst>
                  <a:outerShdw blurRad="38100" dist="38100" dir="2700000" algn="tl">
                    <a:srgbClr val="000000"/>
                  </a:outerShdw>
                </a:effectLst>
                <a:latin typeface="+mn-lt"/>
                <a:ea typeface="+mn-ea"/>
              </a:rPr>
              <a:t>关键过程域</a:t>
            </a:r>
            <a:r>
              <a:rPr lang="zh-CN" altLang="en-US" sz="2800" b="1" dirty="0">
                <a:solidFill>
                  <a:schemeClr val="bg1"/>
                </a:solidFill>
                <a:effectLst>
                  <a:outerShdw blurRad="38100" dist="38100" dir="2700000" algn="tl">
                    <a:srgbClr val="000000"/>
                  </a:outerShdw>
                </a:effectLst>
                <a:latin typeface="+mn-lt"/>
                <a:ea typeface="+mn-ea"/>
              </a:rPr>
              <a:t>）组成。</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该模型的使用有两种方式：</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潜在的客户使用该模型以确定软件供应商的能力和弱点。</a:t>
            </a:r>
          </a:p>
          <a:p>
            <a:pPr marL="742950" lvl="1" indent="-285750" defTabSz="1088502" eaLnBrk="1" fontAlgn="auto" hangingPunct="1">
              <a:spcBef>
                <a:spcPct val="20000"/>
              </a:spcBef>
              <a:spcAft>
                <a:spcPts val="0"/>
              </a:spcAft>
              <a:buClr>
                <a:schemeClr val="accent2"/>
              </a:buClr>
              <a:buSzPct val="70000"/>
              <a:buFont typeface="Wingdings" pitchFamily="2" charset="2"/>
              <a:buChar char="n"/>
              <a:defRPr/>
            </a:pPr>
            <a:r>
              <a:rPr lang="zh-CN" altLang="en-US" sz="2400" b="1" dirty="0">
                <a:solidFill>
                  <a:schemeClr val="bg1"/>
                </a:solidFill>
                <a:effectLst>
                  <a:outerShdw blurRad="38100" dist="38100" dir="2700000" algn="tl">
                    <a:srgbClr val="000000"/>
                  </a:outerShdw>
                </a:effectLst>
                <a:latin typeface="+mn-lt"/>
                <a:ea typeface="+mn-ea"/>
              </a:rPr>
              <a:t>软件供应商使用该模型以评估自己的能力并找出改进的途径。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Rot="1" noChangeArrowheads="1"/>
          </p:cNvSpPr>
          <p:nvPr/>
        </p:nvSpPr>
        <p:spPr bwMode="auto">
          <a:xfrm>
            <a:off x="982663" y="106363"/>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ea typeface="宋体" charset="-122"/>
              </a:defRPr>
            </a:lvl1pPr>
            <a:lvl2pPr marL="742950" indent="-285750">
              <a:defRPr sz="2100">
                <a:solidFill>
                  <a:schemeClr val="tx1"/>
                </a:solidFill>
                <a:latin typeface="Calibri" pitchFamily="34" charset="0"/>
                <a:ea typeface="宋体" charset="-122"/>
              </a:defRPr>
            </a:lvl2pPr>
            <a:lvl3pPr marL="1143000" indent="-228600">
              <a:defRPr sz="2100">
                <a:solidFill>
                  <a:schemeClr val="tx1"/>
                </a:solidFill>
                <a:latin typeface="Calibri" pitchFamily="34" charset="0"/>
                <a:ea typeface="宋体" charset="-122"/>
              </a:defRPr>
            </a:lvl3pPr>
            <a:lvl4pPr marL="1600200" indent="-228600">
              <a:defRPr sz="2100">
                <a:solidFill>
                  <a:schemeClr val="tx1"/>
                </a:solidFill>
                <a:latin typeface="Calibri" pitchFamily="34" charset="0"/>
                <a:ea typeface="宋体" charset="-122"/>
              </a:defRPr>
            </a:lvl4pPr>
            <a:lvl5pPr marL="2057400" indent="-228600">
              <a:defRPr sz="2100">
                <a:solidFill>
                  <a:schemeClr val="tx1"/>
                </a:solidFill>
                <a:latin typeface="Calibri" pitchFamily="34" charset="0"/>
                <a:ea typeface="宋体" charset="-122"/>
              </a:defRPr>
            </a:lvl5pPr>
            <a:lvl6pPr marL="2514600" indent="-228600" defTabSz="1087438" eaLnBrk="0" fontAlgn="base" hangingPunct="0">
              <a:spcBef>
                <a:spcPct val="0"/>
              </a:spcBef>
              <a:spcAft>
                <a:spcPct val="0"/>
              </a:spcAft>
              <a:defRPr sz="2100">
                <a:solidFill>
                  <a:schemeClr val="tx1"/>
                </a:solidFill>
                <a:latin typeface="Calibri" pitchFamily="34" charset="0"/>
                <a:ea typeface="宋体" charset="-122"/>
              </a:defRPr>
            </a:lvl6pPr>
            <a:lvl7pPr marL="2971800" indent="-228600" defTabSz="1087438" eaLnBrk="0" fontAlgn="base" hangingPunct="0">
              <a:spcBef>
                <a:spcPct val="0"/>
              </a:spcBef>
              <a:spcAft>
                <a:spcPct val="0"/>
              </a:spcAft>
              <a:defRPr sz="2100">
                <a:solidFill>
                  <a:schemeClr val="tx1"/>
                </a:solidFill>
                <a:latin typeface="Calibri" pitchFamily="34" charset="0"/>
                <a:ea typeface="宋体" charset="-122"/>
              </a:defRPr>
            </a:lvl7pPr>
            <a:lvl8pPr marL="3429000" indent="-228600" defTabSz="1087438" eaLnBrk="0" fontAlgn="base" hangingPunct="0">
              <a:spcBef>
                <a:spcPct val="0"/>
              </a:spcBef>
              <a:spcAft>
                <a:spcPct val="0"/>
              </a:spcAft>
              <a:defRPr sz="2100">
                <a:solidFill>
                  <a:schemeClr val="tx1"/>
                </a:solidFill>
                <a:latin typeface="Calibri" pitchFamily="34" charset="0"/>
                <a:ea typeface="宋体" charset="-122"/>
              </a:defRPr>
            </a:lvl8pPr>
            <a:lvl9pPr marL="3886200" indent="-228600" defTabSz="1087438" eaLnBrk="0" fontAlgn="base" hangingPunct="0">
              <a:spcBef>
                <a:spcPct val="0"/>
              </a:spcBef>
              <a:spcAft>
                <a:spcPct val="0"/>
              </a:spcAft>
              <a:defRPr sz="2100">
                <a:solidFill>
                  <a:schemeClr val="tx1"/>
                </a:solidFill>
                <a:latin typeface="Calibri" pitchFamily="34" charset="0"/>
                <a:ea typeface="宋体" charset="-122"/>
              </a:defRPr>
            </a:lvl9pPr>
          </a:lstStyle>
          <a:p>
            <a:pPr eaLnBrk="1" hangingPunct="1"/>
            <a:r>
              <a:rPr kumimoji="1" lang="zh-CN" altLang="en-US" sz="3600" b="1">
                <a:solidFill>
                  <a:srgbClr val="00F2FC"/>
                </a:solidFill>
                <a:latin typeface="黑体" pitchFamily="49" charset="-122"/>
                <a:ea typeface="黑体" pitchFamily="49" charset="-122"/>
              </a:rPr>
              <a:t>等级</a:t>
            </a:r>
            <a:r>
              <a:rPr kumimoji="1" lang="en-US" altLang="zh-CN" sz="3600" b="1">
                <a:solidFill>
                  <a:srgbClr val="00F2FC"/>
                </a:solidFill>
                <a:latin typeface="黑体" pitchFamily="49" charset="-122"/>
                <a:ea typeface="黑体" pitchFamily="49" charset="-122"/>
              </a:rPr>
              <a:t>1</a:t>
            </a:r>
            <a:r>
              <a:rPr kumimoji="1" lang="zh-CN" altLang="en-US" sz="3600" b="1">
                <a:solidFill>
                  <a:srgbClr val="00F2FC"/>
                </a:solidFill>
                <a:latin typeface="黑体" pitchFamily="49" charset="-122"/>
                <a:ea typeface="黑体" pitchFamily="49" charset="-122"/>
              </a:rPr>
              <a:t>：初始级（</a:t>
            </a:r>
            <a:r>
              <a:rPr kumimoji="1" lang="en-US" altLang="zh-CN" sz="3600" b="1">
                <a:solidFill>
                  <a:srgbClr val="00F2FC"/>
                </a:solidFill>
                <a:latin typeface="黑体" pitchFamily="49" charset="-122"/>
                <a:ea typeface="黑体" pitchFamily="49" charset="-122"/>
              </a:rPr>
              <a:t>Initial</a:t>
            </a:r>
            <a:r>
              <a:rPr kumimoji="1" lang="zh-CN" altLang="en-US" sz="3600" b="1">
                <a:solidFill>
                  <a:srgbClr val="00F2FC"/>
                </a:solidFill>
                <a:latin typeface="黑体" pitchFamily="49" charset="-122"/>
                <a:ea typeface="黑体" pitchFamily="49" charset="-122"/>
              </a:rPr>
              <a:t>）</a:t>
            </a:r>
          </a:p>
        </p:txBody>
      </p:sp>
      <p:sp>
        <p:nvSpPr>
          <p:cNvPr id="402436" name="Rectangle 4"/>
          <p:cNvSpPr>
            <a:spLocks noChangeArrowheads="1"/>
          </p:cNvSpPr>
          <p:nvPr/>
        </p:nvSpPr>
        <p:spPr bwMode="auto">
          <a:xfrm>
            <a:off x="1271588" y="1492250"/>
            <a:ext cx="9937750" cy="5400675"/>
          </a:xfrm>
          <a:prstGeom prst="rect">
            <a:avLst/>
          </a:prstGeom>
          <a:noFill/>
          <a:ln w="9525">
            <a:noFill/>
            <a:miter lim="800000"/>
            <a:headEnd/>
            <a:tailEnd/>
          </a:ln>
          <a:effectLst/>
        </p:spPr>
        <p:txBody>
          <a:bodyPr/>
          <a:lstStyle/>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初始级描述了一个无序（或混乱）的过程。该过程从输入到输出的转换没有定义且缺乏控制，过程可见度为零，很难进行全面的度量。</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由于缺乏适当的结构与控制，即使是相类似的项目也可能在生产率和质量上有很大不同。</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开发的成功依赖于个人的努力，而不是团队的合作。</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处于该级别的机构应致力于引入适当的过程结构以及项目管理规程。</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r>
              <a:rPr lang="zh-CN" altLang="en-US" sz="2800" b="1" dirty="0">
                <a:solidFill>
                  <a:schemeClr val="bg1"/>
                </a:solidFill>
                <a:effectLst>
                  <a:outerShdw blurRad="38100" dist="38100" dir="2700000" algn="tl">
                    <a:srgbClr val="000000"/>
                  </a:outerShdw>
                </a:effectLst>
                <a:latin typeface="+mn-lt"/>
                <a:ea typeface="+mn-ea"/>
              </a:rPr>
              <a:t>这个级别没有关键过程域（</a:t>
            </a:r>
            <a:r>
              <a:rPr lang="en-US" altLang="zh-CN" sz="2800" b="1" dirty="0">
                <a:solidFill>
                  <a:schemeClr val="bg1"/>
                </a:solidFill>
                <a:effectLst>
                  <a:outerShdw blurRad="38100" dist="38100" dir="2700000" algn="tl">
                    <a:srgbClr val="000000"/>
                  </a:outerShdw>
                </a:effectLst>
                <a:latin typeface="+mn-lt"/>
                <a:ea typeface="+mn-ea"/>
              </a:rPr>
              <a:t>KPA</a:t>
            </a:r>
            <a:r>
              <a:rPr lang="zh-CN" altLang="en-US" sz="2800" b="1" dirty="0">
                <a:solidFill>
                  <a:schemeClr val="bg1"/>
                </a:solidFill>
                <a:effectLst>
                  <a:outerShdw blurRad="38100" dist="38100" dir="2700000" algn="tl">
                    <a:srgbClr val="000000"/>
                  </a:outerShdw>
                </a:effectLst>
                <a:latin typeface="+mn-lt"/>
                <a:ea typeface="+mn-ea"/>
              </a:rPr>
              <a:t>）。</a:t>
            </a:r>
          </a:p>
          <a:p>
            <a:pPr marL="342900" indent="-342900" defTabSz="1088502" eaLnBrk="1" fontAlgn="auto" hangingPunct="1">
              <a:spcBef>
                <a:spcPct val="20000"/>
              </a:spcBef>
              <a:spcAft>
                <a:spcPts val="0"/>
              </a:spcAft>
              <a:buClr>
                <a:schemeClr val="hlink"/>
              </a:buClr>
              <a:buSzPct val="70000"/>
              <a:buFont typeface="Wingdings" pitchFamily="2" charset="2"/>
              <a:buChar char="n"/>
              <a:defRPr/>
            </a:pPr>
            <a:endParaRPr lang="en-US" altLang="zh-CN" sz="2800" b="1" dirty="0">
              <a:solidFill>
                <a:schemeClr val="bg1"/>
              </a:solidFill>
              <a:effectLst>
                <a:outerShdw blurRad="38100" dist="38100" dir="2700000" algn="tl">
                  <a:srgbClr val="000000"/>
                </a:outerShdw>
              </a:effectLst>
              <a:latin typeface="+mn-lt"/>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演示文稿1</Template>
  <TotalTime>6384</TotalTime>
  <Words>1302</Words>
  <Application>Microsoft Office PowerPoint</Application>
  <PresentationFormat>自定义</PresentationFormat>
  <Paragraphs>100</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新版软件工程母版</vt:lpstr>
      <vt:lpstr>能力成熟度模型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软件项目规划与管理</dc:title>
  <dc:creator>HoHo</dc:creator>
  <cp:lastModifiedBy>chy</cp:lastModifiedBy>
  <cp:revision>555</cp:revision>
  <dcterms:created xsi:type="dcterms:W3CDTF">2003-03-18T12:24:51Z</dcterms:created>
  <dcterms:modified xsi:type="dcterms:W3CDTF">2022-05-22T05:41:37Z</dcterms:modified>
</cp:coreProperties>
</file>