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5"/>
  </p:notesMasterIdLst>
  <p:handoutMasterIdLst>
    <p:handoutMasterId r:id="rId16"/>
  </p:handoutMasterIdLst>
  <p:sldIdLst>
    <p:sldId id="256" r:id="rId2"/>
    <p:sldId id="469" r:id="rId3"/>
    <p:sldId id="470" r:id="rId4"/>
    <p:sldId id="471" r:id="rId5"/>
    <p:sldId id="472" r:id="rId6"/>
    <p:sldId id="473" r:id="rId7"/>
    <p:sldId id="474" r:id="rId8"/>
    <p:sldId id="475" r:id="rId9"/>
    <p:sldId id="476" r:id="rId10"/>
    <p:sldId id="477" r:id="rId11"/>
    <p:sldId id="478" r:id="rId12"/>
    <p:sldId id="479" r:id="rId13"/>
    <p:sldId id="480" r:id="rId14"/>
  </p:sldIdLst>
  <p:sldSz cx="12192000" cy="6858000"/>
  <p:notesSz cx="6858000" cy="9144000"/>
  <p:defaultTextStyle>
    <a:defPPr>
      <a:defRPr lang="zh-CN"/>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userDrawn="1">
          <p15:clr>
            <a:srgbClr val="A4A3A4"/>
          </p15:clr>
        </p15:guide>
        <p15:guide id="2" pos="288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p:normalViewPr>
  <p:slideViewPr>
    <p:cSldViewPr>
      <p:cViewPr varScale="1">
        <p:scale>
          <a:sx n="76" d="100"/>
          <a:sy n="76" d="100"/>
        </p:scale>
        <p:origin x="-258" y="-48"/>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40" d="100"/>
          <a:sy n="40" d="100"/>
        </p:scale>
        <p:origin x="-148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34C11921-2EDA-45AA-823D-85B7D9849E37}" type="slidenum">
              <a:rPr lang="en-US" altLang="zh-CN"/>
              <a:pPr/>
              <a:t>‹#›</a:t>
            </a:fld>
            <a:endParaRPr lang="en-US" altLang="zh-CN"/>
          </a:p>
        </p:txBody>
      </p:sp>
    </p:spTree>
    <p:extLst>
      <p:ext uri="{BB962C8B-B14F-4D97-AF65-F5344CB8AC3E}">
        <p14:creationId xmlns:p14="http://schemas.microsoft.com/office/powerpoint/2010/main" val="3500919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2052" name="Rectangle 4"/>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5E012C64-DEE3-45AE-A11F-30D40E9C9FCA}" type="slidenum">
              <a:rPr lang="en-US" altLang="zh-CN"/>
              <a:pPr/>
              <a:t>‹#›</a:t>
            </a:fld>
            <a:endParaRPr lang="en-US" altLang="zh-CN"/>
          </a:p>
        </p:txBody>
      </p:sp>
    </p:spTree>
    <p:extLst>
      <p:ext uri="{BB962C8B-B14F-4D97-AF65-F5344CB8AC3E}">
        <p14:creationId xmlns:p14="http://schemas.microsoft.com/office/powerpoint/2010/main" val="17287906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B28B7E-2E80-4E9D-AFE4-EFEB6124DF0F}" type="slidenum">
              <a:rPr lang="en-US" altLang="zh-CN"/>
              <a:pPr/>
              <a:t>2</a:t>
            </a:fld>
            <a:endParaRPr lang="en-US" altLang="zh-CN"/>
          </a:p>
        </p:txBody>
      </p:sp>
      <p:sp>
        <p:nvSpPr>
          <p:cNvPr id="565250" name="Rectangle 2"/>
          <p:cNvSpPr>
            <a:spLocks noGrp="1" noRot="1" noChangeAspect="1" noChangeArrowheads="1" noTextEdit="1"/>
          </p:cNvSpPr>
          <p:nvPr>
            <p:ph type="sldImg"/>
          </p:nvPr>
        </p:nvSpPr>
        <p:spPr>
          <a:xfrm>
            <a:off x="381000" y="685800"/>
            <a:ext cx="6096000" cy="3429000"/>
          </a:xfrm>
          <a:ln/>
        </p:spPr>
      </p:sp>
      <p:sp>
        <p:nvSpPr>
          <p:cNvPr id="565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B2147-510B-4C04-9186-27DE896DF2B1}" type="slidenum">
              <a:rPr lang="en-US" altLang="zh-CN"/>
              <a:pPr/>
              <a:t>11</a:t>
            </a:fld>
            <a:endParaRPr lang="en-US" altLang="zh-CN"/>
          </a:p>
        </p:txBody>
      </p:sp>
      <p:sp>
        <p:nvSpPr>
          <p:cNvPr id="583682" name="Rectangle 2"/>
          <p:cNvSpPr>
            <a:spLocks noGrp="1" noRot="1" noChangeAspect="1" noChangeArrowheads="1" noTextEdit="1"/>
          </p:cNvSpPr>
          <p:nvPr>
            <p:ph type="sldImg"/>
          </p:nvPr>
        </p:nvSpPr>
        <p:spPr>
          <a:xfrm>
            <a:off x="381000" y="685800"/>
            <a:ext cx="6096000" cy="3429000"/>
          </a:xfrm>
          <a:ln/>
        </p:spPr>
      </p:sp>
      <p:sp>
        <p:nvSpPr>
          <p:cNvPr id="583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FE56D9-68A3-4A43-A1F6-86AB503A51DD}" type="slidenum">
              <a:rPr lang="en-US" altLang="zh-CN"/>
              <a:pPr/>
              <a:t>12</a:t>
            </a:fld>
            <a:endParaRPr lang="en-US" altLang="zh-CN"/>
          </a:p>
        </p:txBody>
      </p:sp>
      <p:sp>
        <p:nvSpPr>
          <p:cNvPr id="585730" name="Rectangle 2"/>
          <p:cNvSpPr>
            <a:spLocks noGrp="1" noRot="1" noChangeAspect="1" noChangeArrowheads="1" noTextEdit="1"/>
          </p:cNvSpPr>
          <p:nvPr>
            <p:ph type="sldImg"/>
          </p:nvPr>
        </p:nvSpPr>
        <p:spPr>
          <a:xfrm>
            <a:off x="381000" y="685800"/>
            <a:ext cx="6096000" cy="3429000"/>
          </a:xfrm>
          <a:ln/>
        </p:spPr>
      </p:sp>
      <p:sp>
        <p:nvSpPr>
          <p:cNvPr id="585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AAE928-1818-4B5D-A28F-0306298D32E0}" type="slidenum">
              <a:rPr lang="en-US" altLang="zh-CN"/>
              <a:pPr/>
              <a:t>13</a:t>
            </a:fld>
            <a:endParaRPr lang="en-US" altLang="zh-CN"/>
          </a:p>
        </p:txBody>
      </p:sp>
      <p:sp>
        <p:nvSpPr>
          <p:cNvPr id="587778" name="Rectangle 2"/>
          <p:cNvSpPr>
            <a:spLocks noGrp="1" noRot="1" noChangeAspect="1" noChangeArrowheads="1" noTextEdit="1"/>
          </p:cNvSpPr>
          <p:nvPr>
            <p:ph type="sldImg"/>
          </p:nvPr>
        </p:nvSpPr>
        <p:spPr>
          <a:xfrm>
            <a:off x="381000" y="685800"/>
            <a:ext cx="6096000" cy="3429000"/>
          </a:xfrm>
          <a:ln/>
        </p:spPr>
      </p:sp>
      <p:sp>
        <p:nvSpPr>
          <p:cNvPr id="587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CDB16-B3A4-4F83-8BD7-B9A7080A36A8}" type="slidenum">
              <a:rPr lang="en-US" altLang="zh-CN"/>
              <a:pPr/>
              <a:t>3</a:t>
            </a:fld>
            <a:endParaRPr lang="en-US" altLang="zh-CN"/>
          </a:p>
        </p:txBody>
      </p:sp>
      <p:sp>
        <p:nvSpPr>
          <p:cNvPr id="567298" name="Rectangle 2"/>
          <p:cNvSpPr>
            <a:spLocks noGrp="1" noRot="1" noChangeAspect="1" noChangeArrowheads="1" noTextEdit="1"/>
          </p:cNvSpPr>
          <p:nvPr>
            <p:ph type="sldImg"/>
          </p:nvPr>
        </p:nvSpPr>
        <p:spPr>
          <a:xfrm>
            <a:off x="381000" y="685800"/>
            <a:ext cx="6096000" cy="3429000"/>
          </a:xfrm>
          <a:ln/>
        </p:spPr>
      </p:sp>
      <p:sp>
        <p:nvSpPr>
          <p:cNvPr id="567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43E3F6-F0D2-4C60-8867-27DBE9597E85}" type="slidenum">
              <a:rPr lang="en-US" altLang="zh-CN"/>
              <a:pPr/>
              <a:t>4</a:t>
            </a:fld>
            <a:endParaRPr lang="en-US" altLang="zh-CN"/>
          </a:p>
        </p:txBody>
      </p:sp>
      <p:sp>
        <p:nvSpPr>
          <p:cNvPr id="569346" name="Rectangle 2"/>
          <p:cNvSpPr>
            <a:spLocks noGrp="1" noRot="1" noChangeAspect="1" noChangeArrowheads="1" noTextEdit="1"/>
          </p:cNvSpPr>
          <p:nvPr>
            <p:ph type="sldImg"/>
          </p:nvPr>
        </p:nvSpPr>
        <p:spPr>
          <a:xfrm>
            <a:off x="381000" y="685800"/>
            <a:ext cx="6096000" cy="3429000"/>
          </a:xfrm>
          <a:ln/>
        </p:spPr>
      </p:sp>
      <p:sp>
        <p:nvSpPr>
          <p:cNvPr id="569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82DC12-4524-4160-A011-B837C20D8690}" type="slidenum">
              <a:rPr lang="en-US" altLang="zh-CN"/>
              <a:pPr/>
              <a:t>5</a:t>
            </a:fld>
            <a:endParaRPr lang="en-US" altLang="zh-CN"/>
          </a:p>
        </p:txBody>
      </p:sp>
      <p:sp>
        <p:nvSpPr>
          <p:cNvPr id="571394" name="Rectangle 2"/>
          <p:cNvSpPr>
            <a:spLocks noGrp="1" noRot="1" noChangeAspect="1" noChangeArrowheads="1" noTextEdit="1"/>
          </p:cNvSpPr>
          <p:nvPr>
            <p:ph type="sldImg"/>
          </p:nvPr>
        </p:nvSpPr>
        <p:spPr>
          <a:xfrm>
            <a:off x="381000" y="685800"/>
            <a:ext cx="6096000" cy="3429000"/>
          </a:xfrm>
          <a:ln/>
        </p:spPr>
      </p:sp>
      <p:sp>
        <p:nvSpPr>
          <p:cNvPr id="571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1F5E4-87B9-4B9F-BF7A-A39B411BC45B}" type="slidenum">
              <a:rPr lang="en-US" altLang="zh-CN"/>
              <a:pPr/>
              <a:t>6</a:t>
            </a:fld>
            <a:endParaRPr lang="en-US" altLang="zh-CN"/>
          </a:p>
        </p:txBody>
      </p:sp>
      <p:sp>
        <p:nvSpPr>
          <p:cNvPr id="573442" name="Rectangle 2"/>
          <p:cNvSpPr>
            <a:spLocks noGrp="1" noRot="1" noChangeAspect="1" noChangeArrowheads="1" noTextEdit="1"/>
          </p:cNvSpPr>
          <p:nvPr>
            <p:ph type="sldImg"/>
          </p:nvPr>
        </p:nvSpPr>
        <p:spPr>
          <a:xfrm>
            <a:off x="381000" y="685800"/>
            <a:ext cx="6096000" cy="3429000"/>
          </a:xfrm>
          <a:ln/>
        </p:spPr>
      </p:sp>
      <p:sp>
        <p:nvSpPr>
          <p:cNvPr id="573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7E2A5-98ED-4B97-8CA8-D1152C86C5A3}" type="slidenum">
              <a:rPr lang="en-US" altLang="zh-CN"/>
              <a:pPr/>
              <a:t>7</a:t>
            </a:fld>
            <a:endParaRPr lang="en-US" altLang="zh-CN"/>
          </a:p>
        </p:txBody>
      </p:sp>
      <p:sp>
        <p:nvSpPr>
          <p:cNvPr id="575490" name="Rectangle 2"/>
          <p:cNvSpPr>
            <a:spLocks noGrp="1" noRot="1" noChangeAspect="1" noChangeArrowheads="1" noTextEdit="1"/>
          </p:cNvSpPr>
          <p:nvPr>
            <p:ph type="sldImg"/>
          </p:nvPr>
        </p:nvSpPr>
        <p:spPr>
          <a:xfrm>
            <a:off x="381000" y="685800"/>
            <a:ext cx="6096000" cy="3429000"/>
          </a:xfrm>
          <a:ln/>
        </p:spPr>
      </p:sp>
      <p:sp>
        <p:nvSpPr>
          <p:cNvPr id="5754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5F53B-6682-4057-AF6B-33A47F945B79}" type="slidenum">
              <a:rPr lang="en-US" altLang="zh-CN"/>
              <a:pPr/>
              <a:t>8</a:t>
            </a:fld>
            <a:endParaRPr lang="en-US" altLang="zh-CN"/>
          </a:p>
        </p:txBody>
      </p:sp>
      <p:sp>
        <p:nvSpPr>
          <p:cNvPr id="577538" name="Rectangle 2"/>
          <p:cNvSpPr>
            <a:spLocks noGrp="1" noRot="1" noChangeAspect="1" noChangeArrowheads="1" noTextEdit="1"/>
          </p:cNvSpPr>
          <p:nvPr>
            <p:ph type="sldImg"/>
          </p:nvPr>
        </p:nvSpPr>
        <p:spPr>
          <a:xfrm>
            <a:off x="381000" y="685800"/>
            <a:ext cx="6096000" cy="3429000"/>
          </a:xfrm>
          <a:ln/>
        </p:spPr>
      </p:sp>
      <p:sp>
        <p:nvSpPr>
          <p:cNvPr id="5775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45A834-1CBA-4DE2-BD4C-8F8EED65FB29}" type="slidenum">
              <a:rPr lang="en-US" altLang="zh-CN"/>
              <a:pPr/>
              <a:t>9</a:t>
            </a:fld>
            <a:endParaRPr lang="en-US" altLang="zh-CN"/>
          </a:p>
        </p:txBody>
      </p:sp>
      <p:sp>
        <p:nvSpPr>
          <p:cNvPr id="579586" name="Rectangle 2"/>
          <p:cNvSpPr>
            <a:spLocks noGrp="1" noRot="1" noChangeAspect="1" noChangeArrowheads="1" noTextEdit="1"/>
          </p:cNvSpPr>
          <p:nvPr>
            <p:ph type="sldImg"/>
          </p:nvPr>
        </p:nvSpPr>
        <p:spPr>
          <a:xfrm>
            <a:off x="381000" y="685800"/>
            <a:ext cx="6096000" cy="3429000"/>
          </a:xfrm>
          <a:ln/>
        </p:spPr>
      </p:sp>
      <p:sp>
        <p:nvSpPr>
          <p:cNvPr id="5795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F670B-5D1A-413E-A342-94C9513EE070}" type="slidenum">
              <a:rPr lang="en-US" altLang="zh-CN"/>
              <a:pPr/>
              <a:t>10</a:t>
            </a:fld>
            <a:endParaRPr lang="en-US" altLang="zh-CN"/>
          </a:p>
        </p:txBody>
      </p:sp>
      <p:sp>
        <p:nvSpPr>
          <p:cNvPr id="581634" name="Rectangle 2"/>
          <p:cNvSpPr>
            <a:spLocks noGrp="1" noRot="1" noChangeAspect="1" noChangeArrowheads="1" noTextEdit="1"/>
          </p:cNvSpPr>
          <p:nvPr>
            <p:ph type="sldImg"/>
          </p:nvPr>
        </p:nvSpPr>
        <p:spPr>
          <a:xfrm>
            <a:off x="381000" y="685800"/>
            <a:ext cx="6096000" cy="3429000"/>
          </a:xfrm>
          <a:ln/>
        </p:spPr>
      </p:sp>
      <p:sp>
        <p:nvSpPr>
          <p:cNvPr id="58163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93" y="1240"/>
            <a:ext cx="12289493" cy="6910340"/>
          </a:xfrm>
          <a:prstGeom prst="rect">
            <a:avLst/>
          </a:prstGeom>
        </p:spPr>
      </p:pic>
      <p:sp>
        <p:nvSpPr>
          <p:cNvPr id="2" name="标题 1"/>
          <p:cNvSpPr>
            <a:spLocks noGrp="1"/>
          </p:cNvSpPr>
          <p:nvPr>
            <p:ph type="ctrTitle"/>
          </p:nvPr>
        </p:nvSpPr>
        <p:spPr>
          <a:xfrm>
            <a:off x="914400" y="2130427"/>
            <a:ext cx="10363200" cy="1470025"/>
          </a:xfrm>
        </p:spPr>
        <p:txBody>
          <a:bodyPr>
            <a:noAutofit/>
          </a:bodyPr>
          <a:lstStyle>
            <a:lvl1pPr>
              <a:defRPr sz="5401">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endParaRPr lang="zh-CN" altLang="en-US" dirty="0"/>
          </a:p>
        </p:txBody>
      </p:sp>
      <p:pic>
        <p:nvPicPr>
          <p:cNvPr id="5" name="图片 4" descr="吉大校标（白）"/>
          <p:cNvPicPr>
            <a:picLocks noChangeAspect="1"/>
          </p:cNvPicPr>
          <p:nvPr/>
        </p:nvPicPr>
        <p:blipFill>
          <a:blip r:embed="rId3" cstate="print"/>
          <a:stretch>
            <a:fillRect/>
          </a:stretch>
        </p:blipFill>
        <p:spPr>
          <a:xfrm>
            <a:off x="112410" y="170776"/>
            <a:ext cx="2358697" cy="719288"/>
          </a:xfrm>
          <a:prstGeom prst="rect">
            <a:avLst/>
          </a:prstGeom>
        </p:spPr>
      </p:pic>
      <p:pic>
        <p:nvPicPr>
          <p:cNvPr id="6" name="图片 5" descr="logo"/>
          <p:cNvPicPr>
            <a:picLocks noChangeAspect="1"/>
          </p:cNvPicPr>
          <p:nvPr/>
        </p:nvPicPr>
        <p:blipFill>
          <a:blip r:embed="rId4" cstate="print"/>
          <a:stretch>
            <a:fillRect/>
          </a:stretch>
        </p:blipFill>
        <p:spPr>
          <a:xfrm>
            <a:off x="10901196" y="0"/>
            <a:ext cx="1292393" cy="881176"/>
          </a:xfrm>
          <a:prstGeom prst="rect">
            <a:avLst/>
          </a:prstGeom>
        </p:spPr>
      </p:pic>
    </p:spTree>
    <p:extLst>
      <p:ext uri="{BB962C8B-B14F-4D97-AF65-F5344CB8AC3E}">
        <p14:creationId xmlns:p14="http://schemas.microsoft.com/office/powerpoint/2010/main" val="2684428455"/>
      </p:ext>
    </p:extLst>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r>
              <a:rPr lang="en-US" altLang="zh-CN"/>
              <a:t>软件工程 - 2013 - 第九章 软件项目管理</a:t>
            </a:r>
          </a:p>
        </p:txBody>
      </p:sp>
      <p:sp>
        <p:nvSpPr>
          <p:cNvPr id="6" name="灯片编号占位符 5"/>
          <p:cNvSpPr>
            <a:spLocks noGrp="1"/>
          </p:cNvSpPr>
          <p:nvPr>
            <p:ph type="sldNum" sz="quarter" idx="12"/>
          </p:nvPr>
        </p:nvSpPr>
        <p:spPr/>
        <p:txBody>
          <a:bodyPr/>
          <a:lstStyle/>
          <a:p>
            <a:fld id="{ADB06902-944B-4521-BE96-1149DCA4F6A7}" type="slidenum">
              <a:rPr lang="en-US" altLang="zh-CN" smtClean="0"/>
              <a:pPr/>
              <a:t>‹#›</a:t>
            </a:fld>
            <a:endParaRPr lang="en-US" altLang="zh-CN"/>
          </a:p>
        </p:txBody>
      </p:sp>
    </p:spTree>
    <p:extLst>
      <p:ext uri="{BB962C8B-B14F-4D97-AF65-F5344CB8AC3E}">
        <p14:creationId xmlns:p14="http://schemas.microsoft.com/office/powerpoint/2010/main" val="81014752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2" y="274639"/>
            <a:ext cx="3655484"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2800" y="274639"/>
            <a:ext cx="107696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r>
              <a:rPr lang="en-US" altLang="zh-CN"/>
              <a:t>软件工程 - 2013 - 第九章 软件项目管理</a:t>
            </a:r>
          </a:p>
        </p:txBody>
      </p:sp>
      <p:sp>
        <p:nvSpPr>
          <p:cNvPr id="6" name="灯片编号占位符 5"/>
          <p:cNvSpPr>
            <a:spLocks noGrp="1"/>
          </p:cNvSpPr>
          <p:nvPr>
            <p:ph type="sldNum" sz="quarter" idx="12"/>
          </p:nvPr>
        </p:nvSpPr>
        <p:spPr/>
        <p:txBody>
          <a:bodyPr/>
          <a:lstStyle/>
          <a:p>
            <a:fld id="{292A7289-DC9C-4CB0-B17A-2147B1F746E1}" type="slidenum">
              <a:rPr lang="en-US" altLang="zh-CN" smtClean="0"/>
              <a:pPr/>
              <a:t>‹#›</a:t>
            </a:fld>
            <a:endParaRPr lang="en-US" altLang="zh-CN"/>
          </a:p>
        </p:txBody>
      </p:sp>
    </p:spTree>
    <p:extLst>
      <p:ext uri="{BB962C8B-B14F-4D97-AF65-F5344CB8AC3E}">
        <p14:creationId xmlns:p14="http://schemas.microsoft.com/office/powerpoint/2010/main" val="563071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240"/>
            <a:ext cx="12191999" cy="6855520"/>
          </a:xfrm>
          <a:prstGeom prst="rect">
            <a:avLst/>
          </a:prstGeom>
        </p:spPr>
      </p:pic>
      <p:sp>
        <p:nvSpPr>
          <p:cNvPr id="2" name="标题 1"/>
          <p:cNvSpPr>
            <a:spLocks noGrp="1"/>
          </p:cNvSpPr>
          <p:nvPr>
            <p:ph type="title"/>
          </p:nvPr>
        </p:nvSpPr>
        <p:spPr>
          <a:xfrm>
            <a:off x="832193" y="261382"/>
            <a:ext cx="5767929" cy="615426"/>
          </a:xfrm>
        </p:spPr>
        <p:txBody>
          <a:bodyPr>
            <a:noAutofit/>
          </a:bodyPr>
          <a:lstStyle>
            <a:lvl1pPr algn="l">
              <a:defRPr kumimoji="1" lang="zh-CN" altLang="en-US" sz="2700" b="1" kern="1200" dirty="0">
                <a:solidFill>
                  <a:srgbClr val="00F2FC"/>
                </a:solidFill>
                <a:latin typeface="黑体" panose="02010609060101010101" charset="-122"/>
                <a:ea typeface="黑体" panose="02010609060101010101" charset="-122"/>
                <a:cs typeface="+mn-cs"/>
              </a:defRPr>
            </a:lvl1pPr>
          </a:lstStyle>
          <a:p>
            <a:pPr marL="0" lvl="0" algn="l" defTabSz="685891" rtl="0" eaLnBrk="1" latinLnBrk="0" hangingPunct="1">
              <a:buClrTx/>
              <a:buSzTx/>
              <a:buFontTx/>
            </a:pPr>
            <a:r>
              <a:rPr lang="zh-CN" altLang="en-US"/>
              <a:t>单击此处编辑母版标题样式</a:t>
            </a:r>
            <a:endParaRPr lang="zh-CN" altLang="en-US" dirty="0"/>
          </a:p>
        </p:txBody>
      </p:sp>
      <p:sp>
        <p:nvSpPr>
          <p:cNvPr id="3" name="内容占位符 2"/>
          <p:cNvSpPr>
            <a:spLocks noGrp="1"/>
          </p:cNvSpPr>
          <p:nvPr>
            <p:ph idx="1"/>
          </p:nvPr>
        </p:nvSpPr>
        <p:spPr>
          <a:xfrm>
            <a:off x="609600" y="1485236"/>
            <a:ext cx="10972800" cy="4640929"/>
          </a:xfrm>
        </p:spPr>
        <p:txBody>
          <a:bodyPr/>
          <a:lstStyle>
            <a:lvl1pPr marL="342946" indent="-342946">
              <a:buClr>
                <a:srgbClr val="FFE066"/>
              </a:buClr>
              <a:buSzPct val="70000"/>
              <a:buFont typeface="Wingdings" panose="05000000000000000000" pitchFamily="2" charset="2"/>
              <a:buChar char="n"/>
              <a:defRPr sz="2400">
                <a:solidFill>
                  <a:schemeClr val="bg1"/>
                </a:solidFill>
                <a:latin typeface="黑体" panose="02010609060101010101" pitchFamily="49" charset="-122"/>
                <a:ea typeface="黑体" panose="02010609060101010101" pitchFamily="49" charset="-122"/>
              </a:defRPr>
            </a:lvl1pPr>
            <a:lvl2pPr marL="663394" indent="-255152">
              <a:buClr>
                <a:srgbClr val="FFC000"/>
              </a:buClr>
              <a:buSzPct val="50000"/>
              <a:buFont typeface="Wingdings" panose="05000000000000000000" pitchFamily="2" charset="2"/>
              <a:buChar char="u"/>
              <a:defRPr sz="2100">
                <a:solidFill>
                  <a:schemeClr val="bg1"/>
                </a:solidFill>
                <a:latin typeface="黑体" panose="02010609060101010101" pitchFamily="49" charset="-122"/>
                <a:ea typeface="黑体" panose="02010609060101010101" pitchFamily="49" charset="-122"/>
              </a:defRPr>
            </a:lvl2pPr>
            <a:lvl3pPr>
              <a:defRPr sz="1800">
                <a:solidFill>
                  <a:schemeClr val="bg1"/>
                </a:solidFill>
                <a:latin typeface="黑体" panose="02010609060101010101" pitchFamily="49" charset="-122"/>
                <a:ea typeface="黑体" panose="02010609060101010101" pitchFamily="49" charset="-122"/>
              </a:defRPr>
            </a:lvl3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8" name="六边形 7"/>
          <p:cNvSpPr/>
          <p:nvPr/>
        </p:nvSpPr>
        <p:spPr>
          <a:xfrm rot="5400000">
            <a:off x="267441" y="170714"/>
            <a:ext cx="398688" cy="344215"/>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a:p>
        </p:txBody>
      </p:sp>
      <p:sp>
        <p:nvSpPr>
          <p:cNvPr id="9" name="六边形 8"/>
          <p:cNvSpPr/>
          <p:nvPr/>
        </p:nvSpPr>
        <p:spPr>
          <a:xfrm rot="5400000">
            <a:off x="174594" y="457730"/>
            <a:ext cx="399518" cy="34453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a:p>
        </p:txBody>
      </p:sp>
      <p:sp>
        <p:nvSpPr>
          <p:cNvPr id="10" name="六边形 9"/>
          <p:cNvSpPr/>
          <p:nvPr/>
        </p:nvSpPr>
        <p:spPr>
          <a:xfrm rot="5400000">
            <a:off x="624476" y="542815"/>
            <a:ext cx="203152" cy="175193"/>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a:p>
        </p:txBody>
      </p:sp>
      <p:cxnSp>
        <p:nvCxnSpPr>
          <p:cNvPr id="11" name="直接连接符 10"/>
          <p:cNvCxnSpPr/>
          <p:nvPr/>
        </p:nvCxnSpPr>
        <p:spPr>
          <a:xfrm flipV="1">
            <a:off x="-9526" y="881176"/>
            <a:ext cx="12201527" cy="88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p:nvPicPr>
        <p:blipFill>
          <a:blip r:embed="rId3" cstate="print"/>
          <a:stretch>
            <a:fillRect/>
          </a:stretch>
        </p:blipFill>
        <p:spPr>
          <a:xfrm>
            <a:off x="10901196" y="0"/>
            <a:ext cx="1292393" cy="881176"/>
          </a:xfrm>
          <a:prstGeom prst="rect">
            <a:avLst/>
          </a:prstGeom>
        </p:spPr>
      </p:pic>
    </p:spTree>
    <p:extLst>
      <p:ext uri="{BB962C8B-B14F-4D97-AF65-F5344CB8AC3E}">
        <p14:creationId xmlns:p14="http://schemas.microsoft.com/office/powerpoint/2010/main" val="201883710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1"/>
            <a:ext cx="10363200" cy="1362075"/>
          </a:xfrm>
        </p:spPr>
        <p:txBody>
          <a:bodyPr anchor="t"/>
          <a:lstStyle>
            <a:lvl1pPr algn="l">
              <a:defRPr sz="3600" b="1" cap="all"/>
            </a:lvl1pPr>
          </a:lstStyle>
          <a:p>
            <a:r>
              <a:rPr lang="zh-CN" altLang="en-US"/>
              <a:t>单击此处编辑母版标题样式</a:t>
            </a:r>
          </a:p>
        </p:txBody>
      </p:sp>
      <p:sp>
        <p:nvSpPr>
          <p:cNvPr id="3" name="文本占位符 2"/>
          <p:cNvSpPr>
            <a:spLocks noGrp="1"/>
          </p:cNvSpPr>
          <p:nvPr>
            <p:ph type="body" idx="1"/>
          </p:nvPr>
        </p:nvSpPr>
        <p:spPr>
          <a:xfrm>
            <a:off x="963085" y="2906715"/>
            <a:ext cx="10363200" cy="1500187"/>
          </a:xfrm>
        </p:spPr>
        <p:txBody>
          <a:bodyPr anchor="b"/>
          <a:lstStyle>
            <a:lvl1pPr marL="0" indent="0">
              <a:buNone/>
              <a:defRPr sz="1800">
                <a:solidFill>
                  <a:schemeClr val="tx1">
                    <a:tint val="75000"/>
                  </a:schemeClr>
                </a:solidFill>
              </a:defRPr>
            </a:lvl1pPr>
            <a:lvl2pPr marL="408243" indent="0">
              <a:buNone/>
              <a:defRPr sz="1575">
                <a:solidFill>
                  <a:schemeClr val="tx1">
                    <a:tint val="75000"/>
                  </a:schemeClr>
                </a:solidFill>
              </a:defRPr>
            </a:lvl2pPr>
            <a:lvl3pPr marL="816485" indent="0">
              <a:buNone/>
              <a:defRPr sz="1425">
                <a:solidFill>
                  <a:schemeClr val="tx1">
                    <a:tint val="75000"/>
                  </a:schemeClr>
                </a:solidFill>
              </a:defRPr>
            </a:lvl3pPr>
            <a:lvl4pPr marL="1224728" indent="0">
              <a:buNone/>
              <a:defRPr sz="1275">
                <a:solidFill>
                  <a:schemeClr val="tx1">
                    <a:tint val="75000"/>
                  </a:schemeClr>
                </a:solidFill>
              </a:defRPr>
            </a:lvl4pPr>
            <a:lvl5pPr marL="1632971" indent="0">
              <a:buNone/>
              <a:defRPr sz="1275">
                <a:solidFill>
                  <a:schemeClr val="tx1">
                    <a:tint val="75000"/>
                  </a:schemeClr>
                </a:solidFill>
              </a:defRPr>
            </a:lvl5pPr>
            <a:lvl6pPr marL="2041213" indent="0">
              <a:buNone/>
              <a:defRPr sz="1275">
                <a:solidFill>
                  <a:schemeClr val="tx1">
                    <a:tint val="75000"/>
                  </a:schemeClr>
                </a:solidFill>
              </a:defRPr>
            </a:lvl6pPr>
            <a:lvl7pPr marL="2449455" indent="0">
              <a:buNone/>
              <a:defRPr sz="1275">
                <a:solidFill>
                  <a:schemeClr val="tx1">
                    <a:tint val="75000"/>
                  </a:schemeClr>
                </a:solidFill>
              </a:defRPr>
            </a:lvl7pPr>
            <a:lvl8pPr marL="2857698" indent="0">
              <a:buNone/>
              <a:defRPr sz="1275">
                <a:solidFill>
                  <a:schemeClr val="tx1">
                    <a:tint val="75000"/>
                  </a:schemeClr>
                </a:solidFill>
              </a:defRPr>
            </a:lvl8pPr>
            <a:lvl9pPr marL="3265941" indent="0">
              <a:buNone/>
              <a:defRPr sz="127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r>
              <a:rPr lang="en-US" altLang="zh-CN"/>
              <a:t>软件工程 - 2013 - 第九章 软件项目管理</a:t>
            </a:r>
          </a:p>
        </p:txBody>
      </p:sp>
      <p:sp>
        <p:nvSpPr>
          <p:cNvPr id="6" name="灯片编号占位符 5"/>
          <p:cNvSpPr>
            <a:spLocks noGrp="1"/>
          </p:cNvSpPr>
          <p:nvPr>
            <p:ph type="sldNum" sz="quarter" idx="12"/>
          </p:nvPr>
        </p:nvSpPr>
        <p:spPr/>
        <p:txBody>
          <a:bodyPr/>
          <a:lstStyle/>
          <a:p>
            <a:fld id="{73F6E577-0A2A-448B-A450-B2AED774ADD7}" type="slidenum">
              <a:rPr lang="en-US" altLang="zh-CN" smtClean="0"/>
              <a:pPr/>
              <a:t>‹#›</a:t>
            </a:fld>
            <a:endParaRPr lang="en-US" altLang="zh-CN"/>
          </a:p>
        </p:txBody>
      </p:sp>
    </p:spTree>
    <p:extLst>
      <p:ext uri="{BB962C8B-B14F-4D97-AF65-F5344CB8AC3E}">
        <p14:creationId xmlns:p14="http://schemas.microsoft.com/office/powerpoint/2010/main" val="2662394316"/>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2802" y="1600200"/>
            <a:ext cx="7211484" cy="4527550"/>
          </a:xfrm>
        </p:spPr>
        <p:txBody>
          <a:bodyPr/>
          <a:lstStyle>
            <a:lvl1pPr>
              <a:defRPr sz="2475"/>
            </a:lvl1pPr>
            <a:lvl2pPr>
              <a:defRPr sz="2175"/>
            </a:lvl2pPr>
            <a:lvl3pPr>
              <a:defRPr sz="180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8227484" y="1600200"/>
            <a:ext cx="7213600" cy="4527550"/>
          </a:xfrm>
        </p:spPr>
        <p:txBody>
          <a:bodyPr/>
          <a:lstStyle>
            <a:lvl1pPr>
              <a:defRPr sz="2475"/>
            </a:lvl1pPr>
            <a:lvl2pPr>
              <a:defRPr sz="2175"/>
            </a:lvl2pPr>
            <a:lvl3pPr>
              <a:defRPr sz="1800"/>
            </a:lvl3pPr>
            <a:lvl4pPr>
              <a:defRPr sz="1575"/>
            </a:lvl4pPr>
            <a:lvl5pPr>
              <a:defRPr sz="1575"/>
            </a:lvl5pPr>
            <a:lvl6pPr>
              <a:defRPr sz="1575"/>
            </a:lvl6pPr>
            <a:lvl7pPr>
              <a:defRPr sz="1575"/>
            </a:lvl7pPr>
            <a:lvl8pPr>
              <a:defRPr sz="1575"/>
            </a:lvl8pPr>
            <a:lvl9pPr>
              <a:defRPr sz="157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r>
              <a:rPr lang="en-US" altLang="zh-CN"/>
              <a:t>软件工程 - 2013 - 第九章 软件项目管理</a:t>
            </a:r>
          </a:p>
        </p:txBody>
      </p:sp>
      <p:sp>
        <p:nvSpPr>
          <p:cNvPr id="7" name="灯片编号占位符 6"/>
          <p:cNvSpPr>
            <a:spLocks noGrp="1"/>
          </p:cNvSpPr>
          <p:nvPr>
            <p:ph type="sldNum" sz="quarter" idx="12"/>
          </p:nvPr>
        </p:nvSpPr>
        <p:spPr/>
        <p:txBody>
          <a:bodyPr/>
          <a:lstStyle/>
          <a:p>
            <a:fld id="{04654F8A-0177-4EDF-8C1A-EC9D90785B3D}" type="slidenum">
              <a:rPr lang="en-US" altLang="zh-CN" smtClean="0"/>
              <a:pPr/>
              <a:t>‹#›</a:t>
            </a:fld>
            <a:endParaRPr lang="en-US" altLang="zh-CN"/>
          </a:p>
        </p:txBody>
      </p:sp>
    </p:spTree>
    <p:extLst>
      <p:ext uri="{BB962C8B-B14F-4D97-AF65-F5344CB8AC3E}">
        <p14:creationId xmlns:p14="http://schemas.microsoft.com/office/powerpoint/2010/main" val="230946034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175" b="1"/>
            </a:lvl1pPr>
            <a:lvl2pPr marL="408243" indent="0">
              <a:buNone/>
              <a:defRPr sz="1800" b="1"/>
            </a:lvl2pPr>
            <a:lvl3pPr marL="816485" indent="0">
              <a:buNone/>
              <a:defRPr sz="1575" b="1"/>
            </a:lvl3pPr>
            <a:lvl4pPr marL="1224728" indent="0">
              <a:buNone/>
              <a:defRPr sz="1425" b="1"/>
            </a:lvl4pPr>
            <a:lvl5pPr marL="1632971" indent="0">
              <a:buNone/>
              <a:defRPr sz="1425" b="1"/>
            </a:lvl5pPr>
            <a:lvl6pPr marL="2041213" indent="0">
              <a:buNone/>
              <a:defRPr sz="1425" b="1"/>
            </a:lvl6pPr>
            <a:lvl7pPr marL="2449455" indent="0">
              <a:buNone/>
              <a:defRPr sz="1425" b="1"/>
            </a:lvl7pPr>
            <a:lvl8pPr marL="2857698" indent="0">
              <a:buNone/>
              <a:defRPr sz="1425" b="1"/>
            </a:lvl8pPr>
            <a:lvl9pPr marL="3265941" indent="0">
              <a:buNone/>
              <a:defRPr sz="1425"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3951288"/>
          </a:xfrm>
        </p:spPr>
        <p:txBody>
          <a:bodyPr/>
          <a:lstStyle>
            <a:lvl1pPr>
              <a:defRPr sz="2175"/>
            </a:lvl1pPr>
            <a:lvl2pPr>
              <a:defRPr sz="1800"/>
            </a:lvl2pPr>
            <a:lvl3pPr>
              <a:defRPr sz="1575"/>
            </a:lvl3pPr>
            <a:lvl4pPr>
              <a:defRPr sz="1425"/>
            </a:lvl4pPr>
            <a:lvl5pPr>
              <a:defRPr sz="1425"/>
            </a:lvl5pPr>
            <a:lvl6pPr>
              <a:defRPr sz="1425"/>
            </a:lvl6pPr>
            <a:lvl7pPr>
              <a:defRPr sz="1425"/>
            </a:lvl7pPr>
            <a:lvl8pPr>
              <a:defRPr sz="1425"/>
            </a:lvl8pPr>
            <a:lvl9pPr>
              <a:defRPr sz="14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175" b="1"/>
            </a:lvl1pPr>
            <a:lvl2pPr marL="408243" indent="0">
              <a:buNone/>
              <a:defRPr sz="1800" b="1"/>
            </a:lvl2pPr>
            <a:lvl3pPr marL="816485" indent="0">
              <a:buNone/>
              <a:defRPr sz="1575" b="1"/>
            </a:lvl3pPr>
            <a:lvl4pPr marL="1224728" indent="0">
              <a:buNone/>
              <a:defRPr sz="1425" b="1"/>
            </a:lvl4pPr>
            <a:lvl5pPr marL="1632971" indent="0">
              <a:buNone/>
              <a:defRPr sz="1425" b="1"/>
            </a:lvl5pPr>
            <a:lvl6pPr marL="2041213" indent="0">
              <a:buNone/>
              <a:defRPr sz="1425" b="1"/>
            </a:lvl6pPr>
            <a:lvl7pPr marL="2449455" indent="0">
              <a:buNone/>
              <a:defRPr sz="1425" b="1"/>
            </a:lvl7pPr>
            <a:lvl8pPr marL="2857698" indent="0">
              <a:buNone/>
              <a:defRPr sz="1425" b="1"/>
            </a:lvl8pPr>
            <a:lvl9pPr marL="3265941" indent="0">
              <a:buNone/>
              <a:defRPr sz="1425" b="1"/>
            </a:lvl9pPr>
          </a:lstStyle>
          <a:p>
            <a:pPr lvl="0"/>
            <a:r>
              <a:rPr lang="zh-CN" altLang="en-US"/>
              <a:t>单击此处编辑母版文本样式</a:t>
            </a:r>
          </a:p>
        </p:txBody>
      </p:sp>
      <p:sp>
        <p:nvSpPr>
          <p:cNvPr id="6" name="内容占位符 5"/>
          <p:cNvSpPr>
            <a:spLocks noGrp="1"/>
          </p:cNvSpPr>
          <p:nvPr>
            <p:ph sz="quarter" idx="4"/>
          </p:nvPr>
        </p:nvSpPr>
        <p:spPr>
          <a:xfrm>
            <a:off x="6193368" y="2174876"/>
            <a:ext cx="5389033" cy="3951288"/>
          </a:xfrm>
        </p:spPr>
        <p:txBody>
          <a:bodyPr/>
          <a:lstStyle>
            <a:lvl1pPr>
              <a:defRPr sz="2175"/>
            </a:lvl1pPr>
            <a:lvl2pPr>
              <a:defRPr sz="1800"/>
            </a:lvl2pPr>
            <a:lvl3pPr>
              <a:defRPr sz="1575"/>
            </a:lvl3pPr>
            <a:lvl4pPr>
              <a:defRPr sz="1425"/>
            </a:lvl4pPr>
            <a:lvl5pPr>
              <a:defRPr sz="1425"/>
            </a:lvl5pPr>
            <a:lvl6pPr>
              <a:defRPr sz="1425"/>
            </a:lvl6pPr>
            <a:lvl7pPr>
              <a:defRPr sz="1425"/>
            </a:lvl7pPr>
            <a:lvl8pPr>
              <a:defRPr sz="1425"/>
            </a:lvl8pPr>
            <a:lvl9pPr>
              <a:defRPr sz="14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r>
              <a:rPr lang="en-US" altLang="zh-CN"/>
              <a:t>软件工程 - 2013 - 第九章 软件项目管理</a:t>
            </a:r>
          </a:p>
        </p:txBody>
      </p:sp>
      <p:sp>
        <p:nvSpPr>
          <p:cNvPr id="9" name="灯片编号占位符 8"/>
          <p:cNvSpPr>
            <a:spLocks noGrp="1"/>
          </p:cNvSpPr>
          <p:nvPr>
            <p:ph type="sldNum" sz="quarter" idx="12"/>
          </p:nvPr>
        </p:nvSpPr>
        <p:spPr/>
        <p:txBody>
          <a:bodyPr/>
          <a:lstStyle/>
          <a:p>
            <a:fld id="{E708C647-79B3-4B89-B782-75AEC207954E}" type="slidenum">
              <a:rPr lang="en-US" altLang="zh-CN" smtClean="0"/>
              <a:pPr/>
              <a:t>‹#›</a:t>
            </a:fld>
            <a:endParaRPr lang="en-US" altLang="zh-CN"/>
          </a:p>
        </p:txBody>
      </p:sp>
    </p:spTree>
    <p:extLst>
      <p:ext uri="{BB962C8B-B14F-4D97-AF65-F5344CB8AC3E}">
        <p14:creationId xmlns:p14="http://schemas.microsoft.com/office/powerpoint/2010/main" val="381032036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12194205" cy="6856759"/>
          </a:xfrm>
          <a:prstGeom prst="rect">
            <a:avLst/>
          </a:prstGeom>
        </p:spPr>
      </p:pic>
      <p:sp>
        <p:nvSpPr>
          <p:cNvPr id="7" name="六边形 6"/>
          <p:cNvSpPr/>
          <p:nvPr/>
        </p:nvSpPr>
        <p:spPr>
          <a:xfrm rot="5400000">
            <a:off x="267441" y="170714"/>
            <a:ext cx="398688" cy="344215"/>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a:p>
        </p:txBody>
      </p:sp>
      <p:sp>
        <p:nvSpPr>
          <p:cNvPr id="8" name="六边形 7"/>
          <p:cNvSpPr/>
          <p:nvPr/>
        </p:nvSpPr>
        <p:spPr>
          <a:xfrm rot="5400000">
            <a:off x="174594" y="457730"/>
            <a:ext cx="399518" cy="344537"/>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a:p>
        </p:txBody>
      </p:sp>
      <p:sp>
        <p:nvSpPr>
          <p:cNvPr id="9" name="六边形 8"/>
          <p:cNvSpPr/>
          <p:nvPr/>
        </p:nvSpPr>
        <p:spPr>
          <a:xfrm rot="5400000">
            <a:off x="624476" y="542815"/>
            <a:ext cx="203152" cy="175193"/>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a:p>
        </p:txBody>
      </p:sp>
      <p:cxnSp>
        <p:nvCxnSpPr>
          <p:cNvPr id="10" name="直接连接符 9"/>
          <p:cNvCxnSpPr/>
          <p:nvPr/>
        </p:nvCxnSpPr>
        <p:spPr>
          <a:xfrm>
            <a:off x="-9526" y="890064"/>
            <a:ext cx="1220152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p:nvPicPr>
        <p:blipFill>
          <a:blip r:embed="rId3" cstate="print"/>
          <a:stretch>
            <a:fillRect/>
          </a:stretch>
        </p:blipFill>
        <p:spPr>
          <a:xfrm>
            <a:off x="10901196" y="0"/>
            <a:ext cx="1292393" cy="881176"/>
          </a:xfrm>
          <a:prstGeom prst="rect">
            <a:avLst/>
          </a:prstGeom>
        </p:spPr>
      </p:pic>
      <p:sp>
        <p:nvSpPr>
          <p:cNvPr id="13" name="标题 1"/>
          <p:cNvSpPr txBox="1">
            <a:spLocks/>
          </p:cNvSpPr>
          <p:nvPr/>
        </p:nvSpPr>
        <p:spPr>
          <a:xfrm>
            <a:off x="832193" y="261382"/>
            <a:ext cx="5767929" cy="615426"/>
          </a:xfrm>
          <a:prstGeom prst="rect">
            <a:avLst/>
          </a:prstGeom>
        </p:spPr>
        <p:txBody>
          <a:bodyPr vert="horz" lIns="81648" tIns="40824" rIns="81648" bIns="40824" rtlCol="0" anchor="ctr">
            <a:noAutofit/>
          </a:bodyPr>
          <a:lstStyle>
            <a:lvl1pPr algn="l" defTabSz="1088502" rtl="0" eaLnBrk="1" latinLnBrk="0" hangingPunct="1">
              <a:spcBef>
                <a:spcPct val="0"/>
              </a:spcBef>
              <a:buNone/>
              <a:defRPr kumimoji="1" lang="zh-CN" altLang="en-US" sz="3600" b="1" kern="1200" dirty="0">
                <a:solidFill>
                  <a:srgbClr val="00F2FC"/>
                </a:solidFill>
                <a:latin typeface="黑体" panose="02010609060101010101" charset="-122"/>
                <a:ea typeface="黑体" panose="02010609060101010101" charset="-122"/>
                <a:cs typeface="+mn-cs"/>
              </a:defRPr>
            </a:lvl1pPr>
          </a:lstStyle>
          <a:p>
            <a:pPr defTabSz="685891"/>
            <a:endParaRPr lang="zh-CN" altLang="en-US" sz="2700" dirty="0"/>
          </a:p>
        </p:txBody>
      </p:sp>
      <p:sp>
        <p:nvSpPr>
          <p:cNvPr id="15" name="标题 1"/>
          <p:cNvSpPr txBox="1">
            <a:spLocks/>
          </p:cNvSpPr>
          <p:nvPr/>
        </p:nvSpPr>
        <p:spPr>
          <a:xfrm>
            <a:off x="838732" y="261382"/>
            <a:ext cx="5767929" cy="615426"/>
          </a:xfrm>
          <a:prstGeom prst="rect">
            <a:avLst/>
          </a:prstGeom>
        </p:spPr>
        <p:txBody>
          <a:bodyPr vert="horz" lIns="81648" tIns="40824" rIns="81648" bIns="40824" rtlCol="0" anchor="ctr">
            <a:noAutofit/>
          </a:bodyPr>
          <a:lstStyle>
            <a:lvl1pPr algn="l" defTabSz="1088502" rtl="0" eaLnBrk="1" latinLnBrk="0" hangingPunct="1">
              <a:spcBef>
                <a:spcPct val="0"/>
              </a:spcBef>
              <a:buNone/>
              <a:defRPr kumimoji="1" lang="zh-CN" altLang="en-US" sz="3600" b="1" kern="1200" dirty="0">
                <a:solidFill>
                  <a:srgbClr val="00F2FC"/>
                </a:solidFill>
                <a:latin typeface="黑体" panose="02010609060101010101" charset="-122"/>
                <a:ea typeface="黑体" panose="02010609060101010101" charset="-122"/>
                <a:cs typeface="+mn-cs"/>
              </a:defRPr>
            </a:lvl1pPr>
          </a:lstStyle>
          <a:p>
            <a:pPr defTabSz="685891"/>
            <a:endParaRPr lang="zh-CN" altLang="en-US" sz="2700" dirty="0"/>
          </a:p>
        </p:txBody>
      </p:sp>
    </p:spTree>
    <p:extLst>
      <p:ext uri="{BB962C8B-B14F-4D97-AF65-F5344CB8AC3E}">
        <p14:creationId xmlns:p14="http://schemas.microsoft.com/office/powerpoint/2010/main" val="314283948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r>
              <a:rPr lang="en-US" altLang="zh-CN"/>
              <a:t>软件工程 - 2013 - 第九章 软件项目管理</a:t>
            </a:r>
          </a:p>
        </p:txBody>
      </p:sp>
      <p:sp>
        <p:nvSpPr>
          <p:cNvPr id="4" name="灯片编号占位符 3"/>
          <p:cNvSpPr>
            <a:spLocks noGrp="1"/>
          </p:cNvSpPr>
          <p:nvPr>
            <p:ph type="sldNum" sz="quarter" idx="12"/>
          </p:nvPr>
        </p:nvSpPr>
        <p:spPr/>
        <p:txBody>
          <a:bodyPr/>
          <a:lstStyle/>
          <a:p>
            <a:fld id="{F6A22EBD-6EF1-44D1-8402-2A34784457F6}" type="slidenum">
              <a:rPr lang="en-US" altLang="zh-CN" smtClean="0"/>
              <a:pPr/>
              <a:t>‹#›</a:t>
            </a:fld>
            <a:endParaRPr lang="en-US" altLang="zh-CN"/>
          </a:p>
        </p:txBody>
      </p:sp>
    </p:spTree>
    <p:extLst>
      <p:ext uri="{BB962C8B-B14F-4D97-AF65-F5344CB8AC3E}">
        <p14:creationId xmlns:p14="http://schemas.microsoft.com/office/powerpoint/2010/main" val="167900008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2850"/>
            </a:lvl1pPr>
            <a:lvl2pPr>
              <a:defRPr sz="2475"/>
            </a:lvl2pPr>
            <a:lvl3pPr>
              <a:defRPr sz="2175"/>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2"/>
            <a:ext cx="4011084" cy="4691063"/>
          </a:xfrm>
        </p:spPr>
        <p:txBody>
          <a:bodyPr/>
          <a:lstStyle>
            <a:lvl1pPr marL="0" indent="0">
              <a:buNone/>
              <a:defRPr sz="1275"/>
            </a:lvl1pPr>
            <a:lvl2pPr marL="408243" indent="0">
              <a:buNone/>
              <a:defRPr sz="1050"/>
            </a:lvl2pPr>
            <a:lvl3pPr marL="816485" indent="0">
              <a:buNone/>
              <a:defRPr sz="900"/>
            </a:lvl3pPr>
            <a:lvl4pPr marL="1224728" indent="0">
              <a:buNone/>
              <a:defRPr sz="825"/>
            </a:lvl4pPr>
            <a:lvl5pPr marL="1632971" indent="0">
              <a:buNone/>
              <a:defRPr sz="825"/>
            </a:lvl5pPr>
            <a:lvl6pPr marL="2041213" indent="0">
              <a:buNone/>
              <a:defRPr sz="825"/>
            </a:lvl6pPr>
            <a:lvl7pPr marL="2449455" indent="0">
              <a:buNone/>
              <a:defRPr sz="825"/>
            </a:lvl7pPr>
            <a:lvl8pPr marL="2857698" indent="0">
              <a:buNone/>
              <a:defRPr sz="825"/>
            </a:lvl8pPr>
            <a:lvl9pPr marL="3265941"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r>
              <a:rPr lang="en-US" altLang="zh-CN"/>
              <a:t>软件工程 - 2013 - 第九章 软件项目管理</a:t>
            </a:r>
          </a:p>
        </p:txBody>
      </p:sp>
      <p:sp>
        <p:nvSpPr>
          <p:cNvPr id="7" name="灯片编号占位符 6"/>
          <p:cNvSpPr>
            <a:spLocks noGrp="1"/>
          </p:cNvSpPr>
          <p:nvPr>
            <p:ph type="sldNum" sz="quarter" idx="12"/>
          </p:nvPr>
        </p:nvSpPr>
        <p:spPr/>
        <p:txBody>
          <a:bodyPr/>
          <a:lstStyle/>
          <a:p>
            <a:fld id="{2C6F35B5-D4D6-4FC1-A4E8-8E198766BC03}" type="slidenum">
              <a:rPr lang="en-US" altLang="zh-CN" smtClean="0"/>
              <a:pPr/>
              <a:t>‹#›</a:t>
            </a:fld>
            <a:endParaRPr lang="en-US" altLang="zh-CN"/>
          </a:p>
        </p:txBody>
      </p:sp>
    </p:spTree>
    <p:extLst>
      <p:ext uri="{BB962C8B-B14F-4D97-AF65-F5344CB8AC3E}">
        <p14:creationId xmlns:p14="http://schemas.microsoft.com/office/powerpoint/2010/main" val="373650589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8"/>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2389717" y="612776"/>
            <a:ext cx="7315200" cy="4114800"/>
          </a:xfrm>
        </p:spPr>
        <p:txBody>
          <a:bodyPr/>
          <a:lstStyle>
            <a:lvl1pPr marL="0" indent="0">
              <a:buNone/>
              <a:defRPr sz="2850"/>
            </a:lvl1pPr>
            <a:lvl2pPr marL="408243" indent="0">
              <a:buNone/>
              <a:defRPr sz="2475"/>
            </a:lvl2pPr>
            <a:lvl3pPr marL="816485" indent="0">
              <a:buNone/>
              <a:defRPr sz="2175"/>
            </a:lvl3pPr>
            <a:lvl4pPr marL="1224728" indent="0">
              <a:buNone/>
              <a:defRPr sz="1800"/>
            </a:lvl4pPr>
            <a:lvl5pPr marL="1632971" indent="0">
              <a:buNone/>
              <a:defRPr sz="1800"/>
            </a:lvl5pPr>
            <a:lvl6pPr marL="2041213" indent="0">
              <a:buNone/>
              <a:defRPr sz="1800"/>
            </a:lvl6pPr>
            <a:lvl7pPr marL="2449455" indent="0">
              <a:buNone/>
              <a:defRPr sz="1800"/>
            </a:lvl7pPr>
            <a:lvl8pPr marL="2857698" indent="0">
              <a:buNone/>
              <a:defRPr sz="1800"/>
            </a:lvl8pPr>
            <a:lvl9pPr marL="3265941" indent="0">
              <a:buNone/>
              <a:defRPr sz="18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275"/>
            </a:lvl1pPr>
            <a:lvl2pPr marL="408243" indent="0">
              <a:buNone/>
              <a:defRPr sz="1050"/>
            </a:lvl2pPr>
            <a:lvl3pPr marL="816485" indent="0">
              <a:buNone/>
              <a:defRPr sz="900"/>
            </a:lvl3pPr>
            <a:lvl4pPr marL="1224728" indent="0">
              <a:buNone/>
              <a:defRPr sz="825"/>
            </a:lvl4pPr>
            <a:lvl5pPr marL="1632971" indent="0">
              <a:buNone/>
              <a:defRPr sz="825"/>
            </a:lvl5pPr>
            <a:lvl6pPr marL="2041213" indent="0">
              <a:buNone/>
              <a:defRPr sz="825"/>
            </a:lvl6pPr>
            <a:lvl7pPr marL="2449455" indent="0">
              <a:buNone/>
              <a:defRPr sz="825"/>
            </a:lvl7pPr>
            <a:lvl8pPr marL="2857698" indent="0">
              <a:buNone/>
              <a:defRPr sz="825"/>
            </a:lvl8pPr>
            <a:lvl9pPr marL="3265941"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r>
              <a:rPr lang="en-US" altLang="zh-CN"/>
              <a:t>软件工程 - 2013 - 第九章 软件项目管理</a:t>
            </a:r>
          </a:p>
        </p:txBody>
      </p:sp>
      <p:sp>
        <p:nvSpPr>
          <p:cNvPr id="7" name="灯片编号占位符 6"/>
          <p:cNvSpPr>
            <a:spLocks noGrp="1"/>
          </p:cNvSpPr>
          <p:nvPr>
            <p:ph type="sldNum" sz="quarter" idx="12"/>
          </p:nvPr>
        </p:nvSpPr>
        <p:spPr/>
        <p:txBody>
          <a:bodyPr/>
          <a:lstStyle/>
          <a:p>
            <a:fld id="{80DB8217-6EA6-4F3E-8AB8-9B16D8092D91}" type="slidenum">
              <a:rPr lang="en-US" altLang="zh-CN" smtClean="0"/>
              <a:pPr/>
              <a:t>‹#›</a:t>
            </a:fld>
            <a:endParaRPr lang="en-US" altLang="zh-CN"/>
          </a:p>
        </p:txBody>
      </p:sp>
    </p:spTree>
    <p:extLst>
      <p:ext uri="{BB962C8B-B14F-4D97-AF65-F5344CB8AC3E}">
        <p14:creationId xmlns:p14="http://schemas.microsoft.com/office/powerpoint/2010/main" val="429283753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108850" tIns="54425" rIns="108850" bIns="54425"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2"/>
            <a:ext cx="10972800" cy="4525963"/>
          </a:xfrm>
          <a:prstGeom prst="rect">
            <a:avLst/>
          </a:prstGeom>
        </p:spPr>
        <p:txBody>
          <a:bodyPr vert="horz" lIns="108850" tIns="54425" rIns="108850" bIns="5442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108850" tIns="54425" rIns="108850" bIns="54425" rtlCol="0" anchor="ctr"/>
          <a:lstStyle>
            <a:lvl1pPr algn="l">
              <a:defRPr sz="105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lIns="108850" tIns="54425" rIns="108850" bIns="54425" rtlCol="0" anchor="ctr"/>
          <a:lstStyle>
            <a:lvl1pPr algn="ctr">
              <a:defRPr sz="1050">
                <a:solidFill>
                  <a:schemeClr val="tx1">
                    <a:tint val="75000"/>
                  </a:schemeClr>
                </a:solidFill>
              </a:defRPr>
            </a:lvl1pPr>
          </a:lstStyle>
          <a:p>
            <a:r>
              <a:rPr lang="en-US" altLang="zh-CN"/>
              <a:t>软件工程 - 2013 - 第九章 软件项目管理</a:t>
            </a: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108850" tIns="54425" rIns="108850" bIns="54425" rtlCol="0" anchor="ctr"/>
          <a:lstStyle>
            <a:lvl1pPr algn="r">
              <a:defRPr sz="1050">
                <a:solidFill>
                  <a:schemeClr val="tx1">
                    <a:tint val="75000"/>
                  </a:schemeClr>
                </a:solidFill>
              </a:defRPr>
            </a:lvl1pPr>
          </a:lstStyle>
          <a:p>
            <a:fld id="{902B0141-E4CA-40C4-8EFD-42BC34204723}" type="slidenum">
              <a:rPr lang="en-US" altLang="zh-CN" smtClean="0"/>
              <a:pPr/>
              <a:t>‹#›</a:t>
            </a:fld>
            <a:endParaRPr lang="en-US" altLang="zh-CN"/>
          </a:p>
        </p:txBody>
      </p:sp>
    </p:spTree>
    <p:extLst>
      <p:ext uri="{BB962C8B-B14F-4D97-AF65-F5344CB8AC3E}">
        <p14:creationId xmlns:p14="http://schemas.microsoft.com/office/powerpoint/2010/main" val="106493368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random/>
  </p:transition>
  <p:hf hdr="0" dt="0"/>
  <p:txStyles>
    <p:titleStyle>
      <a:lvl1pPr algn="ctr" defTabSz="816485" rtl="0" eaLnBrk="1" latinLnBrk="0" hangingPunct="1">
        <a:spcBef>
          <a:spcPct val="0"/>
        </a:spcBef>
        <a:buNone/>
        <a:defRPr sz="3901" kern="1200">
          <a:solidFill>
            <a:schemeClr val="tx1"/>
          </a:solidFill>
          <a:latin typeface="+mj-lt"/>
          <a:ea typeface="+mj-ea"/>
          <a:cs typeface="+mj-cs"/>
        </a:defRPr>
      </a:lvl1pPr>
    </p:titleStyle>
    <p:bodyStyle>
      <a:lvl1pPr marL="306182" indent="-306182" algn="l" defTabSz="816485" rtl="0" eaLnBrk="1" latinLnBrk="0" hangingPunct="1">
        <a:spcBef>
          <a:spcPct val="20000"/>
        </a:spcBef>
        <a:buFont typeface="Arial" panose="020B0604020202020204" pitchFamily="34" charset="0"/>
        <a:buChar char="•"/>
        <a:defRPr sz="2850" kern="1200">
          <a:solidFill>
            <a:schemeClr val="tx1"/>
          </a:solidFill>
          <a:latin typeface="+mn-lt"/>
          <a:ea typeface="+mn-ea"/>
          <a:cs typeface="+mn-cs"/>
        </a:defRPr>
      </a:lvl1pPr>
      <a:lvl2pPr marL="663394" indent="-255152" algn="l" defTabSz="816485" rtl="0" eaLnBrk="1" latinLnBrk="0" hangingPunct="1">
        <a:spcBef>
          <a:spcPct val="20000"/>
        </a:spcBef>
        <a:buFont typeface="Arial" panose="020B0604020202020204" pitchFamily="34" charset="0"/>
        <a:buChar char="–"/>
        <a:defRPr sz="2475" kern="1200">
          <a:solidFill>
            <a:schemeClr val="tx1"/>
          </a:solidFill>
          <a:latin typeface="+mn-lt"/>
          <a:ea typeface="+mn-ea"/>
          <a:cs typeface="+mn-cs"/>
        </a:defRPr>
      </a:lvl2pPr>
      <a:lvl3pPr marL="1020606" indent="-204121" algn="l" defTabSz="81648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3pPr>
      <a:lvl4pPr marL="1428849"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37092"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45334"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53577"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61820"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70062" indent="-204121" algn="l" defTabSz="81648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16485" rtl="0" eaLnBrk="1" latinLnBrk="0" hangingPunct="1">
        <a:defRPr sz="1575" kern="1200">
          <a:solidFill>
            <a:schemeClr val="tx1"/>
          </a:solidFill>
          <a:latin typeface="+mn-lt"/>
          <a:ea typeface="+mn-ea"/>
          <a:cs typeface="+mn-cs"/>
        </a:defRPr>
      </a:lvl1pPr>
      <a:lvl2pPr marL="408243" algn="l" defTabSz="816485" rtl="0" eaLnBrk="1" latinLnBrk="0" hangingPunct="1">
        <a:defRPr sz="1575" kern="1200">
          <a:solidFill>
            <a:schemeClr val="tx1"/>
          </a:solidFill>
          <a:latin typeface="+mn-lt"/>
          <a:ea typeface="+mn-ea"/>
          <a:cs typeface="+mn-cs"/>
        </a:defRPr>
      </a:lvl2pPr>
      <a:lvl3pPr marL="816485" algn="l" defTabSz="816485" rtl="0" eaLnBrk="1" latinLnBrk="0" hangingPunct="1">
        <a:defRPr sz="1575" kern="1200">
          <a:solidFill>
            <a:schemeClr val="tx1"/>
          </a:solidFill>
          <a:latin typeface="+mn-lt"/>
          <a:ea typeface="+mn-ea"/>
          <a:cs typeface="+mn-cs"/>
        </a:defRPr>
      </a:lvl3pPr>
      <a:lvl4pPr marL="1224728" algn="l" defTabSz="816485" rtl="0" eaLnBrk="1" latinLnBrk="0" hangingPunct="1">
        <a:defRPr sz="1575" kern="1200">
          <a:solidFill>
            <a:schemeClr val="tx1"/>
          </a:solidFill>
          <a:latin typeface="+mn-lt"/>
          <a:ea typeface="+mn-ea"/>
          <a:cs typeface="+mn-cs"/>
        </a:defRPr>
      </a:lvl4pPr>
      <a:lvl5pPr marL="1632971" algn="l" defTabSz="816485" rtl="0" eaLnBrk="1" latinLnBrk="0" hangingPunct="1">
        <a:defRPr sz="1575" kern="1200">
          <a:solidFill>
            <a:schemeClr val="tx1"/>
          </a:solidFill>
          <a:latin typeface="+mn-lt"/>
          <a:ea typeface="+mn-ea"/>
          <a:cs typeface="+mn-cs"/>
        </a:defRPr>
      </a:lvl5pPr>
      <a:lvl6pPr marL="2041213" algn="l" defTabSz="816485" rtl="0" eaLnBrk="1" latinLnBrk="0" hangingPunct="1">
        <a:defRPr sz="1575" kern="1200">
          <a:solidFill>
            <a:schemeClr val="tx1"/>
          </a:solidFill>
          <a:latin typeface="+mn-lt"/>
          <a:ea typeface="+mn-ea"/>
          <a:cs typeface="+mn-cs"/>
        </a:defRPr>
      </a:lvl6pPr>
      <a:lvl7pPr marL="2449455" algn="l" defTabSz="816485" rtl="0" eaLnBrk="1" latinLnBrk="0" hangingPunct="1">
        <a:defRPr sz="1575" kern="1200">
          <a:solidFill>
            <a:schemeClr val="tx1"/>
          </a:solidFill>
          <a:latin typeface="+mn-lt"/>
          <a:ea typeface="+mn-ea"/>
          <a:cs typeface="+mn-cs"/>
        </a:defRPr>
      </a:lvl7pPr>
      <a:lvl8pPr marL="2857698" algn="l" defTabSz="816485" rtl="0" eaLnBrk="1" latinLnBrk="0" hangingPunct="1">
        <a:defRPr sz="1575" kern="1200">
          <a:solidFill>
            <a:schemeClr val="tx1"/>
          </a:solidFill>
          <a:latin typeface="+mn-lt"/>
          <a:ea typeface="+mn-ea"/>
          <a:cs typeface="+mn-cs"/>
        </a:defRPr>
      </a:lvl8pPr>
      <a:lvl9pPr marL="3265941" algn="l" defTabSz="816485"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图片 3" descr="吉大校标（白）">
            <a:extLst>
              <a:ext uri="{FF2B5EF4-FFF2-40B4-BE49-F238E27FC236}">
                <a16:creationId xmlns="" xmlns:a16="http://schemas.microsoft.com/office/drawing/2014/main" id="{468D9033-E1C8-4223-89E5-6A7BF152DF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 y="171450"/>
            <a:ext cx="23574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片 4" descr="logo">
            <a:extLst>
              <a:ext uri="{FF2B5EF4-FFF2-40B4-BE49-F238E27FC236}">
                <a16:creationId xmlns="" xmlns:a16="http://schemas.microsoft.com/office/drawing/2014/main" id="{BE22ED1D-38D0-4B99-94E2-D244FFB4AD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9775" y="0"/>
            <a:ext cx="1292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标题 1">
            <a:extLst>
              <a:ext uri="{FF2B5EF4-FFF2-40B4-BE49-F238E27FC236}">
                <a16:creationId xmlns="" xmlns:a16="http://schemas.microsoft.com/office/drawing/2014/main" id="{2E8AFD95-9F3F-40CC-BF02-B0EA0500F3E3}"/>
              </a:ext>
            </a:extLst>
          </p:cNvPr>
          <p:cNvSpPr>
            <a:spLocks noGrp="1" noChangeArrowheads="1"/>
          </p:cNvSpPr>
          <p:nvPr>
            <p:ph type="ctrTitle"/>
          </p:nvPr>
        </p:nvSpPr>
        <p:spPr bwMode="auto">
          <a:xfrm>
            <a:off x="914401" y="2130425"/>
            <a:ext cx="9430072" cy="1471613"/>
          </a:xfrm>
        </p:spPr>
        <p:txBody>
          <a:bodyPr wrap="square" numCol="1" anchorCtr="0" compatLnSpc="1">
            <a:prstTxWarp prst="textNoShape">
              <a:avLst/>
            </a:prstTxWarp>
          </a:bodyPr>
          <a:lstStyle/>
          <a:p>
            <a:r>
              <a:rPr lang="zh-CN" altLang="en-US" sz="6600" dirty="0" smtClean="0"/>
              <a:t>风险</a:t>
            </a:r>
            <a:r>
              <a:rPr lang="zh-CN" altLang="en-US" sz="6600" dirty="0"/>
              <a:t>管理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idx="1"/>
          </p:nvPr>
        </p:nvSpPr>
        <p:spPr>
          <a:xfrm>
            <a:off x="1055440" y="1196976"/>
            <a:ext cx="10513168" cy="5472113"/>
          </a:xfrm>
        </p:spPr>
        <p:txBody>
          <a:bodyPr>
            <a:normAutofit lnSpcReduction="10000"/>
          </a:bodyPr>
          <a:lstStyle/>
          <a:p>
            <a:pPr>
              <a:lnSpc>
                <a:spcPct val="110000"/>
              </a:lnSpc>
            </a:pPr>
            <a:r>
              <a:rPr lang="zh-CN" altLang="en-US" sz="3200" b="1" dirty="0">
                <a:latin typeface="+mn-ea"/>
                <a:ea typeface="+mn-ea"/>
              </a:rPr>
              <a:t>风险影响（</a:t>
            </a:r>
            <a:r>
              <a:rPr lang="en-US" altLang="zh-CN" sz="3200" b="1" dirty="0">
                <a:latin typeface="+mn-ea"/>
                <a:ea typeface="+mn-ea"/>
              </a:rPr>
              <a:t>Risk Impact</a:t>
            </a:r>
            <a:r>
              <a:rPr lang="zh-CN" altLang="en-US" sz="3200" b="1" dirty="0">
                <a:latin typeface="+mn-ea"/>
                <a:ea typeface="+mn-ea"/>
              </a:rPr>
              <a:t>）</a:t>
            </a:r>
          </a:p>
          <a:p>
            <a:pPr lvl="1">
              <a:lnSpc>
                <a:spcPct val="110000"/>
              </a:lnSpc>
            </a:pPr>
            <a:r>
              <a:rPr lang="zh-CN" altLang="en-US" sz="2800" b="1" dirty="0">
                <a:latin typeface="+mn-ea"/>
                <a:ea typeface="+mn-ea"/>
              </a:rPr>
              <a:t>风险具现后所能造成的损失</a:t>
            </a:r>
          </a:p>
          <a:p>
            <a:pPr lvl="1">
              <a:lnSpc>
                <a:spcPct val="110000"/>
              </a:lnSpc>
            </a:pPr>
            <a:r>
              <a:rPr lang="zh-CN" altLang="en-US" sz="2800" b="1" dirty="0">
                <a:latin typeface="+mn-ea"/>
                <a:ea typeface="+mn-ea"/>
              </a:rPr>
              <a:t>灾难性的、严重的、可以容忍的、可以忽略的</a:t>
            </a:r>
          </a:p>
          <a:p>
            <a:pPr>
              <a:lnSpc>
                <a:spcPct val="110000"/>
              </a:lnSpc>
            </a:pPr>
            <a:r>
              <a:rPr lang="zh-CN" altLang="en-US" sz="3200" b="1" dirty="0">
                <a:latin typeface="+mn-ea"/>
                <a:ea typeface="+mn-ea"/>
              </a:rPr>
              <a:t>风险概率（</a:t>
            </a:r>
            <a:r>
              <a:rPr lang="en-US" altLang="zh-CN" sz="3200" b="1" dirty="0">
                <a:latin typeface="+mn-ea"/>
                <a:ea typeface="+mn-ea"/>
              </a:rPr>
              <a:t>Risk Probability</a:t>
            </a:r>
            <a:r>
              <a:rPr lang="zh-CN" altLang="en-US" sz="3200" b="1" dirty="0">
                <a:latin typeface="+mn-ea"/>
                <a:ea typeface="+mn-ea"/>
              </a:rPr>
              <a:t>）</a:t>
            </a:r>
          </a:p>
          <a:p>
            <a:pPr>
              <a:lnSpc>
                <a:spcPct val="110000"/>
              </a:lnSpc>
            </a:pPr>
            <a:r>
              <a:rPr lang="zh-CN" altLang="en-US" sz="3200" b="1" dirty="0">
                <a:latin typeface="+mn-ea"/>
                <a:ea typeface="+mn-ea"/>
              </a:rPr>
              <a:t>风险概率的估算：</a:t>
            </a:r>
          </a:p>
          <a:p>
            <a:pPr lvl="1">
              <a:lnSpc>
                <a:spcPct val="110000"/>
              </a:lnSpc>
            </a:pPr>
            <a:r>
              <a:rPr lang="zh-CN" altLang="en-US" sz="2400" b="1" dirty="0">
                <a:latin typeface="+mn-ea"/>
                <a:ea typeface="+mn-ea"/>
              </a:rPr>
              <a:t>历史数据</a:t>
            </a:r>
          </a:p>
          <a:p>
            <a:pPr lvl="1">
              <a:lnSpc>
                <a:spcPct val="110000"/>
              </a:lnSpc>
            </a:pPr>
            <a:r>
              <a:rPr lang="zh-CN" altLang="en-US" sz="2400" b="1" dirty="0">
                <a:latin typeface="+mn-ea"/>
                <a:ea typeface="+mn-ea"/>
              </a:rPr>
              <a:t>可能性范围的确定：非常小</a:t>
            </a:r>
            <a:r>
              <a:rPr lang="en-US" altLang="zh-CN" sz="2400" b="1" dirty="0">
                <a:latin typeface="+mn-ea"/>
                <a:ea typeface="+mn-ea"/>
              </a:rPr>
              <a:t>(&lt;10%)</a:t>
            </a:r>
            <a:r>
              <a:rPr lang="zh-CN" altLang="en-US" sz="2400" b="1" dirty="0">
                <a:latin typeface="+mn-ea"/>
                <a:ea typeface="+mn-ea"/>
              </a:rPr>
              <a:t>、小</a:t>
            </a:r>
            <a:r>
              <a:rPr lang="en-US" altLang="zh-CN" sz="2400" b="1" dirty="0">
                <a:latin typeface="+mn-ea"/>
                <a:ea typeface="+mn-ea"/>
              </a:rPr>
              <a:t>(10%~25%)</a:t>
            </a:r>
            <a:r>
              <a:rPr lang="zh-CN" altLang="en-US" sz="2400" b="1" dirty="0">
                <a:latin typeface="+mn-ea"/>
                <a:ea typeface="+mn-ea"/>
              </a:rPr>
              <a:t>、中等</a:t>
            </a:r>
            <a:r>
              <a:rPr lang="en-US" altLang="zh-CN" sz="2400" b="1" dirty="0">
                <a:latin typeface="+mn-ea"/>
                <a:ea typeface="+mn-ea"/>
              </a:rPr>
              <a:t>(25%~50%)</a:t>
            </a:r>
            <a:r>
              <a:rPr lang="zh-CN" altLang="en-US" sz="2400" b="1" dirty="0">
                <a:latin typeface="+mn-ea"/>
                <a:ea typeface="+mn-ea"/>
              </a:rPr>
              <a:t>、大</a:t>
            </a:r>
            <a:r>
              <a:rPr lang="en-US" altLang="zh-CN" sz="2400" b="1" dirty="0">
                <a:latin typeface="+mn-ea"/>
                <a:ea typeface="+mn-ea"/>
              </a:rPr>
              <a:t>(50%~75%)</a:t>
            </a:r>
            <a:r>
              <a:rPr lang="zh-CN" altLang="en-US" sz="2400" b="1" dirty="0">
                <a:latin typeface="+mn-ea"/>
                <a:ea typeface="+mn-ea"/>
              </a:rPr>
              <a:t>、非常大</a:t>
            </a:r>
            <a:r>
              <a:rPr lang="en-US" altLang="zh-CN" sz="2400" b="1" dirty="0">
                <a:latin typeface="+mn-ea"/>
                <a:ea typeface="+mn-ea"/>
              </a:rPr>
              <a:t>(&gt;75%)</a:t>
            </a:r>
            <a:endParaRPr lang="en-US" altLang="zh-CN" sz="2800" b="1" dirty="0">
              <a:latin typeface="+mn-ea"/>
              <a:ea typeface="+mn-ea"/>
            </a:endParaRPr>
          </a:p>
          <a:p>
            <a:pPr>
              <a:lnSpc>
                <a:spcPct val="110000"/>
              </a:lnSpc>
            </a:pPr>
            <a:r>
              <a:rPr lang="zh-CN" altLang="en-US" sz="3200" b="1" dirty="0">
                <a:latin typeface="+mn-ea"/>
                <a:ea typeface="+mn-ea"/>
              </a:rPr>
              <a:t>风险暴露值（</a:t>
            </a:r>
            <a:r>
              <a:rPr lang="en-US" altLang="zh-CN" sz="3200" b="1" dirty="0">
                <a:latin typeface="+mn-ea"/>
                <a:ea typeface="+mn-ea"/>
              </a:rPr>
              <a:t>Risk Exposure</a:t>
            </a:r>
            <a:r>
              <a:rPr lang="zh-CN" altLang="en-US" sz="3200" b="1" dirty="0">
                <a:latin typeface="+mn-ea"/>
                <a:ea typeface="+mn-ea"/>
              </a:rPr>
              <a:t>）</a:t>
            </a:r>
          </a:p>
          <a:p>
            <a:pPr lvl="1">
              <a:lnSpc>
                <a:spcPct val="110000"/>
              </a:lnSpc>
            </a:pPr>
            <a:r>
              <a:rPr lang="zh-CN" altLang="en-US" sz="2800" b="1" dirty="0">
                <a:latin typeface="+mn-ea"/>
                <a:ea typeface="+mn-ea"/>
              </a:rPr>
              <a:t>风险暴露值＝风险概率</a:t>
            </a:r>
            <a:r>
              <a:rPr lang="en-US" altLang="zh-CN" sz="2800" b="1" dirty="0">
                <a:latin typeface="+mn-ea"/>
                <a:ea typeface="+mn-ea"/>
              </a:rPr>
              <a:t>×</a:t>
            </a:r>
            <a:r>
              <a:rPr lang="zh-CN" altLang="en-US" sz="2800" b="1" dirty="0">
                <a:latin typeface="+mn-ea"/>
                <a:ea typeface="+mn-ea"/>
              </a:rPr>
              <a:t>风险影响</a:t>
            </a:r>
          </a:p>
        </p:txBody>
      </p:sp>
      <p:sp>
        <p:nvSpPr>
          <p:cNvPr id="580611" name="Rectangle 3"/>
          <p:cNvSpPr>
            <a:spLocks noRot="1" noChangeArrowheads="1"/>
          </p:cNvSpPr>
          <p:nvPr/>
        </p:nvSpPr>
        <p:spPr bwMode="auto">
          <a:xfrm>
            <a:off x="1055440" y="133350"/>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风险分析</a:t>
            </a:r>
            <a:r>
              <a:rPr kumimoji="1" lang="en-US" altLang="zh-CN" sz="3600" b="1" dirty="0">
                <a:solidFill>
                  <a:srgbClr val="00F2FC"/>
                </a:solidFill>
                <a:latin typeface="黑体" panose="02010609060101010101" pitchFamily="49" charset="-122"/>
                <a:ea typeface="黑体" panose="02010609060101010101" pitchFamily="49" charset="-122"/>
              </a:rPr>
              <a:t>——</a:t>
            </a:r>
            <a:r>
              <a:rPr kumimoji="1" lang="zh-CN" altLang="en-US" sz="3600" b="1" dirty="0">
                <a:solidFill>
                  <a:srgbClr val="00F2FC"/>
                </a:solidFill>
                <a:latin typeface="黑体" panose="02010609060101010101" pitchFamily="49" charset="-122"/>
                <a:ea typeface="黑体" panose="02010609060101010101" pitchFamily="49" charset="-122"/>
              </a:rPr>
              <a:t>风险估算</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idx="1"/>
          </p:nvPr>
        </p:nvSpPr>
        <p:spPr>
          <a:xfrm>
            <a:off x="839416" y="1441652"/>
            <a:ext cx="11017224" cy="5256213"/>
          </a:xfrm>
          <a:noFill/>
          <a:ln/>
        </p:spPr>
        <p:txBody>
          <a:bodyPr>
            <a:normAutofit/>
          </a:bodyPr>
          <a:lstStyle/>
          <a:p>
            <a:pPr>
              <a:lnSpc>
                <a:spcPct val="110000"/>
              </a:lnSpc>
            </a:pPr>
            <a:r>
              <a:rPr lang="zh-CN" altLang="en-US" sz="3200" b="1" dirty="0">
                <a:latin typeface="+mn-ea"/>
                <a:ea typeface="+mn-ea"/>
              </a:rPr>
              <a:t>根据风险分析的结果对风险进行优先级排列；</a:t>
            </a:r>
          </a:p>
          <a:p>
            <a:pPr lvl="1">
              <a:lnSpc>
                <a:spcPct val="110000"/>
              </a:lnSpc>
            </a:pPr>
            <a:r>
              <a:rPr lang="zh-CN" altLang="en-US" sz="2800" b="1" dirty="0">
                <a:latin typeface="+mn-ea"/>
                <a:ea typeface="+mn-ea"/>
              </a:rPr>
              <a:t>参见</a:t>
            </a:r>
            <a:r>
              <a:rPr lang="en-US" altLang="zh-CN" sz="2800" b="1" dirty="0">
                <a:latin typeface="+mn-ea"/>
                <a:ea typeface="+mn-ea"/>
              </a:rPr>
              <a:t>《Top10</a:t>
            </a:r>
            <a:r>
              <a:rPr lang="zh-CN" altLang="en-US" sz="2800" b="1" dirty="0">
                <a:latin typeface="+mn-ea"/>
                <a:ea typeface="+mn-ea"/>
              </a:rPr>
              <a:t>风险列表</a:t>
            </a:r>
            <a:r>
              <a:rPr lang="en-US" altLang="zh-CN" sz="2800" b="1" dirty="0">
                <a:latin typeface="+mn-ea"/>
                <a:ea typeface="+mn-ea"/>
              </a:rPr>
              <a:t>》</a:t>
            </a:r>
          </a:p>
          <a:p>
            <a:pPr>
              <a:lnSpc>
                <a:spcPct val="110000"/>
              </a:lnSpc>
            </a:pPr>
            <a:r>
              <a:rPr lang="zh-CN" altLang="en-US" sz="3200" b="1" dirty="0">
                <a:latin typeface="+mn-ea"/>
                <a:ea typeface="+mn-ea"/>
              </a:rPr>
              <a:t>针对风险优先级列表中的每种风险制定相应的管理对策，要指定具体的风险负责人，指出风险具现的触发事件或临界时间，制定该项风险的监控计划，并确定应对办法；</a:t>
            </a:r>
          </a:p>
          <a:p>
            <a:pPr lvl="1">
              <a:lnSpc>
                <a:spcPct val="110000"/>
              </a:lnSpc>
            </a:pPr>
            <a:r>
              <a:rPr lang="zh-CN" altLang="en-US" sz="2800" b="1" dirty="0">
                <a:latin typeface="+mn-ea"/>
                <a:ea typeface="+mn-ea"/>
              </a:rPr>
              <a:t>参见</a:t>
            </a:r>
            <a:r>
              <a:rPr lang="en-US" altLang="zh-CN" sz="2800" b="1" dirty="0">
                <a:latin typeface="+mn-ea"/>
                <a:ea typeface="+mn-ea"/>
              </a:rPr>
              <a:t>《</a:t>
            </a:r>
            <a:r>
              <a:rPr lang="zh-CN" altLang="en-US" sz="2800" b="1" dirty="0">
                <a:latin typeface="+mn-ea"/>
                <a:ea typeface="+mn-ea"/>
              </a:rPr>
              <a:t>风险管理计划示例</a:t>
            </a:r>
            <a:r>
              <a:rPr lang="en-US" altLang="zh-CN" sz="2800" b="1" dirty="0">
                <a:latin typeface="+mn-ea"/>
                <a:ea typeface="+mn-ea"/>
              </a:rPr>
              <a:t>》</a:t>
            </a:r>
          </a:p>
        </p:txBody>
      </p:sp>
      <p:sp>
        <p:nvSpPr>
          <p:cNvPr id="582659" name="Rectangle 3"/>
          <p:cNvSpPr>
            <a:spLocks noRot="1" noChangeArrowheads="1"/>
          </p:cNvSpPr>
          <p:nvPr/>
        </p:nvSpPr>
        <p:spPr bwMode="auto">
          <a:xfrm>
            <a:off x="1055440" y="128588"/>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风险规划</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idx="1"/>
          </p:nvPr>
        </p:nvSpPr>
        <p:spPr>
          <a:xfrm>
            <a:off x="695400" y="1640091"/>
            <a:ext cx="11208568" cy="5111750"/>
          </a:xfrm>
          <a:noFill/>
          <a:ln/>
        </p:spPr>
        <p:txBody>
          <a:bodyPr>
            <a:normAutofit/>
          </a:bodyPr>
          <a:lstStyle/>
          <a:p>
            <a:pPr>
              <a:lnSpc>
                <a:spcPct val="110000"/>
              </a:lnSpc>
            </a:pPr>
            <a:r>
              <a:rPr lang="zh-CN" altLang="en-US" sz="3200" b="1" dirty="0">
                <a:latin typeface="+mn-ea"/>
                <a:ea typeface="+mn-ea"/>
              </a:rPr>
              <a:t>风险规避（</a:t>
            </a:r>
            <a:r>
              <a:rPr lang="en-US" altLang="zh-CN" sz="3200" b="1" dirty="0">
                <a:latin typeface="+mn-ea"/>
                <a:ea typeface="+mn-ea"/>
              </a:rPr>
              <a:t>Risk Avoidance</a:t>
            </a:r>
            <a:r>
              <a:rPr lang="zh-CN" altLang="en-US" sz="3200" b="1" dirty="0">
                <a:latin typeface="+mn-ea"/>
                <a:ea typeface="+mn-ea"/>
              </a:rPr>
              <a:t>）</a:t>
            </a:r>
          </a:p>
          <a:p>
            <a:pPr lvl="1">
              <a:lnSpc>
                <a:spcPct val="110000"/>
              </a:lnSpc>
            </a:pPr>
            <a:r>
              <a:rPr lang="zh-CN" altLang="en-US" sz="2800" b="1" dirty="0">
                <a:latin typeface="+mn-ea"/>
                <a:ea typeface="+mn-ea"/>
              </a:rPr>
              <a:t>完全回避风险，排除造成风险事件的原因，或变更项目计划以保护项目目标免受风险事件的影响。</a:t>
            </a:r>
          </a:p>
          <a:p>
            <a:pPr lvl="1">
              <a:lnSpc>
                <a:spcPct val="110000"/>
              </a:lnSpc>
            </a:pPr>
            <a:r>
              <a:rPr lang="zh-CN" altLang="en-US" sz="2800" b="1" dirty="0">
                <a:latin typeface="+mn-ea"/>
                <a:ea typeface="+mn-ea"/>
              </a:rPr>
              <a:t>建立风险缓解计划。</a:t>
            </a:r>
          </a:p>
          <a:p>
            <a:pPr>
              <a:lnSpc>
                <a:spcPct val="110000"/>
              </a:lnSpc>
            </a:pPr>
            <a:r>
              <a:rPr lang="zh-CN" altLang="en-US" sz="3200" b="1" dirty="0">
                <a:latin typeface="+mn-ea"/>
                <a:ea typeface="+mn-ea"/>
              </a:rPr>
              <a:t>风险管理及应急计划</a:t>
            </a:r>
          </a:p>
          <a:p>
            <a:pPr lvl="1">
              <a:lnSpc>
                <a:spcPct val="110000"/>
              </a:lnSpc>
            </a:pPr>
            <a:r>
              <a:rPr lang="zh-CN" altLang="en-US" sz="2800" b="1" dirty="0">
                <a:latin typeface="+mn-ea"/>
                <a:ea typeface="+mn-ea"/>
              </a:rPr>
              <a:t>假设缓解工作已经失败并且风险变成了现实。</a:t>
            </a:r>
          </a:p>
        </p:txBody>
      </p:sp>
      <p:sp>
        <p:nvSpPr>
          <p:cNvPr id="584707" name="Rectangle 3"/>
          <p:cNvSpPr>
            <a:spLocks noRot="1" noChangeArrowheads="1"/>
          </p:cNvSpPr>
          <p:nvPr/>
        </p:nvSpPr>
        <p:spPr bwMode="auto">
          <a:xfrm>
            <a:off x="983432" y="74612"/>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风险规划</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idx="1"/>
          </p:nvPr>
        </p:nvSpPr>
        <p:spPr>
          <a:xfrm>
            <a:off x="839416" y="2132856"/>
            <a:ext cx="10945216" cy="3017843"/>
          </a:xfrm>
          <a:noFill/>
          <a:ln/>
        </p:spPr>
        <p:txBody>
          <a:bodyPr>
            <a:normAutofit/>
          </a:bodyPr>
          <a:lstStyle/>
          <a:p>
            <a:pPr>
              <a:lnSpc>
                <a:spcPct val="110000"/>
              </a:lnSpc>
            </a:pPr>
            <a:r>
              <a:rPr lang="zh-CN" altLang="en-US" sz="3200" b="1" dirty="0">
                <a:latin typeface="+mn-ea"/>
                <a:ea typeface="+mn-ea"/>
              </a:rPr>
              <a:t>随着项目的进展，风险监控活动就开始了。</a:t>
            </a:r>
          </a:p>
          <a:p>
            <a:pPr>
              <a:lnSpc>
                <a:spcPct val="110000"/>
              </a:lnSpc>
            </a:pPr>
            <a:r>
              <a:rPr lang="zh-CN" altLang="en-US" sz="3200" b="1" dirty="0">
                <a:latin typeface="+mn-ea"/>
                <a:ea typeface="+mn-ea"/>
              </a:rPr>
              <a:t>管理者对每一个识别的风险定期进行评估，从而确定风险出现的可能性是变大还是变小、风险的影响后果是否有所改变。</a:t>
            </a:r>
          </a:p>
          <a:p>
            <a:pPr>
              <a:lnSpc>
                <a:spcPct val="110000"/>
              </a:lnSpc>
            </a:pPr>
            <a:r>
              <a:rPr lang="zh-CN" altLang="en-US" sz="3200" b="1" dirty="0">
                <a:latin typeface="+mn-ea"/>
                <a:ea typeface="+mn-ea"/>
              </a:rPr>
              <a:t>风险监控是个持续不断的过程。</a:t>
            </a:r>
          </a:p>
          <a:p>
            <a:pPr>
              <a:lnSpc>
                <a:spcPct val="110000"/>
              </a:lnSpc>
            </a:pPr>
            <a:endParaRPr lang="en-US" altLang="zh-CN" sz="3200" b="1" dirty="0">
              <a:latin typeface="+mn-ea"/>
              <a:ea typeface="+mn-ea"/>
            </a:endParaRPr>
          </a:p>
        </p:txBody>
      </p:sp>
      <p:sp>
        <p:nvSpPr>
          <p:cNvPr id="586755" name="Rectangle 3"/>
          <p:cNvSpPr>
            <a:spLocks noRot="1" noChangeArrowheads="1"/>
          </p:cNvSpPr>
          <p:nvPr/>
        </p:nvSpPr>
        <p:spPr bwMode="auto">
          <a:xfrm>
            <a:off x="1127448" y="84942"/>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风险监控</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idx="1"/>
          </p:nvPr>
        </p:nvSpPr>
        <p:spPr>
          <a:xfrm>
            <a:off x="1089956" y="1772816"/>
            <a:ext cx="10513168" cy="4525963"/>
          </a:xfrm>
          <a:noFill/>
          <a:ln/>
        </p:spPr>
        <p:txBody>
          <a:bodyPr>
            <a:normAutofit/>
          </a:bodyPr>
          <a:lstStyle/>
          <a:p>
            <a:pPr>
              <a:lnSpc>
                <a:spcPts val="3700"/>
              </a:lnSpc>
            </a:pPr>
            <a:r>
              <a:rPr lang="zh-CN" altLang="en-US" sz="2800" b="1" dirty="0">
                <a:latin typeface="+mn-ea"/>
                <a:ea typeface="+mn-ea"/>
              </a:rPr>
              <a:t>风险：能造成恶果的有害事件</a:t>
            </a:r>
          </a:p>
          <a:p>
            <a:pPr lvl="1">
              <a:lnSpc>
                <a:spcPts val="3700"/>
              </a:lnSpc>
            </a:pPr>
            <a:r>
              <a:rPr lang="zh-CN" altLang="en-US" sz="2400" b="1" dirty="0">
                <a:latin typeface="+mn-ea"/>
                <a:ea typeface="+mn-ea"/>
              </a:rPr>
              <a:t>不确定性：风险可能发生，也可能不发生；</a:t>
            </a:r>
          </a:p>
          <a:p>
            <a:pPr lvl="1">
              <a:lnSpc>
                <a:spcPts val="3700"/>
              </a:lnSpc>
            </a:pPr>
            <a:r>
              <a:rPr lang="zh-CN" altLang="en-US" sz="2400" b="1" dirty="0">
                <a:latin typeface="+mn-ea"/>
                <a:ea typeface="+mn-ea"/>
              </a:rPr>
              <a:t>损失：风险如果变成现实，会带来损失；</a:t>
            </a:r>
          </a:p>
          <a:p>
            <a:pPr lvl="1">
              <a:lnSpc>
                <a:spcPts val="3700"/>
              </a:lnSpc>
            </a:pPr>
            <a:r>
              <a:rPr lang="zh-CN" altLang="en-US" sz="2400" b="1" dirty="0">
                <a:latin typeface="+mn-ea"/>
                <a:ea typeface="+mn-ea"/>
              </a:rPr>
              <a:t>风险是尚未发生的问题，问题是业已成真的风险。</a:t>
            </a:r>
          </a:p>
          <a:p>
            <a:pPr>
              <a:lnSpc>
                <a:spcPts val="3700"/>
              </a:lnSpc>
            </a:pPr>
            <a:r>
              <a:rPr lang="zh-CN" altLang="en-US" sz="2800" b="1" dirty="0" smtClean="0">
                <a:latin typeface="+mn-ea"/>
                <a:ea typeface="+mn-ea"/>
              </a:rPr>
              <a:t>风险“具现”</a:t>
            </a:r>
            <a:r>
              <a:rPr lang="zh-CN" altLang="en-US" sz="2800" b="1" dirty="0" smtClean="0">
                <a:latin typeface="+mn-ea"/>
              </a:rPr>
              <a:t>：</a:t>
            </a:r>
            <a:r>
              <a:rPr lang="zh-CN" altLang="en-US" sz="2800" b="1" dirty="0" smtClean="0">
                <a:latin typeface="+mn-ea"/>
                <a:ea typeface="+mn-ea"/>
              </a:rPr>
              <a:t>风险变成</a:t>
            </a:r>
            <a:r>
              <a:rPr lang="zh-CN" altLang="en-US" sz="2800" b="1" dirty="0">
                <a:latin typeface="+mn-ea"/>
                <a:ea typeface="+mn-ea"/>
              </a:rPr>
              <a:t>问题</a:t>
            </a:r>
            <a:r>
              <a:rPr lang="zh-CN" altLang="en-US" sz="2800" b="1" dirty="0" smtClean="0">
                <a:latin typeface="+mn-ea"/>
                <a:ea typeface="+mn-ea"/>
              </a:rPr>
              <a:t>的时候，也</a:t>
            </a:r>
            <a:r>
              <a:rPr lang="zh-CN" altLang="en-US" sz="2800" b="1" dirty="0">
                <a:latin typeface="+mn-ea"/>
                <a:ea typeface="+mn-ea"/>
              </a:rPr>
              <a:t>是</a:t>
            </a:r>
            <a:r>
              <a:rPr lang="zh-CN" altLang="en-US" sz="2800" b="1" u="sng" dirty="0">
                <a:solidFill>
                  <a:srgbClr val="FFFF00"/>
                </a:solidFill>
                <a:latin typeface="+mn-ea"/>
                <a:ea typeface="+mn-ea"/>
              </a:rPr>
              <a:t>风险转化</a:t>
            </a:r>
            <a:r>
              <a:rPr lang="zh-CN" altLang="en-US" sz="2800" b="1" dirty="0">
                <a:latin typeface="+mn-ea"/>
                <a:ea typeface="+mn-ea"/>
              </a:rPr>
              <a:t>的时刻。</a:t>
            </a:r>
          </a:p>
          <a:p>
            <a:pPr>
              <a:lnSpc>
                <a:spcPts val="3700"/>
              </a:lnSpc>
            </a:pPr>
            <a:endParaRPr lang="en-US" altLang="zh-CN" sz="2800" b="1" dirty="0">
              <a:latin typeface="+mn-ea"/>
              <a:ea typeface="+mn-ea"/>
            </a:endParaRPr>
          </a:p>
        </p:txBody>
      </p:sp>
      <p:sp>
        <p:nvSpPr>
          <p:cNvPr id="564227" name="Rectangle 3"/>
          <p:cNvSpPr>
            <a:spLocks noRot="1" noChangeArrowheads="1"/>
          </p:cNvSpPr>
          <p:nvPr/>
        </p:nvSpPr>
        <p:spPr bwMode="auto">
          <a:xfrm>
            <a:off x="1055440" y="15367"/>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什么是风险</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idx="1"/>
          </p:nvPr>
        </p:nvSpPr>
        <p:spPr>
          <a:xfrm>
            <a:off x="983432" y="1700808"/>
            <a:ext cx="10488488" cy="4803793"/>
          </a:xfrm>
          <a:noFill/>
          <a:ln/>
        </p:spPr>
        <p:txBody>
          <a:bodyPr>
            <a:normAutofit/>
          </a:bodyPr>
          <a:lstStyle/>
          <a:p>
            <a:pPr>
              <a:lnSpc>
                <a:spcPct val="110000"/>
              </a:lnSpc>
            </a:pPr>
            <a:r>
              <a:rPr lang="zh-CN" altLang="en-US" sz="2800" b="1" dirty="0">
                <a:latin typeface="+mn-ea"/>
                <a:ea typeface="+mn-ea"/>
              </a:rPr>
              <a:t>风险＝机会、机遇</a:t>
            </a:r>
          </a:p>
          <a:p>
            <a:pPr>
              <a:lnSpc>
                <a:spcPct val="110000"/>
              </a:lnSpc>
            </a:pPr>
            <a:r>
              <a:rPr lang="zh-CN" altLang="en-US" sz="2800" b="1" dirty="0">
                <a:latin typeface="+mn-ea"/>
                <a:ea typeface="+mn-ea"/>
              </a:rPr>
              <a:t>风险和收益总是结伴而行。全无风险的项目也几乎全无收益；</a:t>
            </a:r>
          </a:p>
          <a:p>
            <a:pPr>
              <a:lnSpc>
                <a:spcPct val="110000"/>
              </a:lnSpc>
            </a:pPr>
            <a:r>
              <a:rPr lang="zh-CN" altLang="en-US" sz="2800" b="1" dirty="0">
                <a:latin typeface="+mn-ea"/>
                <a:ea typeface="+mn-ea"/>
              </a:rPr>
              <a:t>清楚地知道坏事有可能发生、并做好相应的准备，是成熟的标志之一；</a:t>
            </a:r>
          </a:p>
          <a:p>
            <a:pPr>
              <a:lnSpc>
                <a:spcPct val="110000"/>
              </a:lnSpc>
            </a:pPr>
            <a:r>
              <a:rPr lang="zh-CN" altLang="en-US" sz="2800" b="1" dirty="0" smtClean="0">
                <a:latin typeface="+mn-ea"/>
                <a:ea typeface="+mn-ea"/>
              </a:rPr>
              <a:t>复杂</a:t>
            </a:r>
            <a:r>
              <a:rPr lang="zh-CN" altLang="en-US" sz="2800" b="1" dirty="0">
                <a:latin typeface="+mn-ea"/>
                <a:ea typeface="+mn-ea"/>
              </a:rPr>
              <a:t>开发项目</a:t>
            </a:r>
            <a:r>
              <a:rPr lang="zh-CN" altLang="en-US" sz="2800" b="1" dirty="0" smtClean="0">
                <a:latin typeface="+mn-ea"/>
                <a:ea typeface="+mn-ea"/>
              </a:rPr>
              <a:t>中一定有不确定性</a:t>
            </a:r>
            <a:r>
              <a:rPr lang="zh-CN" altLang="en-US" sz="2800" b="1" dirty="0">
                <a:latin typeface="+mn-ea"/>
                <a:ea typeface="+mn-ea"/>
              </a:rPr>
              <a:t>，</a:t>
            </a:r>
            <a:r>
              <a:rPr lang="zh-CN" altLang="en-US" sz="2800" b="1" dirty="0" smtClean="0">
                <a:latin typeface="+mn-ea"/>
                <a:ea typeface="+mn-ea"/>
              </a:rPr>
              <a:t>而</a:t>
            </a:r>
            <a:r>
              <a:rPr lang="zh-CN" altLang="en-US" sz="2800" b="1" dirty="0">
                <a:latin typeface="+mn-ea"/>
                <a:ea typeface="+mn-ea"/>
              </a:rPr>
              <a:t>哪里有不确定性，哪里就有风险。</a:t>
            </a:r>
          </a:p>
        </p:txBody>
      </p:sp>
      <p:sp>
        <p:nvSpPr>
          <p:cNvPr id="566275" name="Rectangle 3"/>
          <p:cNvSpPr>
            <a:spLocks noRot="1" noChangeArrowheads="1"/>
          </p:cNvSpPr>
          <p:nvPr/>
        </p:nvSpPr>
        <p:spPr bwMode="auto">
          <a:xfrm>
            <a:off x="983432" y="133350"/>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风险为什么重要？</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idx="1"/>
          </p:nvPr>
        </p:nvSpPr>
        <p:spPr>
          <a:xfrm>
            <a:off x="407368" y="1700808"/>
            <a:ext cx="11377264" cy="4160851"/>
          </a:xfrm>
          <a:noFill/>
          <a:ln/>
        </p:spPr>
        <p:txBody>
          <a:bodyPr>
            <a:normAutofit fontScale="92500"/>
          </a:bodyPr>
          <a:lstStyle/>
          <a:p>
            <a:pPr>
              <a:lnSpc>
                <a:spcPct val="110000"/>
              </a:lnSpc>
              <a:spcBef>
                <a:spcPct val="35000"/>
              </a:spcBef>
            </a:pPr>
            <a:r>
              <a:rPr lang="zh-CN" altLang="en-US" sz="3200" b="1" dirty="0">
                <a:solidFill>
                  <a:srgbClr val="FFFF00"/>
                </a:solidFill>
                <a:latin typeface="+mn-ea"/>
                <a:ea typeface="+mn-ea"/>
              </a:rPr>
              <a:t>被动策略</a:t>
            </a:r>
            <a:r>
              <a:rPr lang="zh-CN" altLang="en-US" sz="3200" b="1" dirty="0">
                <a:latin typeface="+mn-ea"/>
                <a:ea typeface="+mn-ea"/>
              </a:rPr>
              <a:t>：针对可能发生的风险监督项目，直到它们变成真正的问题时，才拨出资源来处理它们。</a:t>
            </a:r>
          </a:p>
          <a:p>
            <a:pPr lvl="1">
              <a:lnSpc>
                <a:spcPct val="110000"/>
              </a:lnSpc>
              <a:spcBef>
                <a:spcPct val="35000"/>
              </a:spcBef>
            </a:pPr>
            <a:r>
              <a:rPr lang="zh-CN" altLang="en-US" sz="2800" b="1" dirty="0" smtClean="0">
                <a:latin typeface="+mn-ea"/>
                <a:ea typeface="+mn-ea"/>
              </a:rPr>
              <a:t>“救火模式”</a:t>
            </a:r>
            <a:endParaRPr lang="zh-CN" altLang="en-US" sz="2800" b="1" dirty="0">
              <a:latin typeface="+mn-ea"/>
              <a:ea typeface="+mn-ea"/>
            </a:endParaRPr>
          </a:p>
          <a:p>
            <a:pPr>
              <a:lnSpc>
                <a:spcPct val="110000"/>
              </a:lnSpc>
              <a:spcBef>
                <a:spcPct val="35000"/>
              </a:spcBef>
            </a:pPr>
            <a:r>
              <a:rPr lang="zh-CN" altLang="en-US" sz="3200" b="1" dirty="0">
                <a:solidFill>
                  <a:srgbClr val="FFFF00"/>
                </a:solidFill>
                <a:latin typeface="+mn-ea"/>
                <a:ea typeface="+mn-ea"/>
              </a:rPr>
              <a:t>主动策略</a:t>
            </a:r>
            <a:r>
              <a:rPr lang="zh-CN" altLang="en-US" sz="3200" b="1" dirty="0">
                <a:latin typeface="+mn-ea"/>
                <a:ea typeface="+mn-ea"/>
              </a:rPr>
              <a:t>：标识出潜在的风险，评估它们出现的概率及产生的影响，且按重要性加以排序，然后建立计划以管理风险。由于并不是所有的风险都能预见到，所以项目组必须建立一个应急计划，使其在必要时能够以可控及有效的方式做出反应。</a:t>
            </a:r>
          </a:p>
        </p:txBody>
      </p:sp>
      <p:sp>
        <p:nvSpPr>
          <p:cNvPr id="568323" name="Rectangle 3"/>
          <p:cNvSpPr>
            <a:spLocks noRot="1" noChangeArrowheads="1"/>
          </p:cNvSpPr>
          <p:nvPr/>
        </p:nvSpPr>
        <p:spPr bwMode="auto">
          <a:xfrm>
            <a:off x="983432" y="116632"/>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风险管理的策略</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idx="1"/>
          </p:nvPr>
        </p:nvSpPr>
        <p:spPr>
          <a:xfrm>
            <a:off x="4167174" y="1571613"/>
            <a:ext cx="4533902" cy="4525963"/>
          </a:xfrm>
          <a:noFill/>
          <a:ln/>
        </p:spPr>
        <p:txBody>
          <a:bodyPr>
            <a:normAutofit/>
          </a:bodyPr>
          <a:lstStyle/>
          <a:p>
            <a:pPr>
              <a:lnSpc>
                <a:spcPct val="110000"/>
              </a:lnSpc>
            </a:pPr>
            <a:r>
              <a:rPr lang="zh-CN" altLang="en-US" sz="3200" b="1" dirty="0">
                <a:latin typeface="+mn-ea"/>
                <a:ea typeface="+mn-ea"/>
              </a:rPr>
              <a:t>风险识别</a:t>
            </a:r>
          </a:p>
          <a:p>
            <a:pPr>
              <a:lnSpc>
                <a:spcPct val="110000"/>
              </a:lnSpc>
            </a:pPr>
            <a:r>
              <a:rPr lang="zh-CN" altLang="en-US" sz="3200" b="1" dirty="0">
                <a:latin typeface="+mn-ea"/>
                <a:ea typeface="+mn-ea"/>
              </a:rPr>
              <a:t>风险分析</a:t>
            </a:r>
          </a:p>
          <a:p>
            <a:pPr>
              <a:lnSpc>
                <a:spcPct val="110000"/>
              </a:lnSpc>
            </a:pPr>
            <a:r>
              <a:rPr lang="zh-CN" altLang="en-US" sz="3200" b="1" dirty="0">
                <a:latin typeface="+mn-ea"/>
                <a:ea typeface="+mn-ea"/>
              </a:rPr>
              <a:t>风险规划</a:t>
            </a:r>
          </a:p>
          <a:p>
            <a:pPr lvl="1">
              <a:lnSpc>
                <a:spcPct val="110000"/>
              </a:lnSpc>
            </a:pPr>
            <a:r>
              <a:rPr lang="zh-CN" altLang="en-US" sz="2800" b="1" dirty="0">
                <a:latin typeface="+mn-ea"/>
                <a:ea typeface="+mn-ea"/>
              </a:rPr>
              <a:t>风险优先级划分</a:t>
            </a:r>
          </a:p>
          <a:p>
            <a:pPr lvl="1">
              <a:lnSpc>
                <a:spcPct val="110000"/>
              </a:lnSpc>
            </a:pPr>
            <a:r>
              <a:rPr lang="zh-CN" altLang="en-US" sz="2800" b="1" dirty="0">
                <a:latin typeface="+mn-ea"/>
                <a:ea typeface="+mn-ea"/>
              </a:rPr>
              <a:t>制定风险管理对策</a:t>
            </a:r>
          </a:p>
          <a:p>
            <a:pPr>
              <a:lnSpc>
                <a:spcPct val="110000"/>
              </a:lnSpc>
            </a:pPr>
            <a:r>
              <a:rPr lang="zh-CN" altLang="en-US" sz="3200" b="1" dirty="0">
                <a:latin typeface="+mn-ea"/>
                <a:ea typeface="+mn-ea"/>
              </a:rPr>
              <a:t>风险监控</a:t>
            </a:r>
          </a:p>
        </p:txBody>
      </p:sp>
      <p:sp>
        <p:nvSpPr>
          <p:cNvPr id="570371" name="Rectangle 3"/>
          <p:cNvSpPr>
            <a:spLocks noRot="1" noChangeArrowheads="1"/>
          </p:cNvSpPr>
          <p:nvPr/>
        </p:nvSpPr>
        <p:spPr bwMode="auto">
          <a:xfrm>
            <a:off x="1055440" y="106085"/>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风险管理的内容</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Rot="1" noChangeArrowheads="1"/>
          </p:cNvSpPr>
          <p:nvPr/>
        </p:nvSpPr>
        <p:spPr bwMode="auto">
          <a:xfrm>
            <a:off x="911424" y="95252"/>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风险管理的内容</a:t>
            </a:r>
          </a:p>
        </p:txBody>
      </p:sp>
      <p:grpSp>
        <p:nvGrpSpPr>
          <p:cNvPr id="572420" name="Group 4"/>
          <p:cNvGrpSpPr>
            <a:grpSpLocks/>
          </p:cNvGrpSpPr>
          <p:nvPr/>
        </p:nvGrpSpPr>
        <p:grpSpPr bwMode="auto">
          <a:xfrm>
            <a:off x="911424" y="1916114"/>
            <a:ext cx="10585176" cy="2809875"/>
            <a:chOff x="110" y="1207"/>
            <a:chExt cx="5537" cy="1770"/>
          </a:xfrm>
        </p:grpSpPr>
        <p:sp>
          <p:nvSpPr>
            <p:cNvPr id="572421" name="AutoShape 5"/>
            <p:cNvSpPr>
              <a:spLocks noChangeArrowheads="1"/>
            </p:cNvSpPr>
            <p:nvPr/>
          </p:nvSpPr>
          <p:spPr bwMode="auto">
            <a:xfrm>
              <a:off x="160" y="1561"/>
              <a:ext cx="952" cy="453"/>
            </a:xfrm>
            <a:prstGeom prst="roundRect">
              <a:avLst>
                <a:gd name="adj" fmla="val 16667"/>
              </a:avLst>
            </a:prstGeom>
            <a:noFill/>
            <a:ln w="28575">
              <a:solidFill>
                <a:schemeClr val="bg1"/>
              </a:solidFill>
              <a:round/>
              <a:headEnd/>
              <a:tailEnd/>
            </a:ln>
            <a:effectLst/>
          </p:spPr>
          <p:txBody>
            <a:bodyPr wrap="none" lIns="90000" tIns="46800" rIns="90000" bIns="46800" anchor="ctr" anchorCtr="1"/>
            <a:lstStyle/>
            <a:p>
              <a:pPr algn="ctr"/>
              <a:r>
                <a:rPr lang="zh-CN" altLang="en-US" b="1">
                  <a:solidFill>
                    <a:schemeClr val="bg1"/>
                  </a:solidFill>
                  <a:effectLst>
                    <a:outerShdw blurRad="38100" dist="38100" dir="2700000" algn="tl">
                      <a:srgbClr val="000000"/>
                    </a:outerShdw>
                  </a:effectLst>
                </a:rPr>
                <a:t>风险识别</a:t>
              </a:r>
            </a:p>
          </p:txBody>
        </p:sp>
        <p:sp>
          <p:nvSpPr>
            <p:cNvPr id="572422" name="Rectangle 6"/>
            <p:cNvSpPr>
              <a:spLocks noChangeArrowheads="1"/>
            </p:cNvSpPr>
            <p:nvPr/>
          </p:nvSpPr>
          <p:spPr bwMode="auto">
            <a:xfrm>
              <a:off x="110" y="2478"/>
              <a:ext cx="1045" cy="499"/>
            </a:xfrm>
            <a:prstGeom prst="rect">
              <a:avLst/>
            </a:prstGeom>
            <a:noFill/>
            <a:ln w="28575">
              <a:solidFill>
                <a:schemeClr val="bg1"/>
              </a:solidFill>
              <a:miter lim="800000"/>
              <a:headEnd/>
              <a:tailEnd/>
            </a:ln>
            <a:effectLst/>
          </p:spPr>
          <p:txBody>
            <a:bodyPr wrap="none" anchor="ctr"/>
            <a:lstStyle/>
            <a:p>
              <a:pPr algn="ctr"/>
              <a:r>
                <a:rPr lang="zh-CN" altLang="en-US" b="1">
                  <a:solidFill>
                    <a:schemeClr val="bg1"/>
                  </a:solidFill>
                  <a:effectLst>
                    <a:outerShdw blurRad="38100" dist="38100" dir="2700000" algn="tl">
                      <a:srgbClr val="000000"/>
                    </a:outerShdw>
                  </a:effectLst>
                </a:rPr>
                <a:t>潜在的风险列表</a:t>
              </a:r>
            </a:p>
          </p:txBody>
        </p:sp>
        <p:cxnSp>
          <p:nvCxnSpPr>
            <p:cNvPr id="572423" name="AutoShape 7"/>
            <p:cNvCxnSpPr>
              <a:cxnSpLocks noChangeShapeType="1"/>
              <a:stCxn id="572421" idx="2"/>
              <a:endCxn id="572422" idx="0"/>
            </p:cNvCxnSpPr>
            <p:nvPr/>
          </p:nvCxnSpPr>
          <p:spPr bwMode="auto">
            <a:xfrm flipH="1">
              <a:off x="633" y="2023"/>
              <a:ext cx="3" cy="446"/>
            </a:xfrm>
            <a:prstGeom prst="straightConnector1">
              <a:avLst/>
            </a:prstGeom>
            <a:noFill/>
            <a:ln w="28575">
              <a:solidFill>
                <a:schemeClr val="bg1"/>
              </a:solidFill>
              <a:round/>
              <a:headEnd/>
              <a:tailEnd type="triangle" w="med" len="med"/>
            </a:ln>
            <a:effectLst/>
          </p:spPr>
        </p:cxnSp>
        <p:sp>
          <p:nvSpPr>
            <p:cNvPr id="572424" name="AutoShape 8"/>
            <p:cNvSpPr>
              <a:spLocks noChangeArrowheads="1"/>
            </p:cNvSpPr>
            <p:nvPr/>
          </p:nvSpPr>
          <p:spPr bwMode="auto">
            <a:xfrm>
              <a:off x="1565" y="1552"/>
              <a:ext cx="952" cy="453"/>
            </a:xfrm>
            <a:prstGeom prst="roundRect">
              <a:avLst>
                <a:gd name="adj" fmla="val 16667"/>
              </a:avLst>
            </a:prstGeom>
            <a:noFill/>
            <a:ln w="28575">
              <a:solidFill>
                <a:schemeClr val="bg1"/>
              </a:solidFill>
              <a:round/>
              <a:headEnd/>
              <a:tailEnd/>
            </a:ln>
            <a:effectLst/>
          </p:spPr>
          <p:txBody>
            <a:bodyPr wrap="none" lIns="90000" tIns="46800" rIns="90000" bIns="46800" anchor="ctr" anchorCtr="1"/>
            <a:lstStyle/>
            <a:p>
              <a:pPr algn="ctr"/>
              <a:r>
                <a:rPr lang="zh-CN" altLang="en-US" b="1">
                  <a:solidFill>
                    <a:schemeClr val="bg1"/>
                  </a:solidFill>
                  <a:effectLst>
                    <a:outerShdw blurRad="38100" dist="38100" dir="2700000" algn="tl">
                      <a:srgbClr val="000000"/>
                    </a:outerShdw>
                  </a:effectLst>
                </a:rPr>
                <a:t>风险</a:t>
              </a:r>
              <a:r>
                <a:rPr lang="zh-CN" altLang="zh-CN" b="1">
                  <a:solidFill>
                    <a:schemeClr val="bg1"/>
                  </a:solidFill>
                  <a:effectLst>
                    <a:outerShdw blurRad="38100" dist="38100" dir="2700000" algn="tl">
                      <a:srgbClr val="000000"/>
                    </a:outerShdw>
                  </a:effectLst>
                </a:rPr>
                <a:t>分析</a:t>
              </a:r>
              <a:endParaRPr lang="zh-CN" altLang="en-US" b="1">
                <a:solidFill>
                  <a:schemeClr val="bg1"/>
                </a:solidFill>
                <a:effectLst>
                  <a:outerShdw blurRad="38100" dist="38100" dir="2700000" algn="tl">
                    <a:srgbClr val="000000"/>
                  </a:outerShdw>
                </a:effectLst>
              </a:endParaRPr>
            </a:p>
          </p:txBody>
        </p:sp>
        <p:sp>
          <p:nvSpPr>
            <p:cNvPr id="572425" name="Rectangle 9"/>
            <p:cNvSpPr>
              <a:spLocks noChangeArrowheads="1"/>
            </p:cNvSpPr>
            <p:nvPr/>
          </p:nvSpPr>
          <p:spPr bwMode="auto">
            <a:xfrm>
              <a:off x="1525" y="2472"/>
              <a:ext cx="1045" cy="499"/>
            </a:xfrm>
            <a:prstGeom prst="rect">
              <a:avLst/>
            </a:prstGeom>
            <a:noFill/>
            <a:ln w="28575">
              <a:solidFill>
                <a:schemeClr val="bg1"/>
              </a:solidFill>
              <a:miter lim="800000"/>
              <a:headEnd/>
              <a:tailEnd/>
            </a:ln>
            <a:effectLst/>
          </p:spPr>
          <p:txBody>
            <a:bodyPr wrap="none" anchor="ctr"/>
            <a:lstStyle/>
            <a:p>
              <a:pPr algn="ctr"/>
              <a:r>
                <a:rPr lang="zh-CN" altLang="en-US" b="1">
                  <a:solidFill>
                    <a:schemeClr val="bg1"/>
                  </a:solidFill>
                  <a:effectLst>
                    <a:outerShdw blurRad="38100" dist="38100" dir="2700000" algn="tl">
                      <a:srgbClr val="000000"/>
                    </a:outerShdw>
                  </a:effectLst>
                </a:rPr>
                <a:t>优先级高的</a:t>
              </a:r>
            </a:p>
            <a:p>
              <a:pPr algn="ctr"/>
              <a:r>
                <a:rPr lang="zh-CN" altLang="en-US" b="1">
                  <a:solidFill>
                    <a:schemeClr val="bg1"/>
                  </a:solidFill>
                  <a:effectLst>
                    <a:outerShdw blurRad="38100" dist="38100" dir="2700000" algn="tl">
                      <a:srgbClr val="000000"/>
                    </a:outerShdw>
                  </a:effectLst>
                </a:rPr>
                <a:t>风险列表</a:t>
              </a:r>
            </a:p>
          </p:txBody>
        </p:sp>
        <p:cxnSp>
          <p:nvCxnSpPr>
            <p:cNvPr id="572426" name="AutoShape 10"/>
            <p:cNvCxnSpPr>
              <a:cxnSpLocks noChangeShapeType="1"/>
              <a:stCxn id="572424" idx="2"/>
              <a:endCxn id="572425" idx="0"/>
            </p:cNvCxnSpPr>
            <p:nvPr/>
          </p:nvCxnSpPr>
          <p:spPr bwMode="auto">
            <a:xfrm>
              <a:off x="2041" y="2014"/>
              <a:ext cx="7" cy="449"/>
            </a:xfrm>
            <a:prstGeom prst="straightConnector1">
              <a:avLst/>
            </a:prstGeom>
            <a:noFill/>
            <a:ln w="28575">
              <a:solidFill>
                <a:schemeClr val="bg1"/>
              </a:solidFill>
              <a:round/>
              <a:headEnd/>
              <a:tailEnd type="triangle" w="med" len="med"/>
            </a:ln>
            <a:effectLst/>
          </p:spPr>
        </p:cxnSp>
        <p:grpSp>
          <p:nvGrpSpPr>
            <p:cNvPr id="572427" name="Group 11"/>
            <p:cNvGrpSpPr>
              <a:grpSpLocks/>
            </p:cNvGrpSpPr>
            <p:nvPr/>
          </p:nvGrpSpPr>
          <p:grpSpPr bwMode="auto">
            <a:xfrm>
              <a:off x="2970" y="1546"/>
              <a:ext cx="1045" cy="1413"/>
              <a:chOff x="2925" y="1546"/>
              <a:chExt cx="1045" cy="1413"/>
            </a:xfrm>
          </p:grpSpPr>
          <p:sp>
            <p:nvSpPr>
              <p:cNvPr id="572428" name="AutoShape 12"/>
              <p:cNvSpPr>
                <a:spLocks noChangeArrowheads="1"/>
              </p:cNvSpPr>
              <p:nvPr/>
            </p:nvSpPr>
            <p:spPr bwMode="auto">
              <a:xfrm>
                <a:off x="2971" y="1546"/>
                <a:ext cx="952" cy="453"/>
              </a:xfrm>
              <a:prstGeom prst="roundRect">
                <a:avLst>
                  <a:gd name="adj" fmla="val 16667"/>
                </a:avLst>
              </a:prstGeom>
              <a:noFill/>
              <a:ln w="28575">
                <a:solidFill>
                  <a:schemeClr val="bg1"/>
                </a:solidFill>
                <a:round/>
                <a:headEnd/>
                <a:tailEnd/>
              </a:ln>
              <a:effectLst/>
            </p:spPr>
            <p:txBody>
              <a:bodyPr wrap="none" lIns="90000" tIns="46800" rIns="90000" bIns="46800" anchor="ctr" anchorCtr="1"/>
              <a:lstStyle/>
              <a:p>
                <a:pPr algn="ctr"/>
                <a:r>
                  <a:rPr lang="zh-CN" altLang="en-US" b="1">
                    <a:solidFill>
                      <a:schemeClr val="bg1"/>
                    </a:solidFill>
                    <a:effectLst>
                      <a:outerShdw blurRad="38100" dist="38100" dir="2700000" algn="tl">
                        <a:srgbClr val="000000"/>
                      </a:outerShdw>
                    </a:effectLst>
                  </a:rPr>
                  <a:t>风险</a:t>
                </a:r>
                <a:r>
                  <a:rPr lang="zh-CN" altLang="zh-CN" b="1">
                    <a:solidFill>
                      <a:schemeClr val="bg1"/>
                    </a:solidFill>
                    <a:effectLst>
                      <a:outerShdw blurRad="38100" dist="38100" dir="2700000" algn="tl">
                        <a:srgbClr val="000000"/>
                      </a:outerShdw>
                    </a:effectLst>
                  </a:rPr>
                  <a:t>规划</a:t>
                </a:r>
                <a:endParaRPr lang="zh-CN" altLang="en-US" b="1">
                  <a:solidFill>
                    <a:schemeClr val="bg1"/>
                  </a:solidFill>
                  <a:effectLst>
                    <a:outerShdw blurRad="38100" dist="38100" dir="2700000" algn="tl">
                      <a:srgbClr val="000000"/>
                    </a:outerShdw>
                  </a:effectLst>
                </a:endParaRPr>
              </a:p>
            </p:txBody>
          </p:sp>
          <p:sp>
            <p:nvSpPr>
              <p:cNvPr id="572429" name="Rectangle 13"/>
              <p:cNvSpPr>
                <a:spLocks noChangeArrowheads="1"/>
              </p:cNvSpPr>
              <p:nvPr/>
            </p:nvSpPr>
            <p:spPr bwMode="auto">
              <a:xfrm>
                <a:off x="2925" y="2460"/>
                <a:ext cx="1045" cy="499"/>
              </a:xfrm>
              <a:prstGeom prst="rect">
                <a:avLst/>
              </a:prstGeom>
              <a:noFill/>
              <a:ln w="28575">
                <a:solidFill>
                  <a:schemeClr val="bg1"/>
                </a:solidFill>
                <a:miter lim="800000"/>
                <a:headEnd/>
                <a:tailEnd/>
              </a:ln>
              <a:effectLst/>
            </p:spPr>
            <p:txBody>
              <a:bodyPr wrap="none" anchor="ctr"/>
              <a:lstStyle/>
              <a:p>
                <a:pPr algn="ctr"/>
                <a:r>
                  <a:rPr lang="zh-CN" altLang="en-US" b="1">
                    <a:solidFill>
                      <a:schemeClr val="bg1"/>
                    </a:solidFill>
                    <a:effectLst>
                      <a:outerShdw blurRad="38100" dist="38100" dir="2700000" algn="tl">
                        <a:srgbClr val="000000"/>
                      </a:outerShdw>
                    </a:effectLst>
                  </a:rPr>
                  <a:t>风险规避和</a:t>
                </a:r>
              </a:p>
              <a:p>
                <a:pPr algn="ctr"/>
                <a:r>
                  <a:rPr lang="zh-CN" altLang="en-US" b="1">
                    <a:solidFill>
                      <a:schemeClr val="bg1"/>
                    </a:solidFill>
                    <a:effectLst>
                      <a:outerShdw blurRad="38100" dist="38100" dir="2700000" algn="tl">
                        <a:srgbClr val="000000"/>
                      </a:outerShdw>
                    </a:effectLst>
                  </a:rPr>
                  <a:t>应急计划</a:t>
                </a:r>
              </a:p>
            </p:txBody>
          </p:sp>
          <p:cxnSp>
            <p:nvCxnSpPr>
              <p:cNvPr id="572430" name="AutoShape 14"/>
              <p:cNvCxnSpPr>
                <a:cxnSpLocks noChangeShapeType="1"/>
                <a:stCxn id="572428" idx="2"/>
                <a:endCxn id="572429" idx="0"/>
              </p:cNvCxnSpPr>
              <p:nvPr/>
            </p:nvCxnSpPr>
            <p:spPr bwMode="auto">
              <a:xfrm>
                <a:off x="3447" y="2008"/>
                <a:ext cx="1" cy="443"/>
              </a:xfrm>
              <a:prstGeom prst="straightConnector1">
                <a:avLst/>
              </a:prstGeom>
              <a:noFill/>
              <a:ln w="28575">
                <a:solidFill>
                  <a:schemeClr val="bg1"/>
                </a:solidFill>
                <a:round/>
                <a:headEnd/>
                <a:tailEnd type="triangle" w="med" len="med"/>
              </a:ln>
              <a:effectLst/>
            </p:spPr>
          </p:cxnSp>
        </p:grpSp>
        <p:grpSp>
          <p:nvGrpSpPr>
            <p:cNvPr id="572431" name="Group 15"/>
            <p:cNvGrpSpPr>
              <a:grpSpLocks/>
            </p:cNvGrpSpPr>
            <p:nvPr/>
          </p:nvGrpSpPr>
          <p:grpSpPr bwMode="auto">
            <a:xfrm>
              <a:off x="4387" y="1554"/>
              <a:ext cx="1045" cy="1397"/>
              <a:chOff x="4198" y="1554"/>
              <a:chExt cx="1045" cy="1397"/>
            </a:xfrm>
          </p:grpSpPr>
          <p:sp>
            <p:nvSpPr>
              <p:cNvPr id="572432" name="AutoShape 16"/>
              <p:cNvSpPr>
                <a:spLocks noChangeArrowheads="1"/>
              </p:cNvSpPr>
              <p:nvPr/>
            </p:nvSpPr>
            <p:spPr bwMode="auto">
              <a:xfrm>
                <a:off x="4241" y="1554"/>
                <a:ext cx="952" cy="453"/>
              </a:xfrm>
              <a:prstGeom prst="roundRect">
                <a:avLst>
                  <a:gd name="adj" fmla="val 16667"/>
                </a:avLst>
              </a:prstGeom>
              <a:noFill/>
              <a:ln w="28575">
                <a:solidFill>
                  <a:schemeClr val="bg1"/>
                </a:solidFill>
                <a:round/>
                <a:headEnd/>
                <a:tailEnd/>
              </a:ln>
              <a:effectLst/>
            </p:spPr>
            <p:txBody>
              <a:bodyPr wrap="none" lIns="90000" tIns="46800" rIns="90000" bIns="46800" anchor="ctr" anchorCtr="1"/>
              <a:lstStyle/>
              <a:p>
                <a:pPr algn="ctr"/>
                <a:r>
                  <a:rPr lang="zh-CN" altLang="en-US" b="1">
                    <a:solidFill>
                      <a:schemeClr val="bg1"/>
                    </a:solidFill>
                    <a:effectLst>
                      <a:outerShdw blurRad="38100" dist="38100" dir="2700000" algn="tl">
                        <a:srgbClr val="000000"/>
                      </a:outerShdw>
                    </a:effectLst>
                  </a:rPr>
                  <a:t>风险监</a:t>
                </a:r>
                <a:r>
                  <a:rPr lang="zh-CN" altLang="zh-CN" b="1">
                    <a:solidFill>
                      <a:schemeClr val="bg1"/>
                    </a:solidFill>
                    <a:effectLst>
                      <a:outerShdw blurRad="38100" dist="38100" dir="2700000" algn="tl">
                        <a:srgbClr val="000000"/>
                      </a:outerShdw>
                    </a:effectLst>
                  </a:rPr>
                  <a:t>控</a:t>
                </a:r>
                <a:endParaRPr lang="zh-CN" altLang="en-US" b="1">
                  <a:solidFill>
                    <a:schemeClr val="bg1"/>
                  </a:solidFill>
                  <a:effectLst>
                    <a:outerShdw blurRad="38100" dist="38100" dir="2700000" algn="tl">
                      <a:srgbClr val="000000"/>
                    </a:outerShdw>
                  </a:effectLst>
                </a:endParaRPr>
              </a:p>
            </p:txBody>
          </p:sp>
          <p:sp>
            <p:nvSpPr>
              <p:cNvPr id="572433" name="Rectangle 17"/>
              <p:cNvSpPr>
                <a:spLocks noChangeArrowheads="1"/>
              </p:cNvSpPr>
              <p:nvPr/>
            </p:nvSpPr>
            <p:spPr bwMode="auto">
              <a:xfrm>
                <a:off x="4198" y="2452"/>
                <a:ext cx="1045" cy="499"/>
              </a:xfrm>
              <a:prstGeom prst="rect">
                <a:avLst/>
              </a:prstGeom>
              <a:noFill/>
              <a:ln w="28575">
                <a:solidFill>
                  <a:schemeClr val="bg1"/>
                </a:solidFill>
                <a:miter lim="800000"/>
                <a:headEnd/>
                <a:tailEnd/>
              </a:ln>
              <a:effectLst/>
            </p:spPr>
            <p:txBody>
              <a:bodyPr wrap="none" anchor="ctr"/>
              <a:lstStyle/>
              <a:p>
                <a:pPr algn="ctr"/>
                <a:r>
                  <a:rPr lang="zh-CN" altLang="en-US" b="1">
                    <a:solidFill>
                      <a:schemeClr val="bg1"/>
                    </a:solidFill>
                    <a:effectLst>
                      <a:outerShdw blurRad="38100" dist="38100" dir="2700000" algn="tl">
                        <a:srgbClr val="000000"/>
                      </a:outerShdw>
                    </a:effectLst>
                  </a:rPr>
                  <a:t>风险评估</a:t>
                </a:r>
              </a:p>
            </p:txBody>
          </p:sp>
          <p:cxnSp>
            <p:nvCxnSpPr>
              <p:cNvPr id="572434" name="AutoShape 18"/>
              <p:cNvCxnSpPr>
                <a:cxnSpLocks noChangeShapeType="1"/>
                <a:stCxn id="572432" idx="2"/>
                <a:endCxn id="572433" idx="0"/>
              </p:cNvCxnSpPr>
              <p:nvPr/>
            </p:nvCxnSpPr>
            <p:spPr bwMode="auto">
              <a:xfrm>
                <a:off x="4717" y="2016"/>
                <a:ext cx="4" cy="427"/>
              </a:xfrm>
              <a:prstGeom prst="straightConnector1">
                <a:avLst/>
              </a:prstGeom>
              <a:noFill/>
              <a:ln w="28575">
                <a:solidFill>
                  <a:schemeClr val="bg1"/>
                </a:solidFill>
                <a:round/>
                <a:headEnd/>
                <a:tailEnd type="triangle" w="med" len="med"/>
              </a:ln>
              <a:effectLst/>
            </p:spPr>
          </p:cxnSp>
        </p:grpSp>
        <p:sp>
          <p:nvSpPr>
            <p:cNvPr id="572435" name="Line 19"/>
            <p:cNvSpPr>
              <a:spLocks noChangeShapeType="1"/>
            </p:cNvSpPr>
            <p:nvPr/>
          </p:nvSpPr>
          <p:spPr bwMode="auto">
            <a:xfrm>
              <a:off x="3969" y="1797"/>
              <a:ext cx="453" cy="0"/>
            </a:xfrm>
            <a:prstGeom prst="line">
              <a:avLst/>
            </a:prstGeom>
            <a:noFill/>
            <a:ln w="28575">
              <a:solidFill>
                <a:schemeClr val="bg1"/>
              </a:solidFill>
              <a:round/>
              <a:headEnd/>
              <a:tailEnd type="arrow" w="lg" len="lg"/>
            </a:ln>
            <a:effectLst/>
          </p:spPr>
          <p:txBody>
            <a:bodyPr wrap="none" lIns="90000" tIns="46800" rIns="90000" bIns="46800" anchor="ctr" anchorCtr="1"/>
            <a:lstStyle/>
            <a:p>
              <a:endParaRPr lang="zh-CN" altLang="en-US">
                <a:solidFill>
                  <a:schemeClr val="bg1"/>
                </a:solidFill>
              </a:endParaRPr>
            </a:p>
          </p:txBody>
        </p:sp>
        <p:sp>
          <p:nvSpPr>
            <p:cNvPr id="572436" name="Line 20"/>
            <p:cNvSpPr>
              <a:spLocks noChangeShapeType="1"/>
            </p:cNvSpPr>
            <p:nvPr/>
          </p:nvSpPr>
          <p:spPr bwMode="auto">
            <a:xfrm>
              <a:off x="2517" y="1788"/>
              <a:ext cx="499" cy="0"/>
            </a:xfrm>
            <a:prstGeom prst="line">
              <a:avLst/>
            </a:prstGeom>
            <a:noFill/>
            <a:ln w="28575">
              <a:solidFill>
                <a:schemeClr val="bg1"/>
              </a:solidFill>
              <a:round/>
              <a:headEnd/>
              <a:tailEnd type="arrow" w="lg" len="lg"/>
            </a:ln>
            <a:effectLst/>
          </p:spPr>
          <p:txBody>
            <a:bodyPr wrap="none" lIns="90000" tIns="46800" rIns="90000" bIns="46800" anchor="ctr" anchorCtr="1"/>
            <a:lstStyle/>
            <a:p>
              <a:endParaRPr lang="zh-CN" altLang="en-US">
                <a:solidFill>
                  <a:schemeClr val="bg1"/>
                </a:solidFill>
              </a:endParaRPr>
            </a:p>
          </p:txBody>
        </p:sp>
        <p:sp>
          <p:nvSpPr>
            <p:cNvPr id="572437" name="Line 21"/>
            <p:cNvSpPr>
              <a:spLocks noChangeShapeType="1"/>
            </p:cNvSpPr>
            <p:nvPr/>
          </p:nvSpPr>
          <p:spPr bwMode="auto">
            <a:xfrm>
              <a:off x="1111" y="1797"/>
              <a:ext cx="454" cy="0"/>
            </a:xfrm>
            <a:prstGeom prst="line">
              <a:avLst/>
            </a:prstGeom>
            <a:noFill/>
            <a:ln w="28575">
              <a:solidFill>
                <a:schemeClr val="bg1"/>
              </a:solidFill>
              <a:round/>
              <a:headEnd/>
              <a:tailEnd type="arrow" w="lg" len="lg"/>
            </a:ln>
            <a:effectLst/>
          </p:spPr>
          <p:txBody>
            <a:bodyPr wrap="none" lIns="90000" tIns="46800" rIns="90000" bIns="46800" anchor="ctr" anchorCtr="1"/>
            <a:lstStyle/>
            <a:p>
              <a:endParaRPr lang="zh-CN" altLang="en-US">
                <a:solidFill>
                  <a:schemeClr val="bg1"/>
                </a:solidFill>
              </a:endParaRPr>
            </a:p>
          </p:txBody>
        </p:sp>
        <p:sp>
          <p:nvSpPr>
            <p:cNvPr id="572438" name="Freeform 22"/>
            <p:cNvSpPr>
              <a:spLocks/>
            </p:cNvSpPr>
            <p:nvPr/>
          </p:nvSpPr>
          <p:spPr bwMode="auto">
            <a:xfrm>
              <a:off x="2018" y="1207"/>
              <a:ext cx="3629" cy="590"/>
            </a:xfrm>
            <a:custGeom>
              <a:avLst/>
              <a:gdLst/>
              <a:ahLst/>
              <a:cxnLst>
                <a:cxn ang="0">
                  <a:pos x="3357" y="590"/>
                </a:cxn>
                <a:cxn ang="0">
                  <a:pos x="3629" y="590"/>
                </a:cxn>
                <a:cxn ang="0">
                  <a:pos x="3629" y="0"/>
                </a:cxn>
                <a:cxn ang="0">
                  <a:pos x="0" y="0"/>
                </a:cxn>
                <a:cxn ang="0">
                  <a:pos x="0" y="318"/>
                </a:cxn>
              </a:cxnLst>
              <a:rect l="0" t="0" r="r" b="b"/>
              <a:pathLst>
                <a:path w="3629" h="590">
                  <a:moveTo>
                    <a:pt x="3357" y="590"/>
                  </a:moveTo>
                  <a:lnTo>
                    <a:pt x="3629" y="590"/>
                  </a:lnTo>
                  <a:lnTo>
                    <a:pt x="3629" y="0"/>
                  </a:lnTo>
                  <a:lnTo>
                    <a:pt x="0" y="0"/>
                  </a:lnTo>
                  <a:lnTo>
                    <a:pt x="0" y="318"/>
                  </a:lnTo>
                </a:path>
              </a:pathLst>
            </a:custGeom>
            <a:noFill/>
            <a:ln w="28575" cap="flat" cmpd="sng">
              <a:solidFill>
                <a:schemeClr val="bg1"/>
              </a:solidFill>
              <a:prstDash val="solid"/>
              <a:round/>
              <a:headEnd type="none" w="med" len="med"/>
              <a:tailEnd type="arrow" w="lg" len="lg"/>
            </a:ln>
            <a:effectLst/>
          </p:spPr>
          <p:txBody>
            <a:bodyPr wrap="none" lIns="90000" tIns="46800" rIns="90000" bIns="46800" anchor="ctr" anchorCtr="1"/>
            <a:lstStyle/>
            <a:p>
              <a:endParaRPr lang="zh-CN" altLang="en-US">
                <a:solidFill>
                  <a:schemeClr val="bg1"/>
                </a:solidFill>
              </a:endParaRPr>
            </a:p>
          </p:txBody>
        </p:sp>
      </p:grpSp>
      <p:sp>
        <p:nvSpPr>
          <p:cNvPr id="572439" name="Text Box 23"/>
          <p:cNvSpPr txBox="1">
            <a:spLocks noChangeArrowheads="1"/>
          </p:cNvSpPr>
          <p:nvPr/>
        </p:nvSpPr>
        <p:spPr bwMode="auto">
          <a:xfrm>
            <a:off x="4295775" y="5157788"/>
            <a:ext cx="3600450" cy="463846"/>
          </a:xfrm>
          <a:prstGeom prst="rect">
            <a:avLst/>
          </a:prstGeom>
          <a:noFill/>
          <a:ln w="28575">
            <a:noFill/>
            <a:miter lim="800000"/>
            <a:headEnd/>
            <a:tailEnd type="none" w="lg" len="lg"/>
          </a:ln>
          <a:effectLst/>
        </p:spPr>
        <p:txBody>
          <a:bodyPr lIns="90000" tIns="46800" rIns="90000" bIns="46800" anchorCtr="1">
            <a:spAutoFit/>
          </a:bodyPr>
          <a:lstStyle/>
          <a:p>
            <a:pPr>
              <a:spcBef>
                <a:spcPct val="50000"/>
              </a:spcBef>
            </a:pPr>
            <a:r>
              <a:rPr lang="zh-CN" altLang="en-US" sz="2400" b="1" dirty="0">
                <a:solidFill>
                  <a:schemeClr val="bg1"/>
                </a:solidFill>
                <a:effectLst>
                  <a:outerShdw blurRad="38100" dist="38100" dir="2700000" algn="tl">
                    <a:srgbClr val="000000"/>
                  </a:outerShdw>
                </a:effectLst>
              </a:rPr>
              <a:t>风险管理过程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2420"/>
                                        </p:tgtEl>
                                        <p:attrNameLst>
                                          <p:attrName>style.visibility</p:attrName>
                                        </p:attrNameLst>
                                      </p:cBhvr>
                                      <p:to>
                                        <p:strVal val="visible"/>
                                      </p:to>
                                    </p:set>
                                    <p:animEffect transition="in" filter="wipe(left)">
                                      <p:cBhvr>
                                        <p:cTn id="7" dur="500"/>
                                        <p:tgtEl>
                                          <p:spTgt spid="5724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2439"/>
                                        </p:tgtEl>
                                        <p:attrNameLst>
                                          <p:attrName>style.visibility</p:attrName>
                                        </p:attrNameLst>
                                      </p:cBhvr>
                                      <p:to>
                                        <p:strVal val="visible"/>
                                      </p:to>
                                    </p:set>
                                    <p:animEffect transition="in" filter="wipe(left)">
                                      <p:cBhvr>
                                        <p:cTn id="11" dur="500"/>
                                        <p:tgtEl>
                                          <p:spTgt spid="572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idx="1"/>
          </p:nvPr>
        </p:nvSpPr>
        <p:spPr>
          <a:xfrm>
            <a:off x="1981200" y="1419782"/>
            <a:ext cx="8229600" cy="5328815"/>
          </a:xfrm>
        </p:spPr>
        <p:txBody>
          <a:bodyPr>
            <a:normAutofit/>
          </a:bodyPr>
          <a:lstStyle/>
          <a:p>
            <a:pPr>
              <a:lnSpc>
                <a:spcPct val="105000"/>
              </a:lnSpc>
            </a:pPr>
            <a:r>
              <a:rPr lang="zh-CN" altLang="en-US" sz="2800" b="1" dirty="0">
                <a:latin typeface="+mn-ea"/>
                <a:ea typeface="+mn-ea"/>
              </a:rPr>
              <a:t>项目风险：威胁项目计划</a:t>
            </a:r>
          </a:p>
          <a:p>
            <a:pPr>
              <a:lnSpc>
                <a:spcPct val="105000"/>
              </a:lnSpc>
            </a:pPr>
            <a:r>
              <a:rPr lang="zh-CN" altLang="en-US" sz="2800" b="1" dirty="0">
                <a:latin typeface="+mn-ea"/>
                <a:ea typeface="+mn-ea"/>
              </a:rPr>
              <a:t>技术风险：威胁所开发软件的质量及交付时间</a:t>
            </a:r>
          </a:p>
          <a:p>
            <a:pPr>
              <a:lnSpc>
                <a:spcPct val="105000"/>
              </a:lnSpc>
            </a:pPr>
            <a:r>
              <a:rPr lang="zh-CN" altLang="en-US" sz="2800" b="1" dirty="0">
                <a:latin typeface="+mn-ea"/>
                <a:ea typeface="+mn-ea"/>
              </a:rPr>
              <a:t>商业风险：威胁所开发软件的生存能力</a:t>
            </a:r>
          </a:p>
          <a:p>
            <a:pPr lvl="1">
              <a:lnSpc>
                <a:spcPct val="105000"/>
              </a:lnSpc>
            </a:pPr>
            <a:r>
              <a:rPr lang="zh-CN" altLang="en-US" sz="2400" b="1" dirty="0">
                <a:latin typeface="+mn-ea"/>
                <a:ea typeface="+mn-ea"/>
              </a:rPr>
              <a:t>市场风险：没有人需要的产品</a:t>
            </a:r>
          </a:p>
          <a:p>
            <a:pPr lvl="1">
              <a:lnSpc>
                <a:spcPct val="105000"/>
              </a:lnSpc>
            </a:pPr>
            <a:r>
              <a:rPr lang="zh-CN" altLang="en-US" sz="2400" b="1" dirty="0">
                <a:latin typeface="+mn-ea"/>
                <a:ea typeface="+mn-ea"/>
              </a:rPr>
              <a:t>策略风险：公司不打算支持的产品</a:t>
            </a:r>
          </a:p>
          <a:p>
            <a:pPr lvl="1">
              <a:lnSpc>
                <a:spcPct val="105000"/>
              </a:lnSpc>
            </a:pPr>
            <a:r>
              <a:rPr lang="zh-CN" altLang="en-US" sz="2400" b="1" dirty="0">
                <a:latin typeface="+mn-ea"/>
                <a:ea typeface="+mn-ea"/>
              </a:rPr>
              <a:t>销售风险：销售性差的产品</a:t>
            </a:r>
          </a:p>
          <a:p>
            <a:pPr lvl="1">
              <a:lnSpc>
                <a:spcPct val="105000"/>
              </a:lnSpc>
            </a:pPr>
            <a:r>
              <a:rPr lang="zh-CN" altLang="en-US" sz="2400" b="1" dirty="0">
                <a:latin typeface="+mn-ea"/>
                <a:ea typeface="+mn-ea"/>
              </a:rPr>
              <a:t>管理风险：建造中缺乏“关爱”的产品</a:t>
            </a:r>
          </a:p>
          <a:p>
            <a:pPr lvl="1">
              <a:lnSpc>
                <a:spcPct val="105000"/>
              </a:lnSpc>
            </a:pPr>
            <a:r>
              <a:rPr lang="zh-CN" altLang="en-US" sz="2400" b="1" dirty="0">
                <a:latin typeface="+mn-ea"/>
                <a:ea typeface="+mn-ea"/>
              </a:rPr>
              <a:t>预算风险：没有得到预算或人力上的保证的产品</a:t>
            </a:r>
          </a:p>
        </p:txBody>
      </p:sp>
      <p:sp>
        <p:nvSpPr>
          <p:cNvPr id="574467" name="Rectangle 3"/>
          <p:cNvSpPr>
            <a:spLocks noRot="1" noChangeArrowheads="1"/>
          </p:cNvSpPr>
          <p:nvPr/>
        </p:nvSpPr>
        <p:spPr bwMode="auto">
          <a:xfrm>
            <a:off x="911424" y="123452"/>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风险识别</a:t>
            </a:r>
            <a:r>
              <a:rPr kumimoji="1" lang="en-US" altLang="zh-CN" sz="3600" b="1" dirty="0">
                <a:solidFill>
                  <a:srgbClr val="00F2FC"/>
                </a:solidFill>
                <a:latin typeface="黑体" panose="02010609060101010101" pitchFamily="49" charset="-122"/>
                <a:ea typeface="黑体" panose="02010609060101010101" pitchFamily="49" charset="-122"/>
              </a:rPr>
              <a:t>——</a:t>
            </a:r>
            <a:r>
              <a:rPr kumimoji="1" lang="zh-CN" altLang="en-US" sz="3600" b="1" dirty="0">
                <a:solidFill>
                  <a:srgbClr val="00F2FC"/>
                </a:solidFill>
                <a:latin typeface="黑体" panose="02010609060101010101" pitchFamily="49" charset="-122"/>
                <a:ea typeface="黑体" panose="02010609060101010101" pitchFamily="49" charset="-122"/>
              </a:rPr>
              <a:t>风险的类型</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idx="1"/>
          </p:nvPr>
        </p:nvSpPr>
        <p:spPr>
          <a:xfrm>
            <a:off x="1343472" y="1556792"/>
            <a:ext cx="9289032" cy="4525963"/>
          </a:xfrm>
          <a:noFill/>
          <a:ln/>
        </p:spPr>
        <p:txBody>
          <a:bodyPr>
            <a:normAutofit/>
          </a:bodyPr>
          <a:lstStyle/>
          <a:p>
            <a:pPr>
              <a:lnSpc>
                <a:spcPct val="105000"/>
              </a:lnSpc>
            </a:pPr>
            <a:r>
              <a:rPr lang="zh-CN" altLang="en-US" sz="2800" b="1" dirty="0">
                <a:latin typeface="+mn-ea"/>
                <a:ea typeface="+mn-ea"/>
              </a:rPr>
              <a:t>进度安排的先天错误</a:t>
            </a:r>
          </a:p>
          <a:p>
            <a:pPr lvl="1">
              <a:lnSpc>
                <a:spcPct val="105000"/>
              </a:lnSpc>
            </a:pPr>
            <a:r>
              <a:rPr lang="zh-CN" altLang="en-US" sz="2400" b="1" dirty="0">
                <a:latin typeface="+mn-ea"/>
                <a:ea typeface="+mn-ea"/>
              </a:rPr>
              <a:t>安排时间和工作量时犯下的错误。对规模的判断失误、预算的彻底失败。</a:t>
            </a:r>
          </a:p>
          <a:p>
            <a:pPr>
              <a:lnSpc>
                <a:spcPct val="105000"/>
              </a:lnSpc>
            </a:pPr>
            <a:r>
              <a:rPr lang="zh-CN" altLang="en-US" sz="2800" b="1" dirty="0">
                <a:latin typeface="+mn-ea"/>
                <a:ea typeface="+mn-ea"/>
              </a:rPr>
              <a:t>需求膨胀</a:t>
            </a:r>
          </a:p>
          <a:p>
            <a:pPr lvl="1">
              <a:lnSpc>
                <a:spcPct val="105000"/>
              </a:lnSpc>
            </a:pPr>
            <a:r>
              <a:rPr lang="zh-CN" altLang="en-US" sz="2400" b="1" dirty="0">
                <a:latin typeface="+mn-ea"/>
                <a:ea typeface="+mn-ea"/>
              </a:rPr>
              <a:t>在开发的过程当中，客户的业务领域不可能始终静止不变；</a:t>
            </a:r>
          </a:p>
          <a:p>
            <a:pPr lvl="1">
              <a:lnSpc>
                <a:spcPct val="105000"/>
              </a:lnSpc>
            </a:pPr>
            <a:r>
              <a:rPr lang="zh-CN" altLang="en-US" sz="2400" b="1" dirty="0">
                <a:latin typeface="+mn-ea"/>
                <a:ea typeface="+mn-ea"/>
              </a:rPr>
              <a:t>从项目的角度来看，需求总是向着膨胀的方向变化；</a:t>
            </a:r>
          </a:p>
          <a:p>
            <a:pPr lvl="1">
              <a:lnSpc>
                <a:spcPct val="105000"/>
              </a:lnSpc>
            </a:pPr>
            <a:r>
              <a:rPr lang="zh-CN" altLang="en-US" sz="2400" b="1" dirty="0">
                <a:latin typeface="+mn-ea"/>
                <a:ea typeface="+mn-ea"/>
              </a:rPr>
              <a:t>合理的开发逻辑应该考虑到需求变化的可能程度而在制定的计划中允许一定限度的改变。</a:t>
            </a:r>
          </a:p>
        </p:txBody>
      </p:sp>
      <p:sp>
        <p:nvSpPr>
          <p:cNvPr id="576515" name="Rectangle 3"/>
          <p:cNvSpPr>
            <a:spLocks noRot="1" noChangeArrowheads="1"/>
          </p:cNvSpPr>
          <p:nvPr/>
        </p:nvSpPr>
        <p:spPr bwMode="auto">
          <a:xfrm>
            <a:off x="839416" y="65088"/>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软件项目的核心风险</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idx="1"/>
          </p:nvPr>
        </p:nvSpPr>
        <p:spPr>
          <a:xfrm>
            <a:off x="1019436" y="1607014"/>
            <a:ext cx="10153128" cy="5184775"/>
          </a:xfrm>
          <a:noFill/>
          <a:ln/>
        </p:spPr>
        <p:txBody>
          <a:bodyPr>
            <a:normAutofit/>
          </a:bodyPr>
          <a:lstStyle/>
          <a:p>
            <a:pPr>
              <a:lnSpc>
                <a:spcPct val="105000"/>
              </a:lnSpc>
            </a:pPr>
            <a:r>
              <a:rPr lang="zh-CN" altLang="en-US" sz="2800" b="1" dirty="0">
                <a:latin typeface="+mn-ea"/>
                <a:ea typeface="+mn-ea"/>
              </a:rPr>
              <a:t>人员的流失</a:t>
            </a:r>
          </a:p>
          <a:p>
            <a:pPr lvl="1">
              <a:lnSpc>
                <a:spcPct val="105000"/>
              </a:lnSpc>
            </a:pPr>
            <a:r>
              <a:rPr lang="zh-CN" altLang="en-US" sz="2400" b="1" dirty="0">
                <a:latin typeface="+mn-ea"/>
                <a:ea typeface="+mn-ea"/>
              </a:rPr>
              <a:t>需要掌握技术人员的年平均流动率，以及新人工作能“上手”的最短时间，从而为项目分配一定的缓冲人力资源；</a:t>
            </a:r>
          </a:p>
          <a:p>
            <a:pPr>
              <a:lnSpc>
                <a:spcPct val="105000"/>
              </a:lnSpc>
            </a:pPr>
            <a:r>
              <a:rPr lang="zh-CN" altLang="en-US" sz="2800" b="1" dirty="0">
                <a:latin typeface="+mn-ea"/>
                <a:ea typeface="+mn-ea"/>
              </a:rPr>
              <a:t>规约崩溃</a:t>
            </a:r>
          </a:p>
          <a:p>
            <a:pPr lvl="1">
              <a:lnSpc>
                <a:spcPct val="105000"/>
              </a:lnSpc>
            </a:pPr>
            <a:r>
              <a:rPr lang="zh-CN" altLang="en-US" sz="2400" b="1" dirty="0">
                <a:latin typeface="+mn-ea"/>
                <a:ea typeface="+mn-ea"/>
              </a:rPr>
              <a:t>问题的本质是在项目启动阶段商谈需求范围时没有谈拢；</a:t>
            </a:r>
          </a:p>
          <a:p>
            <a:pPr lvl="1">
              <a:lnSpc>
                <a:spcPct val="105000"/>
              </a:lnSpc>
            </a:pPr>
            <a:r>
              <a:rPr lang="zh-CN" altLang="en-US" sz="2400" b="1" dirty="0">
                <a:latin typeface="+mn-ea"/>
                <a:ea typeface="+mn-ea"/>
              </a:rPr>
              <a:t>实际中有可能掩盖严重的冲突而定下一个让每一方勉强接受的含混不清的目标而开始项目；</a:t>
            </a:r>
          </a:p>
          <a:p>
            <a:pPr lvl="1">
              <a:lnSpc>
                <a:spcPct val="105000"/>
              </a:lnSpc>
            </a:pPr>
            <a:r>
              <a:rPr lang="zh-CN" altLang="en-US" sz="2400" b="1" dirty="0">
                <a:latin typeface="+mn-ea"/>
                <a:ea typeface="+mn-ea"/>
              </a:rPr>
              <a:t>直到项目明确满足规约要求时此风险才消失。</a:t>
            </a:r>
          </a:p>
        </p:txBody>
      </p:sp>
      <p:sp>
        <p:nvSpPr>
          <p:cNvPr id="578563" name="Rectangle 3"/>
          <p:cNvSpPr>
            <a:spLocks noRot="1" noChangeArrowheads="1"/>
          </p:cNvSpPr>
          <p:nvPr/>
        </p:nvSpPr>
        <p:spPr bwMode="auto">
          <a:xfrm>
            <a:off x="911424" y="75608"/>
            <a:ext cx="8229600" cy="706438"/>
          </a:xfrm>
          <a:prstGeom prst="rect">
            <a:avLst/>
          </a:prstGeom>
          <a:noFill/>
          <a:ln w="9525">
            <a:noFill/>
            <a:miter lim="800000"/>
            <a:headEnd/>
            <a:tailEnd/>
          </a:ln>
          <a:effectLst/>
        </p:spPr>
        <p:txBody>
          <a:bodyPr anchor="ctr"/>
          <a:lstStyle/>
          <a:p>
            <a:r>
              <a:rPr kumimoji="1" lang="zh-CN" altLang="en-US" sz="3600" b="1" dirty="0">
                <a:solidFill>
                  <a:srgbClr val="00F2FC"/>
                </a:solidFill>
                <a:latin typeface="黑体" panose="02010609060101010101" pitchFamily="49" charset="-122"/>
                <a:ea typeface="黑体" panose="02010609060101010101" pitchFamily="49" charset="-122"/>
              </a:rPr>
              <a:t>软件项目的核心风险</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演示文稿1</Template>
  <TotalTime>7451</TotalTime>
  <Words>827</Words>
  <Application>Microsoft Office PowerPoint</Application>
  <PresentationFormat>自定义</PresentationFormat>
  <Paragraphs>95</Paragraphs>
  <Slides>13</Slides>
  <Notes>12</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新版软件工程母版</vt:lpstr>
      <vt:lpstr>风险管理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软件项目管理</dc:title>
  <dc:creator>HoHo</dc:creator>
  <cp:lastModifiedBy>chy</cp:lastModifiedBy>
  <cp:revision>645</cp:revision>
  <dcterms:created xsi:type="dcterms:W3CDTF">2003-03-18T12:24:51Z</dcterms:created>
  <dcterms:modified xsi:type="dcterms:W3CDTF">2022-05-20T02:59:36Z</dcterms:modified>
</cp:coreProperties>
</file>