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73"/>
  </p:notesMasterIdLst>
  <p:handoutMasterIdLst>
    <p:handoutMasterId r:id="rId74"/>
  </p:handoutMasterIdLst>
  <p:sldIdLst>
    <p:sldId id="390" r:id="rId2"/>
    <p:sldId id="341" r:id="rId3"/>
    <p:sldId id="425" r:id="rId4"/>
    <p:sldId id="391" r:id="rId5"/>
    <p:sldId id="392" r:id="rId6"/>
    <p:sldId id="342" r:id="rId7"/>
    <p:sldId id="343" r:id="rId8"/>
    <p:sldId id="393" r:id="rId9"/>
    <p:sldId id="394" r:id="rId10"/>
    <p:sldId id="395" r:id="rId11"/>
    <p:sldId id="344" r:id="rId12"/>
    <p:sldId id="345" r:id="rId13"/>
    <p:sldId id="346" r:id="rId14"/>
    <p:sldId id="347" r:id="rId15"/>
    <p:sldId id="396" r:id="rId16"/>
    <p:sldId id="397" r:id="rId17"/>
    <p:sldId id="398" r:id="rId18"/>
    <p:sldId id="433" r:id="rId19"/>
    <p:sldId id="434" r:id="rId20"/>
    <p:sldId id="435" r:id="rId21"/>
    <p:sldId id="426" r:id="rId22"/>
    <p:sldId id="387" r:id="rId23"/>
    <p:sldId id="388" r:id="rId24"/>
    <p:sldId id="400" r:id="rId25"/>
    <p:sldId id="401" r:id="rId26"/>
    <p:sldId id="399" r:id="rId27"/>
    <p:sldId id="349" r:id="rId28"/>
    <p:sldId id="402" r:id="rId29"/>
    <p:sldId id="403" r:id="rId30"/>
    <p:sldId id="404" r:id="rId31"/>
    <p:sldId id="405" r:id="rId32"/>
    <p:sldId id="406" r:id="rId33"/>
    <p:sldId id="350" r:id="rId34"/>
    <p:sldId id="351" r:id="rId35"/>
    <p:sldId id="353" r:id="rId36"/>
    <p:sldId id="354" r:id="rId37"/>
    <p:sldId id="355" r:id="rId38"/>
    <p:sldId id="359" r:id="rId39"/>
    <p:sldId id="363" r:id="rId40"/>
    <p:sldId id="407" r:id="rId41"/>
    <p:sldId id="408" r:id="rId42"/>
    <p:sldId id="409" r:id="rId43"/>
    <p:sldId id="410" r:id="rId44"/>
    <p:sldId id="411" r:id="rId45"/>
    <p:sldId id="364" r:id="rId46"/>
    <p:sldId id="372" r:id="rId47"/>
    <p:sldId id="365" r:id="rId48"/>
    <p:sldId id="412" r:id="rId49"/>
    <p:sldId id="413" r:id="rId50"/>
    <p:sldId id="414" r:id="rId51"/>
    <p:sldId id="367" r:id="rId52"/>
    <p:sldId id="427" r:id="rId53"/>
    <p:sldId id="368" r:id="rId54"/>
    <p:sldId id="369" r:id="rId55"/>
    <p:sldId id="415" r:id="rId56"/>
    <p:sldId id="416" r:id="rId57"/>
    <p:sldId id="417" r:id="rId58"/>
    <p:sldId id="418" r:id="rId59"/>
    <p:sldId id="419" r:id="rId60"/>
    <p:sldId id="428" r:id="rId61"/>
    <p:sldId id="420" r:id="rId62"/>
    <p:sldId id="429" r:id="rId63"/>
    <p:sldId id="430" r:id="rId64"/>
    <p:sldId id="431" r:id="rId65"/>
    <p:sldId id="432" r:id="rId66"/>
    <p:sldId id="421" r:id="rId67"/>
    <p:sldId id="422" r:id="rId68"/>
    <p:sldId id="423" r:id="rId69"/>
    <p:sldId id="424" r:id="rId70"/>
    <p:sldId id="304" r:id="rId71"/>
    <p:sldId id="303" r:id="rId7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Garamond" pitchFamily="18" charset="0"/>
        <a:ea typeface="宋体" charset="-122"/>
        <a:cs typeface="+mn-cs"/>
      </a:defRPr>
    </a:lvl1pPr>
    <a:lvl2pPr marL="457200" algn="l" rtl="0" fontAlgn="base">
      <a:spcBef>
        <a:spcPct val="0"/>
      </a:spcBef>
      <a:spcAft>
        <a:spcPct val="0"/>
      </a:spcAft>
      <a:defRPr kern="1200">
        <a:solidFill>
          <a:schemeClr val="tx1"/>
        </a:solidFill>
        <a:latin typeface="Garamond" pitchFamily="18" charset="0"/>
        <a:ea typeface="宋体" charset="-122"/>
        <a:cs typeface="+mn-cs"/>
      </a:defRPr>
    </a:lvl2pPr>
    <a:lvl3pPr marL="914400" algn="l" rtl="0" fontAlgn="base">
      <a:spcBef>
        <a:spcPct val="0"/>
      </a:spcBef>
      <a:spcAft>
        <a:spcPct val="0"/>
      </a:spcAft>
      <a:defRPr kern="1200">
        <a:solidFill>
          <a:schemeClr val="tx1"/>
        </a:solidFill>
        <a:latin typeface="Garamond" pitchFamily="18" charset="0"/>
        <a:ea typeface="宋体" charset="-122"/>
        <a:cs typeface="+mn-cs"/>
      </a:defRPr>
    </a:lvl3pPr>
    <a:lvl4pPr marL="1371600" algn="l" rtl="0" fontAlgn="base">
      <a:spcBef>
        <a:spcPct val="0"/>
      </a:spcBef>
      <a:spcAft>
        <a:spcPct val="0"/>
      </a:spcAft>
      <a:defRPr kern="1200">
        <a:solidFill>
          <a:schemeClr val="tx1"/>
        </a:solidFill>
        <a:latin typeface="Garamond" pitchFamily="18" charset="0"/>
        <a:ea typeface="宋体" charset="-122"/>
        <a:cs typeface="+mn-cs"/>
      </a:defRPr>
    </a:lvl4pPr>
    <a:lvl5pPr marL="1828800" algn="l" rtl="0" fontAlgn="base">
      <a:spcBef>
        <a:spcPct val="0"/>
      </a:spcBef>
      <a:spcAft>
        <a:spcPct val="0"/>
      </a:spcAft>
      <a:defRPr kern="1200">
        <a:solidFill>
          <a:schemeClr val="tx1"/>
        </a:solidFill>
        <a:latin typeface="Garamond" pitchFamily="18" charset="0"/>
        <a:ea typeface="宋体" charset="-122"/>
        <a:cs typeface="+mn-cs"/>
      </a:defRPr>
    </a:lvl5pPr>
    <a:lvl6pPr marL="2286000" algn="l" defTabSz="914400" rtl="0" eaLnBrk="1" latinLnBrk="0" hangingPunct="1">
      <a:defRPr kern="1200">
        <a:solidFill>
          <a:schemeClr val="tx1"/>
        </a:solidFill>
        <a:latin typeface="Garamond" pitchFamily="18" charset="0"/>
        <a:ea typeface="宋体" charset="-122"/>
        <a:cs typeface="+mn-cs"/>
      </a:defRPr>
    </a:lvl6pPr>
    <a:lvl7pPr marL="2743200" algn="l" defTabSz="914400" rtl="0" eaLnBrk="1" latinLnBrk="0" hangingPunct="1">
      <a:defRPr kern="1200">
        <a:solidFill>
          <a:schemeClr val="tx1"/>
        </a:solidFill>
        <a:latin typeface="Garamond" pitchFamily="18" charset="0"/>
        <a:ea typeface="宋体" charset="-122"/>
        <a:cs typeface="+mn-cs"/>
      </a:defRPr>
    </a:lvl7pPr>
    <a:lvl8pPr marL="3200400" algn="l" defTabSz="914400" rtl="0" eaLnBrk="1" latinLnBrk="0" hangingPunct="1">
      <a:defRPr kern="1200">
        <a:solidFill>
          <a:schemeClr val="tx1"/>
        </a:solidFill>
        <a:latin typeface="Garamond" pitchFamily="18" charset="0"/>
        <a:ea typeface="宋体" charset="-122"/>
        <a:cs typeface="+mn-cs"/>
      </a:defRPr>
    </a:lvl8pPr>
    <a:lvl9pPr marL="3657600" algn="l" defTabSz="914400" rtl="0" eaLnBrk="1" latinLnBrk="0" hangingPunct="1">
      <a:defRPr kern="1200">
        <a:solidFill>
          <a:schemeClr val="tx1"/>
        </a:solidFill>
        <a:latin typeface="Garamond" pitchFamily="18" charset="0"/>
        <a:ea typeface="宋体"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66FF33"/>
    <a:srgbClr val="FF66CC"/>
    <a:srgbClr val="FF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5"/>
    <p:restoredTop sz="95897" autoAdjust="0"/>
  </p:normalViewPr>
  <p:slideViewPr>
    <p:cSldViewPr>
      <p:cViewPr>
        <p:scale>
          <a:sx n="66" d="100"/>
          <a:sy n="66" d="100"/>
        </p:scale>
        <p:origin x="-2356" y="-11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100" d="100"/>
          <a:sy n="100" d="100"/>
        </p:scale>
        <p:origin x="-186" y="273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smtClean="0">
                <a:latin typeface="Times New Roman" pitchFamily="18" charset="0"/>
                <a:ea typeface="宋体" pitchFamily="2" charset="-122"/>
              </a:defRPr>
            </a:lvl1pPr>
          </a:lstStyle>
          <a:p>
            <a:pPr>
              <a:defRPr/>
            </a:pPr>
            <a:endParaRPr lang="en-US" altLang="zh-CN"/>
          </a:p>
        </p:txBody>
      </p:sp>
      <p:sp>
        <p:nvSpPr>
          <p:cNvPr id="11776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smtClean="0">
                <a:latin typeface="Times New Roman" pitchFamily="18" charset="0"/>
                <a:ea typeface="宋体" pitchFamily="2" charset="-122"/>
              </a:defRPr>
            </a:lvl1pPr>
          </a:lstStyle>
          <a:p>
            <a:pPr>
              <a:defRPr/>
            </a:pPr>
            <a:endParaRPr lang="en-US" altLang="zh-CN"/>
          </a:p>
        </p:txBody>
      </p:sp>
      <p:sp>
        <p:nvSpPr>
          <p:cNvPr id="11776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smtClean="0">
                <a:latin typeface="Times New Roman" pitchFamily="18" charset="0"/>
                <a:ea typeface="宋体" pitchFamily="2" charset="-122"/>
              </a:defRPr>
            </a:lvl1pPr>
          </a:lstStyle>
          <a:p>
            <a:pPr>
              <a:defRPr/>
            </a:pPr>
            <a:endParaRPr lang="en-US" altLang="zh-CN"/>
          </a:p>
        </p:txBody>
      </p:sp>
      <p:sp>
        <p:nvSpPr>
          <p:cNvPr id="11776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smtClean="0">
                <a:latin typeface="Times New Roman" pitchFamily="18" charset="0"/>
                <a:ea typeface="宋体" pitchFamily="2" charset="-122"/>
              </a:defRPr>
            </a:lvl1pPr>
          </a:lstStyle>
          <a:p>
            <a:pPr>
              <a:defRPr/>
            </a:pPr>
            <a:fld id="{32B93F3F-4CBB-46B7-841F-A57FC42B2EDA}" type="slidenum">
              <a:rPr lang="en-US" altLang="zh-CN"/>
              <a:pPr>
                <a:defRPr/>
              </a:pPr>
              <a:t>‹#›</a:t>
            </a:fld>
            <a:endParaRPr lang="en-US" altLang="zh-CN"/>
          </a:p>
        </p:txBody>
      </p:sp>
    </p:spTree>
    <p:extLst>
      <p:ext uri="{BB962C8B-B14F-4D97-AF65-F5344CB8AC3E}">
        <p14:creationId xmlns:p14="http://schemas.microsoft.com/office/powerpoint/2010/main" val="27398592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smtClean="0">
                <a:latin typeface="Times New Roman" pitchFamily="18" charset="0"/>
                <a:ea typeface="宋体" pitchFamily="2" charset="-122"/>
              </a:defRPr>
            </a:lvl1pPr>
          </a:lstStyle>
          <a:p>
            <a:pPr>
              <a:defRPr/>
            </a:pPr>
            <a:endParaRPr lang="en-US" altLang="zh-CN"/>
          </a:p>
        </p:txBody>
      </p:sp>
      <p:sp>
        <p:nvSpPr>
          <p:cNvPr id="4915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smtClean="0">
                <a:latin typeface="Times New Roman" pitchFamily="18" charset="0"/>
                <a:ea typeface="宋体" pitchFamily="2" charset="-122"/>
              </a:defRPr>
            </a:lvl1pPr>
          </a:lstStyle>
          <a:p>
            <a:pPr>
              <a:defRPr/>
            </a:pPr>
            <a:endParaRPr lang="en-US" altLang="zh-CN"/>
          </a:p>
        </p:txBody>
      </p:sp>
      <p:sp>
        <p:nvSpPr>
          <p:cNvPr id="1167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915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smtClean="0">
                <a:latin typeface="Times New Roman" pitchFamily="18" charset="0"/>
                <a:ea typeface="宋体" pitchFamily="2" charset="-122"/>
              </a:defRPr>
            </a:lvl1pPr>
          </a:lstStyle>
          <a:p>
            <a:pPr>
              <a:defRPr/>
            </a:pPr>
            <a:endParaRPr lang="en-US" altLang="zh-CN"/>
          </a:p>
        </p:txBody>
      </p:sp>
      <p:sp>
        <p:nvSpPr>
          <p:cNvPr id="4915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smtClean="0">
                <a:latin typeface="Times New Roman" pitchFamily="18" charset="0"/>
                <a:ea typeface="宋体" pitchFamily="2" charset="-122"/>
              </a:defRPr>
            </a:lvl1pPr>
          </a:lstStyle>
          <a:p>
            <a:pPr>
              <a:defRPr/>
            </a:pPr>
            <a:fld id="{D6C3E4C5-C055-47E2-A827-39A7F0B6BE25}" type="slidenum">
              <a:rPr lang="en-US" altLang="zh-CN"/>
              <a:pPr>
                <a:defRPr/>
              </a:pPr>
              <a:t>‹#›</a:t>
            </a:fld>
            <a:endParaRPr lang="en-US" altLang="zh-CN"/>
          </a:p>
        </p:txBody>
      </p:sp>
    </p:spTree>
    <p:extLst>
      <p:ext uri="{BB962C8B-B14F-4D97-AF65-F5344CB8AC3E}">
        <p14:creationId xmlns:p14="http://schemas.microsoft.com/office/powerpoint/2010/main" val="14796113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AF061530-16EA-4EA5-8647-D291D465483A}" type="slidenum">
              <a:rPr lang="en-US" altLang="zh-CN">
                <a:ea typeface="宋体" charset="-122"/>
              </a:rPr>
              <a:pPr/>
              <a:t>46</a:t>
            </a:fld>
            <a:endParaRPr lang="en-US" altLang="zh-CN">
              <a:ea typeface="宋体" charset="-122"/>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303092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F849CA79-4429-44CF-99E4-B22591DCCCA6}" type="slidenum">
              <a:rPr lang="en-US" altLang="zh-CN">
                <a:ea typeface="宋体" charset="-122"/>
              </a:rPr>
              <a:pPr/>
              <a:t>70</a:t>
            </a:fld>
            <a:endParaRPr lang="en-US" altLang="zh-CN">
              <a:ea typeface="宋体" charset="-122"/>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513762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F27BCBEA-121D-45F9-A9B2-B6035197D23A}" type="slidenum">
              <a:rPr lang="en-US" altLang="zh-CN">
                <a:ea typeface="宋体" charset="-122"/>
              </a:rPr>
              <a:pPr/>
              <a:t>71</a:t>
            </a:fld>
            <a:endParaRPr lang="en-US" altLang="zh-CN">
              <a:ea typeface="宋体" charset="-122"/>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915689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0825" cy="6850063"/>
            <a:chOff x="0" y="0"/>
            <a:chExt cx="5758" cy="4315"/>
          </a:xfrm>
        </p:grpSpPr>
        <p:grpSp>
          <p:nvGrpSpPr>
            <p:cNvPr id="5" name="Group 3"/>
            <p:cNvGrpSpPr>
              <a:grpSpLocks/>
            </p:cNvGrpSpPr>
            <p:nvPr userDrawn="1"/>
          </p:nvGrpSpPr>
          <p:grpSpPr bwMode="auto">
            <a:xfrm>
              <a:off x="1728" y="2230"/>
              <a:ext cx="4027" cy="2085"/>
              <a:chOff x="1728" y="2230"/>
              <a:chExt cx="4027" cy="2085"/>
            </a:xfrm>
          </p:grpSpPr>
          <p:sp>
            <p:nvSpPr>
              <p:cNvPr id="8" name="Freeform 4"/>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zh-CN" altLang="en-US">
                  <a:ea typeface="宋体" pitchFamily="2" charset="-122"/>
                </a:endParaRPr>
              </a:p>
            </p:txBody>
          </p:sp>
          <p:sp>
            <p:nvSpPr>
              <p:cNvPr id="9" name="Freeform 5"/>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zh-CN" altLang="en-US">
                  <a:ea typeface="宋体" pitchFamily="2" charset="-122"/>
                </a:endParaRPr>
              </a:p>
            </p:txBody>
          </p:sp>
          <p:sp>
            <p:nvSpPr>
              <p:cNvPr id="10" name="Freeform 6"/>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zh-CN" altLang="en-US">
                  <a:ea typeface="宋体" pitchFamily="2" charset="-122"/>
                </a:endParaRPr>
              </a:p>
            </p:txBody>
          </p:sp>
          <p:sp>
            <p:nvSpPr>
              <p:cNvPr id="11" name="Freeform 7"/>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zh-CN" altLang="en-US">
                  <a:ea typeface="宋体" pitchFamily="2" charset="-122"/>
                </a:endParaRPr>
              </a:p>
            </p:txBody>
          </p:sp>
          <p:sp>
            <p:nvSpPr>
              <p:cNvPr id="12" name="Freeform 8"/>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zh-CN" altLang="en-US">
                  <a:ea typeface="宋体" pitchFamily="2" charset="-122"/>
                </a:endParaRPr>
              </a:p>
            </p:txBody>
          </p:sp>
        </p:grpSp>
        <p:sp>
          <p:nvSpPr>
            <p:cNvPr id="6" name="Freeform 9"/>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zh-CN" altLang="en-US">
                <a:ea typeface="宋体" pitchFamily="2" charset="-122"/>
              </a:endParaRPr>
            </a:p>
          </p:txBody>
        </p:sp>
        <p:sp>
          <p:nvSpPr>
            <p:cNvPr id="7" name="Freeform 10"/>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zh-CN" altLang="en-US">
                <a:ea typeface="宋体" pitchFamily="2" charset="-122"/>
              </a:endParaRPr>
            </a:p>
          </p:txBody>
        </p:sp>
      </p:grpSp>
      <p:sp>
        <p:nvSpPr>
          <p:cNvPr id="102411" name="Rectangle 11"/>
          <p:cNvSpPr>
            <a:spLocks noGrp="1" noChangeArrowheads="1"/>
          </p:cNvSpPr>
          <p:nvPr>
            <p:ph type="ctrTitle" sz="quarter"/>
          </p:nvPr>
        </p:nvSpPr>
        <p:spPr>
          <a:xfrm>
            <a:off x="685800" y="1736725"/>
            <a:ext cx="7772400" cy="1920875"/>
          </a:xfrm>
        </p:spPr>
        <p:txBody>
          <a:bodyPr/>
          <a:lstStyle>
            <a:lvl1pPr>
              <a:defRPr sz="6000"/>
            </a:lvl1pPr>
          </a:lstStyle>
          <a:p>
            <a:r>
              <a:rPr lang="zh-CN" altLang="en-US"/>
              <a:t>单击此处编辑母版标题样式</a:t>
            </a:r>
          </a:p>
        </p:txBody>
      </p:sp>
      <p:sp>
        <p:nvSpPr>
          <p:cNvPr id="102412"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3" name="Rectangle 13"/>
          <p:cNvSpPr>
            <a:spLocks noGrp="1" noChangeArrowheads="1"/>
          </p:cNvSpPr>
          <p:nvPr>
            <p:ph type="dt" sz="quarter" idx="10"/>
          </p:nvPr>
        </p:nvSpPr>
        <p:spPr>
          <a:xfrm>
            <a:off x="457200" y="6248400"/>
            <a:ext cx="2133600" cy="476250"/>
          </a:xfrm>
        </p:spPr>
        <p:txBody>
          <a:bodyPr/>
          <a:lstStyle>
            <a:lvl1pPr>
              <a:defRPr smtClean="0"/>
            </a:lvl1pPr>
          </a:lstStyle>
          <a:p>
            <a:pPr>
              <a:defRPr/>
            </a:pPr>
            <a:endParaRPr lang="en-US" altLang="zh-CN"/>
          </a:p>
        </p:txBody>
      </p:sp>
      <p:sp>
        <p:nvSpPr>
          <p:cNvPr id="14" name="Rectangle 14"/>
          <p:cNvSpPr>
            <a:spLocks noGrp="1" noChangeArrowheads="1"/>
          </p:cNvSpPr>
          <p:nvPr>
            <p:ph type="ftr" sz="quarter" idx="11"/>
          </p:nvPr>
        </p:nvSpPr>
        <p:spPr>
          <a:xfrm>
            <a:off x="3124200" y="6251575"/>
            <a:ext cx="2895600" cy="476250"/>
          </a:xfrm>
        </p:spPr>
        <p:txBody>
          <a:bodyPr anchor="b"/>
          <a:lstStyle>
            <a:lvl1pPr>
              <a:defRPr kumimoji="0" sz="1200" smtClean="0">
                <a:latin typeface="Arial" charset="0"/>
              </a:defRPr>
            </a:lvl1pPr>
          </a:lstStyle>
          <a:p>
            <a:pPr>
              <a:defRPr/>
            </a:pPr>
            <a:r>
              <a:rPr lang="en-US" altLang="zh-CN"/>
              <a:t>软件工程 - 2013 - 第二章 软件过程</a:t>
            </a:r>
          </a:p>
        </p:txBody>
      </p:sp>
      <p:sp>
        <p:nvSpPr>
          <p:cNvPr id="15" name="Rectangle 15"/>
          <p:cNvSpPr>
            <a:spLocks noGrp="1" noChangeArrowheads="1"/>
          </p:cNvSpPr>
          <p:nvPr>
            <p:ph type="sldNum" sz="quarter" idx="12"/>
          </p:nvPr>
        </p:nvSpPr>
        <p:spPr>
          <a:xfrm>
            <a:off x="6553200" y="6254750"/>
            <a:ext cx="2133600" cy="476250"/>
          </a:xfrm>
        </p:spPr>
        <p:txBody>
          <a:bodyPr/>
          <a:lstStyle>
            <a:lvl1pPr>
              <a:defRPr smtClean="0"/>
            </a:lvl1pPr>
          </a:lstStyle>
          <a:p>
            <a:pPr>
              <a:defRPr/>
            </a:pPr>
            <a:fld id="{F851189D-9C75-485B-9386-2659CA1A3808}" type="slidenum">
              <a:rPr lang="en-US" altLang="zh-CN"/>
              <a:pPr>
                <a:defRPr/>
              </a:pPr>
              <a:t>‹#›</a:t>
            </a:fld>
            <a:endParaRPr lang="en-US" altLang="zh-CN"/>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B5D33251-4E53-49AB-91FC-C341EEF41B6E}" type="slidenum">
              <a:rPr lang="en-US" altLang="zh-CN"/>
              <a:pPr>
                <a:defRPr/>
              </a:pPr>
              <a:t>‹#›</a:t>
            </a:fld>
            <a:endParaRPr lang="en-US" altLang="zh-CN"/>
          </a:p>
        </p:txBody>
      </p:sp>
      <p:sp>
        <p:nvSpPr>
          <p:cNvPr id="6" name="Rectangle 16"/>
          <p:cNvSpPr>
            <a:spLocks noGrp="1" noChangeArrowheads="1"/>
          </p:cNvSpPr>
          <p:nvPr>
            <p:ph type="ftr" sz="quarter" idx="12"/>
          </p:nvPr>
        </p:nvSpPr>
        <p:spPr>
          <a:ln/>
        </p:spPr>
        <p:txBody>
          <a:bodyPr/>
          <a:lstStyle>
            <a:lvl1pPr>
              <a:defRPr/>
            </a:lvl1pPr>
          </a:lstStyle>
          <a:p>
            <a:pPr>
              <a:defRPr/>
            </a:pPr>
            <a:r>
              <a:rPr lang="en-US" altLang="zh-CN"/>
              <a:t>软件工程 - 2013 - 第二章 软件过程</a:t>
            </a:r>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1FEC7FD2-2E6F-493D-A157-A21B1A2E80EF}" type="slidenum">
              <a:rPr lang="en-US" altLang="zh-CN"/>
              <a:pPr>
                <a:defRPr/>
              </a:pPr>
              <a:t>‹#›</a:t>
            </a:fld>
            <a:endParaRPr lang="en-US" altLang="zh-CN"/>
          </a:p>
        </p:txBody>
      </p:sp>
      <p:sp>
        <p:nvSpPr>
          <p:cNvPr id="6" name="Rectangle 16"/>
          <p:cNvSpPr>
            <a:spLocks noGrp="1" noChangeArrowheads="1"/>
          </p:cNvSpPr>
          <p:nvPr>
            <p:ph type="ftr" sz="quarter" idx="12"/>
          </p:nvPr>
        </p:nvSpPr>
        <p:spPr>
          <a:ln/>
        </p:spPr>
        <p:txBody>
          <a:bodyPr/>
          <a:lstStyle>
            <a:lvl1pPr>
              <a:defRPr/>
            </a:lvl1pPr>
          </a:lstStyle>
          <a:p>
            <a:pPr>
              <a:defRPr/>
            </a:pPr>
            <a:r>
              <a:rPr lang="en-US" altLang="zh-CN"/>
              <a:t>软件工程 - 2013 - 第二章 软件过程</a:t>
            </a:r>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smtClean="0"/>
            </a:lvl1pPr>
          </a:lstStyle>
          <a:p>
            <a:pPr>
              <a:defRPr/>
            </a:pPr>
            <a:endParaRPr lang="en-US" altLang="zh-CN"/>
          </a:p>
        </p:txBody>
      </p:sp>
      <p:sp>
        <p:nvSpPr>
          <p:cNvPr id="5" name="灯片编号占位符 4"/>
          <p:cNvSpPr>
            <a:spLocks noGrp="1"/>
          </p:cNvSpPr>
          <p:nvPr>
            <p:ph type="sldNum" sz="quarter" idx="11"/>
          </p:nvPr>
        </p:nvSpPr>
        <p:spPr/>
        <p:txBody>
          <a:bodyPr/>
          <a:lstStyle>
            <a:lvl1pPr>
              <a:defRPr smtClean="0"/>
            </a:lvl1pPr>
          </a:lstStyle>
          <a:p>
            <a:pPr>
              <a:defRPr/>
            </a:pPr>
            <a:fld id="{A9A2C140-002F-4DBC-8296-1060E6DB6D24}" type="slidenum">
              <a:rPr lang="en-US" altLang="zh-CN"/>
              <a:pPr>
                <a:defRPr/>
              </a:pPr>
              <a:t>‹#›</a:t>
            </a:fld>
            <a:endParaRPr lang="en-US" altLang="zh-CN"/>
          </a:p>
        </p:txBody>
      </p:sp>
      <p:sp>
        <p:nvSpPr>
          <p:cNvPr id="6" name="页脚占位符 5"/>
          <p:cNvSpPr>
            <a:spLocks noGrp="1"/>
          </p:cNvSpPr>
          <p:nvPr>
            <p:ph type="ftr" sz="quarter" idx="12"/>
          </p:nvPr>
        </p:nvSpPr>
        <p:spPr/>
        <p:txBody>
          <a:bodyPr/>
          <a:lstStyle>
            <a:lvl1pPr>
              <a:defRPr dirty="0" err="1" smtClean="0"/>
            </a:lvl1pPr>
          </a:lstStyle>
          <a:p>
            <a:pPr>
              <a:defRPr/>
            </a:pPr>
            <a:r>
              <a:rPr lang="en-US" altLang="zh-CN"/>
              <a:t>软件工程 - 2015 - 第二章 软件过程</a:t>
            </a:r>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BD799833-44B8-4CCD-9079-AC06E17A016E}" type="slidenum">
              <a:rPr lang="en-US" altLang="zh-CN"/>
              <a:pPr>
                <a:defRPr/>
              </a:pPr>
              <a:t>‹#›</a:t>
            </a:fld>
            <a:endParaRPr lang="en-US" altLang="zh-CN"/>
          </a:p>
        </p:txBody>
      </p:sp>
      <p:sp>
        <p:nvSpPr>
          <p:cNvPr id="6" name="Rectangle 16"/>
          <p:cNvSpPr>
            <a:spLocks noGrp="1" noChangeArrowheads="1"/>
          </p:cNvSpPr>
          <p:nvPr>
            <p:ph type="ftr" sz="quarter" idx="12"/>
          </p:nvPr>
        </p:nvSpPr>
        <p:spPr>
          <a:ln/>
        </p:spPr>
        <p:txBody>
          <a:bodyPr/>
          <a:lstStyle>
            <a:lvl1pPr>
              <a:defRPr/>
            </a:lvl1pPr>
          </a:lstStyle>
          <a:p>
            <a:pPr>
              <a:defRPr/>
            </a:pPr>
            <a:r>
              <a:rPr lang="en-US" altLang="zh-CN"/>
              <a:t>软件工程 - 2013 - 第二章 软件过程</a:t>
            </a:r>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88029F38-769B-4BFB-AC76-26982126C48B}" type="slidenum">
              <a:rPr lang="en-US" altLang="zh-CN"/>
              <a:pPr>
                <a:defRPr/>
              </a:pPr>
              <a:t>‹#›</a:t>
            </a:fld>
            <a:endParaRPr lang="en-US" altLang="zh-CN"/>
          </a:p>
        </p:txBody>
      </p:sp>
      <p:sp>
        <p:nvSpPr>
          <p:cNvPr id="9" name="Rectangle 16"/>
          <p:cNvSpPr>
            <a:spLocks noGrp="1" noChangeArrowheads="1"/>
          </p:cNvSpPr>
          <p:nvPr>
            <p:ph type="ftr" sz="quarter" idx="12"/>
          </p:nvPr>
        </p:nvSpPr>
        <p:spPr>
          <a:ln/>
        </p:spPr>
        <p:txBody>
          <a:bodyPr/>
          <a:lstStyle>
            <a:lvl1pPr>
              <a:defRPr/>
            </a:lvl1pPr>
          </a:lstStyle>
          <a:p>
            <a:pPr>
              <a:defRPr/>
            </a:pPr>
            <a:r>
              <a:rPr lang="en-US" altLang="zh-CN"/>
              <a:t>软件工程 - 2013 - 第二章 软件过程</a:t>
            </a:r>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30C83FF5-D7DE-485E-A13A-D93E098B5C21}" type="slidenum">
              <a:rPr lang="en-US" altLang="zh-CN"/>
              <a:pPr>
                <a:defRPr/>
              </a:pPr>
              <a:t>‹#›</a:t>
            </a:fld>
            <a:endParaRPr lang="en-US" altLang="zh-CN"/>
          </a:p>
        </p:txBody>
      </p:sp>
      <p:sp>
        <p:nvSpPr>
          <p:cNvPr id="5" name="Rectangle 16"/>
          <p:cNvSpPr>
            <a:spLocks noGrp="1" noChangeArrowheads="1"/>
          </p:cNvSpPr>
          <p:nvPr>
            <p:ph type="ftr" sz="quarter" idx="12"/>
          </p:nvPr>
        </p:nvSpPr>
        <p:spPr>
          <a:ln/>
        </p:spPr>
        <p:txBody>
          <a:bodyPr/>
          <a:lstStyle>
            <a:lvl1pPr>
              <a:defRPr/>
            </a:lvl1pPr>
          </a:lstStyle>
          <a:p>
            <a:pPr>
              <a:defRPr/>
            </a:pPr>
            <a:r>
              <a:rPr lang="en-US" altLang="zh-CN"/>
              <a:t>软件工程 - 2013 - 第二章 软件过程</a:t>
            </a:r>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4D039E76-5A25-424C-AC1C-82C8076E339D}" type="slidenum">
              <a:rPr lang="en-US" altLang="zh-CN"/>
              <a:pPr>
                <a:defRPr/>
              </a:pPr>
              <a:t>‹#›</a:t>
            </a:fld>
            <a:endParaRPr lang="en-US" altLang="zh-CN"/>
          </a:p>
        </p:txBody>
      </p:sp>
      <p:sp>
        <p:nvSpPr>
          <p:cNvPr id="4" name="Rectangle 16"/>
          <p:cNvSpPr>
            <a:spLocks noGrp="1" noChangeArrowheads="1"/>
          </p:cNvSpPr>
          <p:nvPr>
            <p:ph type="ftr" sz="quarter" idx="12"/>
          </p:nvPr>
        </p:nvSpPr>
        <p:spPr>
          <a:ln/>
        </p:spPr>
        <p:txBody>
          <a:bodyPr/>
          <a:lstStyle>
            <a:lvl1pPr>
              <a:defRPr/>
            </a:lvl1pPr>
          </a:lstStyle>
          <a:p>
            <a:pPr>
              <a:defRPr/>
            </a:pPr>
            <a:r>
              <a:rPr lang="en-US" altLang="zh-CN"/>
              <a:t>软件工程 - 2013 - 第二章 软件过程</a:t>
            </a:r>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7F5988CE-7577-4C08-9A8B-DE868A2E0948}" type="slidenum">
              <a:rPr lang="en-US" altLang="zh-CN"/>
              <a:pPr>
                <a:defRPr/>
              </a:pPr>
              <a:t>‹#›</a:t>
            </a:fld>
            <a:endParaRPr lang="en-US" altLang="zh-CN"/>
          </a:p>
        </p:txBody>
      </p:sp>
      <p:sp>
        <p:nvSpPr>
          <p:cNvPr id="7" name="Rectangle 16"/>
          <p:cNvSpPr>
            <a:spLocks noGrp="1" noChangeArrowheads="1"/>
          </p:cNvSpPr>
          <p:nvPr>
            <p:ph type="ftr" sz="quarter" idx="12"/>
          </p:nvPr>
        </p:nvSpPr>
        <p:spPr>
          <a:ln/>
        </p:spPr>
        <p:txBody>
          <a:bodyPr/>
          <a:lstStyle>
            <a:lvl1pPr>
              <a:defRPr/>
            </a:lvl1pPr>
          </a:lstStyle>
          <a:p>
            <a:pPr>
              <a:defRPr/>
            </a:pPr>
            <a:r>
              <a:rPr lang="en-US" altLang="zh-CN"/>
              <a:t>软件工程 - 2013 - 第二章 软件过程</a:t>
            </a:r>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3FC61606-2614-42BB-A1DB-9F6285C42E52}" type="slidenum">
              <a:rPr lang="en-US" altLang="zh-CN"/>
              <a:pPr>
                <a:defRPr/>
              </a:pPr>
              <a:t>‹#›</a:t>
            </a:fld>
            <a:endParaRPr lang="en-US" altLang="zh-CN"/>
          </a:p>
        </p:txBody>
      </p:sp>
      <p:sp>
        <p:nvSpPr>
          <p:cNvPr id="7" name="Rectangle 16"/>
          <p:cNvSpPr>
            <a:spLocks noGrp="1" noChangeArrowheads="1"/>
          </p:cNvSpPr>
          <p:nvPr>
            <p:ph type="ftr" sz="quarter" idx="12"/>
          </p:nvPr>
        </p:nvSpPr>
        <p:spPr>
          <a:ln/>
        </p:spPr>
        <p:txBody>
          <a:bodyPr/>
          <a:lstStyle>
            <a:lvl1pPr>
              <a:defRPr/>
            </a:lvl1pPr>
          </a:lstStyle>
          <a:p>
            <a:pPr>
              <a:defRPr/>
            </a:pPr>
            <a:r>
              <a:rPr lang="en-US" altLang="zh-CN"/>
              <a:t>软件工程 - 2013 - 第二章 软件过程</a:t>
            </a:r>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p:cNvSpPr>
            <a:spLocks noGrp="1" noChangeArrowheads="1"/>
          </p:cNvSpPr>
          <p:nvPr>
            <p:ph type="dt" sz="half" idx="2"/>
          </p:nvPr>
        </p:nvSpPr>
        <p:spPr bwMode="auto">
          <a:xfrm>
            <a:off x="457200" y="625157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ea typeface="宋体" pitchFamily="2" charset="-122"/>
              </a:defRPr>
            </a:lvl1pPr>
          </a:lstStyle>
          <a:p>
            <a:pPr>
              <a:defRPr/>
            </a:pPr>
            <a:endParaRPr lang="en-US" altLang="zh-CN"/>
          </a:p>
        </p:txBody>
      </p:sp>
      <p:sp>
        <p:nvSpPr>
          <p:cNvPr id="101379" name="Rectangle 3"/>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charset="0"/>
                <a:ea typeface="宋体" pitchFamily="2" charset="-122"/>
              </a:defRPr>
            </a:lvl1pPr>
          </a:lstStyle>
          <a:p>
            <a:pPr>
              <a:defRPr/>
            </a:pPr>
            <a:fld id="{C7C0684A-4EE4-4F3E-83F2-2F3EDEE9E689}" type="slidenum">
              <a:rPr lang="en-US" altLang="zh-CN"/>
              <a:pPr>
                <a:defRPr/>
              </a:pPr>
              <a:t>‹#›</a:t>
            </a:fld>
            <a:endParaRPr lang="en-US" altLang="zh-CN"/>
          </a:p>
        </p:txBody>
      </p:sp>
      <p:grpSp>
        <p:nvGrpSpPr>
          <p:cNvPr id="4100" name="Group 4"/>
          <p:cNvGrpSpPr>
            <a:grpSpLocks/>
          </p:cNvGrpSpPr>
          <p:nvPr/>
        </p:nvGrpSpPr>
        <p:grpSpPr bwMode="auto">
          <a:xfrm>
            <a:off x="0" y="0"/>
            <a:ext cx="9140825" cy="6850063"/>
            <a:chOff x="0" y="0"/>
            <a:chExt cx="5758" cy="4315"/>
          </a:xfrm>
        </p:grpSpPr>
        <p:grpSp>
          <p:nvGrpSpPr>
            <p:cNvPr id="4104" name="Group 5"/>
            <p:cNvGrpSpPr>
              <a:grpSpLocks/>
            </p:cNvGrpSpPr>
            <p:nvPr userDrawn="1"/>
          </p:nvGrpSpPr>
          <p:grpSpPr bwMode="auto">
            <a:xfrm>
              <a:off x="1728" y="2230"/>
              <a:ext cx="4027" cy="2085"/>
              <a:chOff x="1728" y="2230"/>
              <a:chExt cx="4027" cy="2085"/>
            </a:xfrm>
          </p:grpSpPr>
          <p:sp>
            <p:nvSpPr>
              <p:cNvPr id="101382" name="Freeform 6"/>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zh-CN" altLang="en-US">
                  <a:ea typeface="宋体" pitchFamily="2" charset="-122"/>
                </a:endParaRPr>
              </a:p>
            </p:txBody>
          </p:sp>
          <p:sp>
            <p:nvSpPr>
              <p:cNvPr id="101383" name="Freeform 7"/>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zh-CN" altLang="en-US">
                  <a:ea typeface="宋体" pitchFamily="2" charset="-122"/>
                </a:endParaRPr>
              </a:p>
            </p:txBody>
          </p:sp>
          <p:sp>
            <p:nvSpPr>
              <p:cNvPr id="101384" name="Freeform 8"/>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zh-CN" altLang="en-US">
                  <a:ea typeface="宋体" pitchFamily="2" charset="-122"/>
                </a:endParaRPr>
              </a:p>
            </p:txBody>
          </p:sp>
          <p:sp>
            <p:nvSpPr>
              <p:cNvPr id="101385" name="Freeform 9"/>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zh-CN" altLang="en-US">
                  <a:ea typeface="宋体" pitchFamily="2" charset="-122"/>
                </a:endParaRPr>
              </a:p>
            </p:txBody>
          </p:sp>
          <p:sp>
            <p:nvSpPr>
              <p:cNvPr id="101386" name="Freeform 10"/>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zh-CN" altLang="en-US">
                  <a:ea typeface="宋体" pitchFamily="2" charset="-122"/>
                </a:endParaRPr>
              </a:p>
            </p:txBody>
          </p:sp>
        </p:grpSp>
        <p:sp>
          <p:nvSpPr>
            <p:cNvPr id="101387" name="Freeform 11"/>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zh-CN" altLang="en-US">
                <a:ea typeface="宋体" pitchFamily="2" charset="-122"/>
              </a:endParaRPr>
            </a:p>
          </p:txBody>
        </p:sp>
        <p:sp>
          <p:nvSpPr>
            <p:cNvPr id="101388" name="Freeform 12"/>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zh-CN" altLang="en-US">
                <a:ea typeface="宋体" pitchFamily="2" charset="-122"/>
              </a:endParaRPr>
            </a:p>
          </p:txBody>
        </p:sp>
      </p:grpSp>
      <p:sp>
        <p:nvSpPr>
          <p:cNvPr id="101389" name="Rectangle 13"/>
          <p:cNvSpPr>
            <a:spLocks noGrp="1" noRot="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1391" name="Rectangle 15"/>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1392" name="Rectangle 1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1" sz="1400" smtClean="0">
                <a:latin typeface="Times New Roman" pitchFamily="18" charset="0"/>
                <a:ea typeface="宋体" pitchFamily="2" charset="-122"/>
              </a:defRPr>
            </a:lvl1pPr>
          </a:lstStyle>
          <a:p>
            <a:pPr>
              <a:defRPr/>
            </a:pPr>
            <a:r>
              <a:rPr lang="en-US" altLang="zh-CN"/>
              <a:t>软件工程 - 2013 - 第二章 软件过程</a:t>
            </a:r>
          </a:p>
        </p:txBody>
      </p:sp>
    </p:spTree>
  </p:cSld>
  <p:clrMap bg1="dk2" tx1="lt1" bg2="dk1" tx2="lt2" accent1="accent1" accent2="accent2" accent3="accent3" accent4="accent4" accent5="accent5" accent6="accent6" hlink="hlink" folHlink="folHlink"/>
  <p:sldLayoutIdLst>
    <p:sldLayoutId id="2147483672" r:id="rId1"/>
    <p:sldLayoutId id="2147483673" r:id="rId2"/>
    <p:sldLayoutId id="2147483664" r:id="rId3"/>
    <p:sldLayoutId id="2147483674" r:id="rId4"/>
    <p:sldLayoutId id="2147483665" r:id="rId5"/>
    <p:sldLayoutId id="2147483666" r:id="rId6"/>
    <p:sldLayoutId id="2147483667" r:id="rId7"/>
    <p:sldLayoutId id="2147483668" r:id="rId8"/>
    <p:sldLayoutId id="2147483669" r:id="rId9"/>
    <p:sldLayoutId id="2147483670" r:id="rId10"/>
    <p:sldLayoutId id="2147483671" r:id="rId11"/>
  </p:sldLayoutIdLst>
  <p:transition>
    <p:random/>
  </p:transition>
  <p:timing>
    <p:tnLst>
      <p:par>
        <p:cTn id="1" dur="indefinite" restart="never" nodeType="tmRoot"/>
      </p:par>
    </p:tnLst>
  </p:timing>
  <p:hf hd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1.emf"/></Relationships>
</file>

<file path=ppt/slides/_rels/slide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4"/>
          <p:cNvSpPr>
            <a:spLocks noGrp="1"/>
          </p:cNvSpPr>
          <p:nvPr>
            <p:ph type="sldNum" sz="quarter" idx="11"/>
          </p:nvPr>
        </p:nvSpPr>
        <p:spPr>
          <a:noFill/>
        </p:spPr>
        <p:txBody>
          <a:bodyPr/>
          <a:lstStyle/>
          <a:p>
            <a:fld id="{436840E0-4BF2-4C8E-9269-A782113A51CF}" type="slidenum">
              <a:rPr lang="en-US" altLang="zh-CN">
                <a:ea typeface="宋体" charset="-122"/>
              </a:rPr>
              <a:pPr/>
              <a:t>1</a:t>
            </a:fld>
            <a:endParaRPr lang="en-US" altLang="zh-CN">
              <a:ea typeface="宋体" charset="-122"/>
            </a:endParaRPr>
          </a:p>
        </p:txBody>
      </p:sp>
      <p:sp>
        <p:nvSpPr>
          <p:cNvPr id="277506" name="Rectangle 2"/>
          <p:cNvSpPr>
            <a:spLocks noGrp="1" noChangeArrowheads="1"/>
          </p:cNvSpPr>
          <p:nvPr>
            <p:ph type="body" idx="1"/>
          </p:nvPr>
        </p:nvSpPr>
        <p:spPr>
          <a:xfrm>
            <a:off x="395288" y="620713"/>
            <a:ext cx="8424862" cy="5761037"/>
          </a:xfrm>
        </p:spPr>
        <p:txBody>
          <a:bodyPr/>
          <a:lstStyle/>
          <a:p>
            <a:pPr eaLnBrk="1" hangingPunct="1">
              <a:buFont typeface="Wingdings" pitchFamily="2" charset="2"/>
              <a:buNone/>
              <a:defRPr/>
            </a:pPr>
            <a:endParaRPr lang="en-US" altLang="zh-CN" b="1" smtClean="0"/>
          </a:p>
          <a:p>
            <a:pPr eaLnBrk="1" hangingPunct="1">
              <a:defRPr/>
            </a:pPr>
            <a:r>
              <a:rPr lang="zh-CN" altLang="en-US" b="1" smtClean="0">
                <a:solidFill>
                  <a:srgbClr val="FFFF00"/>
                </a:solidFill>
              </a:rPr>
              <a:t>软件过程模式从成功或失败的软件开发实践中总结而成，是软件过程中生命周期、人员、方法、产品四大类要素相互关联的有机整体：</a:t>
            </a:r>
          </a:p>
          <a:p>
            <a:pPr lvl="1" eaLnBrk="1" hangingPunct="1">
              <a:defRPr/>
            </a:pPr>
            <a:r>
              <a:rPr lang="zh-CN" altLang="en-US" b="1" smtClean="0">
                <a:solidFill>
                  <a:srgbClr val="FFFF00"/>
                </a:solidFill>
              </a:rPr>
              <a:t>人员：谁</a:t>
            </a:r>
          </a:p>
          <a:p>
            <a:pPr lvl="1" eaLnBrk="1" hangingPunct="1">
              <a:defRPr/>
            </a:pPr>
            <a:r>
              <a:rPr lang="zh-CN" altLang="en-US" b="1" smtClean="0">
                <a:solidFill>
                  <a:srgbClr val="FFFF00"/>
                </a:solidFill>
              </a:rPr>
              <a:t>产品：为实现什么</a:t>
            </a:r>
          </a:p>
          <a:p>
            <a:pPr lvl="1" eaLnBrk="1" hangingPunct="1">
              <a:defRPr/>
            </a:pPr>
            <a:r>
              <a:rPr lang="zh-CN" altLang="en-US" b="1" smtClean="0">
                <a:solidFill>
                  <a:srgbClr val="FFFF00"/>
                </a:solidFill>
              </a:rPr>
              <a:t>方法：如何</a:t>
            </a:r>
          </a:p>
          <a:p>
            <a:pPr lvl="1" eaLnBrk="1" hangingPunct="1">
              <a:defRPr/>
            </a:pPr>
            <a:r>
              <a:rPr lang="zh-CN" altLang="en-US" b="1" smtClean="0">
                <a:solidFill>
                  <a:srgbClr val="FFFF00"/>
                </a:solidFill>
              </a:rPr>
              <a:t>生命周期</a:t>
            </a:r>
            <a:r>
              <a:rPr lang="zh-CN" altLang="en-US" b="1" smtClean="0">
                <a:solidFill>
                  <a:srgbClr val="FFFF00"/>
                </a:solidFill>
                <a:sym typeface="Wingdings" pitchFamily="2" charset="2"/>
              </a:rPr>
              <a:t>：（何时）做什么</a:t>
            </a:r>
          </a:p>
          <a:p>
            <a:pPr eaLnBrk="1" hangingPunct="1">
              <a:lnSpc>
                <a:spcPct val="105000"/>
              </a:lnSpc>
              <a:spcBef>
                <a:spcPct val="30000"/>
              </a:spcBef>
              <a:defRPr/>
            </a:pPr>
            <a:r>
              <a:rPr lang="zh-CN" altLang="en-US" b="1" smtClean="0">
                <a:solidFill>
                  <a:srgbClr val="FFFF00"/>
                </a:solidFill>
              </a:rPr>
              <a:t>几种典型的软件过程模式：</a:t>
            </a:r>
          </a:p>
          <a:p>
            <a:pPr lvl="1" eaLnBrk="1" hangingPunct="1">
              <a:lnSpc>
                <a:spcPct val="105000"/>
              </a:lnSpc>
              <a:spcBef>
                <a:spcPct val="30000"/>
              </a:spcBef>
              <a:defRPr/>
            </a:pPr>
            <a:r>
              <a:rPr lang="en-US" altLang="zh-CN" b="1" smtClean="0">
                <a:solidFill>
                  <a:srgbClr val="FFFF00"/>
                </a:solidFill>
              </a:rPr>
              <a:t>Rational</a:t>
            </a:r>
            <a:r>
              <a:rPr lang="zh-CN" altLang="en-US" b="1" smtClean="0">
                <a:solidFill>
                  <a:srgbClr val="FFFF00"/>
                </a:solidFill>
              </a:rPr>
              <a:t>统一过程、敏捷过程、微软过程</a:t>
            </a:r>
          </a:p>
        </p:txBody>
      </p:sp>
      <p:sp>
        <p:nvSpPr>
          <p:cNvPr id="277507" name="Rectangle 3"/>
          <p:cNvSpPr>
            <a:spLocks noRot="1" noChangeArrowheads="1"/>
          </p:cNvSpPr>
          <p:nvPr/>
        </p:nvSpPr>
        <p:spPr bwMode="auto">
          <a:xfrm>
            <a:off x="179388" y="130175"/>
            <a:ext cx="8229600"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软件过程模式</a:t>
            </a:r>
          </a:p>
        </p:txBody>
      </p:sp>
      <p:sp>
        <p:nvSpPr>
          <p:cNvPr id="47109"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4"/>
          <p:cNvSpPr>
            <a:spLocks noGrp="1"/>
          </p:cNvSpPr>
          <p:nvPr>
            <p:ph type="sldNum" sz="quarter" idx="11"/>
          </p:nvPr>
        </p:nvSpPr>
        <p:spPr>
          <a:noFill/>
        </p:spPr>
        <p:txBody>
          <a:bodyPr/>
          <a:lstStyle/>
          <a:p>
            <a:fld id="{1FAB3C66-357C-45A0-BFAF-1914B8E3632C}" type="slidenum">
              <a:rPr lang="en-US" altLang="zh-CN">
                <a:ea typeface="宋体" charset="-122"/>
              </a:rPr>
              <a:pPr/>
              <a:t>10</a:t>
            </a:fld>
            <a:endParaRPr lang="en-US" altLang="zh-CN">
              <a:ea typeface="宋体" charset="-122"/>
            </a:endParaRPr>
          </a:p>
        </p:txBody>
      </p:sp>
      <p:sp>
        <p:nvSpPr>
          <p:cNvPr id="282626" name="Rectangle 2"/>
          <p:cNvSpPr>
            <a:spLocks noGrp="1" noChangeArrowheads="1"/>
          </p:cNvSpPr>
          <p:nvPr>
            <p:ph type="body" idx="1"/>
          </p:nvPr>
        </p:nvSpPr>
        <p:spPr>
          <a:xfrm>
            <a:off x="0" y="1173184"/>
            <a:ext cx="9144000" cy="5327650"/>
          </a:xfrm>
        </p:spPr>
        <p:txBody>
          <a:bodyPr/>
          <a:lstStyle/>
          <a:p>
            <a:pPr eaLnBrk="1" hangingPunct="1">
              <a:lnSpc>
                <a:spcPct val="115000"/>
              </a:lnSpc>
              <a:defRPr/>
            </a:pPr>
            <a:r>
              <a:rPr lang="en-US" altLang="zh-CN" sz="2400" b="1" dirty="0" smtClean="0">
                <a:solidFill>
                  <a:srgbClr val="FFFF00"/>
                </a:solidFill>
              </a:rPr>
              <a:t>7. </a:t>
            </a:r>
            <a:r>
              <a:rPr lang="zh-CN" altLang="en-US" sz="2400" b="1" dirty="0" smtClean="0">
                <a:solidFill>
                  <a:srgbClr val="FFFF00"/>
                </a:solidFill>
              </a:rPr>
              <a:t>配置和变更管理：</a:t>
            </a:r>
          </a:p>
          <a:p>
            <a:pPr lvl="1" eaLnBrk="1" hangingPunct="1">
              <a:lnSpc>
                <a:spcPct val="115000"/>
              </a:lnSpc>
              <a:defRPr/>
            </a:pPr>
            <a:r>
              <a:rPr lang="zh-CN" altLang="en-US" sz="1800" b="1" dirty="0" smtClean="0">
                <a:solidFill>
                  <a:srgbClr val="FFFF00"/>
                </a:solidFill>
              </a:rPr>
              <a:t>描述了如何在多个成员组成的项目中控制大量的产品，并提供了相应准则来管理演化系统中的多个变体，跟踪软件创建过程中的版本变更</a:t>
            </a:r>
          </a:p>
          <a:p>
            <a:pPr lvl="1" eaLnBrk="1" hangingPunct="1">
              <a:lnSpc>
                <a:spcPct val="115000"/>
              </a:lnSpc>
              <a:defRPr/>
            </a:pPr>
            <a:r>
              <a:rPr lang="zh-CN" altLang="en-US" sz="1800" b="1" dirty="0" smtClean="0">
                <a:solidFill>
                  <a:srgbClr val="FFFF00"/>
                </a:solidFill>
              </a:rPr>
              <a:t>主要角色：配置经理、变更控制经理、集成员</a:t>
            </a:r>
          </a:p>
          <a:p>
            <a:pPr lvl="1" eaLnBrk="1" hangingPunct="1">
              <a:lnSpc>
                <a:spcPct val="115000"/>
              </a:lnSpc>
              <a:defRPr/>
            </a:pPr>
            <a:r>
              <a:rPr lang="zh-CN" altLang="en-US" sz="1800" b="1" dirty="0" smtClean="0">
                <a:solidFill>
                  <a:srgbClr val="FFFF00"/>
                </a:solidFill>
              </a:rPr>
              <a:t>主要工件：配置管理计划、变更请求、项目存储库和工作区</a:t>
            </a:r>
          </a:p>
          <a:p>
            <a:pPr eaLnBrk="1" hangingPunct="1">
              <a:lnSpc>
                <a:spcPct val="115000"/>
              </a:lnSpc>
              <a:defRPr/>
            </a:pPr>
            <a:r>
              <a:rPr lang="en-US" altLang="zh-CN" sz="2400" b="1" dirty="0" smtClean="0">
                <a:solidFill>
                  <a:srgbClr val="FFFF00"/>
                </a:solidFill>
              </a:rPr>
              <a:t>8. </a:t>
            </a:r>
            <a:r>
              <a:rPr lang="zh-CN" altLang="en-US" sz="2400" b="1" dirty="0" smtClean="0">
                <a:solidFill>
                  <a:srgbClr val="FFFF00"/>
                </a:solidFill>
              </a:rPr>
              <a:t>项目管理：</a:t>
            </a:r>
          </a:p>
          <a:p>
            <a:pPr lvl="1" eaLnBrk="1" hangingPunct="1">
              <a:lnSpc>
                <a:spcPct val="115000"/>
              </a:lnSpc>
              <a:defRPr/>
            </a:pPr>
            <a:r>
              <a:rPr lang="zh-CN" altLang="en-US" sz="1800" b="1" dirty="0" smtClean="0">
                <a:solidFill>
                  <a:srgbClr val="FFFF00"/>
                </a:solidFill>
              </a:rPr>
              <a:t>平衡竞争的目标、管理风险并克服各种约束，从而成功交付使用户满意的产品</a:t>
            </a:r>
          </a:p>
          <a:p>
            <a:pPr lvl="1" eaLnBrk="1" hangingPunct="1">
              <a:lnSpc>
                <a:spcPct val="115000"/>
              </a:lnSpc>
              <a:defRPr/>
            </a:pPr>
            <a:r>
              <a:rPr lang="zh-CN" altLang="en-US" sz="1800" b="1" dirty="0" smtClean="0">
                <a:solidFill>
                  <a:srgbClr val="FFFF00"/>
                </a:solidFill>
              </a:rPr>
              <a:t>主要角色：项目经理、项目复审员</a:t>
            </a:r>
          </a:p>
          <a:p>
            <a:pPr lvl="1" eaLnBrk="1" hangingPunct="1">
              <a:lnSpc>
                <a:spcPct val="115000"/>
              </a:lnSpc>
              <a:defRPr/>
            </a:pPr>
            <a:r>
              <a:rPr lang="zh-CN" altLang="en-US" sz="1800" b="1" dirty="0" smtClean="0">
                <a:solidFill>
                  <a:srgbClr val="FFFF00"/>
                </a:solidFill>
              </a:rPr>
              <a:t>主要工件：商业理由、迭代计划、风险管理计划、质量保证计划及相应的评估文档</a:t>
            </a:r>
          </a:p>
          <a:p>
            <a:pPr eaLnBrk="1" hangingPunct="1">
              <a:lnSpc>
                <a:spcPct val="115000"/>
              </a:lnSpc>
              <a:defRPr/>
            </a:pPr>
            <a:r>
              <a:rPr lang="en-US" altLang="zh-CN" sz="2400" b="1" dirty="0" smtClean="0">
                <a:solidFill>
                  <a:srgbClr val="FFFF00"/>
                </a:solidFill>
              </a:rPr>
              <a:t>9. </a:t>
            </a:r>
            <a:r>
              <a:rPr lang="zh-CN" altLang="en-US" sz="2400" b="1" dirty="0" smtClean="0">
                <a:solidFill>
                  <a:srgbClr val="FFFF00"/>
                </a:solidFill>
              </a:rPr>
              <a:t>环境：</a:t>
            </a:r>
          </a:p>
          <a:p>
            <a:pPr lvl="1" eaLnBrk="1" hangingPunct="1">
              <a:lnSpc>
                <a:spcPct val="115000"/>
              </a:lnSpc>
              <a:defRPr/>
            </a:pPr>
            <a:r>
              <a:rPr lang="zh-CN" altLang="en-US" sz="1800" b="1" dirty="0" smtClean="0">
                <a:solidFill>
                  <a:srgbClr val="FFFF00"/>
                </a:solidFill>
              </a:rPr>
              <a:t>向软件开发组织提供软件开发的环境，包括过程和工具</a:t>
            </a:r>
          </a:p>
          <a:p>
            <a:pPr lvl="1" eaLnBrk="1" hangingPunct="1">
              <a:lnSpc>
                <a:spcPct val="115000"/>
              </a:lnSpc>
              <a:defRPr/>
            </a:pPr>
            <a:r>
              <a:rPr lang="zh-CN" altLang="en-US" sz="1800" b="1" dirty="0" smtClean="0">
                <a:solidFill>
                  <a:srgbClr val="FFFF00"/>
                </a:solidFill>
              </a:rPr>
              <a:t>主要角色：过程工程师、工具专家</a:t>
            </a:r>
          </a:p>
          <a:p>
            <a:pPr lvl="1" eaLnBrk="1" hangingPunct="1">
              <a:lnSpc>
                <a:spcPct val="115000"/>
              </a:lnSpc>
              <a:defRPr/>
            </a:pPr>
            <a:r>
              <a:rPr lang="zh-CN" altLang="en-US" sz="1800" b="1" dirty="0" smtClean="0">
                <a:solidFill>
                  <a:srgbClr val="FFFF00"/>
                </a:solidFill>
              </a:rPr>
              <a:t>主要工件：工作流程指南和工具、工具指南</a:t>
            </a:r>
          </a:p>
        </p:txBody>
      </p:sp>
      <p:sp>
        <p:nvSpPr>
          <p:cNvPr id="56325"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
        <p:nvSpPr>
          <p:cNvPr id="6" name="Rectangle 5"/>
          <p:cNvSpPr>
            <a:spLocks noRot="1" noChangeArrowheads="1"/>
          </p:cNvSpPr>
          <p:nvPr/>
        </p:nvSpPr>
        <p:spPr bwMode="auto">
          <a:xfrm>
            <a:off x="106396" y="201613"/>
            <a:ext cx="9251950" cy="706437"/>
          </a:xfrm>
          <a:prstGeom prst="rect">
            <a:avLst/>
          </a:prstGeom>
          <a:noFill/>
          <a:ln w="9525">
            <a:noFill/>
            <a:miter lim="800000"/>
            <a:headEnd/>
            <a:tailEnd/>
          </a:ln>
          <a:effectLst/>
        </p:spPr>
        <p:txBody>
          <a:bodyPr anchor="ctr"/>
          <a:lstStyle/>
          <a:p>
            <a:pPr>
              <a:defRPr/>
            </a:pPr>
            <a:r>
              <a:rPr lang="zh-CN" altLang="en-US" sz="3600" b="1" dirty="0">
                <a:solidFill>
                  <a:srgbClr val="FFFF00"/>
                </a:solidFill>
                <a:effectLst>
                  <a:outerShdw blurRad="38100" dist="38100" dir="2700000" algn="tl">
                    <a:srgbClr val="000000"/>
                  </a:outerShdw>
                </a:effectLst>
                <a:ea typeface="宋体" pitchFamily="2" charset="-122"/>
              </a:rPr>
              <a:t>生命周期的静态</a:t>
            </a:r>
            <a:r>
              <a:rPr lang="zh-CN" altLang="en-US" sz="3600" b="1" dirty="0" smtClean="0">
                <a:solidFill>
                  <a:srgbClr val="FFFF00"/>
                </a:solidFill>
                <a:effectLst>
                  <a:outerShdw blurRad="38100" dist="38100" dir="2700000" algn="tl">
                    <a:srgbClr val="000000"/>
                  </a:outerShdw>
                </a:effectLst>
                <a:ea typeface="宋体" pitchFamily="2" charset="-122"/>
              </a:rPr>
              <a:t>结构</a:t>
            </a:r>
            <a:r>
              <a:rPr lang="en-US" altLang="zh-CN" sz="3600" b="1" dirty="0" smtClean="0">
                <a:solidFill>
                  <a:srgbClr val="FFFF00"/>
                </a:solidFill>
                <a:effectLst>
                  <a:outerShdw blurRad="38100" dist="38100" dir="2700000" algn="tl">
                    <a:srgbClr val="000000"/>
                  </a:outerShdw>
                </a:effectLst>
                <a:ea typeface="宋体" pitchFamily="2" charset="-122"/>
              </a:rPr>
              <a:t>——</a:t>
            </a:r>
            <a:r>
              <a:rPr lang="zh-CN" altLang="en-US" sz="3600" b="1" dirty="0" smtClean="0">
                <a:solidFill>
                  <a:srgbClr val="FFFF00"/>
                </a:solidFill>
                <a:effectLst>
                  <a:outerShdw blurRad="38100" dist="38100" dir="2700000" algn="tl">
                    <a:srgbClr val="000000"/>
                  </a:outerShdw>
                </a:effectLst>
                <a:ea typeface="宋体" pitchFamily="2" charset="-122"/>
              </a:rPr>
              <a:t>九</a:t>
            </a:r>
            <a:r>
              <a:rPr lang="zh-CN" altLang="en-US" sz="3600" b="1" dirty="0">
                <a:solidFill>
                  <a:srgbClr val="FFFF00"/>
                </a:solidFill>
                <a:effectLst>
                  <a:outerShdw blurRad="38100" dist="38100" dir="2700000" algn="tl">
                    <a:srgbClr val="000000"/>
                  </a:outerShdw>
                </a:effectLst>
                <a:ea typeface="宋体" pitchFamily="2" charset="-122"/>
              </a:rPr>
              <a:t>个核心工作流程</a:t>
            </a:r>
          </a:p>
        </p:txBody>
      </p:sp>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4"/>
          <p:cNvSpPr>
            <a:spLocks noGrp="1"/>
          </p:cNvSpPr>
          <p:nvPr>
            <p:ph type="sldNum" sz="quarter" idx="11"/>
          </p:nvPr>
        </p:nvSpPr>
        <p:spPr>
          <a:noFill/>
        </p:spPr>
        <p:txBody>
          <a:bodyPr/>
          <a:lstStyle/>
          <a:p>
            <a:fld id="{0C43F298-5BBA-463D-ADF8-7DC35EDDCA72}" type="slidenum">
              <a:rPr lang="en-US" altLang="zh-CN">
                <a:ea typeface="宋体" charset="-122"/>
              </a:rPr>
              <a:pPr/>
              <a:t>11</a:t>
            </a:fld>
            <a:endParaRPr lang="en-US" altLang="zh-CN">
              <a:ea typeface="宋体" charset="-122"/>
            </a:endParaRPr>
          </a:p>
        </p:txBody>
      </p:sp>
      <p:sp>
        <p:nvSpPr>
          <p:cNvPr id="57347" name="Line 3"/>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pic>
        <p:nvPicPr>
          <p:cNvPr id="57348" name="Picture 4"/>
          <p:cNvPicPr>
            <a:picLocks noChangeAspect="1" noChangeArrowheads="1"/>
          </p:cNvPicPr>
          <p:nvPr/>
        </p:nvPicPr>
        <p:blipFill>
          <a:blip r:embed="rId2" cstate="print"/>
          <a:srcRect/>
          <a:stretch>
            <a:fillRect/>
          </a:stretch>
        </p:blipFill>
        <p:spPr bwMode="auto">
          <a:xfrm>
            <a:off x="100013" y="1196975"/>
            <a:ext cx="8943975" cy="5184775"/>
          </a:xfrm>
          <a:prstGeom prst="rect">
            <a:avLst/>
          </a:prstGeom>
          <a:noFill/>
          <a:ln w="9525" algn="ctr">
            <a:noFill/>
            <a:miter lim="800000"/>
            <a:headEnd/>
            <a:tailEnd/>
          </a:ln>
        </p:spPr>
      </p:pic>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4"/>
          <p:cNvSpPr>
            <a:spLocks noGrp="1"/>
          </p:cNvSpPr>
          <p:nvPr>
            <p:ph type="sldNum" sz="quarter" idx="11"/>
          </p:nvPr>
        </p:nvSpPr>
        <p:spPr>
          <a:noFill/>
        </p:spPr>
        <p:txBody>
          <a:bodyPr/>
          <a:lstStyle/>
          <a:p>
            <a:fld id="{AC95F0B8-C181-4174-AF3E-93E5215F05C6}" type="slidenum">
              <a:rPr lang="en-US" altLang="zh-CN">
                <a:ea typeface="宋体" charset="-122"/>
              </a:rPr>
              <a:pPr/>
              <a:t>12</a:t>
            </a:fld>
            <a:endParaRPr lang="en-US" altLang="zh-CN">
              <a:ea typeface="宋体" charset="-122"/>
            </a:endParaRPr>
          </a:p>
        </p:txBody>
      </p:sp>
      <p:pic>
        <p:nvPicPr>
          <p:cNvPr id="58371" name="Picture 2"/>
          <p:cNvPicPr>
            <a:picLocks noChangeAspect="1" noChangeArrowheads="1"/>
          </p:cNvPicPr>
          <p:nvPr/>
        </p:nvPicPr>
        <p:blipFill>
          <a:blip r:embed="rId2" cstate="print"/>
          <a:srcRect/>
          <a:stretch>
            <a:fillRect/>
          </a:stretch>
        </p:blipFill>
        <p:spPr bwMode="auto">
          <a:xfrm>
            <a:off x="122238" y="338138"/>
            <a:ext cx="8899525" cy="6188075"/>
          </a:xfrm>
          <a:prstGeom prst="rect">
            <a:avLst/>
          </a:prstGeom>
          <a:noFill/>
          <a:ln w="9525" algn="ctr">
            <a:noFill/>
            <a:miter lim="800000"/>
            <a:headEnd/>
            <a:tailEnd/>
          </a:ln>
        </p:spPr>
      </p:pic>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4"/>
          <p:cNvSpPr>
            <a:spLocks noGrp="1"/>
          </p:cNvSpPr>
          <p:nvPr>
            <p:ph type="sldNum" sz="quarter" idx="11"/>
          </p:nvPr>
        </p:nvSpPr>
        <p:spPr>
          <a:noFill/>
        </p:spPr>
        <p:txBody>
          <a:bodyPr/>
          <a:lstStyle/>
          <a:p>
            <a:fld id="{2F91192D-DED0-4C88-B2EC-7BF9F42661AD}" type="slidenum">
              <a:rPr lang="en-US" altLang="zh-CN">
                <a:ea typeface="宋体" charset="-122"/>
              </a:rPr>
              <a:pPr/>
              <a:t>13</a:t>
            </a:fld>
            <a:endParaRPr lang="en-US" altLang="zh-CN">
              <a:ea typeface="宋体" charset="-122"/>
            </a:endParaRPr>
          </a:p>
        </p:txBody>
      </p:sp>
      <p:sp>
        <p:nvSpPr>
          <p:cNvPr id="59395" name="Line 3"/>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pic>
        <p:nvPicPr>
          <p:cNvPr id="59396" name="Picture 4"/>
          <p:cNvPicPr>
            <a:picLocks noChangeAspect="1" noChangeArrowheads="1"/>
          </p:cNvPicPr>
          <p:nvPr/>
        </p:nvPicPr>
        <p:blipFill>
          <a:blip r:embed="rId2" cstate="print"/>
          <a:srcRect/>
          <a:stretch>
            <a:fillRect/>
          </a:stretch>
        </p:blipFill>
        <p:spPr bwMode="auto">
          <a:xfrm>
            <a:off x="100013" y="1397000"/>
            <a:ext cx="8943975" cy="4624388"/>
          </a:xfrm>
          <a:prstGeom prst="rect">
            <a:avLst/>
          </a:prstGeom>
          <a:noFill/>
          <a:ln w="9525" algn="ctr">
            <a:noFill/>
            <a:miter lim="800000"/>
            <a:headEnd/>
            <a:tailEnd/>
          </a:ln>
        </p:spPr>
      </p:pic>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4"/>
          <p:cNvSpPr>
            <a:spLocks noGrp="1"/>
          </p:cNvSpPr>
          <p:nvPr>
            <p:ph type="sldNum" sz="quarter" idx="11"/>
          </p:nvPr>
        </p:nvSpPr>
        <p:spPr>
          <a:noFill/>
        </p:spPr>
        <p:txBody>
          <a:bodyPr/>
          <a:lstStyle/>
          <a:p>
            <a:fld id="{1C1ADC44-2AC9-4B8C-B8A2-C4467AE72C4C}" type="slidenum">
              <a:rPr lang="en-US" altLang="zh-CN">
                <a:ea typeface="宋体" charset="-122"/>
              </a:rPr>
              <a:pPr/>
              <a:t>14</a:t>
            </a:fld>
            <a:endParaRPr lang="en-US" altLang="zh-CN">
              <a:ea typeface="宋体" charset="-122"/>
            </a:endParaRPr>
          </a:p>
        </p:txBody>
      </p:sp>
      <p:pic>
        <p:nvPicPr>
          <p:cNvPr id="60419" name="Picture 2"/>
          <p:cNvPicPr>
            <a:picLocks noChangeAspect="1" noChangeArrowheads="1"/>
          </p:cNvPicPr>
          <p:nvPr/>
        </p:nvPicPr>
        <p:blipFill>
          <a:blip r:embed="rId2" cstate="print"/>
          <a:srcRect/>
          <a:stretch>
            <a:fillRect/>
          </a:stretch>
        </p:blipFill>
        <p:spPr bwMode="auto">
          <a:xfrm>
            <a:off x="144463" y="384175"/>
            <a:ext cx="8853487" cy="6097588"/>
          </a:xfrm>
          <a:prstGeom prst="rect">
            <a:avLst/>
          </a:prstGeom>
          <a:noFill/>
          <a:ln w="9525" algn="ctr">
            <a:noFill/>
            <a:miter lim="800000"/>
            <a:headEnd/>
            <a:tailEnd/>
          </a:ln>
        </p:spPr>
      </p:pic>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4"/>
          <p:cNvSpPr>
            <a:spLocks noGrp="1"/>
          </p:cNvSpPr>
          <p:nvPr>
            <p:ph type="sldNum" sz="quarter" idx="11"/>
          </p:nvPr>
        </p:nvSpPr>
        <p:spPr>
          <a:noFill/>
        </p:spPr>
        <p:txBody>
          <a:bodyPr/>
          <a:lstStyle/>
          <a:p>
            <a:fld id="{B9C86C1D-5E80-4219-990B-C081D3F88249}" type="slidenum">
              <a:rPr lang="en-US" altLang="zh-CN">
                <a:ea typeface="宋体" charset="-122"/>
              </a:rPr>
              <a:pPr/>
              <a:t>15</a:t>
            </a:fld>
            <a:endParaRPr lang="en-US" altLang="zh-CN">
              <a:ea typeface="宋体" charset="-122"/>
            </a:endParaRPr>
          </a:p>
        </p:txBody>
      </p:sp>
      <p:sp>
        <p:nvSpPr>
          <p:cNvPr id="283650" name="Rectangle 2"/>
          <p:cNvSpPr>
            <a:spLocks noGrp="1" noChangeArrowheads="1"/>
          </p:cNvSpPr>
          <p:nvPr>
            <p:ph type="body" idx="1"/>
          </p:nvPr>
        </p:nvSpPr>
        <p:spPr>
          <a:xfrm>
            <a:off x="285720" y="1357298"/>
            <a:ext cx="8435975" cy="5184775"/>
          </a:xfrm>
        </p:spPr>
        <p:txBody>
          <a:bodyPr/>
          <a:lstStyle/>
          <a:p>
            <a:pPr eaLnBrk="1" hangingPunct="1">
              <a:lnSpc>
                <a:spcPct val="125000"/>
              </a:lnSpc>
              <a:spcBef>
                <a:spcPct val="35000"/>
              </a:spcBef>
              <a:defRPr/>
            </a:pPr>
            <a:r>
              <a:rPr lang="zh-CN" altLang="en-US" b="1" dirty="0" smtClean="0">
                <a:solidFill>
                  <a:srgbClr val="FFFF00"/>
                </a:solidFill>
              </a:rPr>
              <a:t>初始阶段（</a:t>
            </a:r>
            <a:r>
              <a:rPr lang="en-US" altLang="zh-CN" b="1" dirty="0" smtClean="0">
                <a:solidFill>
                  <a:srgbClr val="FFFF00"/>
                </a:solidFill>
              </a:rPr>
              <a:t>Inception</a:t>
            </a:r>
            <a:r>
              <a:rPr lang="zh-CN" altLang="en-US" b="1" dirty="0" smtClean="0">
                <a:solidFill>
                  <a:srgbClr val="FFFF00"/>
                </a:solidFill>
              </a:rPr>
              <a:t>）：</a:t>
            </a:r>
            <a:r>
              <a:rPr lang="zh-CN" altLang="en-US" sz="2400" b="1" dirty="0" smtClean="0">
                <a:solidFill>
                  <a:srgbClr val="FFFF00"/>
                </a:solidFill>
              </a:rPr>
              <a:t>建立业务用例和确定项目的范围</a:t>
            </a:r>
            <a:r>
              <a:rPr lang="en-US" altLang="zh-CN" sz="2400" b="1" dirty="0" smtClean="0">
                <a:solidFill>
                  <a:srgbClr val="FFFF00"/>
                </a:solidFill>
              </a:rPr>
              <a:t>——</a:t>
            </a:r>
            <a:r>
              <a:rPr lang="zh-CN" altLang="en-US" sz="2400" b="1" dirty="0" smtClean="0"/>
              <a:t>生命周期目标里程碑</a:t>
            </a:r>
          </a:p>
          <a:p>
            <a:pPr lvl="1" eaLnBrk="1" hangingPunct="1">
              <a:lnSpc>
                <a:spcPct val="125000"/>
              </a:lnSpc>
              <a:spcBef>
                <a:spcPct val="35000"/>
              </a:spcBef>
              <a:defRPr/>
            </a:pPr>
            <a:r>
              <a:rPr lang="zh-CN" altLang="en-US" sz="2400" b="1" dirty="0" smtClean="0">
                <a:solidFill>
                  <a:srgbClr val="FFFF00"/>
                </a:solidFill>
              </a:rPr>
              <a:t>主要项目干系人对系统的范围达成一致意见；</a:t>
            </a:r>
          </a:p>
          <a:p>
            <a:pPr lvl="1" eaLnBrk="1" hangingPunct="1">
              <a:lnSpc>
                <a:spcPct val="125000"/>
              </a:lnSpc>
              <a:spcBef>
                <a:spcPct val="35000"/>
              </a:spcBef>
              <a:defRPr/>
            </a:pPr>
            <a:r>
              <a:rPr lang="zh-CN" altLang="en-US" sz="2400" b="1" dirty="0" smtClean="0">
                <a:solidFill>
                  <a:srgbClr val="FFFF00"/>
                </a:solidFill>
              </a:rPr>
              <a:t>对是否已经获得正确的需求集达成一致意见，并且对这些需求的理解是共同的；</a:t>
            </a:r>
          </a:p>
          <a:p>
            <a:pPr lvl="1" eaLnBrk="1" hangingPunct="1">
              <a:lnSpc>
                <a:spcPct val="125000"/>
              </a:lnSpc>
              <a:spcBef>
                <a:spcPct val="35000"/>
              </a:spcBef>
              <a:defRPr/>
            </a:pPr>
            <a:r>
              <a:rPr lang="zh-CN" altLang="en-US" sz="2400" b="1" dirty="0" smtClean="0">
                <a:solidFill>
                  <a:srgbClr val="FFFF00"/>
                </a:solidFill>
              </a:rPr>
              <a:t>对成本</a:t>
            </a:r>
            <a:r>
              <a:rPr lang="en-US" altLang="zh-CN" sz="2400" b="1" dirty="0" smtClean="0">
                <a:solidFill>
                  <a:srgbClr val="FFFF00"/>
                </a:solidFill>
              </a:rPr>
              <a:t>/</a:t>
            </a:r>
            <a:r>
              <a:rPr lang="zh-CN" altLang="en-US" sz="2400" b="1" dirty="0" smtClean="0">
                <a:solidFill>
                  <a:srgbClr val="FFFF00"/>
                </a:solidFill>
              </a:rPr>
              <a:t>进度估算、优先级、风险和开发流程达成一致意见；</a:t>
            </a:r>
          </a:p>
          <a:p>
            <a:pPr lvl="1" eaLnBrk="1" hangingPunct="1">
              <a:lnSpc>
                <a:spcPct val="125000"/>
              </a:lnSpc>
              <a:spcBef>
                <a:spcPct val="35000"/>
              </a:spcBef>
              <a:defRPr/>
            </a:pPr>
            <a:r>
              <a:rPr lang="zh-CN" altLang="en-US" sz="2400" b="1" dirty="0" smtClean="0">
                <a:solidFill>
                  <a:srgbClr val="FFFF00"/>
                </a:solidFill>
              </a:rPr>
              <a:t>已经确定所有风险并且有针对每个风险的风险降低策略。</a:t>
            </a:r>
          </a:p>
        </p:txBody>
      </p:sp>
      <p:sp>
        <p:nvSpPr>
          <p:cNvPr id="283651" name="Rectangle 3"/>
          <p:cNvSpPr>
            <a:spLocks noRot="1" noChangeArrowheads="1"/>
          </p:cNvSpPr>
          <p:nvPr/>
        </p:nvSpPr>
        <p:spPr bwMode="auto">
          <a:xfrm>
            <a:off x="179388" y="130175"/>
            <a:ext cx="8678892" cy="706438"/>
          </a:xfrm>
          <a:prstGeom prst="rect">
            <a:avLst/>
          </a:prstGeom>
          <a:noFill/>
          <a:ln w="9525">
            <a:noFill/>
            <a:miter lim="800000"/>
            <a:headEnd/>
            <a:tailEnd/>
          </a:ln>
          <a:effectLst/>
        </p:spPr>
        <p:txBody>
          <a:bodyPr anchor="ctr"/>
          <a:lstStyle/>
          <a:p>
            <a:pPr>
              <a:defRPr/>
            </a:pPr>
            <a:r>
              <a:rPr lang="zh-CN" altLang="en-US" sz="4400" b="1" dirty="0">
                <a:solidFill>
                  <a:srgbClr val="FFFF00"/>
                </a:solidFill>
                <a:effectLst>
                  <a:outerShdw blurRad="38100" dist="38100" dir="2700000" algn="tl">
                    <a:srgbClr val="000000"/>
                  </a:outerShdw>
                </a:effectLst>
                <a:ea typeface="宋体" pitchFamily="2" charset="-122"/>
              </a:rPr>
              <a:t>生命周期的动态</a:t>
            </a:r>
            <a:r>
              <a:rPr lang="zh-CN" altLang="en-US" sz="4400" b="1" dirty="0" smtClean="0">
                <a:solidFill>
                  <a:srgbClr val="FFFF00"/>
                </a:solidFill>
                <a:effectLst>
                  <a:outerShdw blurRad="38100" dist="38100" dir="2700000" algn="tl">
                    <a:srgbClr val="000000"/>
                  </a:outerShdw>
                </a:effectLst>
                <a:ea typeface="宋体" pitchFamily="2" charset="-122"/>
              </a:rPr>
              <a:t>结构</a:t>
            </a:r>
            <a:r>
              <a:rPr lang="en-US" altLang="zh-CN" sz="4400" b="1" dirty="0" smtClean="0">
                <a:solidFill>
                  <a:srgbClr val="FFFF00"/>
                </a:solidFill>
                <a:effectLst>
                  <a:outerShdw blurRad="38100" dist="38100" dir="2700000" algn="tl">
                    <a:srgbClr val="000000"/>
                  </a:outerShdw>
                </a:effectLst>
                <a:ea typeface="宋体" pitchFamily="2" charset="-122"/>
              </a:rPr>
              <a:t>——</a:t>
            </a:r>
            <a:r>
              <a:rPr lang="zh-CN" altLang="en-US" sz="4400" b="1" dirty="0" smtClean="0">
                <a:solidFill>
                  <a:srgbClr val="FFFF00"/>
                </a:solidFill>
                <a:effectLst>
                  <a:outerShdw blurRad="38100" dist="38100" dir="2700000" algn="tl">
                    <a:srgbClr val="000000"/>
                  </a:outerShdw>
                </a:effectLst>
                <a:ea typeface="宋体" pitchFamily="2" charset="-122"/>
              </a:rPr>
              <a:t>四</a:t>
            </a:r>
            <a:r>
              <a:rPr lang="zh-CN" altLang="en-US" sz="4400" b="1" dirty="0">
                <a:solidFill>
                  <a:srgbClr val="FFFF00"/>
                </a:solidFill>
                <a:effectLst>
                  <a:outerShdw blurRad="38100" dist="38100" dir="2700000" algn="tl">
                    <a:srgbClr val="000000"/>
                  </a:outerShdw>
                </a:effectLst>
                <a:ea typeface="宋体" pitchFamily="2" charset="-122"/>
              </a:rPr>
              <a:t>个阶段</a:t>
            </a:r>
          </a:p>
        </p:txBody>
      </p:sp>
      <p:sp>
        <p:nvSpPr>
          <p:cNvPr id="61445"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4"/>
          <p:cNvSpPr>
            <a:spLocks noGrp="1"/>
          </p:cNvSpPr>
          <p:nvPr>
            <p:ph type="sldNum" sz="quarter" idx="11"/>
          </p:nvPr>
        </p:nvSpPr>
        <p:spPr>
          <a:noFill/>
        </p:spPr>
        <p:txBody>
          <a:bodyPr/>
          <a:lstStyle/>
          <a:p>
            <a:fld id="{8C460A9A-8DD9-4C5D-8277-12118A935E35}" type="slidenum">
              <a:rPr lang="en-US" altLang="zh-CN">
                <a:ea typeface="宋体" charset="-122"/>
              </a:rPr>
              <a:pPr/>
              <a:t>16</a:t>
            </a:fld>
            <a:endParaRPr lang="en-US" altLang="zh-CN" dirty="0">
              <a:ea typeface="宋体" charset="-122"/>
            </a:endParaRPr>
          </a:p>
        </p:txBody>
      </p:sp>
      <p:sp>
        <p:nvSpPr>
          <p:cNvPr id="284674" name="Rectangle 2"/>
          <p:cNvSpPr>
            <a:spLocks noGrp="1" noChangeArrowheads="1"/>
          </p:cNvSpPr>
          <p:nvPr>
            <p:ph type="body" idx="1"/>
          </p:nvPr>
        </p:nvSpPr>
        <p:spPr>
          <a:xfrm>
            <a:off x="457200" y="1196975"/>
            <a:ext cx="8686800" cy="5184775"/>
          </a:xfrm>
        </p:spPr>
        <p:txBody>
          <a:bodyPr/>
          <a:lstStyle/>
          <a:p>
            <a:pPr eaLnBrk="1" hangingPunct="1">
              <a:lnSpc>
                <a:spcPct val="125000"/>
              </a:lnSpc>
              <a:spcBef>
                <a:spcPct val="35000"/>
              </a:spcBef>
              <a:defRPr/>
            </a:pPr>
            <a:r>
              <a:rPr lang="zh-CN" altLang="en-US" b="1" dirty="0" smtClean="0">
                <a:solidFill>
                  <a:srgbClr val="FFFF00"/>
                </a:solidFill>
              </a:rPr>
              <a:t>精化阶段（</a:t>
            </a:r>
            <a:r>
              <a:rPr lang="en-US" altLang="zh-CN" b="1" dirty="0" smtClean="0">
                <a:solidFill>
                  <a:srgbClr val="FFFF00"/>
                </a:solidFill>
              </a:rPr>
              <a:t>Elaboration</a:t>
            </a:r>
            <a:r>
              <a:rPr lang="zh-CN" altLang="en-US" b="1" dirty="0" smtClean="0">
                <a:solidFill>
                  <a:srgbClr val="FFFF00"/>
                </a:solidFill>
              </a:rPr>
              <a:t>）：</a:t>
            </a:r>
            <a:r>
              <a:rPr lang="zh-CN" altLang="en-US" sz="2400" b="1" dirty="0" smtClean="0">
                <a:solidFill>
                  <a:srgbClr val="FFFF00"/>
                </a:solidFill>
              </a:rPr>
              <a:t>建立稳定的架构、编制项目计划和淘汰项目中风险最高的元素</a:t>
            </a:r>
            <a:r>
              <a:rPr lang="en-US" altLang="zh-CN" sz="2400" b="1" dirty="0" smtClean="0">
                <a:solidFill>
                  <a:srgbClr val="FFFF00"/>
                </a:solidFill>
              </a:rPr>
              <a:t>——</a:t>
            </a:r>
            <a:r>
              <a:rPr lang="zh-CN" altLang="en-US" sz="2400" b="1" dirty="0" smtClean="0"/>
              <a:t>生命周期架构里程碑</a:t>
            </a:r>
          </a:p>
          <a:p>
            <a:pPr lvl="1" eaLnBrk="1" hangingPunct="1">
              <a:lnSpc>
                <a:spcPct val="110000"/>
              </a:lnSpc>
              <a:spcBef>
                <a:spcPct val="35000"/>
              </a:spcBef>
              <a:defRPr/>
            </a:pPr>
            <a:r>
              <a:rPr lang="zh-CN" altLang="en-US" sz="2000" b="1" dirty="0" smtClean="0">
                <a:solidFill>
                  <a:srgbClr val="FFFF00"/>
                </a:solidFill>
              </a:rPr>
              <a:t>产品前景和需求是稳定的；</a:t>
            </a:r>
          </a:p>
          <a:p>
            <a:pPr lvl="1" eaLnBrk="1" hangingPunct="1">
              <a:lnSpc>
                <a:spcPct val="110000"/>
              </a:lnSpc>
              <a:spcBef>
                <a:spcPct val="35000"/>
              </a:spcBef>
              <a:defRPr/>
            </a:pPr>
            <a:r>
              <a:rPr lang="zh-CN" altLang="en-US" sz="2000" b="1" dirty="0" smtClean="0">
                <a:solidFill>
                  <a:srgbClr val="FFFF00"/>
                </a:solidFill>
              </a:rPr>
              <a:t>架构是稳定的；</a:t>
            </a:r>
          </a:p>
          <a:p>
            <a:pPr lvl="1" eaLnBrk="1" hangingPunct="1">
              <a:lnSpc>
                <a:spcPct val="110000"/>
              </a:lnSpc>
              <a:spcBef>
                <a:spcPct val="35000"/>
              </a:spcBef>
              <a:defRPr/>
            </a:pPr>
            <a:r>
              <a:rPr lang="zh-CN" altLang="en-US" sz="2000" b="1" dirty="0" smtClean="0">
                <a:solidFill>
                  <a:srgbClr val="FFFF00"/>
                </a:solidFill>
              </a:rPr>
              <a:t>可执行原型表明已经找到了主要的风险元素，并且已得到妥善解决；</a:t>
            </a:r>
          </a:p>
          <a:p>
            <a:pPr lvl="1" eaLnBrk="1" hangingPunct="1">
              <a:lnSpc>
                <a:spcPct val="110000"/>
              </a:lnSpc>
              <a:spcBef>
                <a:spcPct val="35000"/>
              </a:spcBef>
              <a:defRPr/>
            </a:pPr>
            <a:r>
              <a:rPr lang="zh-CN" altLang="en-US" sz="2000" b="1" dirty="0" smtClean="0">
                <a:solidFill>
                  <a:srgbClr val="FFFF00"/>
                </a:solidFill>
              </a:rPr>
              <a:t>构建阶段的迭代计划足够详细和真实，可以保证工作继续进行；</a:t>
            </a:r>
          </a:p>
          <a:p>
            <a:pPr lvl="1" eaLnBrk="1" hangingPunct="1">
              <a:lnSpc>
                <a:spcPct val="110000"/>
              </a:lnSpc>
              <a:spcBef>
                <a:spcPct val="35000"/>
              </a:spcBef>
              <a:defRPr/>
            </a:pPr>
            <a:r>
              <a:rPr lang="zh-CN" altLang="en-US" sz="2000" b="1" dirty="0" smtClean="0">
                <a:solidFill>
                  <a:srgbClr val="FFFF00"/>
                </a:solidFill>
              </a:rPr>
              <a:t>构建阶段的迭代计划有可靠的估算支持；</a:t>
            </a:r>
          </a:p>
          <a:p>
            <a:pPr lvl="1" eaLnBrk="1" hangingPunct="1">
              <a:lnSpc>
                <a:spcPct val="110000"/>
              </a:lnSpc>
              <a:spcBef>
                <a:spcPct val="35000"/>
              </a:spcBef>
              <a:defRPr/>
            </a:pPr>
            <a:r>
              <a:rPr lang="zh-CN" altLang="en-US" sz="2000" b="1" dirty="0" smtClean="0">
                <a:solidFill>
                  <a:srgbClr val="FFFF00"/>
                </a:solidFill>
              </a:rPr>
              <a:t>所有项目干系人一致认为，如果在当前架构环境中执行当前计划来开发完整的系统，则当前的前景可以实现；</a:t>
            </a:r>
          </a:p>
          <a:p>
            <a:pPr lvl="1" eaLnBrk="1" hangingPunct="1">
              <a:lnSpc>
                <a:spcPct val="110000"/>
              </a:lnSpc>
              <a:spcBef>
                <a:spcPct val="35000"/>
              </a:spcBef>
              <a:defRPr/>
            </a:pPr>
            <a:r>
              <a:rPr lang="zh-CN" altLang="en-US" sz="2000" b="1" dirty="0" smtClean="0">
                <a:solidFill>
                  <a:srgbClr val="FFFF00"/>
                </a:solidFill>
              </a:rPr>
              <a:t>实际的资源耗费与计划的耗费相比是可以接受的。</a:t>
            </a:r>
          </a:p>
        </p:txBody>
      </p:sp>
      <p:sp>
        <p:nvSpPr>
          <p:cNvPr id="284675" name="Rectangle 3"/>
          <p:cNvSpPr>
            <a:spLocks noRot="1" noChangeArrowheads="1"/>
          </p:cNvSpPr>
          <p:nvPr/>
        </p:nvSpPr>
        <p:spPr bwMode="auto">
          <a:xfrm>
            <a:off x="179388" y="130175"/>
            <a:ext cx="8607454" cy="706438"/>
          </a:xfrm>
          <a:prstGeom prst="rect">
            <a:avLst/>
          </a:prstGeom>
          <a:noFill/>
          <a:ln w="9525">
            <a:noFill/>
            <a:miter lim="800000"/>
            <a:headEnd/>
            <a:tailEnd/>
          </a:ln>
          <a:effectLst/>
        </p:spPr>
        <p:txBody>
          <a:bodyPr anchor="ctr"/>
          <a:lstStyle/>
          <a:p>
            <a:pPr>
              <a:defRPr/>
            </a:pPr>
            <a:r>
              <a:rPr lang="zh-CN" altLang="en-US" sz="4400" b="1" dirty="0">
                <a:solidFill>
                  <a:srgbClr val="FFFF00"/>
                </a:solidFill>
                <a:effectLst>
                  <a:outerShdw blurRad="38100" dist="38100" dir="2700000" algn="tl">
                    <a:srgbClr val="000000"/>
                  </a:outerShdw>
                </a:effectLst>
                <a:ea typeface="宋体" pitchFamily="2" charset="-122"/>
              </a:rPr>
              <a:t>生命周期的动态</a:t>
            </a:r>
            <a:r>
              <a:rPr lang="zh-CN" altLang="en-US" sz="4400" b="1" dirty="0" smtClean="0">
                <a:solidFill>
                  <a:srgbClr val="FFFF00"/>
                </a:solidFill>
                <a:effectLst>
                  <a:outerShdw blurRad="38100" dist="38100" dir="2700000" algn="tl">
                    <a:srgbClr val="000000"/>
                  </a:outerShdw>
                </a:effectLst>
                <a:ea typeface="宋体" pitchFamily="2" charset="-122"/>
              </a:rPr>
              <a:t>结构</a:t>
            </a:r>
            <a:r>
              <a:rPr lang="en-US" altLang="zh-CN" sz="4400" b="1" dirty="0" smtClean="0">
                <a:solidFill>
                  <a:srgbClr val="FFFF00"/>
                </a:solidFill>
                <a:effectLst>
                  <a:outerShdw blurRad="38100" dist="38100" dir="2700000" algn="tl">
                    <a:srgbClr val="000000"/>
                  </a:outerShdw>
                </a:effectLst>
                <a:ea typeface="宋体" pitchFamily="2" charset="-122"/>
              </a:rPr>
              <a:t>——</a:t>
            </a:r>
            <a:r>
              <a:rPr lang="zh-CN" altLang="en-US" sz="4400" b="1" dirty="0" smtClean="0">
                <a:solidFill>
                  <a:srgbClr val="FFFF00"/>
                </a:solidFill>
                <a:effectLst>
                  <a:outerShdw blurRad="38100" dist="38100" dir="2700000" algn="tl">
                    <a:srgbClr val="000000"/>
                  </a:outerShdw>
                </a:effectLst>
                <a:ea typeface="宋体" pitchFamily="2" charset="-122"/>
              </a:rPr>
              <a:t>四</a:t>
            </a:r>
            <a:r>
              <a:rPr lang="zh-CN" altLang="en-US" sz="4400" b="1" dirty="0">
                <a:solidFill>
                  <a:srgbClr val="FFFF00"/>
                </a:solidFill>
                <a:effectLst>
                  <a:outerShdw blurRad="38100" dist="38100" dir="2700000" algn="tl">
                    <a:srgbClr val="000000"/>
                  </a:outerShdw>
                </a:effectLst>
                <a:ea typeface="宋体" pitchFamily="2" charset="-122"/>
              </a:rPr>
              <a:t>个阶段</a:t>
            </a:r>
          </a:p>
        </p:txBody>
      </p:sp>
      <p:sp>
        <p:nvSpPr>
          <p:cNvPr id="62469"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4"/>
          <p:cNvSpPr>
            <a:spLocks noGrp="1"/>
          </p:cNvSpPr>
          <p:nvPr>
            <p:ph type="sldNum" sz="quarter" idx="11"/>
          </p:nvPr>
        </p:nvSpPr>
        <p:spPr>
          <a:noFill/>
        </p:spPr>
        <p:txBody>
          <a:bodyPr/>
          <a:lstStyle/>
          <a:p>
            <a:fld id="{82E5285D-8812-432D-822A-C58C45AB02EC}" type="slidenum">
              <a:rPr lang="en-US" altLang="zh-CN">
                <a:ea typeface="宋体" charset="-122"/>
              </a:rPr>
              <a:pPr/>
              <a:t>17</a:t>
            </a:fld>
            <a:endParaRPr lang="en-US" altLang="zh-CN">
              <a:ea typeface="宋体" charset="-122"/>
            </a:endParaRPr>
          </a:p>
        </p:txBody>
      </p:sp>
      <p:sp>
        <p:nvSpPr>
          <p:cNvPr id="285698" name="Rectangle 2"/>
          <p:cNvSpPr>
            <a:spLocks noGrp="1" noChangeArrowheads="1"/>
          </p:cNvSpPr>
          <p:nvPr>
            <p:ph type="body" idx="1"/>
          </p:nvPr>
        </p:nvSpPr>
        <p:spPr>
          <a:xfrm>
            <a:off x="457200" y="1196975"/>
            <a:ext cx="8686800" cy="5184775"/>
          </a:xfrm>
        </p:spPr>
        <p:txBody>
          <a:bodyPr/>
          <a:lstStyle/>
          <a:p>
            <a:pPr eaLnBrk="1" hangingPunct="1">
              <a:lnSpc>
                <a:spcPct val="125000"/>
              </a:lnSpc>
              <a:spcBef>
                <a:spcPct val="35000"/>
              </a:spcBef>
              <a:defRPr/>
            </a:pPr>
            <a:r>
              <a:rPr lang="zh-CN" altLang="en-US" b="1" dirty="0" smtClean="0">
                <a:solidFill>
                  <a:srgbClr val="FFFF00"/>
                </a:solidFill>
              </a:rPr>
              <a:t>构建阶段（</a:t>
            </a:r>
            <a:r>
              <a:rPr lang="en-US" altLang="zh-CN" b="1" dirty="0" smtClean="0">
                <a:solidFill>
                  <a:srgbClr val="FFFF00"/>
                </a:solidFill>
              </a:rPr>
              <a:t>Construction</a:t>
            </a:r>
            <a:r>
              <a:rPr lang="zh-CN" altLang="en-US" b="1" dirty="0" smtClean="0">
                <a:solidFill>
                  <a:srgbClr val="FFFF00"/>
                </a:solidFill>
              </a:rPr>
              <a:t>）：</a:t>
            </a:r>
            <a:r>
              <a:rPr lang="zh-CN" altLang="en-US" sz="2400" b="1" dirty="0" smtClean="0">
                <a:solidFill>
                  <a:srgbClr val="FFFF00"/>
                </a:solidFill>
              </a:rPr>
              <a:t>所有构件和应用程序功能被开发并集成为产品，所有的功能被详尽地测试</a:t>
            </a:r>
            <a:r>
              <a:rPr lang="en-US" altLang="zh-CN" sz="2400" b="1" dirty="0" smtClean="0">
                <a:solidFill>
                  <a:srgbClr val="FFFF00"/>
                </a:solidFill>
              </a:rPr>
              <a:t>——</a:t>
            </a:r>
            <a:r>
              <a:rPr lang="zh-CN" altLang="en-US" sz="2400" b="1" dirty="0" smtClean="0"/>
              <a:t>初始可操作性能里程碑</a:t>
            </a:r>
          </a:p>
          <a:p>
            <a:pPr lvl="1" eaLnBrk="1" hangingPunct="1">
              <a:lnSpc>
                <a:spcPct val="105000"/>
              </a:lnSpc>
              <a:defRPr/>
            </a:pPr>
            <a:r>
              <a:rPr lang="zh-CN" altLang="en-US" sz="2400" b="1" dirty="0" smtClean="0">
                <a:solidFill>
                  <a:srgbClr val="FFFF00"/>
                </a:solidFill>
              </a:rPr>
              <a:t>该产品发布版已经足够稳定和成熟，可部署在用户群中；</a:t>
            </a:r>
          </a:p>
          <a:p>
            <a:pPr lvl="1" eaLnBrk="1" hangingPunct="1">
              <a:lnSpc>
                <a:spcPct val="105000"/>
              </a:lnSpc>
              <a:defRPr/>
            </a:pPr>
            <a:r>
              <a:rPr lang="zh-CN" altLang="en-US" sz="2400" b="1" dirty="0" smtClean="0">
                <a:solidFill>
                  <a:srgbClr val="FFFF00"/>
                </a:solidFill>
              </a:rPr>
              <a:t>所有项目干系人已准备好将产品发布到用户群；</a:t>
            </a:r>
          </a:p>
          <a:p>
            <a:pPr lvl="1" eaLnBrk="1" hangingPunct="1">
              <a:lnSpc>
                <a:spcPct val="105000"/>
              </a:lnSpc>
              <a:defRPr/>
            </a:pPr>
            <a:r>
              <a:rPr lang="zh-CN" altLang="en-US" sz="2400" b="1" dirty="0" smtClean="0">
                <a:solidFill>
                  <a:srgbClr val="FFFF00"/>
                </a:solidFill>
              </a:rPr>
              <a:t>实际的资源耗费与计划相比仍可以接受。</a:t>
            </a:r>
          </a:p>
          <a:p>
            <a:pPr eaLnBrk="1" hangingPunct="1">
              <a:lnSpc>
                <a:spcPct val="125000"/>
              </a:lnSpc>
              <a:spcBef>
                <a:spcPct val="35000"/>
              </a:spcBef>
              <a:defRPr/>
            </a:pPr>
            <a:r>
              <a:rPr lang="zh-CN" altLang="en-US" b="1" dirty="0" smtClean="0">
                <a:solidFill>
                  <a:srgbClr val="FFFF00"/>
                </a:solidFill>
              </a:rPr>
              <a:t>移交阶段（</a:t>
            </a:r>
            <a:r>
              <a:rPr lang="en-US" altLang="zh-CN" b="1" dirty="0" smtClean="0">
                <a:solidFill>
                  <a:srgbClr val="FFFF00"/>
                </a:solidFill>
              </a:rPr>
              <a:t>Transition</a:t>
            </a:r>
            <a:r>
              <a:rPr lang="zh-CN" altLang="en-US" b="1" dirty="0" smtClean="0">
                <a:solidFill>
                  <a:srgbClr val="FFFF00"/>
                </a:solidFill>
              </a:rPr>
              <a:t>）</a:t>
            </a:r>
            <a:r>
              <a:rPr lang="zh-CN" altLang="en-US" sz="2800" b="1" dirty="0" smtClean="0">
                <a:solidFill>
                  <a:srgbClr val="FFFF00"/>
                </a:solidFill>
              </a:rPr>
              <a:t>：</a:t>
            </a:r>
            <a:r>
              <a:rPr lang="zh-CN" altLang="en-US" sz="2400" b="1" dirty="0" smtClean="0">
                <a:solidFill>
                  <a:srgbClr val="FFFF00"/>
                </a:solidFill>
              </a:rPr>
              <a:t>将软件产品交付给用户群体</a:t>
            </a:r>
            <a:r>
              <a:rPr lang="en-US" altLang="zh-CN" sz="2400" b="1" dirty="0" smtClean="0">
                <a:solidFill>
                  <a:srgbClr val="FFFF00"/>
                </a:solidFill>
              </a:rPr>
              <a:t>——</a:t>
            </a:r>
            <a:r>
              <a:rPr lang="zh-CN" altLang="en-US" sz="2400" b="1" dirty="0" smtClean="0"/>
              <a:t>产品发布里程碑</a:t>
            </a:r>
          </a:p>
          <a:p>
            <a:pPr lvl="1" eaLnBrk="1" hangingPunct="1">
              <a:lnSpc>
                <a:spcPct val="105000"/>
              </a:lnSpc>
              <a:defRPr/>
            </a:pPr>
            <a:r>
              <a:rPr lang="zh-CN" altLang="en-US" sz="2400" b="1" dirty="0" smtClean="0">
                <a:solidFill>
                  <a:srgbClr val="FFFF00"/>
                </a:solidFill>
              </a:rPr>
              <a:t>用户满意；</a:t>
            </a:r>
          </a:p>
          <a:p>
            <a:pPr lvl="1" eaLnBrk="1" hangingPunct="1">
              <a:lnSpc>
                <a:spcPct val="105000"/>
              </a:lnSpc>
              <a:defRPr/>
            </a:pPr>
            <a:r>
              <a:rPr lang="zh-CN" altLang="en-US" sz="2400" b="1" dirty="0" smtClean="0">
                <a:solidFill>
                  <a:srgbClr val="FFFF00"/>
                </a:solidFill>
              </a:rPr>
              <a:t>实际的资源耗费与计划的耗费相比可以接受。</a:t>
            </a:r>
          </a:p>
        </p:txBody>
      </p:sp>
      <p:sp>
        <p:nvSpPr>
          <p:cNvPr id="285699" name="Rectangle 3"/>
          <p:cNvSpPr>
            <a:spLocks noRot="1" noChangeArrowheads="1"/>
          </p:cNvSpPr>
          <p:nvPr/>
        </p:nvSpPr>
        <p:spPr bwMode="auto">
          <a:xfrm>
            <a:off x="179388" y="130175"/>
            <a:ext cx="8229600"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生命周期的动态结构－四个阶段</a:t>
            </a:r>
          </a:p>
        </p:txBody>
      </p:sp>
      <p:sp>
        <p:nvSpPr>
          <p:cNvPr id="63493"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4"/>
          <p:cNvSpPr>
            <a:spLocks noGrp="1"/>
          </p:cNvSpPr>
          <p:nvPr>
            <p:ph type="sldNum" sz="quarter" idx="11"/>
          </p:nvPr>
        </p:nvSpPr>
        <p:spPr>
          <a:noFill/>
        </p:spPr>
        <p:txBody>
          <a:bodyPr/>
          <a:lstStyle/>
          <a:p>
            <a:fld id="{C0677FD5-87BE-48E8-B949-11EF5D97CB48}" type="slidenum">
              <a:rPr lang="en-US" altLang="zh-CN">
                <a:ea typeface="宋体" charset="-122"/>
              </a:rPr>
              <a:pPr/>
              <a:t>18</a:t>
            </a:fld>
            <a:endParaRPr lang="en-US" altLang="zh-CN" dirty="0">
              <a:ea typeface="宋体" charset="-122"/>
            </a:endParaRPr>
          </a:p>
        </p:txBody>
      </p:sp>
      <p:sp>
        <p:nvSpPr>
          <p:cNvPr id="330754" name="Rectangle 2"/>
          <p:cNvSpPr>
            <a:spLocks noGrp="1" noRot="1" noChangeArrowheads="1"/>
          </p:cNvSpPr>
          <p:nvPr>
            <p:ph type="title"/>
          </p:nvPr>
        </p:nvSpPr>
        <p:spPr/>
        <p:txBody>
          <a:bodyPr/>
          <a:lstStyle/>
          <a:p>
            <a:pPr algn="l" eaLnBrk="1" hangingPunct="1">
              <a:defRPr/>
            </a:pPr>
            <a:r>
              <a:rPr lang="en-US" altLang="zh-CN" smtClean="0">
                <a:solidFill>
                  <a:srgbClr val="FFFF00"/>
                </a:solidFill>
              </a:rPr>
              <a:t>RUP</a:t>
            </a:r>
            <a:r>
              <a:rPr lang="zh-CN" altLang="en-US" smtClean="0">
                <a:solidFill>
                  <a:srgbClr val="FFFF00"/>
                </a:solidFill>
              </a:rPr>
              <a:t>迭代式开发</a:t>
            </a:r>
          </a:p>
        </p:txBody>
      </p:sp>
      <p:sp>
        <p:nvSpPr>
          <p:cNvPr id="330755" name="Rectangle 3"/>
          <p:cNvSpPr>
            <a:spLocks noGrp="1" noChangeArrowheads="1"/>
          </p:cNvSpPr>
          <p:nvPr>
            <p:ph type="body" idx="1"/>
          </p:nvPr>
        </p:nvSpPr>
        <p:spPr/>
        <p:txBody>
          <a:bodyPr/>
          <a:lstStyle/>
          <a:p>
            <a:pPr eaLnBrk="1" hangingPunct="1">
              <a:lnSpc>
                <a:spcPct val="90000"/>
              </a:lnSpc>
              <a:spcAft>
                <a:spcPts val="1200"/>
              </a:spcAft>
              <a:defRPr/>
            </a:pPr>
            <a:r>
              <a:rPr lang="zh-CN" altLang="en-US" sz="2800" b="1" dirty="0" smtClean="0">
                <a:solidFill>
                  <a:srgbClr val="FFFF00"/>
                </a:solidFill>
              </a:rPr>
              <a:t>整个项目开发过程由</a:t>
            </a:r>
            <a:r>
              <a:rPr lang="zh-CN" altLang="en-US" sz="2800" b="1" dirty="0" smtClean="0"/>
              <a:t>多个迭代</a:t>
            </a:r>
            <a:r>
              <a:rPr lang="zh-CN" altLang="en-US" sz="2800" b="1" dirty="0" smtClean="0">
                <a:solidFill>
                  <a:srgbClr val="FFFF00"/>
                </a:solidFill>
              </a:rPr>
              <a:t>过程组成。</a:t>
            </a:r>
          </a:p>
          <a:p>
            <a:pPr eaLnBrk="1" hangingPunct="1">
              <a:lnSpc>
                <a:spcPct val="90000"/>
              </a:lnSpc>
              <a:spcAft>
                <a:spcPts val="1200"/>
              </a:spcAft>
              <a:defRPr/>
            </a:pPr>
            <a:r>
              <a:rPr lang="zh-CN" altLang="en-US" sz="2800" b="1" dirty="0" smtClean="0">
                <a:solidFill>
                  <a:srgbClr val="FFFF00"/>
                </a:solidFill>
              </a:rPr>
              <a:t>每次迭代</a:t>
            </a:r>
            <a:r>
              <a:rPr lang="zh-CN" altLang="en-US" sz="2800" b="1" dirty="0" smtClean="0"/>
              <a:t>只考虑一部分系统需求</a:t>
            </a:r>
            <a:r>
              <a:rPr lang="zh-CN" altLang="en-US" sz="2800" b="1" dirty="0" smtClean="0">
                <a:solidFill>
                  <a:srgbClr val="FFFF00"/>
                </a:solidFill>
              </a:rPr>
              <a:t>。</a:t>
            </a:r>
          </a:p>
          <a:p>
            <a:pPr eaLnBrk="1" hangingPunct="1">
              <a:lnSpc>
                <a:spcPct val="90000"/>
              </a:lnSpc>
              <a:spcAft>
                <a:spcPts val="1200"/>
              </a:spcAft>
              <a:defRPr/>
            </a:pPr>
            <a:r>
              <a:rPr lang="zh-CN" altLang="en-US" sz="2800" b="1" dirty="0" smtClean="0">
                <a:solidFill>
                  <a:srgbClr val="FFFF00"/>
                </a:solidFill>
              </a:rPr>
              <a:t>每个迭代都是</a:t>
            </a:r>
            <a:r>
              <a:rPr lang="zh-CN" altLang="en-US" sz="2800" b="1" dirty="0" smtClean="0"/>
              <a:t>风险驱动</a:t>
            </a:r>
            <a:r>
              <a:rPr lang="zh-CN" altLang="en-US" sz="2800" b="1" dirty="0" smtClean="0">
                <a:solidFill>
                  <a:srgbClr val="FFFF00"/>
                </a:solidFill>
              </a:rPr>
              <a:t>的。</a:t>
            </a:r>
          </a:p>
          <a:p>
            <a:pPr eaLnBrk="1" hangingPunct="1">
              <a:lnSpc>
                <a:spcPct val="90000"/>
              </a:lnSpc>
              <a:spcAft>
                <a:spcPts val="1200"/>
              </a:spcAft>
              <a:defRPr/>
            </a:pPr>
            <a:r>
              <a:rPr lang="zh-CN" altLang="en-US" sz="2800" b="1" dirty="0" smtClean="0">
                <a:solidFill>
                  <a:srgbClr val="FFFF00"/>
                </a:solidFill>
              </a:rPr>
              <a:t>每个迭代都可以看作是一个</a:t>
            </a:r>
            <a:r>
              <a:rPr lang="zh-CN" altLang="en-US" sz="2800" b="1" dirty="0" smtClean="0">
                <a:solidFill>
                  <a:srgbClr val="FFFF00"/>
                </a:solidFill>
                <a:latin typeface="Arial"/>
              </a:rPr>
              <a:t>“</a:t>
            </a:r>
            <a:r>
              <a:rPr lang="zh-CN" altLang="en-US" sz="2800" b="1" dirty="0" smtClean="0"/>
              <a:t>小型的瀑布模型</a:t>
            </a:r>
            <a:r>
              <a:rPr lang="zh-CN" altLang="en-US" sz="2800" b="1" dirty="0" smtClean="0">
                <a:solidFill>
                  <a:srgbClr val="FFFF00"/>
                </a:solidFill>
                <a:latin typeface="Arial"/>
              </a:rPr>
              <a:t>”</a:t>
            </a:r>
            <a:r>
              <a:rPr lang="zh-CN" altLang="en-US" sz="2800" b="1" dirty="0" smtClean="0">
                <a:solidFill>
                  <a:srgbClr val="FFFF00"/>
                </a:solidFill>
              </a:rPr>
              <a:t>过程。</a:t>
            </a:r>
          </a:p>
          <a:p>
            <a:pPr lvl="1" eaLnBrk="1" hangingPunct="1">
              <a:lnSpc>
                <a:spcPct val="90000"/>
              </a:lnSpc>
              <a:spcAft>
                <a:spcPts val="1200"/>
              </a:spcAft>
              <a:defRPr/>
            </a:pPr>
            <a:r>
              <a:rPr lang="zh-CN" altLang="en-US" sz="2400" b="1" dirty="0" smtClean="0">
                <a:solidFill>
                  <a:srgbClr val="FFFF00"/>
                </a:solidFill>
              </a:rPr>
              <a:t>以一个</a:t>
            </a:r>
            <a:r>
              <a:rPr lang="zh-CN" altLang="en-US" sz="2400" b="1" dirty="0" smtClean="0"/>
              <a:t>交付版本</a:t>
            </a:r>
            <a:r>
              <a:rPr lang="zh-CN" altLang="en-US" sz="2400" b="1" dirty="0" smtClean="0">
                <a:solidFill>
                  <a:srgbClr val="FFFF00"/>
                </a:solidFill>
              </a:rPr>
              <a:t>结束</a:t>
            </a:r>
          </a:p>
          <a:p>
            <a:pPr lvl="1" eaLnBrk="1" hangingPunct="1">
              <a:lnSpc>
                <a:spcPct val="90000"/>
              </a:lnSpc>
              <a:spcAft>
                <a:spcPts val="1200"/>
              </a:spcAft>
              <a:defRPr/>
            </a:pPr>
            <a:r>
              <a:rPr lang="zh-CN" altLang="en-US" sz="2400" b="1" dirty="0" smtClean="0">
                <a:solidFill>
                  <a:srgbClr val="FFFF00"/>
                </a:solidFill>
              </a:rPr>
              <a:t>其结果是一个增</a:t>
            </a:r>
            <a:r>
              <a:rPr lang="zh-CN" altLang="en-US" sz="2400" b="1" dirty="0" smtClean="0"/>
              <a:t>量</a:t>
            </a:r>
            <a:r>
              <a:rPr lang="zh-CN" altLang="en-US" sz="2400" b="1" dirty="0" smtClean="0">
                <a:solidFill>
                  <a:srgbClr val="FFFF00"/>
                </a:solidFill>
              </a:rPr>
              <a:t>，</a:t>
            </a:r>
            <a:r>
              <a:rPr lang="zh-CN" altLang="en-US" sz="2400" b="1" dirty="0" smtClean="0"/>
              <a:t>增加一些新的功能</a:t>
            </a:r>
            <a:endParaRPr lang="zh-CN" altLang="en-US" sz="2400" b="1" dirty="0" smtClean="0">
              <a:solidFill>
                <a:srgbClr val="FFFF00"/>
              </a:solidFill>
            </a:endParaRPr>
          </a:p>
          <a:p>
            <a:pPr eaLnBrk="1" hangingPunct="1">
              <a:lnSpc>
                <a:spcPct val="90000"/>
              </a:lnSpc>
              <a:spcAft>
                <a:spcPts val="1200"/>
              </a:spcAft>
              <a:defRPr/>
            </a:pPr>
            <a:r>
              <a:rPr lang="zh-CN" altLang="en-US" sz="2800" b="1" dirty="0" smtClean="0">
                <a:solidFill>
                  <a:srgbClr val="FFFF00"/>
                </a:solidFill>
              </a:rPr>
              <a:t>每次迭代以</a:t>
            </a:r>
            <a:r>
              <a:rPr lang="zh-CN" altLang="en-US" sz="2800" b="1" dirty="0" smtClean="0"/>
              <a:t>不同的重点和强度</a:t>
            </a:r>
            <a:r>
              <a:rPr lang="zh-CN" altLang="en-US" sz="2800" b="1" dirty="0" smtClean="0">
                <a:solidFill>
                  <a:srgbClr val="FFFF00"/>
                </a:solidFill>
              </a:rPr>
              <a:t>访问核心工作流。</a:t>
            </a:r>
          </a:p>
          <a:p>
            <a:pPr eaLnBrk="1" hangingPunct="1">
              <a:lnSpc>
                <a:spcPct val="90000"/>
              </a:lnSpc>
              <a:buFont typeface="Wingdings" pitchFamily="2" charset="2"/>
              <a:buNone/>
              <a:defRPr/>
            </a:pPr>
            <a:endParaRPr lang="en-US" altLang="zh-CN" b="1" dirty="0" smtClean="0">
              <a:solidFill>
                <a:srgbClr val="FFFF00"/>
              </a:solidFill>
            </a:endParaRPr>
          </a:p>
        </p:txBody>
      </p:sp>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p:cNvSpPr>
            <a:spLocks noGrp="1"/>
          </p:cNvSpPr>
          <p:nvPr>
            <p:ph type="sldNum" sz="quarter" idx="11"/>
          </p:nvPr>
        </p:nvSpPr>
        <p:spPr>
          <a:xfrm>
            <a:off x="6715140" y="6143644"/>
            <a:ext cx="2133600" cy="476250"/>
          </a:xfrm>
          <a:noFill/>
        </p:spPr>
        <p:txBody>
          <a:bodyPr/>
          <a:lstStyle/>
          <a:p>
            <a:fld id="{E623C144-FE94-4B71-A2F0-E1B178259AF6}" type="slidenum">
              <a:rPr lang="en-US" altLang="zh-CN">
                <a:ea typeface="宋体" charset="-122"/>
              </a:rPr>
              <a:pPr/>
              <a:t>19</a:t>
            </a:fld>
            <a:endParaRPr lang="en-US" altLang="zh-CN">
              <a:ea typeface="宋体" charset="-122"/>
            </a:endParaRPr>
          </a:p>
        </p:txBody>
      </p:sp>
      <p:grpSp>
        <p:nvGrpSpPr>
          <p:cNvPr id="65540" name="Group 5"/>
          <p:cNvGrpSpPr>
            <a:grpSpLocks/>
          </p:cNvGrpSpPr>
          <p:nvPr/>
        </p:nvGrpSpPr>
        <p:grpSpPr bwMode="auto">
          <a:xfrm>
            <a:off x="652463" y="1428736"/>
            <a:ext cx="7791450" cy="479425"/>
            <a:chOff x="411" y="1203"/>
            <a:chExt cx="4908" cy="302"/>
          </a:xfrm>
        </p:grpSpPr>
        <p:sp>
          <p:nvSpPr>
            <p:cNvPr id="65572" name="Rectangle 6"/>
            <p:cNvSpPr>
              <a:spLocks noChangeArrowheads="1"/>
            </p:cNvSpPr>
            <p:nvPr/>
          </p:nvSpPr>
          <p:spPr bwMode="auto">
            <a:xfrm>
              <a:off x="411" y="1203"/>
              <a:ext cx="4908" cy="302"/>
            </a:xfrm>
            <a:prstGeom prst="rect">
              <a:avLst/>
            </a:prstGeom>
            <a:solidFill>
              <a:srgbClr val="FCD1C1"/>
            </a:solidFill>
            <a:ln w="12700">
              <a:noFill/>
              <a:miter lim="800000"/>
              <a:headEnd/>
              <a:tailEnd/>
            </a:ln>
          </p:spPr>
          <p:txBody>
            <a:bodyPr wrap="none" anchor="ctr"/>
            <a:lstStyle/>
            <a:p>
              <a:endParaRPr lang="zh-CN" altLang="en-US"/>
            </a:p>
          </p:txBody>
        </p:sp>
        <p:sp>
          <p:nvSpPr>
            <p:cNvPr id="65573" name="Rectangle 7"/>
            <p:cNvSpPr>
              <a:spLocks noChangeArrowheads="1"/>
            </p:cNvSpPr>
            <p:nvPr/>
          </p:nvSpPr>
          <p:spPr bwMode="auto">
            <a:xfrm>
              <a:off x="664" y="1239"/>
              <a:ext cx="788" cy="262"/>
            </a:xfrm>
            <a:prstGeom prst="rect">
              <a:avLst/>
            </a:prstGeom>
            <a:noFill/>
            <a:ln w="12700">
              <a:noFill/>
              <a:miter lim="800000"/>
              <a:headEnd/>
              <a:tailEnd/>
            </a:ln>
          </p:spPr>
          <p:txBody>
            <a:bodyPr wrap="none" lIns="111125" tIns="55563" rIns="111125" bIns="55563">
              <a:spAutoFit/>
            </a:bodyPr>
            <a:lstStyle/>
            <a:p>
              <a:pPr defTabSz="1316038" eaLnBrk="0" hangingPunct="0"/>
              <a:r>
                <a:rPr kumimoji="1" lang="en-US" altLang="zh-CN" sz="2000" b="1">
                  <a:solidFill>
                    <a:schemeClr val="bg1"/>
                  </a:solidFill>
                  <a:latin typeface="Times New Roman" pitchFamily="18" charset="0"/>
                </a:rPr>
                <a:t>Inception</a:t>
              </a:r>
            </a:p>
          </p:txBody>
        </p:sp>
        <p:sp>
          <p:nvSpPr>
            <p:cNvPr id="65574" name="Rectangle 8"/>
            <p:cNvSpPr>
              <a:spLocks noChangeArrowheads="1"/>
            </p:cNvSpPr>
            <p:nvPr/>
          </p:nvSpPr>
          <p:spPr bwMode="auto">
            <a:xfrm>
              <a:off x="1804" y="1239"/>
              <a:ext cx="957" cy="262"/>
            </a:xfrm>
            <a:prstGeom prst="rect">
              <a:avLst/>
            </a:prstGeom>
            <a:noFill/>
            <a:ln w="12700">
              <a:noFill/>
              <a:miter lim="800000"/>
              <a:headEnd/>
              <a:tailEnd/>
            </a:ln>
          </p:spPr>
          <p:txBody>
            <a:bodyPr wrap="none" lIns="111125" tIns="55563" rIns="111125" bIns="55563">
              <a:spAutoFit/>
            </a:bodyPr>
            <a:lstStyle/>
            <a:p>
              <a:pPr defTabSz="1316038" eaLnBrk="0" hangingPunct="0"/>
              <a:r>
                <a:rPr kumimoji="1" lang="en-US" altLang="zh-CN" sz="2000" b="1">
                  <a:solidFill>
                    <a:schemeClr val="bg1"/>
                  </a:solidFill>
                  <a:latin typeface="Times New Roman" pitchFamily="18" charset="0"/>
                </a:rPr>
                <a:t>Elaboration</a:t>
              </a:r>
            </a:p>
          </p:txBody>
        </p:sp>
        <p:sp>
          <p:nvSpPr>
            <p:cNvPr id="65575" name="Rectangle 9"/>
            <p:cNvSpPr>
              <a:spLocks noChangeArrowheads="1"/>
            </p:cNvSpPr>
            <p:nvPr/>
          </p:nvSpPr>
          <p:spPr bwMode="auto">
            <a:xfrm>
              <a:off x="2990" y="1239"/>
              <a:ext cx="1037" cy="262"/>
            </a:xfrm>
            <a:prstGeom prst="rect">
              <a:avLst/>
            </a:prstGeom>
            <a:noFill/>
            <a:ln w="12700">
              <a:noFill/>
              <a:miter lim="800000"/>
              <a:headEnd/>
              <a:tailEnd/>
            </a:ln>
          </p:spPr>
          <p:txBody>
            <a:bodyPr wrap="none" lIns="111125" tIns="55563" rIns="111125" bIns="55563">
              <a:spAutoFit/>
            </a:bodyPr>
            <a:lstStyle/>
            <a:p>
              <a:pPr defTabSz="1316038" eaLnBrk="0" hangingPunct="0"/>
              <a:r>
                <a:rPr kumimoji="1" lang="en-US" altLang="zh-CN" sz="2000" b="1">
                  <a:solidFill>
                    <a:schemeClr val="bg1"/>
                  </a:solidFill>
                  <a:latin typeface="Times New Roman" pitchFamily="18" charset="0"/>
                </a:rPr>
                <a:t>Construction</a:t>
              </a:r>
            </a:p>
          </p:txBody>
        </p:sp>
        <p:sp>
          <p:nvSpPr>
            <p:cNvPr id="65576" name="Rectangle 10"/>
            <p:cNvSpPr>
              <a:spLocks noChangeArrowheads="1"/>
            </p:cNvSpPr>
            <p:nvPr/>
          </p:nvSpPr>
          <p:spPr bwMode="auto">
            <a:xfrm>
              <a:off x="4309" y="1239"/>
              <a:ext cx="859" cy="262"/>
            </a:xfrm>
            <a:prstGeom prst="rect">
              <a:avLst/>
            </a:prstGeom>
            <a:noFill/>
            <a:ln w="12700">
              <a:noFill/>
              <a:miter lim="800000"/>
              <a:headEnd/>
              <a:tailEnd/>
            </a:ln>
          </p:spPr>
          <p:txBody>
            <a:bodyPr wrap="none" lIns="111125" tIns="55563" rIns="111125" bIns="55563">
              <a:spAutoFit/>
            </a:bodyPr>
            <a:lstStyle/>
            <a:p>
              <a:pPr defTabSz="1316038" eaLnBrk="0" hangingPunct="0"/>
              <a:r>
                <a:rPr kumimoji="1" lang="en-US" altLang="zh-CN" sz="2000" b="1" dirty="0">
                  <a:solidFill>
                    <a:schemeClr val="bg1"/>
                  </a:solidFill>
                  <a:latin typeface="Times New Roman" pitchFamily="18" charset="0"/>
                </a:rPr>
                <a:t>Transition</a:t>
              </a:r>
            </a:p>
          </p:txBody>
        </p:sp>
        <p:sp>
          <p:nvSpPr>
            <p:cNvPr id="65577" name="Line 11"/>
            <p:cNvSpPr>
              <a:spLocks noChangeShapeType="1"/>
            </p:cNvSpPr>
            <p:nvPr/>
          </p:nvSpPr>
          <p:spPr bwMode="auto">
            <a:xfrm>
              <a:off x="1534" y="1354"/>
              <a:ext cx="227" cy="0"/>
            </a:xfrm>
            <a:prstGeom prst="line">
              <a:avLst/>
            </a:prstGeom>
            <a:noFill/>
            <a:ln w="12700">
              <a:solidFill>
                <a:schemeClr val="bg1"/>
              </a:solidFill>
              <a:round/>
              <a:headEnd/>
              <a:tailEnd type="triangle" w="med" len="med"/>
            </a:ln>
          </p:spPr>
          <p:txBody>
            <a:bodyPr/>
            <a:lstStyle/>
            <a:p>
              <a:endParaRPr lang="zh-CN" altLang="en-US"/>
            </a:p>
          </p:txBody>
        </p:sp>
        <p:sp>
          <p:nvSpPr>
            <p:cNvPr id="65578" name="Line 12"/>
            <p:cNvSpPr>
              <a:spLocks noChangeShapeType="1"/>
            </p:cNvSpPr>
            <p:nvPr/>
          </p:nvSpPr>
          <p:spPr bwMode="auto">
            <a:xfrm>
              <a:off x="2758" y="1354"/>
              <a:ext cx="227" cy="0"/>
            </a:xfrm>
            <a:prstGeom prst="line">
              <a:avLst/>
            </a:prstGeom>
            <a:noFill/>
            <a:ln w="12700">
              <a:solidFill>
                <a:schemeClr val="bg1"/>
              </a:solidFill>
              <a:round/>
              <a:headEnd/>
              <a:tailEnd type="triangle" w="med" len="med"/>
            </a:ln>
          </p:spPr>
          <p:txBody>
            <a:bodyPr/>
            <a:lstStyle/>
            <a:p>
              <a:endParaRPr lang="zh-CN" altLang="en-US"/>
            </a:p>
          </p:txBody>
        </p:sp>
        <p:sp>
          <p:nvSpPr>
            <p:cNvPr id="65579" name="Line 13"/>
            <p:cNvSpPr>
              <a:spLocks noChangeShapeType="1"/>
            </p:cNvSpPr>
            <p:nvPr/>
          </p:nvSpPr>
          <p:spPr bwMode="auto">
            <a:xfrm>
              <a:off x="3982" y="1354"/>
              <a:ext cx="227" cy="0"/>
            </a:xfrm>
            <a:prstGeom prst="line">
              <a:avLst/>
            </a:prstGeom>
            <a:noFill/>
            <a:ln w="12700">
              <a:solidFill>
                <a:schemeClr val="bg1"/>
              </a:solidFill>
              <a:round/>
              <a:headEnd/>
              <a:tailEnd type="triangle" w="med" len="med"/>
            </a:ln>
          </p:spPr>
          <p:txBody>
            <a:bodyPr/>
            <a:lstStyle/>
            <a:p>
              <a:endParaRPr lang="zh-CN" altLang="en-US"/>
            </a:p>
          </p:txBody>
        </p:sp>
      </p:grpSp>
      <p:grpSp>
        <p:nvGrpSpPr>
          <p:cNvPr id="65541" name="Group 14"/>
          <p:cNvGrpSpPr>
            <a:grpSpLocks/>
          </p:cNvGrpSpPr>
          <p:nvPr/>
        </p:nvGrpSpPr>
        <p:grpSpPr bwMode="auto">
          <a:xfrm>
            <a:off x="1639888" y="1882762"/>
            <a:ext cx="3886200" cy="955675"/>
            <a:chOff x="1033" y="1489"/>
            <a:chExt cx="2448" cy="602"/>
          </a:xfrm>
        </p:grpSpPr>
        <p:grpSp>
          <p:nvGrpSpPr>
            <p:cNvPr id="65567" name="Group 15"/>
            <p:cNvGrpSpPr>
              <a:grpSpLocks/>
            </p:cNvGrpSpPr>
            <p:nvPr/>
          </p:nvGrpSpPr>
          <p:grpSpPr bwMode="auto">
            <a:xfrm>
              <a:off x="1890" y="1489"/>
              <a:ext cx="720" cy="524"/>
              <a:chOff x="1890" y="1489"/>
              <a:chExt cx="720" cy="524"/>
            </a:xfrm>
          </p:grpSpPr>
          <p:sp>
            <p:nvSpPr>
              <p:cNvPr id="65570" name="Line 16"/>
              <p:cNvSpPr>
                <a:spLocks noChangeShapeType="1"/>
              </p:cNvSpPr>
              <p:nvPr/>
            </p:nvSpPr>
            <p:spPr bwMode="auto">
              <a:xfrm flipH="1">
                <a:off x="1890" y="1489"/>
                <a:ext cx="177" cy="524"/>
              </a:xfrm>
              <a:prstGeom prst="line">
                <a:avLst/>
              </a:prstGeom>
              <a:noFill/>
              <a:ln w="12700">
                <a:solidFill>
                  <a:srgbClr val="FFFFFF"/>
                </a:solidFill>
                <a:round/>
                <a:headEnd/>
                <a:tailEnd/>
              </a:ln>
            </p:spPr>
            <p:txBody>
              <a:bodyPr/>
              <a:lstStyle/>
              <a:p>
                <a:endParaRPr lang="zh-CN" altLang="en-US"/>
              </a:p>
            </p:txBody>
          </p:sp>
          <p:sp>
            <p:nvSpPr>
              <p:cNvPr id="65571" name="Line 17"/>
              <p:cNvSpPr>
                <a:spLocks noChangeShapeType="1"/>
              </p:cNvSpPr>
              <p:nvPr/>
            </p:nvSpPr>
            <p:spPr bwMode="auto">
              <a:xfrm>
                <a:off x="2452" y="1489"/>
                <a:ext cx="158" cy="524"/>
              </a:xfrm>
              <a:prstGeom prst="line">
                <a:avLst/>
              </a:prstGeom>
              <a:noFill/>
              <a:ln w="12700">
                <a:solidFill>
                  <a:srgbClr val="FFFFFF"/>
                </a:solidFill>
                <a:round/>
                <a:headEnd/>
                <a:tailEnd/>
              </a:ln>
            </p:spPr>
            <p:txBody>
              <a:bodyPr/>
              <a:lstStyle/>
              <a:p>
                <a:endParaRPr lang="zh-CN" altLang="en-US"/>
              </a:p>
            </p:txBody>
          </p:sp>
        </p:grpSp>
        <p:sp>
          <p:nvSpPr>
            <p:cNvPr id="65568" name="Line 18"/>
            <p:cNvSpPr>
              <a:spLocks noChangeShapeType="1"/>
            </p:cNvSpPr>
            <p:nvPr/>
          </p:nvSpPr>
          <p:spPr bwMode="auto">
            <a:xfrm flipH="1">
              <a:off x="1033" y="1498"/>
              <a:ext cx="614" cy="593"/>
            </a:xfrm>
            <a:prstGeom prst="line">
              <a:avLst/>
            </a:prstGeom>
            <a:noFill/>
            <a:ln w="50800">
              <a:solidFill>
                <a:srgbClr val="FFFFFF"/>
              </a:solidFill>
              <a:round/>
              <a:headEnd/>
              <a:tailEnd/>
            </a:ln>
          </p:spPr>
          <p:txBody>
            <a:bodyPr/>
            <a:lstStyle/>
            <a:p>
              <a:endParaRPr lang="zh-CN" altLang="en-US"/>
            </a:p>
          </p:txBody>
        </p:sp>
        <p:sp>
          <p:nvSpPr>
            <p:cNvPr id="65569" name="Line 19"/>
            <p:cNvSpPr>
              <a:spLocks noChangeShapeType="1"/>
            </p:cNvSpPr>
            <p:nvPr/>
          </p:nvSpPr>
          <p:spPr bwMode="auto">
            <a:xfrm>
              <a:off x="2884" y="1498"/>
              <a:ext cx="597" cy="575"/>
            </a:xfrm>
            <a:prstGeom prst="line">
              <a:avLst/>
            </a:prstGeom>
            <a:noFill/>
            <a:ln w="50800">
              <a:solidFill>
                <a:srgbClr val="FFFFFF"/>
              </a:solidFill>
              <a:round/>
              <a:headEnd/>
              <a:tailEnd/>
            </a:ln>
          </p:spPr>
          <p:txBody>
            <a:bodyPr/>
            <a:lstStyle/>
            <a:p>
              <a:endParaRPr lang="zh-CN" altLang="en-US"/>
            </a:p>
          </p:txBody>
        </p:sp>
      </p:grpSp>
      <p:grpSp>
        <p:nvGrpSpPr>
          <p:cNvPr id="65542" name="Group 20"/>
          <p:cNvGrpSpPr>
            <a:grpSpLocks/>
          </p:cNvGrpSpPr>
          <p:nvPr/>
        </p:nvGrpSpPr>
        <p:grpSpPr bwMode="auto">
          <a:xfrm>
            <a:off x="1571604" y="2806699"/>
            <a:ext cx="4200525" cy="479425"/>
            <a:chOff x="936" y="2008"/>
            <a:chExt cx="2646" cy="302"/>
          </a:xfrm>
        </p:grpSpPr>
        <p:grpSp>
          <p:nvGrpSpPr>
            <p:cNvPr id="65560" name="Group 21"/>
            <p:cNvGrpSpPr>
              <a:grpSpLocks/>
            </p:cNvGrpSpPr>
            <p:nvPr/>
          </p:nvGrpSpPr>
          <p:grpSpPr bwMode="auto">
            <a:xfrm>
              <a:off x="936" y="2008"/>
              <a:ext cx="2646" cy="302"/>
              <a:chOff x="936" y="2008"/>
              <a:chExt cx="2646" cy="302"/>
            </a:xfrm>
          </p:grpSpPr>
          <p:sp>
            <p:nvSpPr>
              <p:cNvPr id="65563" name="Rectangle 22"/>
              <p:cNvSpPr>
                <a:spLocks noChangeArrowheads="1"/>
              </p:cNvSpPr>
              <p:nvPr/>
            </p:nvSpPr>
            <p:spPr bwMode="auto">
              <a:xfrm>
                <a:off x="936" y="2008"/>
                <a:ext cx="2646" cy="302"/>
              </a:xfrm>
              <a:prstGeom prst="rect">
                <a:avLst/>
              </a:prstGeom>
              <a:solidFill>
                <a:srgbClr val="FCD1C1"/>
              </a:solidFill>
              <a:ln w="12700">
                <a:noFill/>
                <a:miter lim="800000"/>
                <a:headEnd/>
                <a:tailEnd/>
              </a:ln>
            </p:spPr>
            <p:txBody>
              <a:bodyPr wrap="none" anchor="ctr"/>
              <a:lstStyle/>
              <a:p>
                <a:endParaRPr lang="zh-CN" altLang="en-US"/>
              </a:p>
            </p:txBody>
          </p:sp>
          <p:sp>
            <p:nvSpPr>
              <p:cNvPr id="65564" name="Rectangle 23"/>
              <p:cNvSpPr>
                <a:spLocks noChangeArrowheads="1"/>
              </p:cNvSpPr>
              <p:nvPr/>
            </p:nvSpPr>
            <p:spPr bwMode="auto">
              <a:xfrm>
                <a:off x="1012" y="2051"/>
                <a:ext cx="742" cy="229"/>
              </a:xfrm>
              <a:prstGeom prst="rect">
                <a:avLst/>
              </a:prstGeom>
              <a:noFill/>
              <a:ln w="12700">
                <a:noFill/>
                <a:miter lim="800000"/>
                <a:headEnd/>
                <a:tailEnd/>
              </a:ln>
            </p:spPr>
            <p:txBody>
              <a:bodyPr wrap="none" lIns="90488" tIns="44450" rIns="90488" bIns="44450">
                <a:spAutoFit/>
              </a:bodyPr>
              <a:lstStyle/>
              <a:p>
                <a:pPr eaLnBrk="0" hangingPunct="0"/>
                <a:r>
                  <a:rPr kumimoji="1" lang="en-US" altLang="zh-CN" b="1" i="1">
                    <a:solidFill>
                      <a:schemeClr val="bg1"/>
                    </a:solidFill>
                    <a:latin typeface="Times New Roman" pitchFamily="18" charset="0"/>
                  </a:rPr>
                  <a:t>Iteration 1</a:t>
                </a:r>
              </a:p>
            </p:txBody>
          </p:sp>
          <p:sp>
            <p:nvSpPr>
              <p:cNvPr id="65565" name="Rectangle 24"/>
              <p:cNvSpPr>
                <a:spLocks noChangeArrowheads="1"/>
              </p:cNvSpPr>
              <p:nvPr/>
            </p:nvSpPr>
            <p:spPr bwMode="auto">
              <a:xfrm>
                <a:off x="1848" y="2051"/>
                <a:ext cx="742" cy="229"/>
              </a:xfrm>
              <a:prstGeom prst="rect">
                <a:avLst/>
              </a:prstGeom>
              <a:noFill/>
              <a:ln w="12700">
                <a:noFill/>
                <a:miter lim="800000"/>
                <a:headEnd/>
                <a:tailEnd/>
              </a:ln>
            </p:spPr>
            <p:txBody>
              <a:bodyPr wrap="none" lIns="90488" tIns="44450" rIns="90488" bIns="44450">
                <a:spAutoFit/>
              </a:bodyPr>
              <a:lstStyle/>
              <a:p>
                <a:pPr eaLnBrk="0" hangingPunct="0"/>
                <a:r>
                  <a:rPr kumimoji="1" lang="en-US" altLang="zh-CN" b="1" i="1">
                    <a:solidFill>
                      <a:schemeClr val="bg1"/>
                    </a:solidFill>
                    <a:latin typeface="Times New Roman" pitchFamily="18" charset="0"/>
                  </a:rPr>
                  <a:t>Iteration 2</a:t>
                </a:r>
              </a:p>
            </p:txBody>
          </p:sp>
          <p:sp>
            <p:nvSpPr>
              <p:cNvPr id="65566" name="Rectangle 25"/>
              <p:cNvSpPr>
                <a:spLocks noChangeArrowheads="1"/>
              </p:cNvSpPr>
              <p:nvPr/>
            </p:nvSpPr>
            <p:spPr bwMode="auto">
              <a:xfrm>
                <a:off x="2684" y="2051"/>
                <a:ext cx="742" cy="229"/>
              </a:xfrm>
              <a:prstGeom prst="rect">
                <a:avLst/>
              </a:prstGeom>
              <a:noFill/>
              <a:ln w="12700">
                <a:noFill/>
                <a:miter lim="800000"/>
                <a:headEnd/>
                <a:tailEnd/>
              </a:ln>
            </p:spPr>
            <p:txBody>
              <a:bodyPr wrap="none" lIns="90488" tIns="44450" rIns="90488" bIns="44450">
                <a:spAutoFit/>
              </a:bodyPr>
              <a:lstStyle/>
              <a:p>
                <a:pPr eaLnBrk="0" hangingPunct="0"/>
                <a:r>
                  <a:rPr kumimoji="1" lang="en-US" altLang="zh-CN" b="1" i="1" dirty="0">
                    <a:solidFill>
                      <a:schemeClr val="bg1"/>
                    </a:solidFill>
                    <a:latin typeface="Times New Roman" pitchFamily="18" charset="0"/>
                  </a:rPr>
                  <a:t>Iteration 3</a:t>
                </a:r>
              </a:p>
            </p:txBody>
          </p:sp>
        </p:grpSp>
        <p:sp>
          <p:nvSpPr>
            <p:cNvPr id="65561" name="Line 26"/>
            <p:cNvSpPr>
              <a:spLocks noChangeShapeType="1"/>
            </p:cNvSpPr>
            <p:nvPr/>
          </p:nvSpPr>
          <p:spPr bwMode="auto">
            <a:xfrm>
              <a:off x="1723" y="2159"/>
              <a:ext cx="161" cy="2"/>
            </a:xfrm>
            <a:prstGeom prst="line">
              <a:avLst/>
            </a:prstGeom>
            <a:noFill/>
            <a:ln w="12700">
              <a:solidFill>
                <a:schemeClr val="bg1"/>
              </a:solidFill>
              <a:round/>
              <a:headEnd/>
              <a:tailEnd type="triangle" w="med" len="med"/>
            </a:ln>
          </p:spPr>
          <p:txBody>
            <a:bodyPr/>
            <a:lstStyle/>
            <a:p>
              <a:endParaRPr lang="zh-CN" altLang="en-US"/>
            </a:p>
          </p:txBody>
        </p:sp>
        <p:sp>
          <p:nvSpPr>
            <p:cNvPr id="65562" name="Line 27"/>
            <p:cNvSpPr>
              <a:spLocks noChangeShapeType="1"/>
            </p:cNvSpPr>
            <p:nvPr/>
          </p:nvSpPr>
          <p:spPr bwMode="auto">
            <a:xfrm>
              <a:off x="2575" y="2159"/>
              <a:ext cx="161" cy="2"/>
            </a:xfrm>
            <a:prstGeom prst="line">
              <a:avLst/>
            </a:prstGeom>
            <a:noFill/>
            <a:ln w="12700">
              <a:solidFill>
                <a:schemeClr val="bg1"/>
              </a:solidFill>
              <a:round/>
              <a:headEnd/>
              <a:tailEnd type="triangle" w="med" len="med"/>
            </a:ln>
          </p:spPr>
          <p:txBody>
            <a:bodyPr/>
            <a:lstStyle/>
            <a:p>
              <a:endParaRPr lang="zh-CN" altLang="en-US"/>
            </a:p>
          </p:txBody>
        </p:sp>
      </p:grpSp>
      <p:grpSp>
        <p:nvGrpSpPr>
          <p:cNvPr id="44" name="组合 43"/>
          <p:cNvGrpSpPr/>
          <p:nvPr/>
        </p:nvGrpSpPr>
        <p:grpSpPr>
          <a:xfrm>
            <a:off x="1273175" y="3357549"/>
            <a:ext cx="4427538" cy="2138362"/>
            <a:chOff x="1273175" y="3357549"/>
            <a:chExt cx="4427538" cy="2138362"/>
          </a:xfrm>
        </p:grpSpPr>
        <p:sp>
          <p:nvSpPr>
            <p:cNvPr id="65543" name="Rectangle 28"/>
            <p:cNvSpPr>
              <a:spLocks noChangeArrowheads="1"/>
            </p:cNvSpPr>
            <p:nvPr/>
          </p:nvSpPr>
          <p:spPr bwMode="auto">
            <a:xfrm>
              <a:off x="2179638" y="4265598"/>
              <a:ext cx="1176337" cy="227013"/>
            </a:xfrm>
            <a:prstGeom prst="rect">
              <a:avLst/>
            </a:prstGeom>
            <a:solidFill>
              <a:schemeClr val="hlink"/>
            </a:solidFill>
            <a:ln w="12700">
              <a:solidFill>
                <a:schemeClr val="tx1"/>
              </a:solidFill>
              <a:miter lim="800000"/>
              <a:headEnd/>
              <a:tailEnd/>
            </a:ln>
          </p:spPr>
          <p:txBody>
            <a:bodyPr wrap="none" anchor="ctr"/>
            <a:lstStyle/>
            <a:p>
              <a:endParaRPr lang="zh-CN" altLang="en-US">
                <a:solidFill>
                  <a:srgbClr val="C00000"/>
                </a:solidFill>
              </a:endParaRPr>
            </a:p>
          </p:txBody>
        </p:sp>
        <p:sp>
          <p:nvSpPr>
            <p:cNvPr id="65544" name="Rectangle 29"/>
            <p:cNvSpPr>
              <a:spLocks noChangeArrowheads="1"/>
            </p:cNvSpPr>
            <p:nvPr/>
          </p:nvSpPr>
          <p:spPr bwMode="auto">
            <a:xfrm>
              <a:off x="2182813" y="4268773"/>
              <a:ext cx="1181414" cy="223138"/>
            </a:xfrm>
            <a:prstGeom prst="rect">
              <a:avLst/>
            </a:prstGeom>
            <a:noFill/>
            <a:ln w="12700">
              <a:noFill/>
              <a:miter lim="800000"/>
              <a:headEnd/>
              <a:tailEnd/>
            </a:ln>
          </p:spPr>
          <p:txBody>
            <a:bodyPr wrap="none" lIns="34925" tIns="19050" rIns="34925" bIns="19050">
              <a:spAutoFit/>
            </a:bodyPr>
            <a:lstStyle/>
            <a:p>
              <a:pPr defTabSz="134938" eaLnBrk="0" hangingPunct="0"/>
              <a:r>
                <a:rPr kumimoji="1" lang="en-US" altLang="zh-CN" sz="1200">
                  <a:solidFill>
                    <a:srgbClr val="C00000"/>
                  </a:solidFill>
                  <a:latin typeface="Times New Roman" pitchFamily="18" charset="0"/>
                </a:rPr>
                <a:t>Iteration Planning</a:t>
              </a:r>
            </a:p>
          </p:txBody>
        </p:sp>
        <p:sp>
          <p:nvSpPr>
            <p:cNvPr id="65545" name="Rectangle 30"/>
            <p:cNvSpPr>
              <a:spLocks noChangeArrowheads="1"/>
            </p:cNvSpPr>
            <p:nvPr/>
          </p:nvSpPr>
          <p:spPr bwMode="auto">
            <a:xfrm>
              <a:off x="2836863" y="4475148"/>
              <a:ext cx="1111250" cy="227013"/>
            </a:xfrm>
            <a:prstGeom prst="rect">
              <a:avLst/>
            </a:prstGeom>
            <a:solidFill>
              <a:schemeClr val="hlink"/>
            </a:solidFill>
            <a:ln w="12700">
              <a:solidFill>
                <a:schemeClr val="tx1"/>
              </a:solidFill>
              <a:miter lim="800000"/>
              <a:headEnd/>
              <a:tailEnd/>
            </a:ln>
          </p:spPr>
          <p:txBody>
            <a:bodyPr wrap="none" anchor="ctr"/>
            <a:lstStyle/>
            <a:p>
              <a:endParaRPr lang="zh-CN" altLang="en-US">
                <a:solidFill>
                  <a:srgbClr val="C00000"/>
                </a:solidFill>
              </a:endParaRPr>
            </a:p>
          </p:txBody>
        </p:sp>
        <p:sp>
          <p:nvSpPr>
            <p:cNvPr id="65546" name="Rectangle 31"/>
            <p:cNvSpPr>
              <a:spLocks noChangeArrowheads="1"/>
            </p:cNvSpPr>
            <p:nvPr/>
          </p:nvSpPr>
          <p:spPr bwMode="auto">
            <a:xfrm>
              <a:off x="2840038" y="4478323"/>
              <a:ext cx="1115690" cy="223138"/>
            </a:xfrm>
            <a:prstGeom prst="rect">
              <a:avLst/>
            </a:prstGeom>
            <a:noFill/>
            <a:ln w="12700">
              <a:noFill/>
              <a:miter lim="800000"/>
              <a:headEnd/>
              <a:tailEnd/>
            </a:ln>
          </p:spPr>
          <p:txBody>
            <a:bodyPr wrap="none" lIns="34925" tIns="19050" rIns="34925" bIns="19050">
              <a:spAutoFit/>
            </a:bodyPr>
            <a:lstStyle/>
            <a:p>
              <a:pPr defTabSz="134938" eaLnBrk="0" hangingPunct="0"/>
              <a:r>
                <a:rPr kumimoji="1" lang="en-US" altLang="zh-CN" sz="1200">
                  <a:solidFill>
                    <a:srgbClr val="C00000"/>
                  </a:solidFill>
                  <a:latin typeface="Times New Roman" pitchFamily="18" charset="0"/>
                </a:rPr>
                <a:t>Rqmts Capture   </a:t>
              </a:r>
            </a:p>
          </p:txBody>
        </p:sp>
        <p:sp>
          <p:nvSpPr>
            <p:cNvPr id="65547" name="Rectangle 32"/>
            <p:cNvSpPr>
              <a:spLocks noChangeArrowheads="1"/>
            </p:cNvSpPr>
            <p:nvPr/>
          </p:nvSpPr>
          <p:spPr bwMode="auto">
            <a:xfrm>
              <a:off x="3232150" y="4676761"/>
              <a:ext cx="1236663" cy="227012"/>
            </a:xfrm>
            <a:prstGeom prst="rect">
              <a:avLst/>
            </a:prstGeom>
            <a:solidFill>
              <a:schemeClr val="hlink"/>
            </a:solidFill>
            <a:ln w="12700">
              <a:solidFill>
                <a:schemeClr val="tx1"/>
              </a:solidFill>
              <a:miter lim="800000"/>
              <a:headEnd/>
              <a:tailEnd/>
            </a:ln>
          </p:spPr>
          <p:txBody>
            <a:bodyPr wrap="none" anchor="ctr"/>
            <a:lstStyle/>
            <a:p>
              <a:endParaRPr lang="zh-CN" altLang="en-US">
                <a:solidFill>
                  <a:srgbClr val="C00000"/>
                </a:solidFill>
              </a:endParaRPr>
            </a:p>
          </p:txBody>
        </p:sp>
        <p:sp>
          <p:nvSpPr>
            <p:cNvPr id="65548" name="Rectangle 33"/>
            <p:cNvSpPr>
              <a:spLocks noChangeArrowheads="1"/>
            </p:cNvSpPr>
            <p:nvPr/>
          </p:nvSpPr>
          <p:spPr bwMode="auto">
            <a:xfrm>
              <a:off x="3235325" y="4679936"/>
              <a:ext cx="1242328" cy="223138"/>
            </a:xfrm>
            <a:prstGeom prst="rect">
              <a:avLst/>
            </a:prstGeom>
            <a:noFill/>
            <a:ln w="12700">
              <a:noFill/>
              <a:miter lim="800000"/>
              <a:headEnd/>
              <a:tailEnd/>
            </a:ln>
          </p:spPr>
          <p:txBody>
            <a:bodyPr wrap="none" lIns="34925" tIns="19050" rIns="34925" bIns="19050">
              <a:spAutoFit/>
            </a:bodyPr>
            <a:lstStyle/>
            <a:p>
              <a:pPr defTabSz="134938" eaLnBrk="0" hangingPunct="0"/>
              <a:r>
                <a:rPr kumimoji="1" lang="en-US" altLang="zh-CN" sz="1200">
                  <a:solidFill>
                    <a:srgbClr val="C00000"/>
                  </a:solidFill>
                  <a:latin typeface="Times New Roman" pitchFamily="18" charset="0"/>
                </a:rPr>
                <a:t>Analysis &amp; Design</a:t>
              </a:r>
            </a:p>
          </p:txBody>
        </p:sp>
        <p:sp>
          <p:nvSpPr>
            <p:cNvPr id="65549" name="Rectangle 34"/>
            <p:cNvSpPr>
              <a:spLocks noChangeArrowheads="1"/>
            </p:cNvSpPr>
            <p:nvPr/>
          </p:nvSpPr>
          <p:spPr bwMode="auto">
            <a:xfrm>
              <a:off x="3409950" y="4879961"/>
              <a:ext cx="1350963" cy="227012"/>
            </a:xfrm>
            <a:prstGeom prst="rect">
              <a:avLst/>
            </a:prstGeom>
            <a:solidFill>
              <a:schemeClr val="hlink"/>
            </a:solidFill>
            <a:ln w="12700">
              <a:solidFill>
                <a:schemeClr val="tx1"/>
              </a:solidFill>
              <a:miter lim="800000"/>
              <a:headEnd/>
              <a:tailEnd/>
            </a:ln>
          </p:spPr>
          <p:txBody>
            <a:bodyPr wrap="none" anchor="ctr"/>
            <a:lstStyle/>
            <a:p>
              <a:endParaRPr lang="zh-CN" altLang="en-US">
                <a:solidFill>
                  <a:srgbClr val="C00000"/>
                </a:solidFill>
              </a:endParaRPr>
            </a:p>
          </p:txBody>
        </p:sp>
        <p:sp>
          <p:nvSpPr>
            <p:cNvPr id="65550" name="Rectangle 35"/>
            <p:cNvSpPr>
              <a:spLocks noChangeArrowheads="1"/>
            </p:cNvSpPr>
            <p:nvPr/>
          </p:nvSpPr>
          <p:spPr bwMode="auto">
            <a:xfrm>
              <a:off x="3413125" y="4883136"/>
              <a:ext cx="1357744" cy="223138"/>
            </a:xfrm>
            <a:prstGeom prst="rect">
              <a:avLst/>
            </a:prstGeom>
            <a:noFill/>
            <a:ln w="12700">
              <a:noFill/>
              <a:miter lim="800000"/>
              <a:headEnd/>
              <a:tailEnd/>
            </a:ln>
          </p:spPr>
          <p:txBody>
            <a:bodyPr wrap="none" lIns="34925" tIns="19050" rIns="34925" bIns="19050">
              <a:spAutoFit/>
            </a:bodyPr>
            <a:lstStyle/>
            <a:p>
              <a:pPr defTabSz="134938" eaLnBrk="0" hangingPunct="0"/>
              <a:r>
                <a:rPr kumimoji="1" lang="en-US" altLang="zh-CN" sz="1200">
                  <a:solidFill>
                    <a:srgbClr val="C00000"/>
                  </a:solidFill>
                  <a:latin typeface="Times New Roman" pitchFamily="18" charset="0"/>
                </a:rPr>
                <a:t>Implementation        </a:t>
              </a:r>
            </a:p>
          </p:txBody>
        </p:sp>
        <p:sp>
          <p:nvSpPr>
            <p:cNvPr id="65551" name="Rectangle 36"/>
            <p:cNvSpPr>
              <a:spLocks noChangeArrowheads="1"/>
            </p:cNvSpPr>
            <p:nvPr/>
          </p:nvSpPr>
          <p:spPr bwMode="auto">
            <a:xfrm>
              <a:off x="3794125" y="5068873"/>
              <a:ext cx="1254125" cy="227013"/>
            </a:xfrm>
            <a:prstGeom prst="rect">
              <a:avLst/>
            </a:prstGeom>
            <a:solidFill>
              <a:schemeClr val="hlink"/>
            </a:solidFill>
            <a:ln w="12700">
              <a:solidFill>
                <a:schemeClr val="tx1"/>
              </a:solidFill>
              <a:miter lim="800000"/>
              <a:headEnd/>
              <a:tailEnd/>
            </a:ln>
          </p:spPr>
          <p:txBody>
            <a:bodyPr wrap="none" anchor="ctr"/>
            <a:lstStyle/>
            <a:p>
              <a:endParaRPr lang="zh-CN" altLang="en-US">
                <a:solidFill>
                  <a:srgbClr val="C00000"/>
                </a:solidFill>
              </a:endParaRPr>
            </a:p>
          </p:txBody>
        </p:sp>
        <p:sp>
          <p:nvSpPr>
            <p:cNvPr id="65552" name="Rectangle 37"/>
            <p:cNvSpPr>
              <a:spLocks noChangeArrowheads="1"/>
            </p:cNvSpPr>
            <p:nvPr/>
          </p:nvSpPr>
          <p:spPr bwMode="auto">
            <a:xfrm>
              <a:off x="3797300" y="5072048"/>
              <a:ext cx="1246431" cy="223138"/>
            </a:xfrm>
            <a:prstGeom prst="rect">
              <a:avLst/>
            </a:prstGeom>
            <a:noFill/>
            <a:ln w="12700">
              <a:noFill/>
              <a:miter lim="800000"/>
              <a:headEnd/>
              <a:tailEnd/>
            </a:ln>
          </p:spPr>
          <p:txBody>
            <a:bodyPr wrap="none" lIns="34925" tIns="19050" rIns="34925" bIns="19050">
              <a:spAutoFit/>
            </a:bodyPr>
            <a:lstStyle/>
            <a:p>
              <a:pPr defTabSz="134938" eaLnBrk="0" hangingPunct="0"/>
              <a:r>
                <a:rPr kumimoji="1" lang="en-US" altLang="zh-CN" sz="1200">
                  <a:solidFill>
                    <a:srgbClr val="C00000"/>
                  </a:solidFill>
                  <a:latin typeface="Times New Roman" pitchFamily="18" charset="0"/>
                </a:rPr>
                <a:t>        Test                </a:t>
              </a:r>
            </a:p>
          </p:txBody>
        </p:sp>
        <p:sp>
          <p:nvSpPr>
            <p:cNvPr id="65553" name="Rectangle 38"/>
            <p:cNvSpPr>
              <a:spLocks noChangeArrowheads="1"/>
            </p:cNvSpPr>
            <p:nvPr/>
          </p:nvSpPr>
          <p:spPr bwMode="auto">
            <a:xfrm>
              <a:off x="4238625" y="5268898"/>
              <a:ext cx="1057275" cy="227013"/>
            </a:xfrm>
            <a:prstGeom prst="rect">
              <a:avLst/>
            </a:prstGeom>
            <a:solidFill>
              <a:schemeClr val="hlink"/>
            </a:solidFill>
            <a:ln w="12700">
              <a:solidFill>
                <a:schemeClr val="tx1"/>
              </a:solidFill>
              <a:miter lim="800000"/>
              <a:headEnd/>
              <a:tailEnd/>
            </a:ln>
          </p:spPr>
          <p:txBody>
            <a:bodyPr wrap="none" anchor="ctr"/>
            <a:lstStyle/>
            <a:p>
              <a:endParaRPr lang="zh-CN" altLang="en-US">
                <a:solidFill>
                  <a:srgbClr val="C00000"/>
                </a:solidFill>
              </a:endParaRPr>
            </a:p>
          </p:txBody>
        </p:sp>
        <p:sp>
          <p:nvSpPr>
            <p:cNvPr id="65554" name="Rectangle 39"/>
            <p:cNvSpPr>
              <a:spLocks noChangeArrowheads="1"/>
            </p:cNvSpPr>
            <p:nvPr/>
          </p:nvSpPr>
          <p:spPr bwMode="auto">
            <a:xfrm>
              <a:off x="4241800" y="5272073"/>
              <a:ext cx="1061188" cy="223138"/>
            </a:xfrm>
            <a:prstGeom prst="rect">
              <a:avLst/>
            </a:prstGeom>
            <a:noFill/>
            <a:ln w="12700">
              <a:noFill/>
              <a:miter lim="800000"/>
              <a:headEnd/>
              <a:tailEnd/>
            </a:ln>
          </p:spPr>
          <p:txBody>
            <a:bodyPr wrap="none" lIns="34925" tIns="19050" rIns="34925" bIns="19050">
              <a:spAutoFit/>
            </a:bodyPr>
            <a:lstStyle/>
            <a:p>
              <a:pPr defTabSz="134938" eaLnBrk="0" hangingPunct="0"/>
              <a:r>
                <a:rPr kumimoji="1" lang="en-US" altLang="zh-CN" sz="1200">
                  <a:solidFill>
                    <a:srgbClr val="C00000"/>
                  </a:solidFill>
                  <a:latin typeface="Times New Roman" pitchFamily="18" charset="0"/>
                </a:rPr>
                <a:t>Prepare Release</a:t>
              </a:r>
            </a:p>
          </p:txBody>
        </p:sp>
        <p:grpSp>
          <p:nvGrpSpPr>
            <p:cNvPr id="65555" name="Group 40"/>
            <p:cNvGrpSpPr>
              <a:grpSpLocks/>
            </p:cNvGrpSpPr>
            <p:nvPr/>
          </p:nvGrpSpPr>
          <p:grpSpPr bwMode="auto">
            <a:xfrm>
              <a:off x="1273175" y="3357549"/>
              <a:ext cx="4427538" cy="1819275"/>
              <a:chOff x="802" y="2418"/>
              <a:chExt cx="2789" cy="1146"/>
            </a:xfrm>
          </p:grpSpPr>
          <p:grpSp>
            <p:nvGrpSpPr>
              <p:cNvPr id="65556" name="Group 41"/>
              <p:cNvGrpSpPr>
                <a:grpSpLocks/>
              </p:cNvGrpSpPr>
              <p:nvPr/>
            </p:nvGrpSpPr>
            <p:grpSpPr bwMode="auto">
              <a:xfrm>
                <a:off x="802" y="2418"/>
                <a:ext cx="2789" cy="1146"/>
                <a:chOff x="802" y="2418"/>
                <a:chExt cx="2789" cy="1146"/>
              </a:xfrm>
            </p:grpSpPr>
            <p:sp>
              <p:nvSpPr>
                <p:cNvPr id="65558" name="Line 42"/>
                <p:cNvSpPr>
                  <a:spLocks noChangeShapeType="1"/>
                </p:cNvSpPr>
                <p:nvPr/>
              </p:nvSpPr>
              <p:spPr bwMode="auto">
                <a:xfrm>
                  <a:off x="2700" y="2418"/>
                  <a:ext cx="891" cy="1146"/>
                </a:xfrm>
                <a:prstGeom prst="line">
                  <a:avLst/>
                </a:prstGeom>
                <a:noFill/>
                <a:ln w="50800">
                  <a:solidFill>
                    <a:srgbClr val="FFFFFF"/>
                  </a:solidFill>
                  <a:round/>
                  <a:headEnd/>
                  <a:tailEnd/>
                </a:ln>
              </p:spPr>
              <p:txBody>
                <a:bodyPr/>
                <a:lstStyle/>
                <a:p>
                  <a:endParaRPr lang="zh-CN" altLang="en-US"/>
                </a:p>
              </p:txBody>
            </p:sp>
            <p:sp>
              <p:nvSpPr>
                <p:cNvPr id="65559" name="Line 43"/>
                <p:cNvSpPr>
                  <a:spLocks noChangeShapeType="1"/>
                </p:cNvSpPr>
                <p:nvPr/>
              </p:nvSpPr>
              <p:spPr bwMode="auto">
                <a:xfrm flipH="1">
                  <a:off x="802" y="2418"/>
                  <a:ext cx="908" cy="1146"/>
                </a:xfrm>
                <a:prstGeom prst="line">
                  <a:avLst/>
                </a:prstGeom>
                <a:noFill/>
                <a:ln w="50800">
                  <a:solidFill>
                    <a:srgbClr val="FFFFFF"/>
                  </a:solidFill>
                  <a:round/>
                  <a:headEnd/>
                  <a:tailEnd/>
                </a:ln>
              </p:spPr>
              <p:txBody>
                <a:bodyPr/>
                <a:lstStyle/>
                <a:p>
                  <a:endParaRPr lang="zh-CN" altLang="en-US"/>
                </a:p>
              </p:txBody>
            </p:sp>
          </p:grpSp>
          <p:sp>
            <p:nvSpPr>
              <p:cNvPr id="65557" name="Rectangle 44"/>
              <p:cNvSpPr>
                <a:spLocks noChangeArrowheads="1"/>
              </p:cNvSpPr>
              <p:nvPr/>
            </p:nvSpPr>
            <p:spPr bwMode="auto">
              <a:xfrm>
                <a:off x="1393" y="2737"/>
                <a:ext cx="1522" cy="210"/>
              </a:xfrm>
              <a:prstGeom prst="rect">
                <a:avLst/>
              </a:prstGeom>
              <a:noFill/>
              <a:ln w="12700">
                <a:noFill/>
                <a:miter lim="800000"/>
                <a:headEnd/>
                <a:tailEnd/>
              </a:ln>
            </p:spPr>
            <p:txBody>
              <a:bodyPr wrap="none" lIns="90488" tIns="44450" rIns="90488" bIns="44450">
                <a:spAutoFit/>
              </a:bodyPr>
              <a:lstStyle/>
              <a:p>
                <a:pPr eaLnBrk="0" hangingPunct="0"/>
                <a:r>
                  <a:rPr kumimoji="1" lang="en-US" altLang="zh-CN" sz="1600" b="1">
                    <a:latin typeface="Times New Roman" pitchFamily="18" charset="0"/>
                  </a:rPr>
                  <a:t>“Mini-Waterfall” Process</a:t>
                </a:r>
              </a:p>
            </p:txBody>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5540"/>
                                        </p:tgtEl>
                                        <p:attrNameLst>
                                          <p:attrName>style.visibility</p:attrName>
                                        </p:attrNameLst>
                                      </p:cBhvr>
                                      <p:to>
                                        <p:strVal val="visible"/>
                                      </p:to>
                                    </p:set>
                                    <p:animEffect transition="in" filter="wipe(left)">
                                      <p:cBhvr>
                                        <p:cTn id="7" dur="2000"/>
                                        <p:tgtEl>
                                          <p:spTgt spid="655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5541"/>
                                        </p:tgtEl>
                                        <p:attrNameLst>
                                          <p:attrName>style.visibility</p:attrName>
                                        </p:attrNameLst>
                                      </p:cBhvr>
                                      <p:to>
                                        <p:strVal val="visible"/>
                                      </p:to>
                                    </p:set>
                                    <p:animEffect transition="in" filter="wipe(up)">
                                      <p:cBhvr>
                                        <p:cTn id="12" dur="1000"/>
                                        <p:tgtEl>
                                          <p:spTgt spid="65541"/>
                                        </p:tgtEl>
                                      </p:cBhvr>
                                    </p:animEffect>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65542"/>
                                        </p:tgtEl>
                                        <p:attrNameLst>
                                          <p:attrName>style.visibility</p:attrName>
                                        </p:attrNameLst>
                                      </p:cBhvr>
                                      <p:to>
                                        <p:strVal val="visible"/>
                                      </p:to>
                                    </p:set>
                                    <p:animEffect transition="in" filter="wipe(up)">
                                      <p:cBhvr>
                                        <p:cTn id="16" dur="1000"/>
                                        <p:tgtEl>
                                          <p:spTgt spid="6554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wipe(up)">
                                      <p:cBhvr>
                                        <p:cTn id="2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4"/>
          <p:cNvSpPr>
            <a:spLocks noGrp="1"/>
          </p:cNvSpPr>
          <p:nvPr>
            <p:ph type="sldNum" sz="quarter" idx="11"/>
          </p:nvPr>
        </p:nvSpPr>
        <p:spPr>
          <a:noFill/>
        </p:spPr>
        <p:txBody>
          <a:bodyPr/>
          <a:lstStyle/>
          <a:p>
            <a:fld id="{D603859F-1ED9-40F3-A347-B66E6A093A70}" type="slidenum">
              <a:rPr lang="en-US" altLang="zh-CN">
                <a:ea typeface="宋体" charset="-122"/>
              </a:rPr>
              <a:pPr/>
              <a:t>2</a:t>
            </a:fld>
            <a:endParaRPr lang="en-US" altLang="zh-CN">
              <a:ea typeface="宋体" charset="-122"/>
            </a:endParaRPr>
          </a:p>
        </p:txBody>
      </p:sp>
      <p:sp>
        <p:nvSpPr>
          <p:cNvPr id="211970" name="Rectangle 2"/>
          <p:cNvSpPr>
            <a:spLocks noGrp="1" noChangeArrowheads="1"/>
          </p:cNvSpPr>
          <p:nvPr>
            <p:ph type="body" idx="1"/>
          </p:nvPr>
        </p:nvSpPr>
        <p:spPr>
          <a:xfrm>
            <a:off x="500034" y="1500174"/>
            <a:ext cx="8135937" cy="4679950"/>
          </a:xfrm>
        </p:spPr>
        <p:txBody>
          <a:bodyPr/>
          <a:lstStyle/>
          <a:p>
            <a:pPr eaLnBrk="1" hangingPunct="1">
              <a:lnSpc>
                <a:spcPct val="110000"/>
              </a:lnSpc>
              <a:defRPr/>
            </a:pPr>
            <a:r>
              <a:rPr lang="zh-CN" altLang="en-US" b="1" dirty="0" smtClean="0">
                <a:solidFill>
                  <a:srgbClr val="FFFF00"/>
                </a:solidFill>
              </a:rPr>
              <a:t>由</a:t>
            </a:r>
            <a:r>
              <a:rPr lang="en-US" altLang="zh-CN" b="1" dirty="0" smtClean="0">
                <a:solidFill>
                  <a:srgbClr val="FFFF00"/>
                </a:solidFill>
              </a:rPr>
              <a:t>Rational</a:t>
            </a:r>
            <a:r>
              <a:rPr lang="zh-CN" altLang="en-US" b="1" dirty="0" smtClean="0">
                <a:solidFill>
                  <a:srgbClr val="FFFF00"/>
                </a:solidFill>
              </a:rPr>
              <a:t>公司提出并维护，具有多功能性和广泛的适用性</a:t>
            </a:r>
          </a:p>
          <a:p>
            <a:pPr lvl="1" eaLnBrk="1" hangingPunct="1">
              <a:lnSpc>
                <a:spcPct val="115000"/>
              </a:lnSpc>
              <a:spcBef>
                <a:spcPct val="30000"/>
              </a:spcBef>
              <a:defRPr/>
            </a:pPr>
            <a:r>
              <a:rPr lang="zh-CN" altLang="en-US" b="1" dirty="0" smtClean="0">
                <a:solidFill>
                  <a:srgbClr val="FFFF00"/>
                </a:solidFill>
              </a:rPr>
              <a:t>生命周期：迭代与增量的二维生命周期结构</a:t>
            </a:r>
          </a:p>
          <a:p>
            <a:pPr lvl="1" eaLnBrk="1" hangingPunct="1">
              <a:lnSpc>
                <a:spcPct val="115000"/>
              </a:lnSpc>
              <a:spcBef>
                <a:spcPct val="30000"/>
              </a:spcBef>
              <a:defRPr/>
            </a:pPr>
            <a:r>
              <a:rPr lang="zh-CN" altLang="en-US" b="1" dirty="0" smtClean="0">
                <a:solidFill>
                  <a:srgbClr val="FFFF00"/>
                </a:solidFill>
              </a:rPr>
              <a:t>人员：按</a:t>
            </a:r>
            <a:r>
              <a:rPr lang="zh-CN" altLang="en-US" b="1" dirty="0" smtClean="0">
                <a:solidFill>
                  <a:srgbClr val="FFFF00"/>
                </a:solidFill>
                <a:latin typeface="Arial"/>
              </a:rPr>
              <a:t>“</a:t>
            </a:r>
            <a:r>
              <a:rPr lang="zh-CN" altLang="en-US" b="1" dirty="0" smtClean="0">
                <a:solidFill>
                  <a:srgbClr val="FFFF00"/>
                </a:solidFill>
              </a:rPr>
              <a:t>角色</a:t>
            </a:r>
            <a:r>
              <a:rPr lang="zh-CN" altLang="en-US" b="1" dirty="0" smtClean="0">
                <a:solidFill>
                  <a:srgbClr val="FFFF00"/>
                </a:solidFill>
                <a:latin typeface="Arial"/>
              </a:rPr>
              <a:t>”</a:t>
            </a:r>
            <a:r>
              <a:rPr lang="zh-CN" altLang="en-US" b="1" dirty="0" smtClean="0">
                <a:solidFill>
                  <a:srgbClr val="FFFF00"/>
                </a:solidFill>
              </a:rPr>
              <a:t>进行划分</a:t>
            </a:r>
          </a:p>
          <a:p>
            <a:pPr lvl="1" eaLnBrk="1" hangingPunct="1">
              <a:lnSpc>
                <a:spcPct val="115000"/>
              </a:lnSpc>
              <a:spcBef>
                <a:spcPct val="30000"/>
              </a:spcBef>
              <a:defRPr/>
            </a:pPr>
            <a:r>
              <a:rPr lang="zh-CN" altLang="en-US" b="1" dirty="0" smtClean="0">
                <a:solidFill>
                  <a:srgbClr val="FFFF00"/>
                </a:solidFill>
              </a:rPr>
              <a:t>方法：</a:t>
            </a:r>
            <a:r>
              <a:rPr lang="en-US" altLang="zh-CN" b="1" dirty="0" smtClean="0">
                <a:solidFill>
                  <a:srgbClr val="FFFF00"/>
                </a:solidFill>
              </a:rPr>
              <a:t>UML</a:t>
            </a:r>
            <a:r>
              <a:rPr lang="zh-CN" altLang="en-US" b="1" dirty="0" smtClean="0">
                <a:solidFill>
                  <a:srgbClr val="FFFF00"/>
                </a:solidFill>
              </a:rPr>
              <a:t>建模、基于用例驱动和以架构为中心的分析设计，并提供了一整套支持工具</a:t>
            </a:r>
          </a:p>
          <a:p>
            <a:pPr lvl="1" eaLnBrk="1" hangingPunct="1">
              <a:lnSpc>
                <a:spcPct val="115000"/>
              </a:lnSpc>
              <a:spcBef>
                <a:spcPct val="30000"/>
              </a:spcBef>
              <a:defRPr/>
            </a:pPr>
            <a:r>
              <a:rPr lang="zh-CN" altLang="en-US" b="1" dirty="0" smtClean="0">
                <a:solidFill>
                  <a:srgbClr val="FFFF00"/>
                </a:solidFill>
              </a:rPr>
              <a:t>产品：工件</a:t>
            </a:r>
          </a:p>
        </p:txBody>
      </p:sp>
      <p:sp>
        <p:nvSpPr>
          <p:cNvPr id="211971" name="Rectangle 3"/>
          <p:cNvSpPr>
            <a:spLocks noRot="1" noChangeArrowheads="1"/>
          </p:cNvSpPr>
          <p:nvPr/>
        </p:nvSpPr>
        <p:spPr bwMode="auto">
          <a:xfrm>
            <a:off x="-36513" y="130175"/>
            <a:ext cx="9288463" cy="706438"/>
          </a:xfrm>
          <a:prstGeom prst="rect">
            <a:avLst/>
          </a:prstGeom>
          <a:noFill/>
          <a:ln w="9525">
            <a:noFill/>
            <a:miter lim="800000"/>
            <a:headEnd/>
            <a:tailEnd/>
          </a:ln>
          <a:effectLst/>
        </p:spPr>
        <p:txBody>
          <a:bodyPr anchor="ctr"/>
          <a:lstStyle/>
          <a:p>
            <a:pPr>
              <a:defRPr/>
            </a:pPr>
            <a:r>
              <a:rPr lang="en-US" altLang="zh-CN" sz="3600" b="1">
                <a:solidFill>
                  <a:srgbClr val="FFFF00"/>
                </a:solidFill>
                <a:effectLst>
                  <a:outerShdw blurRad="38100" dist="38100" dir="2700000" algn="tl">
                    <a:srgbClr val="000000"/>
                  </a:outerShdw>
                </a:effectLst>
                <a:ea typeface="宋体" pitchFamily="2" charset="-122"/>
              </a:rPr>
              <a:t>Rational</a:t>
            </a:r>
            <a:r>
              <a:rPr lang="zh-CN" altLang="en-US" sz="3600" b="1">
                <a:solidFill>
                  <a:srgbClr val="FFFF00"/>
                </a:solidFill>
                <a:effectLst>
                  <a:outerShdw blurRad="38100" dist="38100" dir="2700000" algn="tl">
                    <a:srgbClr val="000000"/>
                  </a:outerShdw>
                </a:effectLst>
                <a:ea typeface="宋体" pitchFamily="2" charset="-122"/>
              </a:rPr>
              <a:t>统一过程</a:t>
            </a:r>
            <a:r>
              <a:rPr lang="en-US" altLang="zh-CN" sz="3200" b="1">
                <a:solidFill>
                  <a:srgbClr val="FFFF00"/>
                </a:solidFill>
                <a:effectLst>
                  <a:outerShdw blurRad="38100" dist="38100" dir="2700000" algn="tl">
                    <a:srgbClr val="000000"/>
                  </a:outerShdw>
                </a:effectLst>
                <a:ea typeface="宋体" pitchFamily="2" charset="-122"/>
              </a:rPr>
              <a:t>( Rational Unified Process, RUP)</a:t>
            </a:r>
          </a:p>
        </p:txBody>
      </p:sp>
      <p:sp>
        <p:nvSpPr>
          <p:cNvPr id="48133"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2"/>
          <p:cNvSpPr>
            <a:spLocks noGrp="1"/>
          </p:cNvSpPr>
          <p:nvPr>
            <p:ph type="sldNum" sz="quarter" idx="11"/>
          </p:nvPr>
        </p:nvSpPr>
        <p:spPr>
          <a:noFill/>
        </p:spPr>
        <p:txBody>
          <a:bodyPr/>
          <a:lstStyle/>
          <a:p>
            <a:fld id="{28144FC3-75C1-4EBF-A21C-D71F573101D6}" type="slidenum">
              <a:rPr lang="en-US" altLang="zh-CN">
                <a:ea typeface="宋体" charset="-122"/>
              </a:rPr>
              <a:pPr/>
              <a:t>20</a:t>
            </a:fld>
            <a:endParaRPr lang="en-US" altLang="zh-CN">
              <a:ea typeface="宋体" charset="-122"/>
            </a:endParaRPr>
          </a:p>
        </p:txBody>
      </p:sp>
      <p:grpSp>
        <p:nvGrpSpPr>
          <p:cNvPr id="33" name="组合 32"/>
          <p:cNvGrpSpPr/>
          <p:nvPr/>
        </p:nvGrpSpPr>
        <p:grpSpPr>
          <a:xfrm>
            <a:off x="1919288" y="1635125"/>
            <a:ext cx="5045075" cy="2405063"/>
            <a:chOff x="1919288" y="1635125"/>
            <a:chExt cx="5045075" cy="2405063"/>
          </a:xfrm>
        </p:grpSpPr>
        <p:sp>
          <p:nvSpPr>
            <p:cNvPr id="66565" name="Rectangle 6"/>
            <p:cNvSpPr>
              <a:spLocks noChangeArrowheads="1"/>
            </p:cNvSpPr>
            <p:nvPr/>
          </p:nvSpPr>
          <p:spPr bwMode="auto">
            <a:xfrm>
              <a:off x="1919288" y="1635125"/>
              <a:ext cx="1944687" cy="390525"/>
            </a:xfrm>
            <a:prstGeom prst="rect">
              <a:avLst/>
            </a:prstGeom>
            <a:solidFill>
              <a:srgbClr val="FCD1C1"/>
            </a:solidFill>
            <a:ln w="12700">
              <a:solidFill>
                <a:schemeClr val="tx1"/>
              </a:solidFill>
              <a:miter lim="800000"/>
              <a:headEnd/>
              <a:tailEnd/>
            </a:ln>
          </p:spPr>
          <p:txBody>
            <a:bodyPr wrap="none" anchor="ctr"/>
            <a:lstStyle/>
            <a:p>
              <a:endParaRPr lang="zh-CN" altLang="en-US"/>
            </a:p>
          </p:txBody>
        </p:sp>
        <p:sp>
          <p:nvSpPr>
            <p:cNvPr id="66566" name="Rectangle 7"/>
            <p:cNvSpPr>
              <a:spLocks noChangeArrowheads="1"/>
            </p:cNvSpPr>
            <p:nvPr/>
          </p:nvSpPr>
          <p:spPr bwMode="auto">
            <a:xfrm>
              <a:off x="2039938" y="1701800"/>
              <a:ext cx="1739900" cy="317500"/>
            </a:xfrm>
            <a:prstGeom prst="rect">
              <a:avLst/>
            </a:prstGeom>
            <a:noFill/>
            <a:ln w="12700">
              <a:noFill/>
              <a:miter lim="800000"/>
              <a:headEnd/>
              <a:tailEnd/>
            </a:ln>
          </p:spPr>
          <p:txBody>
            <a:bodyPr wrap="none" lIns="69850" tIns="36513" rIns="69850" bIns="36513">
              <a:spAutoFit/>
            </a:bodyPr>
            <a:lstStyle/>
            <a:p>
              <a:pPr defTabSz="536575" eaLnBrk="0" hangingPunct="0"/>
              <a:r>
                <a:rPr kumimoji="1" lang="en-US" altLang="zh-CN" sz="1600" b="1" dirty="0">
                  <a:solidFill>
                    <a:schemeClr val="bg1"/>
                  </a:solidFill>
                  <a:latin typeface="Times New Roman" pitchFamily="18" charset="0"/>
                </a:rPr>
                <a:t>Iteration Planning</a:t>
              </a:r>
            </a:p>
          </p:txBody>
        </p:sp>
        <p:sp>
          <p:nvSpPr>
            <p:cNvPr id="66567" name="Rectangle 8"/>
            <p:cNvSpPr>
              <a:spLocks noChangeArrowheads="1"/>
            </p:cNvSpPr>
            <p:nvPr/>
          </p:nvSpPr>
          <p:spPr bwMode="auto">
            <a:xfrm>
              <a:off x="2552700" y="2038350"/>
              <a:ext cx="2090738" cy="390525"/>
            </a:xfrm>
            <a:prstGeom prst="rect">
              <a:avLst/>
            </a:prstGeom>
            <a:solidFill>
              <a:srgbClr val="FCD1C1"/>
            </a:solidFill>
            <a:ln w="12700">
              <a:solidFill>
                <a:schemeClr val="tx1"/>
              </a:solidFill>
              <a:miter lim="800000"/>
              <a:headEnd/>
              <a:tailEnd/>
            </a:ln>
          </p:spPr>
          <p:txBody>
            <a:bodyPr wrap="none" anchor="ctr"/>
            <a:lstStyle/>
            <a:p>
              <a:endParaRPr lang="zh-CN" altLang="en-US"/>
            </a:p>
          </p:txBody>
        </p:sp>
        <p:sp>
          <p:nvSpPr>
            <p:cNvPr id="66568" name="Rectangle 9"/>
            <p:cNvSpPr>
              <a:spLocks noChangeArrowheads="1"/>
            </p:cNvSpPr>
            <p:nvPr/>
          </p:nvSpPr>
          <p:spPr bwMode="auto">
            <a:xfrm>
              <a:off x="2555875" y="2103438"/>
              <a:ext cx="2133600" cy="317500"/>
            </a:xfrm>
            <a:prstGeom prst="rect">
              <a:avLst/>
            </a:prstGeom>
            <a:noFill/>
            <a:ln w="12700">
              <a:noFill/>
              <a:miter lim="800000"/>
              <a:headEnd/>
              <a:tailEnd/>
            </a:ln>
          </p:spPr>
          <p:txBody>
            <a:bodyPr wrap="none" lIns="69850" tIns="36513" rIns="69850" bIns="36513">
              <a:spAutoFit/>
            </a:bodyPr>
            <a:lstStyle/>
            <a:p>
              <a:pPr defTabSz="536575" eaLnBrk="0" hangingPunct="0"/>
              <a:r>
                <a:rPr kumimoji="1" lang="en-US" altLang="zh-CN" sz="1600" b="1" dirty="0">
                  <a:solidFill>
                    <a:schemeClr val="bg1"/>
                  </a:solidFill>
                  <a:latin typeface="Times New Roman" pitchFamily="18" charset="0"/>
                </a:rPr>
                <a:t>Requirements Capture</a:t>
              </a:r>
            </a:p>
          </p:txBody>
        </p:sp>
        <p:sp>
          <p:nvSpPr>
            <p:cNvPr id="66569" name="Rectangle 10"/>
            <p:cNvSpPr>
              <a:spLocks noChangeArrowheads="1"/>
            </p:cNvSpPr>
            <p:nvPr/>
          </p:nvSpPr>
          <p:spPr bwMode="auto">
            <a:xfrm>
              <a:off x="3124200" y="2441575"/>
              <a:ext cx="1941513" cy="390525"/>
            </a:xfrm>
            <a:prstGeom prst="rect">
              <a:avLst/>
            </a:prstGeom>
            <a:solidFill>
              <a:srgbClr val="FCD1C1"/>
            </a:solidFill>
            <a:ln w="12700">
              <a:solidFill>
                <a:schemeClr val="tx1"/>
              </a:solidFill>
              <a:miter lim="800000"/>
              <a:headEnd/>
              <a:tailEnd/>
            </a:ln>
          </p:spPr>
          <p:txBody>
            <a:bodyPr wrap="none" anchor="ctr"/>
            <a:lstStyle/>
            <a:p>
              <a:endParaRPr lang="zh-CN" altLang="en-US"/>
            </a:p>
          </p:txBody>
        </p:sp>
        <p:sp>
          <p:nvSpPr>
            <p:cNvPr id="66570" name="Rectangle 11"/>
            <p:cNvSpPr>
              <a:spLocks noChangeArrowheads="1"/>
            </p:cNvSpPr>
            <p:nvPr/>
          </p:nvSpPr>
          <p:spPr bwMode="auto">
            <a:xfrm>
              <a:off x="3311525" y="2505075"/>
              <a:ext cx="1733550" cy="317500"/>
            </a:xfrm>
            <a:prstGeom prst="rect">
              <a:avLst/>
            </a:prstGeom>
            <a:noFill/>
            <a:ln w="12700">
              <a:noFill/>
              <a:miter lim="800000"/>
              <a:headEnd/>
              <a:tailEnd/>
            </a:ln>
          </p:spPr>
          <p:txBody>
            <a:bodyPr wrap="none" lIns="69850" tIns="36513" rIns="69850" bIns="36513">
              <a:spAutoFit/>
            </a:bodyPr>
            <a:lstStyle/>
            <a:p>
              <a:pPr defTabSz="536575" eaLnBrk="0" hangingPunct="0"/>
              <a:r>
                <a:rPr kumimoji="1" lang="en-US" altLang="zh-CN" sz="1600" b="1">
                  <a:solidFill>
                    <a:schemeClr val="bg1"/>
                  </a:solidFill>
                  <a:latin typeface="Times New Roman" pitchFamily="18" charset="0"/>
                </a:rPr>
                <a:t>Analysis &amp; Design</a:t>
              </a:r>
            </a:p>
          </p:txBody>
        </p:sp>
        <p:sp>
          <p:nvSpPr>
            <p:cNvPr id="66571" name="Rectangle 12"/>
            <p:cNvSpPr>
              <a:spLocks noChangeArrowheads="1"/>
            </p:cNvSpPr>
            <p:nvPr/>
          </p:nvSpPr>
          <p:spPr bwMode="auto">
            <a:xfrm>
              <a:off x="3757613" y="2844800"/>
              <a:ext cx="1944687" cy="388938"/>
            </a:xfrm>
            <a:prstGeom prst="rect">
              <a:avLst/>
            </a:prstGeom>
            <a:solidFill>
              <a:srgbClr val="FCD1C1"/>
            </a:solidFill>
            <a:ln w="12700">
              <a:solidFill>
                <a:schemeClr val="tx1"/>
              </a:solidFill>
              <a:miter lim="800000"/>
              <a:headEnd/>
              <a:tailEnd/>
            </a:ln>
          </p:spPr>
          <p:txBody>
            <a:bodyPr wrap="none" anchor="ctr"/>
            <a:lstStyle/>
            <a:p>
              <a:endParaRPr lang="zh-CN" altLang="en-US"/>
            </a:p>
          </p:txBody>
        </p:sp>
        <p:sp>
          <p:nvSpPr>
            <p:cNvPr id="66572" name="Rectangle 13"/>
            <p:cNvSpPr>
              <a:spLocks noChangeArrowheads="1"/>
            </p:cNvSpPr>
            <p:nvPr/>
          </p:nvSpPr>
          <p:spPr bwMode="auto">
            <a:xfrm>
              <a:off x="4032250" y="2927350"/>
              <a:ext cx="1582738" cy="317500"/>
            </a:xfrm>
            <a:prstGeom prst="rect">
              <a:avLst/>
            </a:prstGeom>
            <a:noFill/>
            <a:ln w="12700">
              <a:noFill/>
              <a:miter lim="800000"/>
              <a:headEnd/>
              <a:tailEnd/>
            </a:ln>
          </p:spPr>
          <p:txBody>
            <a:bodyPr wrap="none" lIns="69850" tIns="36513" rIns="69850" bIns="36513">
              <a:spAutoFit/>
            </a:bodyPr>
            <a:lstStyle/>
            <a:p>
              <a:pPr defTabSz="536575" eaLnBrk="0" hangingPunct="0"/>
              <a:r>
                <a:rPr kumimoji="1" lang="en-US" altLang="zh-CN" sz="1600" b="1">
                  <a:solidFill>
                    <a:schemeClr val="bg1"/>
                  </a:solidFill>
                  <a:latin typeface="Times New Roman" pitchFamily="18" charset="0"/>
                </a:rPr>
                <a:t>Implementation </a:t>
              </a:r>
            </a:p>
          </p:txBody>
        </p:sp>
        <p:sp>
          <p:nvSpPr>
            <p:cNvPr id="66573" name="Rectangle 14"/>
            <p:cNvSpPr>
              <a:spLocks noChangeArrowheads="1"/>
            </p:cNvSpPr>
            <p:nvPr/>
          </p:nvSpPr>
          <p:spPr bwMode="auto">
            <a:xfrm>
              <a:off x="4371975" y="3246438"/>
              <a:ext cx="1943100" cy="390525"/>
            </a:xfrm>
            <a:prstGeom prst="rect">
              <a:avLst/>
            </a:prstGeom>
            <a:solidFill>
              <a:srgbClr val="FCD1C1"/>
            </a:solidFill>
            <a:ln w="12700">
              <a:solidFill>
                <a:schemeClr val="tx1"/>
              </a:solidFill>
              <a:miter lim="800000"/>
              <a:headEnd/>
              <a:tailEnd/>
            </a:ln>
          </p:spPr>
          <p:txBody>
            <a:bodyPr wrap="none" anchor="ctr"/>
            <a:lstStyle/>
            <a:p>
              <a:endParaRPr lang="zh-CN" altLang="en-US"/>
            </a:p>
          </p:txBody>
        </p:sp>
        <p:sp>
          <p:nvSpPr>
            <p:cNvPr id="66574" name="Rectangle 15"/>
            <p:cNvSpPr>
              <a:spLocks noChangeArrowheads="1"/>
            </p:cNvSpPr>
            <p:nvPr/>
          </p:nvSpPr>
          <p:spPr bwMode="auto">
            <a:xfrm>
              <a:off x="4973638" y="3311525"/>
              <a:ext cx="512762" cy="317500"/>
            </a:xfrm>
            <a:prstGeom prst="rect">
              <a:avLst/>
            </a:prstGeom>
            <a:noFill/>
            <a:ln w="12700">
              <a:noFill/>
              <a:miter lim="800000"/>
              <a:headEnd/>
              <a:tailEnd/>
            </a:ln>
          </p:spPr>
          <p:txBody>
            <a:bodyPr wrap="none" lIns="69850" tIns="36513" rIns="69850" bIns="36513">
              <a:spAutoFit/>
            </a:bodyPr>
            <a:lstStyle/>
            <a:p>
              <a:pPr defTabSz="536575" eaLnBrk="0" hangingPunct="0"/>
              <a:r>
                <a:rPr kumimoji="1" lang="en-US" altLang="zh-CN" sz="1600" b="1">
                  <a:solidFill>
                    <a:schemeClr val="bg1"/>
                  </a:solidFill>
                  <a:latin typeface="Times New Roman" pitchFamily="18" charset="0"/>
                </a:rPr>
                <a:t>Test</a:t>
              </a:r>
            </a:p>
          </p:txBody>
        </p:sp>
        <p:sp>
          <p:nvSpPr>
            <p:cNvPr id="66575" name="Rectangle 16"/>
            <p:cNvSpPr>
              <a:spLocks noChangeArrowheads="1"/>
            </p:cNvSpPr>
            <p:nvPr/>
          </p:nvSpPr>
          <p:spPr bwMode="auto">
            <a:xfrm>
              <a:off x="5019675" y="3649663"/>
              <a:ext cx="1944688" cy="390525"/>
            </a:xfrm>
            <a:prstGeom prst="rect">
              <a:avLst/>
            </a:prstGeom>
            <a:solidFill>
              <a:srgbClr val="FCD1C1"/>
            </a:solidFill>
            <a:ln w="12700">
              <a:solidFill>
                <a:schemeClr val="tx1"/>
              </a:solidFill>
              <a:miter lim="800000"/>
              <a:headEnd/>
              <a:tailEnd/>
            </a:ln>
          </p:spPr>
          <p:txBody>
            <a:bodyPr wrap="none" anchor="ctr"/>
            <a:lstStyle/>
            <a:p>
              <a:endParaRPr lang="zh-CN" altLang="en-US"/>
            </a:p>
          </p:txBody>
        </p:sp>
        <p:sp>
          <p:nvSpPr>
            <p:cNvPr id="66576" name="Rectangle 17"/>
            <p:cNvSpPr>
              <a:spLocks noChangeArrowheads="1"/>
            </p:cNvSpPr>
            <p:nvPr/>
          </p:nvSpPr>
          <p:spPr bwMode="auto">
            <a:xfrm>
              <a:off x="5349875" y="3713163"/>
              <a:ext cx="1546225" cy="317500"/>
            </a:xfrm>
            <a:prstGeom prst="rect">
              <a:avLst/>
            </a:prstGeom>
            <a:noFill/>
            <a:ln w="12700">
              <a:noFill/>
              <a:miter lim="800000"/>
              <a:headEnd/>
              <a:tailEnd/>
            </a:ln>
          </p:spPr>
          <p:txBody>
            <a:bodyPr wrap="none" lIns="69850" tIns="36513" rIns="69850" bIns="36513">
              <a:spAutoFit/>
            </a:bodyPr>
            <a:lstStyle/>
            <a:p>
              <a:pPr defTabSz="536575" eaLnBrk="0" hangingPunct="0"/>
              <a:r>
                <a:rPr kumimoji="1" lang="en-US" altLang="zh-CN" sz="1600" b="1">
                  <a:solidFill>
                    <a:schemeClr val="bg1"/>
                  </a:solidFill>
                  <a:latin typeface="Times New Roman" pitchFamily="18" charset="0"/>
                </a:rPr>
                <a:t>Prepare Release</a:t>
              </a:r>
            </a:p>
          </p:txBody>
        </p:sp>
      </p:grpSp>
      <p:grpSp>
        <p:nvGrpSpPr>
          <p:cNvPr id="35" name="组合 34"/>
          <p:cNvGrpSpPr/>
          <p:nvPr/>
        </p:nvGrpSpPr>
        <p:grpSpPr>
          <a:xfrm>
            <a:off x="6227763" y="3765550"/>
            <a:ext cx="2655887" cy="1401763"/>
            <a:chOff x="6227763" y="3765550"/>
            <a:chExt cx="2655887" cy="1401763"/>
          </a:xfrm>
        </p:grpSpPr>
        <p:sp>
          <p:nvSpPr>
            <p:cNvPr id="333829" name="Rectangle 5"/>
            <p:cNvSpPr>
              <a:spLocks noChangeArrowheads="1"/>
            </p:cNvSpPr>
            <p:nvPr/>
          </p:nvSpPr>
          <p:spPr bwMode="auto">
            <a:xfrm>
              <a:off x="6227763" y="4254500"/>
              <a:ext cx="2655887" cy="912813"/>
            </a:xfrm>
            <a:prstGeom prst="rect">
              <a:avLst/>
            </a:prstGeom>
            <a:noFill/>
            <a:ln w="12700">
              <a:noFill/>
              <a:miter lim="800000"/>
              <a:headEnd/>
              <a:tailEnd/>
            </a:ln>
            <a:effectLst/>
          </p:spPr>
          <p:txBody>
            <a:bodyPr lIns="90488" tIns="44450" rIns="90488" bIns="44450">
              <a:spAutoFit/>
            </a:bodyPr>
            <a:lstStyle/>
            <a:p>
              <a:pPr eaLnBrk="0" hangingPunct="0">
                <a:defRPr/>
              </a:pPr>
              <a:r>
                <a:rPr kumimoji="1" lang="en-US" altLang="zh-CN" b="1">
                  <a:solidFill>
                    <a:srgbClr val="FFFF00"/>
                  </a:solidFill>
                  <a:effectLst>
                    <a:outerShdw blurRad="38100" dist="38100" dir="2700000" algn="tl">
                      <a:srgbClr val="000000"/>
                    </a:outerShdw>
                  </a:effectLst>
                  <a:latin typeface="Times New Roman" pitchFamily="18" charset="0"/>
                  <a:ea typeface="宋体" pitchFamily="2" charset="-122"/>
                </a:rPr>
                <a:t>Release description</a:t>
              </a:r>
            </a:p>
            <a:p>
              <a:pPr eaLnBrk="0" hangingPunct="0">
                <a:defRPr/>
              </a:pPr>
              <a:r>
                <a:rPr kumimoji="1" lang="en-US" altLang="zh-CN" b="1">
                  <a:solidFill>
                    <a:srgbClr val="FFFF00"/>
                  </a:solidFill>
                  <a:effectLst>
                    <a:outerShdw blurRad="38100" dist="38100" dir="2700000" algn="tl">
                      <a:srgbClr val="000000"/>
                    </a:outerShdw>
                  </a:effectLst>
                  <a:latin typeface="Times New Roman" pitchFamily="18" charset="0"/>
                  <a:ea typeface="宋体" pitchFamily="2" charset="-122"/>
                </a:rPr>
                <a:t>Updated risk assessment</a:t>
              </a:r>
            </a:p>
            <a:p>
              <a:pPr eaLnBrk="0" hangingPunct="0">
                <a:defRPr/>
              </a:pPr>
              <a:r>
                <a:rPr kumimoji="1" lang="en-US" altLang="zh-CN" b="1">
                  <a:solidFill>
                    <a:srgbClr val="FFFF00"/>
                  </a:solidFill>
                  <a:effectLst>
                    <a:outerShdw blurRad="38100" dist="38100" dir="2700000" algn="tl">
                      <a:srgbClr val="000000"/>
                    </a:outerShdw>
                  </a:effectLst>
                  <a:latin typeface="Times New Roman" pitchFamily="18" charset="0"/>
                  <a:ea typeface="宋体" pitchFamily="2" charset="-122"/>
                </a:rPr>
                <a:t>Controlled libraries</a:t>
              </a:r>
            </a:p>
          </p:txBody>
        </p:sp>
        <p:grpSp>
          <p:nvGrpSpPr>
            <p:cNvPr id="66577" name="Group 18"/>
            <p:cNvGrpSpPr>
              <a:grpSpLocks/>
            </p:cNvGrpSpPr>
            <p:nvPr/>
          </p:nvGrpSpPr>
          <p:grpSpPr bwMode="auto">
            <a:xfrm>
              <a:off x="6999288" y="3765550"/>
              <a:ext cx="1171575" cy="512763"/>
              <a:chOff x="4500" y="3007"/>
              <a:chExt cx="738" cy="323"/>
            </a:xfrm>
          </p:grpSpPr>
          <p:sp>
            <p:nvSpPr>
              <p:cNvPr id="66589" name="Freeform 19"/>
              <p:cNvSpPr>
                <a:spLocks/>
              </p:cNvSpPr>
              <p:nvPr/>
            </p:nvSpPr>
            <p:spPr bwMode="auto">
              <a:xfrm>
                <a:off x="4501" y="3008"/>
                <a:ext cx="429" cy="213"/>
              </a:xfrm>
              <a:custGeom>
                <a:avLst/>
                <a:gdLst>
                  <a:gd name="T0" fmla="*/ 0 w 429"/>
                  <a:gd name="T1" fmla="*/ 0 h 213"/>
                  <a:gd name="T2" fmla="*/ 0 w 429"/>
                  <a:gd name="T3" fmla="*/ 16 h 213"/>
                  <a:gd name="T4" fmla="*/ 31 w 429"/>
                  <a:gd name="T5" fmla="*/ 19 h 213"/>
                  <a:gd name="T6" fmla="*/ 59 w 429"/>
                  <a:gd name="T7" fmla="*/ 25 h 213"/>
                  <a:gd name="T8" fmla="*/ 85 w 429"/>
                  <a:gd name="T9" fmla="*/ 31 h 213"/>
                  <a:gd name="T10" fmla="*/ 111 w 429"/>
                  <a:gd name="T11" fmla="*/ 38 h 213"/>
                  <a:gd name="T12" fmla="*/ 134 w 429"/>
                  <a:gd name="T13" fmla="*/ 44 h 213"/>
                  <a:gd name="T14" fmla="*/ 152 w 429"/>
                  <a:gd name="T15" fmla="*/ 50 h 213"/>
                  <a:gd name="T16" fmla="*/ 170 w 429"/>
                  <a:gd name="T17" fmla="*/ 55 h 213"/>
                  <a:gd name="T18" fmla="*/ 190 w 429"/>
                  <a:gd name="T19" fmla="*/ 63 h 213"/>
                  <a:gd name="T20" fmla="*/ 208 w 429"/>
                  <a:gd name="T21" fmla="*/ 71 h 213"/>
                  <a:gd name="T22" fmla="*/ 228 w 429"/>
                  <a:gd name="T23" fmla="*/ 82 h 213"/>
                  <a:gd name="T24" fmla="*/ 244 w 429"/>
                  <a:gd name="T25" fmla="*/ 91 h 213"/>
                  <a:gd name="T26" fmla="*/ 260 w 429"/>
                  <a:gd name="T27" fmla="*/ 101 h 213"/>
                  <a:gd name="T28" fmla="*/ 275 w 429"/>
                  <a:gd name="T29" fmla="*/ 111 h 213"/>
                  <a:gd name="T30" fmla="*/ 294 w 429"/>
                  <a:gd name="T31" fmla="*/ 124 h 213"/>
                  <a:gd name="T32" fmla="*/ 314 w 429"/>
                  <a:gd name="T33" fmla="*/ 138 h 213"/>
                  <a:gd name="T34" fmla="*/ 326 w 429"/>
                  <a:gd name="T35" fmla="*/ 149 h 213"/>
                  <a:gd name="T36" fmla="*/ 338 w 429"/>
                  <a:gd name="T37" fmla="*/ 160 h 213"/>
                  <a:gd name="T38" fmla="*/ 350 w 429"/>
                  <a:gd name="T39" fmla="*/ 171 h 213"/>
                  <a:gd name="T40" fmla="*/ 361 w 429"/>
                  <a:gd name="T41" fmla="*/ 181 h 213"/>
                  <a:gd name="T42" fmla="*/ 374 w 429"/>
                  <a:gd name="T43" fmla="*/ 198 h 213"/>
                  <a:gd name="T44" fmla="*/ 383 w 429"/>
                  <a:gd name="T45" fmla="*/ 212 h 213"/>
                  <a:gd name="T46" fmla="*/ 428 w 429"/>
                  <a:gd name="T47" fmla="*/ 207 h 213"/>
                  <a:gd name="T48" fmla="*/ 412 w 429"/>
                  <a:gd name="T49" fmla="*/ 185 h 213"/>
                  <a:gd name="T50" fmla="*/ 391 w 429"/>
                  <a:gd name="T51" fmla="*/ 160 h 213"/>
                  <a:gd name="T52" fmla="*/ 367 w 429"/>
                  <a:gd name="T53" fmla="*/ 139 h 213"/>
                  <a:gd name="T54" fmla="*/ 338 w 429"/>
                  <a:gd name="T55" fmla="*/ 117 h 213"/>
                  <a:gd name="T56" fmla="*/ 298 w 429"/>
                  <a:gd name="T57" fmla="*/ 86 h 213"/>
                  <a:gd name="T58" fmla="*/ 253 w 429"/>
                  <a:gd name="T59" fmla="*/ 60 h 213"/>
                  <a:gd name="T60" fmla="*/ 206 w 429"/>
                  <a:gd name="T61" fmla="*/ 38 h 213"/>
                  <a:gd name="T62" fmla="*/ 165 w 429"/>
                  <a:gd name="T63" fmla="*/ 24 h 213"/>
                  <a:gd name="T64" fmla="*/ 112 w 429"/>
                  <a:gd name="T65" fmla="*/ 10 h 213"/>
                  <a:gd name="T66" fmla="*/ 70 w 429"/>
                  <a:gd name="T67" fmla="*/ 5 h 213"/>
                  <a:gd name="T68" fmla="*/ 0 w 429"/>
                  <a:gd name="T69" fmla="*/ 0 h 2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9"/>
                  <a:gd name="T106" fmla="*/ 0 h 213"/>
                  <a:gd name="T107" fmla="*/ 429 w 429"/>
                  <a:gd name="T108" fmla="*/ 213 h 2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9" h="213">
                    <a:moveTo>
                      <a:pt x="0" y="0"/>
                    </a:moveTo>
                    <a:lnTo>
                      <a:pt x="0" y="16"/>
                    </a:lnTo>
                    <a:lnTo>
                      <a:pt x="31" y="19"/>
                    </a:lnTo>
                    <a:lnTo>
                      <a:pt x="59" y="25"/>
                    </a:lnTo>
                    <a:lnTo>
                      <a:pt x="85" y="31"/>
                    </a:lnTo>
                    <a:lnTo>
                      <a:pt x="111" y="38"/>
                    </a:lnTo>
                    <a:lnTo>
                      <a:pt x="134" y="44"/>
                    </a:lnTo>
                    <a:lnTo>
                      <a:pt x="152" y="50"/>
                    </a:lnTo>
                    <a:lnTo>
                      <a:pt x="170" y="55"/>
                    </a:lnTo>
                    <a:lnTo>
                      <a:pt x="190" y="63"/>
                    </a:lnTo>
                    <a:lnTo>
                      <a:pt x="208" y="71"/>
                    </a:lnTo>
                    <a:lnTo>
                      <a:pt x="228" y="82"/>
                    </a:lnTo>
                    <a:lnTo>
                      <a:pt x="244" y="91"/>
                    </a:lnTo>
                    <a:lnTo>
                      <a:pt x="260" y="101"/>
                    </a:lnTo>
                    <a:lnTo>
                      <a:pt x="275" y="111"/>
                    </a:lnTo>
                    <a:lnTo>
                      <a:pt x="294" y="124"/>
                    </a:lnTo>
                    <a:lnTo>
                      <a:pt x="314" y="138"/>
                    </a:lnTo>
                    <a:lnTo>
                      <a:pt x="326" y="149"/>
                    </a:lnTo>
                    <a:lnTo>
                      <a:pt x="338" y="160"/>
                    </a:lnTo>
                    <a:lnTo>
                      <a:pt x="350" y="171"/>
                    </a:lnTo>
                    <a:lnTo>
                      <a:pt x="361" y="181"/>
                    </a:lnTo>
                    <a:lnTo>
                      <a:pt x="374" y="198"/>
                    </a:lnTo>
                    <a:lnTo>
                      <a:pt x="383" y="212"/>
                    </a:lnTo>
                    <a:lnTo>
                      <a:pt x="428" y="207"/>
                    </a:lnTo>
                    <a:lnTo>
                      <a:pt x="412" y="185"/>
                    </a:lnTo>
                    <a:lnTo>
                      <a:pt x="391" y="160"/>
                    </a:lnTo>
                    <a:lnTo>
                      <a:pt x="367" y="139"/>
                    </a:lnTo>
                    <a:lnTo>
                      <a:pt x="338" y="117"/>
                    </a:lnTo>
                    <a:lnTo>
                      <a:pt x="298" y="86"/>
                    </a:lnTo>
                    <a:lnTo>
                      <a:pt x="253" y="60"/>
                    </a:lnTo>
                    <a:lnTo>
                      <a:pt x="206" y="38"/>
                    </a:lnTo>
                    <a:lnTo>
                      <a:pt x="165" y="24"/>
                    </a:lnTo>
                    <a:lnTo>
                      <a:pt x="112" y="10"/>
                    </a:lnTo>
                    <a:lnTo>
                      <a:pt x="70" y="5"/>
                    </a:lnTo>
                    <a:lnTo>
                      <a:pt x="0" y="0"/>
                    </a:lnTo>
                  </a:path>
                </a:pathLst>
              </a:custGeom>
              <a:solidFill>
                <a:srgbClr val="000099"/>
              </a:solidFill>
              <a:ln w="12700" cap="rnd">
                <a:noFill/>
                <a:round/>
                <a:headEnd/>
                <a:tailEnd/>
              </a:ln>
            </p:spPr>
            <p:txBody>
              <a:bodyPr/>
              <a:lstStyle/>
              <a:p>
                <a:endParaRPr lang="zh-CN" altLang="en-US"/>
              </a:p>
            </p:txBody>
          </p:sp>
          <p:sp>
            <p:nvSpPr>
              <p:cNvPr id="66590" name="Freeform 20"/>
              <p:cNvSpPr>
                <a:spLocks/>
              </p:cNvSpPr>
              <p:nvPr/>
            </p:nvSpPr>
            <p:spPr bwMode="auto">
              <a:xfrm>
                <a:off x="5017" y="3177"/>
                <a:ext cx="221" cy="153"/>
              </a:xfrm>
              <a:custGeom>
                <a:avLst/>
                <a:gdLst>
                  <a:gd name="T0" fmla="*/ 0 w 221"/>
                  <a:gd name="T1" fmla="*/ 117 h 153"/>
                  <a:gd name="T2" fmla="*/ 0 w 221"/>
                  <a:gd name="T3" fmla="*/ 152 h 153"/>
                  <a:gd name="T4" fmla="*/ 8 w 221"/>
                  <a:gd name="T5" fmla="*/ 143 h 153"/>
                  <a:gd name="T6" fmla="*/ 18 w 221"/>
                  <a:gd name="T7" fmla="*/ 134 h 153"/>
                  <a:gd name="T8" fmla="*/ 31 w 221"/>
                  <a:gd name="T9" fmla="*/ 124 h 153"/>
                  <a:gd name="T10" fmla="*/ 48 w 221"/>
                  <a:gd name="T11" fmla="*/ 113 h 153"/>
                  <a:gd name="T12" fmla="*/ 63 w 221"/>
                  <a:gd name="T13" fmla="*/ 101 h 153"/>
                  <a:gd name="T14" fmla="*/ 79 w 221"/>
                  <a:gd name="T15" fmla="*/ 90 h 153"/>
                  <a:gd name="T16" fmla="*/ 94 w 221"/>
                  <a:gd name="T17" fmla="*/ 81 h 153"/>
                  <a:gd name="T18" fmla="*/ 107 w 221"/>
                  <a:gd name="T19" fmla="*/ 72 h 153"/>
                  <a:gd name="T20" fmla="*/ 122 w 221"/>
                  <a:gd name="T21" fmla="*/ 65 h 153"/>
                  <a:gd name="T22" fmla="*/ 137 w 221"/>
                  <a:gd name="T23" fmla="*/ 57 h 153"/>
                  <a:gd name="T24" fmla="*/ 155 w 221"/>
                  <a:gd name="T25" fmla="*/ 49 h 153"/>
                  <a:gd name="T26" fmla="*/ 171 w 221"/>
                  <a:gd name="T27" fmla="*/ 43 h 153"/>
                  <a:gd name="T28" fmla="*/ 189 w 221"/>
                  <a:gd name="T29" fmla="*/ 37 h 153"/>
                  <a:gd name="T30" fmla="*/ 206 w 221"/>
                  <a:gd name="T31" fmla="*/ 31 h 153"/>
                  <a:gd name="T32" fmla="*/ 220 w 221"/>
                  <a:gd name="T33" fmla="*/ 26 h 153"/>
                  <a:gd name="T34" fmla="*/ 220 w 221"/>
                  <a:gd name="T35" fmla="*/ 0 h 153"/>
                  <a:gd name="T36" fmla="*/ 195 w 221"/>
                  <a:gd name="T37" fmla="*/ 5 h 153"/>
                  <a:gd name="T38" fmla="*/ 160 w 221"/>
                  <a:gd name="T39" fmla="*/ 17 h 153"/>
                  <a:gd name="T40" fmla="*/ 115 w 221"/>
                  <a:gd name="T41" fmla="*/ 32 h 153"/>
                  <a:gd name="T42" fmla="*/ 82 w 221"/>
                  <a:gd name="T43" fmla="*/ 48 h 153"/>
                  <a:gd name="T44" fmla="*/ 52 w 221"/>
                  <a:gd name="T45" fmla="*/ 71 h 153"/>
                  <a:gd name="T46" fmla="*/ 22 w 221"/>
                  <a:gd name="T47" fmla="*/ 90 h 153"/>
                  <a:gd name="T48" fmla="*/ 0 w 221"/>
                  <a:gd name="T49" fmla="*/ 109 h 153"/>
                  <a:gd name="T50" fmla="*/ 0 w 221"/>
                  <a:gd name="T51" fmla="*/ 151 h 153"/>
                  <a:gd name="T52" fmla="*/ 0 w 221"/>
                  <a:gd name="T53" fmla="*/ 150 h 153"/>
                  <a:gd name="T54" fmla="*/ 0 w 221"/>
                  <a:gd name="T55" fmla="*/ 117 h 1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21"/>
                  <a:gd name="T85" fmla="*/ 0 h 153"/>
                  <a:gd name="T86" fmla="*/ 221 w 221"/>
                  <a:gd name="T87" fmla="*/ 153 h 1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21" h="153">
                    <a:moveTo>
                      <a:pt x="0" y="117"/>
                    </a:moveTo>
                    <a:lnTo>
                      <a:pt x="0" y="152"/>
                    </a:lnTo>
                    <a:lnTo>
                      <a:pt x="8" y="143"/>
                    </a:lnTo>
                    <a:lnTo>
                      <a:pt x="18" y="134"/>
                    </a:lnTo>
                    <a:lnTo>
                      <a:pt x="31" y="124"/>
                    </a:lnTo>
                    <a:lnTo>
                      <a:pt x="48" y="113"/>
                    </a:lnTo>
                    <a:lnTo>
                      <a:pt x="63" y="101"/>
                    </a:lnTo>
                    <a:lnTo>
                      <a:pt x="79" y="90"/>
                    </a:lnTo>
                    <a:lnTo>
                      <a:pt x="94" y="81"/>
                    </a:lnTo>
                    <a:lnTo>
                      <a:pt x="107" y="72"/>
                    </a:lnTo>
                    <a:lnTo>
                      <a:pt x="122" y="65"/>
                    </a:lnTo>
                    <a:lnTo>
                      <a:pt x="137" y="57"/>
                    </a:lnTo>
                    <a:lnTo>
                      <a:pt x="155" y="49"/>
                    </a:lnTo>
                    <a:lnTo>
                      <a:pt x="171" y="43"/>
                    </a:lnTo>
                    <a:lnTo>
                      <a:pt x="189" y="37"/>
                    </a:lnTo>
                    <a:lnTo>
                      <a:pt x="206" y="31"/>
                    </a:lnTo>
                    <a:lnTo>
                      <a:pt x="220" y="26"/>
                    </a:lnTo>
                    <a:lnTo>
                      <a:pt x="220" y="0"/>
                    </a:lnTo>
                    <a:lnTo>
                      <a:pt x="195" y="5"/>
                    </a:lnTo>
                    <a:lnTo>
                      <a:pt x="160" y="17"/>
                    </a:lnTo>
                    <a:lnTo>
                      <a:pt x="115" y="32"/>
                    </a:lnTo>
                    <a:lnTo>
                      <a:pt x="82" y="48"/>
                    </a:lnTo>
                    <a:lnTo>
                      <a:pt x="52" y="71"/>
                    </a:lnTo>
                    <a:lnTo>
                      <a:pt x="22" y="90"/>
                    </a:lnTo>
                    <a:lnTo>
                      <a:pt x="0" y="109"/>
                    </a:lnTo>
                    <a:lnTo>
                      <a:pt x="0" y="151"/>
                    </a:lnTo>
                    <a:lnTo>
                      <a:pt x="0" y="150"/>
                    </a:lnTo>
                    <a:lnTo>
                      <a:pt x="0" y="117"/>
                    </a:lnTo>
                  </a:path>
                </a:pathLst>
              </a:custGeom>
              <a:solidFill>
                <a:srgbClr val="000099"/>
              </a:solidFill>
              <a:ln w="12700" cap="rnd">
                <a:noFill/>
                <a:round/>
                <a:headEnd/>
                <a:tailEnd/>
              </a:ln>
            </p:spPr>
            <p:txBody>
              <a:bodyPr/>
              <a:lstStyle/>
              <a:p>
                <a:endParaRPr lang="zh-CN" altLang="en-US"/>
              </a:p>
            </p:txBody>
          </p:sp>
          <p:sp>
            <p:nvSpPr>
              <p:cNvPr id="66591" name="Freeform 21"/>
              <p:cNvSpPr>
                <a:spLocks/>
              </p:cNvSpPr>
              <p:nvPr/>
            </p:nvSpPr>
            <p:spPr bwMode="auto">
              <a:xfrm>
                <a:off x="4751" y="3235"/>
                <a:ext cx="265" cy="95"/>
              </a:xfrm>
              <a:custGeom>
                <a:avLst/>
                <a:gdLst>
                  <a:gd name="T0" fmla="*/ 0 w 265"/>
                  <a:gd name="T1" fmla="*/ 0 h 95"/>
                  <a:gd name="T2" fmla="*/ 0 w 265"/>
                  <a:gd name="T3" fmla="*/ 29 h 95"/>
                  <a:gd name="T4" fmla="*/ 17 w 265"/>
                  <a:gd name="T5" fmla="*/ 31 h 95"/>
                  <a:gd name="T6" fmla="*/ 34 w 265"/>
                  <a:gd name="T7" fmla="*/ 33 h 95"/>
                  <a:gd name="T8" fmla="*/ 51 w 265"/>
                  <a:gd name="T9" fmla="*/ 37 h 95"/>
                  <a:gd name="T10" fmla="*/ 68 w 265"/>
                  <a:gd name="T11" fmla="*/ 40 h 95"/>
                  <a:gd name="T12" fmla="*/ 88 w 265"/>
                  <a:gd name="T13" fmla="*/ 44 h 95"/>
                  <a:gd name="T14" fmla="*/ 109 w 265"/>
                  <a:gd name="T15" fmla="*/ 48 h 95"/>
                  <a:gd name="T16" fmla="*/ 136 w 265"/>
                  <a:gd name="T17" fmla="*/ 54 h 95"/>
                  <a:gd name="T18" fmla="*/ 161 w 265"/>
                  <a:gd name="T19" fmla="*/ 60 h 95"/>
                  <a:gd name="T20" fmla="*/ 179 w 265"/>
                  <a:gd name="T21" fmla="*/ 64 h 95"/>
                  <a:gd name="T22" fmla="*/ 199 w 265"/>
                  <a:gd name="T23" fmla="*/ 70 h 95"/>
                  <a:gd name="T24" fmla="*/ 221 w 265"/>
                  <a:gd name="T25" fmla="*/ 77 h 95"/>
                  <a:gd name="T26" fmla="*/ 241 w 265"/>
                  <a:gd name="T27" fmla="*/ 84 h 95"/>
                  <a:gd name="T28" fmla="*/ 255 w 265"/>
                  <a:gd name="T29" fmla="*/ 90 h 95"/>
                  <a:gd name="T30" fmla="*/ 264 w 265"/>
                  <a:gd name="T31" fmla="*/ 94 h 95"/>
                  <a:gd name="T32" fmla="*/ 264 w 265"/>
                  <a:gd name="T33" fmla="*/ 58 h 95"/>
                  <a:gd name="T34" fmla="*/ 247 w 265"/>
                  <a:gd name="T35" fmla="*/ 49 h 95"/>
                  <a:gd name="T36" fmla="*/ 214 w 265"/>
                  <a:gd name="T37" fmla="*/ 36 h 95"/>
                  <a:gd name="T38" fmla="*/ 175 w 265"/>
                  <a:gd name="T39" fmla="*/ 24 h 95"/>
                  <a:gd name="T40" fmla="*/ 141 w 265"/>
                  <a:gd name="T41" fmla="*/ 17 h 95"/>
                  <a:gd name="T42" fmla="*/ 101 w 265"/>
                  <a:gd name="T43" fmla="*/ 8 h 95"/>
                  <a:gd name="T44" fmla="*/ 61 w 265"/>
                  <a:gd name="T45" fmla="*/ 2 h 95"/>
                  <a:gd name="T46" fmla="*/ 33 w 265"/>
                  <a:gd name="T47" fmla="*/ 0 h 95"/>
                  <a:gd name="T48" fmla="*/ 0 w 265"/>
                  <a:gd name="T49" fmla="*/ 0 h 9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65"/>
                  <a:gd name="T76" fmla="*/ 0 h 95"/>
                  <a:gd name="T77" fmla="*/ 265 w 265"/>
                  <a:gd name="T78" fmla="*/ 95 h 9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65" h="95">
                    <a:moveTo>
                      <a:pt x="0" y="0"/>
                    </a:moveTo>
                    <a:lnTo>
                      <a:pt x="0" y="29"/>
                    </a:lnTo>
                    <a:lnTo>
                      <a:pt x="17" y="31"/>
                    </a:lnTo>
                    <a:lnTo>
                      <a:pt x="34" y="33"/>
                    </a:lnTo>
                    <a:lnTo>
                      <a:pt x="51" y="37"/>
                    </a:lnTo>
                    <a:lnTo>
                      <a:pt x="68" y="40"/>
                    </a:lnTo>
                    <a:lnTo>
                      <a:pt x="88" y="44"/>
                    </a:lnTo>
                    <a:lnTo>
                      <a:pt x="109" y="48"/>
                    </a:lnTo>
                    <a:lnTo>
                      <a:pt x="136" y="54"/>
                    </a:lnTo>
                    <a:lnTo>
                      <a:pt x="161" y="60"/>
                    </a:lnTo>
                    <a:lnTo>
                      <a:pt x="179" y="64"/>
                    </a:lnTo>
                    <a:lnTo>
                      <a:pt x="199" y="70"/>
                    </a:lnTo>
                    <a:lnTo>
                      <a:pt x="221" y="77"/>
                    </a:lnTo>
                    <a:lnTo>
                      <a:pt x="241" y="84"/>
                    </a:lnTo>
                    <a:lnTo>
                      <a:pt x="255" y="90"/>
                    </a:lnTo>
                    <a:lnTo>
                      <a:pt x="264" y="94"/>
                    </a:lnTo>
                    <a:lnTo>
                      <a:pt x="264" y="58"/>
                    </a:lnTo>
                    <a:lnTo>
                      <a:pt x="247" y="49"/>
                    </a:lnTo>
                    <a:lnTo>
                      <a:pt x="214" y="36"/>
                    </a:lnTo>
                    <a:lnTo>
                      <a:pt x="175" y="24"/>
                    </a:lnTo>
                    <a:lnTo>
                      <a:pt x="141" y="17"/>
                    </a:lnTo>
                    <a:lnTo>
                      <a:pt x="101" y="8"/>
                    </a:lnTo>
                    <a:lnTo>
                      <a:pt x="61" y="2"/>
                    </a:lnTo>
                    <a:lnTo>
                      <a:pt x="33" y="0"/>
                    </a:lnTo>
                    <a:lnTo>
                      <a:pt x="0" y="0"/>
                    </a:lnTo>
                  </a:path>
                </a:pathLst>
              </a:custGeom>
              <a:solidFill>
                <a:srgbClr val="000099"/>
              </a:solidFill>
              <a:ln w="12700" cap="rnd">
                <a:noFill/>
                <a:round/>
                <a:headEnd/>
                <a:tailEnd/>
              </a:ln>
            </p:spPr>
            <p:txBody>
              <a:bodyPr/>
              <a:lstStyle/>
              <a:p>
                <a:endParaRPr lang="zh-CN" altLang="en-US"/>
              </a:p>
            </p:txBody>
          </p:sp>
          <p:sp>
            <p:nvSpPr>
              <p:cNvPr id="66592" name="Freeform 22"/>
              <p:cNvSpPr>
                <a:spLocks/>
              </p:cNvSpPr>
              <p:nvPr/>
            </p:nvSpPr>
            <p:spPr bwMode="auto">
              <a:xfrm>
                <a:off x="4500" y="3007"/>
                <a:ext cx="737" cy="288"/>
              </a:xfrm>
              <a:custGeom>
                <a:avLst/>
                <a:gdLst>
                  <a:gd name="T0" fmla="*/ 39 w 737"/>
                  <a:gd name="T1" fmla="*/ 0 h 288"/>
                  <a:gd name="T2" fmla="*/ 84 w 737"/>
                  <a:gd name="T3" fmla="*/ 0 h 288"/>
                  <a:gd name="T4" fmla="*/ 130 w 737"/>
                  <a:gd name="T5" fmla="*/ 1 h 288"/>
                  <a:gd name="T6" fmla="*/ 172 w 737"/>
                  <a:gd name="T7" fmla="*/ 7 h 288"/>
                  <a:gd name="T8" fmla="*/ 221 w 737"/>
                  <a:gd name="T9" fmla="*/ 15 h 288"/>
                  <a:gd name="T10" fmla="*/ 268 w 737"/>
                  <a:gd name="T11" fmla="*/ 26 h 288"/>
                  <a:gd name="T12" fmla="*/ 318 w 737"/>
                  <a:gd name="T13" fmla="*/ 42 h 288"/>
                  <a:gd name="T14" fmla="*/ 363 w 737"/>
                  <a:gd name="T15" fmla="*/ 59 h 288"/>
                  <a:gd name="T16" fmla="*/ 405 w 737"/>
                  <a:gd name="T17" fmla="*/ 75 h 288"/>
                  <a:gd name="T18" fmla="*/ 447 w 737"/>
                  <a:gd name="T19" fmla="*/ 94 h 288"/>
                  <a:gd name="T20" fmla="*/ 488 w 737"/>
                  <a:gd name="T21" fmla="*/ 115 h 288"/>
                  <a:gd name="T22" fmla="*/ 527 w 737"/>
                  <a:gd name="T23" fmla="*/ 139 h 288"/>
                  <a:gd name="T24" fmla="*/ 558 w 737"/>
                  <a:gd name="T25" fmla="*/ 163 h 288"/>
                  <a:gd name="T26" fmla="*/ 580 w 737"/>
                  <a:gd name="T27" fmla="*/ 185 h 288"/>
                  <a:gd name="T28" fmla="*/ 714 w 737"/>
                  <a:gd name="T29" fmla="*/ 178 h 288"/>
                  <a:gd name="T30" fmla="*/ 668 w 737"/>
                  <a:gd name="T31" fmla="*/ 194 h 288"/>
                  <a:gd name="T32" fmla="*/ 636 w 737"/>
                  <a:gd name="T33" fmla="*/ 206 h 288"/>
                  <a:gd name="T34" fmla="*/ 610 w 737"/>
                  <a:gd name="T35" fmla="*/ 219 h 288"/>
                  <a:gd name="T36" fmla="*/ 585 w 737"/>
                  <a:gd name="T37" fmla="*/ 235 h 288"/>
                  <a:gd name="T38" fmla="*/ 554 w 737"/>
                  <a:gd name="T39" fmla="*/ 256 h 288"/>
                  <a:gd name="T40" fmla="*/ 527 w 737"/>
                  <a:gd name="T41" fmla="*/ 277 h 288"/>
                  <a:gd name="T42" fmla="*/ 503 w 737"/>
                  <a:gd name="T43" fmla="*/ 283 h 288"/>
                  <a:gd name="T44" fmla="*/ 478 w 737"/>
                  <a:gd name="T45" fmla="*/ 273 h 288"/>
                  <a:gd name="T46" fmla="*/ 447 w 737"/>
                  <a:gd name="T47" fmla="*/ 263 h 288"/>
                  <a:gd name="T48" fmla="*/ 418 w 737"/>
                  <a:gd name="T49" fmla="*/ 256 h 288"/>
                  <a:gd name="T50" fmla="*/ 386 w 737"/>
                  <a:gd name="T51" fmla="*/ 249 h 288"/>
                  <a:gd name="T52" fmla="*/ 354 w 737"/>
                  <a:gd name="T53" fmla="*/ 242 h 288"/>
                  <a:gd name="T54" fmla="*/ 321 w 737"/>
                  <a:gd name="T55" fmla="*/ 237 h 288"/>
                  <a:gd name="T56" fmla="*/ 291 w 737"/>
                  <a:gd name="T57" fmla="*/ 232 h 288"/>
                  <a:gd name="T58" fmla="*/ 250 w 737"/>
                  <a:gd name="T59" fmla="*/ 227 h 288"/>
                  <a:gd name="T60" fmla="*/ 401 w 737"/>
                  <a:gd name="T61" fmla="*/ 189 h 288"/>
                  <a:gd name="T62" fmla="*/ 365 w 737"/>
                  <a:gd name="T63" fmla="*/ 152 h 288"/>
                  <a:gd name="T64" fmla="*/ 339 w 737"/>
                  <a:gd name="T65" fmla="*/ 131 h 288"/>
                  <a:gd name="T66" fmla="*/ 299 w 737"/>
                  <a:gd name="T67" fmla="*/ 103 h 288"/>
                  <a:gd name="T68" fmla="*/ 266 w 737"/>
                  <a:gd name="T69" fmla="*/ 81 h 288"/>
                  <a:gd name="T70" fmla="*/ 239 w 737"/>
                  <a:gd name="T71" fmla="*/ 65 h 288"/>
                  <a:gd name="T72" fmla="*/ 206 w 737"/>
                  <a:gd name="T73" fmla="*/ 49 h 288"/>
                  <a:gd name="T74" fmla="*/ 171 w 737"/>
                  <a:gd name="T75" fmla="*/ 35 h 288"/>
                  <a:gd name="T76" fmla="*/ 130 w 737"/>
                  <a:gd name="T77" fmla="*/ 23 h 288"/>
                  <a:gd name="T78" fmla="*/ 85 w 737"/>
                  <a:gd name="T79" fmla="*/ 15 h 288"/>
                  <a:gd name="T80" fmla="*/ 38 w 737"/>
                  <a:gd name="T81" fmla="*/ 8 h 28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737"/>
                  <a:gd name="T124" fmla="*/ 0 h 288"/>
                  <a:gd name="T125" fmla="*/ 737 w 737"/>
                  <a:gd name="T126" fmla="*/ 288 h 28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737" h="288">
                    <a:moveTo>
                      <a:pt x="0" y="1"/>
                    </a:moveTo>
                    <a:lnTo>
                      <a:pt x="39" y="0"/>
                    </a:lnTo>
                    <a:lnTo>
                      <a:pt x="59" y="0"/>
                    </a:lnTo>
                    <a:lnTo>
                      <a:pt x="84" y="0"/>
                    </a:lnTo>
                    <a:lnTo>
                      <a:pt x="107" y="0"/>
                    </a:lnTo>
                    <a:lnTo>
                      <a:pt x="130" y="1"/>
                    </a:lnTo>
                    <a:lnTo>
                      <a:pt x="152" y="3"/>
                    </a:lnTo>
                    <a:lnTo>
                      <a:pt x="172" y="7"/>
                    </a:lnTo>
                    <a:lnTo>
                      <a:pt x="195" y="10"/>
                    </a:lnTo>
                    <a:lnTo>
                      <a:pt x="221" y="15"/>
                    </a:lnTo>
                    <a:lnTo>
                      <a:pt x="246" y="21"/>
                    </a:lnTo>
                    <a:lnTo>
                      <a:pt x="268" y="26"/>
                    </a:lnTo>
                    <a:lnTo>
                      <a:pt x="294" y="34"/>
                    </a:lnTo>
                    <a:lnTo>
                      <a:pt x="318" y="42"/>
                    </a:lnTo>
                    <a:lnTo>
                      <a:pt x="342" y="51"/>
                    </a:lnTo>
                    <a:lnTo>
                      <a:pt x="363" y="59"/>
                    </a:lnTo>
                    <a:lnTo>
                      <a:pt x="385" y="67"/>
                    </a:lnTo>
                    <a:lnTo>
                      <a:pt x="405" y="75"/>
                    </a:lnTo>
                    <a:lnTo>
                      <a:pt x="426" y="85"/>
                    </a:lnTo>
                    <a:lnTo>
                      <a:pt x="447" y="94"/>
                    </a:lnTo>
                    <a:lnTo>
                      <a:pt x="469" y="106"/>
                    </a:lnTo>
                    <a:lnTo>
                      <a:pt x="488" y="115"/>
                    </a:lnTo>
                    <a:lnTo>
                      <a:pt x="508" y="128"/>
                    </a:lnTo>
                    <a:lnTo>
                      <a:pt x="527" y="139"/>
                    </a:lnTo>
                    <a:lnTo>
                      <a:pt x="544" y="150"/>
                    </a:lnTo>
                    <a:lnTo>
                      <a:pt x="558" y="163"/>
                    </a:lnTo>
                    <a:lnTo>
                      <a:pt x="571" y="174"/>
                    </a:lnTo>
                    <a:lnTo>
                      <a:pt x="580" y="185"/>
                    </a:lnTo>
                    <a:lnTo>
                      <a:pt x="736" y="170"/>
                    </a:lnTo>
                    <a:lnTo>
                      <a:pt x="714" y="178"/>
                    </a:lnTo>
                    <a:lnTo>
                      <a:pt x="689" y="186"/>
                    </a:lnTo>
                    <a:lnTo>
                      <a:pt x="668" y="194"/>
                    </a:lnTo>
                    <a:lnTo>
                      <a:pt x="653" y="199"/>
                    </a:lnTo>
                    <a:lnTo>
                      <a:pt x="636" y="206"/>
                    </a:lnTo>
                    <a:lnTo>
                      <a:pt x="623" y="213"/>
                    </a:lnTo>
                    <a:lnTo>
                      <a:pt x="610" y="219"/>
                    </a:lnTo>
                    <a:lnTo>
                      <a:pt x="597" y="227"/>
                    </a:lnTo>
                    <a:lnTo>
                      <a:pt x="585" y="235"/>
                    </a:lnTo>
                    <a:lnTo>
                      <a:pt x="569" y="246"/>
                    </a:lnTo>
                    <a:lnTo>
                      <a:pt x="554" y="256"/>
                    </a:lnTo>
                    <a:lnTo>
                      <a:pt x="541" y="266"/>
                    </a:lnTo>
                    <a:lnTo>
                      <a:pt x="527" y="277"/>
                    </a:lnTo>
                    <a:lnTo>
                      <a:pt x="515" y="287"/>
                    </a:lnTo>
                    <a:lnTo>
                      <a:pt x="503" y="283"/>
                    </a:lnTo>
                    <a:lnTo>
                      <a:pt x="490" y="277"/>
                    </a:lnTo>
                    <a:lnTo>
                      <a:pt x="478" y="273"/>
                    </a:lnTo>
                    <a:lnTo>
                      <a:pt x="462" y="268"/>
                    </a:lnTo>
                    <a:lnTo>
                      <a:pt x="447" y="263"/>
                    </a:lnTo>
                    <a:lnTo>
                      <a:pt x="432" y="259"/>
                    </a:lnTo>
                    <a:lnTo>
                      <a:pt x="418" y="256"/>
                    </a:lnTo>
                    <a:lnTo>
                      <a:pt x="403" y="252"/>
                    </a:lnTo>
                    <a:lnTo>
                      <a:pt x="386" y="249"/>
                    </a:lnTo>
                    <a:lnTo>
                      <a:pt x="369" y="246"/>
                    </a:lnTo>
                    <a:lnTo>
                      <a:pt x="354" y="242"/>
                    </a:lnTo>
                    <a:lnTo>
                      <a:pt x="339" y="239"/>
                    </a:lnTo>
                    <a:lnTo>
                      <a:pt x="321" y="237"/>
                    </a:lnTo>
                    <a:lnTo>
                      <a:pt x="306" y="234"/>
                    </a:lnTo>
                    <a:lnTo>
                      <a:pt x="291" y="232"/>
                    </a:lnTo>
                    <a:lnTo>
                      <a:pt x="274" y="229"/>
                    </a:lnTo>
                    <a:lnTo>
                      <a:pt x="250" y="227"/>
                    </a:lnTo>
                    <a:lnTo>
                      <a:pt x="411" y="205"/>
                    </a:lnTo>
                    <a:lnTo>
                      <a:pt x="401" y="189"/>
                    </a:lnTo>
                    <a:lnTo>
                      <a:pt x="388" y="176"/>
                    </a:lnTo>
                    <a:lnTo>
                      <a:pt x="365" y="152"/>
                    </a:lnTo>
                    <a:lnTo>
                      <a:pt x="352" y="142"/>
                    </a:lnTo>
                    <a:lnTo>
                      <a:pt x="339" y="131"/>
                    </a:lnTo>
                    <a:lnTo>
                      <a:pt x="314" y="114"/>
                    </a:lnTo>
                    <a:lnTo>
                      <a:pt x="299" y="103"/>
                    </a:lnTo>
                    <a:lnTo>
                      <a:pt x="282" y="91"/>
                    </a:lnTo>
                    <a:lnTo>
                      <a:pt x="266" y="81"/>
                    </a:lnTo>
                    <a:lnTo>
                      <a:pt x="252" y="73"/>
                    </a:lnTo>
                    <a:lnTo>
                      <a:pt x="239" y="65"/>
                    </a:lnTo>
                    <a:lnTo>
                      <a:pt x="223" y="57"/>
                    </a:lnTo>
                    <a:lnTo>
                      <a:pt x="206" y="49"/>
                    </a:lnTo>
                    <a:lnTo>
                      <a:pt x="188" y="42"/>
                    </a:lnTo>
                    <a:lnTo>
                      <a:pt x="171" y="35"/>
                    </a:lnTo>
                    <a:lnTo>
                      <a:pt x="149" y="29"/>
                    </a:lnTo>
                    <a:lnTo>
                      <a:pt x="130" y="23"/>
                    </a:lnTo>
                    <a:lnTo>
                      <a:pt x="107" y="19"/>
                    </a:lnTo>
                    <a:lnTo>
                      <a:pt x="85" y="15"/>
                    </a:lnTo>
                    <a:lnTo>
                      <a:pt x="62" y="11"/>
                    </a:lnTo>
                    <a:lnTo>
                      <a:pt x="38" y="8"/>
                    </a:lnTo>
                    <a:lnTo>
                      <a:pt x="0" y="1"/>
                    </a:lnTo>
                  </a:path>
                </a:pathLst>
              </a:custGeom>
              <a:solidFill>
                <a:srgbClr val="6699FF"/>
              </a:solidFill>
              <a:ln w="12700" cap="rnd">
                <a:noFill/>
                <a:round/>
                <a:headEnd/>
                <a:tailEnd/>
              </a:ln>
            </p:spPr>
            <p:txBody>
              <a:bodyPr/>
              <a:lstStyle/>
              <a:p>
                <a:endParaRPr lang="zh-CN" altLang="en-US"/>
              </a:p>
            </p:txBody>
          </p:sp>
        </p:grpSp>
      </p:grpSp>
      <p:grpSp>
        <p:nvGrpSpPr>
          <p:cNvPr id="34" name="组合 33"/>
          <p:cNvGrpSpPr/>
          <p:nvPr/>
        </p:nvGrpSpPr>
        <p:grpSpPr>
          <a:xfrm>
            <a:off x="179388" y="692150"/>
            <a:ext cx="8970962" cy="969963"/>
            <a:chOff x="179388" y="692150"/>
            <a:chExt cx="8970962" cy="969963"/>
          </a:xfrm>
        </p:grpSpPr>
        <p:sp>
          <p:nvSpPr>
            <p:cNvPr id="333828" name="Rectangle 4"/>
            <p:cNvSpPr>
              <a:spLocks noChangeArrowheads="1"/>
            </p:cNvSpPr>
            <p:nvPr/>
          </p:nvSpPr>
          <p:spPr bwMode="auto">
            <a:xfrm>
              <a:off x="4211638" y="692150"/>
              <a:ext cx="4938712" cy="912813"/>
            </a:xfrm>
            <a:prstGeom prst="rect">
              <a:avLst/>
            </a:prstGeom>
            <a:noFill/>
            <a:ln w="12700">
              <a:noFill/>
              <a:miter lim="800000"/>
              <a:headEnd/>
              <a:tailEnd/>
            </a:ln>
            <a:effectLst/>
          </p:spPr>
          <p:txBody>
            <a:bodyPr lIns="90488" tIns="44450" rIns="90488" bIns="44450">
              <a:spAutoFit/>
            </a:bodyPr>
            <a:lstStyle/>
            <a:p>
              <a:pPr eaLnBrk="0" hangingPunct="0">
                <a:buSzPct val="100000"/>
                <a:buFontTx/>
                <a:buChar char="•"/>
                <a:defRPr/>
              </a:pPr>
              <a:r>
                <a:rPr kumimoji="1" lang="en-US" altLang="zh-CN" sz="1400">
                  <a:solidFill>
                    <a:schemeClr val="folHlink"/>
                  </a:solidFill>
                  <a:latin typeface="Times New Roman" pitchFamily="18" charset="0"/>
                  <a:ea typeface="宋体" pitchFamily="2" charset="-122"/>
                </a:rPr>
                <a:t> </a:t>
              </a:r>
              <a:r>
                <a:rPr kumimoji="1" lang="en-US" altLang="zh-CN" b="1">
                  <a:solidFill>
                    <a:srgbClr val="FFFF00"/>
                  </a:solidFill>
                  <a:effectLst>
                    <a:outerShdw blurRad="38100" dist="38100" dir="2700000" algn="tl">
                      <a:srgbClr val="000000"/>
                    </a:outerShdw>
                  </a:effectLst>
                  <a:latin typeface="Times New Roman" pitchFamily="18" charset="0"/>
                  <a:ea typeface="宋体" pitchFamily="2" charset="-122"/>
                </a:rPr>
                <a:t>Results of previous iterations</a:t>
              </a:r>
            </a:p>
            <a:p>
              <a:pPr eaLnBrk="0" hangingPunct="0">
                <a:buSzPct val="100000"/>
                <a:buFontTx/>
                <a:buChar char="•"/>
                <a:defRPr/>
              </a:pPr>
              <a:r>
                <a:rPr kumimoji="1" lang="en-US" altLang="zh-CN" b="1">
                  <a:solidFill>
                    <a:srgbClr val="FFFF00"/>
                  </a:solidFill>
                  <a:effectLst>
                    <a:outerShdw blurRad="38100" dist="38100" dir="2700000" algn="tl">
                      <a:srgbClr val="000000"/>
                    </a:outerShdw>
                  </a:effectLst>
                  <a:latin typeface="Times New Roman" pitchFamily="18" charset="0"/>
                  <a:ea typeface="宋体" pitchFamily="2" charset="-122"/>
                </a:rPr>
                <a:t> Up-to-date risk assessment</a:t>
              </a:r>
            </a:p>
            <a:p>
              <a:pPr eaLnBrk="0" hangingPunct="0">
                <a:buSzPct val="100000"/>
                <a:buFontTx/>
                <a:buChar char="•"/>
                <a:defRPr/>
              </a:pPr>
              <a:r>
                <a:rPr kumimoji="1" lang="en-US" altLang="zh-CN" b="1">
                  <a:solidFill>
                    <a:srgbClr val="FFFF00"/>
                  </a:solidFill>
                  <a:effectLst>
                    <a:outerShdw blurRad="38100" dist="38100" dir="2700000" algn="tl">
                      <a:srgbClr val="000000"/>
                    </a:outerShdw>
                  </a:effectLst>
                  <a:latin typeface="Times New Roman" pitchFamily="18" charset="0"/>
                  <a:ea typeface="宋体" pitchFamily="2" charset="-122"/>
                </a:rPr>
                <a:t> Controlled libraries of models, code, and tests</a:t>
              </a:r>
              <a:r>
                <a:rPr kumimoji="1" lang="en-US" altLang="zh-CN" sz="1600" b="1">
                  <a:solidFill>
                    <a:srgbClr val="FFFF00"/>
                  </a:solidFill>
                  <a:effectLst>
                    <a:outerShdw blurRad="38100" dist="38100" dir="2700000" algn="tl">
                      <a:srgbClr val="000000"/>
                    </a:outerShdw>
                  </a:effectLst>
                  <a:latin typeface="Times New Roman" pitchFamily="18" charset="0"/>
                  <a:ea typeface="宋体" pitchFamily="2" charset="-122"/>
                </a:rPr>
                <a:t> </a:t>
              </a:r>
            </a:p>
          </p:txBody>
        </p:sp>
        <p:grpSp>
          <p:nvGrpSpPr>
            <p:cNvPr id="66578" name="Group 23"/>
            <p:cNvGrpSpPr>
              <a:grpSpLocks/>
            </p:cNvGrpSpPr>
            <p:nvPr/>
          </p:nvGrpSpPr>
          <p:grpSpPr bwMode="auto">
            <a:xfrm>
              <a:off x="1941513" y="1130300"/>
              <a:ext cx="1169987" cy="512763"/>
              <a:chOff x="1314" y="1347"/>
              <a:chExt cx="737" cy="323"/>
            </a:xfrm>
          </p:grpSpPr>
          <p:sp>
            <p:nvSpPr>
              <p:cNvPr id="66585" name="Freeform 24"/>
              <p:cNvSpPr>
                <a:spLocks/>
              </p:cNvSpPr>
              <p:nvPr/>
            </p:nvSpPr>
            <p:spPr bwMode="auto">
              <a:xfrm>
                <a:off x="1314" y="1348"/>
                <a:ext cx="428" cy="213"/>
              </a:xfrm>
              <a:custGeom>
                <a:avLst/>
                <a:gdLst>
                  <a:gd name="T0" fmla="*/ 0 w 428"/>
                  <a:gd name="T1" fmla="*/ 0 h 213"/>
                  <a:gd name="T2" fmla="*/ 0 w 428"/>
                  <a:gd name="T3" fmla="*/ 16 h 213"/>
                  <a:gd name="T4" fmla="*/ 31 w 428"/>
                  <a:gd name="T5" fmla="*/ 19 h 213"/>
                  <a:gd name="T6" fmla="*/ 59 w 428"/>
                  <a:gd name="T7" fmla="*/ 25 h 213"/>
                  <a:gd name="T8" fmla="*/ 84 w 428"/>
                  <a:gd name="T9" fmla="*/ 31 h 213"/>
                  <a:gd name="T10" fmla="*/ 111 w 428"/>
                  <a:gd name="T11" fmla="*/ 38 h 213"/>
                  <a:gd name="T12" fmla="*/ 133 w 428"/>
                  <a:gd name="T13" fmla="*/ 44 h 213"/>
                  <a:gd name="T14" fmla="*/ 152 w 428"/>
                  <a:gd name="T15" fmla="*/ 50 h 213"/>
                  <a:gd name="T16" fmla="*/ 170 w 428"/>
                  <a:gd name="T17" fmla="*/ 55 h 213"/>
                  <a:gd name="T18" fmla="*/ 190 w 428"/>
                  <a:gd name="T19" fmla="*/ 63 h 213"/>
                  <a:gd name="T20" fmla="*/ 207 w 428"/>
                  <a:gd name="T21" fmla="*/ 71 h 213"/>
                  <a:gd name="T22" fmla="*/ 227 w 428"/>
                  <a:gd name="T23" fmla="*/ 82 h 213"/>
                  <a:gd name="T24" fmla="*/ 244 w 428"/>
                  <a:gd name="T25" fmla="*/ 91 h 213"/>
                  <a:gd name="T26" fmla="*/ 260 w 428"/>
                  <a:gd name="T27" fmla="*/ 101 h 213"/>
                  <a:gd name="T28" fmla="*/ 275 w 428"/>
                  <a:gd name="T29" fmla="*/ 111 h 213"/>
                  <a:gd name="T30" fmla="*/ 293 w 428"/>
                  <a:gd name="T31" fmla="*/ 124 h 213"/>
                  <a:gd name="T32" fmla="*/ 313 w 428"/>
                  <a:gd name="T33" fmla="*/ 138 h 213"/>
                  <a:gd name="T34" fmla="*/ 325 w 428"/>
                  <a:gd name="T35" fmla="*/ 149 h 213"/>
                  <a:gd name="T36" fmla="*/ 338 w 428"/>
                  <a:gd name="T37" fmla="*/ 160 h 213"/>
                  <a:gd name="T38" fmla="*/ 349 w 428"/>
                  <a:gd name="T39" fmla="*/ 171 h 213"/>
                  <a:gd name="T40" fmla="*/ 360 w 428"/>
                  <a:gd name="T41" fmla="*/ 181 h 213"/>
                  <a:gd name="T42" fmla="*/ 373 w 428"/>
                  <a:gd name="T43" fmla="*/ 198 h 213"/>
                  <a:gd name="T44" fmla="*/ 382 w 428"/>
                  <a:gd name="T45" fmla="*/ 212 h 213"/>
                  <a:gd name="T46" fmla="*/ 427 w 428"/>
                  <a:gd name="T47" fmla="*/ 207 h 213"/>
                  <a:gd name="T48" fmla="*/ 411 w 428"/>
                  <a:gd name="T49" fmla="*/ 185 h 213"/>
                  <a:gd name="T50" fmla="*/ 390 w 428"/>
                  <a:gd name="T51" fmla="*/ 160 h 213"/>
                  <a:gd name="T52" fmla="*/ 366 w 428"/>
                  <a:gd name="T53" fmla="*/ 139 h 213"/>
                  <a:gd name="T54" fmla="*/ 338 w 428"/>
                  <a:gd name="T55" fmla="*/ 117 h 213"/>
                  <a:gd name="T56" fmla="*/ 298 w 428"/>
                  <a:gd name="T57" fmla="*/ 86 h 213"/>
                  <a:gd name="T58" fmla="*/ 253 w 428"/>
                  <a:gd name="T59" fmla="*/ 60 h 213"/>
                  <a:gd name="T60" fmla="*/ 206 w 428"/>
                  <a:gd name="T61" fmla="*/ 38 h 213"/>
                  <a:gd name="T62" fmla="*/ 164 w 428"/>
                  <a:gd name="T63" fmla="*/ 24 h 213"/>
                  <a:gd name="T64" fmla="*/ 112 w 428"/>
                  <a:gd name="T65" fmla="*/ 10 h 213"/>
                  <a:gd name="T66" fmla="*/ 70 w 428"/>
                  <a:gd name="T67" fmla="*/ 5 h 213"/>
                  <a:gd name="T68" fmla="*/ 0 w 428"/>
                  <a:gd name="T69" fmla="*/ 0 h 2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8"/>
                  <a:gd name="T106" fmla="*/ 0 h 213"/>
                  <a:gd name="T107" fmla="*/ 428 w 428"/>
                  <a:gd name="T108" fmla="*/ 213 h 2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8" h="213">
                    <a:moveTo>
                      <a:pt x="0" y="0"/>
                    </a:moveTo>
                    <a:lnTo>
                      <a:pt x="0" y="16"/>
                    </a:lnTo>
                    <a:lnTo>
                      <a:pt x="31" y="19"/>
                    </a:lnTo>
                    <a:lnTo>
                      <a:pt x="59" y="25"/>
                    </a:lnTo>
                    <a:lnTo>
                      <a:pt x="84" y="31"/>
                    </a:lnTo>
                    <a:lnTo>
                      <a:pt x="111" y="38"/>
                    </a:lnTo>
                    <a:lnTo>
                      <a:pt x="133" y="44"/>
                    </a:lnTo>
                    <a:lnTo>
                      <a:pt x="152" y="50"/>
                    </a:lnTo>
                    <a:lnTo>
                      <a:pt x="170" y="55"/>
                    </a:lnTo>
                    <a:lnTo>
                      <a:pt x="190" y="63"/>
                    </a:lnTo>
                    <a:lnTo>
                      <a:pt x="207" y="71"/>
                    </a:lnTo>
                    <a:lnTo>
                      <a:pt x="227" y="82"/>
                    </a:lnTo>
                    <a:lnTo>
                      <a:pt x="244" y="91"/>
                    </a:lnTo>
                    <a:lnTo>
                      <a:pt x="260" y="101"/>
                    </a:lnTo>
                    <a:lnTo>
                      <a:pt x="275" y="111"/>
                    </a:lnTo>
                    <a:lnTo>
                      <a:pt x="293" y="124"/>
                    </a:lnTo>
                    <a:lnTo>
                      <a:pt x="313" y="138"/>
                    </a:lnTo>
                    <a:lnTo>
                      <a:pt x="325" y="149"/>
                    </a:lnTo>
                    <a:lnTo>
                      <a:pt x="338" y="160"/>
                    </a:lnTo>
                    <a:lnTo>
                      <a:pt x="349" y="171"/>
                    </a:lnTo>
                    <a:lnTo>
                      <a:pt x="360" y="181"/>
                    </a:lnTo>
                    <a:lnTo>
                      <a:pt x="373" y="198"/>
                    </a:lnTo>
                    <a:lnTo>
                      <a:pt x="382" y="212"/>
                    </a:lnTo>
                    <a:lnTo>
                      <a:pt x="427" y="207"/>
                    </a:lnTo>
                    <a:lnTo>
                      <a:pt x="411" y="185"/>
                    </a:lnTo>
                    <a:lnTo>
                      <a:pt x="390" y="160"/>
                    </a:lnTo>
                    <a:lnTo>
                      <a:pt x="366" y="139"/>
                    </a:lnTo>
                    <a:lnTo>
                      <a:pt x="338" y="117"/>
                    </a:lnTo>
                    <a:lnTo>
                      <a:pt x="298" y="86"/>
                    </a:lnTo>
                    <a:lnTo>
                      <a:pt x="253" y="60"/>
                    </a:lnTo>
                    <a:lnTo>
                      <a:pt x="206" y="38"/>
                    </a:lnTo>
                    <a:lnTo>
                      <a:pt x="164" y="24"/>
                    </a:lnTo>
                    <a:lnTo>
                      <a:pt x="112" y="10"/>
                    </a:lnTo>
                    <a:lnTo>
                      <a:pt x="70" y="5"/>
                    </a:lnTo>
                    <a:lnTo>
                      <a:pt x="0" y="0"/>
                    </a:lnTo>
                  </a:path>
                </a:pathLst>
              </a:custGeom>
              <a:solidFill>
                <a:srgbClr val="000099"/>
              </a:solidFill>
              <a:ln w="12700" cap="rnd">
                <a:noFill/>
                <a:round/>
                <a:headEnd/>
                <a:tailEnd/>
              </a:ln>
            </p:spPr>
            <p:txBody>
              <a:bodyPr/>
              <a:lstStyle/>
              <a:p>
                <a:endParaRPr lang="zh-CN" altLang="en-US"/>
              </a:p>
            </p:txBody>
          </p:sp>
          <p:sp>
            <p:nvSpPr>
              <p:cNvPr id="66586" name="Freeform 25"/>
              <p:cNvSpPr>
                <a:spLocks/>
              </p:cNvSpPr>
              <p:nvPr/>
            </p:nvSpPr>
            <p:spPr bwMode="auto">
              <a:xfrm>
                <a:off x="1829" y="1517"/>
                <a:ext cx="222" cy="153"/>
              </a:xfrm>
              <a:custGeom>
                <a:avLst/>
                <a:gdLst>
                  <a:gd name="T0" fmla="*/ 0 w 222"/>
                  <a:gd name="T1" fmla="*/ 117 h 153"/>
                  <a:gd name="T2" fmla="*/ 0 w 222"/>
                  <a:gd name="T3" fmla="*/ 152 h 153"/>
                  <a:gd name="T4" fmla="*/ 8 w 222"/>
                  <a:gd name="T5" fmla="*/ 143 h 153"/>
                  <a:gd name="T6" fmla="*/ 18 w 222"/>
                  <a:gd name="T7" fmla="*/ 134 h 153"/>
                  <a:gd name="T8" fmla="*/ 31 w 222"/>
                  <a:gd name="T9" fmla="*/ 124 h 153"/>
                  <a:gd name="T10" fmla="*/ 48 w 222"/>
                  <a:gd name="T11" fmla="*/ 113 h 153"/>
                  <a:gd name="T12" fmla="*/ 63 w 222"/>
                  <a:gd name="T13" fmla="*/ 101 h 153"/>
                  <a:gd name="T14" fmla="*/ 80 w 222"/>
                  <a:gd name="T15" fmla="*/ 90 h 153"/>
                  <a:gd name="T16" fmla="*/ 94 w 222"/>
                  <a:gd name="T17" fmla="*/ 81 h 153"/>
                  <a:gd name="T18" fmla="*/ 108 w 222"/>
                  <a:gd name="T19" fmla="*/ 72 h 153"/>
                  <a:gd name="T20" fmla="*/ 122 w 222"/>
                  <a:gd name="T21" fmla="*/ 65 h 153"/>
                  <a:gd name="T22" fmla="*/ 138 w 222"/>
                  <a:gd name="T23" fmla="*/ 57 h 153"/>
                  <a:gd name="T24" fmla="*/ 156 w 222"/>
                  <a:gd name="T25" fmla="*/ 49 h 153"/>
                  <a:gd name="T26" fmla="*/ 172 w 222"/>
                  <a:gd name="T27" fmla="*/ 43 h 153"/>
                  <a:gd name="T28" fmla="*/ 189 w 222"/>
                  <a:gd name="T29" fmla="*/ 37 h 153"/>
                  <a:gd name="T30" fmla="*/ 207 w 222"/>
                  <a:gd name="T31" fmla="*/ 31 h 153"/>
                  <a:gd name="T32" fmla="*/ 221 w 222"/>
                  <a:gd name="T33" fmla="*/ 26 h 153"/>
                  <a:gd name="T34" fmla="*/ 221 w 222"/>
                  <a:gd name="T35" fmla="*/ 0 h 153"/>
                  <a:gd name="T36" fmla="*/ 196 w 222"/>
                  <a:gd name="T37" fmla="*/ 5 h 153"/>
                  <a:gd name="T38" fmla="*/ 161 w 222"/>
                  <a:gd name="T39" fmla="*/ 17 h 153"/>
                  <a:gd name="T40" fmla="*/ 116 w 222"/>
                  <a:gd name="T41" fmla="*/ 32 h 153"/>
                  <a:gd name="T42" fmla="*/ 82 w 222"/>
                  <a:gd name="T43" fmla="*/ 48 h 153"/>
                  <a:gd name="T44" fmla="*/ 52 w 222"/>
                  <a:gd name="T45" fmla="*/ 71 h 153"/>
                  <a:gd name="T46" fmla="*/ 22 w 222"/>
                  <a:gd name="T47" fmla="*/ 90 h 153"/>
                  <a:gd name="T48" fmla="*/ 0 w 222"/>
                  <a:gd name="T49" fmla="*/ 109 h 153"/>
                  <a:gd name="T50" fmla="*/ 0 w 222"/>
                  <a:gd name="T51" fmla="*/ 151 h 153"/>
                  <a:gd name="T52" fmla="*/ 0 w 222"/>
                  <a:gd name="T53" fmla="*/ 150 h 153"/>
                  <a:gd name="T54" fmla="*/ 0 w 222"/>
                  <a:gd name="T55" fmla="*/ 117 h 1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22"/>
                  <a:gd name="T85" fmla="*/ 0 h 153"/>
                  <a:gd name="T86" fmla="*/ 222 w 222"/>
                  <a:gd name="T87" fmla="*/ 153 h 1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22" h="153">
                    <a:moveTo>
                      <a:pt x="0" y="117"/>
                    </a:moveTo>
                    <a:lnTo>
                      <a:pt x="0" y="152"/>
                    </a:lnTo>
                    <a:lnTo>
                      <a:pt x="8" y="143"/>
                    </a:lnTo>
                    <a:lnTo>
                      <a:pt x="18" y="134"/>
                    </a:lnTo>
                    <a:lnTo>
                      <a:pt x="31" y="124"/>
                    </a:lnTo>
                    <a:lnTo>
                      <a:pt x="48" y="113"/>
                    </a:lnTo>
                    <a:lnTo>
                      <a:pt x="63" y="101"/>
                    </a:lnTo>
                    <a:lnTo>
                      <a:pt x="80" y="90"/>
                    </a:lnTo>
                    <a:lnTo>
                      <a:pt x="94" y="81"/>
                    </a:lnTo>
                    <a:lnTo>
                      <a:pt x="108" y="72"/>
                    </a:lnTo>
                    <a:lnTo>
                      <a:pt x="122" y="65"/>
                    </a:lnTo>
                    <a:lnTo>
                      <a:pt x="138" y="57"/>
                    </a:lnTo>
                    <a:lnTo>
                      <a:pt x="156" y="49"/>
                    </a:lnTo>
                    <a:lnTo>
                      <a:pt x="172" y="43"/>
                    </a:lnTo>
                    <a:lnTo>
                      <a:pt x="189" y="37"/>
                    </a:lnTo>
                    <a:lnTo>
                      <a:pt x="207" y="31"/>
                    </a:lnTo>
                    <a:lnTo>
                      <a:pt x="221" y="26"/>
                    </a:lnTo>
                    <a:lnTo>
                      <a:pt x="221" y="0"/>
                    </a:lnTo>
                    <a:lnTo>
                      <a:pt x="196" y="5"/>
                    </a:lnTo>
                    <a:lnTo>
                      <a:pt x="161" y="17"/>
                    </a:lnTo>
                    <a:lnTo>
                      <a:pt x="116" y="32"/>
                    </a:lnTo>
                    <a:lnTo>
                      <a:pt x="82" y="48"/>
                    </a:lnTo>
                    <a:lnTo>
                      <a:pt x="52" y="71"/>
                    </a:lnTo>
                    <a:lnTo>
                      <a:pt x="22" y="90"/>
                    </a:lnTo>
                    <a:lnTo>
                      <a:pt x="0" y="109"/>
                    </a:lnTo>
                    <a:lnTo>
                      <a:pt x="0" y="151"/>
                    </a:lnTo>
                    <a:lnTo>
                      <a:pt x="0" y="150"/>
                    </a:lnTo>
                    <a:lnTo>
                      <a:pt x="0" y="117"/>
                    </a:lnTo>
                  </a:path>
                </a:pathLst>
              </a:custGeom>
              <a:solidFill>
                <a:srgbClr val="000099"/>
              </a:solidFill>
              <a:ln w="12700" cap="rnd">
                <a:noFill/>
                <a:round/>
                <a:headEnd/>
                <a:tailEnd/>
              </a:ln>
            </p:spPr>
            <p:txBody>
              <a:bodyPr/>
              <a:lstStyle/>
              <a:p>
                <a:endParaRPr lang="zh-CN" altLang="en-US"/>
              </a:p>
            </p:txBody>
          </p:sp>
          <p:sp>
            <p:nvSpPr>
              <p:cNvPr id="66587" name="Freeform 26"/>
              <p:cNvSpPr>
                <a:spLocks/>
              </p:cNvSpPr>
              <p:nvPr/>
            </p:nvSpPr>
            <p:spPr bwMode="auto">
              <a:xfrm>
                <a:off x="1565" y="1575"/>
                <a:ext cx="265" cy="95"/>
              </a:xfrm>
              <a:custGeom>
                <a:avLst/>
                <a:gdLst>
                  <a:gd name="T0" fmla="*/ 0 w 265"/>
                  <a:gd name="T1" fmla="*/ 0 h 95"/>
                  <a:gd name="T2" fmla="*/ 0 w 265"/>
                  <a:gd name="T3" fmla="*/ 29 h 95"/>
                  <a:gd name="T4" fmla="*/ 17 w 265"/>
                  <a:gd name="T5" fmla="*/ 31 h 95"/>
                  <a:gd name="T6" fmla="*/ 34 w 265"/>
                  <a:gd name="T7" fmla="*/ 33 h 95"/>
                  <a:gd name="T8" fmla="*/ 51 w 265"/>
                  <a:gd name="T9" fmla="*/ 37 h 95"/>
                  <a:gd name="T10" fmla="*/ 68 w 265"/>
                  <a:gd name="T11" fmla="*/ 40 h 95"/>
                  <a:gd name="T12" fmla="*/ 88 w 265"/>
                  <a:gd name="T13" fmla="*/ 44 h 95"/>
                  <a:gd name="T14" fmla="*/ 109 w 265"/>
                  <a:gd name="T15" fmla="*/ 48 h 95"/>
                  <a:gd name="T16" fmla="*/ 136 w 265"/>
                  <a:gd name="T17" fmla="*/ 54 h 95"/>
                  <a:gd name="T18" fmla="*/ 161 w 265"/>
                  <a:gd name="T19" fmla="*/ 60 h 95"/>
                  <a:gd name="T20" fmla="*/ 179 w 265"/>
                  <a:gd name="T21" fmla="*/ 64 h 95"/>
                  <a:gd name="T22" fmla="*/ 199 w 265"/>
                  <a:gd name="T23" fmla="*/ 70 h 95"/>
                  <a:gd name="T24" fmla="*/ 221 w 265"/>
                  <a:gd name="T25" fmla="*/ 77 h 95"/>
                  <a:gd name="T26" fmla="*/ 241 w 265"/>
                  <a:gd name="T27" fmla="*/ 84 h 95"/>
                  <a:gd name="T28" fmla="*/ 255 w 265"/>
                  <a:gd name="T29" fmla="*/ 90 h 95"/>
                  <a:gd name="T30" fmla="*/ 264 w 265"/>
                  <a:gd name="T31" fmla="*/ 94 h 95"/>
                  <a:gd name="T32" fmla="*/ 264 w 265"/>
                  <a:gd name="T33" fmla="*/ 58 h 95"/>
                  <a:gd name="T34" fmla="*/ 247 w 265"/>
                  <a:gd name="T35" fmla="*/ 49 h 95"/>
                  <a:gd name="T36" fmla="*/ 214 w 265"/>
                  <a:gd name="T37" fmla="*/ 36 h 95"/>
                  <a:gd name="T38" fmla="*/ 175 w 265"/>
                  <a:gd name="T39" fmla="*/ 24 h 95"/>
                  <a:gd name="T40" fmla="*/ 141 w 265"/>
                  <a:gd name="T41" fmla="*/ 17 h 95"/>
                  <a:gd name="T42" fmla="*/ 101 w 265"/>
                  <a:gd name="T43" fmla="*/ 8 h 95"/>
                  <a:gd name="T44" fmla="*/ 61 w 265"/>
                  <a:gd name="T45" fmla="*/ 2 h 95"/>
                  <a:gd name="T46" fmla="*/ 33 w 265"/>
                  <a:gd name="T47" fmla="*/ 0 h 95"/>
                  <a:gd name="T48" fmla="*/ 0 w 265"/>
                  <a:gd name="T49" fmla="*/ 0 h 9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65"/>
                  <a:gd name="T76" fmla="*/ 0 h 95"/>
                  <a:gd name="T77" fmla="*/ 265 w 265"/>
                  <a:gd name="T78" fmla="*/ 95 h 9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65" h="95">
                    <a:moveTo>
                      <a:pt x="0" y="0"/>
                    </a:moveTo>
                    <a:lnTo>
                      <a:pt x="0" y="29"/>
                    </a:lnTo>
                    <a:lnTo>
                      <a:pt x="17" y="31"/>
                    </a:lnTo>
                    <a:lnTo>
                      <a:pt x="34" y="33"/>
                    </a:lnTo>
                    <a:lnTo>
                      <a:pt x="51" y="37"/>
                    </a:lnTo>
                    <a:lnTo>
                      <a:pt x="68" y="40"/>
                    </a:lnTo>
                    <a:lnTo>
                      <a:pt x="88" y="44"/>
                    </a:lnTo>
                    <a:lnTo>
                      <a:pt x="109" y="48"/>
                    </a:lnTo>
                    <a:lnTo>
                      <a:pt x="136" y="54"/>
                    </a:lnTo>
                    <a:lnTo>
                      <a:pt x="161" y="60"/>
                    </a:lnTo>
                    <a:lnTo>
                      <a:pt x="179" y="64"/>
                    </a:lnTo>
                    <a:lnTo>
                      <a:pt x="199" y="70"/>
                    </a:lnTo>
                    <a:lnTo>
                      <a:pt x="221" y="77"/>
                    </a:lnTo>
                    <a:lnTo>
                      <a:pt x="241" y="84"/>
                    </a:lnTo>
                    <a:lnTo>
                      <a:pt x="255" y="90"/>
                    </a:lnTo>
                    <a:lnTo>
                      <a:pt x="264" y="94"/>
                    </a:lnTo>
                    <a:lnTo>
                      <a:pt x="264" y="58"/>
                    </a:lnTo>
                    <a:lnTo>
                      <a:pt x="247" y="49"/>
                    </a:lnTo>
                    <a:lnTo>
                      <a:pt x="214" y="36"/>
                    </a:lnTo>
                    <a:lnTo>
                      <a:pt x="175" y="24"/>
                    </a:lnTo>
                    <a:lnTo>
                      <a:pt x="141" y="17"/>
                    </a:lnTo>
                    <a:lnTo>
                      <a:pt x="101" y="8"/>
                    </a:lnTo>
                    <a:lnTo>
                      <a:pt x="61" y="2"/>
                    </a:lnTo>
                    <a:lnTo>
                      <a:pt x="33" y="0"/>
                    </a:lnTo>
                    <a:lnTo>
                      <a:pt x="0" y="0"/>
                    </a:lnTo>
                  </a:path>
                </a:pathLst>
              </a:custGeom>
              <a:solidFill>
                <a:srgbClr val="000099"/>
              </a:solidFill>
              <a:ln w="12700" cap="rnd">
                <a:noFill/>
                <a:round/>
                <a:headEnd/>
                <a:tailEnd/>
              </a:ln>
            </p:spPr>
            <p:txBody>
              <a:bodyPr/>
              <a:lstStyle/>
              <a:p>
                <a:endParaRPr lang="zh-CN" altLang="en-US"/>
              </a:p>
            </p:txBody>
          </p:sp>
          <p:sp>
            <p:nvSpPr>
              <p:cNvPr id="66588" name="Freeform 27"/>
              <p:cNvSpPr>
                <a:spLocks/>
              </p:cNvSpPr>
              <p:nvPr/>
            </p:nvSpPr>
            <p:spPr bwMode="auto">
              <a:xfrm>
                <a:off x="1314" y="1347"/>
                <a:ext cx="737" cy="288"/>
              </a:xfrm>
              <a:custGeom>
                <a:avLst/>
                <a:gdLst>
                  <a:gd name="T0" fmla="*/ 39 w 737"/>
                  <a:gd name="T1" fmla="*/ 0 h 288"/>
                  <a:gd name="T2" fmla="*/ 84 w 737"/>
                  <a:gd name="T3" fmla="*/ 0 h 288"/>
                  <a:gd name="T4" fmla="*/ 130 w 737"/>
                  <a:gd name="T5" fmla="*/ 1 h 288"/>
                  <a:gd name="T6" fmla="*/ 172 w 737"/>
                  <a:gd name="T7" fmla="*/ 7 h 288"/>
                  <a:gd name="T8" fmla="*/ 221 w 737"/>
                  <a:gd name="T9" fmla="*/ 15 h 288"/>
                  <a:gd name="T10" fmla="*/ 268 w 737"/>
                  <a:gd name="T11" fmla="*/ 26 h 288"/>
                  <a:gd name="T12" fmla="*/ 318 w 737"/>
                  <a:gd name="T13" fmla="*/ 42 h 288"/>
                  <a:gd name="T14" fmla="*/ 363 w 737"/>
                  <a:gd name="T15" fmla="*/ 59 h 288"/>
                  <a:gd name="T16" fmla="*/ 405 w 737"/>
                  <a:gd name="T17" fmla="*/ 75 h 288"/>
                  <a:gd name="T18" fmla="*/ 447 w 737"/>
                  <a:gd name="T19" fmla="*/ 94 h 288"/>
                  <a:gd name="T20" fmla="*/ 488 w 737"/>
                  <a:gd name="T21" fmla="*/ 115 h 288"/>
                  <a:gd name="T22" fmla="*/ 527 w 737"/>
                  <a:gd name="T23" fmla="*/ 139 h 288"/>
                  <a:gd name="T24" fmla="*/ 558 w 737"/>
                  <a:gd name="T25" fmla="*/ 163 h 288"/>
                  <a:gd name="T26" fmla="*/ 580 w 737"/>
                  <a:gd name="T27" fmla="*/ 185 h 288"/>
                  <a:gd name="T28" fmla="*/ 714 w 737"/>
                  <a:gd name="T29" fmla="*/ 178 h 288"/>
                  <a:gd name="T30" fmla="*/ 668 w 737"/>
                  <a:gd name="T31" fmla="*/ 194 h 288"/>
                  <a:gd name="T32" fmla="*/ 636 w 737"/>
                  <a:gd name="T33" fmla="*/ 206 h 288"/>
                  <a:gd name="T34" fmla="*/ 610 w 737"/>
                  <a:gd name="T35" fmla="*/ 219 h 288"/>
                  <a:gd name="T36" fmla="*/ 585 w 737"/>
                  <a:gd name="T37" fmla="*/ 235 h 288"/>
                  <a:gd name="T38" fmla="*/ 554 w 737"/>
                  <a:gd name="T39" fmla="*/ 256 h 288"/>
                  <a:gd name="T40" fmla="*/ 527 w 737"/>
                  <a:gd name="T41" fmla="*/ 277 h 288"/>
                  <a:gd name="T42" fmla="*/ 503 w 737"/>
                  <a:gd name="T43" fmla="*/ 283 h 288"/>
                  <a:gd name="T44" fmla="*/ 478 w 737"/>
                  <a:gd name="T45" fmla="*/ 273 h 288"/>
                  <a:gd name="T46" fmla="*/ 447 w 737"/>
                  <a:gd name="T47" fmla="*/ 263 h 288"/>
                  <a:gd name="T48" fmla="*/ 418 w 737"/>
                  <a:gd name="T49" fmla="*/ 256 h 288"/>
                  <a:gd name="T50" fmla="*/ 386 w 737"/>
                  <a:gd name="T51" fmla="*/ 249 h 288"/>
                  <a:gd name="T52" fmla="*/ 354 w 737"/>
                  <a:gd name="T53" fmla="*/ 242 h 288"/>
                  <a:gd name="T54" fmla="*/ 321 w 737"/>
                  <a:gd name="T55" fmla="*/ 237 h 288"/>
                  <a:gd name="T56" fmla="*/ 291 w 737"/>
                  <a:gd name="T57" fmla="*/ 232 h 288"/>
                  <a:gd name="T58" fmla="*/ 250 w 737"/>
                  <a:gd name="T59" fmla="*/ 227 h 288"/>
                  <a:gd name="T60" fmla="*/ 401 w 737"/>
                  <a:gd name="T61" fmla="*/ 189 h 288"/>
                  <a:gd name="T62" fmla="*/ 365 w 737"/>
                  <a:gd name="T63" fmla="*/ 152 h 288"/>
                  <a:gd name="T64" fmla="*/ 339 w 737"/>
                  <a:gd name="T65" fmla="*/ 131 h 288"/>
                  <a:gd name="T66" fmla="*/ 299 w 737"/>
                  <a:gd name="T67" fmla="*/ 103 h 288"/>
                  <a:gd name="T68" fmla="*/ 266 w 737"/>
                  <a:gd name="T69" fmla="*/ 81 h 288"/>
                  <a:gd name="T70" fmla="*/ 239 w 737"/>
                  <a:gd name="T71" fmla="*/ 65 h 288"/>
                  <a:gd name="T72" fmla="*/ 206 w 737"/>
                  <a:gd name="T73" fmla="*/ 49 h 288"/>
                  <a:gd name="T74" fmla="*/ 171 w 737"/>
                  <a:gd name="T75" fmla="*/ 35 h 288"/>
                  <a:gd name="T76" fmla="*/ 130 w 737"/>
                  <a:gd name="T77" fmla="*/ 23 h 288"/>
                  <a:gd name="T78" fmla="*/ 85 w 737"/>
                  <a:gd name="T79" fmla="*/ 15 h 288"/>
                  <a:gd name="T80" fmla="*/ 38 w 737"/>
                  <a:gd name="T81" fmla="*/ 8 h 28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737"/>
                  <a:gd name="T124" fmla="*/ 0 h 288"/>
                  <a:gd name="T125" fmla="*/ 737 w 737"/>
                  <a:gd name="T126" fmla="*/ 288 h 28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737" h="288">
                    <a:moveTo>
                      <a:pt x="0" y="1"/>
                    </a:moveTo>
                    <a:lnTo>
                      <a:pt x="39" y="0"/>
                    </a:lnTo>
                    <a:lnTo>
                      <a:pt x="59" y="0"/>
                    </a:lnTo>
                    <a:lnTo>
                      <a:pt x="84" y="0"/>
                    </a:lnTo>
                    <a:lnTo>
                      <a:pt x="107" y="0"/>
                    </a:lnTo>
                    <a:lnTo>
                      <a:pt x="130" y="1"/>
                    </a:lnTo>
                    <a:lnTo>
                      <a:pt x="152" y="3"/>
                    </a:lnTo>
                    <a:lnTo>
                      <a:pt x="172" y="7"/>
                    </a:lnTo>
                    <a:lnTo>
                      <a:pt x="195" y="10"/>
                    </a:lnTo>
                    <a:lnTo>
                      <a:pt x="221" y="15"/>
                    </a:lnTo>
                    <a:lnTo>
                      <a:pt x="246" y="21"/>
                    </a:lnTo>
                    <a:lnTo>
                      <a:pt x="268" y="26"/>
                    </a:lnTo>
                    <a:lnTo>
                      <a:pt x="294" y="34"/>
                    </a:lnTo>
                    <a:lnTo>
                      <a:pt x="318" y="42"/>
                    </a:lnTo>
                    <a:lnTo>
                      <a:pt x="342" y="51"/>
                    </a:lnTo>
                    <a:lnTo>
                      <a:pt x="363" y="59"/>
                    </a:lnTo>
                    <a:lnTo>
                      <a:pt x="385" y="67"/>
                    </a:lnTo>
                    <a:lnTo>
                      <a:pt x="405" y="75"/>
                    </a:lnTo>
                    <a:lnTo>
                      <a:pt x="426" y="85"/>
                    </a:lnTo>
                    <a:lnTo>
                      <a:pt x="447" y="94"/>
                    </a:lnTo>
                    <a:lnTo>
                      <a:pt x="469" y="106"/>
                    </a:lnTo>
                    <a:lnTo>
                      <a:pt x="488" y="115"/>
                    </a:lnTo>
                    <a:lnTo>
                      <a:pt x="508" y="128"/>
                    </a:lnTo>
                    <a:lnTo>
                      <a:pt x="527" y="139"/>
                    </a:lnTo>
                    <a:lnTo>
                      <a:pt x="544" y="150"/>
                    </a:lnTo>
                    <a:lnTo>
                      <a:pt x="558" y="163"/>
                    </a:lnTo>
                    <a:lnTo>
                      <a:pt x="571" y="174"/>
                    </a:lnTo>
                    <a:lnTo>
                      <a:pt x="580" y="185"/>
                    </a:lnTo>
                    <a:lnTo>
                      <a:pt x="736" y="170"/>
                    </a:lnTo>
                    <a:lnTo>
                      <a:pt x="714" y="178"/>
                    </a:lnTo>
                    <a:lnTo>
                      <a:pt x="689" y="186"/>
                    </a:lnTo>
                    <a:lnTo>
                      <a:pt x="668" y="194"/>
                    </a:lnTo>
                    <a:lnTo>
                      <a:pt x="653" y="199"/>
                    </a:lnTo>
                    <a:lnTo>
                      <a:pt x="636" y="206"/>
                    </a:lnTo>
                    <a:lnTo>
                      <a:pt x="623" y="213"/>
                    </a:lnTo>
                    <a:lnTo>
                      <a:pt x="610" y="219"/>
                    </a:lnTo>
                    <a:lnTo>
                      <a:pt x="597" y="227"/>
                    </a:lnTo>
                    <a:lnTo>
                      <a:pt x="585" y="235"/>
                    </a:lnTo>
                    <a:lnTo>
                      <a:pt x="569" y="246"/>
                    </a:lnTo>
                    <a:lnTo>
                      <a:pt x="554" y="256"/>
                    </a:lnTo>
                    <a:lnTo>
                      <a:pt x="541" y="266"/>
                    </a:lnTo>
                    <a:lnTo>
                      <a:pt x="527" y="277"/>
                    </a:lnTo>
                    <a:lnTo>
                      <a:pt x="515" y="287"/>
                    </a:lnTo>
                    <a:lnTo>
                      <a:pt x="503" y="283"/>
                    </a:lnTo>
                    <a:lnTo>
                      <a:pt x="490" y="277"/>
                    </a:lnTo>
                    <a:lnTo>
                      <a:pt x="478" y="273"/>
                    </a:lnTo>
                    <a:lnTo>
                      <a:pt x="462" y="268"/>
                    </a:lnTo>
                    <a:lnTo>
                      <a:pt x="447" y="263"/>
                    </a:lnTo>
                    <a:lnTo>
                      <a:pt x="432" y="259"/>
                    </a:lnTo>
                    <a:lnTo>
                      <a:pt x="418" y="256"/>
                    </a:lnTo>
                    <a:lnTo>
                      <a:pt x="403" y="252"/>
                    </a:lnTo>
                    <a:lnTo>
                      <a:pt x="386" y="249"/>
                    </a:lnTo>
                    <a:lnTo>
                      <a:pt x="369" y="246"/>
                    </a:lnTo>
                    <a:lnTo>
                      <a:pt x="354" y="242"/>
                    </a:lnTo>
                    <a:lnTo>
                      <a:pt x="339" y="239"/>
                    </a:lnTo>
                    <a:lnTo>
                      <a:pt x="321" y="237"/>
                    </a:lnTo>
                    <a:lnTo>
                      <a:pt x="306" y="234"/>
                    </a:lnTo>
                    <a:lnTo>
                      <a:pt x="291" y="232"/>
                    </a:lnTo>
                    <a:lnTo>
                      <a:pt x="274" y="229"/>
                    </a:lnTo>
                    <a:lnTo>
                      <a:pt x="250" y="227"/>
                    </a:lnTo>
                    <a:lnTo>
                      <a:pt x="411" y="205"/>
                    </a:lnTo>
                    <a:lnTo>
                      <a:pt x="401" y="189"/>
                    </a:lnTo>
                    <a:lnTo>
                      <a:pt x="388" y="176"/>
                    </a:lnTo>
                    <a:lnTo>
                      <a:pt x="365" y="152"/>
                    </a:lnTo>
                    <a:lnTo>
                      <a:pt x="352" y="142"/>
                    </a:lnTo>
                    <a:lnTo>
                      <a:pt x="339" y="131"/>
                    </a:lnTo>
                    <a:lnTo>
                      <a:pt x="314" y="114"/>
                    </a:lnTo>
                    <a:lnTo>
                      <a:pt x="299" y="103"/>
                    </a:lnTo>
                    <a:lnTo>
                      <a:pt x="282" y="91"/>
                    </a:lnTo>
                    <a:lnTo>
                      <a:pt x="266" y="81"/>
                    </a:lnTo>
                    <a:lnTo>
                      <a:pt x="252" y="73"/>
                    </a:lnTo>
                    <a:lnTo>
                      <a:pt x="239" y="65"/>
                    </a:lnTo>
                    <a:lnTo>
                      <a:pt x="223" y="57"/>
                    </a:lnTo>
                    <a:lnTo>
                      <a:pt x="206" y="49"/>
                    </a:lnTo>
                    <a:lnTo>
                      <a:pt x="188" y="42"/>
                    </a:lnTo>
                    <a:lnTo>
                      <a:pt x="171" y="35"/>
                    </a:lnTo>
                    <a:lnTo>
                      <a:pt x="149" y="29"/>
                    </a:lnTo>
                    <a:lnTo>
                      <a:pt x="130" y="23"/>
                    </a:lnTo>
                    <a:lnTo>
                      <a:pt x="107" y="19"/>
                    </a:lnTo>
                    <a:lnTo>
                      <a:pt x="85" y="15"/>
                    </a:lnTo>
                    <a:lnTo>
                      <a:pt x="62" y="11"/>
                    </a:lnTo>
                    <a:lnTo>
                      <a:pt x="38" y="8"/>
                    </a:lnTo>
                    <a:lnTo>
                      <a:pt x="0" y="1"/>
                    </a:lnTo>
                  </a:path>
                </a:pathLst>
              </a:custGeom>
              <a:solidFill>
                <a:srgbClr val="6699FF"/>
              </a:solidFill>
              <a:ln w="12700" cap="rnd">
                <a:noFill/>
                <a:round/>
                <a:headEnd/>
                <a:tailEnd/>
              </a:ln>
            </p:spPr>
            <p:txBody>
              <a:bodyPr/>
              <a:lstStyle/>
              <a:p>
                <a:endParaRPr lang="zh-CN" altLang="en-US"/>
              </a:p>
            </p:txBody>
          </p:sp>
        </p:grpSp>
        <p:sp>
          <p:nvSpPr>
            <p:cNvPr id="333852" name="Rectangle 28"/>
            <p:cNvSpPr>
              <a:spLocks noChangeArrowheads="1"/>
            </p:cNvSpPr>
            <p:nvPr/>
          </p:nvSpPr>
          <p:spPr bwMode="auto">
            <a:xfrm>
              <a:off x="179388" y="849313"/>
              <a:ext cx="2259012" cy="393700"/>
            </a:xfrm>
            <a:prstGeom prst="rect">
              <a:avLst/>
            </a:prstGeom>
            <a:noFill/>
            <a:ln w="12700">
              <a:noFill/>
              <a:miter lim="800000"/>
              <a:headEnd/>
              <a:tailEnd/>
            </a:ln>
            <a:effectLst/>
          </p:spPr>
          <p:txBody>
            <a:bodyPr lIns="90488" tIns="44450" rIns="90488" bIns="44450">
              <a:spAutoFit/>
            </a:bodyPr>
            <a:lstStyle/>
            <a:p>
              <a:pPr eaLnBrk="0" hangingPunct="0">
                <a:defRPr/>
              </a:pPr>
              <a:r>
                <a:rPr kumimoji="1" lang="en-US" altLang="zh-CN" sz="2000" b="1">
                  <a:solidFill>
                    <a:srgbClr val="FFFF00"/>
                  </a:solidFill>
                  <a:effectLst>
                    <a:outerShdw blurRad="38100" dist="38100" dir="2700000" algn="tl">
                      <a:srgbClr val="000000"/>
                    </a:outerShdw>
                  </a:effectLst>
                  <a:latin typeface="Times New Roman" pitchFamily="18" charset="0"/>
                  <a:ea typeface="宋体" pitchFamily="2" charset="-122"/>
                </a:rPr>
                <a:t>Selected scenarios</a:t>
              </a:r>
            </a:p>
          </p:txBody>
        </p:sp>
        <p:grpSp>
          <p:nvGrpSpPr>
            <p:cNvPr id="66580" name="Group 29"/>
            <p:cNvGrpSpPr>
              <a:grpSpLocks/>
            </p:cNvGrpSpPr>
            <p:nvPr/>
          </p:nvGrpSpPr>
          <p:grpSpPr bwMode="auto">
            <a:xfrm>
              <a:off x="3160713" y="1149350"/>
              <a:ext cx="1169987" cy="512763"/>
              <a:chOff x="2082" y="1359"/>
              <a:chExt cx="737" cy="323"/>
            </a:xfrm>
          </p:grpSpPr>
          <p:sp>
            <p:nvSpPr>
              <p:cNvPr id="66581" name="Freeform 30"/>
              <p:cNvSpPr>
                <a:spLocks/>
              </p:cNvSpPr>
              <p:nvPr/>
            </p:nvSpPr>
            <p:spPr bwMode="auto">
              <a:xfrm>
                <a:off x="2391" y="1360"/>
                <a:ext cx="428" cy="213"/>
              </a:xfrm>
              <a:custGeom>
                <a:avLst/>
                <a:gdLst>
                  <a:gd name="T0" fmla="*/ 427 w 428"/>
                  <a:gd name="T1" fmla="*/ 0 h 213"/>
                  <a:gd name="T2" fmla="*/ 427 w 428"/>
                  <a:gd name="T3" fmla="*/ 16 h 213"/>
                  <a:gd name="T4" fmla="*/ 396 w 428"/>
                  <a:gd name="T5" fmla="*/ 20 h 213"/>
                  <a:gd name="T6" fmla="*/ 368 w 428"/>
                  <a:gd name="T7" fmla="*/ 25 h 213"/>
                  <a:gd name="T8" fmla="*/ 342 w 428"/>
                  <a:gd name="T9" fmla="*/ 32 h 213"/>
                  <a:gd name="T10" fmla="*/ 316 w 428"/>
                  <a:gd name="T11" fmla="*/ 38 h 213"/>
                  <a:gd name="T12" fmla="*/ 293 w 428"/>
                  <a:gd name="T13" fmla="*/ 44 h 213"/>
                  <a:gd name="T14" fmla="*/ 275 w 428"/>
                  <a:gd name="T15" fmla="*/ 51 h 213"/>
                  <a:gd name="T16" fmla="*/ 257 w 428"/>
                  <a:gd name="T17" fmla="*/ 56 h 213"/>
                  <a:gd name="T18" fmla="*/ 237 w 428"/>
                  <a:gd name="T19" fmla="*/ 63 h 213"/>
                  <a:gd name="T20" fmla="*/ 220 w 428"/>
                  <a:gd name="T21" fmla="*/ 72 h 213"/>
                  <a:gd name="T22" fmla="*/ 200 w 428"/>
                  <a:gd name="T23" fmla="*/ 82 h 213"/>
                  <a:gd name="T24" fmla="*/ 183 w 428"/>
                  <a:gd name="T25" fmla="*/ 91 h 213"/>
                  <a:gd name="T26" fmla="*/ 167 w 428"/>
                  <a:gd name="T27" fmla="*/ 101 h 213"/>
                  <a:gd name="T28" fmla="*/ 152 w 428"/>
                  <a:gd name="T29" fmla="*/ 111 h 213"/>
                  <a:gd name="T30" fmla="*/ 133 w 428"/>
                  <a:gd name="T31" fmla="*/ 124 h 213"/>
                  <a:gd name="T32" fmla="*/ 113 w 428"/>
                  <a:gd name="T33" fmla="*/ 139 h 213"/>
                  <a:gd name="T34" fmla="*/ 102 w 428"/>
                  <a:gd name="T35" fmla="*/ 149 h 213"/>
                  <a:gd name="T36" fmla="*/ 89 w 428"/>
                  <a:gd name="T37" fmla="*/ 160 h 213"/>
                  <a:gd name="T38" fmla="*/ 77 w 428"/>
                  <a:gd name="T39" fmla="*/ 171 h 213"/>
                  <a:gd name="T40" fmla="*/ 66 w 428"/>
                  <a:gd name="T41" fmla="*/ 182 h 213"/>
                  <a:gd name="T42" fmla="*/ 53 w 428"/>
                  <a:gd name="T43" fmla="*/ 199 h 213"/>
                  <a:gd name="T44" fmla="*/ 45 w 428"/>
                  <a:gd name="T45" fmla="*/ 212 h 213"/>
                  <a:gd name="T46" fmla="*/ 0 w 428"/>
                  <a:gd name="T47" fmla="*/ 208 h 213"/>
                  <a:gd name="T48" fmla="*/ 15 w 428"/>
                  <a:gd name="T49" fmla="*/ 185 h 213"/>
                  <a:gd name="T50" fmla="*/ 37 w 428"/>
                  <a:gd name="T51" fmla="*/ 160 h 213"/>
                  <a:gd name="T52" fmla="*/ 60 w 428"/>
                  <a:gd name="T53" fmla="*/ 140 h 213"/>
                  <a:gd name="T54" fmla="*/ 89 w 428"/>
                  <a:gd name="T55" fmla="*/ 118 h 213"/>
                  <a:gd name="T56" fmla="*/ 129 w 428"/>
                  <a:gd name="T57" fmla="*/ 87 h 213"/>
                  <a:gd name="T58" fmla="*/ 174 w 428"/>
                  <a:gd name="T59" fmla="*/ 60 h 213"/>
                  <a:gd name="T60" fmla="*/ 221 w 428"/>
                  <a:gd name="T61" fmla="*/ 38 h 213"/>
                  <a:gd name="T62" fmla="*/ 262 w 428"/>
                  <a:gd name="T63" fmla="*/ 24 h 213"/>
                  <a:gd name="T64" fmla="*/ 315 w 428"/>
                  <a:gd name="T65" fmla="*/ 11 h 213"/>
                  <a:gd name="T66" fmla="*/ 357 w 428"/>
                  <a:gd name="T67" fmla="*/ 5 h 213"/>
                  <a:gd name="T68" fmla="*/ 427 w 428"/>
                  <a:gd name="T69" fmla="*/ 0 h 2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8"/>
                  <a:gd name="T106" fmla="*/ 0 h 213"/>
                  <a:gd name="T107" fmla="*/ 428 w 428"/>
                  <a:gd name="T108" fmla="*/ 213 h 2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8" h="213">
                    <a:moveTo>
                      <a:pt x="427" y="0"/>
                    </a:moveTo>
                    <a:lnTo>
                      <a:pt x="427" y="16"/>
                    </a:lnTo>
                    <a:lnTo>
                      <a:pt x="396" y="20"/>
                    </a:lnTo>
                    <a:lnTo>
                      <a:pt x="368" y="25"/>
                    </a:lnTo>
                    <a:lnTo>
                      <a:pt x="342" y="32"/>
                    </a:lnTo>
                    <a:lnTo>
                      <a:pt x="316" y="38"/>
                    </a:lnTo>
                    <a:lnTo>
                      <a:pt x="293" y="44"/>
                    </a:lnTo>
                    <a:lnTo>
                      <a:pt x="275" y="51"/>
                    </a:lnTo>
                    <a:lnTo>
                      <a:pt x="257" y="56"/>
                    </a:lnTo>
                    <a:lnTo>
                      <a:pt x="237" y="63"/>
                    </a:lnTo>
                    <a:lnTo>
                      <a:pt x="220" y="72"/>
                    </a:lnTo>
                    <a:lnTo>
                      <a:pt x="200" y="82"/>
                    </a:lnTo>
                    <a:lnTo>
                      <a:pt x="183" y="91"/>
                    </a:lnTo>
                    <a:lnTo>
                      <a:pt x="167" y="101"/>
                    </a:lnTo>
                    <a:lnTo>
                      <a:pt x="152" y="111"/>
                    </a:lnTo>
                    <a:lnTo>
                      <a:pt x="133" y="124"/>
                    </a:lnTo>
                    <a:lnTo>
                      <a:pt x="113" y="139"/>
                    </a:lnTo>
                    <a:lnTo>
                      <a:pt x="102" y="149"/>
                    </a:lnTo>
                    <a:lnTo>
                      <a:pt x="89" y="160"/>
                    </a:lnTo>
                    <a:lnTo>
                      <a:pt x="77" y="171"/>
                    </a:lnTo>
                    <a:lnTo>
                      <a:pt x="66" y="182"/>
                    </a:lnTo>
                    <a:lnTo>
                      <a:pt x="53" y="199"/>
                    </a:lnTo>
                    <a:lnTo>
                      <a:pt x="45" y="212"/>
                    </a:lnTo>
                    <a:lnTo>
                      <a:pt x="0" y="208"/>
                    </a:lnTo>
                    <a:lnTo>
                      <a:pt x="15" y="185"/>
                    </a:lnTo>
                    <a:lnTo>
                      <a:pt x="37" y="160"/>
                    </a:lnTo>
                    <a:lnTo>
                      <a:pt x="60" y="140"/>
                    </a:lnTo>
                    <a:lnTo>
                      <a:pt x="89" y="118"/>
                    </a:lnTo>
                    <a:lnTo>
                      <a:pt x="129" y="87"/>
                    </a:lnTo>
                    <a:lnTo>
                      <a:pt x="174" y="60"/>
                    </a:lnTo>
                    <a:lnTo>
                      <a:pt x="221" y="38"/>
                    </a:lnTo>
                    <a:lnTo>
                      <a:pt x="262" y="24"/>
                    </a:lnTo>
                    <a:lnTo>
                      <a:pt x="315" y="11"/>
                    </a:lnTo>
                    <a:lnTo>
                      <a:pt x="357" y="5"/>
                    </a:lnTo>
                    <a:lnTo>
                      <a:pt x="427" y="0"/>
                    </a:lnTo>
                  </a:path>
                </a:pathLst>
              </a:custGeom>
              <a:solidFill>
                <a:srgbClr val="000099"/>
              </a:solidFill>
              <a:ln w="12700" cap="rnd">
                <a:noFill/>
                <a:round/>
                <a:headEnd/>
                <a:tailEnd/>
              </a:ln>
            </p:spPr>
            <p:txBody>
              <a:bodyPr/>
              <a:lstStyle/>
              <a:p>
                <a:endParaRPr lang="zh-CN" altLang="en-US"/>
              </a:p>
            </p:txBody>
          </p:sp>
          <p:sp>
            <p:nvSpPr>
              <p:cNvPr id="66582" name="Freeform 31"/>
              <p:cNvSpPr>
                <a:spLocks/>
              </p:cNvSpPr>
              <p:nvPr/>
            </p:nvSpPr>
            <p:spPr bwMode="auto">
              <a:xfrm>
                <a:off x="2082" y="1529"/>
                <a:ext cx="223" cy="153"/>
              </a:xfrm>
              <a:custGeom>
                <a:avLst/>
                <a:gdLst>
                  <a:gd name="T0" fmla="*/ 222 w 223"/>
                  <a:gd name="T1" fmla="*/ 118 h 153"/>
                  <a:gd name="T2" fmla="*/ 222 w 223"/>
                  <a:gd name="T3" fmla="*/ 152 h 153"/>
                  <a:gd name="T4" fmla="*/ 213 w 223"/>
                  <a:gd name="T5" fmla="*/ 143 h 153"/>
                  <a:gd name="T6" fmla="*/ 203 w 223"/>
                  <a:gd name="T7" fmla="*/ 134 h 153"/>
                  <a:gd name="T8" fmla="*/ 190 w 223"/>
                  <a:gd name="T9" fmla="*/ 125 h 153"/>
                  <a:gd name="T10" fmla="*/ 173 w 223"/>
                  <a:gd name="T11" fmla="*/ 114 h 153"/>
                  <a:gd name="T12" fmla="*/ 158 w 223"/>
                  <a:gd name="T13" fmla="*/ 102 h 153"/>
                  <a:gd name="T14" fmla="*/ 141 w 223"/>
                  <a:gd name="T15" fmla="*/ 91 h 153"/>
                  <a:gd name="T16" fmla="*/ 127 w 223"/>
                  <a:gd name="T17" fmla="*/ 81 h 153"/>
                  <a:gd name="T18" fmla="*/ 113 w 223"/>
                  <a:gd name="T19" fmla="*/ 73 h 153"/>
                  <a:gd name="T20" fmla="*/ 99 w 223"/>
                  <a:gd name="T21" fmla="*/ 65 h 153"/>
                  <a:gd name="T22" fmla="*/ 83 w 223"/>
                  <a:gd name="T23" fmla="*/ 58 h 153"/>
                  <a:gd name="T24" fmla="*/ 65 w 223"/>
                  <a:gd name="T25" fmla="*/ 50 h 153"/>
                  <a:gd name="T26" fmla="*/ 49 w 223"/>
                  <a:gd name="T27" fmla="*/ 43 h 153"/>
                  <a:gd name="T28" fmla="*/ 32 w 223"/>
                  <a:gd name="T29" fmla="*/ 38 h 153"/>
                  <a:gd name="T30" fmla="*/ 14 w 223"/>
                  <a:gd name="T31" fmla="*/ 32 h 153"/>
                  <a:gd name="T32" fmla="*/ 0 w 223"/>
                  <a:gd name="T33" fmla="*/ 27 h 153"/>
                  <a:gd name="T34" fmla="*/ 0 w 223"/>
                  <a:gd name="T35" fmla="*/ 0 h 153"/>
                  <a:gd name="T36" fmla="*/ 25 w 223"/>
                  <a:gd name="T37" fmla="*/ 5 h 153"/>
                  <a:gd name="T38" fmla="*/ 60 w 223"/>
                  <a:gd name="T39" fmla="*/ 17 h 153"/>
                  <a:gd name="T40" fmla="*/ 105 w 223"/>
                  <a:gd name="T41" fmla="*/ 32 h 153"/>
                  <a:gd name="T42" fmla="*/ 139 w 223"/>
                  <a:gd name="T43" fmla="*/ 49 h 153"/>
                  <a:gd name="T44" fmla="*/ 169 w 223"/>
                  <a:gd name="T45" fmla="*/ 72 h 153"/>
                  <a:gd name="T46" fmla="*/ 199 w 223"/>
                  <a:gd name="T47" fmla="*/ 91 h 153"/>
                  <a:gd name="T48" fmla="*/ 222 w 223"/>
                  <a:gd name="T49" fmla="*/ 109 h 153"/>
                  <a:gd name="T50" fmla="*/ 222 w 223"/>
                  <a:gd name="T51" fmla="*/ 151 h 153"/>
                  <a:gd name="T52" fmla="*/ 222 w 223"/>
                  <a:gd name="T53" fmla="*/ 118 h 15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23"/>
                  <a:gd name="T82" fmla="*/ 0 h 153"/>
                  <a:gd name="T83" fmla="*/ 223 w 223"/>
                  <a:gd name="T84" fmla="*/ 153 h 15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23" h="153">
                    <a:moveTo>
                      <a:pt x="222" y="118"/>
                    </a:moveTo>
                    <a:lnTo>
                      <a:pt x="222" y="152"/>
                    </a:lnTo>
                    <a:lnTo>
                      <a:pt x="213" y="143"/>
                    </a:lnTo>
                    <a:lnTo>
                      <a:pt x="203" y="134"/>
                    </a:lnTo>
                    <a:lnTo>
                      <a:pt x="190" y="125"/>
                    </a:lnTo>
                    <a:lnTo>
                      <a:pt x="173" y="114"/>
                    </a:lnTo>
                    <a:lnTo>
                      <a:pt x="158" y="102"/>
                    </a:lnTo>
                    <a:lnTo>
                      <a:pt x="141" y="91"/>
                    </a:lnTo>
                    <a:lnTo>
                      <a:pt x="127" y="81"/>
                    </a:lnTo>
                    <a:lnTo>
                      <a:pt x="113" y="73"/>
                    </a:lnTo>
                    <a:lnTo>
                      <a:pt x="99" y="65"/>
                    </a:lnTo>
                    <a:lnTo>
                      <a:pt x="83" y="58"/>
                    </a:lnTo>
                    <a:lnTo>
                      <a:pt x="65" y="50"/>
                    </a:lnTo>
                    <a:lnTo>
                      <a:pt x="49" y="43"/>
                    </a:lnTo>
                    <a:lnTo>
                      <a:pt x="32" y="38"/>
                    </a:lnTo>
                    <a:lnTo>
                      <a:pt x="14" y="32"/>
                    </a:lnTo>
                    <a:lnTo>
                      <a:pt x="0" y="27"/>
                    </a:lnTo>
                    <a:lnTo>
                      <a:pt x="0" y="0"/>
                    </a:lnTo>
                    <a:lnTo>
                      <a:pt x="25" y="5"/>
                    </a:lnTo>
                    <a:lnTo>
                      <a:pt x="60" y="17"/>
                    </a:lnTo>
                    <a:lnTo>
                      <a:pt x="105" y="32"/>
                    </a:lnTo>
                    <a:lnTo>
                      <a:pt x="139" y="49"/>
                    </a:lnTo>
                    <a:lnTo>
                      <a:pt x="169" y="72"/>
                    </a:lnTo>
                    <a:lnTo>
                      <a:pt x="199" y="91"/>
                    </a:lnTo>
                    <a:lnTo>
                      <a:pt x="222" y="109"/>
                    </a:lnTo>
                    <a:lnTo>
                      <a:pt x="222" y="151"/>
                    </a:lnTo>
                    <a:lnTo>
                      <a:pt x="222" y="118"/>
                    </a:lnTo>
                  </a:path>
                </a:pathLst>
              </a:custGeom>
              <a:solidFill>
                <a:srgbClr val="000099"/>
              </a:solidFill>
              <a:ln w="12700" cap="rnd">
                <a:noFill/>
                <a:round/>
                <a:headEnd/>
                <a:tailEnd/>
              </a:ln>
            </p:spPr>
            <p:txBody>
              <a:bodyPr/>
              <a:lstStyle/>
              <a:p>
                <a:endParaRPr lang="zh-CN" altLang="en-US"/>
              </a:p>
            </p:txBody>
          </p:sp>
          <p:sp>
            <p:nvSpPr>
              <p:cNvPr id="66583" name="Freeform 32"/>
              <p:cNvSpPr>
                <a:spLocks/>
              </p:cNvSpPr>
              <p:nvPr/>
            </p:nvSpPr>
            <p:spPr bwMode="auto">
              <a:xfrm>
                <a:off x="2303" y="1587"/>
                <a:ext cx="265" cy="95"/>
              </a:xfrm>
              <a:custGeom>
                <a:avLst/>
                <a:gdLst>
                  <a:gd name="T0" fmla="*/ 264 w 265"/>
                  <a:gd name="T1" fmla="*/ 0 h 95"/>
                  <a:gd name="T2" fmla="*/ 264 w 265"/>
                  <a:gd name="T3" fmla="*/ 29 h 95"/>
                  <a:gd name="T4" fmla="*/ 246 w 265"/>
                  <a:gd name="T5" fmla="*/ 31 h 95"/>
                  <a:gd name="T6" fmla="*/ 229 w 265"/>
                  <a:gd name="T7" fmla="*/ 34 h 95"/>
                  <a:gd name="T8" fmla="*/ 213 w 265"/>
                  <a:gd name="T9" fmla="*/ 37 h 95"/>
                  <a:gd name="T10" fmla="*/ 195 w 265"/>
                  <a:gd name="T11" fmla="*/ 41 h 95"/>
                  <a:gd name="T12" fmla="*/ 175 w 265"/>
                  <a:gd name="T13" fmla="*/ 44 h 95"/>
                  <a:gd name="T14" fmla="*/ 154 w 265"/>
                  <a:gd name="T15" fmla="*/ 49 h 95"/>
                  <a:gd name="T16" fmla="*/ 127 w 265"/>
                  <a:gd name="T17" fmla="*/ 55 h 95"/>
                  <a:gd name="T18" fmla="*/ 102 w 265"/>
                  <a:gd name="T19" fmla="*/ 60 h 95"/>
                  <a:gd name="T20" fmla="*/ 84 w 265"/>
                  <a:gd name="T21" fmla="*/ 65 h 95"/>
                  <a:gd name="T22" fmla="*/ 64 w 265"/>
                  <a:gd name="T23" fmla="*/ 71 h 95"/>
                  <a:gd name="T24" fmla="*/ 42 w 265"/>
                  <a:gd name="T25" fmla="*/ 78 h 95"/>
                  <a:gd name="T26" fmla="*/ 22 w 265"/>
                  <a:gd name="T27" fmla="*/ 85 h 95"/>
                  <a:gd name="T28" fmla="*/ 8 w 265"/>
                  <a:gd name="T29" fmla="*/ 91 h 95"/>
                  <a:gd name="T30" fmla="*/ 0 w 265"/>
                  <a:gd name="T31" fmla="*/ 94 h 95"/>
                  <a:gd name="T32" fmla="*/ 0 w 265"/>
                  <a:gd name="T33" fmla="*/ 58 h 95"/>
                  <a:gd name="T34" fmla="*/ 16 w 265"/>
                  <a:gd name="T35" fmla="*/ 50 h 95"/>
                  <a:gd name="T36" fmla="*/ 49 w 265"/>
                  <a:gd name="T37" fmla="*/ 37 h 95"/>
                  <a:gd name="T38" fmla="*/ 88 w 265"/>
                  <a:gd name="T39" fmla="*/ 24 h 95"/>
                  <a:gd name="T40" fmla="*/ 122 w 265"/>
                  <a:gd name="T41" fmla="*/ 17 h 95"/>
                  <a:gd name="T42" fmla="*/ 162 w 265"/>
                  <a:gd name="T43" fmla="*/ 9 h 95"/>
                  <a:gd name="T44" fmla="*/ 202 w 265"/>
                  <a:gd name="T45" fmla="*/ 3 h 95"/>
                  <a:gd name="T46" fmla="*/ 231 w 265"/>
                  <a:gd name="T47" fmla="*/ 1 h 95"/>
                  <a:gd name="T48" fmla="*/ 264 w 265"/>
                  <a:gd name="T49" fmla="*/ 0 h 9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65"/>
                  <a:gd name="T76" fmla="*/ 0 h 95"/>
                  <a:gd name="T77" fmla="*/ 265 w 265"/>
                  <a:gd name="T78" fmla="*/ 95 h 9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65" h="95">
                    <a:moveTo>
                      <a:pt x="264" y="0"/>
                    </a:moveTo>
                    <a:lnTo>
                      <a:pt x="264" y="29"/>
                    </a:lnTo>
                    <a:lnTo>
                      <a:pt x="246" y="31"/>
                    </a:lnTo>
                    <a:lnTo>
                      <a:pt x="229" y="34"/>
                    </a:lnTo>
                    <a:lnTo>
                      <a:pt x="213" y="37"/>
                    </a:lnTo>
                    <a:lnTo>
                      <a:pt x="195" y="41"/>
                    </a:lnTo>
                    <a:lnTo>
                      <a:pt x="175" y="44"/>
                    </a:lnTo>
                    <a:lnTo>
                      <a:pt x="154" y="49"/>
                    </a:lnTo>
                    <a:lnTo>
                      <a:pt x="127" y="55"/>
                    </a:lnTo>
                    <a:lnTo>
                      <a:pt x="102" y="60"/>
                    </a:lnTo>
                    <a:lnTo>
                      <a:pt x="84" y="65"/>
                    </a:lnTo>
                    <a:lnTo>
                      <a:pt x="64" y="71"/>
                    </a:lnTo>
                    <a:lnTo>
                      <a:pt x="42" y="78"/>
                    </a:lnTo>
                    <a:lnTo>
                      <a:pt x="22" y="85"/>
                    </a:lnTo>
                    <a:lnTo>
                      <a:pt x="8" y="91"/>
                    </a:lnTo>
                    <a:lnTo>
                      <a:pt x="0" y="94"/>
                    </a:lnTo>
                    <a:lnTo>
                      <a:pt x="0" y="58"/>
                    </a:lnTo>
                    <a:lnTo>
                      <a:pt x="16" y="50"/>
                    </a:lnTo>
                    <a:lnTo>
                      <a:pt x="49" y="37"/>
                    </a:lnTo>
                    <a:lnTo>
                      <a:pt x="88" y="24"/>
                    </a:lnTo>
                    <a:lnTo>
                      <a:pt x="122" y="17"/>
                    </a:lnTo>
                    <a:lnTo>
                      <a:pt x="162" y="9"/>
                    </a:lnTo>
                    <a:lnTo>
                      <a:pt x="202" y="3"/>
                    </a:lnTo>
                    <a:lnTo>
                      <a:pt x="231" y="1"/>
                    </a:lnTo>
                    <a:lnTo>
                      <a:pt x="264" y="0"/>
                    </a:lnTo>
                  </a:path>
                </a:pathLst>
              </a:custGeom>
              <a:solidFill>
                <a:srgbClr val="000099"/>
              </a:solidFill>
              <a:ln w="12700" cap="rnd">
                <a:noFill/>
                <a:round/>
                <a:headEnd/>
                <a:tailEnd/>
              </a:ln>
            </p:spPr>
            <p:txBody>
              <a:bodyPr/>
              <a:lstStyle/>
              <a:p>
                <a:endParaRPr lang="zh-CN" altLang="en-US"/>
              </a:p>
            </p:txBody>
          </p:sp>
          <p:sp>
            <p:nvSpPr>
              <p:cNvPr id="66584" name="Freeform 33"/>
              <p:cNvSpPr>
                <a:spLocks/>
              </p:cNvSpPr>
              <p:nvPr/>
            </p:nvSpPr>
            <p:spPr bwMode="auto">
              <a:xfrm>
                <a:off x="2082" y="1359"/>
                <a:ext cx="737" cy="288"/>
              </a:xfrm>
              <a:custGeom>
                <a:avLst/>
                <a:gdLst>
                  <a:gd name="T0" fmla="*/ 696 w 737"/>
                  <a:gd name="T1" fmla="*/ 0 h 288"/>
                  <a:gd name="T2" fmla="*/ 652 w 737"/>
                  <a:gd name="T3" fmla="*/ 0 h 288"/>
                  <a:gd name="T4" fmla="*/ 606 w 737"/>
                  <a:gd name="T5" fmla="*/ 1 h 288"/>
                  <a:gd name="T6" fmla="*/ 564 w 737"/>
                  <a:gd name="T7" fmla="*/ 7 h 288"/>
                  <a:gd name="T8" fmla="*/ 514 w 737"/>
                  <a:gd name="T9" fmla="*/ 15 h 288"/>
                  <a:gd name="T10" fmla="*/ 467 w 737"/>
                  <a:gd name="T11" fmla="*/ 27 h 288"/>
                  <a:gd name="T12" fmla="*/ 418 w 737"/>
                  <a:gd name="T13" fmla="*/ 42 h 288"/>
                  <a:gd name="T14" fmla="*/ 373 w 737"/>
                  <a:gd name="T15" fmla="*/ 59 h 288"/>
                  <a:gd name="T16" fmla="*/ 331 w 737"/>
                  <a:gd name="T17" fmla="*/ 75 h 288"/>
                  <a:gd name="T18" fmla="*/ 288 w 737"/>
                  <a:gd name="T19" fmla="*/ 94 h 288"/>
                  <a:gd name="T20" fmla="*/ 247 w 737"/>
                  <a:gd name="T21" fmla="*/ 115 h 288"/>
                  <a:gd name="T22" fmla="*/ 209 w 737"/>
                  <a:gd name="T23" fmla="*/ 139 h 288"/>
                  <a:gd name="T24" fmla="*/ 177 w 737"/>
                  <a:gd name="T25" fmla="*/ 163 h 288"/>
                  <a:gd name="T26" fmla="*/ 156 w 737"/>
                  <a:gd name="T27" fmla="*/ 186 h 288"/>
                  <a:gd name="T28" fmla="*/ 21 w 737"/>
                  <a:gd name="T29" fmla="*/ 179 h 288"/>
                  <a:gd name="T30" fmla="*/ 68 w 737"/>
                  <a:gd name="T31" fmla="*/ 194 h 288"/>
                  <a:gd name="T32" fmla="*/ 99 w 737"/>
                  <a:gd name="T33" fmla="*/ 207 h 288"/>
                  <a:gd name="T34" fmla="*/ 125 w 737"/>
                  <a:gd name="T35" fmla="*/ 219 h 288"/>
                  <a:gd name="T36" fmla="*/ 151 w 737"/>
                  <a:gd name="T37" fmla="*/ 236 h 288"/>
                  <a:gd name="T38" fmla="*/ 181 w 737"/>
                  <a:gd name="T39" fmla="*/ 257 h 288"/>
                  <a:gd name="T40" fmla="*/ 209 w 737"/>
                  <a:gd name="T41" fmla="*/ 278 h 288"/>
                  <a:gd name="T42" fmla="*/ 233 w 737"/>
                  <a:gd name="T43" fmla="*/ 283 h 288"/>
                  <a:gd name="T44" fmla="*/ 258 w 737"/>
                  <a:gd name="T45" fmla="*/ 273 h 288"/>
                  <a:gd name="T46" fmla="*/ 289 w 737"/>
                  <a:gd name="T47" fmla="*/ 263 h 288"/>
                  <a:gd name="T48" fmla="*/ 317 w 737"/>
                  <a:gd name="T49" fmla="*/ 256 h 288"/>
                  <a:gd name="T50" fmla="*/ 349 w 737"/>
                  <a:gd name="T51" fmla="*/ 249 h 288"/>
                  <a:gd name="T52" fmla="*/ 382 w 737"/>
                  <a:gd name="T53" fmla="*/ 243 h 288"/>
                  <a:gd name="T54" fmla="*/ 414 w 737"/>
                  <a:gd name="T55" fmla="*/ 237 h 288"/>
                  <a:gd name="T56" fmla="*/ 444 w 737"/>
                  <a:gd name="T57" fmla="*/ 232 h 288"/>
                  <a:gd name="T58" fmla="*/ 485 w 737"/>
                  <a:gd name="T59" fmla="*/ 227 h 288"/>
                  <a:gd name="T60" fmla="*/ 335 w 737"/>
                  <a:gd name="T61" fmla="*/ 189 h 288"/>
                  <a:gd name="T62" fmla="*/ 370 w 737"/>
                  <a:gd name="T63" fmla="*/ 153 h 288"/>
                  <a:gd name="T64" fmla="*/ 397 w 737"/>
                  <a:gd name="T65" fmla="*/ 132 h 288"/>
                  <a:gd name="T66" fmla="*/ 436 w 737"/>
                  <a:gd name="T67" fmla="*/ 104 h 288"/>
                  <a:gd name="T68" fmla="*/ 470 w 737"/>
                  <a:gd name="T69" fmla="*/ 82 h 288"/>
                  <a:gd name="T70" fmla="*/ 497 w 737"/>
                  <a:gd name="T71" fmla="*/ 65 h 288"/>
                  <a:gd name="T72" fmla="*/ 530 w 737"/>
                  <a:gd name="T73" fmla="*/ 49 h 288"/>
                  <a:gd name="T74" fmla="*/ 564 w 737"/>
                  <a:gd name="T75" fmla="*/ 35 h 288"/>
                  <a:gd name="T76" fmla="*/ 606 w 737"/>
                  <a:gd name="T77" fmla="*/ 23 h 288"/>
                  <a:gd name="T78" fmla="*/ 651 w 737"/>
                  <a:gd name="T79" fmla="*/ 15 h 288"/>
                  <a:gd name="T80" fmla="*/ 697 w 737"/>
                  <a:gd name="T81" fmla="*/ 8 h 28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737"/>
                  <a:gd name="T124" fmla="*/ 0 h 288"/>
                  <a:gd name="T125" fmla="*/ 737 w 737"/>
                  <a:gd name="T126" fmla="*/ 288 h 28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737" h="288">
                    <a:moveTo>
                      <a:pt x="736" y="1"/>
                    </a:moveTo>
                    <a:lnTo>
                      <a:pt x="696" y="0"/>
                    </a:lnTo>
                    <a:lnTo>
                      <a:pt x="676" y="0"/>
                    </a:lnTo>
                    <a:lnTo>
                      <a:pt x="652" y="0"/>
                    </a:lnTo>
                    <a:lnTo>
                      <a:pt x="628" y="0"/>
                    </a:lnTo>
                    <a:lnTo>
                      <a:pt x="606" y="1"/>
                    </a:lnTo>
                    <a:lnTo>
                      <a:pt x="584" y="4"/>
                    </a:lnTo>
                    <a:lnTo>
                      <a:pt x="564" y="7"/>
                    </a:lnTo>
                    <a:lnTo>
                      <a:pt x="541" y="10"/>
                    </a:lnTo>
                    <a:lnTo>
                      <a:pt x="514" y="15"/>
                    </a:lnTo>
                    <a:lnTo>
                      <a:pt x="490" y="21"/>
                    </a:lnTo>
                    <a:lnTo>
                      <a:pt x="467" y="27"/>
                    </a:lnTo>
                    <a:lnTo>
                      <a:pt x="442" y="34"/>
                    </a:lnTo>
                    <a:lnTo>
                      <a:pt x="418" y="42"/>
                    </a:lnTo>
                    <a:lnTo>
                      <a:pt x="393" y="51"/>
                    </a:lnTo>
                    <a:lnTo>
                      <a:pt x="373" y="59"/>
                    </a:lnTo>
                    <a:lnTo>
                      <a:pt x="350" y="67"/>
                    </a:lnTo>
                    <a:lnTo>
                      <a:pt x="331" y="75"/>
                    </a:lnTo>
                    <a:lnTo>
                      <a:pt x="309" y="85"/>
                    </a:lnTo>
                    <a:lnTo>
                      <a:pt x="288" y="94"/>
                    </a:lnTo>
                    <a:lnTo>
                      <a:pt x="267" y="106"/>
                    </a:lnTo>
                    <a:lnTo>
                      <a:pt x="247" y="115"/>
                    </a:lnTo>
                    <a:lnTo>
                      <a:pt x="227" y="128"/>
                    </a:lnTo>
                    <a:lnTo>
                      <a:pt x="209" y="139"/>
                    </a:lnTo>
                    <a:lnTo>
                      <a:pt x="192" y="151"/>
                    </a:lnTo>
                    <a:lnTo>
                      <a:pt x="177" y="163"/>
                    </a:lnTo>
                    <a:lnTo>
                      <a:pt x="165" y="174"/>
                    </a:lnTo>
                    <a:lnTo>
                      <a:pt x="156" y="186"/>
                    </a:lnTo>
                    <a:lnTo>
                      <a:pt x="0" y="170"/>
                    </a:lnTo>
                    <a:lnTo>
                      <a:pt x="21" y="179"/>
                    </a:lnTo>
                    <a:lnTo>
                      <a:pt x="47" y="187"/>
                    </a:lnTo>
                    <a:lnTo>
                      <a:pt x="68" y="194"/>
                    </a:lnTo>
                    <a:lnTo>
                      <a:pt x="83" y="200"/>
                    </a:lnTo>
                    <a:lnTo>
                      <a:pt x="99" y="207"/>
                    </a:lnTo>
                    <a:lnTo>
                      <a:pt x="112" y="213"/>
                    </a:lnTo>
                    <a:lnTo>
                      <a:pt x="125" y="219"/>
                    </a:lnTo>
                    <a:lnTo>
                      <a:pt x="139" y="228"/>
                    </a:lnTo>
                    <a:lnTo>
                      <a:pt x="151" y="236"/>
                    </a:lnTo>
                    <a:lnTo>
                      <a:pt x="166" y="246"/>
                    </a:lnTo>
                    <a:lnTo>
                      <a:pt x="181" y="257"/>
                    </a:lnTo>
                    <a:lnTo>
                      <a:pt x="194" y="266"/>
                    </a:lnTo>
                    <a:lnTo>
                      <a:pt x="209" y="278"/>
                    </a:lnTo>
                    <a:lnTo>
                      <a:pt x="221" y="287"/>
                    </a:lnTo>
                    <a:lnTo>
                      <a:pt x="233" y="283"/>
                    </a:lnTo>
                    <a:lnTo>
                      <a:pt x="245" y="278"/>
                    </a:lnTo>
                    <a:lnTo>
                      <a:pt x="258" y="273"/>
                    </a:lnTo>
                    <a:lnTo>
                      <a:pt x="274" y="268"/>
                    </a:lnTo>
                    <a:lnTo>
                      <a:pt x="289" y="263"/>
                    </a:lnTo>
                    <a:lnTo>
                      <a:pt x="303" y="259"/>
                    </a:lnTo>
                    <a:lnTo>
                      <a:pt x="317" y="256"/>
                    </a:lnTo>
                    <a:lnTo>
                      <a:pt x="333" y="252"/>
                    </a:lnTo>
                    <a:lnTo>
                      <a:pt x="349" y="249"/>
                    </a:lnTo>
                    <a:lnTo>
                      <a:pt x="367" y="246"/>
                    </a:lnTo>
                    <a:lnTo>
                      <a:pt x="382" y="243"/>
                    </a:lnTo>
                    <a:lnTo>
                      <a:pt x="397" y="239"/>
                    </a:lnTo>
                    <a:lnTo>
                      <a:pt x="414" y="237"/>
                    </a:lnTo>
                    <a:lnTo>
                      <a:pt x="429" y="235"/>
                    </a:lnTo>
                    <a:lnTo>
                      <a:pt x="444" y="232"/>
                    </a:lnTo>
                    <a:lnTo>
                      <a:pt x="462" y="229"/>
                    </a:lnTo>
                    <a:lnTo>
                      <a:pt x="485" y="227"/>
                    </a:lnTo>
                    <a:lnTo>
                      <a:pt x="325" y="205"/>
                    </a:lnTo>
                    <a:lnTo>
                      <a:pt x="335" y="189"/>
                    </a:lnTo>
                    <a:lnTo>
                      <a:pt x="347" y="176"/>
                    </a:lnTo>
                    <a:lnTo>
                      <a:pt x="370" y="153"/>
                    </a:lnTo>
                    <a:lnTo>
                      <a:pt x="384" y="142"/>
                    </a:lnTo>
                    <a:lnTo>
                      <a:pt x="397" y="132"/>
                    </a:lnTo>
                    <a:lnTo>
                      <a:pt x="422" y="114"/>
                    </a:lnTo>
                    <a:lnTo>
                      <a:pt x="436" y="104"/>
                    </a:lnTo>
                    <a:lnTo>
                      <a:pt x="453" y="91"/>
                    </a:lnTo>
                    <a:lnTo>
                      <a:pt x="470" y="82"/>
                    </a:lnTo>
                    <a:lnTo>
                      <a:pt x="483" y="73"/>
                    </a:lnTo>
                    <a:lnTo>
                      <a:pt x="497" y="65"/>
                    </a:lnTo>
                    <a:lnTo>
                      <a:pt x="513" y="57"/>
                    </a:lnTo>
                    <a:lnTo>
                      <a:pt x="530" y="49"/>
                    </a:lnTo>
                    <a:lnTo>
                      <a:pt x="548" y="42"/>
                    </a:lnTo>
                    <a:lnTo>
                      <a:pt x="564" y="35"/>
                    </a:lnTo>
                    <a:lnTo>
                      <a:pt x="586" y="29"/>
                    </a:lnTo>
                    <a:lnTo>
                      <a:pt x="606" y="23"/>
                    </a:lnTo>
                    <a:lnTo>
                      <a:pt x="628" y="20"/>
                    </a:lnTo>
                    <a:lnTo>
                      <a:pt x="651" y="15"/>
                    </a:lnTo>
                    <a:lnTo>
                      <a:pt x="673" y="11"/>
                    </a:lnTo>
                    <a:lnTo>
                      <a:pt x="697" y="8"/>
                    </a:lnTo>
                    <a:lnTo>
                      <a:pt x="736" y="1"/>
                    </a:lnTo>
                  </a:path>
                </a:pathLst>
              </a:custGeom>
              <a:solidFill>
                <a:srgbClr val="6699FF"/>
              </a:solidFill>
              <a:ln w="12700" cap="rnd">
                <a:noFill/>
                <a:round/>
                <a:headEnd/>
                <a:tailEnd/>
              </a:ln>
            </p:spPr>
            <p:txBody>
              <a:bodyPr/>
              <a:lstStyle/>
              <a:p>
                <a:endParaRPr lang="zh-CN" altLang="en-US"/>
              </a:p>
            </p:txBody>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1000"/>
                                        <p:tgtEl>
                                          <p:spTgt spid="33"/>
                                        </p:tgtEl>
                                      </p:cBhvr>
                                    </p:animEffect>
                                  </p:childTnLst>
                                </p:cTn>
                              </p:par>
                            </p:childTnLst>
                          </p:cTn>
                        </p:par>
                        <p:par>
                          <p:cTn id="12" fill="hold">
                            <p:stCondLst>
                              <p:cond delay="1500"/>
                            </p:stCondLst>
                            <p:childTnLst>
                              <p:par>
                                <p:cTn id="13" presetID="22" presetClass="entr" presetSubtype="1"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up)">
                                      <p:cBhvr>
                                        <p:cTn id="1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4"/>
          <p:cNvSpPr>
            <a:spLocks noGrp="1"/>
          </p:cNvSpPr>
          <p:nvPr>
            <p:ph type="sldNum" sz="quarter" idx="11"/>
          </p:nvPr>
        </p:nvSpPr>
        <p:spPr>
          <a:noFill/>
        </p:spPr>
        <p:txBody>
          <a:bodyPr/>
          <a:lstStyle/>
          <a:p>
            <a:fld id="{8B0FB1D8-F1C7-4707-A1C1-C2DF100477DC}" type="slidenum">
              <a:rPr lang="en-US" altLang="zh-CN">
                <a:ea typeface="宋体" charset="-122"/>
              </a:rPr>
              <a:pPr/>
              <a:t>21</a:t>
            </a:fld>
            <a:endParaRPr lang="en-US" altLang="zh-CN">
              <a:ea typeface="宋体" charset="-122"/>
            </a:endParaRPr>
          </a:p>
        </p:txBody>
      </p:sp>
      <p:pic>
        <p:nvPicPr>
          <p:cNvPr id="67587" name="Picture 5" descr="phases and milestones1"/>
          <p:cNvPicPr>
            <a:picLocks noChangeAspect="1" noChangeArrowheads="1"/>
          </p:cNvPicPr>
          <p:nvPr/>
        </p:nvPicPr>
        <p:blipFill>
          <a:blip r:embed="rId2" cstate="print"/>
          <a:srcRect/>
          <a:stretch>
            <a:fillRect/>
          </a:stretch>
        </p:blipFill>
        <p:spPr bwMode="auto">
          <a:xfrm>
            <a:off x="82550" y="1590675"/>
            <a:ext cx="8932863" cy="2944813"/>
          </a:xfrm>
          <a:prstGeom prst="rect">
            <a:avLst/>
          </a:prstGeom>
          <a:noFill/>
          <a:ln w="9525">
            <a:noFill/>
            <a:miter lim="800000"/>
            <a:headEnd/>
            <a:tailEnd/>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67587"/>
                                        </p:tgtEl>
                                        <p:attrNameLst>
                                          <p:attrName>style.visibility</p:attrName>
                                        </p:attrNameLst>
                                      </p:cBhvr>
                                      <p:to>
                                        <p:strVal val="visible"/>
                                      </p:to>
                                    </p:set>
                                    <p:animEffect transition="in" filter="box(in)">
                                      <p:cBhvr>
                                        <p:cTn id="7" dur="2000"/>
                                        <p:tgtEl>
                                          <p:spTgt spid="67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4"/>
          <p:cNvSpPr>
            <a:spLocks noGrp="1"/>
          </p:cNvSpPr>
          <p:nvPr>
            <p:ph type="sldNum" sz="quarter" idx="11"/>
          </p:nvPr>
        </p:nvSpPr>
        <p:spPr>
          <a:noFill/>
        </p:spPr>
        <p:txBody>
          <a:bodyPr/>
          <a:lstStyle/>
          <a:p>
            <a:fld id="{B20F53DE-D955-4A04-A2E1-F97B69FFA1FE}" type="slidenum">
              <a:rPr lang="en-US" altLang="zh-CN">
                <a:ea typeface="宋体" charset="-122"/>
              </a:rPr>
              <a:pPr/>
              <a:t>22</a:t>
            </a:fld>
            <a:endParaRPr lang="en-US" altLang="zh-CN">
              <a:ea typeface="宋体" charset="-122"/>
            </a:endParaRPr>
          </a:p>
        </p:txBody>
      </p:sp>
      <p:sp>
        <p:nvSpPr>
          <p:cNvPr id="274435" name="Rectangle 3"/>
          <p:cNvSpPr>
            <a:spLocks noGrp="1" noChangeArrowheads="1"/>
          </p:cNvSpPr>
          <p:nvPr>
            <p:ph type="body" idx="1"/>
          </p:nvPr>
        </p:nvSpPr>
        <p:spPr>
          <a:xfrm>
            <a:off x="457200" y="1052513"/>
            <a:ext cx="8229600" cy="5472112"/>
          </a:xfrm>
        </p:spPr>
        <p:txBody>
          <a:bodyPr/>
          <a:lstStyle/>
          <a:p>
            <a:pPr eaLnBrk="1" hangingPunct="1">
              <a:defRPr/>
            </a:pPr>
            <a:r>
              <a:rPr lang="zh-CN" altLang="en-US" b="1" smtClean="0">
                <a:solidFill>
                  <a:srgbClr val="FFFF00"/>
                </a:solidFill>
              </a:rPr>
              <a:t>与螺旋模型相比</a:t>
            </a:r>
          </a:p>
          <a:p>
            <a:pPr lvl="1" eaLnBrk="1" hangingPunct="1">
              <a:defRPr/>
            </a:pPr>
            <a:r>
              <a:rPr lang="zh-CN" altLang="en-US" b="1" smtClean="0">
                <a:solidFill>
                  <a:srgbClr val="FFFF00"/>
                </a:solidFill>
              </a:rPr>
              <a:t>相似：重复一系列组成系统生命周期的循环</a:t>
            </a:r>
          </a:p>
          <a:p>
            <a:pPr lvl="1" eaLnBrk="1" hangingPunct="1">
              <a:defRPr/>
            </a:pPr>
            <a:r>
              <a:rPr lang="zh-CN" altLang="en-US" b="1" smtClean="0">
                <a:solidFill>
                  <a:srgbClr val="FFFF00"/>
                </a:solidFill>
              </a:rPr>
              <a:t>差异：</a:t>
            </a:r>
          </a:p>
          <a:p>
            <a:pPr lvl="2" eaLnBrk="1" hangingPunct="1">
              <a:lnSpc>
                <a:spcPct val="110000"/>
              </a:lnSpc>
              <a:defRPr/>
            </a:pPr>
            <a:r>
              <a:rPr lang="en-US" altLang="zh-CN" b="1" smtClean="0">
                <a:solidFill>
                  <a:srgbClr val="FFFF00"/>
                </a:solidFill>
              </a:rPr>
              <a:t>RUP</a:t>
            </a:r>
            <a:r>
              <a:rPr lang="zh-CN" altLang="en-US" b="1" smtClean="0">
                <a:solidFill>
                  <a:srgbClr val="FFFF00"/>
                </a:solidFill>
              </a:rPr>
              <a:t>给出了每个阶段内的若干次迭代过程完成后交付的增量的具体要求，即 四个阶段的</a:t>
            </a:r>
            <a:r>
              <a:rPr lang="zh-CN" altLang="en-US" b="1" smtClean="0"/>
              <a:t>里程碑</a:t>
            </a:r>
          </a:p>
          <a:p>
            <a:pPr lvl="2" eaLnBrk="1" hangingPunct="1">
              <a:lnSpc>
                <a:spcPct val="110000"/>
              </a:lnSpc>
              <a:defRPr/>
            </a:pPr>
            <a:r>
              <a:rPr lang="en-US" altLang="zh-CN" b="1" smtClean="0">
                <a:solidFill>
                  <a:srgbClr val="FFFF00"/>
                </a:solidFill>
              </a:rPr>
              <a:t>RUP</a:t>
            </a:r>
            <a:r>
              <a:rPr lang="zh-CN" altLang="en-US" b="1" smtClean="0">
                <a:solidFill>
                  <a:srgbClr val="FFFF00"/>
                </a:solidFill>
              </a:rPr>
              <a:t>详细阐述了不同阶段的不同迭代过程经历的九大核心工作流程中活动内容的</a:t>
            </a:r>
            <a:r>
              <a:rPr lang="zh-CN" altLang="en-US" b="1" smtClean="0"/>
              <a:t>重点和强度不同</a:t>
            </a:r>
          </a:p>
          <a:p>
            <a:pPr lvl="2" eaLnBrk="1" hangingPunct="1">
              <a:lnSpc>
                <a:spcPct val="110000"/>
              </a:lnSpc>
              <a:defRPr/>
            </a:pPr>
            <a:r>
              <a:rPr lang="en-US" altLang="zh-CN" b="1" smtClean="0">
                <a:solidFill>
                  <a:srgbClr val="FFFF00"/>
                </a:solidFill>
              </a:rPr>
              <a:t>RUP</a:t>
            </a:r>
            <a:r>
              <a:rPr lang="zh-CN" altLang="en-US" b="1" smtClean="0">
                <a:solidFill>
                  <a:srgbClr val="FFFF00"/>
                </a:solidFill>
              </a:rPr>
              <a:t>提供了对每次迭代过程中不同核心工作流程活动的</a:t>
            </a:r>
            <a:r>
              <a:rPr lang="zh-CN" altLang="en-US" b="1" smtClean="0"/>
              <a:t>并行化</a:t>
            </a:r>
            <a:r>
              <a:rPr lang="zh-CN" altLang="en-US" b="1" smtClean="0">
                <a:solidFill>
                  <a:srgbClr val="FFFF00"/>
                </a:solidFill>
              </a:rPr>
              <a:t>支持</a:t>
            </a:r>
          </a:p>
          <a:p>
            <a:pPr lvl="1" eaLnBrk="1" hangingPunct="1">
              <a:lnSpc>
                <a:spcPct val="115000"/>
              </a:lnSpc>
              <a:defRPr/>
            </a:pPr>
            <a:r>
              <a:rPr lang="zh-CN" altLang="en-US" b="1" smtClean="0">
                <a:solidFill>
                  <a:srgbClr val="FFFF00"/>
                </a:solidFill>
              </a:rPr>
              <a:t>优点：用于指导需求不明确、不稳定的项目开发时具有更强的可操作性。</a:t>
            </a:r>
          </a:p>
        </p:txBody>
      </p:sp>
      <p:sp>
        <p:nvSpPr>
          <p:cNvPr id="274436" name="Rectangle 4"/>
          <p:cNvSpPr>
            <a:spLocks noRot="1" noChangeArrowheads="1"/>
          </p:cNvSpPr>
          <p:nvPr/>
        </p:nvSpPr>
        <p:spPr bwMode="auto">
          <a:xfrm>
            <a:off x="179388" y="130175"/>
            <a:ext cx="8229600" cy="706438"/>
          </a:xfrm>
          <a:prstGeom prst="rect">
            <a:avLst/>
          </a:prstGeom>
          <a:noFill/>
          <a:ln w="9525">
            <a:noFill/>
            <a:miter lim="800000"/>
            <a:headEnd/>
            <a:tailEnd/>
          </a:ln>
          <a:effectLst/>
        </p:spPr>
        <p:txBody>
          <a:bodyPr anchor="ctr"/>
          <a:lstStyle/>
          <a:p>
            <a:pPr>
              <a:defRPr/>
            </a:pPr>
            <a:r>
              <a:rPr lang="en-US" altLang="zh-CN" sz="4400" b="1">
                <a:solidFill>
                  <a:srgbClr val="FFFF00"/>
                </a:solidFill>
                <a:effectLst>
                  <a:outerShdw blurRad="38100" dist="38100" dir="2700000" algn="tl">
                    <a:srgbClr val="000000"/>
                  </a:outerShdw>
                </a:effectLst>
                <a:ea typeface="宋体" pitchFamily="2" charset="-122"/>
              </a:rPr>
              <a:t>RUP</a:t>
            </a:r>
            <a:r>
              <a:rPr lang="zh-CN" altLang="en-US" sz="4400" b="1">
                <a:solidFill>
                  <a:srgbClr val="FFFF00"/>
                </a:solidFill>
                <a:effectLst>
                  <a:outerShdw blurRad="38100" dist="38100" dir="2700000" algn="tl">
                    <a:srgbClr val="000000"/>
                  </a:outerShdw>
                </a:effectLst>
                <a:ea typeface="宋体" pitchFamily="2" charset="-122"/>
              </a:rPr>
              <a:t>生命周期的特点</a:t>
            </a:r>
          </a:p>
        </p:txBody>
      </p:sp>
      <p:sp>
        <p:nvSpPr>
          <p:cNvPr id="68613" name="Line 5"/>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4"/>
          <p:cNvSpPr>
            <a:spLocks noGrp="1"/>
          </p:cNvSpPr>
          <p:nvPr>
            <p:ph type="sldNum" sz="quarter" idx="11"/>
          </p:nvPr>
        </p:nvSpPr>
        <p:spPr>
          <a:noFill/>
        </p:spPr>
        <p:txBody>
          <a:bodyPr/>
          <a:lstStyle/>
          <a:p>
            <a:fld id="{94C6BFFC-BB7C-4ED9-827D-4AB1A063D78A}" type="slidenum">
              <a:rPr lang="en-US" altLang="zh-CN">
                <a:ea typeface="宋体" charset="-122"/>
              </a:rPr>
              <a:pPr/>
              <a:t>23</a:t>
            </a:fld>
            <a:endParaRPr lang="en-US" altLang="zh-CN">
              <a:ea typeface="宋体" charset="-122"/>
            </a:endParaRPr>
          </a:p>
        </p:txBody>
      </p:sp>
      <p:sp>
        <p:nvSpPr>
          <p:cNvPr id="275458" name="Rectangle 2"/>
          <p:cNvSpPr>
            <a:spLocks noGrp="1" noChangeArrowheads="1"/>
          </p:cNvSpPr>
          <p:nvPr>
            <p:ph type="body" idx="1"/>
          </p:nvPr>
        </p:nvSpPr>
        <p:spPr>
          <a:xfrm>
            <a:off x="457200" y="1268413"/>
            <a:ext cx="8229600" cy="5113337"/>
          </a:xfrm>
        </p:spPr>
        <p:txBody>
          <a:bodyPr/>
          <a:lstStyle/>
          <a:p>
            <a:pPr eaLnBrk="1" hangingPunct="1">
              <a:defRPr/>
            </a:pPr>
            <a:r>
              <a:rPr lang="zh-CN" altLang="en-US" b="1" smtClean="0">
                <a:solidFill>
                  <a:srgbClr val="FFFF00"/>
                </a:solidFill>
              </a:rPr>
              <a:t>与瀑布模型相比</a:t>
            </a:r>
          </a:p>
          <a:p>
            <a:pPr lvl="1" eaLnBrk="1" hangingPunct="1">
              <a:defRPr/>
            </a:pPr>
            <a:r>
              <a:rPr lang="zh-CN" altLang="en-US" b="1" smtClean="0">
                <a:solidFill>
                  <a:srgbClr val="FFFF00"/>
                </a:solidFill>
              </a:rPr>
              <a:t>优点：</a:t>
            </a:r>
          </a:p>
          <a:p>
            <a:pPr lvl="2" eaLnBrk="1" hangingPunct="1">
              <a:lnSpc>
                <a:spcPct val="130000"/>
              </a:lnSpc>
              <a:defRPr/>
            </a:pPr>
            <a:r>
              <a:rPr lang="en-US" altLang="zh-CN" sz="2800" b="1" smtClean="0">
                <a:solidFill>
                  <a:srgbClr val="FFFF00"/>
                </a:solidFill>
              </a:rPr>
              <a:t>RUP</a:t>
            </a:r>
            <a:r>
              <a:rPr lang="zh-CN" altLang="en-US" sz="2800" b="1" smtClean="0">
                <a:solidFill>
                  <a:srgbClr val="FFFF00"/>
                </a:solidFill>
              </a:rPr>
              <a:t>将成本风险进一步降低为获得一次增量所需的费用</a:t>
            </a:r>
          </a:p>
          <a:p>
            <a:pPr lvl="2" eaLnBrk="1" hangingPunct="1">
              <a:lnSpc>
                <a:spcPct val="130000"/>
              </a:lnSpc>
              <a:defRPr/>
            </a:pPr>
            <a:r>
              <a:rPr lang="en-US" altLang="zh-CN" sz="2800" b="1" smtClean="0">
                <a:solidFill>
                  <a:srgbClr val="FFFF00"/>
                </a:solidFill>
              </a:rPr>
              <a:t>RUP</a:t>
            </a:r>
            <a:r>
              <a:rPr lang="zh-CN" altLang="en-US" sz="2800" b="1" smtClean="0">
                <a:solidFill>
                  <a:srgbClr val="FFFF00"/>
                </a:solidFill>
              </a:rPr>
              <a:t>进一步降低了产品不能按计划投放市场的风险</a:t>
            </a:r>
          </a:p>
          <a:p>
            <a:pPr lvl="2" eaLnBrk="1" hangingPunct="1">
              <a:lnSpc>
                <a:spcPct val="130000"/>
              </a:lnSpc>
              <a:defRPr/>
            </a:pPr>
            <a:r>
              <a:rPr lang="en-US" altLang="zh-CN" sz="2800" b="1" smtClean="0">
                <a:solidFill>
                  <a:srgbClr val="FFFF00"/>
                </a:solidFill>
              </a:rPr>
              <a:t>RUP</a:t>
            </a:r>
            <a:r>
              <a:rPr lang="zh-CN" altLang="en-US" sz="2800" b="1" smtClean="0">
                <a:solidFill>
                  <a:srgbClr val="FFFF00"/>
                </a:solidFill>
              </a:rPr>
              <a:t>使项目开发更能适应项目需求的变化</a:t>
            </a:r>
          </a:p>
        </p:txBody>
      </p:sp>
      <p:sp>
        <p:nvSpPr>
          <p:cNvPr id="275459" name="Rectangle 3"/>
          <p:cNvSpPr>
            <a:spLocks noRot="1" noChangeArrowheads="1"/>
          </p:cNvSpPr>
          <p:nvPr/>
        </p:nvSpPr>
        <p:spPr bwMode="auto">
          <a:xfrm>
            <a:off x="179388" y="130175"/>
            <a:ext cx="8229600" cy="706438"/>
          </a:xfrm>
          <a:prstGeom prst="rect">
            <a:avLst/>
          </a:prstGeom>
          <a:noFill/>
          <a:ln w="9525">
            <a:noFill/>
            <a:miter lim="800000"/>
            <a:headEnd/>
            <a:tailEnd/>
          </a:ln>
          <a:effectLst/>
        </p:spPr>
        <p:txBody>
          <a:bodyPr anchor="ctr"/>
          <a:lstStyle/>
          <a:p>
            <a:pPr>
              <a:defRPr/>
            </a:pPr>
            <a:r>
              <a:rPr lang="en-US" altLang="zh-CN" sz="4400" b="1">
                <a:solidFill>
                  <a:srgbClr val="FFFF00"/>
                </a:solidFill>
                <a:effectLst>
                  <a:outerShdw blurRad="38100" dist="38100" dir="2700000" algn="tl">
                    <a:srgbClr val="000000"/>
                  </a:outerShdw>
                </a:effectLst>
                <a:ea typeface="宋体" pitchFamily="2" charset="-122"/>
              </a:rPr>
              <a:t>RUP</a:t>
            </a:r>
            <a:r>
              <a:rPr lang="zh-CN" altLang="en-US" sz="4400" b="1">
                <a:solidFill>
                  <a:srgbClr val="FFFF00"/>
                </a:solidFill>
                <a:effectLst>
                  <a:outerShdw blurRad="38100" dist="38100" dir="2700000" algn="tl">
                    <a:srgbClr val="000000"/>
                  </a:outerShdw>
                </a:effectLst>
                <a:ea typeface="宋体" pitchFamily="2" charset="-122"/>
              </a:rPr>
              <a:t>生命周期的特点</a:t>
            </a:r>
          </a:p>
        </p:txBody>
      </p:sp>
      <p:sp>
        <p:nvSpPr>
          <p:cNvPr id="69637"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4"/>
          <p:cNvSpPr>
            <a:spLocks noGrp="1"/>
          </p:cNvSpPr>
          <p:nvPr>
            <p:ph type="sldNum" sz="quarter" idx="11"/>
          </p:nvPr>
        </p:nvSpPr>
        <p:spPr>
          <a:noFill/>
        </p:spPr>
        <p:txBody>
          <a:bodyPr/>
          <a:lstStyle/>
          <a:p>
            <a:fld id="{F0A15B11-45D1-49BD-8C7B-874FDF195560}" type="slidenum">
              <a:rPr lang="en-US" altLang="zh-CN">
                <a:ea typeface="宋体" charset="-122"/>
              </a:rPr>
              <a:pPr/>
              <a:t>24</a:t>
            </a:fld>
            <a:endParaRPr lang="en-US" altLang="zh-CN">
              <a:ea typeface="宋体" charset="-122"/>
            </a:endParaRPr>
          </a:p>
        </p:txBody>
      </p:sp>
      <p:sp>
        <p:nvSpPr>
          <p:cNvPr id="287746" name="Rectangle 2"/>
          <p:cNvSpPr>
            <a:spLocks noGrp="1" noChangeArrowheads="1"/>
          </p:cNvSpPr>
          <p:nvPr>
            <p:ph type="body" idx="1"/>
          </p:nvPr>
        </p:nvSpPr>
        <p:spPr>
          <a:xfrm>
            <a:off x="457200" y="1268413"/>
            <a:ext cx="8435975" cy="5113337"/>
          </a:xfrm>
        </p:spPr>
        <p:txBody>
          <a:bodyPr/>
          <a:lstStyle/>
          <a:p>
            <a:pPr eaLnBrk="1" hangingPunct="1">
              <a:defRPr/>
            </a:pPr>
            <a:r>
              <a:rPr lang="zh-CN" altLang="en-US" b="1" dirty="0" smtClean="0">
                <a:solidFill>
                  <a:srgbClr val="FFFF00"/>
                </a:solidFill>
              </a:rPr>
              <a:t>角色的划分及相关活动</a:t>
            </a:r>
          </a:p>
          <a:p>
            <a:pPr lvl="1" eaLnBrk="1" hangingPunct="1">
              <a:defRPr/>
            </a:pPr>
            <a:r>
              <a:rPr lang="en-US" altLang="zh-CN" b="1" dirty="0" smtClean="0">
                <a:solidFill>
                  <a:srgbClr val="FFFF00"/>
                </a:solidFill>
              </a:rPr>
              <a:t>RUP</a:t>
            </a:r>
            <a:r>
              <a:rPr lang="zh-CN" altLang="en-US" b="1" dirty="0" smtClean="0">
                <a:solidFill>
                  <a:srgbClr val="FFFF00"/>
                </a:solidFill>
              </a:rPr>
              <a:t>定义了五大类角色集：分析员、开发人员、测试员、经理、其他角色。每一类角色集又包括多个角色，并给出了每个角色对应的活动。</a:t>
            </a:r>
          </a:p>
          <a:p>
            <a:pPr eaLnBrk="1" hangingPunct="1">
              <a:defRPr/>
            </a:pPr>
            <a:r>
              <a:rPr lang="zh-CN" altLang="en-US" b="1" dirty="0" smtClean="0">
                <a:solidFill>
                  <a:srgbClr val="FFFF00"/>
                </a:solidFill>
              </a:rPr>
              <a:t>角色的意义</a:t>
            </a:r>
          </a:p>
          <a:p>
            <a:pPr lvl="1" eaLnBrk="1" hangingPunct="1">
              <a:defRPr/>
            </a:pPr>
            <a:r>
              <a:rPr lang="zh-CN" altLang="en-US" b="1" dirty="0" smtClean="0">
                <a:solidFill>
                  <a:srgbClr val="FFFF00"/>
                </a:solidFill>
              </a:rPr>
              <a:t>将角色和个体区分开来，有效提高了项目中人力资源的利用率。</a:t>
            </a:r>
          </a:p>
          <a:p>
            <a:pPr eaLnBrk="1" hangingPunct="1">
              <a:defRPr/>
            </a:pPr>
            <a:r>
              <a:rPr lang="zh-CN" altLang="en-US" b="1" dirty="0" smtClean="0">
                <a:solidFill>
                  <a:srgbClr val="FFFF00"/>
                </a:solidFill>
              </a:rPr>
              <a:t>角色方面的缺陷</a:t>
            </a:r>
          </a:p>
          <a:p>
            <a:pPr lvl="1" eaLnBrk="1" hangingPunct="1">
              <a:defRPr/>
            </a:pPr>
            <a:r>
              <a:rPr lang="zh-CN" altLang="en-US" b="1" dirty="0" smtClean="0">
                <a:solidFill>
                  <a:srgbClr val="FFFF00"/>
                </a:solidFill>
              </a:rPr>
              <a:t>未给出角色的组织管理方式、角色间的相互地位关系和交互方式。</a:t>
            </a:r>
          </a:p>
        </p:txBody>
      </p:sp>
      <p:sp>
        <p:nvSpPr>
          <p:cNvPr id="287747" name="Rectangle 3"/>
          <p:cNvSpPr>
            <a:spLocks noRot="1" noChangeArrowheads="1"/>
          </p:cNvSpPr>
          <p:nvPr/>
        </p:nvSpPr>
        <p:spPr bwMode="auto">
          <a:xfrm>
            <a:off x="179388" y="130175"/>
            <a:ext cx="8229600" cy="706438"/>
          </a:xfrm>
          <a:prstGeom prst="rect">
            <a:avLst/>
          </a:prstGeom>
          <a:noFill/>
          <a:ln w="9525">
            <a:noFill/>
            <a:miter lim="800000"/>
            <a:headEnd/>
            <a:tailEnd/>
          </a:ln>
          <a:effectLst/>
        </p:spPr>
        <p:txBody>
          <a:bodyPr anchor="ctr"/>
          <a:lstStyle/>
          <a:p>
            <a:pPr>
              <a:defRPr/>
            </a:pPr>
            <a:r>
              <a:rPr lang="en-US" altLang="zh-CN" sz="4400" b="1" dirty="0">
                <a:solidFill>
                  <a:srgbClr val="FFFF00"/>
                </a:solidFill>
                <a:effectLst>
                  <a:outerShdw blurRad="38100" dist="38100" dir="2700000" algn="tl">
                    <a:srgbClr val="000000"/>
                  </a:outerShdw>
                </a:effectLst>
                <a:ea typeface="宋体" pitchFamily="2" charset="-122"/>
              </a:rPr>
              <a:t>RUP</a:t>
            </a:r>
            <a:r>
              <a:rPr lang="zh-CN" altLang="en-US" sz="4400" b="1" dirty="0" smtClean="0">
                <a:solidFill>
                  <a:srgbClr val="FFFF00"/>
                </a:solidFill>
                <a:effectLst>
                  <a:outerShdw blurRad="38100" dist="38100" dir="2700000" algn="tl">
                    <a:srgbClr val="000000"/>
                  </a:outerShdw>
                </a:effectLst>
                <a:ea typeface="宋体" pitchFamily="2" charset="-122"/>
              </a:rPr>
              <a:t>的人员</a:t>
            </a:r>
            <a:r>
              <a:rPr lang="en-US" altLang="zh-CN" sz="4400" b="1" dirty="0" smtClean="0">
                <a:solidFill>
                  <a:srgbClr val="FFFF00"/>
                </a:solidFill>
                <a:effectLst>
                  <a:outerShdw blurRad="38100" dist="38100" dir="2700000" algn="tl">
                    <a:srgbClr val="000000"/>
                  </a:outerShdw>
                </a:effectLst>
                <a:ea typeface="宋体" pitchFamily="2" charset="-122"/>
              </a:rPr>
              <a:t>——</a:t>
            </a:r>
            <a:r>
              <a:rPr lang="zh-CN" altLang="en-US" sz="4400" b="1" dirty="0" smtClean="0">
                <a:solidFill>
                  <a:srgbClr val="FFFF00"/>
                </a:solidFill>
                <a:effectLst>
                  <a:outerShdw blurRad="38100" dist="38100" dir="2700000" algn="tl">
                    <a:srgbClr val="000000"/>
                  </a:outerShdw>
                </a:effectLst>
                <a:ea typeface="宋体" pitchFamily="2" charset="-122"/>
              </a:rPr>
              <a:t>角色及其活动</a:t>
            </a:r>
            <a:endParaRPr lang="zh-CN" altLang="en-US" sz="4400" b="1" dirty="0">
              <a:solidFill>
                <a:srgbClr val="FFFF00"/>
              </a:solidFill>
              <a:effectLst>
                <a:outerShdw blurRad="38100" dist="38100" dir="2700000" algn="tl">
                  <a:srgbClr val="000000"/>
                </a:outerShdw>
              </a:effectLst>
              <a:ea typeface="宋体" pitchFamily="2" charset="-122"/>
            </a:endParaRPr>
          </a:p>
        </p:txBody>
      </p:sp>
      <p:sp>
        <p:nvSpPr>
          <p:cNvPr id="70661"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4"/>
          <p:cNvSpPr>
            <a:spLocks noGrp="1"/>
          </p:cNvSpPr>
          <p:nvPr>
            <p:ph type="sldNum" sz="quarter" idx="11"/>
          </p:nvPr>
        </p:nvSpPr>
        <p:spPr>
          <a:noFill/>
        </p:spPr>
        <p:txBody>
          <a:bodyPr/>
          <a:lstStyle/>
          <a:p>
            <a:fld id="{A7D579B0-AD1F-4535-AC8C-E7E07D077E28}" type="slidenum">
              <a:rPr lang="en-US" altLang="zh-CN">
                <a:ea typeface="宋体" charset="-122"/>
              </a:rPr>
              <a:pPr/>
              <a:t>25</a:t>
            </a:fld>
            <a:endParaRPr lang="en-US" altLang="zh-CN">
              <a:ea typeface="宋体" charset="-122"/>
            </a:endParaRPr>
          </a:p>
        </p:txBody>
      </p:sp>
      <p:sp>
        <p:nvSpPr>
          <p:cNvPr id="288770" name="Rectangle 2"/>
          <p:cNvSpPr>
            <a:spLocks noGrp="1" noChangeArrowheads="1"/>
          </p:cNvSpPr>
          <p:nvPr>
            <p:ph type="body" idx="1"/>
          </p:nvPr>
        </p:nvSpPr>
        <p:spPr>
          <a:xfrm>
            <a:off x="457200" y="1104917"/>
            <a:ext cx="8229600" cy="4752975"/>
          </a:xfrm>
        </p:spPr>
        <p:txBody>
          <a:bodyPr/>
          <a:lstStyle/>
          <a:p>
            <a:pPr eaLnBrk="1" hangingPunct="1">
              <a:lnSpc>
                <a:spcPct val="90000"/>
              </a:lnSpc>
              <a:defRPr/>
            </a:pPr>
            <a:r>
              <a:rPr lang="zh-CN" altLang="en-US" b="1" dirty="0" smtClean="0">
                <a:solidFill>
                  <a:srgbClr val="FFFF00"/>
                </a:solidFill>
              </a:rPr>
              <a:t>方法：</a:t>
            </a:r>
          </a:p>
          <a:p>
            <a:pPr lvl="1" eaLnBrk="1" hangingPunct="1">
              <a:lnSpc>
                <a:spcPct val="115000"/>
              </a:lnSpc>
              <a:defRPr/>
            </a:pPr>
            <a:r>
              <a:rPr lang="zh-CN" altLang="en-US" b="1" dirty="0" smtClean="0">
                <a:solidFill>
                  <a:srgbClr val="FFFF00"/>
                </a:solidFill>
              </a:rPr>
              <a:t>用例及用例驱动	</a:t>
            </a:r>
          </a:p>
          <a:p>
            <a:pPr lvl="2" eaLnBrk="1" hangingPunct="1">
              <a:lnSpc>
                <a:spcPct val="115000"/>
              </a:lnSpc>
              <a:defRPr/>
            </a:pPr>
            <a:r>
              <a:rPr lang="zh-CN" altLang="en-US" b="1" dirty="0" smtClean="0">
                <a:solidFill>
                  <a:srgbClr val="FFFF00"/>
                </a:solidFill>
              </a:rPr>
              <a:t>用例是捕获需求的有效方法</a:t>
            </a:r>
          </a:p>
          <a:p>
            <a:pPr lvl="2" eaLnBrk="1" hangingPunct="1">
              <a:lnSpc>
                <a:spcPct val="115000"/>
              </a:lnSpc>
              <a:defRPr/>
            </a:pPr>
            <a:r>
              <a:rPr lang="zh-CN" altLang="en-US" b="1" dirty="0" smtClean="0">
                <a:solidFill>
                  <a:srgbClr val="FFFF00"/>
                </a:solidFill>
              </a:rPr>
              <a:t>用例驱动整个</a:t>
            </a:r>
            <a:r>
              <a:rPr lang="en-US" altLang="zh-CN" b="1" dirty="0" smtClean="0">
                <a:solidFill>
                  <a:srgbClr val="FFFF00"/>
                </a:solidFill>
              </a:rPr>
              <a:t>RUP</a:t>
            </a:r>
            <a:r>
              <a:rPr lang="zh-CN" altLang="en-US" b="1" dirty="0" smtClean="0">
                <a:solidFill>
                  <a:srgbClr val="FFFF00"/>
                </a:solidFill>
              </a:rPr>
              <a:t>过程</a:t>
            </a:r>
          </a:p>
          <a:p>
            <a:pPr lvl="1" eaLnBrk="1" hangingPunct="1">
              <a:lnSpc>
                <a:spcPct val="115000"/>
              </a:lnSpc>
              <a:defRPr/>
            </a:pPr>
            <a:r>
              <a:rPr lang="zh-CN" altLang="en-US" b="1" dirty="0" smtClean="0">
                <a:solidFill>
                  <a:srgbClr val="FFFF00"/>
                </a:solidFill>
              </a:rPr>
              <a:t>以架构为中心</a:t>
            </a:r>
          </a:p>
          <a:p>
            <a:pPr lvl="1" eaLnBrk="1" hangingPunct="1">
              <a:lnSpc>
                <a:spcPct val="115000"/>
              </a:lnSpc>
              <a:defRPr/>
            </a:pPr>
            <a:r>
              <a:rPr lang="zh-CN" altLang="en-US" b="1" dirty="0" smtClean="0">
                <a:solidFill>
                  <a:srgbClr val="FFFF00"/>
                </a:solidFill>
              </a:rPr>
              <a:t>在面向对象的分析设计中采用</a:t>
            </a:r>
            <a:r>
              <a:rPr lang="en-US" altLang="zh-CN" b="1" dirty="0" smtClean="0">
                <a:solidFill>
                  <a:srgbClr val="FFFF00"/>
                </a:solidFill>
              </a:rPr>
              <a:t>UML</a:t>
            </a:r>
            <a:r>
              <a:rPr lang="zh-CN" altLang="en-US" b="1" dirty="0" smtClean="0">
                <a:solidFill>
                  <a:srgbClr val="FFFF00"/>
                </a:solidFill>
              </a:rPr>
              <a:t>进行可视化建模</a:t>
            </a:r>
          </a:p>
          <a:p>
            <a:pPr lvl="1" eaLnBrk="1" hangingPunct="1">
              <a:lnSpc>
                <a:spcPct val="115000"/>
              </a:lnSpc>
              <a:defRPr/>
            </a:pPr>
            <a:r>
              <a:rPr lang="zh-CN" altLang="en-US" b="1" dirty="0" smtClean="0">
                <a:solidFill>
                  <a:srgbClr val="FFFF00"/>
                </a:solidFill>
              </a:rPr>
              <a:t>面向对象的设计与构件实现</a:t>
            </a:r>
          </a:p>
          <a:p>
            <a:pPr eaLnBrk="1" hangingPunct="1">
              <a:lnSpc>
                <a:spcPct val="115000"/>
              </a:lnSpc>
              <a:defRPr/>
            </a:pPr>
            <a:r>
              <a:rPr lang="zh-CN" altLang="en-US" b="1" dirty="0" smtClean="0">
                <a:solidFill>
                  <a:srgbClr val="FFFF00"/>
                </a:solidFill>
              </a:rPr>
              <a:t>工具：</a:t>
            </a:r>
          </a:p>
          <a:p>
            <a:pPr lvl="1" eaLnBrk="1" hangingPunct="1">
              <a:lnSpc>
                <a:spcPct val="115000"/>
              </a:lnSpc>
              <a:defRPr/>
            </a:pPr>
            <a:r>
              <a:rPr lang="en-US" altLang="zh-CN" b="1" dirty="0" smtClean="0">
                <a:solidFill>
                  <a:srgbClr val="FFFF00"/>
                </a:solidFill>
              </a:rPr>
              <a:t>Rational Solutions</a:t>
            </a:r>
          </a:p>
        </p:txBody>
      </p:sp>
      <p:sp>
        <p:nvSpPr>
          <p:cNvPr id="288771" name="Rectangle 3"/>
          <p:cNvSpPr>
            <a:spLocks noRot="1" noChangeArrowheads="1"/>
          </p:cNvSpPr>
          <p:nvPr/>
        </p:nvSpPr>
        <p:spPr bwMode="auto">
          <a:xfrm>
            <a:off x="179388" y="130175"/>
            <a:ext cx="8229600" cy="706438"/>
          </a:xfrm>
          <a:prstGeom prst="rect">
            <a:avLst/>
          </a:prstGeom>
          <a:noFill/>
          <a:ln w="9525">
            <a:noFill/>
            <a:miter lim="800000"/>
            <a:headEnd/>
            <a:tailEnd/>
          </a:ln>
          <a:effectLst/>
        </p:spPr>
        <p:txBody>
          <a:bodyPr anchor="ctr"/>
          <a:lstStyle/>
          <a:p>
            <a:pPr>
              <a:defRPr/>
            </a:pPr>
            <a:r>
              <a:rPr lang="en-US" altLang="zh-CN" sz="4400" b="1" dirty="0">
                <a:solidFill>
                  <a:srgbClr val="FFFF00"/>
                </a:solidFill>
                <a:effectLst>
                  <a:outerShdw blurRad="38100" dist="38100" dir="2700000" algn="tl">
                    <a:srgbClr val="000000"/>
                  </a:outerShdw>
                </a:effectLst>
                <a:ea typeface="宋体" pitchFamily="2" charset="-122"/>
              </a:rPr>
              <a:t>RUP</a:t>
            </a:r>
            <a:r>
              <a:rPr lang="zh-CN" altLang="en-US" sz="4400" b="1" dirty="0">
                <a:solidFill>
                  <a:srgbClr val="FFFF00"/>
                </a:solidFill>
                <a:effectLst>
                  <a:outerShdw blurRad="38100" dist="38100" dir="2700000" algn="tl">
                    <a:srgbClr val="000000"/>
                  </a:outerShdw>
                </a:effectLst>
                <a:ea typeface="宋体" pitchFamily="2" charset="-122"/>
              </a:rPr>
              <a:t>的</a:t>
            </a:r>
            <a:r>
              <a:rPr lang="zh-CN" altLang="en-US" sz="4400" b="1" dirty="0" smtClean="0">
                <a:solidFill>
                  <a:srgbClr val="FFFF00"/>
                </a:solidFill>
                <a:effectLst>
                  <a:outerShdw blurRad="38100" dist="38100" dir="2700000" algn="tl">
                    <a:srgbClr val="000000"/>
                  </a:outerShdw>
                </a:effectLst>
                <a:ea typeface="宋体" pitchFamily="2" charset="-122"/>
              </a:rPr>
              <a:t>方法</a:t>
            </a:r>
            <a:r>
              <a:rPr lang="en-US" altLang="zh-CN" sz="4400" b="1" dirty="0" smtClean="0">
                <a:solidFill>
                  <a:srgbClr val="FFFF00"/>
                </a:solidFill>
                <a:effectLst>
                  <a:outerShdw blurRad="38100" dist="38100" dir="2700000" algn="tl">
                    <a:srgbClr val="000000"/>
                  </a:outerShdw>
                </a:effectLst>
                <a:ea typeface="宋体" pitchFamily="2" charset="-122"/>
              </a:rPr>
              <a:t>——</a:t>
            </a:r>
            <a:r>
              <a:rPr lang="zh-CN" altLang="en-US" sz="4400" b="1" dirty="0" smtClean="0">
                <a:solidFill>
                  <a:srgbClr val="FFFF00"/>
                </a:solidFill>
                <a:effectLst>
                  <a:outerShdw blurRad="38100" dist="38100" dir="2700000" algn="tl">
                    <a:srgbClr val="000000"/>
                  </a:outerShdw>
                </a:effectLst>
                <a:ea typeface="宋体" pitchFamily="2" charset="-122"/>
              </a:rPr>
              <a:t>方法</a:t>
            </a:r>
            <a:r>
              <a:rPr lang="zh-CN" altLang="en-US" sz="4400" b="1" dirty="0">
                <a:solidFill>
                  <a:srgbClr val="FFFF00"/>
                </a:solidFill>
                <a:effectLst>
                  <a:outerShdw blurRad="38100" dist="38100" dir="2700000" algn="tl">
                    <a:srgbClr val="000000"/>
                  </a:outerShdw>
                </a:effectLst>
                <a:ea typeface="宋体" pitchFamily="2" charset="-122"/>
              </a:rPr>
              <a:t>与工具</a:t>
            </a:r>
          </a:p>
        </p:txBody>
      </p:sp>
      <p:sp>
        <p:nvSpPr>
          <p:cNvPr id="71685"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4"/>
          <p:cNvSpPr>
            <a:spLocks noGrp="1"/>
          </p:cNvSpPr>
          <p:nvPr>
            <p:ph type="sldNum" sz="quarter" idx="11"/>
          </p:nvPr>
        </p:nvSpPr>
        <p:spPr>
          <a:noFill/>
        </p:spPr>
        <p:txBody>
          <a:bodyPr/>
          <a:lstStyle/>
          <a:p>
            <a:fld id="{A34F933B-C975-431D-8F7B-64DE21F2BA0E}" type="slidenum">
              <a:rPr lang="en-US" altLang="zh-CN">
                <a:ea typeface="宋体" charset="-122"/>
              </a:rPr>
              <a:pPr/>
              <a:t>26</a:t>
            </a:fld>
            <a:endParaRPr lang="en-US" altLang="zh-CN">
              <a:ea typeface="宋体" charset="-122"/>
            </a:endParaRPr>
          </a:p>
        </p:txBody>
      </p:sp>
      <p:sp>
        <p:nvSpPr>
          <p:cNvPr id="286722" name="Rectangle 2"/>
          <p:cNvSpPr>
            <a:spLocks noGrp="1" noChangeArrowheads="1"/>
          </p:cNvSpPr>
          <p:nvPr>
            <p:ph type="body" idx="1"/>
          </p:nvPr>
        </p:nvSpPr>
        <p:spPr>
          <a:xfrm>
            <a:off x="457200" y="1268413"/>
            <a:ext cx="8229600" cy="5113337"/>
          </a:xfrm>
        </p:spPr>
        <p:txBody>
          <a:bodyPr/>
          <a:lstStyle/>
          <a:p>
            <a:pPr eaLnBrk="1" hangingPunct="1">
              <a:defRPr/>
            </a:pPr>
            <a:r>
              <a:rPr lang="zh-CN" altLang="en-US" b="1" smtClean="0">
                <a:solidFill>
                  <a:srgbClr val="FFFF00"/>
                </a:solidFill>
              </a:rPr>
              <a:t>优点：</a:t>
            </a:r>
          </a:p>
          <a:p>
            <a:pPr lvl="1" eaLnBrk="1" hangingPunct="1">
              <a:defRPr/>
            </a:pPr>
            <a:r>
              <a:rPr lang="zh-CN" altLang="en-US" b="1" smtClean="0">
                <a:solidFill>
                  <a:srgbClr val="FFFF00"/>
                </a:solidFill>
              </a:rPr>
              <a:t>用例驱动、以架构为中心、迭代和增量的；</a:t>
            </a:r>
          </a:p>
          <a:p>
            <a:pPr lvl="1" eaLnBrk="1" hangingPunct="1">
              <a:defRPr/>
            </a:pPr>
            <a:r>
              <a:rPr lang="zh-CN" altLang="en-US" b="1" smtClean="0">
                <a:solidFill>
                  <a:srgbClr val="FFFF00"/>
                </a:solidFill>
              </a:rPr>
              <a:t>具有二维迭代性，有利于降低风险、适应需求变化；</a:t>
            </a:r>
          </a:p>
          <a:p>
            <a:pPr lvl="1" eaLnBrk="1" hangingPunct="1">
              <a:defRPr/>
            </a:pPr>
            <a:r>
              <a:rPr lang="zh-CN" altLang="en-US" b="1" smtClean="0">
                <a:solidFill>
                  <a:srgbClr val="FFFF00"/>
                </a:solidFill>
              </a:rPr>
              <a:t>是可配置的，具有通用性；</a:t>
            </a:r>
          </a:p>
          <a:p>
            <a:pPr eaLnBrk="1" hangingPunct="1">
              <a:defRPr/>
            </a:pPr>
            <a:r>
              <a:rPr lang="zh-CN" altLang="en-US" b="1" smtClean="0">
                <a:solidFill>
                  <a:srgbClr val="FFFF00"/>
                </a:solidFill>
              </a:rPr>
              <a:t>缺点：</a:t>
            </a:r>
          </a:p>
          <a:p>
            <a:pPr lvl="1" eaLnBrk="1" hangingPunct="1">
              <a:defRPr/>
            </a:pPr>
            <a:r>
              <a:rPr lang="zh-CN" altLang="en-US" b="1" smtClean="0">
                <a:solidFill>
                  <a:srgbClr val="FFFF00"/>
                </a:solidFill>
              </a:rPr>
              <a:t>是在理想的项目开发环境下软件过程的一种完美模式；</a:t>
            </a:r>
          </a:p>
          <a:p>
            <a:pPr lvl="1" eaLnBrk="1" hangingPunct="1">
              <a:defRPr/>
            </a:pPr>
            <a:r>
              <a:rPr lang="zh-CN" altLang="en-US" b="1" smtClean="0">
                <a:solidFill>
                  <a:srgbClr val="FFFF00"/>
                </a:solidFill>
              </a:rPr>
              <a:t>未给出具体的剪裁、扩充等配置实施的方法准则。</a:t>
            </a:r>
          </a:p>
        </p:txBody>
      </p:sp>
      <p:sp>
        <p:nvSpPr>
          <p:cNvPr id="286723" name="Rectangle 3"/>
          <p:cNvSpPr>
            <a:spLocks noRot="1" noChangeArrowheads="1"/>
          </p:cNvSpPr>
          <p:nvPr/>
        </p:nvSpPr>
        <p:spPr bwMode="auto">
          <a:xfrm>
            <a:off x="179388" y="130175"/>
            <a:ext cx="8229600" cy="706438"/>
          </a:xfrm>
          <a:prstGeom prst="rect">
            <a:avLst/>
          </a:prstGeom>
          <a:noFill/>
          <a:ln w="9525">
            <a:noFill/>
            <a:miter lim="800000"/>
            <a:headEnd/>
            <a:tailEnd/>
          </a:ln>
          <a:effectLst/>
        </p:spPr>
        <p:txBody>
          <a:bodyPr anchor="ctr"/>
          <a:lstStyle/>
          <a:p>
            <a:pPr>
              <a:defRPr/>
            </a:pPr>
            <a:r>
              <a:rPr lang="en-US" altLang="zh-CN" sz="4400" b="1">
                <a:solidFill>
                  <a:srgbClr val="FFFF00"/>
                </a:solidFill>
                <a:effectLst>
                  <a:outerShdw blurRad="38100" dist="38100" dir="2700000" algn="tl">
                    <a:srgbClr val="000000"/>
                  </a:outerShdw>
                </a:effectLst>
                <a:ea typeface="宋体" pitchFamily="2" charset="-122"/>
              </a:rPr>
              <a:t>RUP</a:t>
            </a:r>
            <a:r>
              <a:rPr lang="zh-CN" altLang="en-US" sz="4400" b="1">
                <a:solidFill>
                  <a:srgbClr val="FFFF00"/>
                </a:solidFill>
                <a:effectLst>
                  <a:outerShdw blurRad="38100" dist="38100" dir="2700000" algn="tl">
                    <a:srgbClr val="000000"/>
                  </a:outerShdw>
                </a:effectLst>
                <a:ea typeface="宋体" pitchFamily="2" charset="-122"/>
              </a:rPr>
              <a:t>的特点</a:t>
            </a:r>
          </a:p>
        </p:txBody>
      </p:sp>
      <p:sp>
        <p:nvSpPr>
          <p:cNvPr id="72709"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4"/>
          <p:cNvSpPr>
            <a:spLocks noGrp="1"/>
          </p:cNvSpPr>
          <p:nvPr>
            <p:ph type="sldNum" sz="quarter" idx="11"/>
          </p:nvPr>
        </p:nvSpPr>
        <p:spPr>
          <a:noFill/>
        </p:spPr>
        <p:txBody>
          <a:bodyPr/>
          <a:lstStyle/>
          <a:p>
            <a:fld id="{7C0DEED9-1795-4D11-BA3E-232A994C1DC3}" type="slidenum">
              <a:rPr lang="en-US" altLang="zh-CN">
                <a:ea typeface="宋体" charset="-122"/>
              </a:rPr>
              <a:pPr/>
              <a:t>27</a:t>
            </a:fld>
            <a:endParaRPr lang="en-US" altLang="zh-CN" dirty="0">
              <a:ea typeface="宋体" charset="-122"/>
            </a:endParaRPr>
          </a:p>
        </p:txBody>
      </p:sp>
      <p:sp>
        <p:nvSpPr>
          <p:cNvPr id="220162" name="Rectangle 2"/>
          <p:cNvSpPr>
            <a:spLocks noRot="1" noChangeArrowheads="1"/>
          </p:cNvSpPr>
          <p:nvPr/>
        </p:nvSpPr>
        <p:spPr bwMode="auto">
          <a:xfrm>
            <a:off x="179388" y="130175"/>
            <a:ext cx="8229600"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敏捷过程</a:t>
            </a:r>
          </a:p>
        </p:txBody>
      </p:sp>
      <p:sp>
        <p:nvSpPr>
          <p:cNvPr id="73732" name="Line 3"/>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
        <p:nvSpPr>
          <p:cNvPr id="220164" name="Rectangle 4"/>
          <p:cNvSpPr>
            <a:spLocks noGrp="1" noChangeArrowheads="1"/>
          </p:cNvSpPr>
          <p:nvPr>
            <p:ph type="body" idx="1"/>
          </p:nvPr>
        </p:nvSpPr>
        <p:spPr>
          <a:xfrm>
            <a:off x="250825" y="1390669"/>
            <a:ext cx="8713788" cy="4824413"/>
          </a:xfrm>
        </p:spPr>
        <p:txBody>
          <a:bodyPr/>
          <a:lstStyle/>
          <a:p>
            <a:pPr eaLnBrk="1" hangingPunct="1">
              <a:defRPr/>
            </a:pPr>
            <a:r>
              <a:rPr lang="zh-CN" altLang="en-US" b="1" dirty="0" smtClean="0">
                <a:solidFill>
                  <a:srgbClr val="FFFF00"/>
                </a:solidFill>
              </a:rPr>
              <a:t>敏捷过程（</a:t>
            </a:r>
            <a:r>
              <a:rPr lang="en-US" altLang="zh-CN" b="1" dirty="0" smtClean="0">
                <a:solidFill>
                  <a:srgbClr val="FFFF00"/>
                </a:solidFill>
              </a:rPr>
              <a:t>2001/2</a:t>
            </a:r>
            <a:r>
              <a:rPr lang="zh-CN" altLang="zh-CN" b="1" dirty="0">
                <a:solidFill>
                  <a:srgbClr val="FFFF00"/>
                </a:solidFill>
                <a:latin typeface="Arial"/>
              </a:rPr>
              <a:t>——</a:t>
            </a:r>
            <a:r>
              <a:rPr lang="zh-CN" altLang="en-US" b="1" dirty="0" smtClean="0">
                <a:solidFill>
                  <a:srgbClr val="FFFF00"/>
                </a:solidFill>
              </a:rPr>
              <a:t>敏捷软件开发宣言 </a:t>
            </a:r>
            <a:r>
              <a:rPr lang="en-US" altLang="zh-CN" sz="2400" b="1" dirty="0" smtClean="0">
                <a:solidFill>
                  <a:srgbClr val="FFFF00"/>
                </a:solidFill>
              </a:rPr>
              <a:t>The Manifesto of the Agile Alliance</a:t>
            </a:r>
            <a:r>
              <a:rPr lang="en-US" altLang="zh-CN" b="1" dirty="0" smtClean="0">
                <a:solidFill>
                  <a:srgbClr val="FFFF00"/>
                </a:solidFill>
              </a:rPr>
              <a:t> </a:t>
            </a:r>
            <a:r>
              <a:rPr lang="zh-CN" altLang="en-US" b="1" dirty="0" smtClean="0">
                <a:solidFill>
                  <a:srgbClr val="FFFF00"/>
                </a:solidFill>
              </a:rPr>
              <a:t>）</a:t>
            </a:r>
          </a:p>
          <a:p>
            <a:pPr lvl="1" eaLnBrk="1" hangingPunct="1">
              <a:defRPr/>
            </a:pPr>
            <a:r>
              <a:rPr lang="zh-CN" altLang="en-US" b="1" dirty="0" smtClean="0">
                <a:solidFill>
                  <a:srgbClr val="FFFF00"/>
                </a:solidFill>
              </a:rPr>
              <a:t>强调</a:t>
            </a:r>
            <a:r>
              <a:rPr lang="zh-CN" altLang="en-US" b="1" dirty="0" smtClean="0"/>
              <a:t>适应</a:t>
            </a:r>
            <a:r>
              <a:rPr lang="zh-CN" altLang="en-US" b="1" dirty="0" smtClean="0">
                <a:solidFill>
                  <a:srgbClr val="FFFF00"/>
                </a:solidFill>
              </a:rPr>
              <a:t>而</a:t>
            </a:r>
            <a:r>
              <a:rPr lang="zh-CN" altLang="en-US" b="1" dirty="0" smtClean="0"/>
              <a:t>非预测变化</a:t>
            </a:r>
          </a:p>
          <a:p>
            <a:pPr lvl="1" eaLnBrk="1" hangingPunct="1">
              <a:defRPr/>
            </a:pPr>
            <a:r>
              <a:rPr lang="zh-CN" altLang="en-US" b="1" dirty="0" smtClean="0">
                <a:solidFill>
                  <a:srgbClr val="FFFF00"/>
                </a:solidFill>
              </a:rPr>
              <a:t>以</a:t>
            </a:r>
            <a:r>
              <a:rPr lang="zh-CN" altLang="en-US" b="1" dirty="0" smtClean="0"/>
              <a:t>人</a:t>
            </a:r>
            <a:r>
              <a:rPr lang="zh-CN" altLang="en-US" b="1" dirty="0" smtClean="0">
                <a:solidFill>
                  <a:srgbClr val="FFFF00"/>
                </a:solidFill>
              </a:rPr>
              <a:t>为中心</a:t>
            </a:r>
          </a:p>
          <a:p>
            <a:pPr eaLnBrk="1" hangingPunct="1">
              <a:lnSpc>
                <a:spcPct val="105000"/>
              </a:lnSpc>
              <a:spcBef>
                <a:spcPct val="35000"/>
              </a:spcBef>
              <a:defRPr/>
            </a:pPr>
            <a:r>
              <a:rPr lang="zh-CN" altLang="en-US" b="1" dirty="0" smtClean="0">
                <a:solidFill>
                  <a:srgbClr val="FFFF00"/>
                </a:solidFill>
              </a:rPr>
              <a:t>相关流派：</a:t>
            </a:r>
            <a:r>
              <a:rPr lang="zh-CN" altLang="en-US" sz="2400" b="1" dirty="0" smtClean="0">
                <a:solidFill>
                  <a:srgbClr val="FFFF00"/>
                </a:solidFill>
              </a:rPr>
              <a:t>极限编程（</a:t>
            </a:r>
            <a:r>
              <a:rPr lang="en-US" altLang="zh-CN" sz="2400" b="1" dirty="0" err="1" smtClean="0">
                <a:solidFill>
                  <a:srgbClr val="FFFF00"/>
                </a:solidFill>
              </a:rPr>
              <a:t>eXtreme</a:t>
            </a:r>
            <a:r>
              <a:rPr lang="en-US" altLang="zh-CN" sz="2400" b="1" dirty="0" smtClean="0">
                <a:solidFill>
                  <a:srgbClr val="FFFF00"/>
                </a:solidFill>
              </a:rPr>
              <a:t> Programming</a:t>
            </a:r>
            <a:r>
              <a:rPr lang="zh-CN" altLang="en-US" sz="2400" b="1" dirty="0" smtClean="0">
                <a:solidFill>
                  <a:srgbClr val="FFFF00"/>
                </a:solidFill>
              </a:rPr>
              <a:t>）、</a:t>
            </a:r>
            <a:r>
              <a:rPr lang="en-US" altLang="zh-CN" sz="2400" b="1" dirty="0" smtClean="0">
                <a:solidFill>
                  <a:srgbClr val="FFFF00"/>
                </a:solidFill>
              </a:rPr>
              <a:t>SCRUM</a:t>
            </a:r>
            <a:r>
              <a:rPr lang="zh-CN" altLang="en-US" sz="2400" b="1" dirty="0" smtClean="0">
                <a:solidFill>
                  <a:srgbClr val="FFFF00"/>
                </a:solidFill>
              </a:rPr>
              <a:t>、动态软件开发方法（</a:t>
            </a:r>
            <a:r>
              <a:rPr lang="en-US" altLang="zh-CN" sz="2400" b="1" dirty="0" smtClean="0">
                <a:solidFill>
                  <a:srgbClr val="FFFF00"/>
                </a:solidFill>
              </a:rPr>
              <a:t>Dynamic System Development Method</a:t>
            </a:r>
            <a:r>
              <a:rPr lang="zh-CN" altLang="en-US" sz="2400" b="1" dirty="0" smtClean="0">
                <a:solidFill>
                  <a:srgbClr val="FFFF00"/>
                </a:solidFill>
              </a:rPr>
              <a:t>）、水晶系列方法（</a:t>
            </a:r>
            <a:r>
              <a:rPr lang="en-US" altLang="zh-CN" sz="2400" b="1" dirty="0" smtClean="0">
                <a:solidFill>
                  <a:srgbClr val="FFFF00"/>
                </a:solidFill>
              </a:rPr>
              <a:t>Crystal Methodologies</a:t>
            </a:r>
            <a:r>
              <a:rPr lang="zh-CN" altLang="en-US" sz="2400" b="1" dirty="0" smtClean="0">
                <a:solidFill>
                  <a:srgbClr val="FFFF00"/>
                </a:solidFill>
              </a:rPr>
              <a:t>）、适配性软件开发（</a:t>
            </a:r>
            <a:r>
              <a:rPr lang="en-US" altLang="zh-CN" sz="2400" b="1" dirty="0" smtClean="0">
                <a:solidFill>
                  <a:srgbClr val="FFFF00"/>
                </a:solidFill>
              </a:rPr>
              <a:t>Adaptive Software Development</a:t>
            </a:r>
            <a:r>
              <a:rPr lang="zh-CN" altLang="en-US" sz="2400" b="1" dirty="0" smtClean="0">
                <a:solidFill>
                  <a:srgbClr val="FFFF00"/>
                </a:solidFill>
              </a:rPr>
              <a:t>）、特征驱动开发（</a:t>
            </a:r>
            <a:r>
              <a:rPr lang="en-US" altLang="zh-CN" sz="2400" b="1" dirty="0" smtClean="0">
                <a:solidFill>
                  <a:srgbClr val="FFFF00"/>
                </a:solidFill>
              </a:rPr>
              <a:t>Feature Driven Development</a:t>
            </a:r>
            <a:r>
              <a:rPr lang="zh-CN" altLang="en-US" sz="2400" b="1" dirty="0" smtClean="0">
                <a:solidFill>
                  <a:srgbClr val="FFFF00"/>
                </a:solidFill>
              </a:rPr>
              <a:t>）、开放式源码（</a:t>
            </a:r>
            <a:r>
              <a:rPr lang="en-US" altLang="zh-CN" sz="2400" b="1" dirty="0" smtClean="0">
                <a:solidFill>
                  <a:srgbClr val="FFFF00"/>
                </a:solidFill>
              </a:rPr>
              <a:t>Open Source</a:t>
            </a:r>
            <a:r>
              <a:rPr lang="zh-CN" altLang="en-US" sz="2400" b="1" dirty="0" smtClean="0">
                <a:solidFill>
                  <a:srgbClr val="FFFF00"/>
                </a:solidFill>
              </a:rPr>
              <a:t>）等</a:t>
            </a:r>
          </a:p>
        </p:txBody>
      </p:sp>
    </p:spTree>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4"/>
          <p:cNvSpPr>
            <a:spLocks noGrp="1"/>
          </p:cNvSpPr>
          <p:nvPr>
            <p:ph type="sldNum" sz="quarter" idx="11"/>
          </p:nvPr>
        </p:nvSpPr>
        <p:spPr>
          <a:noFill/>
        </p:spPr>
        <p:txBody>
          <a:bodyPr/>
          <a:lstStyle/>
          <a:p>
            <a:fld id="{94D43B2D-914B-45E9-AF0A-CB640E1FCC49}" type="slidenum">
              <a:rPr lang="en-US" altLang="zh-CN">
                <a:ea typeface="宋体" charset="-122"/>
              </a:rPr>
              <a:pPr/>
              <a:t>28</a:t>
            </a:fld>
            <a:endParaRPr lang="en-US" altLang="zh-CN">
              <a:ea typeface="宋体" charset="-122"/>
            </a:endParaRPr>
          </a:p>
        </p:txBody>
      </p:sp>
      <p:sp>
        <p:nvSpPr>
          <p:cNvPr id="289794" name="Rectangle 2"/>
          <p:cNvSpPr>
            <a:spLocks noGrp="1" noChangeArrowheads="1"/>
          </p:cNvSpPr>
          <p:nvPr>
            <p:ph type="body" idx="1"/>
          </p:nvPr>
        </p:nvSpPr>
        <p:spPr>
          <a:xfrm>
            <a:off x="457200" y="1196975"/>
            <a:ext cx="8229600" cy="5256213"/>
          </a:xfrm>
        </p:spPr>
        <p:txBody>
          <a:bodyPr/>
          <a:lstStyle/>
          <a:p>
            <a:pPr eaLnBrk="1" hangingPunct="1">
              <a:defRPr/>
            </a:pPr>
            <a:r>
              <a:rPr lang="zh-CN" altLang="en-US" sz="3600" b="1" dirty="0" smtClean="0">
                <a:solidFill>
                  <a:srgbClr val="FFFF00"/>
                </a:solidFill>
              </a:rPr>
              <a:t>敏捷过程的价值观</a:t>
            </a:r>
          </a:p>
          <a:p>
            <a:pPr lvl="1" eaLnBrk="1" hangingPunct="1">
              <a:lnSpc>
                <a:spcPct val="120000"/>
              </a:lnSpc>
              <a:defRPr/>
            </a:pPr>
            <a:r>
              <a:rPr lang="zh-CN" altLang="en-US" sz="3200" b="1" dirty="0" smtClean="0"/>
              <a:t>个体和交互</a:t>
            </a:r>
            <a:r>
              <a:rPr lang="en-US" altLang="zh-CN" sz="3200" b="1" dirty="0"/>
              <a:t>	</a:t>
            </a:r>
            <a:r>
              <a:rPr lang="zh-CN" altLang="en-US" sz="3200" b="1" dirty="0" smtClean="0">
                <a:solidFill>
                  <a:srgbClr val="FFFF00"/>
                </a:solidFill>
              </a:rPr>
              <a:t>胜过</a:t>
            </a:r>
            <a:r>
              <a:rPr lang="en-US" altLang="zh-CN" sz="3200" b="1" dirty="0" smtClean="0">
                <a:solidFill>
                  <a:srgbClr val="FFFF00"/>
                </a:solidFill>
              </a:rPr>
              <a:t>	  </a:t>
            </a:r>
            <a:r>
              <a:rPr lang="zh-CN" altLang="en-US" sz="3200" b="1" dirty="0" smtClean="0"/>
              <a:t>过程和工具</a:t>
            </a:r>
          </a:p>
          <a:p>
            <a:pPr lvl="1" eaLnBrk="1" hangingPunct="1">
              <a:lnSpc>
                <a:spcPct val="120000"/>
              </a:lnSpc>
              <a:defRPr/>
            </a:pPr>
            <a:r>
              <a:rPr lang="zh-CN" altLang="en-US" sz="3200" b="1" dirty="0" smtClean="0"/>
              <a:t>可以工作的软件</a:t>
            </a:r>
            <a:r>
              <a:rPr lang="en-US" altLang="zh-CN" sz="3200" b="1" dirty="0"/>
              <a:t>	</a:t>
            </a:r>
            <a:r>
              <a:rPr lang="zh-CN" altLang="en-US" sz="3200" b="1" dirty="0" smtClean="0">
                <a:solidFill>
                  <a:srgbClr val="FFFF00"/>
                </a:solidFill>
              </a:rPr>
              <a:t>胜过</a:t>
            </a:r>
            <a:r>
              <a:rPr lang="en-US" altLang="zh-CN" sz="3200" b="1" dirty="0" smtClean="0">
                <a:solidFill>
                  <a:srgbClr val="FFFF00"/>
                </a:solidFill>
              </a:rPr>
              <a:t>	  </a:t>
            </a:r>
            <a:r>
              <a:rPr lang="zh-CN" altLang="en-US" sz="3200" b="1" dirty="0" smtClean="0"/>
              <a:t>面面俱到的文档</a:t>
            </a:r>
          </a:p>
          <a:p>
            <a:pPr lvl="1" eaLnBrk="1" hangingPunct="1">
              <a:lnSpc>
                <a:spcPct val="120000"/>
              </a:lnSpc>
              <a:defRPr/>
            </a:pPr>
            <a:r>
              <a:rPr lang="zh-CN" altLang="en-US" sz="3200" b="1" dirty="0" smtClean="0"/>
              <a:t>客户合作</a:t>
            </a:r>
            <a:r>
              <a:rPr lang="en-US" altLang="zh-CN" sz="3200" b="1" dirty="0" smtClean="0"/>
              <a:t>		</a:t>
            </a:r>
            <a:r>
              <a:rPr lang="zh-CN" altLang="en-US" sz="3200" b="1" dirty="0" smtClean="0">
                <a:solidFill>
                  <a:srgbClr val="FFFF00"/>
                </a:solidFill>
              </a:rPr>
              <a:t>胜过</a:t>
            </a:r>
            <a:r>
              <a:rPr lang="en-US" altLang="zh-CN" sz="3200" b="1" dirty="0" smtClean="0">
                <a:solidFill>
                  <a:srgbClr val="FFFF00"/>
                </a:solidFill>
              </a:rPr>
              <a:t>	  </a:t>
            </a:r>
            <a:r>
              <a:rPr lang="zh-CN" altLang="en-US" sz="3200" b="1" dirty="0" smtClean="0"/>
              <a:t>合同谈判</a:t>
            </a:r>
          </a:p>
          <a:p>
            <a:pPr lvl="1" eaLnBrk="1" hangingPunct="1">
              <a:lnSpc>
                <a:spcPct val="120000"/>
              </a:lnSpc>
              <a:defRPr/>
            </a:pPr>
            <a:r>
              <a:rPr lang="zh-CN" altLang="en-US" sz="3200" b="1" dirty="0" smtClean="0"/>
              <a:t>响应变化</a:t>
            </a:r>
            <a:r>
              <a:rPr lang="en-US" altLang="zh-CN" sz="3200" b="1" dirty="0" smtClean="0"/>
              <a:t>		</a:t>
            </a:r>
            <a:r>
              <a:rPr lang="zh-CN" altLang="en-US" sz="3200" b="1" dirty="0" smtClean="0">
                <a:solidFill>
                  <a:srgbClr val="FFFF00"/>
                </a:solidFill>
              </a:rPr>
              <a:t>胜过   </a:t>
            </a:r>
            <a:r>
              <a:rPr lang="zh-CN" altLang="en-US" sz="3200" b="1" dirty="0" smtClean="0"/>
              <a:t>遵循计划</a:t>
            </a:r>
          </a:p>
        </p:txBody>
      </p:sp>
      <p:sp>
        <p:nvSpPr>
          <p:cNvPr id="289795" name="Rectangle 3"/>
          <p:cNvSpPr>
            <a:spLocks noRot="1" noChangeArrowheads="1"/>
          </p:cNvSpPr>
          <p:nvPr/>
        </p:nvSpPr>
        <p:spPr bwMode="auto">
          <a:xfrm>
            <a:off x="179388" y="130175"/>
            <a:ext cx="8229600"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敏捷过程的价值观与原则</a:t>
            </a:r>
          </a:p>
        </p:txBody>
      </p:sp>
      <p:sp>
        <p:nvSpPr>
          <p:cNvPr id="74757"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
        <p:nvSpPr>
          <p:cNvPr id="6" name="TextBox 5"/>
          <p:cNvSpPr txBox="1"/>
          <p:nvPr/>
        </p:nvSpPr>
        <p:spPr>
          <a:xfrm>
            <a:off x="899592" y="5589240"/>
            <a:ext cx="6444208" cy="369332"/>
          </a:xfrm>
          <a:prstGeom prst="rect">
            <a:avLst/>
          </a:prstGeom>
          <a:solidFill>
            <a:schemeClr val="accent1"/>
          </a:solidFill>
        </p:spPr>
        <p:txBody>
          <a:bodyPr wrap="square" rtlCol="0">
            <a:spAutoFit/>
          </a:bodyPr>
          <a:lstStyle/>
          <a:p>
            <a:r>
              <a:rPr lang="zh-CN" altLang="en-US" b="1" dirty="0" smtClean="0">
                <a:solidFill>
                  <a:srgbClr val="FFFF00"/>
                </a:solidFill>
              </a:rPr>
              <a:t>虽然上述的右项也具有价值，但我们认为左项具有更大的价值。</a:t>
            </a:r>
            <a:endParaRPr lang="zh-CN" altLang="en-US" b="1" dirty="0">
              <a:solidFill>
                <a:srgbClr val="FFFF00"/>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nodeType="clickEffect">
                                  <p:stCondLst>
                                    <p:cond delay="0"/>
                                  </p:stCondLst>
                                  <p:childTnLst>
                                    <p:set>
                                      <p:cBhvr>
                                        <p:cTn id="6" dur="1" fill="hold">
                                          <p:stCondLst>
                                            <p:cond delay="0"/>
                                          </p:stCondLst>
                                        </p:cTn>
                                        <p:tgtEl>
                                          <p:spTgt spid="289794">
                                            <p:txEl>
                                              <p:pRg st="1" end="1"/>
                                            </p:txEl>
                                          </p:spTgt>
                                        </p:tgtEl>
                                        <p:attrNameLst>
                                          <p:attrName>style.visibility</p:attrName>
                                        </p:attrNameLst>
                                      </p:cBhvr>
                                      <p:to>
                                        <p:strVal val="visible"/>
                                      </p:to>
                                    </p:set>
                                    <p:animEffect transition="in" filter="diamond(out)">
                                      <p:cBhvr>
                                        <p:cTn id="7" dur="1000"/>
                                        <p:tgtEl>
                                          <p:spTgt spid="289794">
                                            <p:txEl>
                                              <p:pRg st="1" end="1"/>
                                            </p:txEl>
                                          </p:spTgt>
                                        </p:tgtEl>
                                      </p:cBhvr>
                                    </p:animEffect>
                                  </p:childTnLst>
                                </p:cTn>
                              </p:par>
                              <p:par>
                                <p:cTn id="8" presetID="8" presetClass="entr" presetSubtype="32" fill="hold" nodeType="withEffect">
                                  <p:stCondLst>
                                    <p:cond delay="0"/>
                                  </p:stCondLst>
                                  <p:childTnLst>
                                    <p:set>
                                      <p:cBhvr>
                                        <p:cTn id="9" dur="1" fill="hold">
                                          <p:stCondLst>
                                            <p:cond delay="0"/>
                                          </p:stCondLst>
                                        </p:cTn>
                                        <p:tgtEl>
                                          <p:spTgt spid="289794">
                                            <p:txEl>
                                              <p:pRg st="2" end="2"/>
                                            </p:txEl>
                                          </p:spTgt>
                                        </p:tgtEl>
                                        <p:attrNameLst>
                                          <p:attrName>style.visibility</p:attrName>
                                        </p:attrNameLst>
                                      </p:cBhvr>
                                      <p:to>
                                        <p:strVal val="visible"/>
                                      </p:to>
                                    </p:set>
                                    <p:animEffect transition="in" filter="diamond(out)">
                                      <p:cBhvr>
                                        <p:cTn id="10" dur="1000"/>
                                        <p:tgtEl>
                                          <p:spTgt spid="289794">
                                            <p:txEl>
                                              <p:pRg st="2" end="2"/>
                                            </p:txEl>
                                          </p:spTgt>
                                        </p:tgtEl>
                                      </p:cBhvr>
                                    </p:animEffect>
                                  </p:childTnLst>
                                </p:cTn>
                              </p:par>
                              <p:par>
                                <p:cTn id="11" presetID="8" presetClass="entr" presetSubtype="32" fill="hold" nodeType="withEffect">
                                  <p:stCondLst>
                                    <p:cond delay="0"/>
                                  </p:stCondLst>
                                  <p:childTnLst>
                                    <p:set>
                                      <p:cBhvr>
                                        <p:cTn id="12" dur="1" fill="hold">
                                          <p:stCondLst>
                                            <p:cond delay="0"/>
                                          </p:stCondLst>
                                        </p:cTn>
                                        <p:tgtEl>
                                          <p:spTgt spid="289794">
                                            <p:txEl>
                                              <p:pRg st="3" end="3"/>
                                            </p:txEl>
                                          </p:spTgt>
                                        </p:tgtEl>
                                        <p:attrNameLst>
                                          <p:attrName>style.visibility</p:attrName>
                                        </p:attrNameLst>
                                      </p:cBhvr>
                                      <p:to>
                                        <p:strVal val="visible"/>
                                      </p:to>
                                    </p:set>
                                    <p:animEffect transition="in" filter="diamond(out)">
                                      <p:cBhvr>
                                        <p:cTn id="13" dur="1000"/>
                                        <p:tgtEl>
                                          <p:spTgt spid="289794">
                                            <p:txEl>
                                              <p:pRg st="3" end="3"/>
                                            </p:txEl>
                                          </p:spTgt>
                                        </p:tgtEl>
                                      </p:cBhvr>
                                    </p:animEffect>
                                  </p:childTnLst>
                                </p:cTn>
                              </p:par>
                              <p:par>
                                <p:cTn id="14" presetID="8" presetClass="entr" presetSubtype="32" fill="hold" nodeType="withEffect">
                                  <p:stCondLst>
                                    <p:cond delay="0"/>
                                  </p:stCondLst>
                                  <p:childTnLst>
                                    <p:set>
                                      <p:cBhvr>
                                        <p:cTn id="15" dur="1" fill="hold">
                                          <p:stCondLst>
                                            <p:cond delay="0"/>
                                          </p:stCondLst>
                                        </p:cTn>
                                        <p:tgtEl>
                                          <p:spTgt spid="289794">
                                            <p:txEl>
                                              <p:pRg st="4" end="4"/>
                                            </p:txEl>
                                          </p:spTgt>
                                        </p:tgtEl>
                                        <p:attrNameLst>
                                          <p:attrName>style.visibility</p:attrName>
                                        </p:attrNameLst>
                                      </p:cBhvr>
                                      <p:to>
                                        <p:strVal val="visible"/>
                                      </p:to>
                                    </p:set>
                                    <p:animEffect transition="in" filter="diamond(out)">
                                      <p:cBhvr>
                                        <p:cTn id="16" dur="1000"/>
                                        <p:tgtEl>
                                          <p:spTgt spid="289794">
                                            <p:txEl>
                                              <p:pRg st="4" end="4"/>
                                            </p:txEl>
                                          </p:spTgt>
                                        </p:tgtEl>
                                      </p:cBhvr>
                                    </p:animEffect>
                                  </p:childTnLst>
                                </p:cTn>
                              </p:par>
                            </p:childTnLst>
                          </p:cTn>
                        </p:par>
                        <p:par>
                          <p:cTn id="17" fill="hold">
                            <p:stCondLst>
                              <p:cond delay="1000"/>
                            </p:stCondLst>
                            <p:childTnLst>
                              <p:par>
                                <p:cTn id="18" presetID="5" presetClass="entr" presetSubtype="1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checkerboard(across)">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4"/>
          <p:cNvSpPr>
            <a:spLocks noGrp="1"/>
          </p:cNvSpPr>
          <p:nvPr>
            <p:ph type="sldNum" sz="quarter" idx="11"/>
          </p:nvPr>
        </p:nvSpPr>
        <p:spPr>
          <a:noFill/>
        </p:spPr>
        <p:txBody>
          <a:bodyPr/>
          <a:lstStyle/>
          <a:p>
            <a:fld id="{A0A2B38A-5C9C-44E9-9A52-2D4A7E39C29C}" type="slidenum">
              <a:rPr lang="en-US" altLang="zh-CN">
                <a:ea typeface="宋体" charset="-122"/>
              </a:rPr>
              <a:pPr/>
              <a:t>29</a:t>
            </a:fld>
            <a:endParaRPr lang="en-US" altLang="zh-CN">
              <a:ea typeface="宋体" charset="-122"/>
            </a:endParaRPr>
          </a:p>
        </p:txBody>
      </p:sp>
      <p:sp>
        <p:nvSpPr>
          <p:cNvPr id="291842" name="Rectangle 2"/>
          <p:cNvSpPr>
            <a:spLocks noGrp="1" noChangeArrowheads="1"/>
          </p:cNvSpPr>
          <p:nvPr>
            <p:ph type="body" idx="1"/>
          </p:nvPr>
        </p:nvSpPr>
        <p:spPr>
          <a:xfrm>
            <a:off x="457200" y="1196975"/>
            <a:ext cx="8229600" cy="5256213"/>
          </a:xfrm>
        </p:spPr>
        <p:txBody>
          <a:bodyPr/>
          <a:lstStyle/>
          <a:p>
            <a:pPr eaLnBrk="1" hangingPunct="1">
              <a:defRPr/>
            </a:pPr>
            <a:r>
              <a:rPr lang="zh-CN" altLang="en-US" sz="3600" b="1" dirty="0" smtClean="0"/>
              <a:t>个体和交互</a:t>
            </a:r>
            <a:r>
              <a:rPr lang="zh-CN" altLang="en-US" sz="3600" b="1" dirty="0" smtClean="0">
                <a:solidFill>
                  <a:srgbClr val="FFFF00"/>
                </a:solidFill>
              </a:rPr>
              <a:t>胜过</a:t>
            </a:r>
            <a:r>
              <a:rPr lang="zh-CN" altLang="en-US" sz="3600" b="1" dirty="0" smtClean="0"/>
              <a:t>过程和工具</a:t>
            </a:r>
            <a:endParaRPr lang="en-US" altLang="zh-CN" sz="3600" b="1" dirty="0" smtClean="0"/>
          </a:p>
          <a:p>
            <a:pPr eaLnBrk="1" hangingPunct="1">
              <a:buNone/>
              <a:defRPr/>
            </a:pPr>
            <a:r>
              <a:rPr lang="en-US" altLang="zh-CN" sz="2400" b="1" dirty="0" smtClean="0">
                <a:solidFill>
                  <a:srgbClr val="66FF33"/>
                </a:solidFill>
              </a:rPr>
              <a:t>      Individual and interaction over process and tools</a:t>
            </a:r>
            <a:endParaRPr lang="zh-CN" altLang="en-US" sz="2400" b="1" dirty="0" smtClean="0">
              <a:solidFill>
                <a:srgbClr val="66FF33"/>
              </a:solidFill>
            </a:endParaRPr>
          </a:p>
          <a:p>
            <a:pPr lvl="1" eaLnBrk="1" hangingPunct="1">
              <a:spcBef>
                <a:spcPts val="1800"/>
              </a:spcBef>
              <a:defRPr/>
            </a:pPr>
            <a:r>
              <a:rPr lang="zh-CN" altLang="en-US" b="1" dirty="0" smtClean="0"/>
              <a:t>人</a:t>
            </a:r>
            <a:r>
              <a:rPr lang="zh-CN" altLang="en-US" b="1" dirty="0" smtClean="0">
                <a:solidFill>
                  <a:srgbClr val="FFFF00"/>
                </a:solidFill>
              </a:rPr>
              <a:t>是软件项目获得成功最为重要的因素。</a:t>
            </a:r>
          </a:p>
          <a:p>
            <a:pPr lvl="1" eaLnBrk="1" hangingPunct="1">
              <a:defRPr/>
            </a:pPr>
            <a:r>
              <a:rPr lang="zh-CN" altLang="en-US" b="1" dirty="0" smtClean="0"/>
              <a:t>合作、沟通及交互能力</a:t>
            </a:r>
            <a:r>
              <a:rPr lang="zh-CN" altLang="en-US" b="1" dirty="0" smtClean="0">
                <a:solidFill>
                  <a:srgbClr val="FFFF00"/>
                </a:solidFill>
              </a:rPr>
              <a:t>比单纯的软件编程能力更为重要。</a:t>
            </a:r>
          </a:p>
          <a:p>
            <a:pPr lvl="1" eaLnBrk="1" hangingPunct="1">
              <a:defRPr/>
            </a:pPr>
            <a:r>
              <a:rPr lang="zh-CN" altLang="en-US" b="1" dirty="0" smtClean="0"/>
              <a:t>合适的工具</a:t>
            </a:r>
            <a:r>
              <a:rPr lang="zh-CN" altLang="en-US" b="1" dirty="0" smtClean="0">
                <a:solidFill>
                  <a:srgbClr val="FFFF00"/>
                </a:solidFill>
              </a:rPr>
              <a:t>虽然重要，但不能过分夸大工具的作用。</a:t>
            </a:r>
          </a:p>
          <a:p>
            <a:pPr lvl="1" eaLnBrk="1" hangingPunct="1">
              <a:defRPr/>
            </a:pPr>
            <a:r>
              <a:rPr lang="zh-CN" altLang="en-US" b="1" dirty="0" smtClean="0"/>
              <a:t>团队的构建</a:t>
            </a:r>
            <a:r>
              <a:rPr lang="zh-CN" altLang="en-US" b="1" dirty="0" smtClean="0">
                <a:solidFill>
                  <a:srgbClr val="FFFF00"/>
                </a:solidFill>
              </a:rPr>
              <a:t>（包括个体、交互等）要比项目环境（包括过程、工具）的构建更重要。</a:t>
            </a:r>
          </a:p>
        </p:txBody>
      </p:sp>
      <p:sp>
        <p:nvSpPr>
          <p:cNvPr id="291843" name="Rectangle 3"/>
          <p:cNvSpPr>
            <a:spLocks noRot="1" noChangeArrowheads="1"/>
          </p:cNvSpPr>
          <p:nvPr/>
        </p:nvSpPr>
        <p:spPr bwMode="auto">
          <a:xfrm>
            <a:off x="179388" y="130175"/>
            <a:ext cx="8229600"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敏捷过程的价值观与原则</a:t>
            </a:r>
          </a:p>
        </p:txBody>
      </p:sp>
      <p:sp>
        <p:nvSpPr>
          <p:cNvPr id="75781"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4"/>
          <p:cNvSpPr>
            <a:spLocks noGrp="1"/>
          </p:cNvSpPr>
          <p:nvPr>
            <p:ph type="sldNum" sz="quarter" idx="11"/>
          </p:nvPr>
        </p:nvSpPr>
        <p:spPr>
          <a:noFill/>
        </p:spPr>
        <p:txBody>
          <a:bodyPr/>
          <a:lstStyle/>
          <a:p>
            <a:fld id="{A4E61FA3-9277-4085-88E2-EAF5F03C60BE}" type="slidenum">
              <a:rPr lang="en-US" altLang="zh-CN">
                <a:ea typeface="宋体" charset="-122"/>
              </a:rPr>
              <a:pPr/>
              <a:t>3</a:t>
            </a:fld>
            <a:endParaRPr lang="en-US" altLang="zh-CN">
              <a:ea typeface="宋体" charset="-122"/>
            </a:endParaRPr>
          </a:p>
        </p:txBody>
      </p:sp>
      <p:sp>
        <p:nvSpPr>
          <p:cNvPr id="316418" name="Rectangle 2"/>
          <p:cNvSpPr>
            <a:spLocks noGrp="1" noChangeArrowheads="1"/>
          </p:cNvSpPr>
          <p:nvPr>
            <p:ph type="body" idx="1"/>
          </p:nvPr>
        </p:nvSpPr>
        <p:spPr>
          <a:xfrm>
            <a:off x="179388" y="1052513"/>
            <a:ext cx="8713787" cy="5805487"/>
          </a:xfrm>
        </p:spPr>
        <p:txBody>
          <a:bodyPr/>
          <a:lstStyle/>
          <a:p>
            <a:pPr eaLnBrk="1" hangingPunct="1">
              <a:lnSpc>
                <a:spcPct val="115000"/>
              </a:lnSpc>
              <a:defRPr/>
            </a:pPr>
            <a:r>
              <a:rPr lang="zh-CN" altLang="en-US" b="1" dirty="0" smtClean="0">
                <a:solidFill>
                  <a:srgbClr val="FFFF00"/>
                </a:solidFill>
              </a:rPr>
              <a:t>迭代式开发 </a:t>
            </a:r>
            <a:r>
              <a:rPr lang="zh-CN" altLang="en-US" b="1" dirty="0" smtClean="0">
                <a:solidFill>
                  <a:srgbClr val="FFFF00"/>
                </a:solidFill>
                <a:sym typeface="Wingdings" pitchFamily="2" charset="2"/>
              </a:rPr>
              <a:t> </a:t>
            </a:r>
            <a:r>
              <a:rPr lang="zh-CN" altLang="en-US" sz="2800" b="1" dirty="0" smtClean="0">
                <a:solidFill>
                  <a:srgbClr val="FFFF00"/>
                </a:solidFill>
                <a:sym typeface="Wingdings" pitchFamily="2" charset="2"/>
              </a:rPr>
              <a:t>容纳需求变更</a:t>
            </a:r>
            <a:r>
              <a:rPr lang="en-US" altLang="zh-CN" sz="2800" b="1" dirty="0" smtClean="0">
                <a:solidFill>
                  <a:srgbClr val="FFFF00"/>
                </a:solidFill>
                <a:sym typeface="Wingdings" pitchFamily="2" charset="2"/>
              </a:rPr>
              <a:t>/</a:t>
            </a:r>
            <a:r>
              <a:rPr lang="zh-CN" altLang="en-US" sz="2800" b="1" dirty="0" smtClean="0">
                <a:solidFill>
                  <a:srgbClr val="FFFF00"/>
                </a:solidFill>
                <a:sym typeface="Wingdings" pitchFamily="2" charset="2"/>
              </a:rPr>
              <a:t>减少风险</a:t>
            </a:r>
            <a:endParaRPr lang="zh-CN" altLang="en-US" sz="2800" b="1" dirty="0" smtClean="0">
              <a:solidFill>
                <a:srgbClr val="FFFF00"/>
              </a:solidFill>
            </a:endParaRPr>
          </a:p>
          <a:p>
            <a:pPr eaLnBrk="1" hangingPunct="1">
              <a:lnSpc>
                <a:spcPct val="130000"/>
              </a:lnSpc>
              <a:defRPr/>
            </a:pPr>
            <a:r>
              <a:rPr lang="zh-CN" altLang="en-US" b="1" dirty="0" smtClean="0">
                <a:solidFill>
                  <a:srgbClr val="FFFF00"/>
                </a:solidFill>
              </a:rPr>
              <a:t>管理需求 </a:t>
            </a:r>
            <a:r>
              <a:rPr lang="zh-CN" altLang="en-US" b="1" dirty="0" smtClean="0">
                <a:solidFill>
                  <a:srgbClr val="FFFF00"/>
                </a:solidFill>
                <a:sym typeface="Wingdings" pitchFamily="2" charset="2"/>
              </a:rPr>
              <a:t> </a:t>
            </a:r>
            <a:r>
              <a:rPr lang="zh-CN" altLang="en-US" sz="2800" b="1" dirty="0" smtClean="0">
                <a:solidFill>
                  <a:srgbClr val="FFFF00"/>
                </a:solidFill>
                <a:sym typeface="Wingdings" pitchFamily="2" charset="2"/>
              </a:rPr>
              <a:t>使用用例和脚本</a:t>
            </a:r>
            <a:endParaRPr lang="zh-CN" altLang="en-US" sz="2800" b="1" dirty="0" smtClean="0">
              <a:solidFill>
                <a:srgbClr val="FFFF00"/>
              </a:solidFill>
            </a:endParaRPr>
          </a:p>
          <a:p>
            <a:pPr eaLnBrk="1" hangingPunct="1">
              <a:lnSpc>
                <a:spcPct val="130000"/>
              </a:lnSpc>
              <a:defRPr/>
            </a:pPr>
            <a:r>
              <a:rPr lang="zh-CN" altLang="en-US" b="1" dirty="0" smtClean="0">
                <a:solidFill>
                  <a:srgbClr val="FFFF00"/>
                </a:solidFill>
              </a:rPr>
              <a:t>使用基于构件的体系结构</a:t>
            </a:r>
            <a:r>
              <a:rPr lang="zh-CN" altLang="en-US" b="1" dirty="0" smtClean="0">
                <a:solidFill>
                  <a:srgbClr val="FFFF00"/>
                </a:solidFill>
                <a:sym typeface="Wingdings" pitchFamily="2" charset="2"/>
              </a:rPr>
              <a:t></a:t>
            </a:r>
            <a:r>
              <a:rPr lang="zh-CN" altLang="en-US" b="1" dirty="0" smtClean="0">
                <a:solidFill>
                  <a:srgbClr val="FFFF00"/>
                </a:solidFill>
              </a:rPr>
              <a:t> </a:t>
            </a:r>
            <a:r>
              <a:rPr lang="zh-CN" altLang="en-US" sz="2800" b="1" dirty="0" smtClean="0">
                <a:solidFill>
                  <a:srgbClr val="FFFF00"/>
                </a:solidFill>
              </a:rPr>
              <a:t>功能清晰的模块和子系统</a:t>
            </a:r>
          </a:p>
          <a:p>
            <a:pPr eaLnBrk="1" hangingPunct="1">
              <a:lnSpc>
                <a:spcPct val="130000"/>
              </a:lnSpc>
              <a:defRPr/>
            </a:pPr>
            <a:r>
              <a:rPr lang="zh-CN" altLang="en-US" b="1" dirty="0" smtClean="0">
                <a:solidFill>
                  <a:srgbClr val="FFFF00"/>
                </a:solidFill>
              </a:rPr>
              <a:t>可视化建模</a:t>
            </a:r>
            <a:r>
              <a:rPr lang="zh-CN" altLang="en-US" b="1" dirty="0" smtClean="0">
                <a:solidFill>
                  <a:srgbClr val="FFFF00"/>
                </a:solidFill>
                <a:sym typeface="Wingdings" pitchFamily="2" charset="2"/>
              </a:rPr>
              <a:t></a:t>
            </a:r>
            <a:r>
              <a:rPr lang="zh-CN" altLang="en-US" sz="2800" b="1" dirty="0" smtClean="0">
                <a:solidFill>
                  <a:srgbClr val="FFFF00"/>
                </a:solidFill>
              </a:rPr>
              <a:t>模型可为文字、图形、数学表达式</a:t>
            </a:r>
          </a:p>
          <a:p>
            <a:pPr eaLnBrk="1" hangingPunct="1">
              <a:lnSpc>
                <a:spcPct val="130000"/>
              </a:lnSpc>
              <a:defRPr/>
            </a:pPr>
            <a:r>
              <a:rPr lang="zh-CN" altLang="en-US" b="1" dirty="0" smtClean="0">
                <a:solidFill>
                  <a:srgbClr val="FFFF00"/>
                </a:solidFill>
              </a:rPr>
              <a:t>验证软件质量 </a:t>
            </a:r>
            <a:r>
              <a:rPr lang="zh-CN" altLang="en-US" b="1" dirty="0" smtClean="0">
                <a:solidFill>
                  <a:srgbClr val="FFFF00"/>
                </a:solidFill>
                <a:sym typeface="Wingdings" pitchFamily="2" charset="2"/>
              </a:rPr>
              <a:t> </a:t>
            </a:r>
            <a:r>
              <a:rPr lang="zh-CN" altLang="en-US" sz="2800" b="1" dirty="0" smtClean="0">
                <a:solidFill>
                  <a:srgbClr val="FFFF00"/>
                </a:solidFill>
                <a:sym typeface="Wingdings" pitchFamily="2" charset="2"/>
              </a:rPr>
              <a:t>质量评估内建在贯穿于整个开发过程的、由全体成员参与的所有活动中</a:t>
            </a:r>
            <a:endParaRPr lang="zh-CN" altLang="en-US" sz="2800" b="1" dirty="0" smtClean="0">
              <a:solidFill>
                <a:srgbClr val="FFFF00"/>
              </a:solidFill>
            </a:endParaRPr>
          </a:p>
          <a:p>
            <a:pPr eaLnBrk="1" hangingPunct="1">
              <a:lnSpc>
                <a:spcPct val="130000"/>
              </a:lnSpc>
              <a:defRPr/>
            </a:pPr>
            <a:r>
              <a:rPr lang="zh-CN" altLang="en-US" b="1" dirty="0" smtClean="0">
                <a:solidFill>
                  <a:srgbClr val="FFFF00"/>
                </a:solidFill>
              </a:rPr>
              <a:t>控制软件变更</a:t>
            </a:r>
            <a:r>
              <a:rPr lang="zh-CN" altLang="en-US" b="1" dirty="0" smtClean="0">
                <a:solidFill>
                  <a:srgbClr val="FFFF00"/>
                </a:solidFill>
                <a:sym typeface="Wingdings" pitchFamily="2" charset="2"/>
              </a:rPr>
              <a:t></a:t>
            </a:r>
            <a:r>
              <a:rPr lang="zh-CN" altLang="en-US" b="1" dirty="0" smtClean="0">
                <a:solidFill>
                  <a:srgbClr val="FFFF00"/>
                </a:solidFill>
              </a:rPr>
              <a:t> </a:t>
            </a:r>
            <a:r>
              <a:rPr lang="zh-CN" altLang="en-US" sz="2800" b="1" dirty="0" smtClean="0">
                <a:solidFill>
                  <a:srgbClr val="FFFF00"/>
                </a:solidFill>
              </a:rPr>
              <a:t>控制、跟踪、监控修改</a:t>
            </a:r>
          </a:p>
        </p:txBody>
      </p:sp>
      <p:sp>
        <p:nvSpPr>
          <p:cNvPr id="316419" name="Rectangle 3"/>
          <p:cNvSpPr>
            <a:spLocks noRot="1" noChangeArrowheads="1"/>
          </p:cNvSpPr>
          <p:nvPr/>
        </p:nvSpPr>
        <p:spPr bwMode="auto">
          <a:xfrm>
            <a:off x="-36513" y="130175"/>
            <a:ext cx="9288463" cy="706438"/>
          </a:xfrm>
          <a:prstGeom prst="rect">
            <a:avLst/>
          </a:prstGeom>
          <a:noFill/>
          <a:ln w="9525">
            <a:noFill/>
            <a:miter lim="800000"/>
            <a:headEnd/>
            <a:tailEnd/>
          </a:ln>
          <a:effectLst/>
        </p:spPr>
        <p:txBody>
          <a:bodyPr anchor="ctr"/>
          <a:lstStyle/>
          <a:p>
            <a:pPr>
              <a:defRPr/>
            </a:pPr>
            <a:r>
              <a:rPr lang="en-US" altLang="zh-CN" sz="4400" b="1">
                <a:solidFill>
                  <a:srgbClr val="FFFF00"/>
                </a:solidFill>
                <a:effectLst>
                  <a:outerShdw blurRad="38100" dist="38100" dir="2700000" algn="tl">
                    <a:srgbClr val="000000"/>
                  </a:outerShdw>
                </a:effectLst>
                <a:ea typeface="宋体" pitchFamily="2" charset="-122"/>
              </a:rPr>
              <a:t>RUP</a:t>
            </a:r>
            <a:r>
              <a:rPr lang="zh-CN" altLang="en-US" sz="4400" b="1">
                <a:solidFill>
                  <a:srgbClr val="FFFF00"/>
                </a:solidFill>
                <a:effectLst>
                  <a:outerShdw blurRad="38100" dist="38100" dir="2700000" algn="tl">
                    <a:srgbClr val="000000"/>
                  </a:outerShdw>
                </a:effectLst>
                <a:ea typeface="宋体" pitchFamily="2" charset="-122"/>
              </a:rPr>
              <a:t>开发经验（最佳实践）</a:t>
            </a:r>
          </a:p>
        </p:txBody>
      </p:sp>
      <p:sp>
        <p:nvSpPr>
          <p:cNvPr id="49157"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4"/>
          <p:cNvSpPr>
            <a:spLocks noGrp="1"/>
          </p:cNvSpPr>
          <p:nvPr>
            <p:ph type="sldNum" sz="quarter" idx="11"/>
          </p:nvPr>
        </p:nvSpPr>
        <p:spPr>
          <a:noFill/>
        </p:spPr>
        <p:txBody>
          <a:bodyPr/>
          <a:lstStyle/>
          <a:p>
            <a:fld id="{51BBFDD4-5E98-4ACB-AF1A-E414AE8D3042}" type="slidenum">
              <a:rPr lang="en-US" altLang="zh-CN">
                <a:ea typeface="宋体" charset="-122"/>
              </a:rPr>
              <a:pPr/>
              <a:t>30</a:t>
            </a:fld>
            <a:endParaRPr lang="en-US" altLang="zh-CN">
              <a:ea typeface="宋体" charset="-122"/>
            </a:endParaRPr>
          </a:p>
        </p:txBody>
      </p:sp>
      <p:sp>
        <p:nvSpPr>
          <p:cNvPr id="292866" name="Rectangle 2"/>
          <p:cNvSpPr>
            <a:spLocks noGrp="1" noChangeArrowheads="1"/>
          </p:cNvSpPr>
          <p:nvPr>
            <p:ph type="body" idx="1"/>
          </p:nvPr>
        </p:nvSpPr>
        <p:spPr>
          <a:xfrm>
            <a:off x="457200" y="1196975"/>
            <a:ext cx="8363272" cy="5256213"/>
          </a:xfrm>
        </p:spPr>
        <p:txBody>
          <a:bodyPr/>
          <a:lstStyle/>
          <a:p>
            <a:pPr eaLnBrk="1" hangingPunct="1">
              <a:defRPr/>
            </a:pPr>
            <a:r>
              <a:rPr lang="zh-CN" altLang="en-US" sz="3600" b="1" dirty="0" smtClean="0"/>
              <a:t>可以工作的软件</a:t>
            </a:r>
            <a:r>
              <a:rPr lang="zh-CN" altLang="en-US" sz="3600" b="1" dirty="0" smtClean="0">
                <a:solidFill>
                  <a:srgbClr val="FFFF00"/>
                </a:solidFill>
              </a:rPr>
              <a:t>胜过</a:t>
            </a:r>
            <a:r>
              <a:rPr lang="zh-CN" altLang="en-US" sz="3600" b="1" dirty="0" smtClean="0"/>
              <a:t>面面俱到的文档</a:t>
            </a:r>
            <a:endParaRPr lang="en-US" altLang="zh-CN" sz="3600" b="1" dirty="0" smtClean="0"/>
          </a:p>
          <a:p>
            <a:pPr eaLnBrk="1" hangingPunct="1">
              <a:buNone/>
              <a:defRPr/>
            </a:pPr>
            <a:r>
              <a:rPr lang="en-US" altLang="zh-CN" sz="2400" b="1" dirty="0" smtClean="0">
                <a:solidFill>
                  <a:srgbClr val="66FF33"/>
                </a:solidFill>
              </a:rPr>
              <a:t>     Working software over comprehensive documentation</a:t>
            </a:r>
            <a:endParaRPr lang="zh-CN" altLang="en-US" sz="2400" b="1" dirty="0" smtClean="0">
              <a:solidFill>
                <a:srgbClr val="66FF33"/>
              </a:solidFill>
            </a:endParaRPr>
          </a:p>
          <a:p>
            <a:pPr lvl="1" eaLnBrk="1" hangingPunct="1">
              <a:spcBef>
                <a:spcPts val="1800"/>
              </a:spcBef>
              <a:defRPr/>
            </a:pPr>
            <a:r>
              <a:rPr lang="zh-CN" altLang="en-US" b="1" dirty="0" smtClean="0">
                <a:solidFill>
                  <a:srgbClr val="FFFF00"/>
                </a:solidFill>
              </a:rPr>
              <a:t>软件开发的主要目标是</a:t>
            </a:r>
            <a:r>
              <a:rPr lang="zh-CN" altLang="en-US" b="1" dirty="0" smtClean="0"/>
              <a:t>交付可以工作的软件</a:t>
            </a:r>
            <a:r>
              <a:rPr lang="zh-CN" altLang="en-US" b="1" dirty="0" smtClean="0">
                <a:solidFill>
                  <a:srgbClr val="FFFF00"/>
                </a:solidFill>
              </a:rPr>
              <a:t>。</a:t>
            </a:r>
          </a:p>
          <a:p>
            <a:pPr lvl="1" eaLnBrk="1" hangingPunct="1">
              <a:defRPr/>
            </a:pPr>
            <a:r>
              <a:rPr lang="zh-CN" altLang="en-US" b="1" dirty="0" smtClean="0">
                <a:solidFill>
                  <a:srgbClr val="FFFF00"/>
                </a:solidFill>
              </a:rPr>
              <a:t>没有文档的软件是一种灾难，但过多的面面俱到的文档比过少的文档更糟。</a:t>
            </a:r>
          </a:p>
          <a:p>
            <a:pPr lvl="2" eaLnBrk="1" hangingPunct="1">
              <a:lnSpc>
                <a:spcPct val="150000"/>
              </a:lnSpc>
              <a:defRPr/>
            </a:pPr>
            <a:r>
              <a:rPr lang="zh-CN" altLang="en-US" b="1" dirty="0" smtClean="0">
                <a:solidFill>
                  <a:srgbClr val="FFFF00"/>
                </a:solidFill>
              </a:rPr>
              <a:t>软件开发的主要和中心活动是创建可以工作的软件。</a:t>
            </a:r>
          </a:p>
          <a:p>
            <a:pPr lvl="2" eaLnBrk="1" hangingPunct="1">
              <a:lnSpc>
                <a:spcPct val="150000"/>
              </a:lnSpc>
              <a:defRPr/>
            </a:pPr>
            <a:r>
              <a:rPr lang="zh-CN" altLang="en-US" b="1" dirty="0" smtClean="0">
                <a:solidFill>
                  <a:srgbClr val="FFFF00"/>
                </a:solidFill>
                <a:latin typeface="Arial"/>
              </a:rPr>
              <a:t>“</a:t>
            </a:r>
            <a:r>
              <a:rPr lang="zh-CN" altLang="en-US" b="1" dirty="0" smtClean="0">
                <a:solidFill>
                  <a:srgbClr val="FFFF00"/>
                </a:solidFill>
              </a:rPr>
              <a:t>直到迫切需要且意义重大时，才进行文档编制</a:t>
            </a:r>
            <a:r>
              <a:rPr lang="zh-CN" altLang="en-US" b="1" dirty="0" smtClean="0">
                <a:solidFill>
                  <a:srgbClr val="FFFF00"/>
                </a:solidFill>
                <a:latin typeface="Arial"/>
              </a:rPr>
              <a:t>”                                     </a:t>
            </a:r>
            <a:endParaRPr lang="en-US" altLang="zh-CN" b="1" dirty="0" smtClean="0">
              <a:solidFill>
                <a:srgbClr val="FFFF00"/>
              </a:solidFill>
              <a:latin typeface="Arial"/>
            </a:endParaRPr>
          </a:p>
          <a:p>
            <a:pPr lvl="2" eaLnBrk="1" hangingPunct="1">
              <a:lnSpc>
                <a:spcPct val="150000"/>
              </a:lnSpc>
              <a:buNone/>
              <a:defRPr/>
            </a:pPr>
            <a:r>
              <a:rPr lang="en-US" altLang="zh-CN" b="1" dirty="0" smtClean="0">
                <a:solidFill>
                  <a:srgbClr val="FFFF00"/>
                </a:solidFill>
                <a:latin typeface="Arial"/>
              </a:rPr>
              <a:t>                                                 </a:t>
            </a:r>
            <a:r>
              <a:rPr lang="zh-CN" altLang="en-US" b="1" dirty="0" smtClean="0">
                <a:solidFill>
                  <a:srgbClr val="FFFF00"/>
                </a:solidFill>
                <a:latin typeface="Arial"/>
              </a:rPr>
              <a:t> </a:t>
            </a:r>
            <a:r>
              <a:rPr lang="en-US" altLang="zh-CN" b="1" dirty="0" smtClean="0">
                <a:solidFill>
                  <a:srgbClr val="FFFF00"/>
                </a:solidFill>
              </a:rPr>
              <a:t>——</a:t>
            </a:r>
            <a:r>
              <a:rPr lang="en-US" altLang="zh-CN" sz="2000" b="1" dirty="0" smtClean="0"/>
              <a:t>Martin</a:t>
            </a:r>
            <a:r>
              <a:rPr lang="zh-CN" altLang="en-US" sz="2000" b="1" dirty="0" smtClean="0"/>
              <a:t>文档第一定律</a:t>
            </a:r>
            <a:endParaRPr lang="zh-CN" altLang="en-US" b="1" dirty="0" smtClean="0">
              <a:solidFill>
                <a:srgbClr val="FFFF00"/>
              </a:solidFill>
            </a:endParaRPr>
          </a:p>
          <a:p>
            <a:pPr lvl="2" eaLnBrk="1" hangingPunct="1">
              <a:lnSpc>
                <a:spcPct val="150000"/>
              </a:lnSpc>
              <a:defRPr/>
            </a:pPr>
            <a:r>
              <a:rPr lang="zh-CN" altLang="en-US" b="1" dirty="0" smtClean="0">
                <a:solidFill>
                  <a:srgbClr val="FFFF00"/>
                </a:solidFill>
              </a:rPr>
              <a:t>编制的内部文档应尽量短小并且主题突出。</a:t>
            </a:r>
          </a:p>
        </p:txBody>
      </p:sp>
      <p:sp>
        <p:nvSpPr>
          <p:cNvPr id="292867" name="Rectangle 3"/>
          <p:cNvSpPr>
            <a:spLocks noRot="1" noChangeArrowheads="1"/>
          </p:cNvSpPr>
          <p:nvPr/>
        </p:nvSpPr>
        <p:spPr bwMode="auto">
          <a:xfrm>
            <a:off x="179388" y="130175"/>
            <a:ext cx="8229600"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敏捷过程的价值观与原则</a:t>
            </a:r>
          </a:p>
        </p:txBody>
      </p:sp>
      <p:sp>
        <p:nvSpPr>
          <p:cNvPr id="76805"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4"/>
          <p:cNvSpPr>
            <a:spLocks noGrp="1"/>
          </p:cNvSpPr>
          <p:nvPr>
            <p:ph type="sldNum" sz="quarter" idx="11"/>
          </p:nvPr>
        </p:nvSpPr>
        <p:spPr>
          <a:noFill/>
        </p:spPr>
        <p:txBody>
          <a:bodyPr/>
          <a:lstStyle/>
          <a:p>
            <a:fld id="{440721A3-64A9-4BF9-A565-F5B59C0280FE}" type="slidenum">
              <a:rPr lang="en-US" altLang="zh-CN">
                <a:ea typeface="宋体" charset="-122"/>
              </a:rPr>
              <a:pPr/>
              <a:t>31</a:t>
            </a:fld>
            <a:endParaRPr lang="en-US" altLang="zh-CN">
              <a:ea typeface="宋体" charset="-122"/>
            </a:endParaRPr>
          </a:p>
        </p:txBody>
      </p:sp>
      <p:sp>
        <p:nvSpPr>
          <p:cNvPr id="293890" name="Rectangle 2"/>
          <p:cNvSpPr>
            <a:spLocks noGrp="1" noChangeArrowheads="1"/>
          </p:cNvSpPr>
          <p:nvPr>
            <p:ph type="body" idx="1"/>
          </p:nvPr>
        </p:nvSpPr>
        <p:spPr>
          <a:xfrm>
            <a:off x="457200" y="1196975"/>
            <a:ext cx="8229600" cy="5256213"/>
          </a:xfrm>
        </p:spPr>
        <p:txBody>
          <a:bodyPr/>
          <a:lstStyle/>
          <a:p>
            <a:pPr eaLnBrk="1" hangingPunct="1">
              <a:defRPr/>
            </a:pPr>
            <a:r>
              <a:rPr lang="zh-CN" altLang="en-US" sz="3600" b="1" dirty="0" smtClean="0"/>
              <a:t>客户合作</a:t>
            </a:r>
            <a:r>
              <a:rPr lang="zh-CN" altLang="en-US" sz="3600" b="1" dirty="0" smtClean="0">
                <a:solidFill>
                  <a:srgbClr val="FFFF00"/>
                </a:solidFill>
              </a:rPr>
              <a:t>胜过</a:t>
            </a:r>
            <a:r>
              <a:rPr lang="zh-CN" altLang="en-US" sz="3600" b="1" dirty="0" smtClean="0"/>
              <a:t>合同谈判</a:t>
            </a:r>
            <a:endParaRPr lang="en-US" altLang="zh-CN" sz="3600" b="1" dirty="0" smtClean="0"/>
          </a:p>
          <a:p>
            <a:pPr eaLnBrk="1" hangingPunct="1">
              <a:buNone/>
              <a:defRPr/>
            </a:pPr>
            <a:r>
              <a:rPr lang="en-US" altLang="zh-CN" sz="3600" b="1" dirty="0" smtClean="0"/>
              <a:t>   </a:t>
            </a:r>
            <a:r>
              <a:rPr lang="en-US" altLang="zh-CN" sz="2400" b="1" dirty="0" smtClean="0">
                <a:solidFill>
                  <a:srgbClr val="66FF33"/>
                </a:solidFill>
              </a:rPr>
              <a:t>customer collaboration over contract negotiation</a:t>
            </a:r>
            <a:endParaRPr lang="zh-CN" altLang="en-US" sz="2400" b="1" dirty="0" smtClean="0">
              <a:solidFill>
                <a:srgbClr val="66FF33"/>
              </a:solidFill>
            </a:endParaRPr>
          </a:p>
          <a:p>
            <a:pPr lvl="1" eaLnBrk="1" hangingPunct="1">
              <a:lnSpc>
                <a:spcPct val="125000"/>
              </a:lnSpc>
              <a:spcBef>
                <a:spcPts val="2400"/>
              </a:spcBef>
              <a:defRPr/>
            </a:pPr>
            <a:r>
              <a:rPr lang="zh-CN" altLang="en-US" b="1" dirty="0" smtClean="0">
                <a:solidFill>
                  <a:srgbClr val="FFFF00"/>
                </a:solidFill>
              </a:rPr>
              <a:t>规定了需求、进度和项目成本的合同在根本上是存在缺陷的。</a:t>
            </a:r>
          </a:p>
          <a:p>
            <a:pPr lvl="1" eaLnBrk="1" hangingPunct="1">
              <a:lnSpc>
                <a:spcPct val="125000"/>
              </a:lnSpc>
              <a:defRPr/>
            </a:pPr>
            <a:r>
              <a:rPr lang="zh-CN" altLang="en-US" b="1" dirty="0" smtClean="0">
                <a:solidFill>
                  <a:srgbClr val="FFFF00"/>
                </a:solidFill>
              </a:rPr>
              <a:t>为开发团队和客户的协同工作方式提供指导的合同才是最好的合同。</a:t>
            </a:r>
          </a:p>
        </p:txBody>
      </p:sp>
      <p:sp>
        <p:nvSpPr>
          <p:cNvPr id="293891" name="Rectangle 3"/>
          <p:cNvSpPr>
            <a:spLocks noRot="1" noChangeArrowheads="1"/>
          </p:cNvSpPr>
          <p:nvPr/>
        </p:nvSpPr>
        <p:spPr bwMode="auto">
          <a:xfrm>
            <a:off x="179388" y="130175"/>
            <a:ext cx="8229600"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敏捷过程的价值观与原则</a:t>
            </a:r>
          </a:p>
        </p:txBody>
      </p:sp>
      <p:sp>
        <p:nvSpPr>
          <p:cNvPr id="77829"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4"/>
          <p:cNvSpPr>
            <a:spLocks noGrp="1"/>
          </p:cNvSpPr>
          <p:nvPr>
            <p:ph type="sldNum" sz="quarter" idx="11"/>
          </p:nvPr>
        </p:nvSpPr>
        <p:spPr>
          <a:noFill/>
        </p:spPr>
        <p:txBody>
          <a:bodyPr/>
          <a:lstStyle/>
          <a:p>
            <a:fld id="{21A05AF3-8165-49C8-806D-AAA7398CD729}" type="slidenum">
              <a:rPr lang="en-US" altLang="zh-CN">
                <a:ea typeface="宋体" charset="-122"/>
              </a:rPr>
              <a:pPr/>
              <a:t>32</a:t>
            </a:fld>
            <a:endParaRPr lang="en-US" altLang="zh-CN">
              <a:ea typeface="宋体" charset="-122"/>
            </a:endParaRPr>
          </a:p>
        </p:txBody>
      </p:sp>
      <p:sp>
        <p:nvSpPr>
          <p:cNvPr id="294914" name="Rectangle 2"/>
          <p:cNvSpPr>
            <a:spLocks noGrp="1" noChangeArrowheads="1"/>
          </p:cNvSpPr>
          <p:nvPr>
            <p:ph type="body" idx="1"/>
          </p:nvPr>
        </p:nvSpPr>
        <p:spPr>
          <a:xfrm>
            <a:off x="457200" y="1196975"/>
            <a:ext cx="8229600" cy="5256213"/>
          </a:xfrm>
        </p:spPr>
        <p:txBody>
          <a:bodyPr/>
          <a:lstStyle/>
          <a:p>
            <a:pPr eaLnBrk="1" hangingPunct="1">
              <a:lnSpc>
                <a:spcPct val="120000"/>
              </a:lnSpc>
              <a:defRPr/>
            </a:pPr>
            <a:r>
              <a:rPr lang="zh-CN" altLang="en-US" sz="3600" b="1" dirty="0" smtClean="0"/>
              <a:t>响应变化</a:t>
            </a:r>
            <a:r>
              <a:rPr lang="zh-CN" altLang="en-US" sz="3600" b="1" dirty="0" smtClean="0">
                <a:solidFill>
                  <a:srgbClr val="FFFF00"/>
                </a:solidFill>
              </a:rPr>
              <a:t>胜过</a:t>
            </a:r>
            <a:r>
              <a:rPr lang="zh-CN" altLang="en-US" sz="3600" b="1" dirty="0" smtClean="0"/>
              <a:t>遵循计划</a:t>
            </a:r>
            <a:endParaRPr lang="en-US" altLang="zh-CN" sz="3600" b="1" dirty="0" smtClean="0"/>
          </a:p>
          <a:p>
            <a:pPr eaLnBrk="1" hangingPunct="1">
              <a:lnSpc>
                <a:spcPct val="120000"/>
              </a:lnSpc>
              <a:buNone/>
              <a:defRPr/>
            </a:pPr>
            <a:r>
              <a:rPr lang="en-US" altLang="zh-CN" sz="2400" b="1" dirty="0" smtClean="0">
                <a:solidFill>
                  <a:srgbClr val="66FF33"/>
                </a:solidFill>
              </a:rPr>
              <a:t>     responding to change over following a plan</a:t>
            </a:r>
            <a:endParaRPr lang="zh-CN" altLang="en-US" sz="3600" b="1" dirty="0" smtClean="0"/>
          </a:p>
          <a:p>
            <a:pPr lvl="1" eaLnBrk="1" hangingPunct="1">
              <a:lnSpc>
                <a:spcPct val="125000"/>
              </a:lnSpc>
              <a:spcBef>
                <a:spcPts val="2400"/>
              </a:spcBef>
              <a:defRPr/>
            </a:pPr>
            <a:r>
              <a:rPr lang="zh-CN" altLang="en-US" b="1" dirty="0" smtClean="0">
                <a:solidFill>
                  <a:srgbClr val="FFFF00"/>
                </a:solidFill>
              </a:rPr>
              <a:t>软件过程必须有足够的能力及时响应变化</a:t>
            </a:r>
          </a:p>
          <a:p>
            <a:pPr lvl="1" eaLnBrk="1" hangingPunct="1">
              <a:lnSpc>
                <a:spcPct val="125000"/>
              </a:lnSpc>
              <a:defRPr/>
            </a:pPr>
            <a:r>
              <a:rPr lang="zh-CN" altLang="en-US" b="1" dirty="0" smtClean="0">
                <a:solidFill>
                  <a:srgbClr val="FFFF00"/>
                </a:solidFill>
              </a:rPr>
              <a:t>计划必须有足够的灵活性与可塑性</a:t>
            </a:r>
          </a:p>
          <a:p>
            <a:pPr lvl="2" eaLnBrk="1" hangingPunct="1">
              <a:lnSpc>
                <a:spcPct val="125000"/>
              </a:lnSpc>
              <a:defRPr/>
            </a:pPr>
            <a:r>
              <a:rPr lang="zh-CN" altLang="en-US" b="1" dirty="0" smtClean="0">
                <a:solidFill>
                  <a:srgbClr val="FFFF00"/>
                </a:solidFill>
              </a:rPr>
              <a:t>制定细致度逐渐降低的计划</a:t>
            </a:r>
          </a:p>
        </p:txBody>
      </p:sp>
      <p:sp>
        <p:nvSpPr>
          <p:cNvPr id="294915" name="Rectangle 3"/>
          <p:cNvSpPr>
            <a:spLocks noRot="1" noChangeArrowheads="1"/>
          </p:cNvSpPr>
          <p:nvPr/>
        </p:nvSpPr>
        <p:spPr bwMode="auto">
          <a:xfrm>
            <a:off x="179388" y="130175"/>
            <a:ext cx="8229600"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敏捷过程的价值观与原则</a:t>
            </a:r>
          </a:p>
        </p:txBody>
      </p:sp>
      <p:sp>
        <p:nvSpPr>
          <p:cNvPr id="78853"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4"/>
          <p:cNvSpPr>
            <a:spLocks noGrp="1"/>
          </p:cNvSpPr>
          <p:nvPr>
            <p:ph type="sldNum" sz="quarter" idx="11"/>
          </p:nvPr>
        </p:nvSpPr>
        <p:spPr>
          <a:noFill/>
        </p:spPr>
        <p:txBody>
          <a:bodyPr/>
          <a:lstStyle/>
          <a:p>
            <a:fld id="{AC742644-586D-4A9D-92BC-714FCA352966}" type="slidenum">
              <a:rPr lang="en-US" altLang="zh-CN">
                <a:ea typeface="宋体" charset="-122"/>
              </a:rPr>
              <a:pPr/>
              <a:t>33</a:t>
            </a:fld>
            <a:endParaRPr lang="en-US" altLang="zh-CN">
              <a:ea typeface="宋体" charset="-122"/>
            </a:endParaRPr>
          </a:p>
        </p:txBody>
      </p:sp>
      <p:sp>
        <p:nvSpPr>
          <p:cNvPr id="221186" name="Rectangle 2"/>
          <p:cNvSpPr>
            <a:spLocks noGrp="1" noChangeArrowheads="1"/>
          </p:cNvSpPr>
          <p:nvPr>
            <p:ph type="body" idx="1"/>
          </p:nvPr>
        </p:nvSpPr>
        <p:spPr>
          <a:xfrm>
            <a:off x="457200" y="1196974"/>
            <a:ext cx="8229600" cy="5400377"/>
          </a:xfrm>
        </p:spPr>
        <p:txBody>
          <a:bodyPr/>
          <a:lstStyle/>
          <a:p>
            <a:pPr eaLnBrk="1" hangingPunct="1">
              <a:defRPr/>
            </a:pPr>
            <a:r>
              <a:rPr lang="zh-CN" altLang="en-US" sz="3600" b="1" dirty="0" smtClean="0">
                <a:solidFill>
                  <a:srgbClr val="FFFF00"/>
                </a:solidFill>
              </a:rPr>
              <a:t>敏捷过程的</a:t>
            </a:r>
            <a:r>
              <a:rPr lang="en-US" altLang="zh-CN" sz="3600" b="1" dirty="0" smtClean="0">
                <a:solidFill>
                  <a:srgbClr val="FFFF00"/>
                </a:solidFill>
              </a:rPr>
              <a:t>12</a:t>
            </a:r>
            <a:r>
              <a:rPr lang="zh-CN" altLang="en-US" sz="3600" b="1" dirty="0" smtClean="0">
                <a:solidFill>
                  <a:srgbClr val="FFFF00"/>
                </a:solidFill>
              </a:rPr>
              <a:t>条基本原则</a:t>
            </a:r>
          </a:p>
          <a:p>
            <a:pPr lvl="1" eaLnBrk="1" hangingPunct="1">
              <a:lnSpc>
                <a:spcPct val="110000"/>
              </a:lnSpc>
              <a:buNone/>
              <a:defRPr/>
            </a:pPr>
            <a:r>
              <a:rPr lang="en-US" altLang="zh-CN" sz="2400" b="1" dirty="0" smtClean="0">
                <a:solidFill>
                  <a:srgbClr val="FFFF00"/>
                </a:solidFill>
              </a:rPr>
              <a:t>1. </a:t>
            </a:r>
            <a:r>
              <a:rPr lang="zh-CN" altLang="en-US" sz="2400" b="1" dirty="0" smtClean="0">
                <a:solidFill>
                  <a:srgbClr val="FFFF00"/>
                </a:solidFill>
              </a:rPr>
              <a:t>我们最优先要做的是通过尽早的、持续的交付有价值的软件来使客户满意。</a:t>
            </a:r>
          </a:p>
          <a:p>
            <a:pPr lvl="1" eaLnBrk="1" hangingPunct="1">
              <a:lnSpc>
                <a:spcPct val="110000"/>
              </a:lnSpc>
              <a:buNone/>
              <a:defRPr/>
            </a:pPr>
            <a:r>
              <a:rPr lang="en-US" altLang="zh-CN" sz="2400" b="1" dirty="0" smtClean="0">
                <a:solidFill>
                  <a:srgbClr val="FFFF00"/>
                </a:solidFill>
              </a:rPr>
              <a:t>2. </a:t>
            </a:r>
            <a:r>
              <a:rPr lang="zh-CN" altLang="en-US" sz="2400" b="1" dirty="0" smtClean="0">
                <a:solidFill>
                  <a:srgbClr val="FFFF00"/>
                </a:solidFill>
              </a:rPr>
              <a:t>即使到了开发的后期也欢迎改变需求。敏捷过程利用变化来为客户创造竞争优势。</a:t>
            </a:r>
          </a:p>
          <a:p>
            <a:pPr lvl="1" eaLnBrk="1" hangingPunct="1">
              <a:lnSpc>
                <a:spcPct val="110000"/>
              </a:lnSpc>
              <a:buNone/>
              <a:defRPr/>
            </a:pPr>
            <a:r>
              <a:rPr lang="en-US" altLang="zh-CN" sz="2400" b="1" dirty="0" smtClean="0">
                <a:solidFill>
                  <a:srgbClr val="FFFF00"/>
                </a:solidFill>
              </a:rPr>
              <a:t>3. </a:t>
            </a:r>
            <a:r>
              <a:rPr lang="zh-CN" altLang="en-US" sz="2400" b="1" dirty="0" smtClean="0">
                <a:solidFill>
                  <a:srgbClr val="FFFF00"/>
                </a:solidFill>
              </a:rPr>
              <a:t>经常性地交付可以工作的软件，交付的间隔可以从几周到几个月，交付的时间间隔越短越好。</a:t>
            </a:r>
          </a:p>
          <a:p>
            <a:pPr lvl="1" eaLnBrk="1" hangingPunct="1">
              <a:lnSpc>
                <a:spcPct val="110000"/>
              </a:lnSpc>
              <a:buNone/>
              <a:defRPr/>
            </a:pPr>
            <a:r>
              <a:rPr lang="en-US" altLang="zh-CN" sz="2400" b="1" dirty="0" smtClean="0">
                <a:solidFill>
                  <a:srgbClr val="FFFF00"/>
                </a:solidFill>
              </a:rPr>
              <a:t>4. </a:t>
            </a:r>
            <a:r>
              <a:rPr lang="zh-CN" altLang="en-US" sz="2400" b="1" dirty="0" smtClean="0">
                <a:solidFill>
                  <a:srgbClr val="FFFF00"/>
                </a:solidFill>
              </a:rPr>
              <a:t>在整个项目开发期间，业务人员和开发人员必须天天都在一起工作。</a:t>
            </a:r>
          </a:p>
          <a:p>
            <a:pPr lvl="1" eaLnBrk="1" hangingPunct="1">
              <a:lnSpc>
                <a:spcPct val="110000"/>
              </a:lnSpc>
              <a:buNone/>
              <a:defRPr/>
            </a:pPr>
            <a:r>
              <a:rPr lang="en-US" altLang="zh-CN" sz="2400" b="1" dirty="0" smtClean="0">
                <a:solidFill>
                  <a:srgbClr val="FFFF00"/>
                </a:solidFill>
              </a:rPr>
              <a:t>5. </a:t>
            </a:r>
            <a:r>
              <a:rPr lang="zh-CN" altLang="en-US" sz="2400" b="1" dirty="0" smtClean="0">
                <a:solidFill>
                  <a:srgbClr val="FFFF00"/>
                </a:solidFill>
              </a:rPr>
              <a:t>围绕被激励起来的个人来构建项目。给他们提供所需要的环境和支持，并且信任他们能够完成工作。</a:t>
            </a:r>
          </a:p>
        </p:txBody>
      </p:sp>
      <p:sp>
        <p:nvSpPr>
          <p:cNvPr id="221187" name="Rectangle 3"/>
          <p:cNvSpPr>
            <a:spLocks noRot="1" noChangeArrowheads="1"/>
          </p:cNvSpPr>
          <p:nvPr/>
        </p:nvSpPr>
        <p:spPr bwMode="auto">
          <a:xfrm>
            <a:off x="179388" y="130175"/>
            <a:ext cx="8229600"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敏捷过程的价值观与原则</a:t>
            </a:r>
          </a:p>
        </p:txBody>
      </p:sp>
      <p:sp>
        <p:nvSpPr>
          <p:cNvPr id="79877"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21186">
                                            <p:txEl>
                                              <p:pRg st="1" end="1"/>
                                            </p:txEl>
                                          </p:spTgt>
                                        </p:tgtEl>
                                        <p:attrNameLst>
                                          <p:attrName>style.visibility</p:attrName>
                                        </p:attrNameLst>
                                      </p:cBhvr>
                                      <p:to>
                                        <p:strVal val="visible"/>
                                      </p:to>
                                    </p:set>
                                    <p:animEffect transition="in" filter="checkerboard(across)">
                                      <p:cBhvr>
                                        <p:cTn id="7" dur="500"/>
                                        <p:tgtEl>
                                          <p:spTgt spid="22118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21186">
                                            <p:txEl>
                                              <p:pRg st="2" end="2"/>
                                            </p:txEl>
                                          </p:spTgt>
                                        </p:tgtEl>
                                        <p:attrNameLst>
                                          <p:attrName>style.visibility</p:attrName>
                                        </p:attrNameLst>
                                      </p:cBhvr>
                                      <p:to>
                                        <p:strVal val="visible"/>
                                      </p:to>
                                    </p:set>
                                    <p:animEffect transition="in" filter="checkerboard(across)">
                                      <p:cBhvr>
                                        <p:cTn id="12" dur="500"/>
                                        <p:tgtEl>
                                          <p:spTgt spid="22118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21186">
                                            <p:txEl>
                                              <p:pRg st="3" end="3"/>
                                            </p:txEl>
                                          </p:spTgt>
                                        </p:tgtEl>
                                        <p:attrNameLst>
                                          <p:attrName>style.visibility</p:attrName>
                                        </p:attrNameLst>
                                      </p:cBhvr>
                                      <p:to>
                                        <p:strVal val="visible"/>
                                      </p:to>
                                    </p:set>
                                    <p:animEffect transition="in" filter="checkerboard(across)">
                                      <p:cBhvr>
                                        <p:cTn id="17" dur="500"/>
                                        <p:tgtEl>
                                          <p:spTgt spid="22118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21186">
                                            <p:txEl>
                                              <p:pRg st="4" end="4"/>
                                            </p:txEl>
                                          </p:spTgt>
                                        </p:tgtEl>
                                        <p:attrNameLst>
                                          <p:attrName>style.visibility</p:attrName>
                                        </p:attrNameLst>
                                      </p:cBhvr>
                                      <p:to>
                                        <p:strVal val="visible"/>
                                      </p:to>
                                    </p:set>
                                    <p:animEffect transition="in" filter="checkerboard(across)">
                                      <p:cBhvr>
                                        <p:cTn id="22" dur="500"/>
                                        <p:tgtEl>
                                          <p:spTgt spid="22118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21186">
                                            <p:txEl>
                                              <p:pRg st="5" end="5"/>
                                            </p:txEl>
                                          </p:spTgt>
                                        </p:tgtEl>
                                        <p:attrNameLst>
                                          <p:attrName>style.visibility</p:attrName>
                                        </p:attrNameLst>
                                      </p:cBhvr>
                                      <p:to>
                                        <p:strVal val="visible"/>
                                      </p:to>
                                    </p:set>
                                    <p:animEffect transition="in" filter="checkerboard(across)">
                                      <p:cBhvr>
                                        <p:cTn id="27" dur="500"/>
                                        <p:tgtEl>
                                          <p:spTgt spid="22118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4"/>
          <p:cNvSpPr>
            <a:spLocks noGrp="1"/>
          </p:cNvSpPr>
          <p:nvPr>
            <p:ph type="sldNum" sz="quarter" idx="11"/>
          </p:nvPr>
        </p:nvSpPr>
        <p:spPr>
          <a:noFill/>
        </p:spPr>
        <p:txBody>
          <a:bodyPr/>
          <a:lstStyle/>
          <a:p>
            <a:fld id="{8F87D4B4-686E-4269-B3D0-ADFDAEA2A1B9}" type="slidenum">
              <a:rPr lang="en-US" altLang="zh-CN">
                <a:ea typeface="宋体" charset="-122"/>
              </a:rPr>
              <a:pPr/>
              <a:t>34</a:t>
            </a:fld>
            <a:endParaRPr lang="en-US" altLang="zh-CN">
              <a:ea typeface="宋体" charset="-122"/>
            </a:endParaRPr>
          </a:p>
        </p:txBody>
      </p:sp>
      <p:sp>
        <p:nvSpPr>
          <p:cNvPr id="222210" name="Rectangle 2"/>
          <p:cNvSpPr>
            <a:spLocks noGrp="1" noChangeArrowheads="1"/>
          </p:cNvSpPr>
          <p:nvPr>
            <p:ph type="body" idx="1"/>
          </p:nvPr>
        </p:nvSpPr>
        <p:spPr>
          <a:xfrm>
            <a:off x="457200" y="1196974"/>
            <a:ext cx="8229600" cy="5328369"/>
          </a:xfrm>
        </p:spPr>
        <p:txBody>
          <a:bodyPr/>
          <a:lstStyle/>
          <a:p>
            <a:pPr eaLnBrk="1" hangingPunct="1">
              <a:defRPr/>
            </a:pPr>
            <a:r>
              <a:rPr lang="zh-CN" altLang="en-US" sz="3600" b="1" dirty="0" smtClean="0">
                <a:solidFill>
                  <a:srgbClr val="FFFF00"/>
                </a:solidFill>
              </a:rPr>
              <a:t>敏捷过程的</a:t>
            </a:r>
            <a:r>
              <a:rPr lang="en-US" altLang="zh-CN" sz="3600" b="1" dirty="0" smtClean="0">
                <a:solidFill>
                  <a:srgbClr val="FFFF00"/>
                </a:solidFill>
              </a:rPr>
              <a:t>12</a:t>
            </a:r>
            <a:r>
              <a:rPr lang="zh-CN" altLang="en-US" sz="3600" b="1" dirty="0" smtClean="0">
                <a:solidFill>
                  <a:srgbClr val="FFFF00"/>
                </a:solidFill>
              </a:rPr>
              <a:t>条基本原则（续）</a:t>
            </a:r>
          </a:p>
          <a:p>
            <a:pPr lvl="1" eaLnBrk="1" hangingPunct="1">
              <a:lnSpc>
                <a:spcPct val="110000"/>
              </a:lnSpc>
              <a:buNone/>
              <a:defRPr/>
            </a:pPr>
            <a:r>
              <a:rPr lang="en-US" altLang="zh-CN" sz="2400" b="1" dirty="0" smtClean="0">
                <a:solidFill>
                  <a:srgbClr val="FFFF00"/>
                </a:solidFill>
              </a:rPr>
              <a:t>6. </a:t>
            </a:r>
            <a:r>
              <a:rPr lang="zh-CN" altLang="en-US" sz="2400" b="1" dirty="0" smtClean="0">
                <a:solidFill>
                  <a:srgbClr val="FFFF00"/>
                </a:solidFill>
              </a:rPr>
              <a:t>在团队内部，最具有效果并且富有效率的传递信息的方法，就是面对面的交谈。</a:t>
            </a:r>
          </a:p>
          <a:p>
            <a:pPr lvl="1" eaLnBrk="1" hangingPunct="1">
              <a:lnSpc>
                <a:spcPct val="110000"/>
              </a:lnSpc>
              <a:buNone/>
              <a:defRPr/>
            </a:pPr>
            <a:r>
              <a:rPr lang="en-US" altLang="zh-CN" sz="2400" b="1" dirty="0" smtClean="0">
                <a:solidFill>
                  <a:srgbClr val="FFFF00"/>
                </a:solidFill>
              </a:rPr>
              <a:t>7. </a:t>
            </a:r>
            <a:r>
              <a:rPr lang="zh-CN" altLang="en-US" sz="2400" b="1" dirty="0" smtClean="0">
                <a:solidFill>
                  <a:srgbClr val="FFFF00"/>
                </a:solidFill>
              </a:rPr>
              <a:t>工作的软件是首要的进度度量标准。</a:t>
            </a:r>
          </a:p>
          <a:p>
            <a:pPr lvl="1" eaLnBrk="1" hangingPunct="1">
              <a:lnSpc>
                <a:spcPct val="110000"/>
              </a:lnSpc>
              <a:buNone/>
              <a:defRPr/>
            </a:pPr>
            <a:r>
              <a:rPr lang="en-US" altLang="zh-CN" sz="2400" b="1" dirty="0" smtClean="0">
                <a:solidFill>
                  <a:srgbClr val="FFFF00"/>
                </a:solidFill>
              </a:rPr>
              <a:t>8. </a:t>
            </a:r>
            <a:r>
              <a:rPr lang="zh-CN" altLang="en-US" sz="2400" b="1" dirty="0" smtClean="0">
                <a:solidFill>
                  <a:srgbClr val="FFFF00"/>
                </a:solidFill>
              </a:rPr>
              <a:t>敏捷过程提倡可持续的开发速度。责任人、开发者和用户应该能够保持一个长期的、恒定的开发速度。</a:t>
            </a:r>
          </a:p>
          <a:p>
            <a:pPr lvl="1" eaLnBrk="1" hangingPunct="1">
              <a:lnSpc>
                <a:spcPct val="110000"/>
              </a:lnSpc>
              <a:buNone/>
              <a:defRPr/>
            </a:pPr>
            <a:r>
              <a:rPr lang="en-US" altLang="zh-CN" sz="2400" b="1" dirty="0" smtClean="0">
                <a:solidFill>
                  <a:srgbClr val="FFFF00"/>
                </a:solidFill>
              </a:rPr>
              <a:t>9. </a:t>
            </a:r>
            <a:r>
              <a:rPr lang="zh-CN" altLang="en-US" sz="2400" b="1" dirty="0" smtClean="0">
                <a:solidFill>
                  <a:srgbClr val="FFFF00"/>
                </a:solidFill>
              </a:rPr>
              <a:t>不断地关注优秀的技能和好的设计会增强敏捷能力。</a:t>
            </a:r>
          </a:p>
          <a:p>
            <a:pPr lvl="1" eaLnBrk="1" hangingPunct="1">
              <a:lnSpc>
                <a:spcPct val="110000"/>
              </a:lnSpc>
              <a:buNone/>
              <a:defRPr/>
            </a:pPr>
            <a:r>
              <a:rPr lang="en-US" altLang="zh-CN" sz="2400" b="1" dirty="0" smtClean="0">
                <a:solidFill>
                  <a:srgbClr val="FFFF00"/>
                </a:solidFill>
              </a:rPr>
              <a:t>10. </a:t>
            </a:r>
            <a:r>
              <a:rPr lang="zh-CN" altLang="en-US" sz="2400" b="1" dirty="0" smtClean="0">
                <a:solidFill>
                  <a:srgbClr val="FFFF00"/>
                </a:solidFill>
              </a:rPr>
              <a:t>简单是最根本的。</a:t>
            </a:r>
          </a:p>
          <a:p>
            <a:pPr lvl="1" eaLnBrk="1" hangingPunct="1">
              <a:lnSpc>
                <a:spcPct val="110000"/>
              </a:lnSpc>
              <a:buNone/>
              <a:defRPr/>
            </a:pPr>
            <a:r>
              <a:rPr lang="en-US" altLang="zh-CN" sz="2400" b="1" dirty="0" smtClean="0">
                <a:solidFill>
                  <a:srgbClr val="FFFF00"/>
                </a:solidFill>
              </a:rPr>
              <a:t>11. </a:t>
            </a:r>
            <a:r>
              <a:rPr lang="zh-CN" altLang="en-US" sz="2400" b="1" dirty="0" smtClean="0">
                <a:solidFill>
                  <a:srgbClr val="FFFF00"/>
                </a:solidFill>
              </a:rPr>
              <a:t>最好的架构、需求和设计出自于自组织的团队。</a:t>
            </a:r>
          </a:p>
          <a:p>
            <a:pPr lvl="1" eaLnBrk="1" hangingPunct="1">
              <a:lnSpc>
                <a:spcPct val="110000"/>
              </a:lnSpc>
              <a:buNone/>
              <a:defRPr/>
            </a:pPr>
            <a:r>
              <a:rPr lang="en-US" altLang="zh-CN" sz="2400" b="1" dirty="0" smtClean="0">
                <a:solidFill>
                  <a:srgbClr val="FFFF00"/>
                </a:solidFill>
              </a:rPr>
              <a:t>12. </a:t>
            </a:r>
            <a:r>
              <a:rPr lang="zh-CN" altLang="en-US" sz="2400" b="1" dirty="0" smtClean="0">
                <a:solidFill>
                  <a:srgbClr val="FFFF00"/>
                </a:solidFill>
              </a:rPr>
              <a:t>每隔一段时间，团队会在如何才能更有效地工作方面进行反省，然后相应地对自己的行为进行调整。</a:t>
            </a:r>
          </a:p>
        </p:txBody>
      </p:sp>
      <p:sp>
        <p:nvSpPr>
          <p:cNvPr id="222211" name="Rectangle 3"/>
          <p:cNvSpPr>
            <a:spLocks noRot="1" noChangeArrowheads="1"/>
          </p:cNvSpPr>
          <p:nvPr/>
        </p:nvSpPr>
        <p:spPr bwMode="auto">
          <a:xfrm>
            <a:off x="179388" y="130175"/>
            <a:ext cx="8229600"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敏捷过程的价值观与原则</a:t>
            </a:r>
          </a:p>
        </p:txBody>
      </p:sp>
      <p:sp>
        <p:nvSpPr>
          <p:cNvPr id="80901"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22210">
                                            <p:txEl>
                                              <p:pRg st="1" end="1"/>
                                            </p:txEl>
                                          </p:spTgt>
                                        </p:tgtEl>
                                        <p:attrNameLst>
                                          <p:attrName>style.visibility</p:attrName>
                                        </p:attrNameLst>
                                      </p:cBhvr>
                                      <p:to>
                                        <p:strVal val="visible"/>
                                      </p:to>
                                    </p:set>
                                    <p:animEffect transition="in" filter="checkerboard(across)">
                                      <p:cBhvr>
                                        <p:cTn id="7" dur="500"/>
                                        <p:tgtEl>
                                          <p:spTgt spid="2222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22210">
                                            <p:txEl>
                                              <p:pRg st="2" end="2"/>
                                            </p:txEl>
                                          </p:spTgt>
                                        </p:tgtEl>
                                        <p:attrNameLst>
                                          <p:attrName>style.visibility</p:attrName>
                                        </p:attrNameLst>
                                      </p:cBhvr>
                                      <p:to>
                                        <p:strVal val="visible"/>
                                      </p:to>
                                    </p:set>
                                    <p:animEffect transition="in" filter="checkerboard(across)">
                                      <p:cBhvr>
                                        <p:cTn id="12" dur="500"/>
                                        <p:tgtEl>
                                          <p:spTgt spid="2222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22210">
                                            <p:txEl>
                                              <p:pRg st="3" end="3"/>
                                            </p:txEl>
                                          </p:spTgt>
                                        </p:tgtEl>
                                        <p:attrNameLst>
                                          <p:attrName>style.visibility</p:attrName>
                                        </p:attrNameLst>
                                      </p:cBhvr>
                                      <p:to>
                                        <p:strVal val="visible"/>
                                      </p:to>
                                    </p:set>
                                    <p:animEffect transition="in" filter="checkerboard(across)">
                                      <p:cBhvr>
                                        <p:cTn id="17" dur="500"/>
                                        <p:tgtEl>
                                          <p:spTgt spid="22221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22210">
                                            <p:txEl>
                                              <p:pRg st="4" end="4"/>
                                            </p:txEl>
                                          </p:spTgt>
                                        </p:tgtEl>
                                        <p:attrNameLst>
                                          <p:attrName>style.visibility</p:attrName>
                                        </p:attrNameLst>
                                      </p:cBhvr>
                                      <p:to>
                                        <p:strVal val="visible"/>
                                      </p:to>
                                    </p:set>
                                    <p:animEffect transition="in" filter="checkerboard(across)">
                                      <p:cBhvr>
                                        <p:cTn id="22" dur="500"/>
                                        <p:tgtEl>
                                          <p:spTgt spid="22221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22210">
                                            <p:txEl>
                                              <p:pRg st="5" end="5"/>
                                            </p:txEl>
                                          </p:spTgt>
                                        </p:tgtEl>
                                        <p:attrNameLst>
                                          <p:attrName>style.visibility</p:attrName>
                                        </p:attrNameLst>
                                      </p:cBhvr>
                                      <p:to>
                                        <p:strVal val="visible"/>
                                      </p:to>
                                    </p:set>
                                    <p:animEffect transition="in" filter="checkerboard(across)">
                                      <p:cBhvr>
                                        <p:cTn id="27" dur="500"/>
                                        <p:tgtEl>
                                          <p:spTgt spid="22221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22210">
                                            <p:txEl>
                                              <p:pRg st="6" end="6"/>
                                            </p:txEl>
                                          </p:spTgt>
                                        </p:tgtEl>
                                        <p:attrNameLst>
                                          <p:attrName>style.visibility</p:attrName>
                                        </p:attrNameLst>
                                      </p:cBhvr>
                                      <p:to>
                                        <p:strVal val="visible"/>
                                      </p:to>
                                    </p:set>
                                    <p:animEffect transition="in" filter="checkerboard(across)">
                                      <p:cBhvr>
                                        <p:cTn id="32" dur="500"/>
                                        <p:tgtEl>
                                          <p:spTgt spid="22221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22210">
                                            <p:txEl>
                                              <p:pRg st="7" end="7"/>
                                            </p:txEl>
                                          </p:spTgt>
                                        </p:tgtEl>
                                        <p:attrNameLst>
                                          <p:attrName>style.visibility</p:attrName>
                                        </p:attrNameLst>
                                      </p:cBhvr>
                                      <p:to>
                                        <p:strVal val="visible"/>
                                      </p:to>
                                    </p:set>
                                    <p:animEffect transition="in" filter="checkerboard(across)">
                                      <p:cBhvr>
                                        <p:cTn id="37" dur="500"/>
                                        <p:tgtEl>
                                          <p:spTgt spid="2222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4"/>
          <p:cNvSpPr>
            <a:spLocks noGrp="1"/>
          </p:cNvSpPr>
          <p:nvPr>
            <p:ph type="sldNum" sz="quarter" idx="11"/>
          </p:nvPr>
        </p:nvSpPr>
        <p:spPr>
          <a:noFill/>
        </p:spPr>
        <p:txBody>
          <a:bodyPr/>
          <a:lstStyle/>
          <a:p>
            <a:fld id="{F1273BFB-D093-4EC4-8AB3-AE7DA9E9A9ED}" type="slidenum">
              <a:rPr lang="en-US" altLang="zh-CN">
                <a:ea typeface="宋体" charset="-122"/>
              </a:rPr>
              <a:pPr/>
              <a:t>35</a:t>
            </a:fld>
            <a:endParaRPr lang="en-US" altLang="zh-CN">
              <a:ea typeface="宋体" charset="-122"/>
            </a:endParaRPr>
          </a:p>
        </p:txBody>
      </p:sp>
      <p:sp>
        <p:nvSpPr>
          <p:cNvPr id="224258" name="Rectangle 2"/>
          <p:cNvSpPr>
            <a:spLocks noGrp="1" noChangeArrowheads="1"/>
          </p:cNvSpPr>
          <p:nvPr>
            <p:ph type="body" idx="1"/>
          </p:nvPr>
        </p:nvSpPr>
        <p:spPr>
          <a:xfrm>
            <a:off x="179388" y="1268413"/>
            <a:ext cx="8713787" cy="4857750"/>
          </a:xfrm>
        </p:spPr>
        <p:txBody>
          <a:bodyPr/>
          <a:lstStyle/>
          <a:p>
            <a:pPr eaLnBrk="1" hangingPunct="1">
              <a:lnSpc>
                <a:spcPct val="120000"/>
              </a:lnSpc>
              <a:defRPr/>
            </a:pPr>
            <a:r>
              <a:rPr lang="zh-CN" altLang="en-US" b="1" smtClean="0">
                <a:solidFill>
                  <a:srgbClr val="FFFF00"/>
                </a:solidFill>
              </a:rPr>
              <a:t>极限编程是敏捷过程中最富盛名的一个，其中</a:t>
            </a:r>
            <a:r>
              <a:rPr lang="zh-CN" altLang="en-US" b="1" smtClean="0">
                <a:solidFill>
                  <a:srgbClr val="FFFF00"/>
                </a:solidFill>
                <a:latin typeface="Arial"/>
              </a:rPr>
              <a:t>“</a:t>
            </a:r>
            <a:r>
              <a:rPr lang="zh-CN" altLang="en-US" b="1" smtClean="0">
                <a:solidFill>
                  <a:srgbClr val="FFFF00"/>
                </a:solidFill>
              </a:rPr>
              <a:t>极限</a:t>
            </a:r>
            <a:r>
              <a:rPr lang="zh-CN" altLang="en-US" b="1" smtClean="0">
                <a:solidFill>
                  <a:srgbClr val="FFFF00"/>
                </a:solidFill>
                <a:latin typeface="Arial"/>
              </a:rPr>
              <a:t>”</a:t>
            </a:r>
            <a:r>
              <a:rPr lang="zh-CN" altLang="en-US" b="1" smtClean="0">
                <a:solidFill>
                  <a:srgbClr val="FFFF00"/>
                </a:solidFill>
              </a:rPr>
              <a:t>的含义是指把最好的开发实践运用到极致。目前极限编程已经成为一个典型的开发方法，广泛应用于</a:t>
            </a:r>
            <a:r>
              <a:rPr lang="zh-CN" altLang="en-US" b="1" smtClean="0"/>
              <a:t>需求模糊且经常改变</a:t>
            </a:r>
            <a:r>
              <a:rPr lang="zh-CN" altLang="en-US" b="1" smtClean="0">
                <a:solidFill>
                  <a:srgbClr val="FFFF00"/>
                </a:solidFill>
              </a:rPr>
              <a:t>的场合。</a:t>
            </a:r>
          </a:p>
          <a:p>
            <a:pPr eaLnBrk="1" hangingPunct="1">
              <a:lnSpc>
                <a:spcPct val="120000"/>
              </a:lnSpc>
              <a:defRPr/>
            </a:pPr>
            <a:r>
              <a:rPr lang="zh-CN" altLang="en-US" b="1" smtClean="0">
                <a:solidFill>
                  <a:srgbClr val="FFFF00"/>
                </a:solidFill>
              </a:rPr>
              <a:t>特点：</a:t>
            </a:r>
          </a:p>
          <a:p>
            <a:pPr lvl="1" eaLnBrk="1" hangingPunct="1">
              <a:lnSpc>
                <a:spcPct val="120000"/>
              </a:lnSpc>
              <a:defRPr/>
            </a:pPr>
            <a:r>
              <a:rPr lang="zh-CN" altLang="en-US" b="1" smtClean="0">
                <a:solidFill>
                  <a:srgbClr val="FFFF00"/>
                </a:solidFill>
              </a:rPr>
              <a:t>对变化和不确定性反应更快速、更敏捷</a:t>
            </a:r>
          </a:p>
          <a:p>
            <a:pPr lvl="1" eaLnBrk="1" hangingPunct="1">
              <a:lnSpc>
                <a:spcPct val="120000"/>
              </a:lnSpc>
              <a:defRPr/>
            </a:pPr>
            <a:r>
              <a:rPr lang="zh-CN" altLang="en-US" b="1" smtClean="0">
                <a:solidFill>
                  <a:srgbClr val="FFFF00"/>
                </a:solidFill>
              </a:rPr>
              <a:t>快速的同时保持可持续的开发速度</a:t>
            </a:r>
          </a:p>
        </p:txBody>
      </p:sp>
      <p:sp>
        <p:nvSpPr>
          <p:cNvPr id="224259"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极限编程</a:t>
            </a:r>
            <a:r>
              <a:rPr lang="zh-CN" altLang="en-US" sz="3600">
                <a:solidFill>
                  <a:srgbClr val="FFFF00"/>
                </a:solidFill>
                <a:effectLst>
                  <a:outerShdw blurRad="38100" dist="38100" dir="2700000" algn="tl">
                    <a:srgbClr val="000000"/>
                  </a:outerShdw>
                </a:effectLst>
                <a:ea typeface="宋体" pitchFamily="2" charset="-122"/>
              </a:rPr>
              <a:t>（</a:t>
            </a:r>
            <a:r>
              <a:rPr lang="en-US" altLang="zh-CN" sz="3600">
                <a:solidFill>
                  <a:srgbClr val="FFFF00"/>
                </a:solidFill>
                <a:effectLst>
                  <a:outerShdw blurRad="38100" dist="38100" dir="2700000" algn="tl">
                    <a:srgbClr val="000000"/>
                  </a:outerShdw>
                </a:effectLst>
                <a:ea typeface="宋体" pitchFamily="2" charset="-122"/>
              </a:rPr>
              <a:t>eXtreme Programming, XP</a:t>
            </a:r>
            <a:r>
              <a:rPr lang="zh-CN" altLang="en-US" sz="3600">
                <a:solidFill>
                  <a:srgbClr val="FFFF00"/>
                </a:solidFill>
                <a:effectLst>
                  <a:outerShdw blurRad="38100" dist="38100" dir="2700000" algn="tl">
                    <a:srgbClr val="000000"/>
                  </a:outerShdw>
                </a:effectLst>
                <a:ea typeface="宋体" pitchFamily="2" charset="-122"/>
              </a:rPr>
              <a:t>）</a:t>
            </a:r>
          </a:p>
        </p:txBody>
      </p:sp>
      <p:sp>
        <p:nvSpPr>
          <p:cNvPr id="81925"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4"/>
          <p:cNvSpPr>
            <a:spLocks noGrp="1"/>
          </p:cNvSpPr>
          <p:nvPr>
            <p:ph type="sldNum" sz="quarter" idx="11"/>
          </p:nvPr>
        </p:nvSpPr>
        <p:spPr>
          <a:noFill/>
        </p:spPr>
        <p:txBody>
          <a:bodyPr/>
          <a:lstStyle/>
          <a:p>
            <a:fld id="{7F7EB7EE-A1E1-4BCE-A55C-59149FAE9541}" type="slidenum">
              <a:rPr lang="en-US" altLang="zh-CN">
                <a:ea typeface="宋体" charset="-122"/>
              </a:rPr>
              <a:pPr/>
              <a:t>36</a:t>
            </a:fld>
            <a:endParaRPr lang="en-US" altLang="zh-CN">
              <a:ea typeface="宋体" charset="-122"/>
            </a:endParaRPr>
          </a:p>
        </p:txBody>
      </p:sp>
      <p:sp>
        <p:nvSpPr>
          <p:cNvPr id="225282" name="Rectangle 2"/>
          <p:cNvSpPr>
            <a:spLocks noGrp="1" noChangeArrowheads="1"/>
          </p:cNvSpPr>
          <p:nvPr>
            <p:ph type="body" idx="1"/>
          </p:nvPr>
        </p:nvSpPr>
        <p:spPr>
          <a:xfrm>
            <a:off x="179388" y="1317645"/>
            <a:ext cx="8713787" cy="5040313"/>
          </a:xfrm>
        </p:spPr>
        <p:txBody>
          <a:bodyPr/>
          <a:lstStyle/>
          <a:p>
            <a:pPr eaLnBrk="1" hangingPunct="1">
              <a:lnSpc>
                <a:spcPct val="120000"/>
              </a:lnSpc>
              <a:defRPr/>
            </a:pPr>
            <a:r>
              <a:rPr lang="zh-CN" altLang="en-US" sz="2800" b="1" dirty="0" smtClean="0">
                <a:solidFill>
                  <a:srgbClr val="FFFF00"/>
                </a:solidFill>
              </a:rPr>
              <a:t>客户作为开发团队的成员</a:t>
            </a:r>
          </a:p>
          <a:p>
            <a:pPr eaLnBrk="1" hangingPunct="1">
              <a:lnSpc>
                <a:spcPct val="120000"/>
              </a:lnSpc>
              <a:defRPr/>
            </a:pPr>
            <a:r>
              <a:rPr lang="zh-CN" altLang="en-US" sz="2800" b="1" dirty="0" smtClean="0">
                <a:solidFill>
                  <a:srgbClr val="FFFF00"/>
                </a:solidFill>
              </a:rPr>
              <a:t>使用用户素材</a:t>
            </a:r>
          </a:p>
          <a:p>
            <a:pPr eaLnBrk="1" hangingPunct="1">
              <a:lnSpc>
                <a:spcPct val="120000"/>
              </a:lnSpc>
              <a:defRPr/>
            </a:pPr>
            <a:r>
              <a:rPr lang="zh-CN" altLang="en-US" sz="2800" b="1" dirty="0" smtClean="0">
                <a:solidFill>
                  <a:srgbClr val="FFFF00"/>
                </a:solidFill>
              </a:rPr>
              <a:t>短交付周期（每两周完成一次迭代）</a:t>
            </a:r>
          </a:p>
          <a:p>
            <a:pPr eaLnBrk="1" hangingPunct="1">
              <a:lnSpc>
                <a:spcPct val="120000"/>
              </a:lnSpc>
              <a:defRPr/>
            </a:pPr>
            <a:r>
              <a:rPr lang="zh-CN" altLang="en-US" sz="2800" b="1" dirty="0" smtClean="0">
                <a:solidFill>
                  <a:srgbClr val="FFFF00"/>
                </a:solidFill>
              </a:rPr>
              <a:t>验收测试</a:t>
            </a:r>
          </a:p>
          <a:p>
            <a:pPr eaLnBrk="1" hangingPunct="1">
              <a:lnSpc>
                <a:spcPct val="120000"/>
              </a:lnSpc>
              <a:defRPr/>
            </a:pPr>
            <a:r>
              <a:rPr lang="zh-CN" altLang="en-US" sz="2800" b="1" dirty="0" smtClean="0">
                <a:solidFill>
                  <a:srgbClr val="FFFF00"/>
                </a:solidFill>
              </a:rPr>
              <a:t>结对编程</a:t>
            </a:r>
          </a:p>
          <a:p>
            <a:pPr eaLnBrk="1" hangingPunct="1">
              <a:lnSpc>
                <a:spcPct val="120000"/>
              </a:lnSpc>
              <a:defRPr/>
            </a:pPr>
            <a:r>
              <a:rPr lang="zh-CN" altLang="en-US" sz="2800" b="1" dirty="0" smtClean="0">
                <a:solidFill>
                  <a:srgbClr val="FFFF00"/>
                </a:solidFill>
              </a:rPr>
              <a:t>测试驱动开发</a:t>
            </a:r>
          </a:p>
          <a:p>
            <a:pPr eaLnBrk="1" hangingPunct="1">
              <a:lnSpc>
                <a:spcPct val="120000"/>
              </a:lnSpc>
              <a:defRPr/>
            </a:pPr>
            <a:r>
              <a:rPr lang="zh-CN" altLang="en-US" sz="2800" b="1" dirty="0" smtClean="0">
                <a:solidFill>
                  <a:srgbClr val="FFFF00"/>
                </a:solidFill>
              </a:rPr>
              <a:t>集体所有（程序代码属于整个开发小组，每个成员都有修改代码的权利，都对全部代码负责）</a:t>
            </a:r>
          </a:p>
        </p:txBody>
      </p:sp>
      <p:sp>
        <p:nvSpPr>
          <p:cNvPr id="225283"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极限编程的有效实践</a:t>
            </a:r>
          </a:p>
        </p:txBody>
      </p:sp>
      <p:sp>
        <p:nvSpPr>
          <p:cNvPr id="82949"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4"/>
          <p:cNvSpPr>
            <a:spLocks noGrp="1"/>
          </p:cNvSpPr>
          <p:nvPr>
            <p:ph type="sldNum" sz="quarter" idx="11"/>
          </p:nvPr>
        </p:nvSpPr>
        <p:spPr>
          <a:noFill/>
        </p:spPr>
        <p:txBody>
          <a:bodyPr/>
          <a:lstStyle/>
          <a:p>
            <a:fld id="{1D0950C7-EF82-469D-9A16-F9B20B68416D}" type="slidenum">
              <a:rPr lang="en-US" altLang="zh-CN">
                <a:ea typeface="宋体" charset="-122"/>
              </a:rPr>
              <a:pPr/>
              <a:t>37</a:t>
            </a:fld>
            <a:endParaRPr lang="en-US" altLang="zh-CN">
              <a:ea typeface="宋体" charset="-122"/>
            </a:endParaRPr>
          </a:p>
        </p:txBody>
      </p:sp>
      <p:sp>
        <p:nvSpPr>
          <p:cNvPr id="226306" name="Rectangle 2"/>
          <p:cNvSpPr>
            <a:spLocks noGrp="1" noChangeArrowheads="1"/>
          </p:cNvSpPr>
          <p:nvPr>
            <p:ph type="body" idx="1"/>
          </p:nvPr>
        </p:nvSpPr>
        <p:spPr>
          <a:xfrm>
            <a:off x="179388" y="1196975"/>
            <a:ext cx="8856662" cy="5256213"/>
          </a:xfrm>
        </p:spPr>
        <p:txBody>
          <a:bodyPr/>
          <a:lstStyle/>
          <a:p>
            <a:pPr eaLnBrk="1" hangingPunct="1">
              <a:lnSpc>
                <a:spcPct val="120000"/>
              </a:lnSpc>
              <a:defRPr/>
            </a:pPr>
            <a:r>
              <a:rPr lang="zh-CN" altLang="en-US" sz="2800" b="1" smtClean="0">
                <a:solidFill>
                  <a:srgbClr val="FFFF00"/>
                </a:solidFill>
              </a:rPr>
              <a:t>持续集成（一日内多次集成，不断回归测试）</a:t>
            </a:r>
          </a:p>
          <a:p>
            <a:pPr eaLnBrk="1" hangingPunct="1">
              <a:lnSpc>
                <a:spcPct val="120000"/>
              </a:lnSpc>
              <a:defRPr/>
            </a:pPr>
            <a:r>
              <a:rPr lang="zh-CN" altLang="en-US" sz="2800" b="1" smtClean="0">
                <a:solidFill>
                  <a:srgbClr val="FFFF00"/>
                </a:solidFill>
              </a:rPr>
              <a:t>可持续的开发速度（周工作时间不超过</a:t>
            </a:r>
            <a:r>
              <a:rPr lang="en-US" altLang="zh-CN" sz="2800" b="1" smtClean="0">
                <a:solidFill>
                  <a:srgbClr val="FFFF00"/>
                </a:solidFill>
              </a:rPr>
              <a:t>40</a:t>
            </a:r>
            <a:r>
              <a:rPr lang="zh-CN" altLang="en-US" sz="2800" b="1" smtClean="0">
                <a:solidFill>
                  <a:srgbClr val="FFFF00"/>
                </a:solidFill>
              </a:rPr>
              <a:t>小时，连续加班不超过两周）</a:t>
            </a:r>
          </a:p>
          <a:p>
            <a:pPr eaLnBrk="1" hangingPunct="1">
              <a:lnSpc>
                <a:spcPct val="120000"/>
              </a:lnSpc>
              <a:defRPr/>
            </a:pPr>
            <a:r>
              <a:rPr lang="zh-CN" altLang="en-US" sz="2800" b="1" smtClean="0">
                <a:solidFill>
                  <a:srgbClr val="FFFF00"/>
                </a:solidFill>
              </a:rPr>
              <a:t>开放的工作空间</a:t>
            </a:r>
          </a:p>
          <a:p>
            <a:pPr eaLnBrk="1" hangingPunct="1">
              <a:lnSpc>
                <a:spcPct val="120000"/>
              </a:lnSpc>
              <a:defRPr/>
            </a:pPr>
            <a:r>
              <a:rPr lang="zh-CN" altLang="en-US" sz="2800" b="1" smtClean="0">
                <a:solidFill>
                  <a:srgbClr val="FFFF00"/>
                </a:solidFill>
              </a:rPr>
              <a:t>计划游戏</a:t>
            </a:r>
          </a:p>
          <a:p>
            <a:pPr eaLnBrk="1" hangingPunct="1">
              <a:lnSpc>
                <a:spcPct val="120000"/>
              </a:lnSpc>
              <a:defRPr/>
            </a:pPr>
            <a:r>
              <a:rPr lang="zh-CN" altLang="en-US" sz="2800" b="1" smtClean="0">
                <a:solidFill>
                  <a:srgbClr val="FFFF00"/>
                </a:solidFill>
              </a:rPr>
              <a:t>简单的设计</a:t>
            </a:r>
          </a:p>
          <a:p>
            <a:pPr eaLnBrk="1" hangingPunct="1">
              <a:lnSpc>
                <a:spcPct val="120000"/>
              </a:lnSpc>
              <a:defRPr/>
            </a:pPr>
            <a:r>
              <a:rPr lang="zh-CN" altLang="en-US" sz="2800" b="1" smtClean="0">
                <a:solidFill>
                  <a:srgbClr val="FFFF00"/>
                </a:solidFill>
              </a:rPr>
              <a:t>重构</a:t>
            </a:r>
          </a:p>
          <a:p>
            <a:pPr eaLnBrk="1" hangingPunct="1">
              <a:lnSpc>
                <a:spcPct val="120000"/>
              </a:lnSpc>
              <a:defRPr/>
            </a:pPr>
            <a:r>
              <a:rPr lang="zh-CN" altLang="en-US" sz="2800" b="1" smtClean="0">
                <a:solidFill>
                  <a:srgbClr val="FFFF00"/>
                </a:solidFill>
              </a:rPr>
              <a:t>使用隐喻（隐喻是把整个系统联系在一起的全局视图，描述系统如何运做，如何把新功能加入到系统中）</a:t>
            </a:r>
          </a:p>
        </p:txBody>
      </p:sp>
      <p:sp>
        <p:nvSpPr>
          <p:cNvPr id="226307"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极限编程的有效实践</a:t>
            </a:r>
          </a:p>
        </p:txBody>
      </p:sp>
      <p:sp>
        <p:nvSpPr>
          <p:cNvPr id="83973"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4"/>
          <p:cNvSpPr>
            <a:spLocks noGrp="1"/>
          </p:cNvSpPr>
          <p:nvPr>
            <p:ph type="sldNum" sz="quarter" idx="11"/>
          </p:nvPr>
        </p:nvSpPr>
        <p:spPr>
          <a:noFill/>
        </p:spPr>
        <p:txBody>
          <a:bodyPr/>
          <a:lstStyle/>
          <a:p>
            <a:fld id="{92E51DE7-D45C-4DAF-9D25-C7E06CFFA605}" type="slidenum">
              <a:rPr lang="en-US" altLang="zh-CN">
                <a:ea typeface="宋体" charset="-122"/>
              </a:rPr>
              <a:pPr/>
              <a:t>38</a:t>
            </a:fld>
            <a:endParaRPr lang="en-US" altLang="zh-CN">
              <a:ea typeface="宋体" charset="-122"/>
            </a:endParaRPr>
          </a:p>
        </p:txBody>
      </p:sp>
      <p:sp>
        <p:nvSpPr>
          <p:cNvPr id="230402" name="Rectangle 2"/>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极限编程的整体开发过程</a:t>
            </a:r>
          </a:p>
        </p:txBody>
      </p:sp>
      <p:sp>
        <p:nvSpPr>
          <p:cNvPr id="84996" name="Line 3"/>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grpSp>
        <p:nvGrpSpPr>
          <p:cNvPr id="84997" name="Group 4"/>
          <p:cNvGrpSpPr>
            <a:grpSpLocks/>
          </p:cNvGrpSpPr>
          <p:nvPr/>
        </p:nvGrpSpPr>
        <p:grpSpPr bwMode="auto">
          <a:xfrm>
            <a:off x="395288" y="1341438"/>
            <a:ext cx="8569325" cy="4319587"/>
            <a:chOff x="249" y="709"/>
            <a:chExt cx="5307" cy="2721"/>
          </a:xfrm>
        </p:grpSpPr>
        <p:sp>
          <p:nvSpPr>
            <p:cNvPr id="230405" name="Rectangle 5"/>
            <p:cNvSpPr>
              <a:spLocks noChangeArrowheads="1"/>
            </p:cNvSpPr>
            <p:nvPr/>
          </p:nvSpPr>
          <p:spPr bwMode="auto">
            <a:xfrm>
              <a:off x="249" y="1570"/>
              <a:ext cx="816" cy="590"/>
            </a:xfrm>
            <a:prstGeom prst="rect">
              <a:avLst/>
            </a:prstGeom>
            <a:solidFill>
              <a:schemeClr val="accent1"/>
            </a:solidFill>
            <a:ln w="9525" algn="ctr">
              <a:solidFill>
                <a:schemeClr val="tx1"/>
              </a:solidFill>
              <a:miter lim="800000"/>
              <a:headEnd/>
              <a:tailEnd/>
            </a:ln>
            <a:effectLst/>
          </p:spPr>
          <p:txBody>
            <a:bodyPr wrap="none" anchor="ctr"/>
            <a:lstStyle/>
            <a:p>
              <a:pPr algn="ctr">
                <a:defRPr/>
              </a:pPr>
              <a:r>
                <a:rPr lang="zh-CN" altLang="en-US" b="1">
                  <a:solidFill>
                    <a:srgbClr val="FFFF00"/>
                  </a:solidFill>
                  <a:effectLst>
                    <a:outerShdw blurRad="38100" dist="38100" dir="2700000" algn="tl">
                      <a:srgbClr val="000000"/>
                    </a:outerShdw>
                  </a:effectLst>
                  <a:ea typeface="宋体" pitchFamily="2" charset="-122"/>
                </a:rPr>
                <a:t>体系结</a:t>
              </a:r>
            </a:p>
            <a:p>
              <a:pPr algn="ctr">
                <a:defRPr/>
              </a:pPr>
              <a:r>
                <a:rPr lang="zh-CN" altLang="en-US" b="1">
                  <a:solidFill>
                    <a:srgbClr val="FFFF00"/>
                  </a:solidFill>
                  <a:effectLst>
                    <a:outerShdw blurRad="38100" dist="38100" dir="2700000" algn="tl">
                      <a:srgbClr val="000000"/>
                    </a:outerShdw>
                  </a:effectLst>
                  <a:ea typeface="宋体" pitchFamily="2" charset="-122"/>
                </a:rPr>
                <a:t>构试探</a:t>
              </a:r>
            </a:p>
          </p:txBody>
        </p:sp>
        <p:sp>
          <p:nvSpPr>
            <p:cNvPr id="230406" name="Rectangle 6"/>
            <p:cNvSpPr>
              <a:spLocks noChangeArrowheads="1"/>
            </p:cNvSpPr>
            <p:nvPr/>
          </p:nvSpPr>
          <p:spPr bwMode="auto">
            <a:xfrm>
              <a:off x="1701" y="1570"/>
              <a:ext cx="816" cy="590"/>
            </a:xfrm>
            <a:prstGeom prst="rect">
              <a:avLst/>
            </a:prstGeom>
            <a:solidFill>
              <a:schemeClr val="accent1"/>
            </a:solidFill>
            <a:ln w="9525" algn="ctr">
              <a:solidFill>
                <a:schemeClr val="tx1"/>
              </a:solidFill>
              <a:miter lim="800000"/>
              <a:headEnd/>
              <a:tailEnd/>
            </a:ln>
            <a:effectLst/>
          </p:spPr>
          <p:txBody>
            <a:bodyPr wrap="none" anchor="ctr"/>
            <a:lstStyle/>
            <a:p>
              <a:pPr algn="ctr">
                <a:defRPr/>
              </a:pPr>
              <a:r>
                <a:rPr lang="zh-CN" altLang="en-US" b="1" dirty="0">
                  <a:solidFill>
                    <a:srgbClr val="FFFF00"/>
                  </a:solidFill>
                  <a:effectLst>
                    <a:outerShdw blurRad="38100" dist="38100" dir="2700000" algn="tl">
                      <a:srgbClr val="000000"/>
                    </a:outerShdw>
                  </a:effectLst>
                  <a:ea typeface="宋体" pitchFamily="2" charset="-122"/>
                </a:rPr>
                <a:t>制订交付</a:t>
              </a:r>
            </a:p>
            <a:p>
              <a:pPr algn="ctr">
                <a:defRPr/>
              </a:pPr>
              <a:r>
                <a:rPr lang="zh-CN" altLang="en-US" b="1" dirty="0">
                  <a:solidFill>
                    <a:srgbClr val="FFFF00"/>
                  </a:solidFill>
                  <a:effectLst>
                    <a:outerShdw blurRad="38100" dist="38100" dir="2700000" algn="tl">
                      <a:srgbClr val="000000"/>
                    </a:outerShdw>
                  </a:effectLst>
                  <a:ea typeface="宋体" pitchFamily="2" charset="-122"/>
                </a:rPr>
                <a:t>计划</a:t>
              </a:r>
            </a:p>
          </p:txBody>
        </p:sp>
        <p:sp>
          <p:nvSpPr>
            <p:cNvPr id="230407" name="Rectangle 7"/>
            <p:cNvSpPr>
              <a:spLocks noChangeArrowheads="1"/>
            </p:cNvSpPr>
            <p:nvPr/>
          </p:nvSpPr>
          <p:spPr bwMode="auto">
            <a:xfrm>
              <a:off x="1746" y="2840"/>
              <a:ext cx="816" cy="590"/>
            </a:xfrm>
            <a:prstGeom prst="rect">
              <a:avLst/>
            </a:prstGeom>
            <a:solidFill>
              <a:schemeClr val="accent1"/>
            </a:solidFill>
            <a:ln w="9525" algn="ctr">
              <a:solidFill>
                <a:schemeClr val="tx1"/>
              </a:solidFill>
              <a:miter lim="800000"/>
              <a:headEnd/>
              <a:tailEnd/>
            </a:ln>
            <a:effectLst/>
          </p:spPr>
          <p:txBody>
            <a:bodyPr wrap="none" anchor="ctr"/>
            <a:lstStyle/>
            <a:p>
              <a:pPr algn="ctr">
                <a:defRPr/>
              </a:pPr>
              <a:r>
                <a:rPr lang="zh-CN" altLang="en-US" b="1">
                  <a:solidFill>
                    <a:srgbClr val="FFFF00"/>
                  </a:solidFill>
                  <a:effectLst>
                    <a:outerShdw blurRad="38100" dist="38100" dir="2700000" algn="tl">
                      <a:srgbClr val="000000"/>
                    </a:outerShdw>
                  </a:effectLst>
                  <a:ea typeface="宋体" pitchFamily="2" charset="-122"/>
                </a:rPr>
                <a:t>难点试探</a:t>
              </a:r>
            </a:p>
          </p:txBody>
        </p:sp>
        <p:sp>
          <p:nvSpPr>
            <p:cNvPr id="230408" name="Rectangle 8"/>
            <p:cNvSpPr>
              <a:spLocks noChangeArrowheads="1"/>
            </p:cNvSpPr>
            <p:nvPr/>
          </p:nvSpPr>
          <p:spPr bwMode="auto">
            <a:xfrm>
              <a:off x="4604" y="1570"/>
              <a:ext cx="816" cy="590"/>
            </a:xfrm>
            <a:prstGeom prst="rect">
              <a:avLst/>
            </a:prstGeom>
            <a:solidFill>
              <a:schemeClr val="accent1"/>
            </a:solidFill>
            <a:ln w="9525" algn="ctr">
              <a:solidFill>
                <a:schemeClr val="tx1"/>
              </a:solidFill>
              <a:miter lim="800000"/>
              <a:headEnd/>
              <a:tailEnd/>
            </a:ln>
            <a:effectLst/>
          </p:spPr>
          <p:txBody>
            <a:bodyPr wrap="none" anchor="ctr"/>
            <a:lstStyle/>
            <a:p>
              <a:pPr algn="ctr">
                <a:defRPr/>
              </a:pPr>
              <a:r>
                <a:rPr lang="zh-CN" altLang="en-US" b="1">
                  <a:solidFill>
                    <a:srgbClr val="FFFF00"/>
                  </a:solidFill>
                  <a:effectLst>
                    <a:outerShdw blurRad="38100" dist="38100" dir="2700000" algn="tl">
                      <a:srgbClr val="000000"/>
                    </a:outerShdw>
                  </a:effectLst>
                  <a:ea typeface="宋体" pitchFamily="2" charset="-122"/>
                </a:rPr>
                <a:t>验收测试</a:t>
              </a:r>
            </a:p>
          </p:txBody>
        </p:sp>
        <p:sp>
          <p:nvSpPr>
            <p:cNvPr id="230409" name="Rectangle 9"/>
            <p:cNvSpPr>
              <a:spLocks noChangeArrowheads="1"/>
            </p:cNvSpPr>
            <p:nvPr/>
          </p:nvSpPr>
          <p:spPr bwMode="auto">
            <a:xfrm>
              <a:off x="3198" y="1570"/>
              <a:ext cx="816" cy="590"/>
            </a:xfrm>
            <a:prstGeom prst="rect">
              <a:avLst/>
            </a:prstGeom>
            <a:solidFill>
              <a:schemeClr val="accent1"/>
            </a:solidFill>
            <a:ln w="9525" algn="ctr">
              <a:solidFill>
                <a:schemeClr val="tx1"/>
              </a:solidFill>
              <a:miter lim="800000"/>
              <a:headEnd/>
              <a:tailEnd/>
            </a:ln>
            <a:effectLst/>
          </p:spPr>
          <p:txBody>
            <a:bodyPr wrap="none" anchor="ctr"/>
            <a:lstStyle/>
            <a:p>
              <a:pPr algn="ctr">
                <a:defRPr/>
              </a:pPr>
              <a:r>
                <a:rPr lang="zh-CN" altLang="en-US" b="1">
                  <a:solidFill>
                    <a:srgbClr val="FFFF00"/>
                  </a:solidFill>
                  <a:effectLst>
                    <a:outerShdw blurRad="38100" dist="38100" dir="2700000" algn="tl">
                      <a:srgbClr val="000000"/>
                    </a:outerShdw>
                  </a:effectLst>
                  <a:ea typeface="宋体" pitchFamily="2" charset="-122"/>
                </a:rPr>
                <a:t>迭代开发</a:t>
              </a:r>
            </a:p>
          </p:txBody>
        </p:sp>
        <p:sp>
          <p:nvSpPr>
            <p:cNvPr id="85003" name="Line 10"/>
            <p:cNvSpPr>
              <a:spLocks noChangeShapeType="1"/>
            </p:cNvSpPr>
            <p:nvPr/>
          </p:nvSpPr>
          <p:spPr bwMode="auto">
            <a:xfrm>
              <a:off x="1973" y="2160"/>
              <a:ext cx="0" cy="680"/>
            </a:xfrm>
            <a:prstGeom prst="line">
              <a:avLst/>
            </a:prstGeom>
            <a:noFill/>
            <a:ln w="9525">
              <a:solidFill>
                <a:schemeClr val="tx1"/>
              </a:solidFill>
              <a:round/>
              <a:headEnd/>
              <a:tailEnd type="triangle" w="med" len="med"/>
            </a:ln>
          </p:spPr>
          <p:txBody>
            <a:bodyPr anchor="ctr"/>
            <a:lstStyle/>
            <a:p>
              <a:endParaRPr lang="zh-CN" altLang="en-US"/>
            </a:p>
          </p:txBody>
        </p:sp>
        <p:sp>
          <p:nvSpPr>
            <p:cNvPr id="85004" name="Line 11"/>
            <p:cNvSpPr>
              <a:spLocks noChangeShapeType="1"/>
            </p:cNvSpPr>
            <p:nvPr/>
          </p:nvSpPr>
          <p:spPr bwMode="auto">
            <a:xfrm flipV="1">
              <a:off x="2245" y="2160"/>
              <a:ext cx="0" cy="680"/>
            </a:xfrm>
            <a:prstGeom prst="line">
              <a:avLst/>
            </a:prstGeom>
            <a:noFill/>
            <a:ln w="9525">
              <a:solidFill>
                <a:schemeClr val="tx1"/>
              </a:solidFill>
              <a:round/>
              <a:headEnd/>
              <a:tailEnd type="triangle" w="med" len="med"/>
            </a:ln>
          </p:spPr>
          <p:txBody>
            <a:bodyPr anchor="ctr"/>
            <a:lstStyle/>
            <a:p>
              <a:endParaRPr lang="zh-CN" altLang="en-US"/>
            </a:p>
          </p:txBody>
        </p:sp>
        <p:sp>
          <p:nvSpPr>
            <p:cNvPr id="85005" name="Line 12"/>
            <p:cNvSpPr>
              <a:spLocks noChangeShapeType="1"/>
            </p:cNvSpPr>
            <p:nvPr/>
          </p:nvSpPr>
          <p:spPr bwMode="auto">
            <a:xfrm>
              <a:off x="1066" y="1842"/>
              <a:ext cx="635" cy="0"/>
            </a:xfrm>
            <a:prstGeom prst="line">
              <a:avLst/>
            </a:prstGeom>
            <a:noFill/>
            <a:ln w="9525">
              <a:solidFill>
                <a:schemeClr val="tx1"/>
              </a:solidFill>
              <a:round/>
              <a:headEnd/>
              <a:tailEnd type="triangle" w="med" len="med"/>
            </a:ln>
          </p:spPr>
          <p:txBody>
            <a:bodyPr anchor="ctr"/>
            <a:lstStyle/>
            <a:p>
              <a:endParaRPr lang="zh-CN" altLang="en-US"/>
            </a:p>
          </p:txBody>
        </p:sp>
        <p:sp>
          <p:nvSpPr>
            <p:cNvPr id="85006" name="Line 13"/>
            <p:cNvSpPr>
              <a:spLocks noChangeShapeType="1"/>
            </p:cNvSpPr>
            <p:nvPr/>
          </p:nvSpPr>
          <p:spPr bwMode="auto">
            <a:xfrm>
              <a:off x="2517" y="1842"/>
              <a:ext cx="681" cy="0"/>
            </a:xfrm>
            <a:prstGeom prst="line">
              <a:avLst/>
            </a:prstGeom>
            <a:noFill/>
            <a:ln w="9525">
              <a:solidFill>
                <a:schemeClr val="tx1"/>
              </a:solidFill>
              <a:round/>
              <a:headEnd/>
              <a:tailEnd type="triangle" w="med" len="med"/>
            </a:ln>
          </p:spPr>
          <p:txBody>
            <a:bodyPr anchor="ctr"/>
            <a:lstStyle/>
            <a:p>
              <a:endParaRPr lang="zh-CN" altLang="en-US"/>
            </a:p>
          </p:txBody>
        </p:sp>
        <p:sp>
          <p:nvSpPr>
            <p:cNvPr id="85007" name="Line 14"/>
            <p:cNvSpPr>
              <a:spLocks noChangeShapeType="1"/>
            </p:cNvSpPr>
            <p:nvPr/>
          </p:nvSpPr>
          <p:spPr bwMode="auto">
            <a:xfrm>
              <a:off x="4014" y="1842"/>
              <a:ext cx="590" cy="0"/>
            </a:xfrm>
            <a:prstGeom prst="line">
              <a:avLst/>
            </a:prstGeom>
            <a:noFill/>
            <a:ln w="9525">
              <a:solidFill>
                <a:schemeClr val="tx1"/>
              </a:solidFill>
              <a:round/>
              <a:headEnd/>
              <a:tailEnd type="triangle" w="med" len="med"/>
            </a:ln>
          </p:spPr>
          <p:txBody>
            <a:bodyPr anchor="ctr"/>
            <a:lstStyle/>
            <a:p>
              <a:endParaRPr lang="zh-CN" altLang="en-US"/>
            </a:p>
          </p:txBody>
        </p:sp>
        <p:sp>
          <p:nvSpPr>
            <p:cNvPr id="85008" name="Line 15"/>
            <p:cNvSpPr>
              <a:spLocks noChangeShapeType="1"/>
            </p:cNvSpPr>
            <p:nvPr/>
          </p:nvSpPr>
          <p:spPr bwMode="auto">
            <a:xfrm flipV="1">
              <a:off x="2245" y="1298"/>
              <a:ext cx="0" cy="272"/>
            </a:xfrm>
            <a:prstGeom prst="line">
              <a:avLst/>
            </a:prstGeom>
            <a:noFill/>
            <a:ln w="9525">
              <a:solidFill>
                <a:schemeClr val="tx1"/>
              </a:solidFill>
              <a:round/>
              <a:headEnd type="triangle" w="med" len="med"/>
              <a:tailEnd/>
            </a:ln>
          </p:spPr>
          <p:txBody>
            <a:bodyPr anchor="ctr"/>
            <a:lstStyle/>
            <a:p>
              <a:endParaRPr lang="zh-CN" altLang="en-US"/>
            </a:p>
          </p:txBody>
        </p:sp>
        <p:sp>
          <p:nvSpPr>
            <p:cNvPr id="85009" name="Line 16"/>
            <p:cNvSpPr>
              <a:spLocks noChangeShapeType="1"/>
            </p:cNvSpPr>
            <p:nvPr/>
          </p:nvSpPr>
          <p:spPr bwMode="auto">
            <a:xfrm>
              <a:off x="2245" y="1298"/>
              <a:ext cx="1179" cy="0"/>
            </a:xfrm>
            <a:prstGeom prst="line">
              <a:avLst/>
            </a:prstGeom>
            <a:noFill/>
            <a:ln w="9525">
              <a:solidFill>
                <a:schemeClr val="tx1"/>
              </a:solidFill>
              <a:round/>
              <a:headEnd/>
              <a:tailEnd/>
            </a:ln>
          </p:spPr>
          <p:txBody>
            <a:bodyPr anchor="ctr"/>
            <a:lstStyle/>
            <a:p>
              <a:endParaRPr lang="zh-CN" altLang="en-US"/>
            </a:p>
          </p:txBody>
        </p:sp>
        <p:sp>
          <p:nvSpPr>
            <p:cNvPr id="85010" name="Line 17"/>
            <p:cNvSpPr>
              <a:spLocks noChangeShapeType="1"/>
            </p:cNvSpPr>
            <p:nvPr/>
          </p:nvSpPr>
          <p:spPr bwMode="auto">
            <a:xfrm>
              <a:off x="3424" y="1298"/>
              <a:ext cx="0" cy="272"/>
            </a:xfrm>
            <a:prstGeom prst="line">
              <a:avLst/>
            </a:prstGeom>
            <a:noFill/>
            <a:ln w="9525">
              <a:solidFill>
                <a:schemeClr val="tx1"/>
              </a:solidFill>
              <a:round/>
              <a:headEnd/>
              <a:tailEnd/>
            </a:ln>
          </p:spPr>
          <p:txBody>
            <a:bodyPr anchor="ctr"/>
            <a:lstStyle/>
            <a:p>
              <a:endParaRPr lang="zh-CN" altLang="en-US"/>
            </a:p>
          </p:txBody>
        </p:sp>
        <p:sp>
          <p:nvSpPr>
            <p:cNvPr id="85011" name="Line 18"/>
            <p:cNvSpPr>
              <a:spLocks noChangeShapeType="1"/>
            </p:cNvSpPr>
            <p:nvPr/>
          </p:nvSpPr>
          <p:spPr bwMode="auto">
            <a:xfrm flipV="1">
              <a:off x="3742" y="1298"/>
              <a:ext cx="0" cy="272"/>
            </a:xfrm>
            <a:prstGeom prst="line">
              <a:avLst/>
            </a:prstGeom>
            <a:noFill/>
            <a:ln w="9525">
              <a:solidFill>
                <a:schemeClr val="tx1"/>
              </a:solidFill>
              <a:round/>
              <a:headEnd type="triangle" w="med" len="med"/>
              <a:tailEnd/>
            </a:ln>
          </p:spPr>
          <p:txBody>
            <a:bodyPr anchor="ctr"/>
            <a:lstStyle/>
            <a:p>
              <a:endParaRPr lang="zh-CN" altLang="en-US"/>
            </a:p>
          </p:txBody>
        </p:sp>
        <p:sp>
          <p:nvSpPr>
            <p:cNvPr id="85012" name="Line 19"/>
            <p:cNvSpPr>
              <a:spLocks noChangeShapeType="1"/>
            </p:cNvSpPr>
            <p:nvPr/>
          </p:nvSpPr>
          <p:spPr bwMode="auto">
            <a:xfrm>
              <a:off x="3742" y="1298"/>
              <a:ext cx="1088" cy="0"/>
            </a:xfrm>
            <a:prstGeom prst="line">
              <a:avLst/>
            </a:prstGeom>
            <a:noFill/>
            <a:ln w="9525">
              <a:solidFill>
                <a:schemeClr val="tx1"/>
              </a:solidFill>
              <a:round/>
              <a:headEnd/>
              <a:tailEnd/>
            </a:ln>
          </p:spPr>
          <p:txBody>
            <a:bodyPr anchor="ctr"/>
            <a:lstStyle/>
            <a:p>
              <a:endParaRPr lang="zh-CN" altLang="en-US"/>
            </a:p>
          </p:txBody>
        </p:sp>
        <p:sp>
          <p:nvSpPr>
            <p:cNvPr id="85013" name="Line 20"/>
            <p:cNvSpPr>
              <a:spLocks noChangeShapeType="1"/>
            </p:cNvSpPr>
            <p:nvPr/>
          </p:nvSpPr>
          <p:spPr bwMode="auto">
            <a:xfrm>
              <a:off x="4830" y="1298"/>
              <a:ext cx="0" cy="272"/>
            </a:xfrm>
            <a:prstGeom prst="line">
              <a:avLst/>
            </a:prstGeom>
            <a:noFill/>
            <a:ln w="9525">
              <a:solidFill>
                <a:schemeClr val="tx1"/>
              </a:solidFill>
              <a:round/>
              <a:headEnd/>
              <a:tailEnd/>
            </a:ln>
          </p:spPr>
          <p:txBody>
            <a:bodyPr anchor="ctr"/>
            <a:lstStyle/>
            <a:p>
              <a:endParaRPr lang="zh-CN" altLang="en-US"/>
            </a:p>
          </p:txBody>
        </p:sp>
        <p:sp>
          <p:nvSpPr>
            <p:cNvPr id="85014" name="Line 21"/>
            <p:cNvSpPr>
              <a:spLocks noChangeShapeType="1"/>
            </p:cNvSpPr>
            <p:nvPr/>
          </p:nvSpPr>
          <p:spPr bwMode="auto">
            <a:xfrm>
              <a:off x="5012" y="2160"/>
              <a:ext cx="0" cy="318"/>
            </a:xfrm>
            <a:prstGeom prst="line">
              <a:avLst/>
            </a:prstGeom>
            <a:noFill/>
            <a:ln w="9525">
              <a:solidFill>
                <a:schemeClr val="tx1"/>
              </a:solidFill>
              <a:round/>
              <a:headEnd/>
              <a:tailEnd/>
            </a:ln>
          </p:spPr>
          <p:txBody>
            <a:bodyPr anchor="ctr"/>
            <a:lstStyle/>
            <a:p>
              <a:endParaRPr lang="zh-CN" altLang="en-US"/>
            </a:p>
          </p:txBody>
        </p:sp>
        <p:sp>
          <p:nvSpPr>
            <p:cNvPr id="85015" name="Line 22"/>
            <p:cNvSpPr>
              <a:spLocks noChangeShapeType="1"/>
            </p:cNvSpPr>
            <p:nvPr/>
          </p:nvSpPr>
          <p:spPr bwMode="auto">
            <a:xfrm>
              <a:off x="3560" y="2160"/>
              <a:ext cx="0" cy="318"/>
            </a:xfrm>
            <a:prstGeom prst="line">
              <a:avLst/>
            </a:prstGeom>
            <a:noFill/>
            <a:ln w="9525">
              <a:solidFill>
                <a:schemeClr val="tx1"/>
              </a:solidFill>
              <a:round/>
              <a:headEnd type="triangle" w="med" len="med"/>
              <a:tailEnd/>
            </a:ln>
          </p:spPr>
          <p:txBody>
            <a:bodyPr anchor="ctr"/>
            <a:lstStyle/>
            <a:p>
              <a:endParaRPr lang="zh-CN" altLang="en-US"/>
            </a:p>
          </p:txBody>
        </p:sp>
        <p:sp>
          <p:nvSpPr>
            <p:cNvPr id="85016" name="Line 23"/>
            <p:cNvSpPr>
              <a:spLocks noChangeShapeType="1"/>
            </p:cNvSpPr>
            <p:nvPr/>
          </p:nvSpPr>
          <p:spPr bwMode="auto">
            <a:xfrm>
              <a:off x="3560" y="2478"/>
              <a:ext cx="1452" cy="0"/>
            </a:xfrm>
            <a:prstGeom prst="line">
              <a:avLst/>
            </a:prstGeom>
            <a:noFill/>
            <a:ln w="9525">
              <a:solidFill>
                <a:schemeClr val="tx1"/>
              </a:solidFill>
              <a:round/>
              <a:headEnd/>
              <a:tailEnd/>
            </a:ln>
          </p:spPr>
          <p:txBody>
            <a:bodyPr anchor="ctr"/>
            <a:lstStyle/>
            <a:p>
              <a:endParaRPr lang="zh-CN" altLang="en-US"/>
            </a:p>
          </p:txBody>
        </p:sp>
        <p:sp>
          <p:nvSpPr>
            <p:cNvPr id="85017" name="Line 24"/>
            <p:cNvSpPr>
              <a:spLocks noChangeShapeType="1"/>
            </p:cNvSpPr>
            <p:nvPr/>
          </p:nvSpPr>
          <p:spPr bwMode="auto">
            <a:xfrm>
              <a:off x="1247" y="935"/>
              <a:ext cx="3856" cy="0"/>
            </a:xfrm>
            <a:prstGeom prst="line">
              <a:avLst/>
            </a:prstGeom>
            <a:noFill/>
            <a:ln w="9525">
              <a:solidFill>
                <a:schemeClr val="tx1"/>
              </a:solidFill>
              <a:round/>
              <a:headEnd/>
              <a:tailEnd/>
            </a:ln>
          </p:spPr>
          <p:txBody>
            <a:bodyPr anchor="ctr"/>
            <a:lstStyle/>
            <a:p>
              <a:endParaRPr lang="zh-CN" altLang="en-US"/>
            </a:p>
          </p:txBody>
        </p:sp>
        <p:sp>
          <p:nvSpPr>
            <p:cNvPr id="85018" name="Line 25"/>
            <p:cNvSpPr>
              <a:spLocks noChangeShapeType="1"/>
            </p:cNvSpPr>
            <p:nvPr/>
          </p:nvSpPr>
          <p:spPr bwMode="auto">
            <a:xfrm>
              <a:off x="5103" y="935"/>
              <a:ext cx="0" cy="635"/>
            </a:xfrm>
            <a:prstGeom prst="line">
              <a:avLst/>
            </a:prstGeom>
            <a:noFill/>
            <a:ln w="9525">
              <a:solidFill>
                <a:schemeClr val="tx1"/>
              </a:solidFill>
              <a:round/>
              <a:headEnd/>
              <a:tailEnd type="triangle" w="med" len="med"/>
            </a:ln>
          </p:spPr>
          <p:txBody>
            <a:bodyPr anchor="ctr"/>
            <a:lstStyle/>
            <a:p>
              <a:endParaRPr lang="zh-CN" altLang="en-US"/>
            </a:p>
          </p:txBody>
        </p:sp>
        <p:sp>
          <p:nvSpPr>
            <p:cNvPr id="85019" name="Line 26"/>
            <p:cNvSpPr>
              <a:spLocks noChangeShapeType="1"/>
            </p:cNvSpPr>
            <p:nvPr/>
          </p:nvSpPr>
          <p:spPr bwMode="auto">
            <a:xfrm>
              <a:off x="1247" y="1071"/>
              <a:ext cx="680" cy="499"/>
            </a:xfrm>
            <a:prstGeom prst="line">
              <a:avLst/>
            </a:prstGeom>
            <a:noFill/>
            <a:ln w="9525">
              <a:solidFill>
                <a:schemeClr val="tx1"/>
              </a:solidFill>
              <a:round/>
              <a:headEnd/>
              <a:tailEnd type="triangle" w="med" len="med"/>
            </a:ln>
          </p:spPr>
          <p:txBody>
            <a:bodyPr anchor="ctr"/>
            <a:lstStyle/>
            <a:p>
              <a:endParaRPr lang="zh-CN" altLang="en-US"/>
            </a:p>
          </p:txBody>
        </p:sp>
        <p:sp>
          <p:nvSpPr>
            <p:cNvPr id="230427" name="Text Box 27"/>
            <p:cNvSpPr txBox="1">
              <a:spLocks noChangeArrowheads="1"/>
            </p:cNvSpPr>
            <p:nvPr/>
          </p:nvSpPr>
          <p:spPr bwMode="auto">
            <a:xfrm>
              <a:off x="1292" y="2341"/>
              <a:ext cx="635" cy="404"/>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不确定的估计</a:t>
              </a:r>
            </a:p>
          </p:txBody>
        </p:sp>
        <p:sp>
          <p:nvSpPr>
            <p:cNvPr id="230428" name="Text Box 28"/>
            <p:cNvSpPr txBox="1">
              <a:spLocks noChangeArrowheads="1"/>
            </p:cNvSpPr>
            <p:nvPr/>
          </p:nvSpPr>
          <p:spPr bwMode="auto">
            <a:xfrm>
              <a:off x="2245" y="2341"/>
              <a:ext cx="635" cy="404"/>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确定的估计</a:t>
              </a:r>
            </a:p>
          </p:txBody>
        </p:sp>
        <p:sp>
          <p:nvSpPr>
            <p:cNvPr id="230429" name="Text Box 29"/>
            <p:cNvSpPr txBox="1">
              <a:spLocks noChangeArrowheads="1"/>
            </p:cNvSpPr>
            <p:nvPr/>
          </p:nvSpPr>
          <p:spPr bwMode="auto">
            <a:xfrm>
              <a:off x="1156" y="1611"/>
              <a:ext cx="453" cy="231"/>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隐喻</a:t>
              </a:r>
            </a:p>
          </p:txBody>
        </p:sp>
        <p:sp>
          <p:nvSpPr>
            <p:cNvPr id="230430" name="Text Box 30"/>
            <p:cNvSpPr txBox="1">
              <a:spLocks noChangeArrowheads="1"/>
            </p:cNvSpPr>
            <p:nvPr/>
          </p:nvSpPr>
          <p:spPr bwMode="auto">
            <a:xfrm>
              <a:off x="2517" y="1611"/>
              <a:ext cx="771" cy="231"/>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交付计划</a:t>
              </a:r>
            </a:p>
          </p:txBody>
        </p:sp>
        <p:sp>
          <p:nvSpPr>
            <p:cNvPr id="230431" name="Text Box 31"/>
            <p:cNvSpPr txBox="1">
              <a:spLocks noChangeArrowheads="1"/>
            </p:cNvSpPr>
            <p:nvPr/>
          </p:nvSpPr>
          <p:spPr bwMode="auto">
            <a:xfrm>
              <a:off x="3951" y="1480"/>
              <a:ext cx="698" cy="233"/>
            </a:xfrm>
            <a:prstGeom prst="rect">
              <a:avLst/>
            </a:prstGeom>
            <a:noFill/>
            <a:ln w="9525" algn="ctr">
              <a:noFill/>
              <a:miter lim="800000"/>
              <a:headEnd/>
              <a:tailEnd/>
            </a:ln>
            <a:effectLst/>
          </p:spPr>
          <p:txBody>
            <a:bodyPr wrap="square">
              <a:spAutoFit/>
            </a:bodyPr>
            <a:lstStyle/>
            <a:p>
              <a:pPr>
                <a:spcBef>
                  <a:spcPct val="50000"/>
                </a:spcBef>
                <a:defRPr/>
              </a:pPr>
              <a:r>
                <a:rPr lang="zh-CN" altLang="en-US" b="1" dirty="0">
                  <a:solidFill>
                    <a:srgbClr val="FFFF00"/>
                  </a:solidFill>
                  <a:effectLst>
                    <a:outerShdw blurRad="38100" dist="38100" dir="2700000" algn="tl">
                      <a:srgbClr val="000000"/>
                    </a:outerShdw>
                  </a:effectLst>
                  <a:ea typeface="宋体" pitchFamily="2" charset="-122"/>
                </a:rPr>
                <a:t>最新版本</a:t>
              </a:r>
            </a:p>
          </p:txBody>
        </p:sp>
        <p:sp>
          <p:nvSpPr>
            <p:cNvPr id="230432" name="Text Box 32"/>
            <p:cNvSpPr txBox="1">
              <a:spLocks noChangeArrowheads="1"/>
            </p:cNvSpPr>
            <p:nvPr/>
          </p:nvSpPr>
          <p:spPr bwMode="auto">
            <a:xfrm>
              <a:off x="1519" y="1113"/>
              <a:ext cx="454" cy="231"/>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需求</a:t>
              </a:r>
            </a:p>
          </p:txBody>
        </p:sp>
        <p:sp>
          <p:nvSpPr>
            <p:cNvPr id="230433" name="Text Box 33"/>
            <p:cNvSpPr txBox="1">
              <a:spLocks noChangeArrowheads="1"/>
            </p:cNvSpPr>
            <p:nvPr/>
          </p:nvSpPr>
          <p:spPr bwMode="auto">
            <a:xfrm>
              <a:off x="2336" y="1071"/>
              <a:ext cx="1043" cy="231"/>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新用户故事</a:t>
              </a:r>
            </a:p>
          </p:txBody>
        </p:sp>
        <p:sp>
          <p:nvSpPr>
            <p:cNvPr id="230434" name="Text Box 34"/>
            <p:cNvSpPr txBox="1">
              <a:spLocks noChangeArrowheads="1"/>
            </p:cNvSpPr>
            <p:nvPr/>
          </p:nvSpPr>
          <p:spPr bwMode="auto">
            <a:xfrm>
              <a:off x="4104" y="1026"/>
              <a:ext cx="727" cy="231"/>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差错</a:t>
              </a:r>
            </a:p>
          </p:txBody>
        </p:sp>
        <p:sp>
          <p:nvSpPr>
            <p:cNvPr id="85028" name="Line 35"/>
            <p:cNvSpPr>
              <a:spLocks noChangeShapeType="1"/>
            </p:cNvSpPr>
            <p:nvPr/>
          </p:nvSpPr>
          <p:spPr bwMode="auto">
            <a:xfrm>
              <a:off x="5193" y="2160"/>
              <a:ext cx="0" cy="907"/>
            </a:xfrm>
            <a:prstGeom prst="line">
              <a:avLst/>
            </a:prstGeom>
            <a:noFill/>
            <a:ln w="9525">
              <a:solidFill>
                <a:schemeClr val="tx1"/>
              </a:solidFill>
              <a:round/>
              <a:headEnd/>
              <a:tailEnd type="triangle" w="med" len="med"/>
            </a:ln>
          </p:spPr>
          <p:txBody>
            <a:bodyPr anchor="ctr"/>
            <a:lstStyle/>
            <a:p>
              <a:endParaRPr lang="zh-CN" altLang="en-US"/>
            </a:p>
          </p:txBody>
        </p:sp>
        <p:sp>
          <p:nvSpPr>
            <p:cNvPr id="230436" name="Text Box 36"/>
            <p:cNvSpPr txBox="1">
              <a:spLocks noChangeArrowheads="1"/>
            </p:cNvSpPr>
            <p:nvPr/>
          </p:nvSpPr>
          <p:spPr bwMode="auto">
            <a:xfrm>
              <a:off x="3787" y="2251"/>
              <a:ext cx="1043" cy="231"/>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下一次迭代</a:t>
              </a:r>
            </a:p>
          </p:txBody>
        </p:sp>
        <p:sp>
          <p:nvSpPr>
            <p:cNvPr id="230437" name="Text Box 37"/>
            <p:cNvSpPr txBox="1">
              <a:spLocks noChangeArrowheads="1"/>
            </p:cNvSpPr>
            <p:nvPr/>
          </p:nvSpPr>
          <p:spPr bwMode="auto">
            <a:xfrm>
              <a:off x="4558" y="2614"/>
              <a:ext cx="817" cy="231"/>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用户认可</a:t>
              </a:r>
            </a:p>
          </p:txBody>
        </p:sp>
        <p:sp>
          <p:nvSpPr>
            <p:cNvPr id="230438" name="Text Box 38"/>
            <p:cNvSpPr txBox="1">
              <a:spLocks noChangeArrowheads="1"/>
            </p:cNvSpPr>
            <p:nvPr/>
          </p:nvSpPr>
          <p:spPr bwMode="auto">
            <a:xfrm>
              <a:off x="4830" y="3067"/>
              <a:ext cx="726" cy="231"/>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小交付</a:t>
              </a:r>
            </a:p>
          </p:txBody>
        </p:sp>
        <p:sp>
          <p:nvSpPr>
            <p:cNvPr id="230439" name="Text Box 39"/>
            <p:cNvSpPr txBox="1">
              <a:spLocks noChangeArrowheads="1"/>
            </p:cNvSpPr>
            <p:nvPr/>
          </p:nvSpPr>
          <p:spPr bwMode="auto">
            <a:xfrm>
              <a:off x="2517" y="709"/>
              <a:ext cx="1089" cy="231"/>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测试用例</a:t>
              </a:r>
            </a:p>
          </p:txBody>
        </p:sp>
        <p:sp>
          <p:nvSpPr>
            <p:cNvPr id="230440" name="Text Box 40"/>
            <p:cNvSpPr txBox="1">
              <a:spLocks noChangeArrowheads="1"/>
            </p:cNvSpPr>
            <p:nvPr/>
          </p:nvSpPr>
          <p:spPr bwMode="auto">
            <a:xfrm>
              <a:off x="476" y="886"/>
              <a:ext cx="771" cy="231"/>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用户故事</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84997"/>
                                        </p:tgtEl>
                                        <p:attrNameLst>
                                          <p:attrName>style.visibility</p:attrName>
                                        </p:attrNameLst>
                                      </p:cBhvr>
                                      <p:to>
                                        <p:strVal val="visible"/>
                                      </p:to>
                                    </p:set>
                                    <p:animEffect transition="in" filter="checkerboard(across)">
                                      <p:cBhvr>
                                        <p:cTn id="7" dur="500"/>
                                        <p:tgtEl>
                                          <p:spTgt spid="84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4"/>
          <p:cNvSpPr>
            <a:spLocks noGrp="1"/>
          </p:cNvSpPr>
          <p:nvPr>
            <p:ph type="sldNum" sz="quarter" idx="11"/>
          </p:nvPr>
        </p:nvSpPr>
        <p:spPr>
          <a:noFill/>
        </p:spPr>
        <p:txBody>
          <a:bodyPr/>
          <a:lstStyle/>
          <a:p>
            <a:fld id="{E55F9BFF-3041-484A-80EB-C176C939471C}" type="slidenum">
              <a:rPr lang="en-US" altLang="zh-CN">
                <a:ea typeface="宋体" charset="-122"/>
              </a:rPr>
              <a:pPr/>
              <a:t>39</a:t>
            </a:fld>
            <a:endParaRPr lang="en-US" altLang="zh-CN">
              <a:ea typeface="宋体" charset="-122"/>
            </a:endParaRPr>
          </a:p>
        </p:txBody>
      </p:sp>
      <p:sp>
        <p:nvSpPr>
          <p:cNvPr id="234498" name="Rectangle 2"/>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极限编程的迭代过程</a:t>
            </a:r>
          </a:p>
        </p:txBody>
      </p:sp>
      <p:sp>
        <p:nvSpPr>
          <p:cNvPr id="86021" name="Line 3"/>
          <p:cNvSpPr>
            <a:spLocks noChangeShapeType="1"/>
          </p:cNvSpPr>
          <p:nvPr/>
        </p:nvSpPr>
        <p:spPr bwMode="auto">
          <a:xfrm>
            <a:off x="142908" y="1142984"/>
            <a:ext cx="9144000" cy="0"/>
          </a:xfrm>
          <a:prstGeom prst="line">
            <a:avLst/>
          </a:prstGeom>
          <a:noFill/>
          <a:ln w="9525">
            <a:solidFill>
              <a:srgbClr val="FFFF00"/>
            </a:solidFill>
            <a:round/>
            <a:headEnd/>
            <a:tailEnd/>
          </a:ln>
        </p:spPr>
        <p:txBody>
          <a:bodyPr anchor="ctr"/>
          <a:lstStyle/>
          <a:p>
            <a:endParaRPr lang="zh-CN" altLang="en-US"/>
          </a:p>
        </p:txBody>
      </p:sp>
      <p:grpSp>
        <p:nvGrpSpPr>
          <p:cNvPr id="39" name="组合 38"/>
          <p:cNvGrpSpPr/>
          <p:nvPr/>
        </p:nvGrpSpPr>
        <p:grpSpPr>
          <a:xfrm>
            <a:off x="106395" y="1215215"/>
            <a:ext cx="8936038" cy="4152106"/>
            <a:chOff x="-36513" y="1124744"/>
            <a:chExt cx="8936038" cy="4152106"/>
          </a:xfrm>
        </p:grpSpPr>
        <p:sp>
          <p:nvSpPr>
            <p:cNvPr id="234501" name="Rectangle 5"/>
            <p:cNvSpPr>
              <a:spLocks noChangeArrowheads="1"/>
            </p:cNvSpPr>
            <p:nvPr/>
          </p:nvSpPr>
          <p:spPr bwMode="auto">
            <a:xfrm>
              <a:off x="1050925" y="3089275"/>
              <a:ext cx="1308100" cy="947737"/>
            </a:xfrm>
            <a:prstGeom prst="rect">
              <a:avLst/>
            </a:prstGeom>
            <a:solidFill>
              <a:schemeClr val="accent1"/>
            </a:solidFill>
            <a:ln w="9525" algn="ctr">
              <a:solidFill>
                <a:schemeClr val="tx1"/>
              </a:solidFill>
              <a:miter lim="800000"/>
              <a:headEnd/>
              <a:tailEnd/>
            </a:ln>
            <a:effectLst/>
          </p:spPr>
          <p:txBody>
            <a:bodyPr wrap="none" anchor="ctr"/>
            <a:lstStyle/>
            <a:p>
              <a:pPr algn="ctr">
                <a:defRPr/>
              </a:pPr>
              <a:r>
                <a:rPr lang="zh-CN" altLang="en-US" b="1">
                  <a:solidFill>
                    <a:srgbClr val="FFFF00"/>
                  </a:solidFill>
                  <a:effectLst>
                    <a:outerShdw blurRad="38100" dist="38100" dir="2700000" algn="tl">
                      <a:srgbClr val="000000"/>
                    </a:outerShdw>
                  </a:effectLst>
                  <a:ea typeface="宋体" pitchFamily="2" charset="-122"/>
                </a:rPr>
                <a:t>制订迭</a:t>
              </a:r>
            </a:p>
            <a:p>
              <a:pPr algn="ctr">
                <a:defRPr/>
              </a:pPr>
              <a:r>
                <a:rPr lang="zh-CN" altLang="en-US" b="1">
                  <a:solidFill>
                    <a:srgbClr val="FFFF00"/>
                  </a:solidFill>
                  <a:effectLst>
                    <a:outerShdw blurRad="38100" dist="38100" dir="2700000" algn="tl">
                      <a:srgbClr val="000000"/>
                    </a:outerShdw>
                  </a:effectLst>
                  <a:ea typeface="宋体" pitchFamily="2" charset="-122"/>
                </a:rPr>
                <a:t>代计划</a:t>
              </a:r>
            </a:p>
          </p:txBody>
        </p:sp>
        <p:sp>
          <p:nvSpPr>
            <p:cNvPr id="234502" name="Rectangle 6"/>
            <p:cNvSpPr>
              <a:spLocks noChangeArrowheads="1"/>
            </p:cNvSpPr>
            <p:nvPr/>
          </p:nvSpPr>
          <p:spPr bwMode="auto">
            <a:xfrm>
              <a:off x="3446462" y="3089275"/>
              <a:ext cx="1308100" cy="947737"/>
            </a:xfrm>
            <a:prstGeom prst="rect">
              <a:avLst/>
            </a:prstGeom>
            <a:solidFill>
              <a:schemeClr val="accent1"/>
            </a:solidFill>
            <a:ln w="9525" algn="ctr">
              <a:solidFill>
                <a:schemeClr val="tx1"/>
              </a:solidFill>
              <a:miter lim="800000"/>
              <a:headEnd/>
              <a:tailEnd/>
            </a:ln>
            <a:effectLst/>
          </p:spPr>
          <p:txBody>
            <a:bodyPr wrap="none" anchor="ctr"/>
            <a:lstStyle/>
            <a:p>
              <a:pPr algn="ctr">
                <a:defRPr/>
              </a:pPr>
              <a:r>
                <a:rPr lang="zh-CN" altLang="en-US" b="1" dirty="0" smtClean="0">
                  <a:solidFill>
                    <a:srgbClr val="FFFF00"/>
                  </a:solidFill>
                  <a:effectLst>
                    <a:outerShdw blurRad="38100" dist="38100" dir="2700000" algn="tl">
                      <a:srgbClr val="000000"/>
                    </a:outerShdw>
                  </a:effectLst>
                  <a:ea typeface="宋体" pitchFamily="2" charset="-122"/>
                </a:rPr>
                <a:t>站立会议</a:t>
              </a:r>
              <a:endParaRPr lang="zh-CN" altLang="en-US" b="1" dirty="0">
                <a:solidFill>
                  <a:srgbClr val="FFFF00"/>
                </a:solidFill>
                <a:effectLst>
                  <a:outerShdw blurRad="38100" dist="38100" dir="2700000" algn="tl">
                    <a:srgbClr val="000000"/>
                  </a:outerShdw>
                </a:effectLst>
                <a:ea typeface="宋体" pitchFamily="2" charset="-122"/>
              </a:endParaRPr>
            </a:p>
          </p:txBody>
        </p:sp>
        <p:sp>
          <p:nvSpPr>
            <p:cNvPr id="234503" name="Rectangle 7"/>
            <p:cNvSpPr>
              <a:spLocks noChangeArrowheads="1"/>
            </p:cNvSpPr>
            <p:nvPr/>
          </p:nvSpPr>
          <p:spPr bwMode="auto">
            <a:xfrm>
              <a:off x="5915025" y="3089275"/>
              <a:ext cx="1306513" cy="947737"/>
            </a:xfrm>
            <a:prstGeom prst="rect">
              <a:avLst/>
            </a:prstGeom>
            <a:solidFill>
              <a:schemeClr val="accent1"/>
            </a:solidFill>
            <a:ln w="9525" algn="ctr">
              <a:solidFill>
                <a:schemeClr val="tx1"/>
              </a:solidFill>
              <a:miter lim="800000"/>
              <a:headEnd/>
              <a:tailEnd/>
            </a:ln>
            <a:effectLst/>
          </p:spPr>
          <p:txBody>
            <a:bodyPr wrap="none" anchor="ctr"/>
            <a:lstStyle/>
            <a:p>
              <a:pPr algn="ctr">
                <a:defRPr/>
              </a:pPr>
              <a:r>
                <a:rPr lang="zh-CN" altLang="en-US" b="1">
                  <a:solidFill>
                    <a:srgbClr val="FFFF00"/>
                  </a:solidFill>
                  <a:effectLst>
                    <a:outerShdw blurRad="38100" dist="38100" dir="2700000" algn="tl">
                      <a:srgbClr val="000000"/>
                    </a:outerShdw>
                  </a:effectLst>
                  <a:ea typeface="宋体" pitchFamily="2" charset="-122"/>
                </a:rPr>
                <a:t>代码共</a:t>
              </a:r>
            </a:p>
            <a:p>
              <a:pPr algn="ctr">
                <a:defRPr/>
              </a:pPr>
              <a:r>
                <a:rPr lang="zh-CN" altLang="en-US" b="1">
                  <a:solidFill>
                    <a:srgbClr val="FFFF00"/>
                  </a:solidFill>
                  <a:effectLst>
                    <a:outerShdw blurRad="38100" dist="38100" dir="2700000" algn="tl">
                      <a:srgbClr val="000000"/>
                    </a:outerShdw>
                  </a:effectLst>
                  <a:ea typeface="宋体" pitchFamily="2" charset="-122"/>
                </a:rPr>
                <a:t>享编程</a:t>
              </a:r>
            </a:p>
          </p:txBody>
        </p:sp>
        <p:sp>
          <p:nvSpPr>
            <p:cNvPr id="86025" name="Line 9"/>
            <p:cNvSpPr>
              <a:spLocks noChangeShapeType="1"/>
            </p:cNvSpPr>
            <p:nvPr/>
          </p:nvSpPr>
          <p:spPr bwMode="auto">
            <a:xfrm>
              <a:off x="2359025" y="3600450"/>
              <a:ext cx="1087438" cy="0"/>
            </a:xfrm>
            <a:prstGeom prst="line">
              <a:avLst/>
            </a:prstGeom>
            <a:noFill/>
            <a:ln w="9525">
              <a:solidFill>
                <a:schemeClr val="tx1"/>
              </a:solidFill>
              <a:round/>
              <a:headEnd/>
              <a:tailEnd type="triangle" w="med" len="med"/>
            </a:ln>
          </p:spPr>
          <p:txBody>
            <a:bodyPr anchor="ctr"/>
            <a:lstStyle/>
            <a:p>
              <a:endParaRPr lang="zh-CN" altLang="en-US"/>
            </a:p>
          </p:txBody>
        </p:sp>
        <p:sp>
          <p:nvSpPr>
            <p:cNvPr id="86026" name="Line 10"/>
            <p:cNvSpPr>
              <a:spLocks noChangeShapeType="1"/>
            </p:cNvSpPr>
            <p:nvPr/>
          </p:nvSpPr>
          <p:spPr bwMode="auto">
            <a:xfrm>
              <a:off x="4754562" y="3600450"/>
              <a:ext cx="1160463" cy="0"/>
            </a:xfrm>
            <a:prstGeom prst="line">
              <a:avLst/>
            </a:prstGeom>
            <a:noFill/>
            <a:ln w="9525">
              <a:solidFill>
                <a:schemeClr val="tx1"/>
              </a:solidFill>
              <a:round/>
              <a:headEnd/>
              <a:tailEnd type="triangle" w="med" len="med"/>
            </a:ln>
          </p:spPr>
          <p:txBody>
            <a:bodyPr anchor="ctr"/>
            <a:lstStyle/>
            <a:p>
              <a:endParaRPr lang="zh-CN" altLang="en-US"/>
            </a:p>
          </p:txBody>
        </p:sp>
        <p:sp>
          <p:nvSpPr>
            <p:cNvPr id="86027" name="Line 11"/>
            <p:cNvSpPr>
              <a:spLocks noChangeShapeType="1"/>
            </p:cNvSpPr>
            <p:nvPr/>
          </p:nvSpPr>
          <p:spPr bwMode="auto">
            <a:xfrm>
              <a:off x="7221537" y="3600450"/>
              <a:ext cx="871538" cy="0"/>
            </a:xfrm>
            <a:prstGeom prst="line">
              <a:avLst/>
            </a:prstGeom>
            <a:noFill/>
            <a:ln w="9525">
              <a:solidFill>
                <a:schemeClr val="tx1"/>
              </a:solidFill>
              <a:round/>
              <a:headEnd/>
              <a:tailEnd type="triangle" w="med" len="med"/>
            </a:ln>
          </p:spPr>
          <p:txBody>
            <a:bodyPr anchor="ctr"/>
            <a:lstStyle/>
            <a:p>
              <a:endParaRPr lang="zh-CN" altLang="en-US"/>
            </a:p>
          </p:txBody>
        </p:sp>
        <p:sp>
          <p:nvSpPr>
            <p:cNvPr id="86028" name="Line 14"/>
            <p:cNvSpPr>
              <a:spLocks noChangeShapeType="1"/>
            </p:cNvSpPr>
            <p:nvPr/>
          </p:nvSpPr>
          <p:spPr bwMode="auto">
            <a:xfrm flipV="1">
              <a:off x="1631950" y="4037013"/>
              <a:ext cx="0" cy="1239837"/>
            </a:xfrm>
            <a:prstGeom prst="line">
              <a:avLst/>
            </a:prstGeom>
            <a:noFill/>
            <a:ln w="9525">
              <a:solidFill>
                <a:schemeClr val="tx1"/>
              </a:solidFill>
              <a:round/>
              <a:headEnd/>
              <a:tailEnd type="triangle" w="med" len="med"/>
            </a:ln>
          </p:spPr>
          <p:txBody>
            <a:bodyPr anchor="ctr"/>
            <a:lstStyle/>
            <a:p>
              <a:endParaRPr lang="zh-CN" altLang="en-US"/>
            </a:p>
          </p:txBody>
        </p:sp>
        <p:sp>
          <p:nvSpPr>
            <p:cNvPr id="86029" name="Line 16"/>
            <p:cNvSpPr>
              <a:spLocks noChangeShapeType="1"/>
            </p:cNvSpPr>
            <p:nvPr/>
          </p:nvSpPr>
          <p:spPr bwMode="auto">
            <a:xfrm>
              <a:off x="327025" y="2724150"/>
              <a:ext cx="723900" cy="365125"/>
            </a:xfrm>
            <a:prstGeom prst="line">
              <a:avLst/>
            </a:prstGeom>
            <a:noFill/>
            <a:ln w="9525">
              <a:solidFill>
                <a:schemeClr val="tx1"/>
              </a:solidFill>
              <a:round/>
              <a:headEnd/>
              <a:tailEnd type="triangle" w="med" len="med"/>
            </a:ln>
          </p:spPr>
          <p:txBody>
            <a:bodyPr anchor="ctr"/>
            <a:lstStyle/>
            <a:p>
              <a:endParaRPr lang="zh-CN" altLang="en-US"/>
            </a:p>
          </p:txBody>
        </p:sp>
        <p:sp>
          <p:nvSpPr>
            <p:cNvPr id="86030" name="Line 17"/>
            <p:cNvSpPr>
              <a:spLocks noChangeShapeType="1"/>
            </p:cNvSpPr>
            <p:nvPr/>
          </p:nvSpPr>
          <p:spPr bwMode="auto">
            <a:xfrm>
              <a:off x="252412" y="3600450"/>
              <a:ext cx="798513" cy="0"/>
            </a:xfrm>
            <a:prstGeom prst="line">
              <a:avLst/>
            </a:prstGeom>
            <a:noFill/>
            <a:ln w="9525">
              <a:solidFill>
                <a:schemeClr val="tx1"/>
              </a:solidFill>
              <a:round/>
              <a:headEnd/>
              <a:tailEnd type="triangle" w="med" len="med"/>
            </a:ln>
          </p:spPr>
          <p:txBody>
            <a:bodyPr anchor="ctr"/>
            <a:lstStyle/>
            <a:p>
              <a:endParaRPr lang="zh-CN" altLang="en-US"/>
            </a:p>
          </p:txBody>
        </p:sp>
        <p:sp>
          <p:nvSpPr>
            <p:cNvPr id="86031" name="Line 18"/>
            <p:cNvSpPr>
              <a:spLocks noChangeShapeType="1"/>
            </p:cNvSpPr>
            <p:nvPr/>
          </p:nvSpPr>
          <p:spPr bwMode="auto">
            <a:xfrm flipV="1">
              <a:off x="398462" y="4037013"/>
              <a:ext cx="652463" cy="438150"/>
            </a:xfrm>
            <a:prstGeom prst="line">
              <a:avLst/>
            </a:prstGeom>
            <a:noFill/>
            <a:ln w="9525">
              <a:solidFill>
                <a:schemeClr val="tx1"/>
              </a:solidFill>
              <a:round/>
              <a:headEnd/>
              <a:tailEnd type="triangle" w="med" len="med"/>
            </a:ln>
          </p:spPr>
          <p:txBody>
            <a:bodyPr anchor="ctr"/>
            <a:lstStyle/>
            <a:p>
              <a:endParaRPr lang="zh-CN" altLang="en-US"/>
            </a:p>
          </p:txBody>
        </p:sp>
        <p:sp>
          <p:nvSpPr>
            <p:cNvPr id="86032" name="Line 19"/>
            <p:cNvSpPr>
              <a:spLocks noChangeShapeType="1"/>
            </p:cNvSpPr>
            <p:nvPr/>
          </p:nvSpPr>
          <p:spPr bwMode="auto">
            <a:xfrm>
              <a:off x="690562" y="2068513"/>
              <a:ext cx="941388" cy="0"/>
            </a:xfrm>
            <a:prstGeom prst="line">
              <a:avLst/>
            </a:prstGeom>
            <a:noFill/>
            <a:ln w="9525">
              <a:solidFill>
                <a:schemeClr val="tx1"/>
              </a:solidFill>
              <a:round/>
              <a:headEnd/>
              <a:tailEnd/>
            </a:ln>
          </p:spPr>
          <p:txBody>
            <a:bodyPr anchor="ctr"/>
            <a:lstStyle/>
            <a:p>
              <a:endParaRPr lang="zh-CN" altLang="en-US"/>
            </a:p>
          </p:txBody>
        </p:sp>
        <p:sp>
          <p:nvSpPr>
            <p:cNvPr id="86033" name="Line 20"/>
            <p:cNvSpPr>
              <a:spLocks noChangeShapeType="1"/>
            </p:cNvSpPr>
            <p:nvPr/>
          </p:nvSpPr>
          <p:spPr bwMode="auto">
            <a:xfrm>
              <a:off x="1631950" y="2068513"/>
              <a:ext cx="0" cy="1020762"/>
            </a:xfrm>
            <a:prstGeom prst="line">
              <a:avLst/>
            </a:prstGeom>
            <a:noFill/>
            <a:ln w="9525">
              <a:solidFill>
                <a:schemeClr val="tx1"/>
              </a:solidFill>
              <a:round/>
              <a:headEnd/>
              <a:tailEnd type="triangle" w="med" len="med"/>
            </a:ln>
          </p:spPr>
          <p:txBody>
            <a:bodyPr anchor="ctr"/>
            <a:lstStyle/>
            <a:p>
              <a:endParaRPr lang="zh-CN" altLang="en-US"/>
            </a:p>
          </p:txBody>
        </p:sp>
        <p:sp>
          <p:nvSpPr>
            <p:cNvPr id="234517" name="Rectangle 21"/>
            <p:cNvSpPr>
              <a:spLocks noChangeArrowheads="1"/>
            </p:cNvSpPr>
            <p:nvPr/>
          </p:nvSpPr>
          <p:spPr bwMode="auto">
            <a:xfrm>
              <a:off x="5915025" y="1124744"/>
              <a:ext cx="1306513" cy="947737"/>
            </a:xfrm>
            <a:prstGeom prst="rect">
              <a:avLst/>
            </a:prstGeom>
            <a:solidFill>
              <a:schemeClr val="accent1"/>
            </a:solidFill>
            <a:ln w="9525" algn="ctr">
              <a:solidFill>
                <a:schemeClr val="tx1"/>
              </a:solidFill>
              <a:miter lim="800000"/>
              <a:headEnd/>
              <a:tailEnd/>
            </a:ln>
            <a:effectLst/>
          </p:spPr>
          <p:txBody>
            <a:bodyPr wrap="none" anchor="ctr"/>
            <a:lstStyle/>
            <a:p>
              <a:pPr algn="ctr">
                <a:defRPr/>
              </a:pPr>
              <a:r>
                <a:rPr lang="zh-CN" altLang="en-US" b="1">
                  <a:solidFill>
                    <a:srgbClr val="FFFF00"/>
                  </a:solidFill>
                  <a:effectLst>
                    <a:outerShdw blurRad="38100" dist="38100" dir="2700000" algn="tl">
                      <a:srgbClr val="000000"/>
                    </a:outerShdw>
                  </a:effectLst>
                  <a:ea typeface="宋体" pitchFamily="2" charset="-122"/>
                </a:rPr>
                <a:t>交流与讨论</a:t>
              </a:r>
            </a:p>
          </p:txBody>
        </p:sp>
        <p:sp>
          <p:nvSpPr>
            <p:cNvPr id="86035" name="Line 22"/>
            <p:cNvSpPr>
              <a:spLocks noChangeShapeType="1"/>
            </p:cNvSpPr>
            <p:nvPr/>
          </p:nvSpPr>
          <p:spPr bwMode="auto">
            <a:xfrm flipH="1">
              <a:off x="3956050" y="1772816"/>
              <a:ext cx="1912094" cy="1316459"/>
            </a:xfrm>
            <a:prstGeom prst="line">
              <a:avLst/>
            </a:prstGeom>
            <a:noFill/>
            <a:ln w="9525">
              <a:solidFill>
                <a:schemeClr val="tx1"/>
              </a:solidFill>
              <a:round/>
              <a:headEnd/>
              <a:tailEnd type="triangle" w="med" len="med"/>
            </a:ln>
          </p:spPr>
          <p:txBody>
            <a:bodyPr anchor="ctr"/>
            <a:lstStyle/>
            <a:p>
              <a:endParaRPr lang="zh-CN" altLang="en-US"/>
            </a:p>
          </p:txBody>
        </p:sp>
        <p:sp>
          <p:nvSpPr>
            <p:cNvPr id="86036" name="Line 23"/>
            <p:cNvSpPr>
              <a:spLocks noChangeShapeType="1"/>
            </p:cNvSpPr>
            <p:nvPr/>
          </p:nvSpPr>
          <p:spPr bwMode="auto">
            <a:xfrm flipH="1">
              <a:off x="3883025" y="1561307"/>
              <a:ext cx="2032000" cy="0"/>
            </a:xfrm>
            <a:prstGeom prst="line">
              <a:avLst/>
            </a:prstGeom>
            <a:noFill/>
            <a:ln w="9525">
              <a:solidFill>
                <a:schemeClr val="tx1"/>
              </a:solidFill>
              <a:round/>
              <a:headEnd/>
              <a:tailEnd type="triangle" w="med" len="med"/>
            </a:ln>
          </p:spPr>
          <p:txBody>
            <a:bodyPr anchor="ctr"/>
            <a:lstStyle/>
            <a:p>
              <a:endParaRPr lang="zh-CN" altLang="en-US"/>
            </a:p>
          </p:txBody>
        </p:sp>
        <p:sp>
          <p:nvSpPr>
            <p:cNvPr id="86037" name="Line 24"/>
            <p:cNvSpPr>
              <a:spLocks noChangeShapeType="1"/>
            </p:cNvSpPr>
            <p:nvPr/>
          </p:nvSpPr>
          <p:spPr bwMode="auto">
            <a:xfrm flipV="1">
              <a:off x="6569074" y="2060848"/>
              <a:ext cx="19149" cy="1028427"/>
            </a:xfrm>
            <a:prstGeom prst="line">
              <a:avLst/>
            </a:prstGeom>
            <a:noFill/>
            <a:ln w="9525">
              <a:solidFill>
                <a:schemeClr val="tx1"/>
              </a:solidFill>
              <a:round/>
              <a:headEnd/>
              <a:tailEnd type="triangle" w="med" len="med"/>
            </a:ln>
          </p:spPr>
          <p:txBody>
            <a:bodyPr anchor="ctr"/>
            <a:lstStyle/>
            <a:p>
              <a:endParaRPr lang="zh-CN" altLang="en-US"/>
            </a:p>
          </p:txBody>
        </p:sp>
        <p:sp>
          <p:nvSpPr>
            <p:cNvPr id="234522" name="Text Box 26"/>
            <p:cNvSpPr txBox="1">
              <a:spLocks noChangeArrowheads="1"/>
            </p:cNvSpPr>
            <p:nvPr/>
          </p:nvSpPr>
          <p:spPr bwMode="auto">
            <a:xfrm>
              <a:off x="252412" y="1558925"/>
              <a:ext cx="1960563" cy="366712"/>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未完成的任务</a:t>
              </a:r>
            </a:p>
          </p:txBody>
        </p:sp>
        <p:sp>
          <p:nvSpPr>
            <p:cNvPr id="234523" name="Text Box 27"/>
            <p:cNvSpPr txBox="1">
              <a:spLocks noChangeArrowheads="1"/>
            </p:cNvSpPr>
            <p:nvPr/>
          </p:nvSpPr>
          <p:spPr bwMode="auto">
            <a:xfrm>
              <a:off x="398462" y="2433638"/>
              <a:ext cx="1960563" cy="366712"/>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用户故事</a:t>
              </a:r>
            </a:p>
          </p:txBody>
        </p:sp>
        <p:sp>
          <p:nvSpPr>
            <p:cNvPr id="234524" name="Text Box 28"/>
            <p:cNvSpPr txBox="1">
              <a:spLocks noChangeArrowheads="1"/>
            </p:cNvSpPr>
            <p:nvPr/>
          </p:nvSpPr>
          <p:spPr bwMode="auto">
            <a:xfrm>
              <a:off x="-36513" y="3228975"/>
              <a:ext cx="1233488" cy="366712"/>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交付计划</a:t>
              </a:r>
            </a:p>
          </p:txBody>
        </p:sp>
        <p:sp>
          <p:nvSpPr>
            <p:cNvPr id="234525" name="Text Box 29"/>
            <p:cNvSpPr txBox="1">
              <a:spLocks noChangeArrowheads="1"/>
            </p:cNvSpPr>
            <p:nvPr/>
          </p:nvSpPr>
          <p:spPr bwMode="auto">
            <a:xfrm>
              <a:off x="34925" y="4468813"/>
              <a:ext cx="1960563" cy="366712"/>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项目速率</a:t>
              </a:r>
            </a:p>
          </p:txBody>
        </p:sp>
        <p:sp>
          <p:nvSpPr>
            <p:cNvPr id="234526" name="Text Box 30"/>
            <p:cNvSpPr txBox="1">
              <a:spLocks noChangeArrowheads="1"/>
            </p:cNvSpPr>
            <p:nvPr/>
          </p:nvSpPr>
          <p:spPr bwMode="auto">
            <a:xfrm>
              <a:off x="2339752" y="3212976"/>
              <a:ext cx="1204417" cy="369332"/>
            </a:xfrm>
            <a:prstGeom prst="rect">
              <a:avLst/>
            </a:prstGeom>
            <a:noFill/>
            <a:ln w="9525" algn="ctr">
              <a:noFill/>
              <a:miter lim="800000"/>
              <a:headEnd/>
              <a:tailEnd/>
            </a:ln>
            <a:effectLst/>
          </p:spPr>
          <p:txBody>
            <a:bodyPr wrap="square">
              <a:spAutoFit/>
            </a:bodyPr>
            <a:lstStyle/>
            <a:p>
              <a:pPr>
                <a:spcBef>
                  <a:spcPts val="0"/>
                </a:spcBef>
                <a:defRPr/>
              </a:pPr>
              <a:r>
                <a:rPr lang="zh-CN" altLang="en-US" b="1" dirty="0" smtClean="0">
                  <a:solidFill>
                    <a:srgbClr val="FFFF00"/>
                  </a:solidFill>
                  <a:effectLst>
                    <a:outerShdw blurRad="38100" dist="38100" dir="2700000" algn="tl">
                      <a:srgbClr val="000000"/>
                    </a:outerShdw>
                  </a:effectLst>
                  <a:ea typeface="宋体" pitchFamily="2" charset="-122"/>
                </a:rPr>
                <a:t>任务分配</a:t>
              </a:r>
              <a:endParaRPr lang="zh-CN" altLang="en-US" b="1" dirty="0">
                <a:solidFill>
                  <a:srgbClr val="FFFF00"/>
                </a:solidFill>
                <a:effectLst>
                  <a:outerShdw blurRad="38100" dist="38100" dir="2700000" algn="tl">
                    <a:srgbClr val="000000"/>
                  </a:outerShdw>
                </a:effectLst>
                <a:ea typeface="宋体" pitchFamily="2" charset="-122"/>
              </a:endParaRPr>
            </a:p>
          </p:txBody>
        </p:sp>
        <p:sp>
          <p:nvSpPr>
            <p:cNvPr id="234527" name="Text Box 31"/>
            <p:cNvSpPr txBox="1">
              <a:spLocks noChangeArrowheads="1"/>
            </p:cNvSpPr>
            <p:nvPr/>
          </p:nvSpPr>
          <p:spPr bwMode="auto">
            <a:xfrm>
              <a:off x="4681537" y="3155950"/>
              <a:ext cx="1524000" cy="366712"/>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下一个任务</a:t>
              </a:r>
            </a:p>
          </p:txBody>
        </p:sp>
        <p:sp>
          <p:nvSpPr>
            <p:cNvPr id="234528" name="Text Box 32"/>
            <p:cNvSpPr txBox="1">
              <a:spLocks noChangeArrowheads="1"/>
            </p:cNvSpPr>
            <p:nvPr/>
          </p:nvSpPr>
          <p:spPr bwMode="auto">
            <a:xfrm>
              <a:off x="4754562" y="3673475"/>
              <a:ext cx="1160463" cy="915987"/>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或未通过验收的模块</a:t>
              </a:r>
            </a:p>
          </p:txBody>
        </p:sp>
        <p:sp>
          <p:nvSpPr>
            <p:cNvPr id="234530" name="Text Box 34"/>
            <p:cNvSpPr txBox="1">
              <a:spLocks noChangeArrowheads="1"/>
            </p:cNvSpPr>
            <p:nvPr/>
          </p:nvSpPr>
          <p:spPr bwMode="auto">
            <a:xfrm>
              <a:off x="1692275" y="4437063"/>
              <a:ext cx="698500" cy="366712"/>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差错</a:t>
              </a:r>
            </a:p>
          </p:txBody>
        </p:sp>
        <p:sp>
          <p:nvSpPr>
            <p:cNvPr id="234533" name="Text Box 37"/>
            <p:cNvSpPr txBox="1">
              <a:spLocks noChangeArrowheads="1"/>
            </p:cNvSpPr>
            <p:nvPr/>
          </p:nvSpPr>
          <p:spPr bwMode="auto">
            <a:xfrm>
              <a:off x="4537075" y="2506663"/>
              <a:ext cx="1960563" cy="366712"/>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共享的信息</a:t>
              </a:r>
            </a:p>
          </p:txBody>
        </p:sp>
        <p:sp>
          <p:nvSpPr>
            <p:cNvPr id="234534" name="Text Box 38"/>
            <p:cNvSpPr txBox="1">
              <a:spLocks noChangeArrowheads="1"/>
            </p:cNvSpPr>
            <p:nvPr/>
          </p:nvSpPr>
          <p:spPr bwMode="auto">
            <a:xfrm>
              <a:off x="3883025" y="1124744"/>
              <a:ext cx="1958975" cy="366712"/>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新用户故事</a:t>
              </a:r>
            </a:p>
          </p:txBody>
        </p:sp>
        <p:sp>
          <p:nvSpPr>
            <p:cNvPr id="234535" name="Text Box 39"/>
            <p:cNvSpPr txBox="1">
              <a:spLocks noChangeArrowheads="1"/>
            </p:cNvSpPr>
            <p:nvPr/>
          </p:nvSpPr>
          <p:spPr bwMode="auto">
            <a:xfrm>
              <a:off x="3883025" y="1634332"/>
              <a:ext cx="1958975" cy="366712"/>
            </a:xfrm>
            <a:prstGeom prst="rect">
              <a:avLst/>
            </a:prstGeom>
            <a:noFill/>
            <a:ln w="9525" algn="ctr">
              <a:noFill/>
              <a:miter lim="800000"/>
              <a:headEnd/>
              <a:tailEnd/>
            </a:ln>
            <a:effectLst/>
          </p:spPr>
          <p:txBody>
            <a:bodyPr>
              <a:spAutoFit/>
            </a:bodyPr>
            <a:lstStyle/>
            <a:p>
              <a:pPr>
                <a:spcBef>
                  <a:spcPct val="50000"/>
                </a:spcBef>
                <a:defRPr/>
              </a:pPr>
              <a:r>
                <a:rPr lang="zh-CN" altLang="en-US" b="1" dirty="0">
                  <a:solidFill>
                    <a:srgbClr val="FFFF00"/>
                  </a:solidFill>
                  <a:effectLst>
                    <a:outerShdw blurRad="38100" dist="38100" dir="2700000" algn="tl">
                      <a:srgbClr val="000000"/>
                    </a:outerShdw>
                  </a:effectLst>
                  <a:ea typeface="宋体" pitchFamily="2" charset="-122"/>
                </a:rPr>
                <a:t>新项目速率</a:t>
              </a:r>
            </a:p>
          </p:txBody>
        </p:sp>
        <p:sp>
          <p:nvSpPr>
            <p:cNvPr id="234536" name="Text Box 40"/>
            <p:cNvSpPr txBox="1">
              <a:spLocks noChangeArrowheads="1"/>
            </p:cNvSpPr>
            <p:nvPr/>
          </p:nvSpPr>
          <p:spPr bwMode="auto">
            <a:xfrm>
              <a:off x="7235825" y="3213100"/>
              <a:ext cx="950913" cy="368300"/>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新功能</a:t>
              </a:r>
            </a:p>
          </p:txBody>
        </p:sp>
        <p:sp>
          <p:nvSpPr>
            <p:cNvPr id="234537" name="Text Box 41"/>
            <p:cNvSpPr txBox="1">
              <a:spLocks noChangeArrowheads="1"/>
            </p:cNvSpPr>
            <p:nvPr/>
          </p:nvSpPr>
          <p:spPr bwMode="auto">
            <a:xfrm>
              <a:off x="8172450" y="3370263"/>
              <a:ext cx="727075" cy="779462"/>
            </a:xfrm>
            <a:prstGeom prst="rect">
              <a:avLst/>
            </a:prstGeom>
            <a:noFill/>
            <a:ln w="9525" algn="ctr">
              <a:noFill/>
              <a:miter lim="800000"/>
              <a:headEnd/>
              <a:tailEnd/>
            </a:ln>
            <a:effectLst/>
          </p:spPr>
          <p:txBody>
            <a:bodyPr>
              <a:spAutoFit/>
            </a:bodyPr>
            <a:lstStyle/>
            <a:p>
              <a:pPr>
                <a:spcBef>
                  <a:spcPct val="50000"/>
                </a:spcBef>
                <a:defRPr/>
              </a:pPr>
              <a:r>
                <a:rPr lang="zh-CN" altLang="en-US" b="1" dirty="0">
                  <a:solidFill>
                    <a:srgbClr val="FFFF00"/>
                  </a:solidFill>
                  <a:effectLst>
                    <a:outerShdw blurRad="38100" dist="38100" dir="2700000" algn="tl">
                      <a:srgbClr val="000000"/>
                    </a:outerShdw>
                  </a:effectLst>
                  <a:ea typeface="宋体" pitchFamily="2" charset="-122"/>
                </a:rPr>
                <a:t>最新</a:t>
              </a:r>
            </a:p>
            <a:p>
              <a:pPr>
                <a:spcBef>
                  <a:spcPct val="50000"/>
                </a:spcBef>
                <a:defRPr/>
              </a:pPr>
              <a:r>
                <a:rPr lang="zh-CN" altLang="en-US" b="1" dirty="0">
                  <a:solidFill>
                    <a:srgbClr val="FFFF00"/>
                  </a:solidFill>
                  <a:effectLst>
                    <a:outerShdw blurRad="38100" dist="38100" dir="2700000" algn="tl">
                      <a:srgbClr val="000000"/>
                    </a:outerShdw>
                  </a:effectLst>
                  <a:ea typeface="宋体" pitchFamily="2" charset="-122"/>
                </a:rPr>
                <a:t>版本</a:t>
              </a:r>
            </a:p>
          </p:txBody>
        </p:sp>
        <p:sp>
          <p:nvSpPr>
            <p:cNvPr id="234539" name="Text Box 43"/>
            <p:cNvSpPr txBox="1">
              <a:spLocks noChangeArrowheads="1"/>
            </p:cNvSpPr>
            <p:nvPr/>
          </p:nvSpPr>
          <p:spPr bwMode="auto">
            <a:xfrm>
              <a:off x="6588224" y="2132856"/>
              <a:ext cx="2267744" cy="923330"/>
            </a:xfrm>
            <a:prstGeom prst="rect">
              <a:avLst/>
            </a:prstGeom>
            <a:noFill/>
            <a:ln w="9525" algn="ctr">
              <a:noFill/>
              <a:miter lim="800000"/>
              <a:headEnd/>
              <a:tailEnd/>
            </a:ln>
            <a:effectLst/>
          </p:spPr>
          <p:txBody>
            <a:bodyPr wrap="square">
              <a:spAutoFit/>
            </a:bodyPr>
            <a:lstStyle/>
            <a:p>
              <a:pPr>
                <a:spcBef>
                  <a:spcPts val="0"/>
                </a:spcBef>
                <a:defRPr/>
              </a:pPr>
              <a:r>
                <a:rPr lang="zh-CN" altLang="en-US" b="1" dirty="0">
                  <a:solidFill>
                    <a:srgbClr val="FFFF00"/>
                  </a:solidFill>
                  <a:effectLst>
                    <a:outerShdw blurRad="38100" dist="38100" dir="2700000" algn="tl">
                      <a:srgbClr val="000000"/>
                    </a:outerShdw>
                  </a:effectLst>
                  <a:ea typeface="宋体" pitchFamily="2" charset="-122"/>
                </a:rPr>
                <a:t>结对编程与人员</a:t>
              </a:r>
              <a:r>
                <a:rPr lang="zh-CN" altLang="en-US" b="1" dirty="0" smtClean="0">
                  <a:solidFill>
                    <a:srgbClr val="FFFF00"/>
                  </a:solidFill>
                  <a:effectLst>
                    <a:outerShdw blurRad="38100" dist="38100" dir="2700000" algn="tl">
                      <a:srgbClr val="000000"/>
                    </a:outerShdw>
                  </a:effectLst>
                  <a:ea typeface="宋体" pitchFamily="2" charset="-122"/>
                </a:rPr>
                <a:t>轮换</a:t>
              </a:r>
              <a:endParaRPr lang="en-US" altLang="zh-CN" b="1" dirty="0" smtClean="0">
                <a:solidFill>
                  <a:srgbClr val="FFFF00"/>
                </a:solidFill>
                <a:effectLst>
                  <a:outerShdw blurRad="38100" dist="38100" dir="2700000" algn="tl">
                    <a:srgbClr val="000000"/>
                  </a:outerShdw>
                </a:effectLst>
                <a:ea typeface="宋体" pitchFamily="2" charset="-122"/>
              </a:endParaRPr>
            </a:p>
            <a:p>
              <a:pPr>
                <a:spcBef>
                  <a:spcPts val="0"/>
                </a:spcBef>
                <a:defRPr/>
              </a:pPr>
              <a:r>
                <a:rPr lang="zh-CN" altLang="en-US" b="1" dirty="0" smtClean="0">
                  <a:solidFill>
                    <a:srgbClr val="FFFF00"/>
                  </a:solidFill>
                  <a:effectLst>
                    <a:outerShdw blurRad="38100" dist="38100" dir="2700000" algn="tl">
                      <a:srgbClr val="000000"/>
                    </a:outerShdw>
                  </a:effectLst>
                  <a:ea typeface="宋体" pitchFamily="2" charset="-122"/>
                </a:rPr>
                <a:t>持续</a:t>
              </a:r>
              <a:r>
                <a:rPr lang="zh-CN" altLang="en-US" b="1" dirty="0">
                  <a:solidFill>
                    <a:srgbClr val="FFFF00"/>
                  </a:solidFill>
                  <a:effectLst>
                    <a:outerShdw blurRad="38100" dist="38100" dir="2700000" algn="tl">
                      <a:srgbClr val="000000"/>
                    </a:outerShdw>
                  </a:effectLst>
                  <a:ea typeface="宋体" pitchFamily="2" charset="-122"/>
                </a:rPr>
                <a:t>地优化</a:t>
              </a:r>
              <a:r>
                <a:rPr lang="zh-CN" altLang="en-US" b="1" dirty="0" smtClean="0">
                  <a:solidFill>
                    <a:srgbClr val="FFFF00"/>
                  </a:solidFill>
                  <a:effectLst>
                    <a:outerShdw blurRad="38100" dist="38100" dir="2700000" algn="tl">
                      <a:srgbClr val="000000"/>
                    </a:outerShdw>
                  </a:effectLst>
                  <a:ea typeface="宋体" pitchFamily="2" charset="-122"/>
                </a:rPr>
                <a:t>设计</a:t>
              </a:r>
              <a:endParaRPr lang="en-US" altLang="zh-CN" b="1" dirty="0" smtClean="0">
                <a:solidFill>
                  <a:srgbClr val="FFFF00"/>
                </a:solidFill>
                <a:effectLst>
                  <a:outerShdw blurRad="38100" dist="38100" dir="2700000" algn="tl">
                    <a:srgbClr val="000000"/>
                  </a:outerShdw>
                </a:effectLst>
                <a:ea typeface="宋体" pitchFamily="2" charset="-122"/>
              </a:endParaRPr>
            </a:p>
            <a:p>
              <a:pPr>
                <a:spcBef>
                  <a:spcPts val="0"/>
                </a:spcBef>
                <a:defRPr/>
              </a:pPr>
              <a:r>
                <a:rPr lang="en-US" altLang="zh-CN" b="1" dirty="0" smtClean="0">
                  <a:solidFill>
                    <a:srgbClr val="FFFF00"/>
                  </a:solidFill>
                  <a:effectLst>
                    <a:outerShdw blurRad="38100" dist="38100" dir="2700000" algn="tl">
                      <a:srgbClr val="000000"/>
                    </a:outerShdw>
                  </a:effectLst>
                  <a:ea typeface="宋体" pitchFamily="2" charset="-122"/>
                </a:rPr>
                <a:t>CRC</a:t>
              </a:r>
              <a:r>
                <a:rPr lang="zh-CN" altLang="en-US" b="1" dirty="0" smtClean="0">
                  <a:solidFill>
                    <a:srgbClr val="FFFF00"/>
                  </a:solidFill>
                  <a:effectLst>
                    <a:outerShdw blurRad="38100" dist="38100" dir="2700000" algn="tl">
                      <a:srgbClr val="000000"/>
                    </a:outerShdw>
                  </a:effectLst>
                  <a:ea typeface="宋体" pitchFamily="2" charset="-122"/>
                </a:rPr>
                <a:t>卡</a:t>
              </a:r>
              <a:endParaRPr lang="zh-CN" altLang="en-US" b="1" dirty="0">
                <a:solidFill>
                  <a:srgbClr val="FFFF00"/>
                </a:solidFill>
                <a:effectLst>
                  <a:outerShdw blurRad="38100" dist="38100" dir="2700000" algn="tl">
                    <a:srgbClr val="000000"/>
                  </a:outerShdw>
                </a:effectLst>
                <a:ea typeface="宋体" pitchFamily="2" charset="-122"/>
              </a:endParaRPr>
            </a:p>
          </p:txBody>
        </p:sp>
        <p:sp>
          <p:nvSpPr>
            <p:cNvPr id="234540" name="Text Box 44"/>
            <p:cNvSpPr txBox="1">
              <a:spLocks noChangeArrowheads="1"/>
            </p:cNvSpPr>
            <p:nvPr/>
          </p:nvSpPr>
          <p:spPr bwMode="auto">
            <a:xfrm>
              <a:off x="7235825" y="3573463"/>
              <a:ext cx="1152525" cy="366712"/>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消除差错</a:t>
              </a:r>
            </a:p>
          </p:txBody>
        </p:sp>
        <p:sp>
          <p:nvSpPr>
            <p:cNvPr id="234542" name="Text Box 46"/>
            <p:cNvSpPr txBox="1">
              <a:spLocks noChangeArrowheads="1"/>
            </p:cNvSpPr>
            <p:nvPr/>
          </p:nvSpPr>
          <p:spPr bwMode="auto">
            <a:xfrm>
              <a:off x="6156325" y="4437063"/>
              <a:ext cx="698500" cy="366712"/>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每天</a:t>
              </a:r>
            </a:p>
          </p:txBody>
        </p:sp>
        <p:sp>
          <p:nvSpPr>
            <p:cNvPr id="86054" name="Freeform 47"/>
            <p:cNvSpPr>
              <a:spLocks/>
            </p:cNvSpPr>
            <p:nvPr/>
          </p:nvSpPr>
          <p:spPr bwMode="auto">
            <a:xfrm>
              <a:off x="4067175" y="4051300"/>
              <a:ext cx="4465638" cy="720725"/>
            </a:xfrm>
            <a:custGeom>
              <a:avLst/>
              <a:gdLst>
                <a:gd name="T0" fmla="*/ 2813 w 2813"/>
                <a:gd name="T1" fmla="*/ 0 h 454"/>
                <a:gd name="T2" fmla="*/ 2813 w 2813"/>
                <a:gd name="T3" fmla="*/ 454 h 454"/>
                <a:gd name="T4" fmla="*/ 0 w 2813"/>
                <a:gd name="T5" fmla="*/ 454 h 454"/>
                <a:gd name="T6" fmla="*/ 0 w 2813"/>
                <a:gd name="T7" fmla="*/ 0 h 454"/>
                <a:gd name="T8" fmla="*/ 0 60000 65536"/>
                <a:gd name="T9" fmla="*/ 0 60000 65536"/>
                <a:gd name="T10" fmla="*/ 0 60000 65536"/>
                <a:gd name="T11" fmla="*/ 0 60000 65536"/>
                <a:gd name="T12" fmla="*/ 0 w 2813"/>
                <a:gd name="T13" fmla="*/ 0 h 454"/>
                <a:gd name="T14" fmla="*/ 2813 w 2813"/>
                <a:gd name="T15" fmla="*/ 454 h 454"/>
              </a:gdLst>
              <a:ahLst/>
              <a:cxnLst>
                <a:cxn ang="T8">
                  <a:pos x="T0" y="T1"/>
                </a:cxn>
                <a:cxn ang="T9">
                  <a:pos x="T2" y="T3"/>
                </a:cxn>
                <a:cxn ang="T10">
                  <a:pos x="T4" y="T5"/>
                </a:cxn>
                <a:cxn ang="T11">
                  <a:pos x="T6" y="T7"/>
                </a:cxn>
              </a:cxnLst>
              <a:rect l="T12" t="T13" r="T14" b="T15"/>
              <a:pathLst>
                <a:path w="2813" h="454">
                  <a:moveTo>
                    <a:pt x="2813" y="0"/>
                  </a:moveTo>
                  <a:lnTo>
                    <a:pt x="2813" y="454"/>
                  </a:lnTo>
                  <a:lnTo>
                    <a:pt x="0" y="454"/>
                  </a:lnTo>
                  <a:lnTo>
                    <a:pt x="0" y="0"/>
                  </a:lnTo>
                </a:path>
              </a:pathLst>
            </a:custGeom>
            <a:noFill/>
            <a:ln w="9525">
              <a:solidFill>
                <a:schemeClr val="tx1"/>
              </a:solidFill>
              <a:round/>
              <a:headEnd/>
              <a:tailEnd type="triangle" w="lg" len="med"/>
            </a:ln>
          </p:spPr>
          <p:txBody>
            <a:bodyP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vertical)">
                                      <p:cBhvr>
                                        <p:cTn id="7"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4"/>
          <p:cNvSpPr>
            <a:spLocks noGrp="1"/>
          </p:cNvSpPr>
          <p:nvPr>
            <p:ph type="sldNum" sz="quarter" idx="11"/>
          </p:nvPr>
        </p:nvSpPr>
        <p:spPr>
          <a:noFill/>
        </p:spPr>
        <p:txBody>
          <a:bodyPr/>
          <a:lstStyle/>
          <a:p>
            <a:fld id="{AA59F5C6-F269-4DCE-B769-F71281A364BC}" type="slidenum">
              <a:rPr lang="en-US" altLang="zh-CN">
                <a:ea typeface="宋体" charset="-122"/>
              </a:rPr>
              <a:pPr/>
              <a:t>4</a:t>
            </a:fld>
            <a:endParaRPr lang="en-US" altLang="zh-CN">
              <a:ea typeface="宋体" charset="-122"/>
            </a:endParaRPr>
          </a:p>
        </p:txBody>
      </p:sp>
      <p:sp>
        <p:nvSpPr>
          <p:cNvPr id="278530" name="Rectangle 2"/>
          <p:cNvSpPr>
            <a:spLocks noGrp="1" noChangeArrowheads="1"/>
          </p:cNvSpPr>
          <p:nvPr>
            <p:ph type="body" idx="1"/>
          </p:nvPr>
        </p:nvSpPr>
        <p:spPr>
          <a:xfrm>
            <a:off x="214282" y="1312863"/>
            <a:ext cx="8713787" cy="5545137"/>
          </a:xfrm>
        </p:spPr>
        <p:txBody>
          <a:bodyPr/>
          <a:lstStyle/>
          <a:p>
            <a:pPr eaLnBrk="1" hangingPunct="1">
              <a:lnSpc>
                <a:spcPct val="115000"/>
              </a:lnSpc>
              <a:defRPr/>
            </a:pPr>
            <a:r>
              <a:rPr lang="en-US" altLang="zh-CN" sz="2400" b="1" dirty="0" smtClean="0">
                <a:solidFill>
                  <a:srgbClr val="FFFF00"/>
                </a:solidFill>
              </a:rPr>
              <a:t>1. </a:t>
            </a:r>
            <a:r>
              <a:rPr lang="zh-CN" altLang="en-US" sz="2400" b="1" dirty="0" smtClean="0">
                <a:solidFill>
                  <a:srgbClr val="FFFF00"/>
                </a:solidFill>
              </a:rPr>
              <a:t>用户（</a:t>
            </a:r>
            <a:r>
              <a:rPr lang="en-US" altLang="zh-CN" sz="2400" b="1" dirty="0" smtClean="0">
                <a:solidFill>
                  <a:srgbClr val="FFFF00"/>
                </a:solidFill>
              </a:rPr>
              <a:t>user</a:t>
            </a:r>
            <a:r>
              <a:rPr lang="zh-CN" altLang="en-US" sz="2400" b="1" dirty="0" smtClean="0">
                <a:solidFill>
                  <a:srgbClr val="FFFF00"/>
                </a:solidFill>
              </a:rPr>
              <a:t>）：用户代表与所开发的系统进行交互的某个人或某个系统。</a:t>
            </a:r>
          </a:p>
          <a:p>
            <a:pPr eaLnBrk="1" hangingPunct="1">
              <a:lnSpc>
                <a:spcPct val="115000"/>
              </a:lnSpc>
              <a:defRPr/>
            </a:pPr>
            <a:r>
              <a:rPr lang="en-US" altLang="zh-CN" sz="2400" b="1" dirty="0" smtClean="0">
                <a:solidFill>
                  <a:srgbClr val="FFFF00"/>
                </a:solidFill>
              </a:rPr>
              <a:t>2. </a:t>
            </a:r>
            <a:r>
              <a:rPr lang="zh-CN" altLang="en-US" sz="2400" b="1" dirty="0" smtClean="0">
                <a:solidFill>
                  <a:srgbClr val="FFFF00"/>
                </a:solidFill>
              </a:rPr>
              <a:t>用例（</a:t>
            </a:r>
            <a:r>
              <a:rPr lang="en-US" altLang="zh-CN" sz="2400" b="1" dirty="0" smtClean="0">
                <a:solidFill>
                  <a:srgbClr val="FFFF00"/>
                </a:solidFill>
              </a:rPr>
              <a:t>use case</a:t>
            </a:r>
            <a:r>
              <a:rPr lang="zh-CN" altLang="en-US" sz="2400" b="1" dirty="0" smtClean="0">
                <a:solidFill>
                  <a:srgbClr val="FFFF00"/>
                </a:solidFill>
              </a:rPr>
              <a:t>）：能够向用户提供有价值的结果的一项系统功能。</a:t>
            </a:r>
            <a:r>
              <a:rPr lang="zh-CN" altLang="en-US" sz="2400" b="1" dirty="0" smtClean="0">
                <a:latin typeface="Arial"/>
              </a:rPr>
              <a:t>“</a:t>
            </a:r>
            <a:r>
              <a:rPr lang="zh-CN" altLang="en-US" sz="2400" b="1" dirty="0" smtClean="0"/>
              <a:t>用例驱动</a:t>
            </a:r>
            <a:r>
              <a:rPr lang="zh-CN" altLang="en-US" sz="2400" b="1" dirty="0" smtClean="0">
                <a:latin typeface="Arial"/>
              </a:rPr>
              <a:t>”</a:t>
            </a:r>
            <a:endParaRPr lang="zh-CN" altLang="en-US" sz="2400" b="1" dirty="0" smtClean="0"/>
          </a:p>
          <a:p>
            <a:pPr eaLnBrk="1" hangingPunct="1">
              <a:lnSpc>
                <a:spcPct val="115000"/>
              </a:lnSpc>
              <a:defRPr/>
            </a:pPr>
            <a:r>
              <a:rPr lang="en-US" altLang="zh-CN" sz="2400" b="1" dirty="0" smtClean="0">
                <a:solidFill>
                  <a:srgbClr val="FFFF00"/>
                </a:solidFill>
              </a:rPr>
              <a:t>3. </a:t>
            </a:r>
            <a:r>
              <a:rPr lang="zh-CN" altLang="en-US" sz="2400" b="1" dirty="0" smtClean="0">
                <a:solidFill>
                  <a:srgbClr val="FFFF00"/>
                </a:solidFill>
              </a:rPr>
              <a:t>架构（</a:t>
            </a:r>
            <a:r>
              <a:rPr lang="en-US" altLang="zh-CN" sz="2400" b="1" dirty="0" smtClean="0">
                <a:solidFill>
                  <a:srgbClr val="FFFF00"/>
                </a:solidFill>
              </a:rPr>
              <a:t>architecture</a:t>
            </a:r>
            <a:r>
              <a:rPr lang="zh-CN" altLang="en-US" sz="2400" b="1" dirty="0" smtClean="0">
                <a:solidFill>
                  <a:srgbClr val="FFFF00"/>
                </a:solidFill>
              </a:rPr>
              <a:t>）：系统在其所处的环境中最高层次的概念。软件系统的架构是指通过接口交互的重要构件的组织和结构。</a:t>
            </a:r>
            <a:r>
              <a:rPr lang="zh-CN" altLang="en-US" sz="2400" b="1" dirty="0" smtClean="0">
                <a:latin typeface="Arial"/>
              </a:rPr>
              <a:t>“</a:t>
            </a:r>
            <a:r>
              <a:rPr lang="zh-CN" altLang="en-US" sz="2400" b="1" dirty="0" smtClean="0"/>
              <a:t>以架构为中心</a:t>
            </a:r>
            <a:r>
              <a:rPr lang="zh-CN" altLang="en-US" sz="2400" b="1" dirty="0" smtClean="0">
                <a:latin typeface="Arial"/>
              </a:rPr>
              <a:t>”</a:t>
            </a:r>
            <a:endParaRPr lang="zh-CN" altLang="en-US" sz="2400" b="1" dirty="0" smtClean="0"/>
          </a:p>
          <a:p>
            <a:pPr eaLnBrk="1" hangingPunct="1">
              <a:lnSpc>
                <a:spcPct val="115000"/>
              </a:lnSpc>
              <a:defRPr/>
            </a:pPr>
            <a:r>
              <a:rPr lang="en-US" altLang="zh-CN" sz="2400" b="1" dirty="0" smtClean="0">
                <a:solidFill>
                  <a:srgbClr val="FFFF00"/>
                </a:solidFill>
              </a:rPr>
              <a:t>4. </a:t>
            </a:r>
            <a:r>
              <a:rPr lang="zh-CN" altLang="en-US" sz="2400" b="1" dirty="0" smtClean="0">
                <a:solidFill>
                  <a:srgbClr val="FFFF00"/>
                </a:solidFill>
              </a:rPr>
              <a:t>工作流程（</a:t>
            </a:r>
            <a:r>
              <a:rPr lang="en-US" altLang="zh-CN" sz="2400" b="1" dirty="0" smtClean="0">
                <a:solidFill>
                  <a:srgbClr val="FFFF00"/>
                </a:solidFill>
              </a:rPr>
              <a:t>workflow</a:t>
            </a:r>
            <a:r>
              <a:rPr lang="zh-CN" altLang="en-US" sz="2400" b="1" dirty="0" smtClean="0">
                <a:solidFill>
                  <a:srgbClr val="FFFF00"/>
                </a:solidFill>
              </a:rPr>
              <a:t>）：在业务中执行的活动序列，它相对于业务主角个体生成一个可见值结果。</a:t>
            </a:r>
          </a:p>
          <a:p>
            <a:pPr eaLnBrk="1" hangingPunct="1">
              <a:lnSpc>
                <a:spcPct val="115000"/>
              </a:lnSpc>
              <a:defRPr/>
            </a:pPr>
            <a:r>
              <a:rPr lang="en-US" altLang="zh-CN" sz="2400" b="1" dirty="0" smtClean="0">
                <a:solidFill>
                  <a:srgbClr val="FFFF00"/>
                </a:solidFill>
              </a:rPr>
              <a:t>5. </a:t>
            </a:r>
            <a:r>
              <a:rPr lang="zh-CN" altLang="en-US" sz="2400" b="1" dirty="0" smtClean="0">
                <a:solidFill>
                  <a:srgbClr val="FFFF00"/>
                </a:solidFill>
              </a:rPr>
              <a:t>角色（</a:t>
            </a:r>
            <a:r>
              <a:rPr lang="en-US" altLang="zh-CN" sz="2400" b="1" dirty="0" smtClean="0">
                <a:solidFill>
                  <a:srgbClr val="FFFF00"/>
                </a:solidFill>
              </a:rPr>
              <a:t>worker</a:t>
            </a:r>
            <a:r>
              <a:rPr lang="zh-CN" altLang="en-US" sz="2400" b="1" dirty="0" smtClean="0">
                <a:solidFill>
                  <a:srgbClr val="FFFF00"/>
                </a:solidFill>
              </a:rPr>
              <a:t>）：在软件过程组织的环境中，个人或协同工作的小组的行为和职责定义为角色。</a:t>
            </a:r>
          </a:p>
        </p:txBody>
      </p:sp>
      <p:sp>
        <p:nvSpPr>
          <p:cNvPr id="278531" name="Rectangle 3"/>
          <p:cNvSpPr>
            <a:spLocks noRot="1" noChangeArrowheads="1"/>
          </p:cNvSpPr>
          <p:nvPr/>
        </p:nvSpPr>
        <p:spPr bwMode="auto">
          <a:xfrm>
            <a:off x="179388" y="130175"/>
            <a:ext cx="8229600" cy="706438"/>
          </a:xfrm>
          <a:prstGeom prst="rect">
            <a:avLst/>
          </a:prstGeom>
          <a:noFill/>
          <a:ln w="9525">
            <a:noFill/>
            <a:miter lim="800000"/>
            <a:headEnd/>
            <a:tailEnd/>
          </a:ln>
          <a:effectLst/>
        </p:spPr>
        <p:txBody>
          <a:bodyPr anchor="ctr"/>
          <a:lstStyle/>
          <a:p>
            <a:pPr>
              <a:defRPr/>
            </a:pPr>
            <a:r>
              <a:rPr lang="en-US" altLang="zh-CN" sz="4400" b="1">
                <a:solidFill>
                  <a:srgbClr val="FFFF00"/>
                </a:solidFill>
                <a:effectLst>
                  <a:outerShdw blurRad="38100" dist="38100" dir="2700000" algn="tl">
                    <a:srgbClr val="000000"/>
                  </a:outerShdw>
                </a:effectLst>
                <a:ea typeface="宋体" pitchFamily="2" charset="-122"/>
              </a:rPr>
              <a:t>RUP </a:t>
            </a:r>
            <a:r>
              <a:rPr lang="zh-CN" altLang="en-US" sz="4400" b="1">
                <a:solidFill>
                  <a:srgbClr val="FFFF00"/>
                </a:solidFill>
                <a:effectLst>
                  <a:outerShdw blurRad="38100" dist="38100" dir="2700000" algn="tl">
                    <a:srgbClr val="000000"/>
                  </a:outerShdw>
                </a:effectLst>
                <a:ea typeface="宋体" pitchFamily="2" charset="-122"/>
              </a:rPr>
              <a:t>术语（一）</a:t>
            </a:r>
          </a:p>
        </p:txBody>
      </p:sp>
      <p:sp>
        <p:nvSpPr>
          <p:cNvPr id="50181"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4"/>
          <p:cNvSpPr>
            <a:spLocks noGrp="1"/>
          </p:cNvSpPr>
          <p:nvPr>
            <p:ph type="sldNum" sz="quarter" idx="11"/>
          </p:nvPr>
        </p:nvSpPr>
        <p:spPr>
          <a:noFill/>
        </p:spPr>
        <p:txBody>
          <a:bodyPr/>
          <a:lstStyle/>
          <a:p>
            <a:fld id="{8892A893-AA7D-4DE6-8FBC-1125CF78838F}" type="slidenum">
              <a:rPr lang="en-US" altLang="zh-CN">
                <a:ea typeface="宋体" charset="-122"/>
              </a:rPr>
              <a:pPr/>
              <a:t>40</a:t>
            </a:fld>
            <a:endParaRPr lang="en-US" altLang="zh-CN">
              <a:ea typeface="宋体" charset="-122"/>
            </a:endParaRPr>
          </a:p>
        </p:txBody>
      </p:sp>
      <p:sp>
        <p:nvSpPr>
          <p:cNvPr id="295938" name="Rectangle 2"/>
          <p:cNvSpPr>
            <a:spLocks noGrp="1" noChangeArrowheads="1"/>
          </p:cNvSpPr>
          <p:nvPr>
            <p:ph type="body" idx="1"/>
          </p:nvPr>
        </p:nvSpPr>
        <p:spPr>
          <a:xfrm>
            <a:off x="179388" y="1196975"/>
            <a:ext cx="8856662" cy="5256213"/>
          </a:xfrm>
        </p:spPr>
        <p:txBody>
          <a:bodyPr/>
          <a:lstStyle/>
          <a:p>
            <a:pPr eaLnBrk="1" hangingPunct="1">
              <a:lnSpc>
                <a:spcPct val="120000"/>
              </a:lnSpc>
              <a:defRPr/>
            </a:pPr>
            <a:r>
              <a:rPr lang="zh-CN" altLang="en-US" b="1" smtClean="0">
                <a:solidFill>
                  <a:srgbClr val="FFFF00"/>
                </a:solidFill>
              </a:rPr>
              <a:t>生命周期</a:t>
            </a:r>
          </a:p>
          <a:p>
            <a:pPr lvl="1" eaLnBrk="1" hangingPunct="1">
              <a:lnSpc>
                <a:spcPct val="120000"/>
              </a:lnSpc>
              <a:defRPr/>
            </a:pPr>
            <a:r>
              <a:rPr lang="zh-CN" altLang="en-US" b="1" smtClean="0">
                <a:solidFill>
                  <a:srgbClr val="FFFF00"/>
                </a:solidFill>
              </a:rPr>
              <a:t>敏捷过程是一个一维的迭代过程</a:t>
            </a:r>
          </a:p>
          <a:p>
            <a:pPr lvl="1" eaLnBrk="1" hangingPunct="1">
              <a:lnSpc>
                <a:spcPct val="120000"/>
              </a:lnSpc>
              <a:defRPr/>
            </a:pPr>
            <a:r>
              <a:rPr lang="en-US" altLang="zh-CN" b="1" smtClean="0">
                <a:solidFill>
                  <a:srgbClr val="FFFF00"/>
                </a:solidFill>
              </a:rPr>
              <a:t>RUP</a:t>
            </a:r>
            <a:r>
              <a:rPr lang="zh-CN" altLang="en-US" b="1" smtClean="0">
                <a:solidFill>
                  <a:srgbClr val="FFFF00"/>
                </a:solidFill>
              </a:rPr>
              <a:t>是一个二维、双重的迭代过程</a:t>
            </a:r>
          </a:p>
          <a:p>
            <a:pPr lvl="1" eaLnBrk="1" hangingPunct="1">
              <a:lnSpc>
                <a:spcPct val="120000"/>
              </a:lnSpc>
              <a:defRPr/>
            </a:pPr>
            <a:r>
              <a:rPr lang="zh-CN" altLang="en-US" b="1" smtClean="0">
                <a:solidFill>
                  <a:srgbClr val="FFFF00"/>
                </a:solidFill>
              </a:rPr>
              <a:t>敏捷过程相对</a:t>
            </a:r>
            <a:r>
              <a:rPr lang="en-US" altLang="zh-CN" b="1" smtClean="0">
                <a:solidFill>
                  <a:srgbClr val="FFFF00"/>
                </a:solidFill>
              </a:rPr>
              <a:t>RUP</a:t>
            </a:r>
            <a:r>
              <a:rPr lang="zh-CN" altLang="en-US" b="1" smtClean="0">
                <a:solidFill>
                  <a:srgbClr val="FFFF00"/>
                </a:solidFill>
              </a:rPr>
              <a:t>具有对变化和不确定性的</a:t>
            </a:r>
            <a:r>
              <a:rPr lang="zh-CN" altLang="en-US" b="1" smtClean="0">
                <a:solidFill>
                  <a:srgbClr val="FFFF00"/>
                </a:solidFill>
                <a:latin typeface="Arial"/>
              </a:rPr>
              <a:t>“</a:t>
            </a:r>
            <a:r>
              <a:rPr lang="zh-CN" altLang="en-US" b="1" smtClean="0">
                <a:solidFill>
                  <a:srgbClr val="FFFF00"/>
                </a:solidFill>
              </a:rPr>
              <a:t>更快速、更敏捷</a:t>
            </a:r>
            <a:r>
              <a:rPr lang="zh-CN" altLang="en-US" b="1" smtClean="0">
                <a:solidFill>
                  <a:srgbClr val="FFFF00"/>
                </a:solidFill>
                <a:latin typeface="Arial"/>
              </a:rPr>
              <a:t>”</a:t>
            </a:r>
            <a:r>
              <a:rPr lang="zh-CN" altLang="en-US" b="1" smtClean="0">
                <a:solidFill>
                  <a:srgbClr val="FFFF00"/>
                </a:solidFill>
              </a:rPr>
              <a:t>的反应特性，且在快速的同时仍保持可持续性，该特性能较好地适应商业竞争环境下对小型项目提出的有限开发时间的约束。</a:t>
            </a:r>
          </a:p>
        </p:txBody>
      </p:sp>
      <p:sp>
        <p:nvSpPr>
          <p:cNvPr id="295939"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敏捷过程的特点（与</a:t>
            </a:r>
            <a:r>
              <a:rPr lang="en-US" altLang="zh-CN" sz="4400" b="1">
                <a:solidFill>
                  <a:srgbClr val="FFFF00"/>
                </a:solidFill>
                <a:effectLst>
                  <a:outerShdw blurRad="38100" dist="38100" dir="2700000" algn="tl">
                    <a:srgbClr val="000000"/>
                  </a:outerShdw>
                </a:effectLst>
                <a:ea typeface="宋体" pitchFamily="2" charset="-122"/>
              </a:rPr>
              <a:t>RUP</a:t>
            </a:r>
            <a:r>
              <a:rPr lang="zh-CN" altLang="en-US" sz="4400" b="1">
                <a:solidFill>
                  <a:srgbClr val="FFFF00"/>
                </a:solidFill>
                <a:effectLst>
                  <a:outerShdw blurRad="38100" dist="38100" dir="2700000" algn="tl">
                    <a:srgbClr val="000000"/>
                  </a:outerShdw>
                </a:effectLst>
                <a:ea typeface="宋体" pitchFamily="2" charset="-122"/>
              </a:rPr>
              <a:t>比较）</a:t>
            </a:r>
          </a:p>
        </p:txBody>
      </p:sp>
      <p:sp>
        <p:nvSpPr>
          <p:cNvPr id="87045"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4"/>
          <p:cNvSpPr>
            <a:spLocks noGrp="1"/>
          </p:cNvSpPr>
          <p:nvPr>
            <p:ph type="sldNum" sz="quarter" idx="11"/>
          </p:nvPr>
        </p:nvSpPr>
        <p:spPr>
          <a:noFill/>
        </p:spPr>
        <p:txBody>
          <a:bodyPr/>
          <a:lstStyle/>
          <a:p>
            <a:fld id="{4FB915DB-9EF9-4D0D-B1F9-6F6174EEAADF}" type="slidenum">
              <a:rPr lang="en-US" altLang="zh-CN">
                <a:ea typeface="宋体" charset="-122"/>
              </a:rPr>
              <a:pPr/>
              <a:t>41</a:t>
            </a:fld>
            <a:endParaRPr lang="en-US" altLang="zh-CN">
              <a:ea typeface="宋体" charset="-122"/>
            </a:endParaRPr>
          </a:p>
        </p:txBody>
      </p:sp>
      <p:sp>
        <p:nvSpPr>
          <p:cNvPr id="296962" name="Rectangle 2"/>
          <p:cNvSpPr>
            <a:spLocks noGrp="1" noChangeArrowheads="1"/>
          </p:cNvSpPr>
          <p:nvPr>
            <p:ph type="body" idx="1"/>
          </p:nvPr>
        </p:nvSpPr>
        <p:spPr>
          <a:xfrm>
            <a:off x="179388" y="1196975"/>
            <a:ext cx="8856662" cy="4895850"/>
          </a:xfrm>
        </p:spPr>
        <p:txBody>
          <a:bodyPr/>
          <a:lstStyle/>
          <a:p>
            <a:pPr eaLnBrk="1" hangingPunct="1">
              <a:lnSpc>
                <a:spcPct val="120000"/>
              </a:lnSpc>
              <a:defRPr/>
            </a:pPr>
            <a:r>
              <a:rPr lang="zh-CN" altLang="en-US" sz="2800" b="1" dirty="0" smtClean="0">
                <a:solidFill>
                  <a:srgbClr val="FFFF00"/>
                </a:solidFill>
              </a:rPr>
              <a:t>人员</a:t>
            </a:r>
          </a:p>
          <a:p>
            <a:pPr lvl="1" eaLnBrk="1" hangingPunct="1">
              <a:lnSpc>
                <a:spcPct val="120000"/>
              </a:lnSpc>
              <a:defRPr/>
            </a:pPr>
            <a:r>
              <a:rPr lang="zh-CN" altLang="en-US" sz="2400" b="1" dirty="0" smtClean="0">
                <a:solidFill>
                  <a:srgbClr val="FFFF00"/>
                </a:solidFill>
              </a:rPr>
              <a:t>敏捷过程突出强调了</a:t>
            </a:r>
            <a:r>
              <a:rPr lang="zh-CN" altLang="en-US" sz="2400" b="1" dirty="0" smtClean="0">
                <a:solidFill>
                  <a:srgbClr val="FFFF00"/>
                </a:solidFill>
                <a:latin typeface="Arial"/>
              </a:rPr>
              <a:t>“</a:t>
            </a:r>
            <a:r>
              <a:rPr lang="zh-CN" altLang="en-US" sz="2400" b="1" dirty="0" smtClean="0">
                <a:solidFill>
                  <a:srgbClr val="FFFF00"/>
                </a:solidFill>
              </a:rPr>
              <a:t>客户</a:t>
            </a:r>
            <a:r>
              <a:rPr lang="zh-CN" altLang="en-US" sz="2400" b="1" dirty="0" smtClean="0">
                <a:solidFill>
                  <a:srgbClr val="FFFF00"/>
                </a:solidFill>
                <a:latin typeface="Arial"/>
              </a:rPr>
              <a:t>”</a:t>
            </a:r>
            <a:r>
              <a:rPr lang="zh-CN" altLang="en-US" sz="2400" b="1" dirty="0" smtClean="0">
                <a:solidFill>
                  <a:srgbClr val="FFFF00"/>
                </a:solidFill>
              </a:rPr>
              <a:t>这一角色的重要性</a:t>
            </a:r>
          </a:p>
          <a:p>
            <a:pPr lvl="2" eaLnBrk="1" hangingPunct="1">
              <a:lnSpc>
                <a:spcPct val="120000"/>
              </a:lnSpc>
              <a:defRPr/>
            </a:pPr>
            <a:r>
              <a:rPr lang="zh-CN" altLang="en-US" sz="2000" b="1" dirty="0" smtClean="0">
                <a:solidFill>
                  <a:srgbClr val="FFFF00"/>
                </a:solidFill>
              </a:rPr>
              <a:t>能够全面、动态地获得用户需求，将需求的持续反馈用以对过程进行适应性校正调整</a:t>
            </a:r>
          </a:p>
          <a:p>
            <a:pPr lvl="1" eaLnBrk="1" hangingPunct="1">
              <a:lnSpc>
                <a:spcPct val="120000"/>
              </a:lnSpc>
              <a:defRPr/>
            </a:pPr>
            <a:r>
              <a:rPr lang="zh-CN" altLang="en-US" sz="2400" b="1" dirty="0" smtClean="0">
                <a:solidFill>
                  <a:srgbClr val="FFFF00"/>
                </a:solidFill>
              </a:rPr>
              <a:t>敏捷过程中各成员个体相互的地位关系是平等的，职责是共同的；个体间的首要协作交互方式为面对面的交谈</a:t>
            </a:r>
          </a:p>
          <a:p>
            <a:pPr lvl="1" eaLnBrk="1" hangingPunct="1">
              <a:lnSpc>
                <a:spcPct val="120000"/>
              </a:lnSpc>
              <a:defRPr/>
            </a:pPr>
            <a:r>
              <a:rPr lang="en-US" altLang="zh-CN" sz="2400" b="1" dirty="0" smtClean="0">
                <a:solidFill>
                  <a:srgbClr val="FFFF00"/>
                </a:solidFill>
              </a:rPr>
              <a:t>RUP</a:t>
            </a:r>
            <a:r>
              <a:rPr lang="zh-CN" altLang="en-US" sz="2400" b="1" dirty="0" smtClean="0">
                <a:solidFill>
                  <a:srgbClr val="FFFF00"/>
                </a:solidFill>
              </a:rPr>
              <a:t>中个体的职责是按照</a:t>
            </a:r>
            <a:r>
              <a:rPr lang="zh-CN" altLang="en-US" sz="2400" b="1" dirty="0" smtClean="0">
                <a:solidFill>
                  <a:srgbClr val="FFFF00"/>
                </a:solidFill>
                <a:latin typeface="Arial"/>
              </a:rPr>
              <a:t>“</a:t>
            </a:r>
            <a:r>
              <a:rPr lang="zh-CN" altLang="en-US" sz="2400" b="1" dirty="0" smtClean="0">
                <a:solidFill>
                  <a:srgbClr val="FFFF00"/>
                </a:solidFill>
              </a:rPr>
              <a:t>角色</a:t>
            </a:r>
            <a:r>
              <a:rPr lang="zh-CN" altLang="en-US" sz="2400" b="1" dirty="0" smtClean="0">
                <a:solidFill>
                  <a:srgbClr val="FFFF00"/>
                </a:solidFill>
                <a:latin typeface="Arial"/>
              </a:rPr>
              <a:t>”</a:t>
            </a:r>
            <a:r>
              <a:rPr lang="zh-CN" altLang="en-US" sz="2400" b="1" dirty="0" smtClean="0">
                <a:solidFill>
                  <a:srgbClr val="FFFF00"/>
                </a:solidFill>
              </a:rPr>
              <a:t>明确分工的，未给出个体间的地位关系</a:t>
            </a:r>
          </a:p>
          <a:p>
            <a:pPr lvl="1" eaLnBrk="1" hangingPunct="1">
              <a:lnSpc>
                <a:spcPct val="120000"/>
              </a:lnSpc>
              <a:defRPr/>
            </a:pPr>
            <a:r>
              <a:rPr lang="en-US" altLang="zh-CN" sz="2400" b="1" dirty="0" smtClean="0">
                <a:solidFill>
                  <a:srgbClr val="FFFF00"/>
                </a:solidFill>
              </a:rPr>
              <a:t>RUP</a:t>
            </a:r>
            <a:r>
              <a:rPr lang="zh-CN" altLang="en-US" sz="2400" b="1" dirty="0" smtClean="0">
                <a:solidFill>
                  <a:srgbClr val="FFFF00"/>
                </a:solidFill>
              </a:rPr>
              <a:t>中主要协作交互方式是通过</a:t>
            </a:r>
            <a:r>
              <a:rPr lang="zh-CN" altLang="en-US" sz="2400" b="1" dirty="0" smtClean="0">
                <a:solidFill>
                  <a:srgbClr val="FFFF00"/>
                </a:solidFill>
                <a:latin typeface="Arial"/>
              </a:rPr>
              <a:t>“</a:t>
            </a:r>
            <a:r>
              <a:rPr lang="zh-CN" altLang="en-US" sz="2400" b="1" dirty="0" smtClean="0">
                <a:solidFill>
                  <a:srgbClr val="FFFF00"/>
                </a:solidFill>
              </a:rPr>
              <a:t>形式化的文档</a:t>
            </a:r>
            <a:r>
              <a:rPr lang="en-US" altLang="zh-CN" sz="2400" b="1" dirty="0" smtClean="0">
                <a:solidFill>
                  <a:srgbClr val="FFFF00"/>
                </a:solidFill>
              </a:rPr>
              <a:t>——</a:t>
            </a:r>
            <a:r>
              <a:rPr lang="zh-CN" altLang="en-US" sz="2400" b="1" dirty="0" smtClean="0">
                <a:solidFill>
                  <a:srgbClr val="FFFF00"/>
                </a:solidFill>
              </a:rPr>
              <a:t>模型</a:t>
            </a:r>
            <a:r>
              <a:rPr lang="zh-CN" altLang="en-US" sz="2400" b="1" dirty="0" smtClean="0">
                <a:solidFill>
                  <a:srgbClr val="FFFF00"/>
                </a:solidFill>
                <a:latin typeface="Arial"/>
              </a:rPr>
              <a:t>”</a:t>
            </a:r>
            <a:endParaRPr lang="zh-CN" altLang="en-US" sz="2400" b="1" dirty="0" smtClean="0">
              <a:solidFill>
                <a:srgbClr val="FFFF00"/>
              </a:solidFill>
            </a:endParaRPr>
          </a:p>
          <a:p>
            <a:pPr lvl="1" eaLnBrk="1" hangingPunct="1">
              <a:lnSpc>
                <a:spcPct val="120000"/>
              </a:lnSpc>
              <a:defRPr/>
            </a:pPr>
            <a:r>
              <a:rPr lang="zh-CN" altLang="en-US" sz="2400" b="1" dirty="0" smtClean="0">
                <a:solidFill>
                  <a:srgbClr val="FFFF00"/>
                </a:solidFill>
              </a:rPr>
              <a:t>理想方式：将上述两种方式进行结合</a:t>
            </a:r>
          </a:p>
        </p:txBody>
      </p:sp>
      <p:sp>
        <p:nvSpPr>
          <p:cNvPr id="296963"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敏捷过程的特点（与</a:t>
            </a:r>
            <a:r>
              <a:rPr lang="en-US" altLang="zh-CN" sz="4400" b="1">
                <a:solidFill>
                  <a:srgbClr val="FFFF00"/>
                </a:solidFill>
                <a:effectLst>
                  <a:outerShdw blurRad="38100" dist="38100" dir="2700000" algn="tl">
                    <a:srgbClr val="000000"/>
                  </a:outerShdw>
                </a:effectLst>
                <a:ea typeface="宋体" pitchFamily="2" charset="-122"/>
              </a:rPr>
              <a:t>RUP</a:t>
            </a:r>
            <a:r>
              <a:rPr lang="zh-CN" altLang="en-US" sz="4400" b="1">
                <a:solidFill>
                  <a:srgbClr val="FFFF00"/>
                </a:solidFill>
                <a:effectLst>
                  <a:outerShdw blurRad="38100" dist="38100" dir="2700000" algn="tl">
                    <a:srgbClr val="000000"/>
                  </a:outerShdw>
                </a:effectLst>
                <a:ea typeface="宋体" pitchFamily="2" charset="-122"/>
              </a:rPr>
              <a:t>比较）</a:t>
            </a:r>
          </a:p>
        </p:txBody>
      </p:sp>
      <p:sp>
        <p:nvSpPr>
          <p:cNvPr id="88069"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4"/>
          <p:cNvSpPr>
            <a:spLocks noGrp="1"/>
          </p:cNvSpPr>
          <p:nvPr>
            <p:ph type="sldNum" sz="quarter" idx="11"/>
          </p:nvPr>
        </p:nvSpPr>
        <p:spPr>
          <a:noFill/>
        </p:spPr>
        <p:txBody>
          <a:bodyPr/>
          <a:lstStyle/>
          <a:p>
            <a:fld id="{9BF04A5F-FE88-4F82-9EEF-0648EEA79709}" type="slidenum">
              <a:rPr lang="en-US" altLang="zh-CN">
                <a:ea typeface="宋体" charset="-122"/>
              </a:rPr>
              <a:pPr/>
              <a:t>42</a:t>
            </a:fld>
            <a:endParaRPr lang="en-US" altLang="zh-CN">
              <a:ea typeface="宋体" charset="-122"/>
            </a:endParaRPr>
          </a:p>
        </p:txBody>
      </p:sp>
      <p:sp>
        <p:nvSpPr>
          <p:cNvPr id="297986" name="Rectangle 2"/>
          <p:cNvSpPr>
            <a:spLocks noGrp="1" noChangeArrowheads="1"/>
          </p:cNvSpPr>
          <p:nvPr>
            <p:ph type="body" idx="1"/>
          </p:nvPr>
        </p:nvSpPr>
        <p:spPr>
          <a:xfrm>
            <a:off x="179388" y="1196975"/>
            <a:ext cx="8856662" cy="5040313"/>
          </a:xfrm>
        </p:spPr>
        <p:txBody>
          <a:bodyPr/>
          <a:lstStyle/>
          <a:p>
            <a:pPr eaLnBrk="1" hangingPunct="1">
              <a:lnSpc>
                <a:spcPct val="120000"/>
              </a:lnSpc>
              <a:defRPr/>
            </a:pPr>
            <a:r>
              <a:rPr lang="zh-CN" altLang="en-US" sz="2800" b="1" dirty="0" smtClean="0">
                <a:solidFill>
                  <a:srgbClr val="FFFF00"/>
                </a:solidFill>
              </a:rPr>
              <a:t>方法</a:t>
            </a:r>
          </a:p>
          <a:p>
            <a:pPr lvl="1" eaLnBrk="1" hangingPunct="1">
              <a:lnSpc>
                <a:spcPct val="120000"/>
              </a:lnSpc>
              <a:defRPr/>
            </a:pPr>
            <a:r>
              <a:rPr lang="zh-CN" altLang="en-US" sz="2400" b="1" dirty="0" smtClean="0">
                <a:solidFill>
                  <a:srgbClr val="FFFF00"/>
                </a:solidFill>
              </a:rPr>
              <a:t>动态满足需求</a:t>
            </a:r>
            <a:r>
              <a:rPr lang="en-US" altLang="zh-CN" sz="2400" b="1" dirty="0" smtClean="0">
                <a:solidFill>
                  <a:srgbClr val="FFFF00"/>
                </a:solidFill>
              </a:rPr>
              <a:t>——</a:t>
            </a:r>
            <a:r>
              <a:rPr lang="zh-CN" altLang="en-US" sz="2400" b="1" dirty="0" smtClean="0">
                <a:solidFill>
                  <a:srgbClr val="FFFF00"/>
                </a:solidFill>
              </a:rPr>
              <a:t>从欢迎变化、与客户合作到响应变化</a:t>
            </a:r>
          </a:p>
          <a:p>
            <a:pPr lvl="1" eaLnBrk="1" hangingPunct="1">
              <a:lnSpc>
                <a:spcPct val="120000"/>
              </a:lnSpc>
              <a:defRPr/>
            </a:pPr>
            <a:r>
              <a:rPr lang="zh-CN" altLang="en-US" sz="2400" b="1" dirty="0" smtClean="0">
                <a:solidFill>
                  <a:srgbClr val="FFFF00"/>
                </a:solidFill>
              </a:rPr>
              <a:t>简单化，与</a:t>
            </a:r>
            <a:r>
              <a:rPr lang="en-US" altLang="zh-CN" sz="2400" b="1" dirty="0" smtClean="0">
                <a:solidFill>
                  <a:srgbClr val="FFFF00"/>
                </a:solidFill>
              </a:rPr>
              <a:t>RUP</a:t>
            </a:r>
            <a:r>
              <a:rPr lang="zh-CN" altLang="en-US" sz="2400" b="1" dirty="0" smtClean="0">
                <a:solidFill>
                  <a:srgbClr val="FFFF00"/>
                </a:solidFill>
              </a:rPr>
              <a:t>的以架构为中心的设计方法相比，是对产品不同质量要求的不同的应对策略</a:t>
            </a:r>
          </a:p>
          <a:p>
            <a:pPr lvl="1" eaLnBrk="1" hangingPunct="1">
              <a:lnSpc>
                <a:spcPct val="120000"/>
              </a:lnSpc>
              <a:defRPr/>
            </a:pPr>
            <a:r>
              <a:rPr lang="zh-CN" altLang="en-US" sz="2400" b="1" dirty="0" smtClean="0">
                <a:solidFill>
                  <a:srgbClr val="FFFF00"/>
                </a:solidFill>
              </a:rPr>
              <a:t>团队持续自我反省</a:t>
            </a:r>
          </a:p>
          <a:p>
            <a:pPr lvl="1" eaLnBrk="1" hangingPunct="1">
              <a:lnSpc>
                <a:spcPct val="120000"/>
              </a:lnSpc>
              <a:defRPr/>
            </a:pPr>
            <a:r>
              <a:rPr lang="zh-CN" altLang="en-US" sz="2400" b="1" dirty="0" smtClean="0">
                <a:solidFill>
                  <a:srgbClr val="FFFF00"/>
                </a:solidFill>
              </a:rPr>
              <a:t>理想方式：与</a:t>
            </a:r>
            <a:r>
              <a:rPr lang="en-US" altLang="zh-CN" sz="2400" b="1" dirty="0" smtClean="0">
                <a:solidFill>
                  <a:srgbClr val="FFFF00"/>
                </a:solidFill>
              </a:rPr>
              <a:t>RUP</a:t>
            </a:r>
            <a:r>
              <a:rPr lang="zh-CN" altLang="en-US" sz="2400" b="1" dirty="0" smtClean="0">
                <a:solidFill>
                  <a:srgbClr val="FFFF00"/>
                </a:solidFill>
              </a:rPr>
              <a:t>的三种方法在项目开发的不同阶段同时使用</a:t>
            </a:r>
          </a:p>
          <a:p>
            <a:pPr lvl="2" eaLnBrk="1" hangingPunct="1">
              <a:lnSpc>
                <a:spcPct val="120000"/>
              </a:lnSpc>
              <a:defRPr/>
            </a:pPr>
            <a:r>
              <a:rPr lang="zh-CN" altLang="en-US" sz="2000" b="1" dirty="0" smtClean="0">
                <a:solidFill>
                  <a:srgbClr val="FFFF00"/>
                </a:solidFill>
              </a:rPr>
              <a:t>整个过程建模使用</a:t>
            </a:r>
            <a:r>
              <a:rPr lang="en-US" altLang="zh-CN" sz="2000" b="1" dirty="0" smtClean="0">
                <a:solidFill>
                  <a:srgbClr val="FFFF00"/>
                </a:solidFill>
              </a:rPr>
              <a:t>UML</a:t>
            </a:r>
          </a:p>
          <a:p>
            <a:pPr lvl="2" eaLnBrk="1" hangingPunct="1">
              <a:lnSpc>
                <a:spcPct val="120000"/>
              </a:lnSpc>
              <a:defRPr/>
            </a:pPr>
            <a:r>
              <a:rPr lang="zh-CN" altLang="en-US" sz="2000" b="1" dirty="0" smtClean="0">
                <a:solidFill>
                  <a:srgbClr val="FFFF00"/>
                </a:solidFill>
              </a:rPr>
              <a:t>在需求阶段可同时采用用例驱动方法和动态满足需求方法</a:t>
            </a:r>
          </a:p>
          <a:p>
            <a:pPr lvl="2" eaLnBrk="1" hangingPunct="1">
              <a:lnSpc>
                <a:spcPct val="120000"/>
              </a:lnSpc>
              <a:defRPr/>
            </a:pPr>
            <a:r>
              <a:rPr lang="zh-CN" altLang="en-US" sz="2000" b="1" dirty="0" smtClean="0">
                <a:solidFill>
                  <a:srgbClr val="FFFF00"/>
                </a:solidFill>
              </a:rPr>
              <a:t>在设计阶段根据不同的项目质量要求选择以架构为中心和简单化两种之一来实施</a:t>
            </a:r>
          </a:p>
        </p:txBody>
      </p:sp>
      <p:sp>
        <p:nvSpPr>
          <p:cNvPr id="297987"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敏捷过程的特点（与</a:t>
            </a:r>
            <a:r>
              <a:rPr lang="en-US" altLang="zh-CN" sz="4400" b="1">
                <a:solidFill>
                  <a:srgbClr val="FFFF00"/>
                </a:solidFill>
                <a:effectLst>
                  <a:outerShdw blurRad="38100" dist="38100" dir="2700000" algn="tl">
                    <a:srgbClr val="000000"/>
                  </a:outerShdw>
                </a:effectLst>
                <a:ea typeface="宋体" pitchFamily="2" charset="-122"/>
              </a:rPr>
              <a:t>RUP</a:t>
            </a:r>
            <a:r>
              <a:rPr lang="zh-CN" altLang="en-US" sz="4400" b="1">
                <a:solidFill>
                  <a:srgbClr val="FFFF00"/>
                </a:solidFill>
                <a:effectLst>
                  <a:outerShdw blurRad="38100" dist="38100" dir="2700000" algn="tl">
                    <a:srgbClr val="000000"/>
                  </a:outerShdw>
                </a:effectLst>
                <a:ea typeface="宋体" pitchFamily="2" charset="-122"/>
              </a:rPr>
              <a:t>比较）</a:t>
            </a:r>
          </a:p>
        </p:txBody>
      </p:sp>
      <p:sp>
        <p:nvSpPr>
          <p:cNvPr id="89093"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4"/>
          <p:cNvSpPr>
            <a:spLocks noGrp="1"/>
          </p:cNvSpPr>
          <p:nvPr>
            <p:ph type="sldNum" sz="quarter" idx="11"/>
          </p:nvPr>
        </p:nvSpPr>
        <p:spPr>
          <a:noFill/>
        </p:spPr>
        <p:txBody>
          <a:bodyPr/>
          <a:lstStyle/>
          <a:p>
            <a:fld id="{8D65F092-8F23-4BED-B36D-4F64D686FA4D}" type="slidenum">
              <a:rPr lang="en-US" altLang="zh-CN">
                <a:ea typeface="宋体" charset="-122"/>
              </a:rPr>
              <a:pPr/>
              <a:t>43</a:t>
            </a:fld>
            <a:endParaRPr lang="en-US" altLang="zh-CN">
              <a:ea typeface="宋体" charset="-122"/>
            </a:endParaRPr>
          </a:p>
        </p:txBody>
      </p:sp>
      <p:sp>
        <p:nvSpPr>
          <p:cNvPr id="299010" name="Rectangle 2"/>
          <p:cNvSpPr>
            <a:spLocks noGrp="1" noChangeArrowheads="1"/>
          </p:cNvSpPr>
          <p:nvPr>
            <p:ph type="body" idx="1"/>
          </p:nvPr>
        </p:nvSpPr>
        <p:spPr>
          <a:xfrm>
            <a:off x="179388" y="1196975"/>
            <a:ext cx="8856662" cy="5040313"/>
          </a:xfrm>
        </p:spPr>
        <p:txBody>
          <a:bodyPr/>
          <a:lstStyle/>
          <a:p>
            <a:pPr eaLnBrk="1" hangingPunct="1">
              <a:lnSpc>
                <a:spcPct val="120000"/>
              </a:lnSpc>
              <a:defRPr/>
            </a:pPr>
            <a:r>
              <a:rPr lang="zh-CN" altLang="en-US" b="1" dirty="0" smtClean="0">
                <a:solidFill>
                  <a:srgbClr val="FFFF00"/>
                </a:solidFill>
              </a:rPr>
              <a:t>产品</a:t>
            </a:r>
          </a:p>
          <a:p>
            <a:pPr lvl="1" eaLnBrk="1" hangingPunct="1">
              <a:lnSpc>
                <a:spcPct val="120000"/>
              </a:lnSpc>
              <a:defRPr/>
            </a:pPr>
            <a:r>
              <a:rPr lang="en-US" altLang="zh-CN" b="1" dirty="0" smtClean="0">
                <a:solidFill>
                  <a:srgbClr val="FFFF00"/>
                </a:solidFill>
              </a:rPr>
              <a:t>RUP</a:t>
            </a:r>
            <a:r>
              <a:rPr lang="zh-CN" altLang="en-US" b="1" dirty="0" smtClean="0">
                <a:solidFill>
                  <a:srgbClr val="FFFF00"/>
                </a:solidFill>
              </a:rPr>
              <a:t>强调创建和维护形式化的文档</a:t>
            </a:r>
            <a:r>
              <a:rPr lang="en-US" altLang="zh-CN" b="1" dirty="0" smtClean="0">
                <a:solidFill>
                  <a:srgbClr val="FFFF00"/>
                </a:solidFill>
                <a:latin typeface="Arial"/>
              </a:rPr>
              <a:t>——</a:t>
            </a:r>
            <a:r>
              <a:rPr lang="zh-CN" altLang="en-US" b="1" dirty="0" smtClean="0">
                <a:solidFill>
                  <a:srgbClr val="FFFF00"/>
                </a:solidFill>
              </a:rPr>
              <a:t>模型，但未论及模型与软件两者的优先级</a:t>
            </a:r>
          </a:p>
          <a:p>
            <a:pPr lvl="1" eaLnBrk="1" hangingPunct="1">
              <a:lnSpc>
                <a:spcPct val="120000"/>
              </a:lnSpc>
              <a:defRPr/>
            </a:pPr>
            <a:r>
              <a:rPr lang="zh-CN" altLang="en-US" b="1" dirty="0" smtClean="0">
                <a:solidFill>
                  <a:srgbClr val="FFFF00"/>
                </a:solidFill>
              </a:rPr>
              <a:t>敏捷过程认为可以工作的软件胜过面面俱到的文档</a:t>
            </a:r>
          </a:p>
          <a:p>
            <a:pPr lvl="1" eaLnBrk="1" hangingPunct="1">
              <a:lnSpc>
                <a:spcPct val="120000"/>
              </a:lnSpc>
              <a:defRPr/>
            </a:pPr>
            <a:r>
              <a:rPr lang="zh-CN" altLang="en-US" b="1" dirty="0" smtClean="0">
                <a:solidFill>
                  <a:srgbClr val="FFFF00"/>
                </a:solidFill>
              </a:rPr>
              <a:t>理想方式：二者融合</a:t>
            </a:r>
          </a:p>
          <a:p>
            <a:pPr lvl="2" eaLnBrk="1" hangingPunct="1">
              <a:lnSpc>
                <a:spcPct val="120000"/>
              </a:lnSpc>
              <a:defRPr/>
            </a:pPr>
            <a:r>
              <a:rPr lang="zh-CN" altLang="en-US" b="1" dirty="0" smtClean="0">
                <a:solidFill>
                  <a:srgbClr val="FFFF00"/>
                </a:solidFill>
              </a:rPr>
              <a:t>软件开发的主要和中心活动就是创建可以工作的软件</a:t>
            </a:r>
          </a:p>
          <a:p>
            <a:pPr lvl="2" eaLnBrk="1" hangingPunct="1">
              <a:lnSpc>
                <a:spcPct val="120000"/>
              </a:lnSpc>
              <a:defRPr/>
            </a:pPr>
            <a:r>
              <a:rPr lang="zh-CN" altLang="en-US" b="1" dirty="0" smtClean="0">
                <a:solidFill>
                  <a:srgbClr val="FFFF00"/>
                </a:solidFill>
              </a:rPr>
              <a:t>直到迫切需要且意义重大时，才进行文档编制</a:t>
            </a:r>
          </a:p>
          <a:p>
            <a:pPr lvl="2" eaLnBrk="1" hangingPunct="1">
              <a:lnSpc>
                <a:spcPct val="120000"/>
              </a:lnSpc>
              <a:defRPr/>
            </a:pPr>
            <a:r>
              <a:rPr lang="zh-CN" altLang="en-US" b="1" dirty="0" smtClean="0">
                <a:solidFill>
                  <a:srgbClr val="FFFF00"/>
                </a:solidFill>
              </a:rPr>
              <a:t>编制的内部文档应尽量短小且主题突出，满足这种要求的最好的文档形式是模型</a:t>
            </a:r>
          </a:p>
        </p:txBody>
      </p:sp>
      <p:sp>
        <p:nvSpPr>
          <p:cNvPr id="299011"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敏捷过程的特点（与</a:t>
            </a:r>
            <a:r>
              <a:rPr lang="en-US" altLang="zh-CN" sz="4400" b="1">
                <a:solidFill>
                  <a:srgbClr val="FFFF00"/>
                </a:solidFill>
                <a:effectLst>
                  <a:outerShdw blurRad="38100" dist="38100" dir="2700000" algn="tl">
                    <a:srgbClr val="000000"/>
                  </a:outerShdw>
                </a:effectLst>
                <a:ea typeface="宋体" pitchFamily="2" charset="-122"/>
              </a:rPr>
              <a:t>RUP</a:t>
            </a:r>
            <a:r>
              <a:rPr lang="zh-CN" altLang="en-US" sz="4400" b="1">
                <a:solidFill>
                  <a:srgbClr val="FFFF00"/>
                </a:solidFill>
                <a:effectLst>
                  <a:outerShdw blurRad="38100" dist="38100" dir="2700000" algn="tl">
                    <a:srgbClr val="000000"/>
                  </a:outerShdw>
                </a:effectLst>
                <a:ea typeface="宋体" pitchFamily="2" charset="-122"/>
              </a:rPr>
              <a:t>比较）</a:t>
            </a:r>
          </a:p>
        </p:txBody>
      </p:sp>
      <p:sp>
        <p:nvSpPr>
          <p:cNvPr id="90117"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4"/>
          <p:cNvSpPr>
            <a:spLocks noGrp="1"/>
          </p:cNvSpPr>
          <p:nvPr>
            <p:ph type="sldNum" sz="quarter" idx="11"/>
          </p:nvPr>
        </p:nvSpPr>
        <p:spPr>
          <a:noFill/>
        </p:spPr>
        <p:txBody>
          <a:bodyPr/>
          <a:lstStyle/>
          <a:p>
            <a:fld id="{AA20980A-AC49-4B68-9586-27BCABCF4EA8}" type="slidenum">
              <a:rPr lang="en-US" altLang="zh-CN">
                <a:ea typeface="宋体" charset="-122"/>
              </a:rPr>
              <a:pPr/>
              <a:t>44</a:t>
            </a:fld>
            <a:endParaRPr lang="en-US" altLang="zh-CN">
              <a:ea typeface="宋体" charset="-122"/>
            </a:endParaRPr>
          </a:p>
        </p:txBody>
      </p:sp>
      <p:sp>
        <p:nvSpPr>
          <p:cNvPr id="300034" name="Rectangle 2"/>
          <p:cNvSpPr>
            <a:spLocks noGrp="1" noChangeArrowheads="1"/>
          </p:cNvSpPr>
          <p:nvPr>
            <p:ph type="body" idx="1"/>
          </p:nvPr>
        </p:nvSpPr>
        <p:spPr>
          <a:xfrm>
            <a:off x="179388" y="1187458"/>
            <a:ext cx="8856662" cy="3384550"/>
          </a:xfrm>
        </p:spPr>
        <p:txBody>
          <a:bodyPr/>
          <a:lstStyle/>
          <a:p>
            <a:pPr eaLnBrk="1" hangingPunct="1">
              <a:lnSpc>
                <a:spcPct val="120000"/>
              </a:lnSpc>
              <a:defRPr/>
            </a:pPr>
            <a:r>
              <a:rPr lang="zh-CN" altLang="en-US" sz="2800" b="1" dirty="0" smtClean="0">
                <a:solidFill>
                  <a:srgbClr val="FFFF00"/>
                </a:solidFill>
              </a:rPr>
              <a:t>敏捷过程的总体特征是针对商业环境下通常具有有限资源和有限时间约束的小型项目，提出了一些独具特色的、操作性较强的解决方案；</a:t>
            </a:r>
          </a:p>
          <a:p>
            <a:pPr eaLnBrk="1" hangingPunct="1">
              <a:lnSpc>
                <a:spcPct val="120000"/>
              </a:lnSpc>
              <a:defRPr/>
            </a:pPr>
            <a:r>
              <a:rPr lang="en-US" altLang="zh-CN" sz="2800" b="1" dirty="0" smtClean="0">
                <a:solidFill>
                  <a:srgbClr val="FFFF00"/>
                </a:solidFill>
              </a:rPr>
              <a:t>RUP</a:t>
            </a:r>
            <a:r>
              <a:rPr lang="zh-CN" altLang="en-US" sz="2800" b="1" dirty="0" smtClean="0">
                <a:solidFill>
                  <a:srgbClr val="FFFF00"/>
                </a:solidFill>
              </a:rPr>
              <a:t>是理想开发环境下软件过程的一种完美的模式，但对商业环境具有有限资源和有限时间约束的项目没有给出具体完整的配置方案。</a:t>
            </a:r>
          </a:p>
        </p:txBody>
      </p:sp>
      <p:sp>
        <p:nvSpPr>
          <p:cNvPr id="300035"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敏捷过程的特点（与</a:t>
            </a:r>
            <a:r>
              <a:rPr lang="en-US" altLang="zh-CN" sz="4400" b="1">
                <a:solidFill>
                  <a:srgbClr val="FFFF00"/>
                </a:solidFill>
                <a:effectLst>
                  <a:outerShdw blurRad="38100" dist="38100" dir="2700000" algn="tl">
                    <a:srgbClr val="000000"/>
                  </a:outerShdw>
                </a:effectLst>
                <a:ea typeface="宋体" pitchFamily="2" charset="-122"/>
              </a:rPr>
              <a:t>RUP</a:t>
            </a:r>
            <a:r>
              <a:rPr lang="zh-CN" altLang="en-US" sz="4400" b="1">
                <a:solidFill>
                  <a:srgbClr val="FFFF00"/>
                </a:solidFill>
                <a:effectLst>
                  <a:outerShdw blurRad="38100" dist="38100" dir="2700000" algn="tl">
                    <a:srgbClr val="000000"/>
                  </a:outerShdw>
                </a:effectLst>
                <a:ea typeface="宋体" pitchFamily="2" charset="-122"/>
              </a:rPr>
              <a:t>比较）</a:t>
            </a:r>
          </a:p>
        </p:txBody>
      </p:sp>
      <p:sp>
        <p:nvSpPr>
          <p:cNvPr id="91141"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grpSp>
        <p:nvGrpSpPr>
          <p:cNvPr id="2" name="Group 12"/>
          <p:cNvGrpSpPr>
            <a:grpSpLocks/>
          </p:cNvGrpSpPr>
          <p:nvPr/>
        </p:nvGrpSpPr>
        <p:grpSpPr bwMode="auto">
          <a:xfrm>
            <a:off x="1692275" y="4405334"/>
            <a:ext cx="5976938" cy="2166938"/>
            <a:chOff x="1066" y="2704"/>
            <a:chExt cx="3765" cy="1365"/>
          </a:xfrm>
        </p:grpSpPr>
        <p:grpSp>
          <p:nvGrpSpPr>
            <p:cNvPr id="91143" name="Group 10"/>
            <p:cNvGrpSpPr>
              <a:grpSpLocks/>
            </p:cNvGrpSpPr>
            <p:nvPr/>
          </p:nvGrpSpPr>
          <p:grpSpPr bwMode="auto">
            <a:xfrm>
              <a:off x="1066" y="2704"/>
              <a:ext cx="3765" cy="1134"/>
              <a:chOff x="793" y="2840"/>
              <a:chExt cx="3765" cy="1134"/>
            </a:xfrm>
          </p:grpSpPr>
          <p:sp>
            <p:nvSpPr>
              <p:cNvPr id="300037" name="Text Box 5"/>
              <p:cNvSpPr txBox="1">
                <a:spLocks noChangeArrowheads="1"/>
              </p:cNvSpPr>
              <p:nvPr/>
            </p:nvSpPr>
            <p:spPr bwMode="auto">
              <a:xfrm>
                <a:off x="1247" y="3475"/>
                <a:ext cx="2812" cy="363"/>
              </a:xfrm>
              <a:prstGeom prst="rect">
                <a:avLst/>
              </a:prstGeom>
              <a:noFill/>
              <a:ln w="28575">
                <a:solidFill>
                  <a:srgbClr val="FFFF66"/>
                </a:solidFill>
                <a:miter lim="800000"/>
                <a:headEnd/>
                <a:tailEnd/>
              </a:ln>
              <a:effectLst/>
            </p:spPr>
            <p:txBody>
              <a:bodyPr anchor="ctr" anchorCtr="1"/>
              <a:lstStyle/>
              <a:p>
                <a:pPr>
                  <a:spcBef>
                    <a:spcPct val="50000"/>
                  </a:spcBef>
                  <a:defRPr/>
                </a:pPr>
                <a:r>
                  <a:rPr lang="en-US" altLang="zh-CN" b="1">
                    <a:effectLst>
                      <a:outerShdw blurRad="38100" dist="38100" dir="2700000" algn="tl">
                        <a:srgbClr val="000000"/>
                      </a:outerShdw>
                    </a:effectLst>
                    <a:ea typeface="宋体" pitchFamily="2" charset="-122"/>
                  </a:rPr>
                  <a:t>Rational</a:t>
                </a:r>
                <a:r>
                  <a:rPr lang="zh-CN" altLang="en-US" b="1">
                    <a:effectLst>
                      <a:outerShdw blurRad="38100" dist="38100" dir="2700000" algn="tl">
                        <a:srgbClr val="000000"/>
                      </a:outerShdw>
                    </a:effectLst>
                    <a:ea typeface="宋体" pitchFamily="2" charset="-122"/>
                  </a:rPr>
                  <a:t>统一过程（</a:t>
                </a:r>
                <a:r>
                  <a:rPr lang="en-US" altLang="zh-CN" b="1">
                    <a:effectLst>
                      <a:outerShdw blurRad="38100" dist="38100" dir="2700000" algn="tl">
                        <a:srgbClr val="000000"/>
                      </a:outerShdw>
                    </a:effectLst>
                    <a:ea typeface="宋体" pitchFamily="2" charset="-122"/>
                  </a:rPr>
                  <a:t>RUP</a:t>
                </a:r>
                <a:r>
                  <a:rPr lang="zh-CN" altLang="en-US" b="1">
                    <a:effectLst>
                      <a:outerShdw blurRad="38100" dist="38100" dir="2700000" algn="tl">
                        <a:srgbClr val="000000"/>
                      </a:outerShdw>
                    </a:effectLst>
                    <a:ea typeface="宋体" pitchFamily="2" charset="-122"/>
                  </a:rPr>
                  <a:t>）</a:t>
                </a:r>
              </a:p>
            </p:txBody>
          </p:sp>
          <p:sp>
            <p:nvSpPr>
              <p:cNvPr id="300038" name="Text Box 6"/>
              <p:cNvSpPr txBox="1">
                <a:spLocks noChangeArrowheads="1"/>
              </p:cNvSpPr>
              <p:nvPr/>
            </p:nvSpPr>
            <p:spPr bwMode="auto">
              <a:xfrm>
                <a:off x="1610" y="3226"/>
                <a:ext cx="1134" cy="249"/>
              </a:xfrm>
              <a:prstGeom prst="rect">
                <a:avLst/>
              </a:prstGeom>
              <a:noFill/>
              <a:ln w="28575" algn="ctr">
                <a:solidFill>
                  <a:srgbClr val="FFFF66"/>
                </a:solidFill>
                <a:miter lim="800000"/>
                <a:headEnd/>
                <a:tailEnd/>
              </a:ln>
              <a:effectLst/>
            </p:spPr>
            <p:txBody>
              <a:bodyPr anchor="ctr" anchorCtr="1"/>
              <a:lstStyle/>
              <a:p>
                <a:pPr>
                  <a:spcBef>
                    <a:spcPct val="50000"/>
                  </a:spcBef>
                  <a:defRPr/>
                </a:pPr>
                <a:r>
                  <a:rPr lang="zh-CN" altLang="en-US" b="1">
                    <a:effectLst>
                      <a:outerShdw blurRad="38100" dist="38100" dir="2700000" algn="tl">
                        <a:srgbClr val="000000"/>
                      </a:outerShdw>
                    </a:effectLst>
                    <a:ea typeface="宋体" pitchFamily="2" charset="-122"/>
                  </a:rPr>
                  <a:t>敏捷过程（</a:t>
                </a:r>
                <a:r>
                  <a:rPr lang="en-US" altLang="zh-CN" b="1">
                    <a:effectLst>
                      <a:outerShdw blurRad="38100" dist="38100" dir="2700000" algn="tl">
                        <a:srgbClr val="000000"/>
                      </a:outerShdw>
                    </a:effectLst>
                    <a:ea typeface="宋体" pitchFamily="2" charset="-122"/>
                  </a:rPr>
                  <a:t>AP</a:t>
                </a:r>
                <a:r>
                  <a:rPr lang="zh-CN" altLang="en-US" b="1">
                    <a:effectLst>
                      <a:outerShdw blurRad="38100" dist="38100" dir="2700000" algn="tl">
                        <a:srgbClr val="000000"/>
                      </a:outerShdw>
                    </a:effectLst>
                    <a:ea typeface="宋体" pitchFamily="2" charset="-122"/>
                  </a:rPr>
                  <a:t>）</a:t>
                </a:r>
              </a:p>
            </p:txBody>
          </p:sp>
          <p:sp>
            <p:nvSpPr>
              <p:cNvPr id="300039" name="Text Box 7"/>
              <p:cNvSpPr txBox="1">
                <a:spLocks noChangeArrowheads="1"/>
              </p:cNvSpPr>
              <p:nvPr/>
            </p:nvSpPr>
            <p:spPr bwMode="auto">
              <a:xfrm>
                <a:off x="2835" y="3226"/>
                <a:ext cx="952" cy="249"/>
              </a:xfrm>
              <a:prstGeom prst="rect">
                <a:avLst/>
              </a:prstGeom>
              <a:noFill/>
              <a:ln w="28575" algn="ctr">
                <a:solidFill>
                  <a:srgbClr val="FFFF66"/>
                </a:solidFill>
                <a:miter lim="800000"/>
                <a:headEnd/>
                <a:tailEnd/>
              </a:ln>
              <a:effectLst/>
            </p:spPr>
            <p:txBody>
              <a:bodyPr anchor="ctr" anchorCtr="1"/>
              <a:lstStyle/>
              <a:p>
                <a:pPr>
                  <a:spcBef>
                    <a:spcPct val="50000"/>
                  </a:spcBef>
                  <a:defRPr/>
                </a:pPr>
                <a:r>
                  <a:rPr lang="zh-CN" altLang="en-US" b="1">
                    <a:effectLst>
                      <a:outerShdw blurRad="38100" dist="38100" dir="2700000" algn="tl">
                        <a:srgbClr val="000000"/>
                      </a:outerShdw>
                    </a:effectLst>
                    <a:ea typeface="宋体" pitchFamily="2" charset="-122"/>
                  </a:rPr>
                  <a:t>其他过程</a:t>
                </a:r>
              </a:p>
            </p:txBody>
          </p:sp>
          <p:sp>
            <p:nvSpPr>
              <p:cNvPr id="91148" name="Rectangle 8"/>
              <p:cNvSpPr>
                <a:spLocks noChangeArrowheads="1"/>
              </p:cNvSpPr>
              <p:nvPr/>
            </p:nvSpPr>
            <p:spPr bwMode="auto">
              <a:xfrm>
                <a:off x="793" y="2840"/>
                <a:ext cx="3765" cy="1134"/>
              </a:xfrm>
              <a:prstGeom prst="rect">
                <a:avLst/>
              </a:prstGeom>
              <a:noFill/>
              <a:ln w="9525">
                <a:solidFill>
                  <a:schemeClr val="tx1"/>
                </a:solidFill>
                <a:prstDash val="dash"/>
                <a:miter lim="800000"/>
                <a:headEnd/>
                <a:tailEnd/>
              </a:ln>
            </p:spPr>
            <p:txBody>
              <a:bodyPr wrap="none" anchor="ctr"/>
              <a:lstStyle/>
              <a:p>
                <a:endParaRPr lang="zh-CN" altLang="en-US"/>
              </a:p>
            </p:txBody>
          </p:sp>
          <p:sp>
            <p:nvSpPr>
              <p:cNvPr id="300041" name="Text Box 9"/>
              <p:cNvSpPr txBox="1">
                <a:spLocks noChangeArrowheads="1"/>
              </p:cNvSpPr>
              <p:nvPr/>
            </p:nvSpPr>
            <p:spPr bwMode="auto">
              <a:xfrm>
                <a:off x="839" y="2886"/>
                <a:ext cx="1088" cy="231"/>
              </a:xfrm>
              <a:prstGeom prst="rect">
                <a:avLst/>
              </a:prstGeom>
              <a:noFill/>
              <a:ln w="9525">
                <a:noFill/>
                <a:miter lim="800000"/>
                <a:headEnd/>
                <a:tailEnd/>
              </a:ln>
              <a:effectLst/>
            </p:spPr>
            <p:txBody>
              <a:bodyPr>
                <a:spAutoFit/>
              </a:bodyPr>
              <a:lstStyle/>
              <a:p>
                <a:pPr>
                  <a:spcBef>
                    <a:spcPct val="50000"/>
                  </a:spcBef>
                  <a:defRPr/>
                </a:pPr>
                <a:r>
                  <a:rPr lang="en-US" altLang="zh-CN" b="1">
                    <a:solidFill>
                      <a:srgbClr val="FFFF66"/>
                    </a:solidFill>
                    <a:effectLst>
                      <a:outerShdw blurRad="38100" dist="38100" dir="2700000" algn="tl">
                        <a:srgbClr val="000000"/>
                      </a:outerShdw>
                    </a:effectLst>
                    <a:ea typeface="宋体" pitchFamily="2" charset="-122"/>
                  </a:rPr>
                  <a:t>XXX</a:t>
                </a:r>
                <a:r>
                  <a:rPr lang="zh-CN" altLang="en-US" b="1">
                    <a:solidFill>
                      <a:srgbClr val="FFFF66"/>
                    </a:solidFill>
                    <a:effectLst>
                      <a:outerShdw blurRad="38100" dist="38100" dir="2700000" algn="tl">
                        <a:srgbClr val="000000"/>
                      </a:outerShdw>
                    </a:effectLst>
                    <a:ea typeface="宋体" pitchFamily="2" charset="-122"/>
                  </a:rPr>
                  <a:t>项目过程</a:t>
                </a:r>
              </a:p>
            </p:txBody>
          </p:sp>
        </p:grpSp>
        <p:sp>
          <p:nvSpPr>
            <p:cNvPr id="300043" name="Text Box 11"/>
            <p:cNvSpPr txBox="1">
              <a:spLocks noChangeArrowheads="1"/>
            </p:cNvSpPr>
            <p:nvPr/>
          </p:nvSpPr>
          <p:spPr bwMode="auto">
            <a:xfrm>
              <a:off x="2336" y="3838"/>
              <a:ext cx="1406" cy="231"/>
            </a:xfrm>
            <a:prstGeom prst="rect">
              <a:avLst/>
            </a:prstGeom>
            <a:noFill/>
            <a:ln w="9525">
              <a:noFill/>
              <a:miter lim="800000"/>
              <a:headEnd/>
              <a:tailEnd/>
            </a:ln>
            <a:effectLst/>
          </p:spPr>
          <p:txBody>
            <a:bodyPr>
              <a:spAutoFit/>
            </a:bodyPr>
            <a:lstStyle/>
            <a:p>
              <a:pPr>
                <a:spcBef>
                  <a:spcPct val="50000"/>
                </a:spcBef>
                <a:defRPr/>
              </a:pPr>
              <a:r>
                <a:rPr lang="zh-CN" altLang="en-US" b="1" dirty="0">
                  <a:solidFill>
                    <a:srgbClr val="FFFF66"/>
                  </a:solidFill>
                  <a:effectLst>
                    <a:outerShdw blurRad="38100" dist="38100" dir="2700000" algn="tl">
                      <a:srgbClr val="000000"/>
                    </a:outerShdw>
                  </a:effectLst>
                  <a:ea typeface="宋体" pitchFamily="2" charset="-122"/>
                </a:rPr>
                <a:t>敏捷过程实施策略</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4"/>
          <p:cNvSpPr>
            <a:spLocks noGrp="1"/>
          </p:cNvSpPr>
          <p:nvPr>
            <p:ph type="sldNum" sz="quarter" idx="11"/>
          </p:nvPr>
        </p:nvSpPr>
        <p:spPr>
          <a:noFill/>
        </p:spPr>
        <p:txBody>
          <a:bodyPr/>
          <a:lstStyle/>
          <a:p>
            <a:fld id="{956D0182-7CF6-40DA-BF7F-2EA85B0AD529}" type="slidenum">
              <a:rPr lang="en-US" altLang="zh-CN">
                <a:ea typeface="宋体" charset="-122"/>
              </a:rPr>
              <a:pPr/>
              <a:t>45</a:t>
            </a:fld>
            <a:endParaRPr lang="en-US" altLang="zh-CN">
              <a:ea typeface="宋体" charset="-122"/>
            </a:endParaRPr>
          </a:p>
        </p:txBody>
      </p:sp>
      <p:sp>
        <p:nvSpPr>
          <p:cNvPr id="235522" name="Rectangle 2"/>
          <p:cNvSpPr>
            <a:spLocks noGrp="1" noChangeArrowheads="1"/>
          </p:cNvSpPr>
          <p:nvPr>
            <p:ph type="body" idx="1"/>
          </p:nvPr>
        </p:nvSpPr>
        <p:spPr>
          <a:xfrm>
            <a:off x="179388" y="1268413"/>
            <a:ext cx="8569325" cy="5113337"/>
          </a:xfrm>
        </p:spPr>
        <p:txBody>
          <a:bodyPr/>
          <a:lstStyle/>
          <a:p>
            <a:pPr eaLnBrk="1" hangingPunct="1">
              <a:lnSpc>
                <a:spcPct val="110000"/>
              </a:lnSpc>
              <a:defRPr/>
            </a:pPr>
            <a:r>
              <a:rPr lang="en-US" altLang="zh-CN" sz="2800" b="1" smtClean="0">
                <a:solidFill>
                  <a:srgbClr val="FFFF00"/>
                </a:solidFill>
              </a:rPr>
              <a:t>Microsoft</a:t>
            </a:r>
            <a:r>
              <a:rPr lang="zh-CN" altLang="en-US" sz="2800" b="1" smtClean="0">
                <a:solidFill>
                  <a:srgbClr val="FFFF00"/>
                </a:solidFill>
              </a:rPr>
              <a:t>公司自己独特的软件开发过程，综合了</a:t>
            </a:r>
            <a:r>
              <a:rPr lang="en-US" altLang="zh-CN" sz="2800" b="1" smtClean="0">
                <a:solidFill>
                  <a:srgbClr val="FFFF00"/>
                </a:solidFill>
              </a:rPr>
              <a:t>RUP</a:t>
            </a:r>
            <a:r>
              <a:rPr lang="zh-CN" altLang="en-US" sz="2800" b="1" smtClean="0">
                <a:solidFill>
                  <a:srgbClr val="FFFF00"/>
                </a:solidFill>
              </a:rPr>
              <a:t>和</a:t>
            </a:r>
            <a:r>
              <a:rPr lang="en-US" altLang="zh-CN" sz="2800" b="1" smtClean="0">
                <a:solidFill>
                  <a:srgbClr val="FFFF00"/>
                </a:solidFill>
              </a:rPr>
              <a:t>XP</a:t>
            </a:r>
            <a:r>
              <a:rPr lang="zh-CN" altLang="en-US" sz="2800" b="1" smtClean="0">
                <a:solidFill>
                  <a:srgbClr val="FFFF00"/>
                </a:solidFill>
              </a:rPr>
              <a:t>的许多优点，是对众多成功项目的开发经验的正确总结。</a:t>
            </a:r>
          </a:p>
          <a:p>
            <a:pPr eaLnBrk="1" hangingPunct="1">
              <a:spcBef>
                <a:spcPct val="45000"/>
              </a:spcBef>
              <a:defRPr/>
            </a:pPr>
            <a:r>
              <a:rPr lang="en-US" altLang="zh-CN" sz="2800" b="1" smtClean="0">
                <a:solidFill>
                  <a:srgbClr val="FFFF00"/>
                </a:solidFill>
              </a:rPr>
              <a:t>MSF</a:t>
            </a:r>
            <a:r>
              <a:rPr lang="zh-CN" altLang="en-US" sz="2800" b="1" smtClean="0">
                <a:solidFill>
                  <a:srgbClr val="FFFF00"/>
                </a:solidFill>
              </a:rPr>
              <a:t>的过程模型来自两个方面：</a:t>
            </a:r>
          </a:p>
          <a:p>
            <a:pPr lvl="1" eaLnBrk="1" hangingPunct="1">
              <a:defRPr/>
            </a:pPr>
            <a:r>
              <a:rPr lang="zh-CN" altLang="en-US" sz="2400" b="1" smtClean="0">
                <a:solidFill>
                  <a:srgbClr val="FFFF00"/>
                </a:solidFill>
              </a:rPr>
              <a:t>微软开发应用程序的过程；</a:t>
            </a:r>
          </a:p>
          <a:p>
            <a:pPr lvl="1" eaLnBrk="1" hangingPunct="1">
              <a:defRPr/>
            </a:pPr>
            <a:r>
              <a:rPr lang="zh-CN" altLang="en-US" sz="2400" b="1" smtClean="0">
                <a:solidFill>
                  <a:srgbClr val="FFFF00"/>
                </a:solidFill>
              </a:rPr>
              <a:t>一些有效的、公认的过程模型；</a:t>
            </a:r>
          </a:p>
          <a:p>
            <a:pPr eaLnBrk="1" hangingPunct="1">
              <a:spcBef>
                <a:spcPct val="60000"/>
              </a:spcBef>
              <a:defRPr/>
            </a:pPr>
            <a:r>
              <a:rPr lang="zh-CN" altLang="en-US" sz="2800" b="1" smtClean="0">
                <a:solidFill>
                  <a:srgbClr val="FFFF00"/>
                </a:solidFill>
              </a:rPr>
              <a:t>详细论述参见</a:t>
            </a:r>
            <a:r>
              <a:rPr lang="en-US" altLang="zh-CN" sz="2800" b="1" smtClean="0">
                <a:solidFill>
                  <a:srgbClr val="FFFF00"/>
                </a:solidFill>
              </a:rPr>
              <a:t>《</a:t>
            </a:r>
            <a:r>
              <a:rPr lang="zh-CN" altLang="en-US" sz="2800" b="1" smtClean="0">
                <a:solidFill>
                  <a:srgbClr val="FFFF00"/>
                </a:solidFill>
              </a:rPr>
              <a:t>微软软件开发解决方案框架</a:t>
            </a:r>
            <a:r>
              <a:rPr lang="en-US" altLang="zh-CN" sz="2800" b="1" smtClean="0">
                <a:solidFill>
                  <a:srgbClr val="FFFF00"/>
                </a:solidFill>
              </a:rPr>
              <a:t>》</a:t>
            </a:r>
            <a:r>
              <a:rPr lang="zh-CN" altLang="en-US" sz="2800" b="1" smtClean="0">
                <a:solidFill>
                  <a:srgbClr val="FFFF00"/>
                </a:solidFill>
              </a:rPr>
              <a:t>（第二版），麦中凡、陶伟编著，北京航空航天大学出版社</a:t>
            </a:r>
          </a:p>
        </p:txBody>
      </p:sp>
      <p:sp>
        <p:nvSpPr>
          <p:cNvPr id="235523"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微软过程（</a:t>
            </a:r>
            <a:r>
              <a:rPr lang="en-US" altLang="zh-CN" sz="4400" b="1">
                <a:solidFill>
                  <a:srgbClr val="FFFF00"/>
                </a:solidFill>
                <a:effectLst>
                  <a:outerShdw blurRad="38100" dist="38100" dir="2700000" algn="tl">
                    <a:srgbClr val="000000"/>
                  </a:outerShdw>
                </a:effectLst>
                <a:ea typeface="宋体" pitchFamily="2" charset="-122"/>
              </a:rPr>
              <a:t>Microsoft Process, MP</a:t>
            </a:r>
            <a:r>
              <a:rPr lang="zh-CN" altLang="en-US" sz="4000" b="1">
                <a:solidFill>
                  <a:srgbClr val="FFFF00"/>
                </a:solidFill>
                <a:effectLst>
                  <a:outerShdw blurRad="38100" dist="38100" dir="2700000" algn="tl">
                    <a:srgbClr val="000000"/>
                  </a:outerShdw>
                </a:effectLst>
                <a:ea typeface="宋体" pitchFamily="2" charset="-122"/>
              </a:rPr>
              <a:t>）</a:t>
            </a:r>
          </a:p>
        </p:txBody>
      </p:sp>
      <p:sp>
        <p:nvSpPr>
          <p:cNvPr id="92165"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4"/>
          <p:cNvSpPr>
            <a:spLocks noGrp="1"/>
          </p:cNvSpPr>
          <p:nvPr>
            <p:ph type="sldNum" sz="quarter" idx="11"/>
          </p:nvPr>
        </p:nvSpPr>
        <p:spPr>
          <a:noFill/>
        </p:spPr>
        <p:txBody>
          <a:bodyPr/>
          <a:lstStyle/>
          <a:p>
            <a:fld id="{E438E868-F1E0-41C1-BDFE-B7309704C631}" type="slidenum">
              <a:rPr lang="en-US" altLang="zh-CN">
                <a:ea typeface="宋体" charset="-122"/>
              </a:rPr>
              <a:pPr/>
              <a:t>46</a:t>
            </a:fld>
            <a:endParaRPr lang="en-US" altLang="zh-CN">
              <a:ea typeface="宋体" charset="-122"/>
            </a:endParaRPr>
          </a:p>
        </p:txBody>
      </p:sp>
      <p:sp>
        <p:nvSpPr>
          <p:cNvPr id="243714" name="Rectangle 2"/>
          <p:cNvSpPr>
            <a:spLocks noGrp="1" noChangeArrowheads="1"/>
          </p:cNvSpPr>
          <p:nvPr>
            <p:ph type="body" idx="1"/>
          </p:nvPr>
        </p:nvSpPr>
        <p:spPr>
          <a:xfrm>
            <a:off x="179388" y="1052513"/>
            <a:ext cx="8964612" cy="4968875"/>
          </a:xfrm>
        </p:spPr>
        <p:txBody>
          <a:bodyPr/>
          <a:lstStyle/>
          <a:p>
            <a:pPr eaLnBrk="1" hangingPunct="1">
              <a:lnSpc>
                <a:spcPct val="105000"/>
              </a:lnSpc>
              <a:defRPr/>
            </a:pPr>
            <a:r>
              <a:rPr lang="zh-CN" altLang="en-US" sz="2400" b="1" dirty="0" smtClean="0">
                <a:solidFill>
                  <a:srgbClr val="FFFF00"/>
                </a:solidFill>
              </a:rPr>
              <a:t>项目前景（</a:t>
            </a:r>
            <a:r>
              <a:rPr lang="en-US" altLang="zh-CN" sz="2400" b="1" dirty="0" smtClean="0">
                <a:solidFill>
                  <a:srgbClr val="FFFF00"/>
                </a:solidFill>
              </a:rPr>
              <a:t>vision</a:t>
            </a:r>
            <a:r>
              <a:rPr lang="zh-CN" altLang="en-US" sz="2400" b="1" dirty="0" smtClean="0">
                <a:solidFill>
                  <a:srgbClr val="FFFF00"/>
                </a:solidFill>
              </a:rPr>
              <a:t>）与项目范围（</a:t>
            </a:r>
            <a:r>
              <a:rPr lang="en-US" altLang="zh-CN" sz="2400" b="1" dirty="0" smtClean="0">
                <a:solidFill>
                  <a:srgbClr val="FFFF00"/>
                </a:solidFill>
              </a:rPr>
              <a:t>scope</a:t>
            </a:r>
            <a:r>
              <a:rPr lang="zh-CN" altLang="en-US" sz="2400" b="1" dirty="0" smtClean="0">
                <a:solidFill>
                  <a:srgbClr val="FFFF00"/>
                </a:solidFill>
              </a:rPr>
              <a:t>）</a:t>
            </a:r>
          </a:p>
          <a:p>
            <a:pPr lvl="1" eaLnBrk="1" hangingPunct="1">
              <a:lnSpc>
                <a:spcPct val="105000"/>
              </a:lnSpc>
              <a:defRPr/>
            </a:pPr>
            <a:r>
              <a:rPr lang="zh-CN" altLang="en-US" sz="2200" b="1" dirty="0" smtClean="0">
                <a:solidFill>
                  <a:srgbClr val="FFFF00"/>
                </a:solidFill>
              </a:rPr>
              <a:t>项目前景是对项目要解决什么问题的开放性描述，它代表项目的</a:t>
            </a:r>
            <a:r>
              <a:rPr lang="zh-CN" altLang="en-US" sz="2200" b="1" dirty="0" smtClean="0"/>
              <a:t>远景目标</a:t>
            </a:r>
          </a:p>
          <a:p>
            <a:pPr lvl="1" eaLnBrk="1" hangingPunct="1">
              <a:lnSpc>
                <a:spcPct val="105000"/>
              </a:lnSpc>
              <a:defRPr/>
            </a:pPr>
            <a:r>
              <a:rPr lang="zh-CN" altLang="en-US" sz="2200" b="1" dirty="0" smtClean="0">
                <a:solidFill>
                  <a:srgbClr val="FFFF00"/>
                </a:solidFill>
              </a:rPr>
              <a:t>项目范围描述的是在项目的限制条件内，需要完成哪些具体的目标，主要是指所有特定的</a:t>
            </a:r>
            <a:r>
              <a:rPr lang="zh-CN" altLang="en-US" sz="2200" b="1" dirty="0" smtClean="0"/>
              <a:t>近期目标</a:t>
            </a:r>
          </a:p>
          <a:p>
            <a:pPr eaLnBrk="1" hangingPunct="1">
              <a:lnSpc>
                <a:spcPct val="105000"/>
              </a:lnSpc>
              <a:defRPr/>
            </a:pPr>
            <a:r>
              <a:rPr lang="zh-CN" altLang="en-US" sz="2400" b="1" dirty="0" smtClean="0">
                <a:solidFill>
                  <a:srgbClr val="FFFF00"/>
                </a:solidFill>
              </a:rPr>
              <a:t>功能说明书</a:t>
            </a:r>
          </a:p>
          <a:p>
            <a:pPr lvl="1" eaLnBrk="1" hangingPunct="1">
              <a:lnSpc>
                <a:spcPct val="105000"/>
              </a:lnSpc>
              <a:defRPr/>
            </a:pPr>
            <a:r>
              <a:rPr lang="zh-CN" altLang="en-US" sz="2200" b="1" dirty="0" smtClean="0">
                <a:solidFill>
                  <a:srgbClr val="FFFF00"/>
                </a:solidFill>
              </a:rPr>
              <a:t>阐释了软件每一个特性的功能和执行方式，以及所有特性的组合关系和整体架构</a:t>
            </a:r>
          </a:p>
          <a:p>
            <a:pPr lvl="1" eaLnBrk="1" hangingPunct="1">
              <a:lnSpc>
                <a:spcPct val="105000"/>
              </a:lnSpc>
              <a:defRPr/>
            </a:pPr>
            <a:r>
              <a:rPr lang="zh-CN" altLang="en-US" sz="2200" b="1" dirty="0" smtClean="0">
                <a:solidFill>
                  <a:srgbClr val="FFFF00"/>
                </a:solidFill>
              </a:rPr>
              <a:t>单页：概要性的描述所有产品特性的功能、性能及其在项目中的优先级</a:t>
            </a:r>
          </a:p>
          <a:p>
            <a:pPr lvl="1" eaLnBrk="1" hangingPunct="1">
              <a:lnSpc>
                <a:spcPct val="105000"/>
              </a:lnSpc>
              <a:defRPr/>
            </a:pPr>
            <a:r>
              <a:rPr lang="zh-CN" altLang="en-US" sz="2200" b="1" dirty="0" smtClean="0">
                <a:solidFill>
                  <a:srgbClr val="FFFF00"/>
                </a:solidFill>
              </a:rPr>
              <a:t>详细：从技术细节上详细描述如何实现所有的产品特性</a:t>
            </a:r>
          </a:p>
          <a:p>
            <a:pPr eaLnBrk="1" hangingPunct="1">
              <a:lnSpc>
                <a:spcPct val="105000"/>
              </a:lnSpc>
              <a:defRPr/>
            </a:pPr>
            <a:r>
              <a:rPr lang="zh-CN" altLang="en-US" sz="2400" b="1" dirty="0" smtClean="0">
                <a:solidFill>
                  <a:srgbClr val="FFFF00"/>
                </a:solidFill>
              </a:rPr>
              <a:t>程序经理</a:t>
            </a:r>
          </a:p>
          <a:p>
            <a:pPr lvl="1" eaLnBrk="1" hangingPunct="1">
              <a:lnSpc>
                <a:spcPct val="105000"/>
              </a:lnSpc>
              <a:defRPr/>
            </a:pPr>
            <a:r>
              <a:rPr lang="zh-CN" altLang="en-US" sz="2200" b="1" dirty="0" smtClean="0">
                <a:solidFill>
                  <a:srgbClr val="FFFF00"/>
                </a:solidFill>
              </a:rPr>
              <a:t>职责是在规定的项目资源、期限等限制条件下，确保产品能够如期发布。</a:t>
            </a:r>
          </a:p>
        </p:txBody>
      </p:sp>
      <p:sp>
        <p:nvSpPr>
          <p:cNvPr id="243715" name="Rectangle 3"/>
          <p:cNvSpPr>
            <a:spLocks noRot="1" noChangeArrowheads="1"/>
          </p:cNvSpPr>
          <p:nvPr/>
        </p:nvSpPr>
        <p:spPr bwMode="auto">
          <a:xfrm>
            <a:off x="179388" y="130175"/>
            <a:ext cx="8229600"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微软过程术语</a:t>
            </a:r>
            <a:endParaRPr lang="zh-CN" altLang="en-US" sz="4000" b="1">
              <a:solidFill>
                <a:srgbClr val="FFFF00"/>
              </a:solidFill>
              <a:effectLst>
                <a:outerShdw blurRad="38100" dist="38100" dir="2700000" algn="tl">
                  <a:srgbClr val="000000"/>
                </a:outerShdw>
              </a:effectLst>
              <a:ea typeface="宋体" pitchFamily="2" charset="-122"/>
            </a:endParaRPr>
          </a:p>
        </p:txBody>
      </p:sp>
      <p:sp>
        <p:nvSpPr>
          <p:cNvPr id="93189"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4"/>
          <p:cNvSpPr>
            <a:spLocks noGrp="1"/>
          </p:cNvSpPr>
          <p:nvPr>
            <p:ph type="sldNum" sz="quarter" idx="11"/>
          </p:nvPr>
        </p:nvSpPr>
        <p:spPr>
          <a:noFill/>
        </p:spPr>
        <p:txBody>
          <a:bodyPr/>
          <a:lstStyle/>
          <a:p>
            <a:fld id="{E286B42A-C48A-4D59-B869-E6EC4D969D4B}" type="slidenum">
              <a:rPr lang="en-US" altLang="zh-CN">
                <a:ea typeface="宋体" charset="-122"/>
              </a:rPr>
              <a:pPr/>
              <a:t>47</a:t>
            </a:fld>
            <a:endParaRPr lang="en-US" altLang="zh-CN">
              <a:ea typeface="宋体" charset="-122"/>
            </a:endParaRPr>
          </a:p>
        </p:txBody>
      </p:sp>
      <p:sp>
        <p:nvSpPr>
          <p:cNvPr id="236546" name="Rectangle 2"/>
          <p:cNvSpPr>
            <a:spLocks noGrp="1" noChangeArrowheads="1"/>
          </p:cNvSpPr>
          <p:nvPr>
            <p:ph type="body" idx="1"/>
          </p:nvPr>
        </p:nvSpPr>
        <p:spPr>
          <a:xfrm>
            <a:off x="457200" y="981075"/>
            <a:ext cx="8435975" cy="5111750"/>
          </a:xfrm>
        </p:spPr>
        <p:txBody>
          <a:bodyPr/>
          <a:lstStyle/>
          <a:p>
            <a:pPr eaLnBrk="1" hangingPunct="1">
              <a:lnSpc>
                <a:spcPct val="120000"/>
              </a:lnSpc>
              <a:defRPr/>
            </a:pPr>
            <a:r>
              <a:rPr lang="zh-CN" altLang="en-US" sz="2800" b="1" smtClean="0">
                <a:solidFill>
                  <a:srgbClr val="FFFF00"/>
                </a:solidFill>
              </a:rPr>
              <a:t>项目计划应该兼顾未来的不确定因素</a:t>
            </a:r>
          </a:p>
          <a:p>
            <a:pPr eaLnBrk="1" hangingPunct="1">
              <a:lnSpc>
                <a:spcPct val="120000"/>
              </a:lnSpc>
              <a:defRPr/>
            </a:pPr>
            <a:r>
              <a:rPr lang="zh-CN" altLang="en-US" sz="2800" b="1" smtClean="0">
                <a:solidFill>
                  <a:srgbClr val="FFFF00"/>
                </a:solidFill>
              </a:rPr>
              <a:t>用有效的风险管理来减少不确定的因素的影响</a:t>
            </a:r>
          </a:p>
          <a:p>
            <a:pPr eaLnBrk="1" hangingPunct="1">
              <a:lnSpc>
                <a:spcPct val="120000"/>
              </a:lnSpc>
              <a:defRPr/>
            </a:pPr>
            <a:r>
              <a:rPr lang="zh-CN" altLang="en-US" sz="2800" b="1" smtClean="0">
                <a:solidFill>
                  <a:srgbClr val="FFFF00"/>
                </a:solidFill>
              </a:rPr>
              <a:t>经常生成过渡版本并快速地测试软件来提高产品的稳定性及可预测性</a:t>
            </a:r>
          </a:p>
          <a:p>
            <a:pPr eaLnBrk="1" hangingPunct="1">
              <a:lnSpc>
                <a:spcPct val="120000"/>
              </a:lnSpc>
              <a:defRPr/>
            </a:pPr>
            <a:r>
              <a:rPr lang="zh-CN" altLang="en-US" sz="2800" b="1" smtClean="0">
                <a:solidFill>
                  <a:srgbClr val="FFFF00"/>
                </a:solidFill>
              </a:rPr>
              <a:t>采用快速循环、递进的开发过程</a:t>
            </a:r>
          </a:p>
          <a:p>
            <a:pPr eaLnBrk="1" hangingPunct="1">
              <a:lnSpc>
                <a:spcPct val="120000"/>
              </a:lnSpc>
              <a:defRPr/>
            </a:pPr>
            <a:r>
              <a:rPr lang="zh-CN" altLang="en-US" sz="2800" b="1" smtClean="0">
                <a:solidFill>
                  <a:srgbClr val="FFFF00"/>
                </a:solidFill>
              </a:rPr>
              <a:t>用创造性的工作来平衡产品特性和产品成本</a:t>
            </a:r>
          </a:p>
          <a:p>
            <a:pPr eaLnBrk="1" hangingPunct="1">
              <a:lnSpc>
                <a:spcPct val="120000"/>
              </a:lnSpc>
              <a:defRPr/>
            </a:pPr>
            <a:r>
              <a:rPr lang="zh-CN" altLang="en-US" sz="2800" b="1" smtClean="0">
                <a:solidFill>
                  <a:srgbClr val="FFFF00"/>
                </a:solidFill>
              </a:rPr>
              <a:t>项目进度表应该具有较高的稳定性和权威性</a:t>
            </a:r>
          </a:p>
          <a:p>
            <a:pPr eaLnBrk="1" hangingPunct="1">
              <a:lnSpc>
                <a:spcPct val="120000"/>
              </a:lnSpc>
              <a:defRPr/>
            </a:pPr>
            <a:r>
              <a:rPr lang="zh-CN" altLang="en-US" sz="2800" b="1" smtClean="0">
                <a:solidFill>
                  <a:srgbClr val="FFFF00"/>
                </a:solidFill>
              </a:rPr>
              <a:t>使用小型项目组并发地完成开发工作，并设置多个同步点</a:t>
            </a:r>
          </a:p>
        </p:txBody>
      </p:sp>
      <p:sp>
        <p:nvSpPr>
          <p:cNvPr id="236547"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微软过程的过程原则</a:t>
            </a:r>
          </a:p>
        </p:txBody>
      </p:sp>
      <p:sp>
        <p:nvSpPr>
          <p:cNvPr id="94213"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4"/>
          <p:cNvSpPr>
            <a:spLocks noGrp="1"/>
          </p:cNvSpPr>
          <p:nvPr>
            <p:ph type="sldNum" sz="quarter" idx="11"/>
          </p:nvPr>
        </p:nvSpPr>
        <p:spPr>
          <a:noFill/>
        </p:spPr>
        <p:txBody>
          <a:bodyPr/>
          <a:lstStyle/>
          <a:p>
            <a:fld id="{E34E7C28-521C-495D-97F0-7473363FC85E}" type="slidenum">
              <a:rPr lang="en-US" altLang="zh-CN">
                <a:ea typeface="宋体" charset="-122"/>
              </a:rPr>
              <a:pPr/>
              <a:t>48</a:t>
            </a:fld>
            <a:endParaRPr lang="en-US" altLang="zh-CN">
              <a:ea typeface="宋体" charset="-122"/>
            </a:endParaRPr>
          </a:p>
        </p:txBody>
      </p:sp>
      <p:sp>
        <p:nvSpPr>
          <p:cNvPr id="301058" name="Rectangle 2"/>
          <p:cNvSpPr>
            <a:spLocks noGrp="1" noChangeArrowheads="1"/>
          </p:cNvSpPr>
          <p:nvPr>
            <p:ph type="body" idx="1"/>
          </p:nvPr>
        </p:nvSpPr>
        <p:spPr>
          <a:xfrm>
            <a:off x="468313" y="1125538"/>
            <a:ext cx="8435975" cy="4895850"/>
          </a:xfrm>
        </p:spPr>
        <p:txBody>
          <a:bodyPr/>
          <a:lstStyle/>
          <a:p>
            <a:pPr eaLnBrk="1" hangingPunct="1">
              <a:lnSpc>
                <a:spcPct val="120000"/>
              </a:lnSpc>
              <a:defRPr/>
            </a:pPr>
            <a:r>
              <a:rPr lang="zh-CN" altLang="en-US" sz="2800" b="1" dirty="0" smtClean="0">
                <a:solidFill>
                  <a:srgbClr val="FFFF00"/>
                </a:solidFill>
              </a:rPr>
              <a:t>将大型项目分解成多个可管理的单元，以便更快地发布产品</a:t>
            </a:r>
          </a:p>
          <a:p>
            <a:pPr eaLnBrk="1" hangingPunct="1">
              <a:lnSpc>
                <a:spcPct val="120000"/>
              </a:lnSpc>
              <a:defRPr/>
            </a:pPr>
            <a:r>
              <a:rPr lang="zh-CN" altLang="en-US" sz="2800" b="1" dirty="0" smtClean="0">
                <a:solidFill>
                  <a:srgbClr val="FFFF00"/>
                </a:solidFill>
              </a:rPr>
              <a:t>用产品的前景目标和概要说明指导项目开发工作</a:t>
            </a:r>
            <a:r>
              <a:rPr lang="en-US" altLang="zh-CN" sz="2800" b="1" dirty="0" smtClean="0">
                <a:solidFill>
                  <a:srgbClr val="FFFF00"/>
                </a:solidFill>
                <a:latin typeface="Arial"/>
              </a:rPr>
              <a:t>——</a:t>
            </a:r>
            <a:r>
              <a:rPr lang="zh-CN" altLang="en-US" sz="2800" b="1" dirty="0" smtClean="0">
                <a:solidFill>
                  <a:srgbClr val="FFFF00"/>
                </a:solidFill>
              </a:rPr>
              <a:t>先基线化，后冻结</a:t>
            </a:r>
          </a:p>
          <a:p>
            <a:pPr eaLnBrk="1" hangingPunct="1">
              <a:lnSpc>
                <a:spcPct val="120000"/>
              </a:lnSpc>
              <a:defRPr/>
            </a:pPr>
            <a:r>
              <a:rPr lang="zh-CN" altLang="en-US" sz="2800" b="1" dirty="0" smtClean="0">
                <a:solidFill>
                  <a:srgbClr val="FFFF00"/>
                </a:solidFill>
              </a:rPr>
              <a:t>避免产品走形</a:t>
            </a:r>
          </a:p>
          <a:p>
            <a:pPr eaLnBrk="1" hangingPunct="1">
              <a:lnSpc>
                <a:spcPct val="120000"/>
              </a:lnSpc>
              <a:defRPr/>
            </a:pPr>
            <a:r>
              <a:rPr lang="zh-CN" altLang="en-US" sz="2800" b="1" dirty="0" smtClean="0">
                <a:solidFill>
                  <a:srgbClr val="FFFF00"/>
                </a:solidFill>
              </a:rPr>
              <a:t>使用原型验证概念，对项目进行早期论证</a:t>
            </a:r>
          </a:p>
          <a:p>
            <a:pPr eaLnBrk="1" hangingPunct="1">
              <a:lnSpc>
                <a:spcPct val="120000"/>
              </a:lnSpc>
              <a:defRPr/>
            </a:pPr>
            <a:r>
              <a:rPr lang="zh-CN" altLang="en-US" sz="2800" b="1" dirty="0" smtClean="0">
                <a:solidFill>
                  <a:srgbClr val="FFFF00"/>
                </a:solidFill>
              </a:rPr>
              <a:t>把零缺陷作为追求的目标</a:t>
            </a:r>
          </a:p>
          <a:p>
            <a:pPr eaLnBrk="1" hangingPunct="1">
              <a:lnSpc>
                <a:spcPct val="120000"/>
              </a:lnSpc>
              <a:defRPr/>
            </a:pPr>
            <a:r>
              <a:rPr lang="zh-CN" altLang="en-US" sz="2800" b="1" dirty="0" smtClean="0">
                <a:solidFill>
                  <a:srgbClr val="FFFF00"/>
                </a:solidFill>
              </a:rPr>
              <a:t>里程碑评审会强调改进工作，避免相互指责</a:t>
            </a:r>
          </a:p>
        </p:txBody>
      </p:sp>
      <p:sp>
        <p:nvSpPr>
          <p:cNvPr id="301059"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微软过程的过程原则（续）</a:t>
            </a:r>
          </a:p>
        </p:txBody>
      </p:sp>
      <p:sp>
        <p:nvSpPr>
          <p:cNvPr id="95237"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4"/>
          <p:cNvSpPr>
            <a:spLocks noGrp="1"/>
          </p:cNvSpPr>
          <p:nvPr>
            <p:ph type="sldNum" sz="quarter" idx="11"/>
          </p:nvPr>
        </p:nvSpPr>
        <p:spPr>
          <a:noFill/>
        </p:spPr>
        <p:txBody>
          <a:bodyPr/>
          <a:lstStyle/>
          <a:p>
            <a:fld id="{A894EC66-1E82-4316-9B17-EB61E0FA893D}" type="slidenum">
              <a:rPr lang="en-US" altLang="zh-CN">
                <a:ea typeface="宋体" charset="-122"/>
              </a:rPr>
              <a:pPr/>
              <a:t>49</a:t>
            </a:fld>
            <a:endParaRPr lang="en-US" altLang="zh-CN">
              <a:ea typeface="宋体" charset="-122"/>
            </a:endParaRPr>
          </a:p>
        </p:txBody>
      </p:sp>
      <p:sp>
        <p:nvSpPr>
          <p:cNvPr id="302082" name="Rectangle 2"/>
          <p:cNvSpPr>
            <a:spLocks noGrp="1" noChangeArrowheads="1"/>
          </p:cNvSpPr>
          <p:nvPr>
            <p:ph type="body" idx="1"/>
          </p:nvPr>
        </p:nvSpPr>
        <p:spPr>
          <a:xfrm>
            <a:off x="457200" y="981075"/>
            <a:ext cx="8435975" cy="5111750"/>
          </a:xfrm>
        </p:spPr>
        <p:txBody>
          <a:bodyPr/>
          <a:lstStyle/>
          <a:p>
            <a:pPr eaLnBrk="1" hangingPunct="1">
              <a:lnSpc>
                <a:spcPct val="115000"/>
              </a:lnSpc>
              <a:defRPr/>
            </a:pPr>
            <a:r>
              <a:rPr lang="zh-CN" altLang="en-US" sz="2200" b="1" smtClean="0">
                <a:solidFill>
                  <a:srgbClr val="FFFF00"/>
                </a:solidFill>
              </a:rPr>
              <a:t>小型的、多元化的项目组</a:t>
            </a:r>
          </a:p>
          <a:p>
            <a:pPr eaLnBrk="1" hangingPunct="1">
              <a:lnSpc>
                <a:spcPct val="115000"/>
              </a:lnSpc>
              <a:defRPr/>
            </a:pPr>
            <a:r>
              <a:rPr lang="zh-CN" altLang="en-US" sz="2200" b="1" smtClean="0">
                <a:solidFill>
                  <a:srgbClr val="FFFF00"/>
                </a:solidFill>
              </a:rPr>
              <a:t>角色依赖和职责共享</a:t>
            </a:r>
          </a:p>
          <a:p>
            <a:pPr eaLnBrk="1" hangingPunct="1">
              <a:lnSpc>
                <a:spcPct val="115000"/>
              </a:lnSpc>
              <a:defRPr/>
            </a:pPr>
            <a:r>
              <a:rPr lang="zh-CN" altLang="en-US" sz="2200" b="1" smtClean="0">
                <a:solidFill>
                  <a:srgbClr val="FFFF00"/>
                </a:solidFill>
              </a:rPr>
              <a:t>专深的技术水平和业务技能</a:t>
            </a:r>
          </a:p>
          <a:p>
            <a:pPr eaLnBrk="1" hangingPunct="1">
              <a:lnSpc>
                <a:spcPct val="115000"/>
              </a:lnSpc>
              <a:defRPr/>
            </a:pPr>
            <a:r>
              <a:rPr lang="zh-CN" altLang="en-US" sz="2200" b="1" smtClean="0">
                <a:solidFill>
                  <a:srgbClr val="FFFF00"/>
                </a:solidFill>
              </a:rPr>
              <a:t>以产品发布为中心</a:t>
            </a:r>
          </a:p>
          <a:p>
            <a:pPr eaLnBrk="1" hangingPunct="1">
              <a:lnSpc>
                <a:spcPct val="115000"/>
              </a:lnSpc>
              <a:defRPr/>
            </a:pPr>
            <a:r>
              <a:rPr lang="zh-CN" altLang="en-US" sz="2200" b="1" smtClean="0">
                <a:solidFill>
                  <a:srgbClr val="FFFF00"/>
                </a:solidFill>
              </a:rPr>
              <a:t>明确的目标</a:t>
            </a:r>
          </a:p>
          <a:p>
            <a:pPr eaLnBrk="1" hangingPunct="1">
              <a:lnSpc>
                <a:spcPct val="115000"/>
              </a:lnSpc>
              <a:defRPr/>
            </a:pPr>
            <a:r>
              <a:rPr lang="zh-CN" altLang="en-US" sz="2200" b="1" smtClean="0">
                <a:solidFill>
                  <a:srgbClr val="FFFF00"/>
                </a:solidFill>
              </a:rPr>
              <a:t>客户的主动参与</a:t>
            </a:r>
          </a:p>
          <a:p>
            <a:pPr eaLnBrk="1" hangingPunct="1">
              <a:lnSpc>
                <a:spcPct val="115000"/>
              </a:lnSpc>
              <a:defRPr/>
            </a:pPr>
            <a:r>
              <a:rPr lang="zh-CN" altLang="en-US" sz="2200" b="1" smtClean="0">
                <a:solidFill>
                  <a:srgbClr val="FFFF00"/>
                </a:solidFill>
              </a:rPr>
              <a:t>分享产品的前景</a:t>
            </a:r>
          </a:p>
          <a:p>
            <a:pPr eaLnBrk="1" hangingPunct="1">
              <a:lnSpc>
                <a:spcPct val="115000"/>
              </a:lnSpc>
              <a:defRPr/>
            </a:pPr>
            <a:r>
              <a:rPr lang="zh-CN" altLang="en-US" sz="2200" b="1" smtClean="0">
                <a:solidFill>
                  <a:srgbClr val="FFFF00"/>
                </a:solidFill>
              </a:rPr>
              <a:t>所有人都参与设计</a:t>
            </a:r>
          </a:p>
          <a:p>
            <a:pPr eaLnBrk="1" hangingPunct="1">
              <a:lnSpc>
                <a:spcPct val="115000"/>
              </a:lnSpc>
              <a:defRPr/>
            </a:pPr>
            <a:r>
              <a:rPr lang="zh-CN" altLang="en-US" sz="2200" b="1" smtClean="0">
                <a:solidFill>
                  <a:srgbClr val="FFFF00"/>
                </a:solidFill>
              </a:rPr>
              <a:t>认真从过去的项目中吸取经验</a:t>
            </a:r>
          </a:p>
          <a:p>
            <a:pPr eaLnBrk="1" hangingPunct="1">
              <a:lnSpc>
                <a:spcPct val="115000"/>
              </a:lnSpc>
              <a:defRPr/>
            </a:pPr>
            <a:r>
              <a:rPr lang="zh-CN" altLang="en-US" sz="2200" b="1" smtClean="0">
                <a:solidFill>
                  <a:srgbClr val="FFFF00"/>
                </a:solidFill>
              </a:rPr>
              <a:t>共同管理、共同决策</a:t>
            </a:r>
          </a:p>
          <a:p>
            <a:pPr eaLnBrk="1" hangingPunct="1">
              <a:lnSpc>
                <a:spcPct val="115000"/>
              </a:lnSpc>
              <a:defRPr/>
            </a:pPr>
            <a:r>
              <a:rPr lang="zh-CN" altLang="en-US" sz="2200" b="1" smtClean="0">
                <a:solidFill>
                  <a:srgbClr val="FFFF00"/>
                </a:solidFill>
              </a:rPr>
              <a:t>项目组成员在同一地点办公</a:t>
            </a:r>
          </a:p>
          <a:p>
            <a:pPr eaLnBrk="1" hangingPunct="1">
              <a:lnSpc>
                <a:spcPct val="115000"/>
              </a:lnSpc>
              <a:defRPr/>
            </a:pPr>
            <a:r>
              <a:rPr lang="zh-CN" altLang="en-US" sz="2200" b="1" smtClean="0">
                <a:solidFill>
                  <a:srgbClr val="FFFF00"/>
                </a:solidFill>
              </a:rPr>
              <a:t>大型项目组也像小型项目组一样运转</a:t>
            </a:r>
          </a:p>
        </p:txBody>
      </p:sp>
      <p:sp>
        <p:nvSpPr>
          <p:cNvPr id="302083"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微软过程的组队原则</a:t>
            </a:r>
          </a:p>
        </p:txBody>
      </p:sp>
      <p:sp>
        <p:nvSpPr>
          <p:cNvPr id="96261"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4"/>
          <p:cNvSpPr>
            <a:spLocks noGrp="1"/>
          </p:cNvSpPr>
          <p:nvPr>
            <p:ph type="sldNum" sz="quarter" idx="11"/>
          </p:nvPr>
        </p:nvSpPr>
        <p:spPr>
          <a:noFill/>
        </p:spPr>
        <p:txBody>
          <a:bodyPr/>
          <a:lstStyle/>
          <a:p>
            <a:fld id="{A6DBE988-8375-4C82-A4AA-285116BC5E0D}" type="slidenum">
              <a:rPr lang="en-US" altLang="zh-CN">
                <a:ea typeface="宋体" charset="-122"/>
              </a:rPr>
              <a:pPr/>
              <a:t>5</a:t>
            </a:fld>
            <a:endParaRPr lang="en-US" altLang="zh-CN">
              <a:ea typeface="宋体" charset="-122"/>
            </a:endParaRPr>
          </a:p>
        </p:txBody>
      </p:sp>
      <p:sp>
        <p:nvSpPr>
          <p:cNvPr id="279554" name="Rectangle 2"/>
          <p:cNvSpPr>
            <a:spLocks noGrp="1" noChangeArrowheads="1"/>
          </p:cNvSpPr>
          <p:nvPr>
            <p:ph type="body" idx="1"/>
          </p:nvPr>
        </p:nvSpPr>
        <p:spPr>
          <a:xfrm>
            <a:off x="179388" y="1312887"/>
            <a:ext cx="8713787" cy="5545137"/>
          </a:xfrm>
        </p:spPr>
        <p:txBody>
          <a:bodyPr/>
          <a:lstStyle/>
          <a:p>
            <a:pPr eaLnBrk="1" hangingPunct="1">
              <a:lnSpc>
                <a:spcPct val="115000"/>
              </a:lnSpc>
              <a:defRPr/>
            </a:pPr>
            <a:r>
              <a:rPr lang="en-US" altLang="zh-CN" sz="2400" b="1" dirty="0" smtClean="0">
                <a:solidFill>
                  <a:srgbClr val="FFFF00"/>
                </a:solidFill>
              </a:rPr>
              <a:t>6. </a:t>
            </a:r>
            <a:r>
              <a:rPr lang="zh-CN" altLang="en-US" sz="2400" b="1" dirty="0" smtClean="0">
                <a:solidFill>
                  <a:srgbClr val="FFFF00"/>
                </a:solidFill>
              </a:rPr>
              <a:t>迭代（</a:t>
            </a:r>
            <a:r>
              <a:rPr lang="en-US" altLang="zh-CN" sz="2400" b="1" dirty="0" smtClean="0">
                <a:solidFill>
                  <a:srgbClr val="FFFF00"/>
                </a:solidFill>
              </a:rPr>
              <a:t>iteration</a:t>
            </a:r>
            <a:r>
              <a:rPr lang="zh-CN" altLang="en-US" sz="2400" b="1" dirty="0" smtClean="0">
                <a:solidFill>
                  <a:srgbClr val="FFFF00"/>
                </a:solidFill>
              </a:rPr>
              <a:t>）与增量（</a:t>
            </a:r>
            <a:r>
              <a:rPr lang="en-US" altLang="zh-CN" sz="2400" b="1" dirty="0" smtClean="0">
                <a:solidFill>
                  <a:srgbClr val="FFFF00"/>
                </a:solidFill>
              </a:rPr>
              <a:t>increment</a:t>
            </a:r>
            <a:r>
              <a:rPr lang="zh-CN" altLang="en-US" sz="2400" b="1" dirty="0" smtClean="0">
                <a:solidFill>
                  <a:srgbClr val="FFFF00"/>
                </a:solidFill>
              </a:rPr>
              <a:t>）：</a:t>
            </a:r>
          </a:p>
          <a:p>
            <a:pPr lvl="1" eaLnBrk="1" hangingPunct="1">
              <a:lnSpc>
                <a:spcPct val="115000"/>
              </a:lnSpc>
              <a:defRPr/>
            </a:pPr>
            <a:r>
              <a:rPr lang="zh-CN" altLang="en-US" sz="2000" b="1" dirty="0" smtClean="0">
                <a:solidFill>
                  <a:srgbClr val="FFFF00"/>
                </a:solidFill>
              </a:rPr>
              <a:t>迭代是阶段中的一个子项目，其结果是生成系统的一个内部或外部的发布版本。</a:t>
            </a:r>
          </a:p>
          <a:p>
            <a:pPr lvl="1" eaLnBrk="1" hangingPunct="1">
              <a:lnSpc>
                <a:spcPct val="115000"/>
              </a:lnSpc>
              <a:defRPr/>
            </a:pPr>
            <a:r>
              <a:rPr lang="zh-CN" altLang="en-US" sz="2000" b="1" dirty="0" smtClean="0">
                <a:solidFill>
                  <a:srgbClr val="FFFF00"/>
                </a:solidFill>
              </a:rPr>
              <a:t>增量是指在后续迭代结束后，两个发布版本之间存在的差异或差值。</a:t>
            </a:r>
          </a:p>
          <a:p>
            <a:pPr lvl="1" eaLnBrk="1" hangingPunct="1">
              <a:lnSpc>
                <a:spcPct val="115000"/>
              </a:lnSpc>
              <a:defRPr/>
            </a:pPr>
            <a:r>
              <a:rPr lang="zh-CN" altLang="en-US" sz="2000" b="1" dirty="0" smtClean="0">
                <a:latin typeface="Arial"/>
              </a:rPr>
              <a:t>“</a:t>
            </a:r>
            <a:r>
              <a:rPr lang="zh-CN" altLang="en-US" sz="2000" b="1" dirty="0" smtClean="0"/>
              <a:t>迭代和增量的过程</a:t>
            </a:r>
            <a:r>
              <a:rPr lang="zh-CN" altLang="en-US" sz="2000" b="1" dirty="0" smtClean="0">
                <a:latin typeface="Arial"/>
              </a:rPr>
              <a:t>”</a:t>
            </a:r>
            <a:endParaRPr lang="zh-CN" altLang="en-US" sz="2000" b="1" dirty="0" smtClean="0"/>
          </a:p>
          <a:p>
            <a:pPr eaLnBrk="1" hangingPunct="1">
              <a:lnSpc>
                <a:spcPct val="115000"/>
              </a:lnSpc>
              <a:defRPr/>
            </a:pPr>
            <a:r>
              <a:rPr lang="en-US" altLang="zh-CN" sz="2400" b="1" dirty="0" smtClean="0">
                <a:solidFill>
                  <a:srgbClr val="FFFF00"/>
                </a:solidFill>
              </a:rPr>
              <a:t>7. </a:t>
            </a:r>
            <a:r>
              <a:rPr lang="zh-CN" altLang="en-US" sz="2400" b="1" dirty="0" smtClean="0">
                <a:solidFill>
                  <a:srgbClr val="FFFF00"/>
                </a:solidFill>
              </a:rPr>
              <a:t>活动（</a:t>
            </a:r>
            <a:r>
              <a:rPr lang="en-US" altLang="zh-CN" sz="2400" b="1" dirty="0" smtClean="0">
                <a:solidFill>
                  <a:srgbClr val="FFFF00"/>
                </a:solidFill>
              </a:rPr>
              <a:t>activity</a:t>
            </a:r>
            <a:r>
              <a:rPr lang="zh-CN" altLang="en-US" sz="2400" b="1" dirty="0" smtClean="0">
                <a:solidFill>
                  <a:srgbClr val="FFFF00"/>
                </a:solidFill>
              </a:rPr>
              <a:t>）：是要求角色执行的工作单元。</a:t>
            </a:r>
          </a:p>
          <a:p>
            <a:pPr eaLnBrk="1" hangingPunct="1">
              <a:lnSpc>
                <a:spcPct val="115000"/>
              </a:lnSpc>
              <a:defRPr/>
            </a:pPr>
            <a:r>
              <a:rPr lang="en-US" altLang="zh-CN" sz="2400" b="1" dirty="0" smtClean="0">
                <a:solidFill>
                  <a:srgbClr val="FFFF00"/>
                </a:solidFill>
              </a:rPr>
              <a:t>8. </a:t>
            </a:r>
            <a:r>
              <a:rPr lang="zh-CN" altLang="en-US" sz="2400" b="1" dirty="0" smtClean="0">
                <a:solidFill>
                  <a:srgbClr val="FFFF00"/>
                </a:solidFill>
              </a:rPr>
              <a:t>工件（</a:t>
            </a:r>
            <a:r>
              <a:rPr lang="en-US" altLang="zh-CN" sz="2400" b="1" dirty="0" smtClean="0">
                <a:solidFill>
                  <a:srgbClr val="FFFF00"/>
                </a:solidFill>
              </a:rPr>
              <a:t>artifacts</a:t>
            </a:r>
            <a:r>
              <a:rPr lang="zh-CN" altLang="en-US" sz="2400" b="1" dirty="0" smtClean="0">
                <a:solidFill>
                  <a:srgbClr val="FFFF00"/>
                </a:solidFill>
              </a:rPr>
              <a:t>）：是一条信息，有三个特性：由过程生成、修改和使用；定义了职责范围；受到版本控制。</a:t>
            </a:r>
          </a:p>
          <a:p>
            <a:pPr eaLnBrk="1" hangingPunct="1">
              <a:lnSpc>
                <a:spcPct val="115000"/>
              </a:lnSpc>
              <a:defRPr/>
            </a:pPr>
            <a:r>
              <a:rPr lang="en-US" altLang="zh-CN" sz="2400" b="1" dirty="0" smtClean="0">
                <a:solidFill>
                  <a:srgbClr val="FFFF00"/>
                </a:solidFill>
              </a:rPr>
              <a:t>9. </a:t>
            </a:r>
            <a:r>
              <a:rPr lang="zh-CN" altLang="en-US" sz="2400" b="1" dirty="0" smtClean="0">
                <a:solidFill>
                  <a:srgbClr val="FFFF00"/>
                </a:solidFill>
              </a:rPr>
              <a:t>阶段（</a:t>
            </a:r>
            <a:r>
              <a:rPr lang="en-US" altLang="zh-CN" sz="2400" b="1" dirty="0" smtClean="0">
                <a:solidFill>
                  <a:srgbClr val="FFFF00"/>
                </a:solidFill>
              </a:rPr>
              <a:t>phase</a:t>
            </a:r>
            <a:r>
              <a:rPr lang="zh-CN" altLang="en-US" sz="2400" b="1" dirty="0" smtClean="0">
                <a:solidFill>
                  <a:srgbClr val="FFFF00"/>
                </a:solidFill>
              </a:rPr>
              <a:t>）和里程碑（</a:t>
            </a:r>
            <a:r>
              <a:rPr lang="en-US" altLang="zh-CN" sz="2400" b="1" dirty="0" smtClean="0">
                <a:solidFill>
                  <a:srgbClr val="FFFF00"/>
                </a:solidFill>
              </a:rPr>
              <a:t>milestone</a:t>
            </a:r>
            <a:r>
              <a:rPr lang="zh-CN" altLang="en-US" sz="2400" b="1" dirty="0" smtClean="0">
                <a:solidFill>
                  <a:srgbClr val="FFFF00"/>
                </a:solidFill>
              </a:rPr>
              <a:t>）</a:t>
            </a:r>
          </a:p>
          <a:p>
            <a:pPr lvl="1" eaLnBrk="1" hangingPunct="1">
              <a:lnSpc>
                <a:spcPct val="115000"/>
              </a:lnSpc>
              <a:defRPr/>
            </a:pPr>
            <a:r>
              <a:rPr lang="zh-CN" altLang="en-US" sz="2000" b="1" dirty="0" smtClean="0">
                <a:solidFill>
                  <a:srgbClr val="FFFF00"/>
                </a:solidFill>
              </a:rPr>
              <a:t>里程碑是迭代正式结束的时间点。</a:t>
            </a:r>
          </a:p>
          <a:p>
            <a:pPr lvl="1" eaLnBrk="1" hangingPunct="1">
              <a:lnSpc>
                <a:spcPct val="115000"/>
              </a:lnSpc>
              <a:defRPr/>
            </a:pPr>
            <a:r>
              <a:rPr lang="zh-CN" altLang="en-US" sz="2000" b="1" dirty="0" smtClean="0">
                <a:solidFill>
                  <a:srgbClr val="FFFF00"/>
                </a:solidFill>
              </a:rPr>
              <a:t>阶段是项目中相邻两个主要里程碑之间的时间段，在此期间要实现一组既定的目标、完成工件并决定是否进入下一阶段。</a:t>
            </a:r>
          </a:p>
        </p:txBody>
      </p:sp>
      <p:sp>
        <p:nvSpPr>
          <p:cNvPr id="279555" name="Rectangle 3"/>
          <p:cNvSpPr>
            <a:spLocks noRot="1" noChangeArrowheads="1"/>
          </p:cNvSpPr>
          <p:nvPr/>
        </p:nvSpPr>
        <p:spPr bwMode="auto">
          <a:xfrm>
            <a:off x="179388" y="130175"/>
            <a:ext cx="8229600" cy="706438"/>
          </a:xfrm>
          <a:prstGeom prst="rect">
            <a:avLst/>
          </a:prstGeom>
          <a:noFill/>
          <a:ln w="9525">
            <a:noFill/>
            <a:miter lim="800000"/>
            <a:headEnd/>
            <a:tailEnd/>
          </a:ln>
          <a:effectLst/>
        </p:spPr>
        <p:txBody>
          <a:bodyPr anchor="ctr"/>
          <a:lstStyle/>
          <a:p>
            <a:pPr>
              <a:defRPr/>
            </a:pPr>
            <a:r>
              <a:rPr lang="en-US" altLang="zh-CN" sz="4400" b="1">
                <a:solidFill>
                  <a:srgbClr val="FFFF00"/>
                </a:solidFill>
                <a:effectLst>
                  <a:outerShdw blurRad="38100" dist="38100" dir="2700000" algn="tl">
                    <a:srgbClr val="000000"/>
                  </a:outerShdw>
                </a:effectLst>
                <a:ea typeface="宋体" pitchFamily="2" charset="-122"/>
              </a:rPr>
              <a:t>RUP </a:t>
            </a:r>
            <a:r>
              <a:rPr lang="zh-CN" altLang="en-US" sz="4400" b="1">
                <a:solidFill>
                  <a:srgbClr val="FFFF00"/>
                </a:solidFill>
                <a:effectLst>
                  <a:outerShdw blurRad="38100" dist="38100" dir="2700000" algn="tl">
                    <a:srgbClr val="000000"/>
                  </a:outerShdw>
                </a:effectLst>
                <a:ea typeface="宋体" pitchFamily="2" charset="-122"/>
              </a:rPr>
              <a:t>术语（二）</a:t>
            </a:r>
          </a:p>
        </p:txBody>
      </p:sp>
      <p:sp>
        <p:nvSpPr>
          <p:cNvPr id="51205"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4"/>
          <p:cNvSpPr>
            <a:spLocks noGrp="1"/>
          </p:cNvSpPr>
          <p:nvPr>
            <p:ph type="sldNum" sz="quarter" idx="11"/>
          </p:nvPr>
        </p:nvSpPr>
        <p:spPr>
          <a:noFill/>
        </p:spPr>
        <p:txBody>
          <a:bodyPr/>
          <a:lstStyle/>
          <a:p>
            <a:fld id="{016FC377-887C-4FB2-8427-B1FBB95D3EB4}" type="slidenum">
              <a:rPr lang="en-US" altLang="zh-CN">
                <a:ea typeface="宋体" charset="-122"/>
              </a:rPr>
              <a:pPr/>
              <a:t>50</a:t>
            </a:fld>
            <a:endParaRPr lang="en-US" altLang="zh-CN">
              <a:ea typeface="宋体" charset="-122"/>
            </a:endParaRPr>
          </a:p>
        </p:txBody>
      </p:sp>
      <p:sp>
        <p:nvSpPr>
          <p:cNvPr id="303106" name="Rectangle 2"/>
          <p:cNvSpPr>
            <a:spLocks noGrp="1" noChangeArrowheads="1"/>
          </p:cNvSpPr>
          <p:nvPr>
            <p:ph type="body" idx="1"/>
          </p:nvPr>
        </p:nvSpPr>
        <p:spPr>
          <a:xfrm>
            <a:off x="179388" y="981075"/>
            <a:ext cx="8713787" cy="5184775"/>
          </a:xfrm>
        </p:spPr>
        <p:txBody>
          <a:bodyPr/>
          <a:lstStyle/>
          <a:p>
            <a:pPr eaLnBrk="1" hangingPunct="1">
              <a:lnSpc>
                <a:spcPct val="115000"/>
              </a:lnSpc>
              <a:defRPr/>
            </a:pPr>
            <a:r>
              <a:rPr lang="zh-CN" altLang="en-US" sz="2600" b="1" dirty="0" smtClean="0">
                <a:solidFill>
                  <a:srgbClr val="FFFF00"/>
                </a:solidFill>
              </a:rPr>
              <a:t>微软过程的生命周期</a:t>
            </a:r>
          </a:p>
          <a:p>
            <a:pPr lvl="1" eaLnBrk="1" hangingPunct="1">
              <a:lnSpc>
                <a:spcPct val="115000"/>
              </a:lnSpc>
              <a:defRPr/>
            </a:pPr>
            <a:r>
              <a:rPr lang="zh-CN" altLang="en-US" sz="2400" b="1" dirty="0" smtClean="0">
                <a:solidFill>
                  <a:srgbClr val="FFFF00"/>
                </a:solidFill>
              </a:rPr>
              <a:t>每个生命周期发布一个递进的软件版本，各生命周期持续、快速地循环。</a:t>
            </a:r>
          </a:p>
          <a:p>
            <a:pPr lvl="1" eaLnBrk="1" hangingPunct="1">
              <a:lnSpc>
                <a:spcPct val="115000"/>
              </a:lnSpc>
              <a:defRPr/>
            </a:pPr>
            <a:r>
              <a:rPr lang="zh-CN" altLang="en-US" sz="2400" b="1" dirty="0" smtClean="0">
                <a:solidFill>
                  <a:srgbClr val="FFFF00"/>
                </a:solidFill>
              </a:rPr>
              <a:t>每个生命周期分为五个阶段，</a:t>
            </a:r>
          </a:p>
          <a:p>
            <a:pPr lvl="2" eaLnBrk="1" hangingPunct="1">
              <a:lnSpc>
                <a:spcPct val="115000"/>
              </a:lnSpc>
              <a:defRPr/>
            </a:pPr>
            <a:r>
              <a:rPr lang="zh-CN" altLang="en-US" sz="2000" b="1" dirty="0" smtClean="0">
                <a:solidFill>
                  <a:srgbClr val="FFFF00"/>
                </a:solidFill>
              </a:rPr>
              <a:t>构思阶段（</a:t>
            </a:r>
            <a:r>
              <a:rPr lang="en-US" altLang="zh-CN" sz="2000" b="1" dirty="0" smtClean="0">
                <a:solidFill>
                  <a:srgbClr val="FFFF00"/>
                </a:solidFill>
              </a:rPr>
              <a:t>Envisioning Phase</a:t>
            </a:r>
            <a:r>
              <a:rPr lang="zh-CN" altLang="en-US" sz="2000" b="1" dirty="0" smtClean="0">
                <a:solidFill>
                  <a:srgbClr val="FFFF00"/>
                </a:solidFill>
              </a:rPr>
              <a:t>）</a:t>
            </a:r>
          </a:p>
          <a:p>
            <a:pPr lvl="2" eaLnBrk="1" hangingPunct="1">
              <a:lnSpc>
                <a:spcPct val="115000"/>
              </a:lnSpc>
              <a:defRPr/>
            </a:pPr>
            <a:r>
              <a:rPr lang="zh-CN" altLang="en-US" sz="2000" b="1" dirty="0" smtClean="0">
                <a:solidFill>
                  <a:srgbClr val="FFFF00"/>
                </a:solidFill>
              </a:rPr>
              <a:t>计划阶段（</a:t>
            </a:r>
            <a:r>
              <a:rPr lang="en-US" altLang="zh-CN" sz="2000" b="1" dirty="0" smtClean="0">
                <a:solidFill>
                  <a:srgbClr val="FFFF00"/>
                </a:solidFill>
              </a:rPr>
              <a:t>Planning Phase</a:t>
            </a:r>
            <a:r>
              <a:rPr lang="zh-CN" altLang="en-US" sz="2000" b="1" dirty="0" smtClean="0">
                <a:solidFill>
                  <a:srgbClr val="FFFF00"/>
                </a:solidFill>
              </a:rPr>
              <a:t>）</a:t>
            </a:r>
          </a:p>
          <a:p>
            <a:pPr lvl="2" eaLnBrk="1" hangingPunct="1">
              <a:lnSpc>
                <a:spcPct val="115000"/>
              </a:lnSpc>
              <a:defRPr/>
            </a:pPr>
            <a:r>
              <a:rPr lang="zh-CN" altLang="en-US" sz="2000" b="1" dirty="0" smtClean="0">
                <a:solidFill>
                  <a:srgbClr val="FFFF00"/>
                </a:solidFill>
              </a:rPr>
              <a:t>开发阶段（</a:t>
            </a:r>
            <a:r>
              <a:rPr lang="en-US" altLang="zh-CN" sz="2000" b="1" dirty="0" smtClean="0">
                <a:solidFill>
                  <a:srgbClr val="FFFF00"/>
                </a:solidFill>
              </a:rPr>
              <a:t>Developing Phase</a:t>
            </a:r>
            <a:r>
              <a:rPr lang="zh-CN" altLang="en-US" sz="2000" b="1" dirty="0" smtClean="0">
                <a:solidFill>
                  <a:srgbClr val="FFFF00"/>
                </a:solidFill>
              </a:rPr>
              <a:t>）</a:t>
            </a:r>
          </a:p>
          <a:p>
            <a:pPr lvl="2" eaLnBrk="1" hangingPunct="1">
              <a:lnSpc>
                <a:spcPct val="115000"/>
              </a:lnSpc>
              <a:defRPr/>
            </a:pPr>
            <a:r>
              <a:rPr lang="zh-CN" altLang="en-US" sz="2000" b="1" dirty="0" smtClean="0">
                <a:solidFill>
                  <a:srgbClr val="FFFF00"/>
                </a:solidFill>
              </a:rPr>
              <a:t>稳定阶段（</a:t>
            </a:r>
            <a:r>
              <a:rPr lang="en-US" altLang="zh-CN" sz="2000" b="1" dirty="0" smtClean="0">
                <a:solidFill>
                  <a:srgbClr val="FFFF00"/>
                </a:solidFill>
              </a:rPr>
              <a:t>Stabilizing Phase</a:t>
            </a:r>
            <a:r>
              <a:rPr lang="zh-CN" altLang="en-US" sz="2000" b="1" dirty="0" smtClean="0">
                <a:solidFill>
                  <a:srgbClr val="FFFF00"/>
                </a:solidFill>
              </a:rPr>
              <a:t>）</a:t>
            </a:r>
          </a:p>
          <a:p>
            <a:pPr lvl="2" eaLnBrk="1" hangingPunct="1">
              <a:lnSpc>
                <a:spcPct val="115000"/>
              </a:lnSpc>
              <a:defRPr/>
            </a:pPr>
            <a:r>
              <a:rPr lang="zh-CN" altLang="en-US" sz="2000" b="1" dirty="0" smtClean="0">
                <a:solidFill>
                  <a:srgbClr val="FFFF00"/>
                </a:solidFill>
              </a:rPr>
              <a:t>部署阶段（</a:t>
            </a:r>
            <a:r>
              <a:rPr lang="en-US" altLang="zh-CN" sz="2000" b="1" dirty="0" smtClean="0">
                <a:solidFill>
                  <a:srgbClr val="FFFF00"/>
                </a:solidFill>
              </a:rPr>
              <a:t>Deploying Phase</a:t>
            </a:r>
            <a:r>
              <a:rPr lang="zh-CN" altLang="en-US" sz="2000" b="1" dirty="0" smtClean="0">
                <a:solidFill>
                  <a:srgbClr val="FFFF00"/>
                </a:solidFill>
              </a:rPr>
              <a:t>）</a:t>
            </a:r>
          </a:p>
          <a:p>
            <a:pPr lvl="1" eaLnBrk="1" hangingPunct="1">
              <a:lnSpc>
                <a:spcPct val="115000"/>
              </a:lnSpc>
              <a:defRPr/>
            </a:pPr>
            <a:r>
              <a:rPr lang="zh-CN" altLang="en-US" sz="2400" b="1" dirty="0" smtClean="0">
                <a:solidFill>
                  <a:srgbClr val="FFFF00"/>
                </a:solidFill>
              </a:rPr>
              <a:t>每个阶段均涉及产品管理、程序管理、开发、测试、发布各角色及其活动，各阶段结束于一个重要里程碑。</a:t>
            </a:r>
          </a:p>
        </p:txBody>
      </p:sp>
      <p:sp>
        <p:nvSpPr>
          <p:cNvPr id="303107" name="Rectangle 3"/>
          <p:cNvSpPr>
            <a:spLocks noRot="1" noChangeArrowheads="1"/>
          </p:cNvSpPr>
          <p:nvPr/>
        </p:nvSpPr>
        <p:spPr bwMode="auto">
          <a:xfrm>
            <a:off x="179388" y="130175"/>
            <a:ext cx="8964612"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微软过程的特点－与</a:t>
            </a:r>
            <a:r>
              <a:rPr lang="en-US" altLang="zh-CN" sz="4400" b="1">
                <a:solidFill>
                  <a:srgbClr val="FFFF00"/>
                </a:solidFill>
                <a:effectLst>
                  <a:outerShdw blurRad="38100" dist="38100" dir="2700000" algn="tl">
                    <a:srgbClr val="000000"/>
                  </a:outerShdw>
                </a:effectLst>
                <a:ea typeface="宋体" pitchFamily="2" charset="-122"/>
              </a:rPr>
              <a:t>AP</a:t>
            </a:r>
            <a:r>
              <a:rPr lang="zh-CN" altLang="en-US" sz="4400" b="1">
                <a:solidFill>
                  <a:srgbClr val="FFFF00"/>
                </a:solidFill>
                <a:effectLst>
                  <a:outerShdw blurRad="38100" dist="38100" dir="2700000" algn="tl">
                    <a:srgbClr val="000000"/>
                  </a:outerShdw>
                </a:effectLst>
                <a:ea typeface="宋体" pitchFamily="2" charset="-122"/>
              </a:rPr>
              <a:t>、</a:t>
            </a:r>
            <a:r>
              <a:rPr lang="en-US" altLang="zh-CN" sz="4400" b="1">
                <a:solidFill>
                  <a:srgbClr val="FFFF00"/>
                </a:solidFill>
                <a:effectLst>
                  <a:outerShdw blurRad="38100" dist="38100" dir="2700000" algn="tl">
                    <a:srgbClr val="000000"/>
                  </a:outerShdw>
                </a:effectLst>
                <a:ea typeface="宋体" pitchFamily="2" charset="-122"/>
              </a:rPr>
              <a:t>RUP</a:t>
            </a:r>
            <a:r>
              <a:rPr lang="zh-CN" altLang="en-US" sz="4400" b="1">
                <a:solidFill>
                  <a:srgbClr val="FFFF00"/>
                </a:solidFill>
                <a:effectLst>
                  <a:outerShdw blurRad="38100" dist="38100" dir="2700000" algn="tl">
                    <a:srgbClr val="000000"/>
                  </a:outerShdw>
                </a:effectLst>
                <a:ea typeface="宋体" pitchFamily="2" charset="-122"/>
              </a:rPr>
              <a:t>比较</a:t>
            </a:r>
          </a:p>
        </p:txBody>
      </p:sp>
      <p:sp>
        <p:nvSpPr>
          <p:cNvPr id="97285"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4"/>
          <p:cNvSpPr>
            <a:spLocks noGrp="1"/>
          </p:cNvSpPr>
          <p:nvPr>
            <p:ph type="sldNum" sz="quarter" idx="11"/>
          </p:nvPr>
        </p:nvSpPr>
        <p:spPr>
          <a:noFill/>
        </p:spPr>
        <p:txBody>
          <a:bodyPr/>
          <a:lstStyle/>
          <a:p>
            <a:fld id="{8D0307FF-30A2-4DDA-B31A-C58B557735E4}" type="slidenum">
              <a:rPr lang="en-US" altLang="zh-CN">
                <a:ea typeface="宋体" charset="-122"/>
              </a:rPr>
              <a:pPr/>
              <a:t>51</a:t>
            </a:fld>
            <a:endParaRPr lang="en-US" altLang="zh-CN">
              <a:ea typeface="宋体" charset="-122"/>
            </a:endParaRPr>
          </a:p>
        </p:txBody>
      </p:sp>
      <p:sp>
        <p:nvSpPr>
          <p:cNvPr id="238594" name="Rectangle 2"/>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微软软件生命周期</a:t>
            </a:r>
          </a:p>
        </p:txBody>
      </p:sp>
      <p:sp>
        <p:nvSpPr>
          <p:cNvPr id="98308" name="Line 3"/>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pic>
        <p:nvPicPr>
          <p:cNvPr id="98309" name="Picture 27" descr="SoftwareProcess-MSFProcess-01"/>
          <p:cNvPicPr>
            <a:picLocks noChangeAspect="1" noChangeArrowheads="1"/>
          </p:cNvPicPr>
          <p:nvPr/>
        </p:nvPicPr>
        <p:blipFill>
          <a:blip r:embed="rId2" cstate="print"/>
          <a:srcRect/>
          <a:stretch>
            <a:fillRect/>
          </a:stretch>
        </p:blipFill>
        <p:spPr bwMode="auto">
          <a:xfrm>
            <a:off x="684213" y="1196975"/>
            <a:ext cx="7848600" cy="5184775"/>
          </a:xfrm>
          <a:prstGeom prst="rect">
            <a:avLst/>
          </a:prstGeom>
          <a:noFill/>
          <a:ln w="9525">
            <a:noFill/>
            <a:miter lim="800000"/>
            <a:headEnd/>
            <a:tailEnd/>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nodeType="afterEffect">
                                  <p:stCondLst>
                                    <p:cond delay="0"/>
                                  </p:stCondLst>
                                  <p:childTnLst>
                                    <p:set>
                                      <p:cBhvr>
                                        <p:cTn id="6" dur="1" fill="hold">
                                          <p:stCondLst>
                                            <p:cond delay="0"/>
                                          </p:stCondLst>
                                        </p:cTn>
                                        <p:tgtEl>
                                          <p:spTgt spid="98309"/>
                                        </p:tgtEl>
                                        <p:attrNameLst>
                                          <p:attrName>style.visibility</p:attrName>
                                        </p:attrNameLst>
                                      </p:cBhvr>
                                      <p:to>
                                        <p:strVal val="visible"/>
                                      </p:to>
                                    </p:set>
                                    <p:animEffect transition="in" filter="wheel(4)">
                                      <p:cBhvr>
                                        <p:cTn id="7" dur="1000"/>
                                        <p:tgtEl>
                                          <p:spTgt spid="98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灯片编号占位符 4"/>
          <p:cNvSpPr>
            <a:spLocks noGrp="1"/>
          </p:cNvSpPr>
          <p:nvPr>
            <p:ph type="sldNum" sz="quarter" idx="11"/>
          </p:nvPr>
        </p:nvSpPr>
        <p:spPr>
          <a:noFill/>
        </p:spPr>
        <p:txBody>
          <a:bodyPr/>
          <a:lstStyle/>
          <a:p>
            <a:fld id="{F252A554-3B0F-4A08-BD1C-71844DF0E617}" type="slidenum">
              <a:rPr lang="en-US" altLang="zh-CN">
                <a:ea typeface="宋体" charset="-122"/>
              </a:rPr>
              <a:pPr/>
              <a:t>52</a:t>
            </a:fld>
            <a:endParaRPr lang="en-US" altLang="zh-CN">
              <a:ea typeface="宋体" charset="-122"/>
            </a:endParaRPr>
          </a:p>
        </p:txBody>
      </p:sp>
      <p:sp>
        <p:nvSpPr>
          <p:cNvPr id="318466" name="Rectangle 2"/>
          <p:cNvSpPr>
            <a:spLocks noGrp="1" noRot="1" noChangeArrowheads="1"/>
          </p:cNvSpPr>
          <p:nvPr>
            <p:ph type="title"/>
          </p:nvPr>
        </p:nvSpPr>
        <p:spPr/>
        <p:txBody>
          <a:bodyPr/>
          <a:lstStyle/>
          <a:p>
            <a:pPr eaLnBrk="1" hangingPunct="1">
              <a:defRPr/>
            </a:pPr>
            <a:endParaRPr lang="zh-CN" altLang="zh-CN" dirty="0" smtClean="0"/>
          </a:p>
        </p:txBody>
      </p:sp>
      <p:sp>
        <p:nvSpPr>
          <p:cNvPr id="1029" name="Rectangle 5"/>
          <p:cNvSpPr>
            <a:spLocks noChangeArrowheads="1"/>
          </p:cNvSpPr>
          <p:nvPr/>
        </p:nvSpPr>
        <p:spPr bwMode="auto">
          <a:xfrm>
            <a:off x="0" y="24193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26" name="Object 4"/>
          <p:cNvGraphicFramePr>
            <a:graphicFrameLocks noChangeAspect="1"/>
          </p:cNvGraphicFramePr>
          <p:nvPr/>
        </p:nvGraphicFramePr>
        <p:xfrm>
          <a:off x="755650" y="1628775"/>
          <a:ext cx="7777163" cy="4503738"/>
        </p:xfrm>
        <a:graphic>
          <a:graphicData uri="http://schemas.openxmlformats.org/presentationml/2006/ole">
            <mc:AlternateContent xmlns:mc="http://schemas.openxmlformats.org/markup-compatibility/2006">
              <mc:Choice xmlns:v="urn:schemas-microsoft-com:vml" Requires="v">
                <p:oleObj spid="_x0000_s1039" name="图片" r:id="rId3" imgW="3486150" imgH="2019300" progId="Word.Picture.8">
                  <p:embed/>
                </p:oleObj>
              </mc:Choice>
              <mc:Fallback>
                <p:oleObj name="图片" r:id="rId3" imgW="3486150" imgH="2019300" progId="Word.Picture.8">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628775"/>
                        <a:ext cx="7777163" cy="4503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4"/>
          <p:cNvSpPr>
            <a:spLocks noGrp="1"/>
          </p:cNvSpPr>
          <p:nvPr>
            <p:ph type="sldNum" sz="quarter" idx="11"/>
          </p:nvPr>
        </p:nvSpPr>
        <p:spPr>
          <a:noFill/>
        </p:spPr>
        <p:txBody>
          <a:bodyPr/>
          <a:lstStyle/>
          <a:p>
            <a:fld id="{3ACB403C-0F28-44E1-BF1D-6AAC61AE9866}" type="slidenum">
              <a:rPr lang="en-US" altLang="zh-CN">
                <a:ea typeface="宋体" charset="-122"/>
              </a:rPr>
              <a:pPr/>
              <a:t>53</a:t>
            </a:fld>
            <a:endParaRPr lang="en-US" altLang="zh-CN">
              <a:ea typeface="宋体" charset="-122"/>
            </a:endParaRPr>
          </a:p>
        </p:txBody>
      </p:sp>
      <p:sp>
        <p:nvSpPr>
          <p:cNvPr id="239618" name="Rectangle 2"/>
          <p:cNvSpPr>
            <a:spLocks noGrp="1" noChangeArrowheads="1"/>
          </p:cNvSpPr>
          <p:nvPr>
            <p:ph type="body" idx="1"/>
          </p:nvPr>
        </p:nvSpPr>
        <p:spPr>
          <a:xfrm>
            <a:off x="179388" y="1052513"/>
            <a:ext cx="8507412" cy="5113337"/>
          </a:xfrm>
        </p:spPr>
        <p:txBody>
          <a:bodyPr/>
          <a:lstStyle/>
          <a:p>
            <a:pPr eaLnBrk="1" hangingPunct="1">
              <a:defRPr/>
            </a:pPr>
            <a:r>
              <a:rPr lang="zh-CN" altLang="en-US" b="1" smtClean="0">
                <a:solidFill>
                  <a:srgbClr val="FFFF00"/>
                </a:solidFill>
              </a:rPr>
              <a:t>构思阶段</a:t>
            </a:r>
            <a:r>
              <a:rPr lang="en-US" altLang="zh-CN" b="1" smtClean="0">
                <a:solidFill>
                  <a:srgbClr val="FFFF00"/>
                </a:solidFill>
                <a:latin typeface="Arial"/>
              </a:rPr>
              <a:t>——</a:t>
            </a:r>
            <a:r>
              <a:rPr lang="zh-CN" altLang="en-US" b="1" smtClean="0"/>
              <a:t>前景</a:t>
            </a:r>
            <a:r>
              <a:rPr lang="en-US" altLang="zh-CN" b="1" smtClean="0"/>
              <a:t>/</a:t>
            </a:r>
            <a:r>
              <a:rPr lang="zh-CN" altLang="en-US" b="1" smtClean="0"/>
              <a:t>范围认可里程碑</a:t>
            </a:r>
          </a:p>
          <a:p>
            <a:pPr lvl="1" eaLnBrk="1" hangingPunct="1">
              <a:lnSpc>
                <a:spcPct val="115000"/>
              </a:lnSpc>
              <a:defRPr/>
            </a:pPr>
            <a:r>
              <a:rPr lang="zh-CN" altLang="en-US" sz="2400" b="1" smtClean="0">
                <a:solidFill>
                  <a:srgbClr val="FFFF00"/>
                </a:solidFill>
              </a:rPr>
              <a:t>主要工作：</a:t>
            </a:r>
          </a:p>
          <a:p>
            <a:pPr lvl="2" eaLnBrk="1" hangingPunct="1">
              <a:lnSpc>
                <a:spcPct val="115000"/>
              </a:lnSpc>
              <a:defRPr/>
            </a:pPr>
            <a:r>
              <a:rPr lang="zh-CN" altLang="en-US" sz="2000" b="1" smtClean="0">
                <a:solidFill>
                  <a:srgbClr val="FFFF00"/>
                </a:solidFill>
              </a:rPr>
              <a:t>确定产品目标</a:t>
            </a:r>
          </a:p>
          <a:p>
            <a:pPr lvl="2" eaLnBrk="1" hangingPunct="1">
              <a:lnSpc>
                <a:spcPct val="115000"/>
              </a:lnSpc>
              <a:defRPr/>
            </a:pPr>
            <a:r>
              <a:rPr lang="zh-CN" altLang="en-US" sz="2000" b="1" smtClean="0">
                <a:solidFill>
                  <a:srgbClr val="FFFF00"/>
                </a:solidFill>
              </a:rPr>
              <a:t>获取竞争对手的信息</a:t>
            </a:r>
          </a:p>
          <a:p>
            <a:pPr lvl="2" eaLnBrk="1" hangingPunct="1">
              <a:lnSpc>
                <a:spcPct val="115000"/>
              </a:lnSpc>
              <a:defRPr/>
            </a:pPr>
            <a:r>
              <a:rPr lang="zh-CN" altLang="en-US" sz="2000" b="1" smtClean="0">
                <a:solidFill>
                  <a:srgbClr val="FFFF00"/>
                </a:solidFill>
              </a:rPr>
              <a:t>完成对客户和市场的调研分析</a:t>
            </a:r>
          </a:p>
          <a:p>
            <a:pPr lvl="2" eaLnBrk="1" hangingPunct="1">
              <a:lnSpc>
                <a:spcPct val="115000"/>
              </a:lnSpc>
              <a:defRPr/>
            </a:pPr>
            <a:r>
              <a:rPr lang="zh-CN" altLang="en-US" sz="2000" b="1" smtClean="0">
                <a:solidFill>
                  <a:srgbClr val="FFFF00"/>
                </a:solidFill>
              </a:rPr>
              <a:t>确定新版本产品应该具备的主要特性</a:t>
            </a:r>
          </a:p>
          <a:p>
            <a:pPr lvl="2" eaLnBrk="1" hangingPunct="1">
              <a:lnSpc>
                <a:spcPct val="115000"/>
              </a:lnSpc>
              <a:defRPr/>
            </a:pPr>
            <a:r>
              <a:rPr lang="zh-CN" altLang="en-US" sz="2000" b="1" smtClean="0">
                <a:solidFill>
                  <a:srgbClr val="FFFF00"/>
                </a:solidFill>
              </a:rPr>
              <a:t>确定相对于前一版本而言，新版本应该解决的问题和需要增加的功能</a:t>
            </a:r>
          </a:p>
          <a:p>
            <a:pPr lvl="1" eaLnBrk="1" hangingPunct="1">
              <a:lnSpc>
                <a:spcPct val="115000"/>
              </a:lnSpc>
              <a:defRPr/>
            </a:pPr>
            <a:r>
              <a:rPr lang="zh-CN" altLang="en-US" sz="2400" b="1" smtClean="0">
                <a:solidFill>
                  <a:srgbClr val="FFFF00"/>
                </a:solidFill>
              </a:rPr>
              <a:t>产品：</a:t>
            </a:r>
          </a:p>
          <a:p>
            <a:pPr lvl="2" eaLnBrk="1" hangingPunct="1">
              <a:lnSpc>
                <a:spcPct val="115000"/>
              </a:lnSpc>
              <a:defRPr/>
            </a:pPr>
            <a:r>
              <a:rPr lang="zh-CN" altLang="en-US" sz="2000" b="1" smtClean="0">
                <a:solidFill>
                  <a:srgbClr val="FFFF00"/>
                </a:solidFill>
              </a:rPr>
              <a:t>前景</a:t>
            </a:r>
            <a:r>
              <a:rPr lang="en-US" altLang="zh-CN" sz="2000" b="1" smtClean="0">
                <a:solidFill>
                  <a:srgbClr val="FFFF00"/>
                </a:solidFill>
              </a:rPr>
              <a:t>/</a:t>
            </a:r>
            <a:r>
              <a:rPr lang="zh-CN" altLang="en-US" sz="2000" b="1" smtClean="0">
                <a:solidFill>
                  <a:srgbClr val="FFFF00"/>
                </a:solidFill>
              </a:rPr>
              <a:t>范围说明书</a:t>
            </a:r>
          </a:p>
          <a:p>
            <a:pPr lvl="2" eaLnBrk="1" hangingPunct="1">
              <a:lnSpc>
                <a:spcPct val="115000"/>
              </a:lnSpc>
              <a:defRPr/>
            </a:pPr>
            <a:r>
              <a:rPr lang="zh-CN" altLang="en-US" sz="2000" b="1" smtClean="0">
                <a:solidFill>
                  <a:srgbClr val="FFFF00"/>
                </a:solidFill>
              </a:rPr>
              <a:t>风险评估说明书</a:t>
            </a:r>
          </a:p>
          <a:p>
            <a:pPr lvl="2" eaLnBrk="1" hangingPunct="1">
              <a:lnSpc>
                <a:spcPct val="115000"/>
              </a:lnSpc>
              <a:defRPr/>
            </a:pPr>
            <a:r>
              <a:rPr lang="zh-CN" altLang="en-US" sz="2000" b="1" smtClean="0">
                <a:solidFill>
                  <a:srgbClr val="FFFF00"/>
                </a:solidFill>
              </a:rPr>
              <a:t>项目组织结构说明书</a:t>
            </a:r>
          </a:p>
        </p:txBody>
      </p:sp>
      <p:sp>
        <p:nvSpPr>
          <p:cNvPr id="239619"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微软软件生命周期</a:t>
            </a:r>
          </a:p>
        </p:txBody>
      </p:sp>
      <p:sp>
        <p:nvSpPr>
          <p:cNvPr id="99333"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4"/>
          <p:cNvSpPr>
            <a:spLocks noGrp="1"/>
          </p:cNvSpPr>
          <p:nvPr>
            <p:ph type="sldNum" sz="quarter" idx="11"/>
          </p:nvPr>
        </p:nvSpPr>
        <p:spPr>
          <a:noFill/>
        </p:spPr>
        <p:txBody>
          <a:bodyPr/>
          <a:lstStyle/>
          <a:p>
            <a:fld id="{DDAB66D4-A6F6-4967-9D44-FB88DFC9410F}" type="slidenum">
              <a:rPr lang="en-US" altLang="zh-CN">
                <a:ea typeface="宋体" charset="-122"/>
              </a:rPr>
              <a:pPr/>
              <a:t>54</a:t>
            </a:fld>
            <a:endParaRPr lang="en-US" altLang="zh-CN">
              <a:ea typeface="宋体" charset="-122"/>
            </a:endParaRPr>
          </a:p>
        </p:txBody>
      </p:sp>
      <p:sp>
        <p:nvSpPr>
          <p:cNvPr id="240642" name="Rectangle 2"/>
          <p:cNvSpPr>
            <a:spLocks noGrp="1" noChangeArrowheads="1"/>
          </p:cNvSpPr>
          <p:nvPr>
            <p:ph type="body" idx="1"/>
          </p:nvPr>
        </p:nvSpPr>
        <p:spPr>
          <a:xfrm>
            <a:off x="250825" y="1196975"/>
            <a:ext cx="8713788" cy="5113338"/>
          </a:xfrm>
        </p:spPr>
        <p:txBody>
          <a:bodyPr/>
          <a:lstStyle/>
          <a:p>
            <a:pPr eaLnBrk="1" hangingPunct="1">
              <a:defRPr/>
            </a:pPr>
            <a:r>
              <a:rPr lang="zh-CN" altLang="en-US" b="1" dirty="0" smtClean="0">
                <a:solidFill>
                  <a:srgbClr val="FFFF00"/>
                </a:solidFill>
              </a:rPr>
              <a:t>计划阶段</a:t>
            </a:r>
            <a:r>
              <a:rPr lang="en-US" altLang="zh-CN" b="1" dirty="0" smtClean="0">
                <a:solidFill>
                  <a:srgbClr val="FFFF00"/>
                </a:solidFill>
                <a:latin typeface="Arial"/>
              </a:rPr>
              <a:t>——</a:t>
            </a:r>
            <a:r>
              <a:rPr lang="zh-CN" altLang="en-US" b="1" dirty="0" smtClean="0"/>
              <a:t>项目计划认可里程碑</a:t>
            </a:r>
          </a:p>
          <a:p>
            <a:pPr lvl="1" eaLnBrk="1" hangingPunct="1">
              <a:defRPr/>
            </a:pPr>
            <a:r>
              <a:rPr lang="zh-CN" altLang="en-US" sz="2400" b="1" dirty="0" smtClean="0">
                <a:solidFill>
                  <a:srgbClr val="FFFF00"/>
                </a:solidFill>
              </a:rPr>
              <a:t>主要工作：</a:t>
            </a:r>
          </a:p>
          <a:p>
            <a:pPr lvl="2" eaLnBrk="1" hangingPunct="1">
              <a:defRPr/>
            </a:pPr>
            <a:r>
              <a:rPr lang="zh-CN" altLang="en-US" sz="2000" b="1" dirty="0" smtClean="0">
                <a:solidFill>
                  <a:srgbClr val="FFFF00"/>
                </a:solidFill>
              </a:rPr>
              <a:t>根据产品目标编写系统的特性规格说明书，这份说明书主要描述软件特性、系统结构、各构件之间的相关性以及接口标准</a:t>
            </a:r>
          </a:p>
          <a:p>
            <a:pPr lvl="2" eaLnBrk="1" hangingPunct="1">
              <a:defRPr/>
            </a:pPr>
            <a:r>
              <a:rPr lang="zh-CN" altLang="en-US" sz="2000" b="1" dirty="0" smtClean="0">
                <a:solidFill>
                  <a:srgbClr val="FFFF00"/>
                </a:solidFill>
              </a:rPr>
              <a:t>从系统高层开始着手进行系统设计</a:t>
            </a:r>
          </a:p>
          <a:p>
            <a:pPr lvl="3" eaLnBrk="1" hangingPunct="1">
              <a:defRPr/>
            </a:pPr>
            <a:r>
              <a:rPr lang="zh-CN" altLang="en-US" sz="1600" b="1" dirty="0" smtClean="0">
                <a:solidFill>
                  <a:srgbClr val="FFFF00"/>
                </a:solidFill>
              </a:rPr>
              <a:t>描述整个系统的设计方案</a:t>
            </a:r>
          </a:p>
          <a:p>
            <a:pPr lvl="3" eaLnBrk="1" hangingPunct="1">
              <a:defRPr/>
            </a:pPr>
            <a:r>
              <a:rPr lang="zh-CN" altLang="en-US" sz="1600" b="1" dirty="0" smtClean="0">
                <a:solidFill>
                  <a:srgbClr val="FFFF00"/>
                </a:solidFill>
              </a:rPr>
              <a:t>绘制系统结构图</a:t>
            </a:r>
          </a:p>
          <a:p>
            <a:pPr lvl="3" eaLnBrk="1" hangingPunct="1">
              <a:defRPr/>
            </a:pPr>
            <a:r>
              <a:rPr lang="zh-CN" altLang="en-US" sz="1600" b="1" dirty="0" smtClean="0">
                <a:solidFill>
                  <a:srgbClr val="FFFF00"/>
                </a:solidFill>
              </a:rPr>
              <a:t>确定系统中存在的风险因素</a:t>
            </a:r>
          </a:p>
          <a:p>
            <a:pPr lvl="3" eaLnBrk="1" hangingPunct="1">
              <a:defRPr/>
            </a:pPr>
            <a:r>
              <a:rPr lang="zh-CN" altLang="en-US" sz="1600" b="1" dirty="0" smtClean="0">
                <a:solidFill>
                  <a:srgbClr val="FFFF00"/>
                </a:solidFill>
              </a:rPr>
              <a:t>分析系统的可重用性</a:t>
            </a:r>
          </a:p>
          <a:p>
            <a:pPr lvl="2" eaLnBrk="1" hangingPunct="1">
              <a:defRPr/>
            </a:pPr>
            <a:r>
              <a:rPr lang="zh-CN" altLang="en-US" sz="2000" b="1" dirty="0" smtClean="0">
                <a:solidFill>
                  <a:srgbClr val="FFFF00"/>
                </a:solidFill>
              </a:rPr>
              <a:t>划分出系统中的子系统，给出各个子系统和各个构件的规格说明</a:t>
            </a:r>
          </a:p>
          <a:p>
            <a:pPr lvl="2" eaLnBrk="1" hangingPunct="1">
              <a:defRPr/>
            </a:pPr>
            <a:r>
              <a:rPr lang="zh-CN" altLang="en-US" sz="2000" b="1" dirty="0" smtClean="0">
                <a:solidFill>
                  <a:srgbClr val="FFFF00"/>
                </a:solidFill>
              </a:rPr>
              <a:t>根据产品特性规格说明书制定产品开发计划</a:t>
            </a:r>
          </a:p>
          <a:p>
            <a:pPr lvl="1" eaLnBrk="1" hangingPunct="1">
              <a:defRPr/>
            </a:pPr>
            <a:r>
              <a:rPr lang="zh-CN" altLang="en-US" sz="2400" b="1" dirty="0" smtClean="0">
                <a:solidFill>
                  <a:srgbClr val="FFFF00"/>
                </a:solidFill>
              </a:rPr>
              <a:t>产品：</a:t>
            </a:r>
          </a:p>
          <a:p>
            <a:pPr lvl="2" eaLnBrk="1" hangingPunct="1">
              <a:defRPr/>
            </a:pPr>
            <a:r>
              <a:rPr lang="zh-CN" altLang="en-US" sz="2000" b="1" dirty="0" smtClean="0">
                <a:solidFill>
                  <a:srgbClr val="FFFF00"/>
                </a:solidFill>
              </a:rPr>
              <a:t>功能说明书</a:t>
            </a:r>
          </a:p>
          <a:p>
            <a:pPr lvl="2" eaLnBrk="1" hangingPunct="1">
              <a:defRPr/>
            </a:pPr>
            <a:r>
              <a:rPr lang="zh-CN" altLang="en-US" sz="2000" b="1" dirty="0" smtClean="0">
                <a:solidFill>
                  <a:srgbClr val="FFFF00"/>
                </a:solidFill>
              </a:rPr>
              <a:t>风险管理计划</a:t>
            </a:r>
          </a:p>
          <a:p>
            <a:pPr lvl="2" eaLnBrk="1" hangingPunct="1">
              <a:defRPr/>
            </a:pPr>
            <a:r>
              <a:rPr lang="zh-CN" altLang="en-US" sz="2000" b="1" dirty="0" smtClean="0">
                <a:solidFill>
                  <a:srgbClr val="FFFF00"/>
                </a:solidFill>
              </a:rPr>
              <a:t>项目总体计划书和总体进度表</a:t>
            </a:r>
          </a:p>
        </p:txBody>
      </p:sp>
      <p:sp>
        <p:nvSpPr>
          <p:cNvPr id="240643"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微软软件生命周期</a:t>
            </a:r>
          </a:p>
        </p:txBody>
      </p:sp>
      <p:sp>
        <p:nvSpPr>
          <p:cNvPr id="100357"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4"/>
          <p:cNvSpPr>
            <a:spLocks noGrp="1"/>
          </p:cNvSpPr>
          <p:nvPr>
            <p:ph type="sldNum" sz="quarter" idx="11"/>
          </p:nvPr>
        </p:nvSpPr>
        <p:spPr>
          <a:noFill/>
        </p:spPr>
        <p:txBody>
          <a:bodyPr/>
          <a:lstStyle/>
          <a:p>
            <a:fld id="{C80D77BE-DCB4-4E51-AB5A-78C9A6EB07E6}" type="slidenum">
              <a:rPr lang="en-US" altLang="zh-CN">
                <a:ea typeface="宋体" charset="-122"/>
              </a:rPr>
              <a:pPr/>
              <a:t>55</a:t>
            </a:fld>
            <a:endParaRPr lang="en-US" altLang="zh-CN">
              <a:ea typeface="宋体" charset="-122"/>
            </a:endParaRPr>
          </a:p>
        </p:txBody>
      </p:sp>
      <p:sp>
        <p:nvSpPr>
          <p:cNvPr id="304130" name="Rectangle 2"/>
          <p:cNvSpPr>
            <a:spLocks noGrp="1" noChangeArrowheads="1"/>
          </p:cNvSpPr>
          <p:nvPr>
            <p:ph type="body" idx="1"/>
          </p:nvPr>
        </p:nvSpPr>
        <p:spPr>
          <a:xfrm>
            <a:off x="179388" y="1123950"/>
            <a:ext cx="8713787" cy="4897438"/>
          </a:xfrm>
        </p:spPr>
        <p:txBody>
          <a:bodyPr/>
          <a:lstStyle/>
          <a:p>
            <a:pPr eaLnBrk="1" hangingPunct="1">
              <a:defRPr/>
            </a:pPr>
            <a:r>
              <a:rPr lang="zh-CN" altLang="en-US" b="1" smtClean="0">
                <a:solidFill>
                  <a:srgbClr val="FFFF00"/>
                </a:solidFill>
              </a:rPr>
              <a:t>开发阶段</a:t>
            </a:r>
            <a:r>
              <a:rPr lang="en-US" altLang="zh-CN" b="1" smtClean="0">
                <a:solidFill>
                  <a:srgbClr val="FFFF00"/>
                </a:solidFill>
                <a:latin typeface="Arial"/>
              </a:rPr>
              <a:t>——</a:t>
            </a:r>
            <a:r>
              <a:rPr lang="zh-CN" altLang="en-US" b="1" smtClean="0"/>
              <a:t>范围完成里程碑</a:t>
            </a:r>
          </a:p>
          <a:p>
            <a:pPr lvl="1" eaLnBrk="1" hangingPunct="1">
              <a:defRPr/>
            </a:pPr>
            <a:r>
              <a:rPr lang="zh-CN" altLang="en-US" b="1" smtClean="0">
                <a:solidFill>
                  <a:srgbClr val="FFFF00"/>
                </a:solidFill>
              </a:rPr>
              <a:t>主要工作：</a:t>
            </a:r>
          </a:p>
          <a:p>
            <a:pPr lvl="2" eaLnBrk="1" hangingPunct="1">
              <a:defRPr/>
            </a:pPr>
            <a:r>
              <a:rPr lang="zh-CN" altLang="en-US" b="1" smtClean="0">
                <a:solidFill>
                  <a:srgbClr val="FFFF00"/>
                </a:solidFill>
              </a:rPr>
              <a:t>编写程序代码和书写文档</a:t>
            </a:r>
          </a:p>
          <a:p>
            <a:pPr lvl="1" eaLnBrk="1" hangingPunct="1">
              <a:defRPr/>
            </a:pPr>
            <a:r>
              <a:rPr lang="zh-CN" altLang="en-US" b="1" smtClean="0">
                <a:solidFill>
                  <a:srgbClr val="FFFF00"/>
                </a:solidFill>
              </a:rPr>
              <a:t>产品：</a:t>
            </a:r>
          </a:p>
          <a:p>
            <a:pPr lvl="2" eaLnBrk="1" hangingPunct="1">
              <a:defRPr/>
            </a:pPr>
            <a:r>
              <a:rPr lang="zh-CN" altLang="en-US" b="1" smtClean="0">
                <a:solidFill>
                  <a:srgbClr val="FFFF00"/>
                </a:solidFill>
              </a:rPr>
              <a:t>源代码和可执行程序</a:t>
            </a:r>
          </a:p>
          <a:p>
            <a:pPr lvl="2" eaLnBrk="1" hangingPunct="1">
              <a:defRPr/>
            </a:pPr>
            <a:r>
              <a:rPr lang="zh-CN" altLang="en-US" b="1" smtClean="0">
                <a:solidFill>
                  <a:srgbClr val="FFFF00"/>
                </a:solidFill>
              </a:rPr>
              <a:t>安装脚本和用于发布的配置信息</a:t>
            </a:r>
          </a:p>
          <a:p>
            <a:pPr lvl="2" eaLnBrk="1" hangingPunct="1">
              <a:defRPr/>
            </a:pPr>
            <a:r>
              <a:rPr lang="zh-CN" altLang="en-US" b="1" smtClean="0">
                <a:solidFill>
                  <a:srgbClr val="FFFF00"/>
                </a:solidFill>
              </a:rPr>
              <a:t>已冻结的功能说明书</a:t>
            </a:r>
          </a:p>
          <a:p>
            <a:pPr lvl="2" eaLnBrk="1" hangingPunct="1">
              <a:defRPr/>
            </a:pPr>
            <a:r>
              <a:rPr lang="zh-CN" altLang="en-US" b="1" smtClean="0">
                <a:solidFill>
                  <a:srgbClr val="FFFF00"/>
                </a:solidFill>
              </a:rPr>
              <a:t>关于产品使用的支持要素</a:t>
            </a:r>
          </a:p>
          <a:p>
            <a:pPr lvl="2" eaLnBrk="1" hangingPunct="1">
              <a:defRPr/>
            </a:pPr>
            <a:r>
              <a:rPr lang="zh-CN" altLang="en-US" b="1" smtClean="0">
                <a:solidFill>
                  <a:srgbClr val="FFFF00"/>
                </a:solidFill>
              </a:rPr>
              <a:t>测试说明书和测试用例</a:t>
            </a:r>
          </a:p>
        </p:txBody>
      </p:sp>
      <p:sp>
        <p:nvSpPr>
          <p:cNvPr id="304131"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微软软件生命周期</a:t>
            </a:r>
          </a:p>
        </p:txBody>
      </p:sp>
      <p:sp>
        <p:nvSpPr>
          <p:cNvPr id="101381"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4"/>
          <p:cNvSpPr>
            <a:spLocks noGrp="1"/>
          </p:cNvSpPr>
          <p:nvPr>
            <p:ph type="sldNum" sz="quarter" idx="11"/>
          </p:nvPr>
        </p:nvSpPr>
        <p:spPr>
          <a:noFill/>
        </p:spPr>
        <p:txBody>
          <a:bodyPr/>
          <a:lstStyle/>
          <a:p>
            <a:fld id="{E899C2AE-8609-43FF-9C8D-BDB433D0DA17}" type="slidenum">
              <a:rPr lang="en-US" altLang="zh-CN">
                <a:ea typeface="宋体" charset="-122"/>
              </a:rPr>
              <a:pPr/>
              <a:t>56</a:t>
            </a:fld>
            <a:endParaRPr lang="en-US" altLang="zh-CN">
              <a:ea typeface="宋体" charset="-122"/>
            </a:endParaRPr>
          </a:p>
        </p:txBody>
      </p:sp>
      <p:sp>
        <p:nvSpPr>
          <p:cNvPr id="305154" name="Rectangle 2"/>
          <p:cNvSpPr>
            <a:spLocks noGrp="1" noChangeArrowheads="1"/>
          </p:cNvSpPr>
          <p:nvPr>
            <p:ph type="body" idx="1"/>
          </p:nvPr>
        </p:nvSpPr>
        <p:spPr>
          <a:xfrm>
            <a:off x="179388" y="1123950"/>
            <a:ext cx="8713787" cy="4897438"/>
          </a:xfrm>
        </p:spPr>
        <p:txBody>
          <a:bodyPr/>
          <a:lstStyle/>
          <a:p>
            <a:pPr eaLnBrk="1" hangingPunct="1">
              <a:lnSpc>
                <a:spcPct val="90000"/>
              </a:lnSpc>
              <a:defRPr/>
            </a:pPr>
            <a:r>
              <a:rPr lang="zh-CN" altLang="en-US" b="1" smtClean="0">
                <a:solidFill>
                  <a:srgbClr val="FFFF00"/>
                </a:solidFill>
              </a:rPr>
              <a:t>稳定阶段</a:t>
            </a:r>
            <a:r>
              <a:rPr lang="en-US" altLang="zh-CN" b="1" smtClean="0">
                <a:solidFill>
                  <a:srgbClr val="FFFF00"/>
                </a:solidFill>
                <a:latin typeface="Arial"/>
              </a:rPr>
              <a:t>——</a:t>
            </a:r>
            <a:r>
              <a:rPr lang="zh-CN" altLang="en-US" b="1" smtClean="0"/>
              <a:t>发布就绪认可里程碑</a:t>
            </a:r>
          </a:p>
          <a:p>
            <a:pPr lvl="1" eaLnBrk="1" hangingPunct="1">
              <a:lnSpc>
                <a:spcPct val="90000"/>
              </a:lnSpc>
              <a:defRPr/>
            </a:pPr>
            <a:r>
              <a:rPr lang="zh-CN" altLang="en-US" b="1" smtClean="0">
                <a:solidFill>
                  <a:srgbClr val="FFFF00"/>
                </a:solidFill>
              </a:rPr>
              <a:t>主要工作：</a:t>
            </a:r>
          </a:p>
          <a:p>
            <a:pPr lvl="2" eaLnBrk="1" hangingPunct="1">
              <a:lnSpc>
                <a:spcPct val="90000"/>
              </a:lnSpc>
              <a:defRPr/>
            </a:pPr>
            <a:r>
              <a:rPr lang="zh-CN" altLang="en-US" b="1" smtClean="0">
                <a:solidFill>
                  <a:srgbClr val="FFFF00"/>
                </a:solidFill>
              </a:rPr>
              <a:t>测试和调试</a:t>
            </a:r>
          </a:p>
          <a:p>
            <a:pPr lvl="1" eaLnBrk="1" hangingPunct="1">
              <a:lnSpc>
                <a:spcPct val="90000"/>
              </a:lnSpc>
              <a:defRPr/>
            </a:pPr>
            <a:r>
              <a:rPr lang="zh-CN" altLang="en-US" b="1" smtClean="0">
                <a:solidFill>
                  <a:srgbClr val="FFFF00"/>
                </a:solidFill>
              </a:rPr>
              <a:t>产品：</a:t>
            </a:r>
          </a:p>
          <a:p>
            <a:pPr lvl="2" eaLnBrk="1" hangingPunct="1">
              <a:lnSpc>
                <a:spcPct val="90000"/>
              </a:lnSpc>
              <a:defRPr/>
            </a:pPr>
            <a:r>
              <a:rPr lang="zh-CN" altLang="en-US" b="1" smtClean="0">
                <a:solidFill>
                  <a:srgbClr val="FFFF00"/>
                </a:solidFill>
              </a:rPr>
              <a:t>黄金版本</a:t>
            </a:r>
          </a:p>
          <a:p>
            <a:pPr lvl="2" eaLnBrk="1" hangingPunct="1">
              <a:lnSpc>
                <a:spcPct val="90000"/>
              </a:lnSpc>
              <a:defRPr/>
            </a:pPr>
            <a:r>
              <a:rPr lang="zh-CN" altLang="en-US" b="1" smtClean="0">
                <a:solidFill>
                  <a:srgbClr val="FFFF00"/>
                </a:solidFill>
              </a:rPr>
              <a:t>版本注释</a:t>
            </a:r>
          </a:p>
          <a:p>
            <a:pPr lvl="2" eaLnBrk="1" hangingPunct="1">
              <a:lnSpc>
                <a:spcPct val="90000"/>
              </a:lnSpc>
              <a:defRPr/>
            </a:pPr>
            <a:r>
              <a:rPr lang="zh-CN" altLang="en-US" b="1" smtClean="0">
                <a:solidFill>
                  <a:srgbClr val="FFFF00"/>
                </a:solidFill>
              </a:rPr>
              <a:t>关于产品使用的支持要素</a:t>
            </a:r>
          </a:p>
          <a:p>
            <a:pPr lvl="2" eaLnBrk="1" hangingPunct="1">
              <a:lnSpc>
                <a:spcPct val="90000"/>
              </a:lnSpc>
              <a:defRPr/>
            </a:pPr>
            <a:r>
              <a:rPr lang="zh-CN" altLang="en-US" b="1" smtClean="0">
                <a:solidFill>
                  <a:srgbClr val="FFFF00"/>
                </a:solidFill>
              </a:rPr>
              <a:t>测试结果和测试工具</a:t>
            </a:r>
          </a:p>
          <a:p>
            <a:pPr lvl="2" eaLnBrk="1" hangingPunct="1">
              <a:lnSpc>
                <a:spcPct val="90000"/>
              </a:lnSpc>
              <a:defRPr/>
            </a:pPr>
            <a:r>
              <a:rPr lang="zh-CN" altLang="en-US" b="1" smtClean="0">
                <a:solidFill>
                  <a:srgbClr val="FFFF00"/>
                </a:solidFill>
              </a:rPr>
              <a:t>源代码和可执行程序</a:t>
            </a:r>
          </a:p>
          <a:p>
            <a:pPr lvl="2" eaLnBrk="1" hangingPunct="1">
              <a:lnSpc>
                <a:spcPct val="90000"/>
              </a:lnSpc>
              <a:defRPr/>
            </a:pPr>
            <a:r>
              <a:rPr lang="zh-CN" altLang="en-US" b="1" smtClean="0">
                <a:solidFill>
                  <a:srgbClr val="FFFF00"/>
                </a:solidFill>
              </a:rPr>
              <a:t>项目文档</a:t>
            </a:r>
          </a:p>
          <a:p>
            <a:pPr lvl="2" eaLnBrk="1" hangingPunct="1">
              <a:lnSpc>
                <a:spcPct val="90000"/>
              </a:lnSpc>
              <a:defRPr/>
            </a:pPr>
            <a:r>
              <a:rPr lang="zh-CN" altLang="en-US" b="1" smtClean="0">
                <a:solidFill>
                  <a:srgbClr val="FFFF00"/>
                </a:solidFill>
              </a:rPr>
              <a:t>里程碑评审记录</a:t>
            </a:r>
          </a:p>
        </p:txBody>
      </p:sp>
      <p:sp>
        <p:nvSpPr>
          <p:cNvPr id="305155"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微软软件生命周期</a:t>
            </a:r>
          </a:p>
        </p:txBody>
      </p:sp>
      <p:sp>
        <p:nvSpPr>
          <p:cNvPr id="102405"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4"/>
          <p:cNvSpPr>
            <a:spLocks noGrp="1"/>
          </p:cNvSpPr>
          <p:nvPr>
            <p:ph type="sldNum" sz="quarter" idx="11"/>
          </p:nvPr>
        </p:nvSpPr>
        <p:spPr>
          <a:noFill/>
        </p:spPr>
        <p:txBody>
          <a:bodyPr/>
          <a:lstStyle/>
          <a:p>
            <a:fld id="{5A61394C-DE5C-4DEF-B43C-5367164A79E7}" type="slidenum">
              <a:rPr lang="en-US" altLang="zh-CN">
                <a:ea typeface="宋体" charset="-122"/>
              </a:rPr>
              <a:pPr/>
              <a:t>57</a:t>
            </a:fld>
            <a:endParaRPr lang="en-US" altLang="zh-CN">
              <a:ea typeface="宋体" charset="-122"/>
            </a:endParaRPr>
          </a:p>
        </p:txBody>
      </p:sp>
      <p:sp>
        <p:nvSpPr>
          <p:cNvPr id="306178" name="Rectangle 2"/>
          <p:cNvSpPr>
            <a:spLocks noGrp="1" noChangeArrowheads="1"/>
          </p:cNvSpPr>
          <p:nvPr>
            <p:ph type="body" idx="1"/>
          </p:nvPr>
        </p:nvSpPr>
        <p:spPr>
          <a:xfrm>
            <a:off x="179388" y="1123950"/>
            <a:ext cx="8713787" cy="5400675"/>
          </a:xfrm>
        </p:spPr>
        <p:txBody>
          <a:bodyPr/>
          <a:lstStyle/>
          <a:p>
            <a:pPr eaLnBrk="1" hangingPunct="1">
              <a:defRPr/>
            </a:pPr>
            <a:r>
              <a:rPr lang="zh-CN" altLang="en-US" b="1" dirty="0" smtClean="0">
                <a:solidFill>
                  <a:srgbClr val="FFFF00"/>
                </a:solidFill>
              </a:rPr>
              <a:t>部署阶段</a:t>
            </a:r>
            <a:r>
              <a:rPr lang="en-US" altLang="zh-CN" b="1" dirty="0" smtClean="0">
                <a:solidFill>
                  <a:srgbClr val="FFFF00"/>
                </a:solidFill>
                <a:latin typeface="Arial"/>
              </a:rPr>
              <a:t>——</a:t>
            </a:r>
            <a:r>
              <a:rPr lang="zh-CN" altLang="en-US" b="1" dirty="0" smtClean="0"/>
              <a:t>部署完成里程碑</a:t>
            </a:r>
          </a:p>
          <a:p>
            <a:pPr lvl="1" eaLnBrk="1" hangingPunct="1">
              <a:defRPr/>
            </a:pPr>
            <a:r>
              <a:rPr lang="zh-CN" altLang="en-US" b="1" dirty="0" smtClean="0">
                <a:solidFill>
                  <a:srgbClr val="FFFF00"/>
                </a:solidFill>
              </a:rPr>
              <a:t>主要工作：</a:t>
            </a:r>
          </a:p>
          <a:p>
            <a:pPr lvl="2" eaLnBrk="1" hangingPunct="1">
              <a:defRPr/>
            </a:pPr>
            <a:r>
              <a:rPr lang="zh-CN" altLang="en-US" b="1" dirty="0" smtClean="0">
                <a:solidFill>
                  <a:srgbClr val="FFFF00"/>
                </a:solidFill>
              </a:rPr>
              <a:t>发布产品和解决方案，把项目移交到运营和支持人员手中</a:t>
            </a:r>
          </a:p>
          <a:p>
            <a:pPr lvl="1" eaLnBrk="1" hangingPunct="1">
              <a:defRPr/>
            </a:pPr>
            <a:r>
              <a:rPr lang="zh-CN" altLang="en-US" b="1" dirty="0" smtClean="0">
                <a:solidFill>
                  <a:srgbClr val="FFFF00"/>
                </a:solidFill>
              </a:rPr>
              <a:t>产品：</a:t>
            </a:r>
          </a:p>
          <a:p>
            <a:pPr lvl="2" eaLnBrk="1" hangingPunct="1">
              <a:defRPr/>
            </a:pPr>
            <a:r>
              <a:rPr lang="zh-CN" altLang="en-US" b="1" dirty="0" smtClean="0">
                <a:solidFill>
                  <a:srgbClr val="FFFF00"/>
                </a:solidFill>
              </a:rPr>
              <a:t>运营与支持信息系统</a:t>
            </a:r>
          </a:p>
          <a:p>
            <a:pPr lvl="2" eaLnBrk="1" hangingPunct="1">
              <a:defRPr/>
            </a:pPr>
            <a:r>
              <a:rPr lang="zh-CN" altLang="en-US" b="1" dirty="0" smtClean="0">
                <a:solidFill>
                  <a:srgbClr val="FFFF00"/>
                </a:solidFill>
              </a:rPr>
              <a:t>程序和过程</a:t>
            </a:r>
          </a:p>
          <a:p>
            <a:pPr lvl="2" eaLnBrk="1" hangingPunct="1">
              <a:defRPr/>
            </a:pPr>
            <a:r>
              <a:rPr lang="zh-CN" altLang="en-US" b="1" dirty="0" smtClean="0">
                <a:solidFill>
                  <a:srgbClr val="FFFF00"/>
                </a:solidFill>
              </a:rPr>
              <a:t>知识库、报告、日志</a:t>
            </a:r>
          </a:p>
          <a:p>
            <a:pPr lvl="2" eaLnBrk="1" hangingPunct="1">
              <a:defRPr/>
            </a:pPr>
            <a:r>
              <a:rPr lang="zh-CN" altLang="en-US" b="1" dirty="0" smtClean="0">
                <a:solidFill>
                  <a:srgbClr val="FFFF00"/>
                </a:solidFill>
              </a:rPr>
              <a:t>文档库，包含项目过程中产生的所有版本的文档、资源</a:t>
            </a:r>
          </a:p>
          <a:p>
            <a:pPr lvl="2" eaLnBrk="1" hangingPunct="1">
              <a:defRPr/>
            </a:pPr>
            <a:r>
              <a:rPr lang="zh-CN" altLang="en-US" b="1" dirty="0" smtClean="0">
                <a:solidFill>
                  <a:srgbClr val="FFFF00"/>
                </a:solidFill>
              </a:rPr>
              <a:t>所有项目文档的最终版本</a:t>
            </a:r>
          </a:p>
          <a:p>
            <a:pPr lvl="2" eaLnBrk="1" hangingPunct="1">
              <a:defRPr/>
            </a:pPr>
            <a:r>
              <a:rPr lang="zh-CN" altLang="en-US" b="1" dirty="0" smtClean="0">
                <a:solidFill>
                  <a:srgbClr val="FFFF00"/>
                </a:solidFill>
              </a:rPr>
              <a:t>下一步的工作计划</a:t>
            </a:r>
          </a:p>
          <a:p>
            <a:pPr lvl="2" eaLnBrk="1" hangingPunct="1">
              <a:defRPr/>
            </a:pPr>
            <a:endParaRPr lang="en-US" altLang="zh-CN" b="1" dirty="0" smtClean="0">
              <a:solidFill>
                <a:srgbClr val="FFFF00"/>
              </a:solidFill>
            </a:endParaRPr>
          </a:p>
        </p:txBody>
      </p:sp>
      <p:sp>
        <p:nvSpPr>
          <p:cNvPr id="306179"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微软软件生命周期</a:t>
            </a:r>
          </a:p>
        </p:txBody>
      </p:sp>
      <p:sp>
        <p:nvSpPr>
          <p:cNvPr id="103429"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4"/>
          <p:cNvSpPr>
            <a:spLocks noGrp="1"/>
          </p:cNvSpPr>
          <p:nvPr>
            <p:ph type="sldNum" sz="quarter" idx="11"/>
          </p:nvPr>
        </p:nvSpPr>
        <p:spPr>
          <a:noFill/>
        </p:spPr>
        <p:txBody>
          <a:bodyPr/>
          <a:lstStyle/>
          <a:p>
            <a:fld id="{88CBBC25-7622-4602-836D-B0C7F8407295}" type="slidenum">
              <a:rPr lang="en-US" altLang="zh-CN">
                <a:ea typeface="宋体" charset="-122"/>
              </a:rPr>
              <a:pPr/>
              <a:t>58</a:t>
            </a:fld>
            <a:endParaRPr lang="en-US" altLang="zh-CN">
              <a:ea typeface="宋体" charset="-122"/>
            </a:endParaRPr>
          </a:p>
        </p:txBody>
      </p:sp>
      <p:sp>
        <p:nvSpPr>
          <p:cNvPr id="307202" name="Rectangle 2"/>
          <p:cNvSpPr>
            <a:spLocks noGrp="1" noChangeArrowheads="1"/>
          </p:cNvSpPr>
          <p:nvPr>
            <p:ph type="body" idx="1"/>
          </p:nvPr>
        </p:nvSpPr>
        <p:spPr>
          <a:xfrm>
            <a:off x="214282" y="1785926"/>
            <a:ext cx="8713787" cy="3590934"/>
          </a:xfrm>
        </p:spPr>
        <p:txBody>
          <a:bodyPr/>
          <a:lstStyle/>
          <a:p>
            <a:pPr eaLnBrk="1" hangingPunct="1">
              <a:lnSpc>
                <a:spcPct val="125000"/>
              </a:lnSpc>
              <a:spcBef>
                <a:spcPct val="45000"/>
              </a:spcBef>
              <a:defRPr/>
            </a:pPr>
            <a:r>
              <a:rPr lang="zh-CN" altLang="en-US" b="1" dirty="0" smtClean="0">
                <a:solidFill>
                  <a:srgbClr val="FFFF00"/>
                </a:solidFill>
              </a:rPr>
              <a:t>相对</a:t>
            </a:r>
            <a:r>
              <a:rPr lang="en-US" altLang="zh-CN" b="1" dirty="0" smtClean="0">
                <a:solidFill>
                  <a:srgbClr val="FFFF00"/>
                </a:solidFill>
              </a:rPr>
              <a:t>RUP</a:t>
            </a:r>
            <a:r>
              <a:rPr lang="zh-CN" altLang="en-US" b="1" dirty="0" smtClean="0">
                <a:solidFill>
                  <a:srgbClr val="FFFF00"/>
                </a:solidFill>
              </a:rPr>
              <a:t>，微软过程可视为</a:t>
            </a:r>
            <a:r>
              <a:rPr lang="en-US" altLang="zh-CN" b="1" dirty="0" smtClean="0">
                <a:solidFill>
                  <a:srgbClr val="FFFF00"/>
                </a:solidFill>
              </a:rPr>
              <a:t>RUP</a:t>
            </a:r>
            <a:r>
              <a:rPr lang="zh-CN" altLang="en-US" b="1" dirty="0" smtClean="0">
                <a:solidFill>
                  <a:srgbClr val="FFFF00"/>
                </a:solidFill>
              </a:rPr>
              <a:t>的一个精简配置版本。</a:t>
            </a:r>
          </a:p>
          <a:p>
            <a:pPr eaLnBrk="1" hangingPunct="1">
              <a:lnSpc>
                <a:spcPct val="125000"/>
              </a:lnSpc>
              <a:spcBef>
                <a:spcPct val="45000"/>
              </a:spcBef>
              <a:defRPr/>
            </a:pPr>
            <a:r>
              <a:rPr lang="zh-CN" altLang="en-US" b="1" dirty="0" smtClean="0">
                <a:solidFill>
                  <a:srgbClr val="FFFF00"/>
                </a:solidFill>
              </a:rPr>
              <a:t>相对敏捷过程，微软过程是它的一个扩充版本，扩充了其每个生命周期内的各阶段的具体运作流程。</a:t>
            </a:r>
          </a:p>
        </p:txBody>
      </p:sp>
      <p:sp>
        <p:nvSpPr>
          <p:cNvPr id="307203"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微软软件生命周期特点</a:t>
            </a:r>
          </a:p>
        </p:txBody>
      </p:sp>
      <p:sp>
        <p:nvSpPr>
          <p:cNvPr id="104453"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4"/>
          <p:cNvSpPr>
            <a:spLocks noGrp="1"/>
          </p:cNvSpPr>
          <p:nvPr>
            <p:ph type="sldNum" sz="quarter" idx="11"/>
          </p:nvPr>
        </p:nvSpPr>
        <p:spPr>
          <a:noFill/>
        </p:spPr>
        <p:txBody>
          <a:bodyPr/>
          <a:lstStyle/>
          <a:p>
            <a:fld id="{432C6A0B-22DD-4885-BB9D-AAD019140E31}" type="slidenum">
              <a:rPr lang="en-US" altLang="zh-CN">
                <a:ea typeface="宋体" charset="-122"/>
              </a:rPr>
              <a:pPr/>
              <a:t>59</a:t>
            </a:fld>
            <a:endParaRPr lang="en-US" altLang="zh-CN">
              <a:ea typeface="宋体" charset="-122"/>
            </a:endParaRPr>
          </a:p>
        </p:txBody>
      </p:sp>
      <p:sp>
        <p:nvSpPr>
          <p:cNvPr id="308226" name="Rectangle 2"/>
          <p:cNvSpPr>
            <a:spLocks noGrp="1" noChangeArrowheads="1"/>
          </p:cNvSpPr>
          <p:nvPr>
            <p:ph type="body" idx="1"/>
          </p:nvPr>
        </p:nvSpPr>
        <p:spPr>
          <a:xfrm>
            <a:off x="179388" y="1123950"/>
            <a:ext cx="8713787" cy="1873250"/>
          </a:xfrm>
        </p:spPr>
        <p:txBody>
          <a:bodyPr/>
          <a:lstStyle/>
          <a:p>
            <a:pPr eaLnBrk="1" hangingPunct="1">
              <a:defRPr/>
            </a:pPr>
            <a:r>
              <a:rPr lang="zh-CN" altLang="en-US" b="1" smtClean="0">
                <a:solidFill>
                  <a:srgbClr val="FFFF00"/>
                </a:solidFill>
              </a:rPr>
              <a:t>微软过程中的人员的职责分配与任务分配是按照</a:t>
            </a:r>
            <a:r>
              <a:rPr lang="en-US" altLang="zh-CN" b="1" smtClean="0">
                <a:solidFill>
                  <a:srgbClr val="FFFF00"/>
                </a:solidFill>
              </a:rPr>
              <a:t>RUP</a:t>
            </a:r>
            <a:r>
              <a:rPr lang="zh-CN" altLang="en-US" b="1" smtClean="0">
                <a:solidFill>
                  <a:srgbClr val="FFFF00"/>
                </a:solidFill>
              </a:rPr>
              <a:t>中的</a:t>
            </a:r>
            <a:r>
              <a:rPr lang="zh-CN" altLang="en-US" b="1" smtClean="0">
                <a:solidFill>
                  <a:srgbClr val="FFFF00"/>
                </a:solidFill>
                <a:latin typeface="Arial"/>
              </a:rPr>
              <a:t>“</a:t>
            </a:r>
            <a:r>
              <a:rPr lang="zh-CN" altLang="en-US" b="1" smtClean="0">
                <a:solidFill>
                  <a:srgbClr val="FFFF00"/>
                </a:solidFill>
              </a:rPr>
              <a:t>角色</a:t>
            </a:r>
            <a:r>
              <a:rPr lang="zh-CN" altLang="en-US" b="1" smtClean="0">
                <a:solidFill>
                  <a:srgbClr val="FFFF00"/>
                </a:solidFill>
                <a:latin typeface="Arial"/>
              </a:rPr>
              <a:t>”</a:t>
            </a:r>
            <a:r>
              <a:rPr lang="zh-CN" altLang="en-US" b="1" smtClean="0">
                <a:solidFill>
                  <a:srgbClr val="FFFF00"/>
                </a:solidFill>
              </a:rPr>
              <a:t>概念进行的。</a:t>
            </a:r>
          </a:p>
          <a:p>
            <a:pPr eaLnBrk="1" hangingPunct="1">
              <a:defRPr/>
            </a:pPr>
            <a:r>
              <a:rPr lang="zh-CN" altLang="en-US" b="1" smtClean="0">
                <a:solidFill>
                  <a:srgbClr val="FFFF00"/>
                </a:solidFill>
              </a:rPr>
              <a:t>整个人员的组织管理方式为一个矩阵结构。</a:t>
            </a:r>
          </a:p>
        </p:txBody>
      </p:sp>
      <p:sp>
        <p:nvSpPr>
          <p:cNvPr id="308227"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微软过程的人员</a:t>
            </a:r>
          </a:p>
        </p:txBody>
      </p:sp>
      <p:sp>
        <p:nvSpPr>
          <p:cNvPr id="105477"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pic>
        <p:nvPicPr>
          <p:cNvPr id="105478" name="Picture 5" descr="28"/>
          <p:cNvPicPr>
            <a:picLocks noChangeAspect="1" noChangeArrowheads="1"/>
          </p:cNvPicPr>
          <p:nvPr/>
        </p:nvPicPr>
        <p:blipFill>
          <a:blip r:embed="rId2" cstate="print"/>
          <a:srcRect/>
          <a:stretch>
            <a:fillRect/>
          </a:stretch>
        </p:blipFill>
        <p:spPr bwMode="auto">
          <a:xfrm>
            <a:off x="755650" y="2924175"/>
            <a:ext cx="7777163" cy="3443288"/>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4"/>
          <p:cNvSpPr>
            <a:spLocks noGrp="1"/>
          </p:cNvSpPr>
          <p:nvPr>
            <p:ph type="sldNum" sz="quarter" idx="11"/>
          </p:nvPr>
        </p:nvSpPr>
        <p:spPr>
          <a:noFill/>
        </p:spPr>
        <p:txBody>
          <a:bodyPr/>
          <a:lstStyle/>
          <a:p>
            <a:fld id="{EA9A5722-284C-4730-A81C-F2961A59BFC0}" type="slidenum">
              <a:rPr lang="en-US" altLang="zh-CN">
                <a:ea typeface="宋体" charset="-122"/>
              </a:rPr>
              <a:pPr/>
              <a:t>6</a:t>
            </a:fld>
            <a:endParaRPr lang="en-US" altLang="zh-CN">
              <a:ea typeface="宋体" charset="-122"/>
            </a:endParaRPr>
          </a:p>
        </p:txBody>
      </p:sp>
      <p:sp>
        <p:nvSpPr>
          <p:cNvPr id="212995" name="Rectangle 3"/>
          <p:cNvSpPr>
            <a:spLocks noRot="1" noChangeArrowheads="1"/>
          </p:cNvSpPr>
          <p:nvPr/>
        </p:nvSpPr>
        <p:spPr bwMode="auto">
          <a:xfrm>
            <a:off x="-36513" y="130175"/>
            <a:ext cx="9217026" cy="706438"/>
          </a:xfrm>
          <a:prstGeom prst="rect">
            <a:avLst/>
          </a:prstGeom>
          <a:noFill/>
          <a:ln w="9525">
            <a:noFill/>
            <a:miter lim="800000"/>
            <a:headEnd/>
            <a:tailEnd/>
          </a:ln>
          <a:effectLst/>
        </p:spPr>
        <p:txBody>
          <a:bodyPr anchor="ctr"/>
          <a:lstStyle/>
          <a:p>
            <a:pPr>
              <a:defRPr/>
            </a:pPr>
            <a:r>
              <a:rPr lang="en-US" altLang="zh-CN" sz="3600" b="1">
                <a:solidFill>
                  <a:srgbClr val="FFFF00"/>
                </a:solidFill>
                <a:effectLst>
                  <a:outerShdw blurRad="38100" dist="38100" dir="2700000" algn="tl">
                    <a:srgbClr val="000000"/>
                  </a:outerShdw>
                </a:effectLst>
                <a:ea typeface="宋体" pitchFamily="2" charset="-122"/>
              </a:rPr>
              <a:t>RUP</a:t>
            </a:r>
            <a:r>
              <a:rPr lang="zh-CN" altLang="en-US" sz="3600" b="1">
                <a:solidFill>
                  <a:srgbClr val="FFFF00"/>
                </a:solidFill>
                <a:effectLst>
                  <a:outerShdw blurRad="38100" dist="38100" dir="2700000" algn="tl">
                    <a:srgbClr val="000000"/>
                  </a:outerShdw>
                </a:effectLst>
                <a:ea typeface="宋体" pitchFamily="2" charset="-122"/>
              </a:rPr>
              <a:t>软件开发生命周期（二维结构生命周期）</a:t>
            </a:r>
          </a:p>
        </p:txBody>
      </p:sp>
      <p:sp>
        <p:nvSpPr>
          <p:cNvPr id="52228"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grpSp>
        <p:nvGrpSpPr>
          <p:cNvPr id="52229" name="Group 34"/>
          <p:cNvGrpSpPr>
            <a:grpSpLocks/>
          </p:cNvGrpSpPr>
          <p:nvPr/>
        </p:nvGrpSpPr>
        <p:grpSpPr bwMode="auto">
          <a:xfrm>
            <a:off x="441351" y="1246207"/>
            <a:ext cx="7916863" cy="4968875"/>
            <a:chOff x="252" y="618"/>
            <a:chExt cx="4987" cy="3130"/>
          </a:xfrm>
        </p:grpSpPr>
        <p:pic>
          <p:nvPicPr>
            <p:cNvPr id="52230" name="Picture 6"/>
            <p:cNvPicPr>
              <a:picLocks noChangeAspect="1" noChangeArrowheads="1"/>
            </p:cNvPicPr>
            <p:nvPr/>
          </p:nvPicPr>
          <p:blipFill>
            <a:blip r:embed="rId2" cstate="print"/>
            <a:srcRect l="27260" t="16667" r="2727" b="19705"/>
            <a:stretch>
              <a:fillRect/>
            </a:stretch>
          </p:blipFill>
          <p:spPr bwMode="auto">
            <a:xfrm>
              <a:off x="1462" y="1388"/>
              <a:ext cx="3728" cy="2022"/>
            </a:xfrm>
            <a:prstGeom prst="rect">
              <a:avLst/>
            </a:prstGeom>
            <a:noFill/>
            <a:ln w="9525" algn="ctr">
              <a:noFill/>
              <a:miter lim="800000"/>
              <a:headEnd/>
              <a:tailEnd/>
            </a:ln>
          </p:spPr>
        </p:pic>
        <p:sp>
          <p:nvSpPr>
            <p:cNvPr id="212999" name="AutoShape 7"/>
            <p:cNvSpPr>
              <a:spLocks noChangeArrowheads="1"/>
            </p:cNvSpPr>
            <p:nvPr/>
          </p:nvSpPr>
          <p:spPr bwMode="auto">
            <a:xfrm>
              <a:off x="1559" y="955"/>
              <a:ext cx="582" cy="288"/>
            </a:xfrm>
            <a:prstGeom prst="roundRect">
              <a:avLst>
                <a:gd name="adj" fmla="val 16667"/>
              </a:avLst>
            </a:prstGeom>
            <a:solidFill>
              <a:schemeClr val="accent2"/>
            </a:solidFill>
            <a:ln w="28575">
              <a:solidFill>
                <a:schemeClr val="tx1"/>
              </a:solidFill>
              <a:miter lim="800000"/>
              <a:headEnd/>
              <a:tailEnd/>
            </a:ln>
            <a:effectLst/>
          </p:spPr>
          <p:txBody>
            <a:bodyPr wrap="none" anchor="ctr"/>
            <a:lstStyle/>
            <a:p>
              <a:pPr algn="ctr">
                <a:defRPr/>
              </a:pPr>
              <a:r>
                <a:rPr kumimoji="1" lang="zh-CN" altLang="en-US" sz="2400" b="1">
                  <a:solidFill>
                    <a:srgbClr val="FFFF00"/>
                  </a:solidFill>
                  <a:effectLst>
                    <a:outerShdw blurRad="38100" dist="38100" dir="2700000" algn="tl">
                      <a:srgbClr val="000000"/>
                    </a:outerShdw>
                  </a:effectLst>
                  <a:latin typeface="Times New Roman" pitchFamily="18" charset="0"/>
                  <a:ea typeface="隶书" pitchFamily="49" charset="-122"/>
                </a:rPr>
                <a:t>初始</a:t>
              </a:r>
            </a:p>
          </p:txBody>
        </p:sp>
        <p:sp>
          <p:nvSpPr>
            <p:cNvPr id="213000" name="AutoShape 8"/>
            <p:cNvSpPr>
              <a:spLocks noChangeArrowheads="1"/>
            </p:cNvSpPr>
            <p:nvPr/>
          </p:nvSpPr>
          <p:spPr bwMode="auto">
            <a:xfrm>
              <a:off x="2431" y="955"/>
              <a:ext cx="582" cy="288"/>
            </a:xfrm>
            <a:prstGeom prst="roundRect">
              <a:avLst>
                <a:gd name="adj" fmla="val 16667"/>
              </a:avLst>
            </a:prstGeom>
            <a:solidFill>
              <a:schemeClr val="accent2"/>
            </a:solidFill>
            <a:ln w="28575">
              <a:solidFill>
                <a:schemeClr val="tx1"/>
              </a:solidFill>
              <a:miter lim="800000"/>
              <a:headEnd/>
              <a:tailEnd/>
            </a:ln>
            <a:effectLst/>
          </p:spPr>
          <p:txBody>
            <a:bodyPr wrap="none" anchor="ctr"/>
            <a:lstStyle/>
            <a:p>
              <a:pPr algn="ctr">
                <a:defRPr/>
              </a:pPr>
              <a:r>
                <a:rPr kumimoji="1" lang="zh-CN" altLang="en-US" sz="2400" b="1">
                  <a:solidFill>
                    <a:srgbClr val="FFFF00"/>
                  </a:solidFill>
                  <a:effectLst>
                    <a:outerShdw blurRad="38100" dist="38100" dir="2700000" algn="tl">
                      <a:srgbClr val="000000"/>
                    </a:outerShdw>
                  </a:effectLst>
                  <a:latin typeface="Times New Roman" pitchFamily="18" charset="0"/>
                  <a:ea typeface="隶书" pitchFamily="49" charset="-122"/>
                </a:rPr>
                <a:t>精化</a:t>
              </a:r>
            </a:p>
          </p:txBody>
        </p:sp>
        <p:sp>
          <p:nvSpPr>
            <p:cNvPr id="213001" name="AutoShape 9"/>
            <p:cNvSpPr>
              <a:spLocks noChangeArrowheads="1"/>
            </p:cNvSpPr>
            <p:nvPr/>
          </p:nvSpPr>
          <p:spPr bwMode="auto">
            <a:xfrm>
              <a:off x="3544" y="955"/>
              <a:ext cx="582" cy="288"/>
            </a:xfrm>
            <a:prstGeom prst="roundRect">
              <a:avLst>
                <a:gd name="adj" fmla="val 16667"/>
              </a:avLst>
            </a:prstGeom>
            <a:solidFill>
              <a:schemeClr val="accent2"/>
            </a:solidFill>
            <a:ln w="28575">
              <a:solidFill>
                <a:schemeClr val="tx1"/>
              </a:solidFill>
              <a:miter lim="800000"/>
              <a:headEnd/>
              <a:tailEnd/>
            </a:ln>
            <a:effectLst/>
          </p:spPr>
          <p:txBody>
            <a:bodyPr wrap="none" anchor="ctr"/>
            <a:lstStyle/>
            <a:p>
              <a:pPr algn="ctr">
                <a:defRPr/>
              </a:pPr>
              <a:r>
                <a:rPr kumimoji="1" lang="zh-CN" altLang="en-US" sz="2400" b="1">
                  <a:solidFill>
                    <a:srgbClr val="FFFF00"/>
                  </a:solidFill>
                  <a:effectLst>
                    <a:outerShdw blurRad="38100" dist="38100" dir="2700000" algn="tl">
                      <a:srgbClr val="000000"/>
                    </a:outerShdw>
                  </a:effectLst>
                  <a:latin typeface="Times New Roman" pitchFamily="18" charset="0"/>
                  <a:ea typeface="隶书" pitchFamily="49" charset="-122"/>
                </a:rPr>
                <a:t>构建</a:t>
              </a:r>
            </a:p>
          </p:txBody>
        </p:sp>
        <p:sp>
          <p:nvSpPr>
            <p:cNvPr id="213002" name="AutoShape 10"/>
            <p:cNvSpPr>
              <a:spLocks noChangeArrowheads="1"/>
            </p:cNvSpPr>
            <p:nvPr/>
          </p:nvSpPr>
          <p:spPr bwMode="auto">
            <a:xfrm>
              <a:off x="4560" y="955"/>
              <a:ext cx="582" cy="288"/>
            </a:xfrm>
            <a:prstGeom prst="roundRect">
              <a:avLst>
                <a:gd name="adj" fmla="val 16667"/>
              </a:avLst>
            </a:prstGeom>
            <a:solidFill>
              <a:schemeClr val="accent2"/>
            </a:solidFill>
            <a:ln w="28575">
              <a:solidFill>
                <a:schemeClr val="tx1"/>
              </a:solidFill>
              <a:miter lim="800000"/>
              <a:headEnd/>
              <a:tailEnd/>
            </a:ln>
            <a:effectLst/>
          </p:spPr>
          <p:txBody>
            <a:bodyPr wrap="none" anchor="ctr"/>
            <a:lstStyle/>
            <a:p>
              <a:pPr algn="ctr">
                <a:defRPr/>
              </a:pPr>
              <a:r>
                <a:rPr kumimoji="1" lang="zh-CN" altLang="en-US" sz="2400" b="1">
                  <a:solidFill>
                    <a:srgbClr val="FFFF00"/>
                  </a:solidFill>
                  <a:effectLst>
                    <a:outerShdw blurRad="38100" dist="38100" dir="2700000" algn="tl">
                      <a:srgbClr val="000000"/>
                    </a:outerShdw>
                  </a:effectLst>
                  <a:latin typeface="Times New Roman" pitchFamily="18" charset="0"/>
                  <a:ea typeface="隶书" pitchFamily="49" charset="-122"/>
                </a:rPr>
                <a:t>移交</a:t>
              </a:r>
            </a:p>
          </p:txBody>
        </p:sp>
        <p:sp>
          <p:nvSpPr>
            <p:cNvPr id="52235" name="Line 11"/>
            <p:cNvSpPr>
              <a:spLocks noChangeShapeType="1"/>
            </p:cNvSpPr>
            <p:nvPr/>
          </p:nvSpPr>
          <p:spPr bwMode="auto">
            <a:xfrm>
              <a:off x="2722" y="1437"/>
              <a:ext cx="0" cy="1974"/>
            </a:xfrm>
            <a:prstGeom prst="line">
              <a:avLst/>
            </a:prstGeom>
            <a:noFill/>
            <a:ln w="28575">
              <a:solidFill>
                <a:schemeClr val="hlink"/>
              </a:solidFill>
              <a:prstDash val="lgDash"/>
              <a:miter lim="800000"/>
              <a:headEnd/>
              <a:tailEnd/>
            </a:ln>
          </p:spPr>
          <p:txBody>
            <a:bodyPr wrap="none"/>
            <a:lstStyle/>
            <a:p>
              <a:endParaRPr lang="zh-CN" altLang="en-US"/>
            </a:p>
          </p:txBody>
        </p:sp>
        <p:sp>
          <p:nvSpPr>
            <p:cNvPr id="52236" name="Line 12"/>
            <p:cNvSpPr>
              <a:spLocks noChangeShapeType="1"/>
            </p:cNvSpPr>
            <p:nvPr/>
          </p:nvSpPr>
          <p:spPr bwMode="auto">
            <a:xfrm>
              <a:off x="3641" y="1437"/>
              <a:ext cx="0" cy="1974"/>
            </a:xfrm>
            <a:prstGeom prst="line">
              <a:avLst/>
            </a:prstGeom>
            <a:noFill/>
            <a:ln w="28575">
              <a:solidFill>
                <a:schemeClr val="hlink"/>
              </a:solidFill>
              <a:prstDash val="lgDash"/>
              <a:miter lim="800000"/>
              <a:headEnd/>
              <a:tailEnd/>
            </a:ln>
          </p:spPr>
          <p:txBody>
            <a:bodyPr wrap="none"/>
            <a:lstStyle/>
            <a:p>
              <a:endParaRPr lang="zh-CN" altLang="en-US"/>
            </a:p>
          </p:txBody>
        </p:sp>
        <p:sp>
          <p:nvSpPr>
            <p:cNvPr id="52237" name="Line 13"/>
            <p:cNvSpPr>
              <a:spLocks noChangeShapeType="1"/>
            </p:cNvSpPr>
            <p:nvPr/>
          </p:nvSpPr>
          <p:spPr bwMode="auto">
            <a:xfrm>
              <a:off x="4028" y="1388"/>
              <a:ext cx="0" cy="1975"/>
            </a:xfrm>
            <a:prstGeom prst="line">
              <a:avLst/>
            </a:prstGeom>
            <a:noFill/>
            <a:ln w="28575">
              <a:solidFill>
                <a:schemeClr val="hlink"/>
              </a:solidFill>
              <a:prstDash val="lgDash"/>
              <a:miter lim="800000"/>
              <a:headEnd/>
              <a:tailEnd/>
            </a:ln>
          </p:spPr>
          <p:txBody>
            <a:bodyPr wrap="none"/>
            <a:lstStyle/>
            <a:p>
              <a:endParaRPr lang="zh-CN" altLang="en-US"/>
            </a:p>
          </p:txBody>
        </p:sp>
        <p:sp>
          <p:nvSpPr>
            <p:cNvPr id="52238" name="Line 14"/>
            <p:cNvSpPr>
              <a:spLocks noChangeShapeType="1"/>
            </p:cNvSpPr>
            <p:nvPr/>
          </p:nvSpPr>
          <p:spPr bwMode="auto">
            <a:xfrm>
              <a:off x="4803" y="1437"/>
              <a:ext cx="0" cy="1974"/>
            </a:xfrm>
            <a:prstGeom prst="line">
              <a:avLst/>
            </a:prstGeom>
            <a:noFill/>
            <a:ln w="28575">
              <a:solidFill>
                <a:schemeClr val="hlink"/>
              </a:solidFill>
              <a:prstDash val="lgDash"/>
              <a:miter lim="800000"/>
              <a:headEnd/>
              <a:tailEnd/>
            </a:ln>
          </p:spPr>
          <p:txBody>
            <a:bodyPr wrap="none"/>
            <a:lstStyle/>
            <a:p>
              <a:endParaRPr lang="zh-CN" altLang="en-US"/>
            </a:p>
          </p:txBody>
        </p:sp>
        <p:sp>
          <p:nvSpPr>
            <p:cNvPr id="213007" name="AutoShape 15"/>
            <p:cNvSpPr>
              <a:spLocks noChangeArrowheads="1"/>
            </p:cNvSpPr>
            <p:nvPr/>
          </p:nvSpPr>
          <p:spPr bwMode="auto">
            <a:xfrm>
              <a:off x="1559" y="3459"/>
              <a:ext cx="582" cy="289"/>
            </a:xfrm>
            <a:prstGeom prst="roundRect">
              <a:avLst>
                <a:gd name="adj" fmla="val 16667"/>
              </a:avLst>
            </a:prstGeom>
            <a:solidFill>
              <a:schemeClr val="accent2"/>
            </a:solidFill>
            <a:ln w="28575">
              <a:solidFill>
                <a:schemeClr val="tx1"/>
              </a:solidFill>
              <a:miter lim="800000"/>
              <a:headEnd/>
              <a:tailEnd/>
            </a:ln>
            <a:effectLst/>
          </p:spPr>
          <p:txBody>
            <a:bodyPr wrap="none" anchor="ctr"/>
            <a:lstStyle/>
            <a:p>
              <a:pPr algn="ctr">
                <a:defRPr/>
              </a:pPr>
              <a:r>
                <a:rPr kumimoji="1" lang="zh-CN" altLang="en-US" sz="2400" b="1">
                  <a:solidFill>
                    <a:srgbClr val="FFFF00"/>
                  </a:solidFill>
                  <a:effectLst>
                    <a:outerShdw blurRad="38100" dist="38100" dir="2700000" algn="tl">
                      <a:srgbClr val="000000"/>
                    </a:outerShdw>
                  </a:effectLst>
                  <a:latin typeface="Times New Roman" pitchFamily="18" charset="0"/>
                  <a:ea typeface="隶书" pitchFamily="49" charset="-122"/>
                </a:rPr>
                <a:t>初始</a:t>
              </a:r>
            </a:p>
          </p:txBody>
        </p:sp>
        <p:sp>
          <p:nvSpPr>
            <p:cNvPr id="213008" name="AutoShape 16"/>
            <p:cNvSpPr>
              <a:spLocks noChangeArrowheads="1"/>
            </p:cNvSpPr>
            <p:nvPr/>
          </p:nvSpPr>
          <p:spPr bwMode="auto">
            <a:xfrm>
              <a:off x="2285" y="3459"/>
              <a:ext cx="435" cy="289"/>
            </a:xfrm>
            <a:prstGeom prst="roundRect">
              <a:avLst>
                <a:gd name="adj" fmla="val 16667"/>
              </a:avLst>
            </a:prstGeom>
            <a:solidFill>
              <a:schemeClr val="accent2"/>
            </a:solidFill>
            <a:ln w="28575">
              <a:solidFill>
                <a:schemeClr val="tx1"/>
              </a:solidFill>
              <a:miter lim="800000"/>
              <a:headEnd/>
              <a:tailEnd/>
            </a:ln>
            <a:effectLst/>
          </p:spPr>
          <p:txBody>
            <a:bodyPr wrap="none" anchor="ctr"/>
            <a:lstStyle/>
            <a:p>
              <a:pPr algn="ctr">
                <a:defRPr/>
              </a:pPr>
              <a:r>
                <a:rPr kumimoji="1" lang="zh-CN" altLang="en-US" sz="2000" b="1">
                  <a:solidFill>
                    <a:srgbClr val="FFFF00"/>
                  </a:solidFill>
                  <a:effectLst>
                    <a:outerShdw blurRad="38100" dist="38100" dir="2700000" algn="tl">
                      <a:srgbClr val="000000"/>
                    </a:outerShdw>
                  </a:effectLst>
                  <a:latin typeface="Times New Roman" pitchFamily="18" charset="0"/>
                  <a:ea typeface="隶书" pitchFamily="49" charset="-122"/>
                </a:rPr>
                <a:t>精化</a:t>
              </a:r>
              <a:r>
                <a:rPr kumimoji="1" lang="en-US" altLang="zh-CN" sz="2000" b="1">
                  <a:solidFill>
                    <a:srgbClr val="FFFF00"/>
                  </a:solidFill>
                  <a:effectLst>
                    <a:outerShdw blurRad="38100" dist="38100" dir="2700000" algn="tl">
                      <a:srgbClr val="000000"/>
                    </a:outerShdw>
                  </a:effectLst>
                  <a:latin typeface="Times New Roman" pitchFamily="18" charset="0"/>
                  <a:ea typeface="隶书" pitchFamily="49" charset="-122"/>
                </a:rPr>
                <a:t>1</a:t>
              </a:r>
            </a:p>
          </p:txBody>
        </p:sp>
        <p:sp>
          <p:nvSpPr>
            <p:cNvPr id="213009" name="AutoShape 17"/>
            <p:cNvSpPr>
              <a:spLocks noChangeArrowheads="1"/>
            </p:cNvSpPr>
            <p:nvPr/>
          </p:nvSpPr>
          <p:spPr bwMode="auto">
            <a:xfrm>
              <a:off x="2722" y="3459"/>
              <a:ext cx="436" cy="289"/>
            </a:xfrm>
            <a:prstGeom prst="roundRect">
              <a:avLst>
                <a:gd name="adj" fmla="val 16667"/>
              </a:avLst>
            </a:prstGeom>
            <a:solidFill>
              <a:schemeClr val="accent2"/>
            </a:solidFill>
            <a:ln w="28575">
              <a:solidFill>
                <a:schemeClr val="tx1"/>
              </a:solidFill>
              <a:miter lim="800000"/>
              <a:headEnd/>
              <a:tailEnd/>
            </a:ln>
            <a:effectLst/>
          </p:spPr>
          <p:txBody>
            <a:bodyPr wrap="none" anchor="ctr"/>
            <a:lstStyle/>
            <a:p>
              <a:pPr algn="ctr">
                <a:defRPr/>
              </a:pPr>
              <a:r>
                <a:rPr kumimoji="1" lang="zh-CN" altLang="en-US" sz="2000" b="1">
                  <a:solidFill>
                    <a:srgbClr val="FFFF00"/>
                  </a:solidFill>
                  <a:effectLst>
                    <a:outerShdw blurRad="38100" dist="38100" dir="2700000" algn="tl">
                      <a:srgbClr val="000000"/>
                    </a:outerShdw>
                  </a:effectLst>
                  <a:latin typeface="Times New Roman" pitchFamily="18" charset="0"/>
                  <a:ea typeface="隶书" pitchFamily="49" charset="-122"/>
                </a:rPr>
                <a:t>精化</a:t>
              </a:r>
              <a:r>
                <a:rPr kumimoji="1" lang="en-US" altLang="zh-CN" sz="2000" b="1">
                  <a:solidFill>
                    <a:srgbClr val="FFFF00"/>
                  </a:solidFill>
                  <a:effectLst>
                    <a:outerShdw blurRad="38100" dist="38100" dir="2700000" algn="tl">
                      <a:srgbClr val="000000"/>
                    </a:outerShdw>
                  </a:effectLst>
                  <a:latin typeface="Times New Roman" pitchFamily="18" charset="0"/>
                  <a:ea typeface="隶书" pitchFamily="49" charset="-122"/>
                </a:rPr>
                <a:t>2</a:t>
              </a:r>
            </a:p>
          </p:txBody>
        </p:sp>
        <p:sp>
          <p:nvSpPr>
            <p:cNvPr id="213010" name="AutoShape 18"/>
            <p:cNvSpPr>
              <a:spLocks noChangeArrowheads="1"/>
            </p:cNvSpPr>
            <p:nvPr/>
          </p:nvSpPr>
          <p:spPr bwMode="auto">
            <a:xfrm>
              <a:off x="3205" y="3459"/>
              <a:ext cx="435" cy="289"/>
            </a:xfrm>
            <a:prstGeom prst="roundRect">
              <a:avLst>
                <a:gd name="adj" fmla="val 16667"/>
              </a:avLst>
            </a:prstGeom>
            <a:solidFill>
              <a:schemeClr val="accent2"/>
            </a:solidFill>
            <a:ln w="28575">
              <a:solidFill>
                <a:schemeClr val="tx1"/>
              </a:solidFill>
              <a:miter lim="800000"/>
              <a:headEnd/>
              <a:tailEnd/>
            </a:ln>
            <a:effectLst/>
          </p:spPr>
          <p:txBody>
            <a:bodyPr wrap="none" anchor="ctr"/>
            <a:lstStyle/>
            <a:p>
              <a:pPr algn="ctr">
                <a:defRPr/>
              </a:pPr>
              <a:r>
                <a:rPr kumimoji="1" lang="zh-CN" altLang="en-US" sz="2000" b="1">
                  <a:solidFill>
                    <a:srgbClr val="FFFF00"/>
                  </a:solidFill>
                  <a:effectLst>
                    <a:outerShdw blurRad="38100" dist="38100" dir="2700000" algn="tl">
                      <a:srgbClr val="000000"/>
                    </a:outerShdw>
                  </a:effectLst>
                  <a:latin typeface="Times New Roman" pitchFamily="18" charset="0"/>
                  <a:ea typeface="隶书" pitchFamily="49" charset="-122"/>
                </a:rPr>
                <a:t>构建</a:t>
              </a:r>
              <a:r>
                <a:rPr kumimoji="1" lang="en-US" altLang="zh-CN" sz="2000" b="1">
                  <a:solidFill>
                    <a:srgbClr val="FFFF00"/>
                  </a:solidFill>
                  <a:effectLst>
                    <a:outerShdw blurRad="38100" dist="38100" dir="2700000" algn="tl">
                      <a:srgbClr val="000000"/>
                    </a:outerShdw>
                  </a:effectLst>
                  <a:latin typeface="Times New Roman" pitchFamily="18" charset="0"/>
                  <a:ea typeface="隶书" pitchFamily="49" charset="-122"/>
                </a:rPr>
                <a:t>1</a:t>
              </a:r>
            </a:p>
          </p:txBody>
        </p:sp>
        <p:sp>
          <p:nvSpPr>
            <p:cNvPr id="213011" name="AutoShape 19"/>
            <p:cNvSpPr>
              <a:spLocks noChangeArrowheads="1"/>
            </p:cNvSpPr>
            <p:nvPr/>
          </p:nvSpPr>
          <p:spPr bwMode="auto">
            <a:xfrm>
              <a:off x="3641" y="3459"/>
              <a:ext cx="387" cy="289"/>
            </a:xfrm>
            <a:prstGeom prst="roundRect">
              <a:avLst>
                <a:gd name="adj" fmla="val 16667"/>
              </a:avLst>
            </a:prstGeom>
            <a:solidFill>
              <a:schemeClr val="accent2"/>
            </a:solidFill>
            <a:ln w="28575">
              <a:solidFill>
                <a:schemeClr val="tx1"/>
              </a:solidFill>
              <a:miter lim="800000"/>
              <a:headEnd/>
              <a:tailEnd/>
            </a:ln>
            <a:effectLst/>
          </p:spPr>
          <p:txBody>
            <a:bodyPr wrap="none" anchor="ctr"/>
            <a:lstStyle/>
            <a:p>
              <a:pPr algn="ctr">
                <a:defRPr/>
              </a:pPr>
              <a:r>
                <a:rPr kumimoji="1" lang="zh-CN" altLang="en-US" sz="2000" b="1">
                  <a:solidFill>
                    <a:srgbClr val="FFFF00"/>
                  </a:solidFill>
                  <a:effectLst>
                    <a:outerShdw blurRad="38100" dist="38100" dir="2700000" algn="tl">
                      <a:srgbClr val="000000"/>
                    </a:outerShdw>
                  </a:effectLst>
                  <a:latin typeface="Times New Roman" pitchFamily="18" charset="0"/>
                  <a:ea typeface="隶书" pitchFamily="49" charset="-122"/>
                </a:rPr>
                <a:t>构建</a:t>
              </a:r>
              <a:r>
                <a:rPr kumimoji="1" lang="en-US" altLang="zh-CN" sz="2000" b="1">
                  <a:solidFill>
                    <a:srgbClr val="FFFF00"/>
                  </a:solidFill>
                  <a:effectLst>
                    <a:outerShdw blurRad="38100" dist="38100" dir="2700000" algn="tl">
                      <a:srgbClr val="000000"/>
                    </a:outerShdw>
                  </a:effectLst>
                  <a:latin typeface="Times New Roman" pitchFamily="18" charset="0"/>
                  <a:ea typeface="隶书" pitchFamily="49" charset="-122"/>
                </a:rPr>
                <a:t>2</a:t>
              </a:r>
            </a:p>
          </p:txBody>
        </p:sp>
        <p:sp>
          <p:nvSpPr>
            <p:cNvPr id="213012" name="AutoShape 20"/>
            <p:cNvSpPr>
              <a:spLocks noChangeArrowheads="1"/>
            </p:cNvSpPr>
            <p:nvPr/>
          </p:nvSpPr>
          <p:spPr bwMode="auto">
            <a:xfrm>
              <a:off x="4028" y="3459"/>
              <a:ext cx="435" cy="289"/>
            </a:xfrm>
            <a:prstGeom prst="roundRect">
              <a:avLst>
                <a:gd name="adj" fmla="val 16667"/>
              </a:avLst>
            </a:prstGeom>
            <a:solidFill>
              <a:schemeClr val="accent2"/>
            </a:solidFill>
            <a:ln w="28575">
              <a:solidFill>
                <a:schemeClr val="tx1"/>
              </a:solidFill>
              <a:miter lim="800000"/>
              <a:headEnd/>
              <a:tailEnd/>
            </a:ln>
            <a:effectLst/>
          </p:spPr>
          <p:txBody>
            <a:bodyPr wrap="none" anchor="ctr"/>
            <a:lstStyle/>
            <a:p>
              <a:pPr algn="ctr">
                <a:defRPr/>
              </a:pPr>
              <a:r>
                <a:rPr kumimoji="1" lang="zh-CN" altLang="en-US" sz="2000" b="1">
                  <a:solidFill>
                    <a:srgbClr val="FFFF00"/>
                  </a:solidFill>
                  <a:effectLst>
                    <a:outerShdw blurRad="38100" dist="38100" dir="2700000" algn="tl">
                      <a:srgbClr val="000000"/>
                    </a:outerShdw>
                  </a:effectLst>
                  <a:latin typeface="Times New Roman" pitchFamily="18" charset="0"/>
                  <a:ea typeface="隶书" pitchFamily="49" charset="-122"/>
                </a:rPr>
                <a:t>构建</a:t>
              </a:r>
              <a:r>
                <a:rPr kumimoji="1" lang="en-US" altLang="zh-CN" sz="2000" b="1">
                  <a:solidFill>
                    <a:srgbClr val="FFFF00"/>
                  </a:solidFill>
                  <a:effectLst>
                    <a:outerShdw blurRad="38100" dist="38100" dir="2700000" algn="tl">
                      <a:srgbClr val="000000"/>
                    </a:outerShdw>
                  </a:effectLst>
                  <a:latin typeface="Times New Roman" pitchFamily="18" charset="0"/>
                  <a:ea typeface="隶书" pitchFamily="49" charset="-122"/>
                </a:rPr>
                <a:t>3</a:t>
              </a:r>
            </a:p>
          </p:txBody>
        </p:sp>
        <p:sp>
          <p:nvSpPr>
            <p:cNvPr id="213013" name="AutoShape 21"/>
            <p:cNvSpPr>
              <a:spLocks noChangeArrowheads="1"/>
            </p:cNvSpPr>
            <p:nvPr/>
          </p:nvSpPr>
          <p:spPr bwMode="auto">
            <a:xfrm>
              <a:off x="4464" y="3459"/>
              <a:ext cx="388" cy="289"/>
            </a:xfrm>
            <a:prstGeom prst="roundRect">
              <a:avLst>
                <a:gd name="adj" fmla="val 16667"/>
              </a:avLst>
            </a:prstGeom>
            <a:solidFill>
              <a:schemeClr val="accent2"/>
            </a:solidFill>
            <a:ln w="28575">
              <a:solidFill>
                <a:schemeClr val="tx1"/>
              </a:solidFill>
              <a:miter lim="800000"/>
              <a:headEnd/>
              <a:tailEnd/>
            </a:ln>
            <a:effectLst/>
          </p:spPr>
          <p:txBody>
            <a:bodyPr wrap="none" anchor="ctr"/>
            <a:lstStyle/>
            <a:p>
              <a:pPr algn="ctr">
                <a:defRPr/>
              </a:pPr>
              <a:r>
                <a:rPr kumimoji="1" lang="zh-CN" altLang="en-US" sz="2000" b="1">
                  <a:solidFill>
                    <a:srgbClr val="FFFF00"/>
                  </a:solidFill>
                  <a:effectLst>
                    <a:outerShdw blurRad="38100" dist="38100" dir="2700000" algn="tl">
                      <a:srgbClr val="000000"/>
                    </a:outerShdw>
                  </a:effectLst>
                  <a:latin typeface="Times New Roman" pitchFamily="18" charset="0"/>
                  <a:ea typeface="隶书" pitchFamily="49" charset="-122"/>
                </a:rPr>
                <a:t>移交</a:t>
              </a:r>
              <a:r>
                <a:rPr kumimoji="1" lang="en-US" altLang="zh-CN" sz="2000" b="1">
                  <a:solidFill>
                    <a:srgbClr val="FFFF00"/>
                  </a:solidFill>
                  <a:effectLst>
                    <a:outerShdw blurRad="38100" dist="38100" dir="2700000" algn="tl">
                      <a:srgbClr val="000000"/>
                    </a:outerShdw>
                  </a:effectLst>
                  <a:latin typeface="Times New Roman" pitchFamily="18" charset="0"/>
                  <a:ea typeface="隶书" pitchFamily="49" charset="-122"/>
                </a:rPr>
                <a:t>1</a:t>
              </a:r>
            </a:p>
          </p:txBody>
        </p:sp>
        <p:sp>
          <p:nvSpPr>
            <p:cNvPr id="213014" name="AutoShape 22"/>
            <p:cNvSpPr>
              <a:spLocks noChangeArrowheads="1"/>
            </p:cNvSpPr>
            <p:nvPr/>
          </p:nvSpPr>
          <p:spPr bwMode="auto">
            <a:xfrm>
              <a:off x="4852" y="3459"/>
              <a:ext cx="387" cy="289"/>
            </a:xfrm>
            <a:prstGeom prst="roundRect">
              <a:avLst>
                <a:gd name="adj" fmla="val 16667"/>
              </a:avLst>
            </a:prstGeom>
            <a:solidFill>
              <a:schemeClr val="accent2"/>
            </a:solidFill>
            <a:ln w="28575">
              <a:solidFill>
                <a:schemeClr val="tx1"/>
              </a:solidFill>
              <a:miter lim="800000"/>
              <a:headEnd/>
              <a:tailEnd/>
            </a:ln>
            <a:effectLst/>
          </p:spPr>
          <p:txBody>
            <a:bodyPr wrap="none" anchor="ctr"/>
            <a:lstStyle/>
            <a:p>
              <a:pPr algn="ctr">
                <a:defRPr/>
              </a:pPr>
              <a:r>
                <a:rPr kumimoji="1" lang="zh-CN" altLang="en-US" sz="2000" b="1">
                  <a:solidFill>
                    <a:srgbClr val="FFFF00"/>
                  </a:solidFill>
                  <a:effectLst>
                    <a:outerShdw blurRad="38100" dist="38100" dir="2700000" algn="tl">
                      <a:srgbClr val="000000"/>
                    </a:outerShdw>
                  </a:effectLst>
                  <a:latin typeface="Times New Roman" pitchFamily="18" charset="0"/>
                  <a:ea typeface="隶书" pitchFamily="49" charset="-122"/>
                </a:rPr>
                <a:t>移交</a:t>
              </a:r>
              <a:r>
                <a:rPr kumimoji="1" lang="en-US" altLang="zh-CN" sz="2000" b="1">
                  <a:solidFill>
                    <a:srgbClr val="FFFF00"/>
                  </a:solidFill>
                  <a:effectLst>
                    <a:outerShdw blurRad="38100" dist="38100" dir="2700000" algn="tl">
                      <a:srgbClr val="000000"/>
                    </a:outerShdw>
                  </a:effectLst>
                  <a:latin typeface="Times New Roman" pitchFamily="18" charset="0"/>
                  <a:ea typeface="隶书" pitchFamily="49" charset="-122"/>
                </a:rPr>
                <a:t>2</a:t>
              </a:r>
            </a:p>
          </p:txBody>
        </p:sp>
        <p:sp>
          <p:nvSpPr>
            <p:cNvPr id="52247" name="AutoShape 23"/>
            <p:cNvSpPr>
              <a:spLocks noChangeArrowheads="1"/>
            </p:cNvSpPr>
            <p:nvPr/>
          </p:nvSpPr>
          <p:spPr bwMode="auto">
            <a:xfrm>
              <a:off x="793" y="3158"/>
              <a:ext cx="614" cy="207"/>
            </a:xfrm>
            <a:prstGeom prst="roundRect">
              <a:avLst>
                <a:gd name="adj" fmla="val 16667"/>
              </a:avLst>
            </a:prstGeom>
            <a:noFill/>
            <a:ln w="28575">
              <a:noFill/>
              <a:miter lim="800000"/>
              <a:headEnd/>
              <a:tailEnd/>
            </a:ln>
          </p:spPr>
          <p:txBody>
            <a:bodyPr wrap="none" anchor="ctr"/>
            <a:lstStyle/>
            <a:p>
              <a:pPr algn="r"/>
              <a:r>
                <a:rPr kumimoji="1" lang="zh-CN" altLang="en-US" sz="2400" b="1">
                  <a:latin typeface="Times New Roman" pitchFamily="18" charset="0"/>
                  <a:ea typeface="隶书" pitchFamily="49" charset="-122"/>
                </a:rPr>
                <a:t>环境</a:t>
              </a:r>
            </a:p>
          </p:txBody>
        </p:sp>
        <p:sp>
          <p:nvSpPr>
            <p:cNvPr id="52248" name="AutoShape 24"/>
            <p:cNvSpPr>
              <a:spLocks noChangeArrowheads="1"/>
            </p:cNvSpPr>
            <p:nvPr/>
          </p:nvSpPr>
          <p:spPr bwMode="auto">
            <a:xfrm>
              <a:off x="252" y="955"/>
              <a:ext cx="1065" cy="288"/>
            </a:xfrm>
            <a:prstGeom prst="roundRect">
              <a:avLst>
                <a:gd name="adj" fmla="val 16667"/>
              </a:avLst>
            </a:prstGeom>
            <a:noFill/>
            <a:ln w="28575">
              <a:noFill/>
              <a:miter lim="800000"/>
              <a:headEnd/>
              <a:tailEnd/>
            </a:ln>
          </p:spPr>
          <p:txBody>
            <a:bodyPr wrap="none" anchor="ctr"/>
            <a:lstStyle/>
            <a:p>
              <a:pPr algn="r"/>
              <a:r>
                <a:rPr kumimoji="1" lang="zh-CN" altLang="en-US" sz="2400" b="1">
                  <a:solidFill>
                    <a:srgbClr val="FFFF00"/>
                  </a:solidFill>
                  <a:latin typeface="Times New Roman" pitchFamily="18" charset="0"/>
                  <a:ea typeface="隶书" pitchFamily="49" charset="-122"/>
                </a:rPr>
                <a:t>工作流</a:t>
              </a:r>
            </a:p>
          </p:txBody>
        </p:sp>
        <p:sp>
          <p:nvSpPr>
            <p:cNvPr id="52249" name="AutoShape 25"/>
            <p:cNvSpPr>
              <a:spLocks noChangeArrowheads="1"/>
            </p:cNvSpPr>
            <p:nvPr/>
          </p:nvSpPr>
          <p:spPr bwMode="auto">
            <a:xfrm>
              <a:off x="348" y="1340"/>
              <a:ext cx="1065" cy="289"/>
            </a:xfrm>
            <a:prstGeom prst="roundRect">
              <a:avLst>
                <a:gd name="adj" fmla="val 16667"/>
              </a:avLst>
            </a:prstGeom>
            <a:noFill/>
            <a:ln w="28575">
              <a:noFill/>
              <a:miter lim="800000"/>
              <a:headEnd/>
              <a:tailEnd/>
            </a:ln>
          </p:spPr>
          <p:txBody>
            <a:bodyPr wrap="none" anchor="ctr"/>
            <a:lstStyle/>
            <a:p>
              <a:pPr algn="r"/>
              <a:r>
                <a:rPr kumimoji="1" lang="zh-CN" altLang="en-US" sz="2400" b="1">
                  <a:latin typeface="Times New Roman" pitchFamily="18" charset="0"/>
                  <a:ea typeface="隶书" pitchFamily="49" charset="-122"/>
                </a:rPr>
                <a:t>业务建模</a:t>
              </a:r>
            </a:p>
          </p:txBody>
        </p:sp>
        <p:sp>
          <p:nvSpPr>
            <p:cNvPr id="52250" name="AutoShape 26"/>
            <p:cNvSpPr>
              <a:spLocks noChangeArrowheads="1"/>
            </p:cNvSpPr>
            <p:nvPr/>
          </p:nvSpPr>
          <p:spPr bwMode="auto">
            <a:xfrm>
              <a:off x="348" y="1581"/>
              <a:ext cx="1065" cy="289"/>
            </a:xfrm>
            <a:prstGeom prst="roundRect">
              <a:avLst>
                <a:gd name="adj" fmla="val 16667"/>
              </a:avLst>
            </a:prstGeom>
            <a:noFill/>
            <a:ln w="28575">
              <a:noFill/>
              <a:miter lim="800000"/>
              <a:headEnd/>
              <a:tailEnd/>
            </a:ln>
          </p:spPr>
          <p:txBody>
            <a:bodyPr wrap="none" anchor="ctr"/>
            <a:lstStyle/>
            <a:p>
              <a:pPr algn="r"/>
              <a:r>
                <a:rPr kumimoji="1" lang="zh-CN" altLang="en-US" sz="2400" b="1">
                  <a:latin typeface="Times New Roman" pitchFamily="18" charset="0"/>
                  <a:ea typeface="隶书" pitchFamily="49" charset="-122"/>
                </a:rPr>
                <a:t>需求</a:t>
              </a:r>
            </a:p>
          </p:txBody>
        </p:sp>
        <p:sp>
          <p:nvSpPr>
            <p:cNvPr id="52251" name="AutoShape 27"/>
            <p:cNvSpPr>
              <a:spLocks noChangeArrowheads="1"/>
            </p:cNvSpPr>
            <p:nvPr/>
          </p:nvSpPr>
          <p:spPr bwMode="auto">
            <a:xfrm>
              <a:off x="300" y="1822"/>
              <a:ext cx="1065" cy="289"/>
            </a:xfrm>
            <a:prstGeom prst="roundRect">
              <a:avLst>
                <a:gd name="adj" fmla="val 16667"/>
              </a:avLst>
            </a:prstGeom>
            <a:noFill/>
            <a:ln w="28575">
              <a:noFill/>
              <a:miter lim="800000"/>
              <a:headEnd/>
              <a:tailEnd/>
            </a:ln>
          </p:spPr>
          <p:txBody>
            <a:bodyPr wrap="none" anchor="ctr"/>
            <a:lstStyle/>
            <a:p>
              <a:pPr algn="ctr"/>
              <a:r>
                <a:rPr kumimoji="1" lang="zh-CN" altLang="en-US" sz="2400" b="1">
                  <a:latin typeface="Times New Roman" pitchFamily="18" charset="0"/>
                  <a:ea typeface="隶书" pitchFamily="49" charset="-122"/>
                </a:rPr>
                <a:t>分析与设计</a:t>
              </a:r>
            </a:p>
          </p:txBody>
        </p:sp>
        <p:sp>
          <p:nvSpPr>
            <p:cNvPr id="52252" name="AutoShape 28"/>
            <p:cNvSpPr>
              <a:spLocks noChangeArrowheads="1"/>
            </p:cNvSpPr>
            <p:nvPr/>
          </p:nvSpPr>
          <p:spPr bwMode="auto">
            <a:xfrm>
              <a:off x="348" y="1966"/>
              <a:ext cx="1065" cy="289"/>
            </a:xfrm>
            <a:prstGeom prst="roundRect">
              <a:avLst>
                <a:gd name="adj" fmla="val 16667"/>
              </a:avLst>
            </a:prstGeom>
            <a:noFill/>
            <a:ln w="28575">
              <a:noFill/>
              <a:miter lim="800000"/>
              <a:headEnd/>
              <a:tailEnd/>
            </a:ln>
          </p:spPr>
          <p:txBody>
            <a:bodyPr wrap="none" anchor="ctr"/>
            <a:lstStyle/>
            <a:p>
              <a:pPr algn="r"/>
              <a:r>
                <a:rPr kumimoji="1" lang="zh-CN" altLang="en-US" sz="2400" b="1">
                  <a:latin typeface="Times New Roman" pitchFamily="18" charset="0"/>
                  <a:ea typeface="隶书" pitchFamily="49" charset="-122"/>
                </a:rPr>
                <a:t>实现</a:t>
              </a:r>
            </a:p>
          </p:txBody>
        </p:sp>
        <p:sp>
          <p:nvSpPr>
            <p:cNvPr id="52253" name="AutoShape 29"/>
            <p:cNvSpPr>
              <a:spLocks noChangeArrowheads="1"/>
            </p:cNvSpPr>
            <p:nvPr/>
          </p:nvSpPr>
          <p:spPr bwMode="auto">
            <a:xfrm>
              <a:off x="348" y="2206"/>
              <a:ext cx="1065" cy="289"/>
            </a:xfrm>
            <a:prstGeom prst="roundRect">
              <a:avLst>
                <a:gd name="adj" fmla="val 16667"/>
              </a:avLst>
            </a:prstGeom>
            <a:noFill/>
            <a:ln w="28575">
              <a:noFill/>
              <a:miter lim="800000"/>
              <a:headEnd/>
              <a:tailEnd/>
            </a:ln>
          </p:spPr>
          <p:txBody>
            <a:bodyPr wrap="none" anchor="ctr"/>
            <a:lstStyle/>
            <a:p>
              <a:pPr algn="r"/>
              <a:r>
                <a:rPr kumimoji="1" lang="zh-CN" altLang="en-US" sz="2400" b="1">
                  <a:latin typeface="Times New Roman" pitchFamily="18" charset="0"/>
                  <a:ea typeface="隶书" pitchFamily="49" charset="-122"/>
                </a:rPr>
                <a:t>测试</a:t>
              </a:r>
            </a:p>
          </p:txBody>
        </p:sp>
        <p:sp>
          <p:nvSpPr>
            <p:cNvPr id="52254" name="AutoShape 30"/>
            <p:cNvSpPr>
              <a:spLocks noChangeArrowheads="1"/>
            </p:cNvSpPr>
            <p:nvPr/>
          </p:nvSpPr>
          <p:spPr bwMode="auto">
            <a:xfrm>
              <a:off x="348" y="2400"/>
              <a:ext cx="1065" cy="288"/>
            </a:xfrm>
            <a:prstGeom prst="roundRect">
              <a:avLst>
                <a:gd name="adj" fmla="val 16667"/>
              </a:avLst>
            </a:prstGeom>
            <a:noFill/>
            <a:ln w="28575">
              <a:noFill/>
              <a:miter lim="800000"/>
              <a:headEnd/>
              <a:tailEnd/>
            </a:ln>
          </p:spPr>
          <p:txBody>
            <a:bodyPr wrap="none" anchor="ctr"/>
            <a:lstStyle/>
            <a:p>
              <a:pPr algn="r"/>
              <a:r>
                <a:rPr kumimoji="1" lang="zh-CN" altLang="en-US" sz="2400" b="1">
                  <a:latin typeface="Times New Roman" pitchFamily="18" charset="0"/>
                  <a:ea typeface="隶书" pitchFamily="49" charset="-122"/>
                </a:rPr>
                <a:t>部署</a:t>
              </a:r>
            </a:p>
          </p:txBody>
        </p:sp>
        <p:sp>
          <p:nvSpPr>
            <p:cNvPr id="52255" name="AutoShape 31"/>
            <p:cNvSpPr>
              <a:spLocks noChangeArrowheads="1"/>
            </p:cNvSpPr>
            <p:nvPr/>
          </p:nvSpPr>
          <p:spPr bwMode="auto">
            <a:xfrm>
              <a:off x="343" y="3019"/>
              <a:ext cx="1065" cy="184"/>
            </a:xfrm>
            <a:prstGeom prst="roundRect">
              <a:avLst>
                <a:gd name="adj" fmla="val 16667"/>
              </a:avLst>
            </a:prstGeom>
            <a:noFill/>
            <a:ln w="28575">
              <a:noFill/>
              <a:miter lim="800000"/>
              <a:headEnd/>
              <a:tailEnd/>
            </a:ln>
          </p:spPr>
          <p:txBody>
            <a:bodyPr wrap="none" anchor="ctr"/>
            <a:lstStyle/>
            <a:p>
              <a:pPr algn="r"/>
              <a:r>
                <a:rPr kumimoji="1" lang="zh-CN" altLang="en-US" sz="2400" b="1">
                  <a:latin typeface="Times New Roman" pitchFamily="18" charset="0"/>
                  <a:ea typeface="隶书" pitchFamily="49" charset="-122"/>
                </a:rPr>
                <a:t>项目管理</a:t>
              </a:r>
            </a:p>
          </p:txBody>
        </p:sp>
        <p:sp>
          <p:nvSpPr>
            <p:cNvPr id="52256" name="AutoShape 32"/>
            <p:cNvSpPr>
              <a:spLocks noChangeArrowheads="1"/>
            </p:cNvSpPr>
            <p:nvPr/>
          </p:nvSpPr>
          <p:spPr bwMode="auto">
            <a:xfrm>
              <a:off x="2867" y="618"/>
              <a:ext cx="1065" cy="289"/>
            </a:xfrm>
            <a:prstGeom prst="roundRect">
              <a:avLst>
                <a:gd name="adj" fmla="val 16667"/>
              </a:avLst>
            </a:prstGeom>
            <a:noFill/>
            <a:ln w="28575">
              <a:noFill/>
              <a:miter lim="800000"/>
              <a:headEnd/>
              <a:tailEnd/>
            </a:ln>
          </p:spPr>
          <p:txBody>
            <a:bodyPr wrap="none" anchor="ctr"/>
            <a:lstStyle/>
            <a:p>
              <a:pPr algn="ctr"/>
              <a:r>
                <a:rPr kumimoji="1" lang="zh-CN" altLang="en-US" sz="2400" b="1">
                  <a:solidFill>
                    <a:srgbClr val="FFFF00"/>
                  </a:solidFill>
                  <a:latin typeface="Times New Roman" pitchFamily="18" charset="0"/>
                  <a:ea typeface="隶书" pitchFamily="49" charset="-122"/>
                </a:rPr>
                <a:t>阶段</a:t>
              </a:r>
            </a:p>
          </p:txBody>
        </p:sp>
        <p:sp>
          <p:nvSpPr>
            <p:cNvPr id="52257" name="AutoShape 33"/>
            <p:cNvSpPr>
              <a:spLocks noChangeArrowheads="1"/>
            </p:cNvSpPr>
            <p:nvPr/>
          </p:nvSpPr>
          <p:spPr bwMode="auto">
            <a:xfrm>
              <a:off x="359" y="2795"/>
              <a:ext cx="1065" cy="289"/>
            </a:xfrm>
            <a:prstGeom prst="roundRect">
              <a:avLst>
                <a:gd name="adj" fmla="val 16667"/>
              </a:avLst>
            </a:prstGeom>
            <a:noFill/>
            <a:ln w="28575">
              <a:noFill/>
              <a:miter lim="800000"/>
              <a:headEnd/>
              <a:tailEnd/>
            </a:ln>
          </p:spPr>
          <p:txBody>
            <a:bodyPr wrap="none" anchor="ctr"/>
            <a:lstStyle/>
            <a:p>
              <a:pPr algn="r"/>
              <a:r>
                <a:rPr kumimoji="1" lang="zh-CN" altLang="en-US" sz="2400" b="1">
                  <a:latin typeface="Times New Roman" pitchFamily="18" charset="0"/>
                  <a:ea typeface="隶书" pitchFamily="49" charset="-122"/>
                </a:rPr>
                <a:t>配置与变更管理</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2229"/>
                                        </p:tgtEl>
                                        <p:attrNameLst>
                                          <p:attrName>style.visibility</p:attrName>
                                        </p:attrNameLst>
                                      </p:cBhvr>
                                      <p:to>
                                        <p:strVal val="visible"/>
                                      </p:to>
                                    </p:set>
                                    <p:animEffect transition="in" filter="checkerboard(across)">
                                      <p:cBhvr>
                                        <p:cTn id="7" dur="500"/>
                                        <p:tgtEl>
                                          <p:spTgt spid="52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4"/>
          <p:cNvSpPr>
            <a:spLocks noGrp="1"/>
          </p:cNvSpPr>
          <p:nvPr>
            <p:ph type="sldNum" sz="quarter" idx="11"/>
          </p:nvPr>
        </p:nvSpPr>
        <p:spPr>
          <a:noFill/>
        </p:spPr>
        <p:txBody>
          <a:bodyPr/>
          <a:lstStyle/>
          <a:p>
            <a:fld id="{45700C5E-7A03-439A-811F-2E1B671923B9}" type="slidenum">
              <a:rPr lang="en-US" altLang="zh-CN">
                <a:ea typeface="宋体" charset="-122"/>
              </a:rPr>
              <a:pPr/>
              <a:t>60</a:t>
            </a:fld>
            <a:endParaRPr lang="en-US" altLang="zh-CN">
              <a:ea typeface="宋体" charset="-122"/>
            </a:endParaRPr>
          </a:p>
        </p:txBody>
      </p:sp>
      <p:sp>
        <p:nvSpPr>
          <p:cNvPr id="321538" name="Rectangle 2"/>
          <p:cNvSpPr>
            <a:spLocks noGrp="1" noChangeArrowheads="1"/>
          </p:cNvSpPr>
          <p:nvPr>
            <p:ph type="body" idx="1"/>
          </p:nvPr>
        </p:nvSpPr>
        <p:spPr>
          <a:xfrm>
            <a:off x="179388" y="1123950"/>
            <a:ext cx="8713787" cy="5400675"/>
          </a:xfrm>
        </p:spPr>
        <p:txBody>
          <a:bodyPr/>
          <a:lstStyle/>
          <a:p>
            <a:pPr eaLnBrk="1" hangingPunct="1">
              <a:defRPr/>
            </a:pPr>
            <a:r>
              <a:rPr lang="zh-CN" altLang="en-US" b="1" smtClean="0">
                <a:solidFill>
                  <a:srgbClr val="FFFF00"/>
                </a:solidFill>
              </a:rPr>
              <a:t>角色划分：</a:t>
            </a:r>
          </a:p>
          <a:p>
            <a:pPr lvl="1" eaLnBrk="1" hangingPunct="1">
              <a:defRPr/>
            </a:pPr>
            <a:r>
              <a:rPr lang="zh-CN" altLang="en-US" b="1" smtClean="0"/>
              <a:t>产品管理角色：对外的用户需求管理职能</a:t>
            </a:r>
          </a:p>
          <a:p>
            <a:pPr lvl="1" eaLnBrk="1" hangingPunct="1">
              <a:defRPr/>
            </a:pPr>
            <a:r>
              <a:rPr lang="zh-CN" altLang="en-US" b="1" smtClean="0"/>
              <a:t>程序管理角色：项目组内部的综合管理职能</a:t>
            </a:r>
          </a:p>
          <a:p>
            <a:pPr lvl="1" eaLnBrk="1" hangingPunct="1">
              <a:defRPr/>
            </a:pPr>
            <a:r>
              <a:rPr lang="zh-CN" altLang="en-US" b="1" smtClean="0">
                <a:solidFill>
                  <a:srgbClr val="FFFF00"/>
                </a:solidFill>
              </a:rPr>
              <a:t>开发角色</a:t>
            </a:r>
          </a:p>
          <a:p>
            <a:pPr lvl="1" eaLnBrk="1" hangingPunct="1">
              <a:defRPr/>
            </a:pPr>
            <a:r>
              <a:rPr lang="zh-CN" altLang="en-US" b="1" smtClean="0">
                <a:solidFill>
                  <a:srgbClr val="FFFF00"/>
                </a:solidFill>
              </a:rPr>
              <a:t>测试角色</a:t>
            </a:r>
          </a:p>
          <a:p>
            <a:pPr lvl="1" eaLnBrk="1" hangingPunct="1">
              <a:defRPr/>
            </a:pPr>
            <a:r>
              <a:rPr lang="zh-CN" altLang="en-US" b="1" smtClean="0">
                <a:solidFill>
                  <a:srgbClr val="FFFF00"/>
                </a:solidFill>
              </a:rPr>
              <a:t>用户体验角色</a:t>
            </a:r>
          </a:p>
          <a:p>
            <a:pPr lvl="1" eaLnBrk="1" hangingPunct="1">
              <a:defRPr/>
            </a:pPr>
            <a:r>
              <a:rPr lang="zh-CN" altLang="en-US" b="1" smtClean="0">
                <a:solidFill>
                  <a:srgbClr val="FFFF00"/>
                </a:solidFill>
              </a:rPr>
              <a:t>发布管理角色</a:t>
            </a:r>
          </a:p>
          <a:p>
            <a:pPr eaLnBrk="1" hangingPunct="1">
              <a:buFont typeface="Wingdings" pitchFamily="2" charset="2"/>
              <a:buNone/>
              <a:defRPr/>
            </a:pPr>
            <a:endParaRPr lang="en-US" altLang="zh-CN" b="1" smtClean="0">
              <a:solidFill>
                <a:srgbClr val="FFFF00"/>
              </a:solidFill>
            </a:endParaRPr>
          </a:p>
        </p:txBody>
      </p:sp>
      <p:sp>
        <p:nvSpPr>
          <p:cNvPr id="321539"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微软过程的人员</a:t>
            </a:r>
          </a:p>
        </p:txBody>
      </p:sp>
      <p:sp>
        <p:nvSpPr>
          <p:cNvPr id="106501"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4"/>
          <p:cNvSpPr>
            <a:spLocks noGrp="1"/>
          </p:cNvSpPr>
          <p:nvPr>
            <p:ph type="sldNum" sz="quarter" idx="11"/>
          </p:nvPr>
        </p:nvSpPr>
        <p:spPr>
          <a:noFill/>
        </p:spPr>
        <p:txBody>
          <a:bodyPr/>
          <a:lstStyle/>
          <a:p>
            <a:fld id="{C0B1D4B7-388C-4504-8C8B-4BA679EDC6C1}" type="slidenum">
              <a:rPr lang="en-US" altLang="zh-CN">
                <a:ea typeface="宋体" charset="-122"/>
              </a:rPr>
              <a:pPr/>
              <a:t>61</a:t>
            </a:fld>
            <a:endParaRPr lang="en-US" altLang="zh-CN">
              <a:ea typeface="宋体" charset="-122"/>
            </a:endParaRPr>
          </a:p>
        </p:txBody>
      </p:sp>
      <p:sp>
        <p:nvSpPr>
          <p:cNvPr id="309250" name="Rectangle 2"/>
          <p:cNvSpPr>
            <a:spLocks noGrp="1" noChangeArrowheads="1"/>
          </p:cNvSpPr>
          <p:nvPr>
            <p:ph type="body" idx="1"/>
          </p:nvPr>
        </p:nvSpPr>
        <p:spPr>
          <a:xfrm>
            <a:off x="179388" y="1123950"/>
            <a:ext cx="8713787" cy="2089150"/>
          </a:xfrm>
        </p:spPr>
        <p:txBody>
          <a:bodyPr/>
          <a:lstStyle/>
          <a:p>
            <a:pPr eaLnBrk="1" hangingPunct="1">
              <a:lnSpc>
                <a:spcPct val="120000"/>
              </a:lnSpc>
              <a:spcBef>
                <a:spcPct val="35000"/>
              </a:spcBef>
              <a:defRPr/>
            </a:pPr>
            <a:r>
              <a:rPr lang="zh-CN" altLang="en-US" b="1" smtClean="0">
                <a:solidFill>
                  <a:srgbClr val="FFFF00"/>
                </a:solidFill>
              </a:rPr>
              <a:t>角色间的关系：</a:t>
            </a:r>
          </a:p>
          <a:p>
            <a:pPr lvl="1" eaLnBrk="1" hangingPunct="1">
              <a:lnSpc>
                <a:spcPct val="120000"/>
              </a:lnSpc>
              <a:defRPr/>
            </a:pPr>
            <a:r>
              <a:rPr lang="zh-CN" altLang="en-US" b="1" smtClean="0">
                <a:solidFill>
                  <a:srgbClr val="FFFF00"/>
                </a:solidFill>
              </a:rPr>
              <a:t>六种角色间的相互关系是对等的，角色间的关键协作方式是交流与沟通。</a:t>
            </a:r>
          </a:p>
        </p:txBody>
      </p:sp>
      <p:sp>
        <p:nvSpPr>
          <p:cNvPr id="309251"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微软过程的人员</a:t>
            </a:r>
          </a:p>
        </p:txBody>
      </p:sp>
      <p:sp>
        <p:nvSpPr>
          <p:cNvPr id="2054"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
        <p:nvSpPr>
          <p:cNvPr id="2055" name="Rectangle 6"/>
          <p:cNvSpPr>
            <a:spLocks noChangeArrowheads="1"/>
          </p:cNvSpPr>
          <p:nvPr/>
        </p:nvSpPr>
        <p:spPr bwMode="auto">
          <a:xfrm>
            <a:off x="0" y="22860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050" name="Object 5"/>
          <p:cNvGraphicFramePr>
            <a:graphicFrameLocks noChangeAspect="1"/>
          </p:cNvGraphicFramePr>
          <p:nvPr/>
        </p:nvGraphicFramePr>
        <p:xfrm>
          <a:off x="2700338" y="2924175"/>
          <a:ext cx="3889375" cy="3522663"/>
        </p:xfrm>
        <a:graphic>
          <a:graphicData uri="http://schemas.openxmlformats.org/presentationml/2006/ole">
            <mc:AlternateContent xmlns:mc="http://schemas.openxmlformats.org/markup-compatibility/2006">
              <mc:Choice xmlns:v="urn:schemas-microsoft-com:vml" Requires="v">
                <p:oleObj spid="_x0000_s2063" name="图片" r:id="rId3" imgW="2523067" imgH="2286000" progId="Word.Picture.8">
                  <p:embed/>
                </p:oleObj>
              </mc:Choice>
              <mc:Fallback>
                <p:oleObj name="图片" r:id="rId3" imgW="2523067" imgH="2286000" progId="Word.Picture.8">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2924175"/>
                        <a:ext cx="3889375" cy="3522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4"/>
          <p:cNvSpPr>
            <a:spLocks noGrp="1"/>
          </p:cNvSpPr>
          <p:nvPr>
            <p:ph type="sldNum" sz="quarter" idx="11"/>
          </p:nvPr>
        </p:nvSpPr>
        <p:spPr>
          <a:noFill/>
        </p:spPr>
        <p:txBody>
          <a:bodyPr/>
          <a:lstStyle/>
          <a:p>
            <a:fld id="{02FB2E3B-F7C2-4830-B497-8E62398CC8EB}" type="slidenum">
              <a:rPr lang="en-US" altLang="zh-CN">
                <a:ea typeface="宋体" charset="-122"/>
              </a:rPr>
              <a:pPr/>
              <a:t>62</a:t>
            </a:fld>
            <a:endParaRPr lang="en-US" altLang="zh-CN">
              <a:ea typeface="宋体" charset="-122"/>
            </a:endParaRPr>
          </a:p>
        </p:txBody>
      </p:sp>
      <p:sp>
        <p:nvSpPr>
          <p:cNvPr id="326658" name="Rectangle 2"/>
          <p:cNvSpPr>
            <a:spLocks noGrp="1" noChangeArrowheads="1"/>
          </p:cNvSpPr>
          <p:nvPr>
            <p:ph type="body" idx="1"/>
          </p:nvPr>
        </p:nvSpPr>
        <p:spPr>
          <a:xfrm>
            <a:off x="179388" y="1123950"/>
            <a:ext cx="8713787" cy="2592388"/>
          </a:xfrm>
        </p:spPr>
        <p:txBody>
          <a:bodyPr/>
          <a:lstStyle/>
          <a:p>
            <a:pPr eaLnBrk="1" hangingPunct="1">
              <a:lnSpc>
                <a:spcPct val="120000"/>
              </a:lnSpc>
              <a:spcBef>
                <a:spcPct val="35000"/>
              </a:spcBef>
              <a:defRPr/>
            </a:pPr>
            <a:r>
              <a:rPr lang="zh-CN" altLang="en-US" b="1" smtClean="0">
                <a:solidFill>
                  <a:srgbClr val="FFFF00"/>
                </a:solidFill>
              </a:rPr>
              <a:t>角色合并原则</a:t>
            </a:r>
          </a:p>
          <a:p>
            <a:pPr lvl="1" eaLnBrk="1" hangingPunct="1">
              <a:lnSpc>
                <a:spcPct val="120000"/>
              </a:lnSpc>
              <a:spcBef>
                <a:spcPct val="15000"/>
              </a:spcBef>
              <a:defRPr/>
            </a:pPr>
            <a:r>
              <a:rPr lang="zh-CN" altLang="en-US" b="1" smtClean="0">
                <a:solidFill>
                  <a:srgbClr val="FFFF00"/>
                </a:solidFill>
              </a:rPr>
              <a:t>项目组内的开发人员不能兼任其他角色</a:t>
            </a:r>
          </a:p>
          <a:p>
            <a:pPr lvl="1" eaLnBrk="1" hangingPunct="1">
              <a:lnSpc>
                <a:spcPct val="120000"/>
              </a:lnSpc>
              <a:spcBef>
                <a:spcPct val="15000"/>
              </a:spcBef>
              <a:defRPr/>
            </a:pPr>
            <a:r>
              <a:rPr lang="zh-CN" altLang="en-US" b="1" smtClean="0">
                <a:solidFill>
                  <a:srgbClr val="FFFF00"/>
                </a:solidFill>
              </a:rPr>
              <a:t>不要试图合并两个有明显利益冲突或制约关系的角色</a:t>
            </a:r>
          </a:p>
        </p:txBody>
      </p:sp>
      <p:sp>
        <p:nvSpPr>
          <p:cNvPr id="326659"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微软过程的人员</a:t>
            </a:r>
          </a:p>
        </p:txBody>
      </p:sp>
      <p:sp>
        <p:nvSpPr>
          <p:cNvPr id="107525"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graphicFrame>
        <p:nvGraphicFramePr>
          <p:cNvPr id="327089" name="Group 433"/>
          <p:cNvGraphicFramePr>
            <a:graphicFrameLocks noGrp="1"/>
          </p:cNvGraphicFramePr>
          <p:nvPr/>
        </p:nvGraphicFramePr>
        <p:xfrm>
          <a:off x="468313" y="3644900"/>
          <a:ext cx="8280400" cy="2362080"/>
        </p:xfrm>
        <a:graphic>
          <a:graphicData uri="http://schemas.openxmlformats.org/drawingml/2006/table">
            <a:tbl>
              <a:tblPr/>
              <a:tblGrid>
                <a:gridCol w="1943100"/>
                <a:gridCol w="1296987"/>
                <a:gridCol w="1079500"/>
                <a:gridCol w="936625"/>
                <a:gridCol w="863600"/>
                <a:gridCol w="1008063"/>
                <a:gridCol w="1152525"/>
              </a:tblGrid>
              <a:tr h="1809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857375" algn="l"/>
                          <a:tab pos="5273675" algn="l"/>
                        </a:tabLst>
                      </a:pPr>
                      <a:r>
                        <a:rPr kumimoji="1" lang="zh-CN" altLang="en-US" sz="16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产品管理</a:t>
                      </a: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857375" algn="l"/>
                        </a:tabLst>
                      </a:pPr>
                      <a:r>
                        <a:rPr kumimoji="1" lang="zh-CN" altLang="en-US" sz="16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程序管理</a:t>
                      </a: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857375" algn="l"/>
                        </a:tabLst>
                      </a:pPr>
                      <a:r>
                        <a:rPr kumimoji="1" lang="zh-CN" altLang="en-US" sz="16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开发</a:t>
                      </a: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857375" algn="l"/>
                        </a:tabLst>
                      </a:pPr>
                      <a:r>
                        <a:rPr kumimoji="1" lang="zh-CN" altLang="en-US" sz="16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测试</a:t>
                      </a: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857375" algn="l"/>
                        </a:tabLst>
                      </a:pPr>
                      <a:r>
                        <a:rPr kumimoji="1" lang="zh-CN" altLang="en-US" sz="16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用户体验</a:t>
                      </a: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857375" algn="l"/>
                        </a:tabLst>
                      </a:pPr>
                      <a:r>
                        <a:rPr kumimoji="1" lang="zh-CN" altLang="en-US" sz="16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发布管理</a:t>
                      </a: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r>
              <a:tr h="180975">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1857375" algn="r"/>
                          <a:tab pos="2636838" algn="ctr"/>
                          <a:tab pos="5273675" algn="r"/>
                        </a:tabLst>
                      </a:pPr>
                      <a:r>
                        <a:rPr kumimoji="1" lang="zh-CN" altLang="en-US"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产品管理</a:t>
                      </a:r>
                      <a:endParaRPr kumimoji="1" lang="zh-CN" altLang="en-US"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16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r"/>
                          <a:tab pos="2636838" algn="ctr"/>
                          <a:tab pos="5273675" algn="r"/>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N</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r"/>
                          <a:tab pos="2636838" algn="ctr"/>
                          <a:tab pos="5273675" algn="r"/>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N</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r"/>
                          <a:tab pos="2636838" algn="ctr"/>
                          <a:tab pos="5273675" algn="r"/>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P</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P</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r"/>
                          <a:tab pos="2636838" algn="ctr"/>
                          <a:tab pos="5273675" algn="r"/>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U</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r>
              <a:tr h="180975">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1857375" algn="r"/>
                          <a:tab pos="2636838" algn="ctr"/>
                          <a:tab pos="5273675" algn="r"/>
                        </a:tabLst>
                      </a:pPr>
                      <a:r>
                        <a:rPr kumimoji="1" lang="zh-CN" altLang="en-US"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程序管理</a:t>
                      </a:r>
                      <a:endParaRPr kumimoji="1" lang="zh-CN" altLang="en-US"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r"/>
                          <a:tab pos="2636838" algn="ctr"/>
                          <a:tab pos="5273675" algn="r"/>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N</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16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N</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U</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U</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P</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857375" algn="l"/>
                        </a:tabLst>
                      </a:pPr>
                      <a:r>
                        <a:rPr kumimoji="1" lang="zh-CN" altLang="en-US"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开发</a:t>
                      </a:r>
                      <a:endParaRPr kumimoji="1" lang="zh-CN" altLang="en-US"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N</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N</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16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N</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N</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N</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857375" algn="l"/>
                        </a:tabLst>
                      </a:pPr>
                      <a:r>
                        <a:rPr kumimoji="1" lang="zh-CN" altLang="en-US"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测试</a:t>
                      </a:r>
                      <a:endParaRPr kumimoji="1" lang="zh-CN" altLang="en-US"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P</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U</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N</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16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P</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P</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857375" algn="l"/>
                        </a:tabLst>
                      </a:pPr>
                      <a:r>
                        <a:rPr kumimoji="1" lang="zh-CN" altLang="en-US"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用户体验</a:t>
                      </a:r>
                      <a:endParaRPr kumimoji="1" lang="zh-CN" altLang="en-US"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P</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U</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N</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P</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16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U</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857375" algn="l"/>
                        </a:tabLst>
                      </a:pPr>
                      <a:r>
                        <a:rPr kumimoji="1" lang="zh-CN" altLang="en-US"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发布管理</a:t>
                      </a:r>
                      <a:endParaRPr kumimoji="1" lang="zh-CN" altLang="en-US"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U</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P</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N</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P</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U</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16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rgbClr val="CCCCCC"/>
                    </a:solidFill>
                  </a:tcPr>
                </a:tc>
              </a:tr>
            </a:tbl>
          </a:graphicData>
        </a:graphic>
      </p:graphicFrame>
      <p:sp>
        <p:nvSpPr>
          <p:cNvPr id="327090" name="Text Box 434"/>
          <p:cNvSpPr txBox="1">
            <a:spLocks noChangeArrowheads="1"/>
          </p:cNvSpPr>
          <p:nvPr/>
        </p:nvSpPr>
        <p:spPr bwMode="auto">
          <a:xfrm>
            <a:off x="969963" y="6021388"/>
            <a:ext cx="7705725" cy="366712"/>
          </a:xfrm>
          <a:prstGeom prst="rect">
            <a:avLst/>
          </a:prstGeom>
          <a:noFill/>
          <a:ln w="9525">
            <a:noFill/>
            <a:miter lim="800000"/>
            <a:headEnd/>
            <a:tailEnd/>
          </a:ln>
          <a:effectLst/>
        </p:spPr>
        <p:txBody>
          <a:bodyPr>
            <a:spAutoFit/>
          </a:bodyPr>
          <a:lstStyle/>
          <a:p>
            <a:pPr>
              <a:spcBef>
                <a:spcPct val="50000"/>
              </a:spcBef>
              <a:defRPr/>
            </a:pPr>
            <a:r>
              <a:rPr lang="zh-CN" altLang="en-US" b="1">
                <a:effectLst>
                  <a:outerShdw blurRad="38100" dist="38100" dir="2700000" algn="tl">
                    <a:srgbClr val="000000"/>
                  </a:outerShdw>
                </a:effectLst>
                <a:ea typeface="宋体" pitchFamily="2" charset="-122"/>
              </a:rPr>
              <a:t>其中：</a:t>
            </a:r>
            <a:r>
              <a:rPr lang="zh-CN" altLang="en-US" b="1">
                <a:effectLst>
                  <a:outerShdw blurRad="38100" dist="38100" dir="2700000" algn="tl">
                    <a:srgbClr val="000000"/>
                  </a:outerShdw>
                </a:effectLst>
                <a:latin typeface="Arial"/>
                <a:ea typeface="宋体" pitchFamily="2" charset="-122"/>
              </a:rPr>
              <a:t>“</a:t>
            </a:r>
            <a:r>
              <a:rPr lang="en-US" altLang="zh-CN" b="1">
                <a:effectLst>
                  <a:outerShdw blurRad="38100" dist="38100" dir="2700000" algn="tl">
                    <a:srgbClr val="000000"/>
                  </a:outerShdw>
                </a:effectLst>
                <a:ea typeface="宋体" pitchFamily="2" charset="-122"/>
              </a:rPr>
              <a:t>N</a:t>
            </a:r>
            <a:r>
              <a:rPr lang="en-US" altLang="zh-CN" b="1">
                <a:effectLst>
                  <a:outerShdw blurRad="38100" dist="38100" dir="2700000" algn="tl">
                    <a:srgbClr val="000000"/>
                  </a:outerShdw>
                </a:effectLst>
                <a:latin typeface="Arial"/>
                <a:ea typeface="宋体" pitchFamily="2" charset="-122"/>
              </a:rPr>
              <a:t>”</a:t>
            </a:r>
            <a:r>
              <a:rPr lang="zh-CN" altLang="en-US" b="1">
                <a:effectLst>
                  <a:outerShdw blurRad="38100" dist="38100" dir="2700000" algn="tl">
                    <a:srgbClr val="000000"/>
                  </a:outerShdw>
                </a:effectLst>
                <a:ea typeface="宋体" pitchFamily="2" charset="-122"/>
              </a:rPr>
              <a:t>表示不能合并，</a:t>
            </a:r>
            <a:r>
              <a:rPr lang="zh-CN" altLang="en-US" b="1">
                <a:effectLst>
                  <a:outerShdw blurRad="38100" dist="38100" dir="2700000" algn="tl">
                    <a:srgbClr val="000000"/>
                  </a:outerShdw>
                </a:effectLst>
                <a:latin typeface="Arial"/>
                <a:ea typeface="宋体" pitchFamily="2" charset="-122"/>
              </a:rPr>
              <a:t>“</a:t>
            </a:r>
            <a:r>
              <a:rPr lang="en-US" altLang="zh-CN" b="1">
                <a:effectLst>
                  <a:outerShdw blurRad="38100" dist="38100" dir="2700000" algn="tl">
                    <a:srgbClr val="000000"/>
                  </a:outerShdw>
                </a:effectLst>
                <a:ea typeface="宋体" pitchFamily="2" charset="-122"/>
              </a:rPr>
              <a:t>U</a:t>
            </a:r>
            <a:r>
              <a:rPr lang="en-US" altLang="zh-CN" b="1">
                <a:effectLst>
                  <a:outerShdw blurRad="38100" dist="38100" dir="2700000" algn="tl">
                    <a:srgbClr val="000000"/>
                  </a:outerShdw>
                </a:effectLst>
                <a:latin typeface="Arial"/>
                <a:ea typeface="宋体" pitchFamily="2" charset="-122"/>
              </a:rPr>
              <a:t>”</a:t>
            </a:r>
            <a:r>
              <a:rPr lang="zh-CN" altLang="en-US" b="1">
                <a:effectLst>
                  <a:outerShdw blurRad="38100" dist="38100" dir="2700000" algn="tl">
                    <a:srgbClr val="000000"/>
                  </a:outerShdw>
                </a:effectLst>
                <a:ea typeface="宋体" pitchFamily="2" charset="-122"/>
              </a:rPr>
              <a:t>表示不建议合并，</a:t>
            </a:r>
            <a:r>
              <a:rPr lang="zh-CN" altLang="en-US" b="1">
                <a:effectLst>
                  <a:outerShdw blurRad="38100" dist="38100" dir="2700000" algn="tl">
                    <a:srgbClr val="000000"/>
                  </a:outerShdw>
                </a:effectLst>
                <a:latin typeface="Arial"/>
                <a:ea typeface="宋体" pitchFamily="2" charset="-122"/>
              </a:rPr>
              <a:t>“</a:t>
            </a:r>
            <a:r>
              <a:rPr lang="en-US" altLang="zh-CN" b="1">
                <a:effectLst>
                  <a:outerShdw blurRad="38100" dist="38100" dir="2700000" algn="tl">
                    <a:srgbClr val="000000"/>
                  </a:outerShdw>
                </a:effectLst>
                <a:ea typeface="宋体" pitchFamily="2" charset="-122"/>
              </a:rPr>
              <a:t>P</a:t>
            </a:r>
            <a:r>
              <a:rPr lang="en-US" altLang="zh-CN" b="1">
                <a:effectLst>
                  <a:outerShdw blurRad="38100" dist="38100" dir="2700000" algn="tl">
                    <a:srgbClr val="000000"/>
                  </a:outerShdw>
                </a:effectLst>
                <a:latin typeface="Arial"/>
                <a:ea typeface="宋体" pitchFamily="2" charset="-122"/>
              </a:rPr>
              <a:t>”</a:t>
            </a:r>
            <a:r>
              <a:rPr lang="zh-CN" altLang="en-US" b="1">
                <a:effectLst>
                  <a:outerShdw blurRad="38100" dist="38100" dir="2700000" algn="tl">
                    <a:srgbClr val="000000"/>
                  </a:outerShdw>
                </a:effectLst>
                <a:ea typeface="宋体" pitchFamily="2" charset="-122"/>
              </a:rPr>
              <a:t>表示可以合并 </a:t>
            </a:r>
          </a:p>
        </p:txBody>
      </p:sp>
    </p:spTree>
  </p:cSld>
  <p:clrMapOvr>
    <a:masterClrMapping/>
  </p:clrMapOvr>
  <p:transition>
    <p:rand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灯片编号占位符 2"/>
          <p:cNvSpPr>
            <a:spLocks noGrp="1"/>
          </p:cNvSpPr>
          <p:nvPr>
            <p:ph type="sldNum" sz="quarter" idx="11"/>
          </p:nvPr>
        </p:nvSpPr>
        <p:spPr>
          <a:noFill/>
        </p:spPr>
        <p:txBody>
          <a:bodyPr/>
          <a:lstStyle/>
          <a:p>
            <a:fld id="{3973D3BA-21FF-4598-B194-8E4242632E69}" type="slidenum">
              <a:rPr lang="en-US" altLang="zh-CN">
                <a:ea typeface="宋体" charset="-122"/>
              </a:rPr>
              <a:pPr/>
              <a:t>63</a:t>
            </a:fld>
            <a:endParaRPr lang="en-US" altLang="zh-CN">
              <a:ea typeface="宋体" charset="-122"/>
            </a:endParaRPr>
          </a:p>
        </p:txBody>
      </p:sp>
      <p:sp>
        <p:nvSpPr>
          <p:cNvPr id="3076" name="Rectangle 5"/>
          <p:cNvSpPr>
            <a:spLocks noChangeArrowheads="1"/>
          </p:cNvSpPr>
          <p:nvPr/>
        </p:nvSpPr>
        <p:spPr bwMode="auto">
          <a:xfrm>
            <a:off x="0" y="19764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074" name="Object 4"/>
          <p:cNvGraphicFramePr>
            <a:graphicFrameLocks noChangeAspect="1"/>
          </p:cNvGraphicFramePr>
          <p:nvPr>
            <p:extLst>
              <p:ext uri="{D42A27DB-BD31-4B8C-83A1-F6EECF244321}">
                <p14:modId xmlns:p14="http://schemas.microsoft.com/office/powerpoint/2010/main" val="7860270"/>
              </p:ext>
            </p:extLst>
          </p:nvPr>
        </p:nvGraphicFramePr>
        <p:xfrm>
          <a:off x="754063" y="1701800"/>
          <a:ext cx="6988175" cy="4391025"/>
        </p:xfrm>
        <a:graphic>
          <a:graphicData uri="http://schemas.openxmlformats.org/presentationml/2006/ole">
            <mc:AlternateContent xmlns:mc="http://schemas.openxmlformats.org/markup-compatibility/2006">
              <mc:Choice xmlns:v="urn:schemas-microsoft-com:vml" Requires="v">
                <p:oleObj spid="_x0000_s3087" name="图片" r:id="rId3" imgW="4608000" imgH="2870640" progId="Word.Picture.8">
                  <p:embed/>
                </p:oleObj>
              </mc:Choice>
              <mc:Fallback>
                <p:oleObj name="图片" r:id="rId3" imgW="4608000" imgH="2870640" progId="Word.Picture.8">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t="-906"/>
                      <a:stretch>
                        <a:fillRect/>
                      </a:stretch>
                    </p:blipFill>
                    <p:spPr bwMode="auto">
                      <a:xfrm>
                        <a:off x="754063" y="1701800"/>
                        <a:ext cx="6988175" cy="439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686" name="Text Box 6"/>
          <p:cNvSpPr txBox="1">
            <a:spLocks noChangeArrowheads="1"/>
          </p:cNvSpPr>
          <p:nvPr/>
        </p:nvSpPr>
        <p:spPr bwMode="auto">
          <a:xfrm>
            <a:off x="2555875" y="6092825"/>
            <a:ext cx="3959225" cy="366713"/>
          </a:xfrm>
          <a:prstGeom prst="rect">
            <a:avLst/>
          </a:prstGeom>
          <a:noFill/>
          <a:ln w="9525">
            <a:noFill/>
            <a:miter lim="800000"/>
            <a:headEnd/>
            <a:tailEnd/>
          </a:ln>
          <a:effectLst/>
        </p:spPr>
        <p:txBody>
          <a:bodyPr>
            <a:spAutoFit/>
          </a:bodyPr>
          <a:lstStyle/>
          <a:p>
            <a:pPr>
              <a:spcBef>
                <a:spcPct val="50000"/>
              </a:spcBef>
              <a:defRPr/>
            </a:pPr>
            <a:r>
              <a:rPr lang="zh-CN" altLang="en-US" b="1" dirty="0">
                <a:solidFill>
                  <a:srgbClr val="FFFF00"/>
                </a:solidFill>
                <a:effectLst>
                  <a:outerShdw blurRad="38100" dist="38100" dir="2700000" algn="tl">
                    <a:srgbClr val="000000"/>
                  </a:outerShdw>
                </a:effectLst>
                <a:ea typeface="宋体" pitchFamily="2" charset="-122"/>
              </a:rPr>
              <a:t>微软公司产品部门的行政组织结构</a:t>
            </a:r>
          </a:p>
        </p:txBody>
      </p:sp>
      <p:sp>
        <p:nvSpPr>
          <p:cNvPr id="327689" name="Rectangle 9"/>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微软过程的人员</a:t>
            </a:r>
          </a:p>
        </p:txBody>
      </p:sp>
      <p:sp>
        <p:nvSpPr>
          <p:cNvPr id="3079" name="Line 10"/>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
        <p:nvSpPr>
          <p:cNvPr id="327691" name="Rectangle 11"/>
          <p:cNvSpPr>
            <a:spLocks noChangeArrowheads="1"/>
          </p:cNvSpPr>
          <p:nvPr/>
        </p:nvSpPr>
        <p:spPr bwMode="auto">
          <a:xfrm>
            <a:off x="179388" y="1052513"/>
            <a:ext cx="8964612" cy="792162"/>
          </a:xfrm>
          <a:prstGeom prst="rect">
            <a:avLst/>
          </a:prstGeom>
          <a:noFill/>
          <a:ln w="9525">
            <a:noFill/>
            <a:miter lim="800000"/>
            <a:headEnd/>
            <a:tailEnd/>
          </a:ln>
          <a:effectLst/>
        </p:spPr>
        <p:txBody>
          <a:bodyPr/>
          <a:lstStyle/>
          <a:p>
            <a:pPr marL="342900" indent="-342900">
              <a:lnSpc>
                <a:spcPct val="120000"/>
              </a:lnSpc>
              <a:spcBef>
                <a:spcPct val="35000"/>
              </a:spcBef>
              <a:buClr>
                <a:schemeClr val="hlink"/>
              </a:buClr>
              <a:buSzPct val="70000"/>
              <a:buFont typeface="Wingdings" pitchFamily="2" charset="2"/>
              <a:buChar char="n"/>
              <a:defRPr/>
            </a:pPr>
            <a:r>
              <a:rPr lang="zh-CN" altLang="en-US" sz="3200" b="1">
                <a:solidFill>
                  <a:srgbClr val="FFFF00"/>
                </a:solidFill>
                <a:effectLst>
                  <a:outerShdw blurRad="38100" dist="38100" dir="2700000" algn="tl">
                    <a:srgbClr val="000000"/>
                  </a:outerShdw>
                </a:effectLst>
                <a:ea typeface="宋体" pitchFamily="2" charset="-122"/>
              </a:rPr>
              <a:t>产品部门的行政组织结构</a:t>
            </a:r>
            <a:r>
              <a:rPr lang="en-US" altLang="zh-CN" sz="3200" b="1">
                <a:solidFill>
                  <a:srgbClr val="FFFF00"/>
                </a:solidFill>
                <a:effectLst>
                  <a:outerShdw blurRad="38100" dist="38100" dir="2700000" algn="tl">
                    <a:srgbClr val="000000"/>
                  </a:outerShdw>
                </a:effectLst>
                <a:latin typeface="Arial"/>
                <a:ea typeface="宋体" pitchFamily="2" charset="-122"/>
              </a:rPr>
              <a:t>——</a:t>
            </a:r>
            <a:r>
              <a:rPr lang="zh-CN" altLang="en-US" sz="2400" b="1">
                <a:solidFill>
                  <a:srgbClr val="FFFF00"/>
                </a:solidFill>
                <a:effectLst>
                  <a:outerShdw blurRad="38100" dist="38100" dir="2700000" algn="tl">
                    <a:srgbClr val="000000"/>
                  </a:outerShdw>
                </a:effectLst>
                <a:ea typeface="宋体" pitchFamily="2" charset="-122"/>
              </a:rPr>
              <a:t>垂直式的专家管理模式</a:t>
            </a:r>
          </a:p>
        </p:txBody>
      </p:sp>
    </p:spTree>
  </p:cSld>
  <p:clrMapOvr>
    <a:masterClrMapping/>
  </p:clrMapOvr>
  <p:transition>
    <p:rand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2"/>
          <p:cNvSpPr>
            <a:spLocks noGrp="1"/>
          </p:cNvSpPr>
          <p:nvPr>
            <p:ph type="sldNum" sz="quarter" idx="11"/>
          </p:nvPr>
        </p:nvSpPr>
        <p:spPr>
          <a:noFill/>
        </p:spPr>
        <p:txBody>
          <a:bodyPr/>
          <a:lstStyle/>
          <a:p>
            <a:fld id="{4E9B6B37-2C89-47C7-A62C-769B0138ABFA}" type="slidenum">
              <a:rPr lang="en-US" altLang="zh-CN">
                <a:ea typeface="宋体" charset="-122"/>
              </a:rPr>
              <a:pPr/>
              <a:t>64</a:t>
            </a:fld>
            <a:endParaRPr lang="en-US" altLang="zh-CN">
              <a:ea typeface="宋体" charset="-122"/>
            </a:endParaRPr>
          </a:p>
        </p:txBody>
      </p:sp>
      <p:sp>
        <p:nvSpPr>
          <p:cNvPr id="108547" name="Rectangle 2"/>
          <p:cNvSpPr>
            <a:spLocks noChangeArrowheads="1"/>
          </p:cNvSpPr>
          <p:nvPr/>
        </p:nvSpPr>
        <p:spPr bwMode="auto">
          <a:xfrm>
            <a:off x="0" y="1976438"/>
            <a:ext cx="9144000" cy="0"/>
          </a:xfrm>
          <a:prstGeom prst="rect">
            <a:avLst/>
          </a:prstGeom>
          <a:noFill/>
          <a:ln w="9525">
            <a:noFill/>
            <a:miter lim="800000"/>
            <a:headEnd/>
            <a:tailEnd/>
          </a:ln>
        </p:spPr>
        <p:txBody>
          <a:bodyPr wrap="none" anchor="ctr">
            <a:spAutoFit/>
          </a:bodyPr>
          <a:lstStyle/>
          <a:p>
            <a:endParaRPr lang="zh-CN" altLang="en-US"/>
          </a:p>
        </p:txBody>
      </p:sp>
      <p:sp>
        <p:nvSpPr>
          <p:cNvPr id="328708" name="Text Box 4"/>
          <p:cNvSpPr txBox="1">
            <a:spLocks noChangeArrowheads="1"/>
          </p:cNvSpPr>
          <p:nvPr/>
        </p:nvSpPr>
        <p:spPr bwMode="auto">
          <a:xfrm>
            <a:off x="3133725" y="6021388"/>
            <a:ext cx="2951163" cy="366712"/>
          </a:xfrm>
          <a:prstGeom prst="rect">
            <a:avLst/>
          </a:prstGeom>
          <a:noFill/>
          <a:ln w="9525">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微软公司项目组的工作结构</a:t>
            </a:r>
          </a:p>
        </p:txBody>
      </p:sp>
      <p:sp>
        <p:nvSpPr>
          <p:cNvPr id="328709" name="Rectangle 5"/>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微软过程的人员</a:t>
            </a:r>
          </a:p>
        </p:txBody>
      </p:sp>
      <p:sp>
        <p:nvSpPr>
          <p:cNvPr id="108550" name="Line 6"/>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
        <p:nvSpPr>
          <p:cNvPr id="328711" name="Rectangle 7"/>
          <p:cNvSpPr>
            <a:spLocks noChangeArrowheads="1"/>
          </p:cNvSpPr>
          <p:nvPr/>
        </p:nvSpPr>
        <p:spPr bwMode="auto">
          <a:xfrm>
            <a:off x="179388" y="1065201"/>
            <a:ext cx="8964612" cy="792163"/>
          </a:xfrm>
          <a:prstGeom prst="rect">
            <a:avLst/>
          </a:prstGeom>
          <a:noFill/>
          <a:ln w="9525">
            <a:noFill/>
            <a:miter lim="800000"/>
            <a:headEnd/>
            <a:tailEnd/>
          </a:ln>
          <a:effectLst/>
        </p:spPr>
        <p:txBody>
          <a:bodyPr/>
          <a:lstStyle/>
          <a:p>
            <a:pPr marL="342900" indent="-342900">
              <a:lnSpc>
                <a:spcPct val="120000"/>
              </a:lnSpc>
              <a:spcBef>
                <a:spcPct val="35000"/>
              </a:spcBef>
              <a:buClr>
                <a:schemeClr val="hlink"/>
              </a:buClr>
              <a:buSzPct val="70000"/>
              <a:buFont typeface="Wingdings" pitchFamily="2" charset="2"/>
              <a:buChar char="n"/>
              <a:defRPr/>
            </a:pPr>
            <a:r>
              <a:rPr lang="zh-CN" altLang="en-US" sz="3200" b="1" dirty="0">
                <a:solidFill>
                  <a:srgbClr val="FFFF00"/>
                </a:solidFill>
                <a:effectLst>
                  <a:outerShdw blurRad="38100" dist="38100" dir="2700000" algn="tl">
                    <a:srgbClr val="000000"/>
                  </a:outerShdw>
                </a:effectLst>
                <a:ea typeface="宋体" pitchFamily="2" charset="-122"/>
              </a:rPr>
              <a:t>项目组的工作结构</a:t>
            </a:r>
            <a:endParaRPr lang="zh-CN" altLang="en-US" sz="2400" b="1" dirty="0">
              <a:solidFill>
                <a:srgbClr val="FFFF00"/>
              </a:solidFill>
              <a:effectLst>
                <a:outerShdw blurRad="38100" dist="38100" dir="2700000" algn="tl">
                  <a:srgbClr val="000000"/>
                </a:outerShdw>
              </a:effectLst>
              <a:ea typeface="宋体" pitchFamily="2" charset="-122"/>
            </a:endParaRPr>
          </a:p>
        </p:txBody>
      </p:sp>
      <p:pic>
        <p:nvPicPr>
          <p:cNvPr id="108552" name="Picture 8" descr="29"/>
          <p:cNvPicPr>
            <a:picLocks noChangeAspect="1" noChangeArrowheads="1"/>
          </p:cNvPicPr>
          <p:nvPr/>
        </p:nvPicPr>
        <p:blipFill>
          <a:blip r:embed="rId2" cstate="print"/>
          <a:srcRect/>
          <a:stretch>
            <a:fillRect/>
          </a:stretch>
        </p:blipFill>
        <p:spPr bwMode="auto">
          <a:xfrm>
            <a:off x="1187450" y="1811338"/>
            <a:ext cx="6624638" cy="4138612"/>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2"/>
          <p:cNvSpPr>
            <a:spLocks noGrp="1"/>
          </p:cNvSpPr>
          <p:nvPr>
            <p:ph type="sldNum" sz="quarter" idx="11"/>
          </p:nvPr>
        </p:nvSpPr>
        <p:spPr>
          <a:noFill/>
        </p:spPr>
        <p:txBody>
          <a:bodyPr/>
          <a:lstStyle/>
          <a:p>
            <a:fld id="{4DFBF277-56B5-4E94-8A1A-E89B25D77167}" type="slidenum">
              <a:rPr lang="en-US" altLang="zh-CN">
                <a:ea typeface="宋体" charset="-122"/>
              </a:rPr>
              <a:pPr/>
              <a:t>65</a:t>
            </a:fld>
            <a:endParaRPr lang="en-US" altLang="zh-CN">
              <a:ea typeface="宋体" charset="-122"/>
            </a:endParaRPr>
          </a:p>
        </p:txBody>
      </p:sp>
      <p:sp>
        <p:nvSpPr>
          <p:cNvPr id="109571" name="Rectangle 2"/>
          <p:cNvSpPr>
            <a:spLocks noChangeArrowheads="1"/>
          </p:cNvSpPr>
          <p:nvPr/>
        </p:nvSpPr>
        <p:spPr bwMode="auto">
          <a:xfrm>
            <a:off x="0" y="1976438"/>
            <a:ext cx="9144000" cy="0"/>
          </a:xfrm>
          <a:prstGeom prst="rect">
            <a:avLst/>
          </a:prstGeom>
          <a:noFill/>
          <a:ln w="9525">
            <a:noFill/>
            <a:miter lim="800000"/>
            <a:headEnd/>
            <a:tailEnd/>
          </a:ln>
        </p:spPr>
        <p:txBody>
          <a:bodyPr wrap="none" anchor="ctr">
            <a:spAutoFit/>
          </a:bodyPr>
          <a:lstStyle/>
          <a:p>
            <a:endParaRPr lang="zh-CN" altLang="en-US"/>
          </a:p>
        </p:txBody>
      </p:sp>
      <p:sp>
        <p:nvSpPr>
          <p:cNvPr id="329732" name="Rectangle 4"/>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微软过程的人员及组织特点</a:t>
            </a:r>
          </a:p>
        </p:txBody>
      </p:sp>
      <p:sp>
        <p:nvSpPr>
          <p:cNvPr id="109573" name="Line 5"/>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
        <p:nvSpPr>
          <p:cNvPr id="329734" name="Rectangle 6"/>
          <p:cNvSpPr>
            <a:spLocks noChangeArrowheads="1"/>
          </p:cNvSpPr>
          <p:nvPr/>
        </p:nvSpPr>
        <p:spPr bwMode="auto">
          <a:xfrm>
            <a:off x="179388" y="1125538"/>
            <a:ext cx="8964612" cy="5472112"/>
          </a:xfrm>
          <a:prstGeom prst="rect">
            <a:avLst/>
          </a:prstGeom>
          <a:noFill/>
          <a:ln w="9525">
            <a:noFill/>
            <a:miter lim="800000"/>
            <a:headEnd/>
            <a:tailEnd/>
          </a:ln>
          <a:effectLst/>
        </p:spPr>
        <p:txBody>
          <a:bodyPr/>
          <a:lstStyle/>
          <a:p>
            <a:pPr marL="342900" indent="-342900">
              <a:lnSpc>
                <a:spcPct val="120000"/>
              </a:lnSpc>
              <a:spcBef>
                <a:spcPct val="35000"/>
              </a:spcBef>
              <a:buClr>
                <a:schemeClr val="hlink"/>
              </a:buClr>
              <a:buSzPct val="70000"/>
              <a:buFont typeface="Wingdings" pitchFamily="2" charset="2"/>
              <a:buChar char="n"/>
              <a:defRPr/>
            </a:pPr>
            <a:r>
              <a:rPr lang="zh-CN" altLang="en-US" sz="3200" b="1">
                <a:solidFill>
                  <a:srgbClr val="FFFF00"/>
                </a:solidFill>
                <a:effectLst>
                  <a:outerShdw blurRad="38100" dist="38100" dir="2700000" algn="tl">
                    <a:srgbClr val="000000"/>
                  </a:outerShdw>
                </a:effectLst>
                <a:ea typeface="宋体" pitchFamily="2" charset="-122"/>
              </a:rPr>
              <a:t>结合了</a:t>
            </a:r>
            <a:r>
              <a:rPr lang="en-US" altLang="zh-CN" sz="3200" b="1">
                <a:solidFill>
                  <a:srgbClr val="FFFF00"/>
                </a:solidFill>
                <a:effectLst>
                  <a:outerShdw blurRad="38100" dist="38100" dir="2700000" algn="tl">
                    <a:srgbClr val="000000"/>
                  </a:outerShdw>
                </a:effectLst>
                <a:ea typeface="宋体" pitchFamily="2" charset="-122"/>
              </a:rPr>
              <a:t>RUP</a:t>
            </a:r>
            <a:r>
              <a:rPr lang="zh-CN" altLang="en-US" sz="3200" b="1">
                <a:solidFill>
                  <a:srgbClr val="FFFF00"/>
                </a:solidFill>
                <a:effectLst>
                  <a:outerShdw blurRad="38100" dist="38100" dir="2700000" algn="tl">
                    <a:srgbClr val="000000"/>
                  </a:outerShdw>
                </a:effectLst>
                <a:ea typeface="宋体" pitchFamily="2" charset="-122"/>
              </a:rPr>
              <a:t>和</a:t>
            </a:r>
            <a:r>
              <a:rPr lang="en-US" altLang="zh-CN" sz="3200" b="1">
                <a:solidFill>
                  <a:srgbClr val="FFFF00"/>
                </a:solidFill>
                <a:effectLst>
                  <a:outerShdw blurRad="38100" dist="38100" dir="2700000" algn="tl">
                    <a:srgbClr val="000000"/>
                  </a:outerShdw>
                </a:effectLst>
                <a:ea typeface="宋体" pitchFamily="2" charset="-122"/>
              </a:rPr>
              <a:t>AP</a:t>
            </a:r>
            <a:r>
              <a:rPr lang="zh-CN" altLang="en-US" sz="3200" b="1">
                <a:solidFill>
                  <a:srgbClr val="FFFF00"/>
                </a:solidFill>
                <a:effectLst>
                  <a:outerShdw blurRad="38100" dist="38100" dir="2700000" algn="tl">
                    <a:srgbClr val="000000"/>
                  </a:outerShdw>
                </a:effectLst>
                <a:ea typeface="宋体" pitchFamily="2" charset="-122"/>
              </a:rPr>
              <a:t>的优点， 做了进一步的深化和发展</a:t>
            </a:r>
          </a:p>
          <a:p>
            <a:pPr marL="742950" lvl="1" indent="-285750">
              <a:lnSpc>
                <a:spcPct val="120000"/>
              </a:lnSpc>
              <a:spcBef>
                <a:spcPct val="15000"/>
              </a:spcBef>
              <a:buClr>
                <a:schemeClr val="accent2"/>
              </a:buClr>
              <a:buSzPct val="70000"/>
              <a:buFont typeface="Wingdings" pitchFamily="2" charset="2"/>
              <a:buChar char="n"/>
              <a:defRPr/>
            </a:pPr>
            <a:r>
              <a:rPr lang="zh-CN" altLang="en-US" sz="2400" b="1">
                <a:solidFill>
                  <a:srgbClr val="FFFF00"/>
                </a:solidFill>
                <a:effectLst>
                  <a:outerShdw blurRad="38100" dist="38100" dir="2700000" algn="tl">
                    <a:srgbClr val="000000"/>
                  </a:outerShdw>
                </a:effectLst>
                <a:ea typeface="宋体" pitchFamily="2" charset="-122"/>
              </a:rPr>
              <a:t>角色划分：提出了产品管理和程序管理这两种两权分立的角色；</a:t>
            </a:r>
          </a:p>
          <a:p>
            <a:pPr marL="742950" lvl="1" indent="-285750">
              <a:lnSpc>
                <a:spcPct val="120000"/>
              </a:lnSpc>
              <a:spcBef>
                <a:spcPct val="15000"/>
              </a:spcBef>
              <a:buClr>
                <a:schemeClr val="accent2"/>
              </a:buClr>
              <a:buSzPct val="70000"/>
              <a:buFont typeface="Wingdings" pitchFamily="2" charset="2"/>
              <a:buChar char="n"/>
              <a:defRPr/>
            </a:pPr>
            <a:r>
              <a:rPr lang="zh-CN" altLang="en-US" sz="2400" b="1">
                <a:solidFill>
                  <a:srgbClr val="FFFF00"/>
                </a:solidFill>
                <a:effectLst>
                  <a:outerShdw blurRad="38100" dist="38100" dir="2700000" algn="tl">
                    <a:srgbClr val="000000"/>
                  </a:outerShdw>
                </a:effectLst>
                <a:ea typeface="宋体" pitchFamily="2" charset="-122"/>
              </a:rPr>
              <a:t>角色的相互地位和交互关系：各角色相互平等，交互的关键是交流和沟通；</a:t>
            </a:r>
          </a:p>
          <a:p>
            <a:pPr marL="742950" lvl="1" indent="-285750">
              <a:lnSpc>
                <a:spcPct val="120000"/>
              </a:lnSpc>
              <a:spcBef>
                <a:spcPct val="15000"/>
              </a:spcBef>
              <a:buClr>
                <a:schemeClr val="accent2"/>
              </a:buClr>
              <a:buSzPct val="70000"/>
              <a:buFont typeface="Wingdings" pitchFamily="2" charset="2"/>
              <a:buChar char="n"/>
              <a:defRPr/>
            </a:pPr>
            <a:r>
              <a:rPr lang="zh-CN" altLang="en-US" sz="2400" b="1">
                <a:solidFill>
                  <a:srgbClr val="FFFF00"/>
                </a:solidFill>
                <a:effectLst>
                  <a:outerShdw blurRad="38100" dist="38100" dir="2700000" algn="tl">
                    <a:srgbClr val="000000"/>
                  </a:outerShdw>
                </a:effectLst>
                <a:ea typeface="宋体" pitchFamily="2" charset="-122"/>
              </a:rPr>
              <a:t>角色分配：角色合并原则</a:t>
            </a:r>
          </a:p>
          <a:p>
            <a:pPr marL="742950" lvl="1" indent="-285750">
              <a:lnSpc>
                <a:spcPct val="120000"/>
              </a:lnSpc>
              <a:spcBef>
                <a:spcPct val="15000"/>
              </a:spcBef>
              <a:buClr>
                <a:schemeClr val="accent2"/>
              </a:buClr>
              <a:buSzPct val="70000"/>
              <a:buFont typeface="Wingdings" pitchFamily="2" charset="2"/>
              <a:buChar char="n"/>
              <a:defRPr/>
            </a:pPr>
            <a:r>
              <a:rPr lang="zh-CN" altLang="en-US" sz="2400" b="1">
                <a:solidFill>
                  <a:srgbClr val="FFFF00"/>
                </a:solidFill>
                <a:effectLst>
                  <a:outerShdw blurRad="38100" dist="38100" dir="2700000" algn="tl">
                    <a:srgbClr val="000000"/>
                  </a:outerShdw>
                </a:effectLst>
                <a:ea typeface="宋体" pitchFamily="2" charset="-122"/>
              </a:rPr>
              <a:t>项目组规模和人员配备与管理方式：由专家式行政管理和小型化、多元化项目组组队方式构成的矩阵结构。</a:t>
            </a:r>
          </a:p>
        </p:txBody>
      </p:sp>
    </p:spTree>
  </p:cSld>
  <p:clrMapOvr>
    <a:masterClrMapping/>
  </p:clrMapOvr>
  <p:transition>
    <p:rand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4"/>
          <p:cNvSpPr>
            <a:spLocks noGrp="1"/>
          </p:cNvSpPr>
          <p:nvPr>
            <p:ph type="sldNum" sz="quarter" idx="11"/>
          </p:nvPr>
        </p:nvSpPr>
        <p:spPr>
          <a:noFill/>
        </p:spPr>
        <p:txBody>
          <a:bodyPr/>
          <a:lstStyle/>
          <a:p>
            <a:fld id="{DE71E40E-A3AC-4AB7-BB14-8DFBD78681E5}" type="slidenum">
              <a:rPr lang="en-US" altLang="zh-CN">
                <a:ea typeface="宋体" charset="-122"/>
              </a:rPr>
              <a:pPr/>
              <a:t>66</a:t>
            </a:fld>
            <a:endParaRPr lang="en-US" altLang="zh-CN">
              <a:ea typeface="宋体" charset="-122"/>
            </a:endParaRPr>
          </a:p>
        </p:txBody>
      </p:sp>
      <p:sp>
        <p:nvSpPr>
          <p:cNvPr id="310274" name="Rectangle 2"/>
          <p:cNvSpPr>
            <a:spLocks noGrp="1" noChangeArrowheads="1"/>
          </p:cNvSpPr>
          <p:nvPr>
            <p:ph type="body" idx="1"/>
          </p:nvPr>
        </p:nvSpPr>
        <p:spPr>
          <a:xfrm>
            <a:off x="1357290" y="1695454"/>
            <a:ext cx="7535884" cy="4091000"/>
          </a:xfrm>
        </p:spPr>
        <p:txBody>
          <a:bodyPr/>
          <a:lstStyle/>
          <a:p>
            <a:pPr eaLnBrk="1" hangingPunct="1">
              <a:lnSpc>
                <a:spcPct val="120000"/>
              </a:lnSpc>
              <a:spcBef>
                <a:spcPct val="35000"/>
              </a:spcBef>
              <a:defRPr/>
            </a:pPr>
            <a:r>
              <a:rPr lang="zh-CN" altLang="en-US" b="1" dirty="0" smtClean="0">
                <a:solidFill>
                  <a:srgbClr val="FFFF00"/>
                </a:solidFill>
              </a:rPr>
              <a:t>构思阶段</a:t>
            </a:r>
          </a:p>
          <a:p>
            <a:pPr lvl="1" eaLnBrk="1" hangingPunct="1">
              <a:lnSpc>
                <a:spcPct val="120000"/>
              </a:lnSpc>
              <a:spcBef>
                <a:spcPct val="35000"/>
              </a:spcBef>
              <a:defRPr/>
            </a:pPr>
            <a:r>
              <a:rPr lang="zh-CN" altLang="en-US" b="1" dirty="0" smtClean="0">
                <a:solidFill>
                  <a:srgbClr val="FFFF00"/>
                </a:solidFill>
              </a:rPr>
              <a:t>确定项目前景和项目范围两个项目目标</a:t>
            </a:r>
          </a:p>
          <a:p>
            <a:pPr lvl="1" eaLnBrk="1" hangingPunct="1">
              <a:lnSpc>
                <a:spcPct val="120000"/>
              </a:lnSpc>
              <a:spcBef>
                <a:spcPct val="35000"/>
              </a:spcBef>
              <a:defRPr/>
            </a:pPr>
            <a:r>
              <a:rPr lang="zh-CN" altLang="en-US" b="1" dirty="0" smtClean="0">
                <a:solidFill>
                  <a:srgbClr val="FFFF00"/>
                </a:solidFill>
              </a:rPr>
              <a:t>动态满足需求</a:t>
            </a:r>
            <a:r>
              <a:rPr lang="en-US" altLang="zh-CN" b="1" dirty="0" smtClean="0">
                <a:solidFill>
                  <a:srgbClr val="FFFF00"/>
                </a:solidFill>
                <a:latin typeface="Arial"/>
              </a:rPr>
              <a:t>——</a:t>
            </a:r>
            <a:r>
              <a:rPr lang="zh-CN" altLang="en-US" b="1" dirty="0" smtClean="0">
                <a:solidFill>
                  <a:srgbClr val="FFFF00"/>
                </a:solidFill>
              </a:rPr>
              <a:t>先基线化、后冻结</a:t>
            </a:r>
          </a:p>
          <a:p>
            <a:pPr eaLnBrk="1" hangingPunct="1">
              <a:lnSpc>
                <a:spcPct val="120000"/>
              </a:lnSpc>
              <a:spcBef>
                <a:spcPct val="35000"/>
              </a:spcBef>
              <a:defRPr/>
            </a:pPr>
            <a:r>
              <a:rPr lang="zh-CN" altLang="en-US" b="1" dirty="0" smtClean="0">
                <a:solidFill>
                  <a:srgbClr val="FFFF00"/>
                </a:solidFill>
              </a:rPr>
              <a:t>计划阶段</a:t>
            </a:r>
          </a:p>
          <a:p>
            <a:pPr lvl="1" eaLnBrk="1" hangingPunct="1">
              <a:lnSpc>
                <a:spcPct val="120000"/>
              </a:lnSpc>
              <a:spcBef>
                <a:spcPct val="35000"/>
              </a:spcBef>
              <a:defRPr/>
            </a:pPr>
            <a:r>
              <a:rPr lang="zh-CN" altLang="en-US" b="1" dirty="0" smtClean="0">
                <a:solidFill>
                  <a:srgbClr val="FFFF00"/>
                </a:solidFill>
              </a:rPr>
              <a:t>以产品特性及其优先级指导整个项目</a:t>
            </a:r>
          </a:p>
          <a:p>
            <a:pPr lvl="1" eaLnBrk="1" hangingPunct="1">
              <a:lnSpc>
                <a:spcPct val="120000"/>
              </a:lnSpc>
              <a:spcBef>
                <a:spcPct val="35000"/>
              </a:spcBef>
              <a:buFont typeface="Wingdings" pitchFamily="2" charset="2"/>
              <a:buNone/>
              <a:defRPr/>
            </a:pPr>
            <a:endParaRPr lang="en-US" altLang="zh-CN" b="1" dirty="0" smtClean="0">
              <a:solidFill>
                <a:srgbClr val="FFFF00"/>
              </a:solidFill>
            </a:endParaRPr>
          </a:p>
        </p:txBody>
      </p:sp>
      <p:sp>
        <p:nvSpPr>
          <p:cNvPr id="310275"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微软过程的方法</a:t>
            </a:r>
          </a:p>
        </p:txBody>
      </p:sp>
      <p:sp>
        <p:nvSpPr>
          <p:cNvPr id="110597"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10274">
                                            <p:txEl>
                                              <p:pRg st="0" end="0"/>
                                            </p:txEl>
                                          </p:spTgt>
                                        </p:tgtEl>
                                        <p:attrNameLst>
                                          <p:attrName>style.visibility</p:attrName>
                                        </p:attrNameLst>
                                      </p:cBhvr>
                                      <p:to>
                                        <p:strVal val="visible"/>
                                      </p:to>
                                    </p:set>
                                    <p:animEffect transition="in" filter="wipe(left)">
                                      <p:cBhvr>
                                        <p:cTn id="7" dur="500"/>
                                        <p:tgtEl>
                                          <p:spTgt spid="31027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10274">
                                            <p:txEl>
                                              <p:pRg st="1" end="1"/>
                                            </p:txEl>
                                          </p:spTgt>
                                        </p:tgtEl>
                                        <p:attrNameLst>
                                          <p:attrName>style.visibility</p:attrName>
                                        </p:attrNameLst>
                                      </p:cBhvr>
                                      <p:to>
                                        <p:strVal val="visible"/>
                                      </p:to>
                                    </p:set>
                                    <p:animEffect transition="in" filter="wipe(left)">
                                      <p:cBhvr>
                                        <p:cTn id="11" dur="500"/>
                                        <p:tgtEl>
                                          <p:spTgt spid="310274">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10274">
                                            <p:txEl>
                                              <p:pRg st="2" end="2"/>
                                            </p:txEl>
                                          </p:spTgt>
                                        </p:tgtEl>
                                        <p:attrNameLst>
                                          <p:attrName>style.visibility</p:attrName>
                                        </p:attrNameLst>
                                      </p:cBhvr>
                                      <p:to>
                                        <p:strVal val="visible"/>
                                      </p:to>
                                    </p:set>
                                    <p:animEffect transition="in" filter="wipe(left)">
                                      <p:cBhvr>
                                        <p:cTn id="15" dur="500"/>
                                        <p:tgtEl>
                                          <p:spTgt spid="31027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16" fill="hold" nodeType="clickEffect">
                                  <p:stCondLst>
                                    <p:cond delay="0"/>
                                  </p:stCondLst>
                                  <p:childTnLst>
                                    <p:set>
                                      <p:cBhvr>
                                        <p:cTn id="19" dur="1" fill="hold">
                                          <p:stCondLst>
                                            <p:cond delay="0"/>
                                          </p:stCondLst>
                                        </p:cTn>
                                        <p:tgtEl>
                                          <p:spTgt spid="310274">
                                            <p:txEl>
                                              <p:pRg st="3" end="3"/>
                                            </p:txEl>
                                          </p:spTgt>
                                        </p:tgtEl>
                                        <p:attrNameLst>
                                          <p:attrName>style.visibility</p:attrName>
                                        </p:attrNameLst>
                                      </p:cBhvr>
                                      <p:to>
                                        <p:strVal val="visible"/>
                                      </p:to>
                                    </p:set>
                                    <p:animEffect transition="in" filter="diamond(in)">
                                      <p:cBhvr>
                                        <p:cTn id="20" dur="1000"/>
                                        <p:tgtEl>
                                          <p:spTgt spid="310274">
                                            <p:txEl>
                                              <p:pRg st="3" end="3"/>
                                            </p:txEl>
                                          </p:spTgt>
                                        </p:tgtEl>
                                      </p:cBhvr>
                                    </p:animEffect>
                                  </p:childTnLst>
                                </p:cTn>
                              </p:par>
                            </p:childTnLst>
                          </p:cTn>
                        </p:par>
                        <p:par>
                          <p:cTn id="21" fill="hold">
                            <p:stCondLst>
                              <p:cond delay="1000"/>
                            </p:stCondLst>
                            <p:childTnLst>
                              <p:par>
                                <p:cTn id="22" presetID="8" presetClass="entr" presetSubtype="16" fill="hold" nodeType="afterEffect">
                                  <p:stCondLst>
                                    <p:cond delay="0"/>
                                  </p:stCondLst>
                                  <p:childTnLst>
                                    <p:set>
                                      <p:cBhvr>
                                        <p:cTn id="23" dur="1" fill="hold">
                                          <p:stCondLst>
                                            <p:cond delay="0"/>
                                          </p:stCondLst>
                                        </p:cTn>
                                        <p:tgtEl>
                                          <p:spTgt spid="310274">
                                            <p:txEl>
                                              <p:pRg st="4" end="4"/>
                                            </p:txEl>
                                          </p:spTgt>
                                        </p:tgtEl>
                                        <p:attrNameLst>
                                          <p:attrName>style.visibility</p:attrName>
                                        </p:attrNameLst>
                                      </p:cBhvr>
                                      <p:to>
                                        <p:strVal val="visible"/>
                                      </p:to>
                                    </p:set>
                                    <p:animEffect transition="in" filter="diamond(in)">
                                      <p:cBhvr>
                                        <p:cTn id="24" dur="1000"/>
                                        <p:tgtEl>
                                          <p:spTgt spid="31027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4"/>
          <p:cNvSpPr>
            <a:spLocks noGrp="1"/>
          </p:cNvSpPr>
          <p:nvPr>
            <p:ph type="sldNum" sz="quarter" idx="11"/>
          </p:nvPr>
        </p:nvSpPr>
        <p:spPr>
          <a:noFill/>
        </p:spPr>
        <p:txBody>
          <a:bodyPr/>
          <a:lstStyle/>
          <a:p>
            <a:fld id="{BF8AE652-4657-43CB-85FF-1ED91E83D010}" type="slidenum">
              <a:rPr lang="en-US" altLang="zh-CN">
                <a:ea typeface="宋体" charset="-122"/>
              </a:rPr>
              <a:pPr/>
              <a:t>67</a:t>
            </a:fld>
            <a:endParaRPr lang="en-US" altLang="zh-CN">
              <a:ea typeface="宋体" charset="-122"/>
            </a:endParaRPr>
          </a:p>
        </p:txBody>
      </p:sp>
      <p:sp>
        <p:nvSpPr>
          <p:cNvPr id="311298" name="Rectangle 2"/>
          <p:cNvSpPr>
            <a:spLocks noGrp="1" noChangeArrowheads="1"/>
          </p:cNvSpPr>
          <p:nvPr>
            <p:ph type="body" idx="1"/>
          </p:nvPr>
        </p:nvSpPr>
        <p:spPr>
          <a:xfrm>
            <a:off x="1893900" y="1385911"/>
            <a:ext cx="6535752" cy="5400675"/>
          </a:xfrm>
        </p:spPr>
        <p:txBody>
          <a:bodyPr/>
          <a:lstStyle/>
          <a:p>
            <a:pPr eaLnBrk="1" hangingPunct="1">
              <a:lnSpc>
                <a:spcPct val="120000"/>
              </a:lnSpc>
              <a:spcBef>
                <a:spcPct val="35000"/>
              </a:spcBef>
              <a:defRPr/>
            </a:pPr>
            <a:r>
              <a:rPr lang="zh-CN" altLang="en-US" b="1" dirty="0" smtClean="0">
                <a:solidFill>
                  <a:srgbClr val="FFFF00"/>
                </a:solidFill>
              </a:rPr>
              <a:t>开发阶段</a:t>
            </a:r>
          </a:p>
          <a:p>
            <a:pPr lvl="1" eaLnBrk="1" hangingPunct="1">
              <a:lnSpc>
                <a:spcPct val="120000"/>
              </a:lnSpc>
              <a:spcBef>
                <a:spcPct val="35000"/>
              </a:spcBef>
              <a:defRPr/>
            </a:pPr>
            <a:r>
              <a:rPr lang="zh-CN" altLang="en-US" sz="2400" b="1" dirty="0" smtClean="0">
                <a:solidFill>
                  <a:srgbClr val="FFFF00"/>
                </a:solidFill>
              </a:rPr>
              <a:t>代码优化：算法优化、高信度计算</a:t>
            </a:r>
          </a:p>
          <a:p>
            <a:pPr lvl="1" eaLnBrk="1" hangingPunct="1">
              <a:lnSpc>
                <a:spcPct val="120000"/>
              </a:lnSpc>
              <a:spcBef>
                <a:spcPct val="35000"/>
              </a:spcBef>
              <a:defRPr/>
            </a:pPr>
            <a:r>
              <a:rPr lang="zh-CN" altLang="en-US" sz="2400" b="1" dirty="0" smtClean="0">
                <a:solidFill>
                  <a:srgbClr val="FFFF00"/>
                </a:solidFill>
              </a:rPr>
              <a:t>源代码管理：建立源代码的管理库</a:t>
            </a:r>
          </a:p>
          <a:p>
            <a:pPr lvl="1" eaLnBrk="1" hangingPunct="1">
              <a:lnSpc>
                <a:spcPct val="120000"/>
              </a:lnSpc>
              <a:spcBef>
                <a:spcPct val="35000"/>
              </a:spcBef>
              <a:defRPr/>
            </a:pPr>
            <a:r>
              <a:rPr lang="zh-CN" altLang="en-US" sz="2400" b="1" dirty="0" smtClean="0">
                <a:solidFill>
                  <a:srgbClr val="FFFF00"/>
                </a:solidFill>
              </a:rPr>
              <a:t>每日编译生成</a:t>
            </a:r>
          </a:p>
          <a:p>
            <a:pPr eaLnBrk="1" hangingPunct="1">
              <a:lnSpc>
                <a:spcPct val="120000"/>
              </a:lnSpc>
              <a:spcBef>
                <a:spcPct val="35000"/>
              </a:spcBef>
              <a:defRPr/>
            </a:pPr>
            <a:r>
              <a:rPr lang="zh-CN" altLang="en-US" b="1" dirty="0" smtClean="0">
                <a:solidFill>
                  <a:srgbClr val="FFFF00"/>
                </a:solidFill>
              </a:rPr>
              <a:t>稳定阶段</a:t>
            </a:r>
          </a:p>
          <a:p>
            <a:pPr lvl="1" eaLnBrk="1" hangingPunct="1">
              <a:lnSpc>
                <a:spcPct val="120000"/>
              </a:lnSpc>
              <a:spcBef>
                <a:spcPct val="35000"/>
              </a:spcBef>
              <a:defRPr/>
            </a:pPr>
            <a:r>
              <a:rPr lang="zh-CN" altLang="en-US" sz="2400" b="1" dirty="0" smtClean="0">
                <a:solidFill>
                  <a:srgbClr val="FFFF00"/>
                </a:solidFill>
              </a:rPr>
              <a:t>零缺陷管理</a:t>
            </a:r>
          </a:p>
          <a:p>
            <a:pPr lvl="1" eaLnBrk="1" hangingPunct="1">
              <a:lnSpc>
                <a:spcPct val="120000"/>
              </a:lnSpc>
              <a:spcBef>
                <a:spcPct val="35000"/>
              </a:spcBef>
              <a:defRPr/>
            </a:pPr>
            <a:r>
              <a:rPr lang="zh-CN" altLang="en-US" sz="2400" b="1" dirty="0" smtClean="0">
                <a:solidFill>
                  <a:srgbClr val="FFFF00"/>
                </a:solidFill>
              </a:rPr>
              <a:t>手工测试与自动测试结合</a:t>
            </a:r>
          </a:p>
          <a:p>
            <a:pPr lvl="1" eaLnBrk="1" hangingPunct="1">
              <a:lnSpc>
                <a:spcPct val="120000"/>
              </a:lnSpc>
              <a:spcBef>
                <a:spcPct val="35000"/>
              </a:spcBef>
              <a:defRPr/>
            </a:pPr>
            <a:r>
              <a:rPr lang="zh-CN" altLang="en-US" sz="2400" b="1" dirty="0" smtClean="0">
                <a:solidFill>
                  <a:srgbClr val="FFFF00"/>
                </a:solidFill>
              </a:rPr>
              <a:t>内部测试与外部测试结合</a:t>
            </a:r>
          </a:p>
          <a:p>
            <a:pPr lvl="1" eaLnBrk="1" hangingPunct="1">
              <a:lnSpc>
                <a:spcPct val="120000"/>
              </a:lnSpc>
              <a:spcBef>
                <a:spcPct val="35000"/>
              </a:spcBef>
              <a:buFont typeface="Wingdings" pitchFamily="2" charset="2"/>
              <a:buNone/>
              <a:defRPr/>
            </a:pPr>
            <a:endParaRPr lang="en-US" altLang="zh-CN" sz="2400" b="1" dirty="0" smtClean="0">
              <a:solidFill>
                <a:srgbClr val="FFFF00"/>
              </a:solidFill>
            </a:endParaRPr>
          </a:p>
        </p:txBody>
      </p:sp>
      <p:sp>
        <p:nvSpPr>
          <p:cNvPr id="311299"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dirty="0">
                <a:solidFill>
                  <a:srgbClr val="FFFF00"/>
                </a:solidFill>
                <a:effectLst>
                  <a:outerShdw blurRad="38100" dist="38100" dir="2700000" algn="tl">
                    <a:srgbClr val="000000"/>
                  </a:outerShdw>
                </a:effectLst>
                <a:ea typeface="宋体" pitchFamily="2" charset="-122"/>
              </a:rPr>
              <a:t>微软过程的方法</a:t>
            </a:r>
          </a:p>
        </p:txBody>
      </p:sp>
      <p:sp>
        <p:nvSpPr>
          <p:cNvPr id="111621"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11298">
                                            <p:txEl>
                                              <p:pRg st="0" end="0"/>
                                            </p:txEl>
                                          </p:spTgt>
                                        </p:tgtEl>
                                        <p:attrNameLst>
                                          <p:attrName>style.visibility</p:attrName>
                                        </p:attrNameLst>
                                      </p:cBhvr>
                                      <p:to>
                                        <p:strVal val="visible"/>
                                      </p:to>
                                    </p:set>
                                    <p:animEffect transition="in" filter="wipe(left)">
                                      <p:cBhvr>
                                        <p:cTn id="7" dur="500"/>
                                        <p:tgtEl>
                                          <p:spTgt spid="311298">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11298">
                                            <p:txEl>
                                              <p:pRg st="1" end="1"/>
                                            </p:txEl>
                                          </p:spTgt>
                                        </p:tgtEl>
                                        <p:attrNameLst>
                                          <p:attrName>style.visibility</p:attrName>
                                        </p:attrNameLst>
                                      </p:cBhvr>
                                      <p:to>
                                        <p:strVal val="visible"/>
                                      </p:to>
                                    </p:set>
                                    <p:animEffect transition="in" filter="wipe(left)">
                                      <p:cBhvr>
                                        <p:cTn id="11" dur="500"/>
                                        <p:tgtEl>
                                          <p:spTgt spid="311298">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11298">
                                            <p:txEl>
                                              <p:pRg st="2" end="2"/>
                                            </p:txEl>
                                          </p:spTgt>
                                        </p:tgtEl>
                                        <p:attrNameLst>
                                          <p:attrName>style.visibility</p:attrName>
                                        </p:attrNameLst>
                                      </p:cBhvr>
                                      <p:to>
                                        <p:strVal val="visible"/>
                                      </p:to>
                                    </p:set>
                                    <p:animEffect transition="in" filter="wipe(left)">
                                      <p:cBhvr>
                                        <p:cTn id="15" dur="500"/>
                                        <p:tgtEl>
                                          <p:spTgt spid="311298">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11298">
                                            <p:txEl>
                                              <p:pRg st="3" end="3"/>
                                            </p:txEl>
                                          </p:spTgt>
                                        </p:tgtEl>
                                        <p:attrNameLst>
                                          <p:attrName>style.visibility</p:attrName>
                                        </p:attrNameLst>
                                      </p:cBhvr>
                                      <p:to>
                                        <p:strVal val="visible"/>
                                      </p:to>
                                    </p:set>
                                    <p:animEffect transition="in" filter="wipe(left)">
                                      <p:cBhvr>
                                        <p:cTn id="19" dur="500"/>
                                        <p:tgtEl>
                                          <p:spTgt spid="311298">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8" presetClass="entr" presetSubtype="32" fill="hold" nodeType="clickEffect">
                                  <p:stCondLst>
                                    <p:cond delay="0"/>
                                  </p:stCondLst>
                                  <p:childTnLst>
                                    <p:set>
                                      <p:cBhvr>
                                        <p:cTn id="23" dur="1" fill="hold">
                                          <p:stCondLst>
                                            <p:cond delay="0"/>
                                          </p:stCondLst>
                                        </p:cTn>
                                        <p:tgtEl>
                                          <p:spTgt spid="311298">
                                            <p:txEl>
                                              <p:pRg st="4" end="4"/>
                                            </p:txEl>
                                          </p:spTgt>
                                        </p:tgtEl>
                                        <p:attrNameLst>
                                          <p:attrName>style.visibility</p:attrName>
                                        </p:attrNameLst>
                                      </p:cBhvr>
                                      <p:to>
                                        <p:strVal val="visible"/>
                                      </p:to>
                                    </p:set>
                                    <p:animEffect transition="in" filter="diamond(out)">
                                      <p:cBhvr>
                                        <p:cTn id="24" dur="1000"/>
                                        <p:tgtEl>
                                          <p:spTgt spid="311298">
                                            <p:txEl>
                                              <p:pRg st="4" end="4"/>
                                            </p:txEl>
                                          </p:spTgt>
                                        </p:tgtEl>
                                      </p:cBhvr>
                                    </p:animEffect>
                                  </p:childTnLst>
                                </p:cTn>
                              </p:par>
                              <p:par>
                                <p:cTn id="25" presetID="8" presetClass="entr" presetSubtype="32" fill="hold" nodeType="withEffect">
                                  <p:stCondLst>
                                    <p:cond delay="0"/>
                                  </p:stCondLst>
                                  <p:childTnLst>
                                    <p:set>
                                      <p:cBhvr>
                                        <p:cTn id="26" dur="1" fill="hold">
                                          <p:stCondLst>
                                            <p:cond delay="0"/>
                                          </p:stCondLst>
                                        </p:cTn>
                                        <p:tgtEl>
                                          <p:spTgt spid="311298">
                                            <p:txEl>
                                              <p:pRg st="5" end="5"/>
                                            </p:txEl>
                                          </p:spTgt>
                                        </p:tgtEl>
                                        <p:attrNameLst>
                                          <p:attrName>style.visibility</p:attrName>
                                        </p:attrNameLst>
                                      </p:cBhvr>
                                      <p:to>
                                        <p:strVal val="visible"/>
                                      </p:to>
                                    </p:set>
                                    <p:animEffect transition="in" filter="diamond(out)">
                                      <p:cBhvr>
                                        <p:cTn id="27" dur="1000"/>
                                        <p:tgtEl>
                                          <p:spTgt spid="311298">
                                            <p:txEl>
                                              <p:pRg st="5" end="5"/>
                                            </p:txEl>
                                          </p:spTgt>
                                        </p:tgtEl>
                                      </p:cBhvr>
                                    </p:animEffect>
                                  </p:childTnLst>
                                </p:cTn>
                              </p:par>
                              <p:par>
                                <p:cTn id="28" presetID="8" presetClass="entr" presetSubtype="32" fill="hold" nodeType="withEffect">
                                  <p:stCondLst>
                                    <p:cond delay="0"/>
                                  </p:stCondLst>
                                  <p:childTnLst>
                                    <p:set>
                                      <p:cBhvr>
                                        <p:cTn id="29" dur="1" fill="hold">
                                          <p:stCondLst>
                                            <p:cond delay="0"/>
                                          </p:stCondLst>
                                        </p:cTn>
                                        <p:tgtEl>
                                          <p:spTgt spid="311298">
                                            <p:txEl>
                                              <p:pRg st="6" end="6"/>
                                            </p:txEl>
                                          </p:spTgt>
                                        </p:tgtEl>
                                        <p:attrNameLst>
                                          <p:attrName>style.visibility</p:attrName>
                                        </p:attrNameLst>
                                      </p:cBhvr>
                                      <p:to>
                                        <p:strVal val="visible"/>
                                      </p:to>
                                    </p:set>
                                    <p:animEffect transition="in" filter="diamond(out)">
                                      <p:cBhvr>
                                        <p:cTn id="30" dur="1000"/>
                                        <p:tgtEl>
                                          <p:spTgt spid="311298">
                                            <p:txEl>
                                              <p:pRg st="6" end="6"/>
                                            </p:txEl>
                                          </p:spTgt>
                                        </p:tgtEl>
                                      </p:cBhvr>
                                    </p:animEffect>
                                  </p:childTnLst>
                                </p:cTn>
                              </p:par>
                              <p:par>
                                <p:cTn id="31" presetID="8" presetClass="entr" presetSubtype="32" fill="hold" nodeType="withEffect">
                                  <p:stCondLst>
                                    <p:cond delay="0"/>
                                  </p:stCondLst>
                                  <p:childTnLst>
                                    <p:set>
                                      <p:cBhvr>
                                        <p:cTn id="32" dur="1" fill="hold">
                                          <p:stCondLst>
                                            <p:cond delay="0"/>
                                          </p:stCondLst>
                                        </p:cTn>
                                        <p:tgtEl>
                                          <p:spTgt spid="311298">
                                            <p:txEl>
                                              <p:pRg st="7" end="7"/>
                                            </p:txEl>
                                          </p:spTgt>
                                        </p:tgtEl>
                                        <p:attrNameLst>
                                          <p:attrName>style.visibility</p:attrName>
                                        </p:attrNameLst>
                                      </p:cBhvr>
                                      <p:to>
                                        <p:strVal val="visible"/>
                                      </p:to>
                                    </p:set>
                                    <p:animEffect transition="in" filter="diamond(out)">
                                      <p:cBhvr>
                                        <p:cTn id="33" dur="1000"/>
                                        <p:tgtEl>
                                          <p:spTgt spid="31129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4"/>
          <p:cNvSpPr>
            <a:spLocks noGrp="1"/>
          </p:cNvSpPr>
          <p:nvPr>
            <p:ph type="sldNum" sz="quarter" idx="11"/>
          </p:nvPr>
        </p:nvSpPr>
        <p:spPr>
          <a:noFill/>
        </p:spPr>
        <p:txBody>
          <a:bodyPr/>
          <a:lstStyle/>
          <a:p>
            <a:fld id="{32DC8417-6902-4EAC-ADD5-5B39689D2BE6}" type="slidenum">
              <a:rPr lang="en-US" altLang="zh-CN">
                <a:ea typeface="宋体" charset="-122"/>
              </a:rPr>
              <a:pPr/>
              <a:t>68</a:t>
            </a:fld>
            <a:endParaRPr lang="en-US" altLang="zh-CN">
              <a:ea typeface="宋体" charset="-122"/>
            </a:endParaRPr>
          </a:p>
        </p:txBody>
      </p:sp>
      <p:sp>
        <p:nvSpPr>
          <p:cNvPr id="312322" name="Rectangle 2"/>
          <p:cNvSpPr>
            <a:spLocks noGrp="1" noChangeArrowheads="1"/>
          </p:cNvSpPr>
          <p:nvPr>
            <p:ph type="body" idx="1"/>
          </p:nvPr>
        </p:nvSpPr>
        <p:spPr>
          <a:xfrm>
            <a:off x="179388" y="1266825"/>
            <a:ext cx="8713787" cy="2017713"/>
          </a:xfrm>
        </p:spPr>
        <p:txBody>
          <a:bodyPr/>
          <a:lstStyle/>
          <a:p>
            <a:pPr eaLnBrk="1" hangingPunct="1">
              <a:lnSpc>
                <a:spcPct val="120000"/>
              </a:lnSpc>
              <a:spcBef>
                <a:spcPct val="35000"/>
              </a:spcBef>
              <a:defRPr/>
            </a:pPr>
            <a:r>
              <a:rPr lang="zh-CN" altLang="en-US" sz="2800" b="1" dirty="0" smtClean="0">
                <a:solidFill>
                  <a:srgbClr val="FFFF00"/>
                </a:solidFill>
              </a:rPr>
              <a:t>微软过程认为，过程的生命周期进度、人员及方法工具等项目资源、产品的功能与性能三者之间存在一种</a:t>
            </a:r>
            <a:r>
              <a:rPr lang="zh-CN" altLang="en-US" sz="2800" b="1" dirty="0" smtClean="0"/>
              <a:t>相互制约的均衡三角形关系</a:t>
            </a:r>
          </a:p>
          <a:p>
            <a:pPr lvl="1" eaLnBrk="1" hangingPunct="1">
              <a:lnSpc>
                <a:spcPct val="120000"/>
              </a:lnSpc>
              <a:spcBef>
                <a:spcPct val="35000"/>
              </a:spcBef>
              <a:buFont typeface="Wingdings" pitchFamily="2" charset="2"/>
              <a:buNone/>
              <a:defRPr/>
            </a:pPr>
            <a:endParaRPr lang="en-US" altLang="zh-CN" b="1" dirty="0" smtClean="0">
              <a:solidFill>
                <a:srgbClr val="FFFF00"/>
              </a:solidFill>
            </a:endParaRPr>
          </a:p>
        </p:txBody>
      </p:sp>
      <p:sp>
        <p:nvSpPr>
          <p:cNvPr id="312323" name="Rectangle 3"/>
          <p:cNvSpPr>
            <a:spLocks noRot="1" noChangeArrowheads="1"/>
          </p:cNvSpPr>
          <p:nvPr/>
        </p:nvSpPr>
        <p:spPr bwMode="auto">
          <a:xfrm>
            <a:off x="179512" y="0"/>
            <a:ext cx="8713787" cy="1066577"/>
          </a:xfrm>
          <a:prstGeom prst="rect">
            <a:avLst/>
          </a:prstGeom>
          <a:noFill/>
          <a:ln w="9525">
            <a:noFill/>
            <a:miter lim="800000"/>
            <a:headEnd/>
            <a:tailEnd/>
          </a:ln>
          <a:effectLst/>
        </p:spPr>
        <p:txBody>
          <a:bodyPr anchor="ctr"/>
          <a:lstStyle/>
          <a:p>
            <a:pPr>
              <a:defRPr/>
            </a:pPr>
            <a:r>
              <a:rPr lang="zh-CN" altLang="en-US" sz="3200" b="1" dirty="0">
                <a:solidFill>
                  <a:srgbClr val="FFFF00"/>
                </a:solidFill>
                <a:effectLst>
                  <a:outerShdw blurRad="38100" dist="38100" dir="2700000" algn="tl">
                    <a:srgbClr val="000000"/>
                  </a:outerShdw>
                </a:effectLst>
                <a:ea typeface="宋体" pitchFamily="2" charset="-122"/>
              </a:rPr>
              <a:t>微软过程的生命周期、人员、方法和产品四要素间的关系</a:t>
            </a:r>
          </a:p>
        </p:txBody>
      </p:sp>
      <p:sp>
        <p:nvSpPr>
          <p:cNvPr id="112645"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graphicFrame>
        <p:nvGraphicFramePr>
          <p:cNvPr id="312357" name="Group 37"/>
          <p:cNvGraphicFramePr>
            <a:graphicFrameLocks noGrp="1"/>
          </p:cNvGraphicFramePr>
          <p:nvPr/>
        </p:nvGraphicFramePr>
        <p:xfrm>
          <a:off x="5364163" y="4084638"/>
          <a:ext cx="3455987" cy="1800226"/>
        </p:xfrm>
        <a:graphic>
          <a:graphicData uri="http://schemas.openxmlformats.org/drawingml/2006/table">
            <a:tbl>
              <a:tblPr/>
              <a:tblGrid>
                <a:gridCol w="1152525"/>
                <a:gridCol w="1150937"/>
                <a:gridCol w="1152525"/>
              </a:tblGrid>
              <a:tr h="6365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5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86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2359" name="Text Box 39"/>
          <p:cNvSpPr txBox="1">
            <a:spLocks noChangeArrowheads="1"/>
          </p:cNvSpPr>
          <p:nvPr/>
        </p:nvSpPr>
        <p:spPr bwMode="auto">
          <a:xfrm>
            <a:off x="5435600" y="3579813"/>
            <a:ext cx="936625" cy="366712"/>
          </a:xfrm>
          <a:prstGeom prst="rect">
            <a:avLst/>
          </a:prstGeom>
          <a:noFill/>
          <a:ln w="9525">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可调整</a:t>
            </a:r>
          </a:p>
        </p:txBody>
      </p:sp>
      <p:sp>
        <p:nvSpPr>
          <p:cNvPr id="312360" name="Text Box 40"/>
          <p:cNvSpPr txBox="1">
            <a:spLocks noChangeArrowheads="1"/>
          </p:cNvSpPr>
          <p:nvPr/>
        </p:nvSpPr>
        <p:spPr bwMode="auto">
          <a:xfrm>
            <a:off x="6718300" y="3573463"/>
            <a:ext cx="720725" cy="366712"/>
          </a:xfrm>
          <a:prstGeom prst="rect">
            <a:avLst/>
          </a:prstGeom>
          <a:noFill/>
          <a:ln w="9525">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最佳</a:t>
            </a:r>
          </a:p>
        </p:txBody>
      </p:sp>
      <p:sp>
        <p:nvSpPr>
          <p:cNvPr id="312361" name="Text Box 41"/>
          <p:cNvSpPr txBox="1">
            <a:spLocks noChangeArrowheads="1"/>
          </p:cNvSpPr>
          <p:nvPr/>
        </p:nvSpPr>
        <p:spPr bwMode="auto">
          <a:xfrm>
            <a:off x="7667625" y="3579813"/>
            <a:ext cx="1152525" cy="366712"/>
          </a:xfrm>
          <a:prstGeom prst="rect">
            <a:avLst/>
          </a:prstGeom>
          <a:noFill/>
          <a:ln w="9525">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仅能接受</a:t>
            </a:r>
          </a:p>
        </p:txBody>
      </p:sp>
      <p:sp>
        <p:nvSpPr>
          <p:cNvPr id="312362" name="Text Box 42"/>
          <p:cNvSpPr txBox="1">
            <a:spLocks noChangeArrowheads="1"/>
          </p:cNvSpPr>
          <p:nvPr/>
        </p:nvSpPr>
        <p:spPr bwMode="auto">
          <a:xfrm>
            <a:off x="4572000" y="4229100"/>
            <a:ext cx="936625" cy="366713"/>
          </a:xfrm>
          <a:prstGeom prst="rect">
            <a:avLst/>
          </a:prstGeom>
          <a:noFill/>
          <a:ln w="9525">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资源</a:t>
            </a:r>
          </a:p>
        </p:txBody>
      </p:sp>
      <p:sp>
        <p:nvSpPr>
          <p:cNvPr id="312363" name="Text Box 43"/>
          <p:cNvSpPr txBox="1">
            <a:spLocks noChangeArrowheads="1"/>
          </p:cNvSpPr>
          <p:nvPr/>
        </p:nvSpPr>
        <p:spPr bwMode="auto">
          <a:xfrm>
            <a:off x="4572000" y="4805363"/>
            <a:ext cx="936625" cy="366712"/>
          </a:xfrm>
          <a:prstGeom prst="rect">
            <a:avLst/>
          </a:prstGeom>
          <a:noFill/>
          <a:ln w="9525">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进度</a:t>
            </a:r>
          </a:p>
        </p:txBody>
      </p:sp>
      <p:sp>
        <p:nvSpPr>
          <p:cNvPr id="312364" name="Text Box 44"/>
          <p:cNvSpPr txBox="1">
            <a:spLocks noChangeArrowheads="1"/>
          </p:cNvSpPr>
          <p:nvPr/>
        </p:nvSpPr>
        <p:spPr bwMode="auto">
          <a:xfrm>
            <a:off x="4067175" y="5453063"/>
            <a:ext cx="1441450" cy="366712"/>
          </a:xfrm>
          <a:prstGeom prst="rect">
            <a:avLst/>
          </a:prstGeom>
          <a:noFill/>
          <a:ln w="9525">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功能与性能</a:t>
            </a:r>
          </a:p>
        </p:txBody>
      </p:sp>
      <p:sp>
        <p:nvSpPr>
          <p:cNvPr id="312365" name="Rectangle 45"/>
          <p:cNvSpPr>
            <a:spLocks noChangeArrowheads="1"/>
          </p:cNvSpPr>
          <p:nvPr/>
        </p:nvSpPr>
        <p:spPr bwMode="auto">
          <a:xfrm>
            <a:off x="7956550" y="5380038"/>
            <a:ext cx="431800" cy="457200"/>
          </a:xfrm>
          <a:prstGeom prst="rect">
            <a:avLst/>
          </a:prstGeom>
          <a:noFill/>
          <a:ln w="9525">
            <a:noFill/>
            <a:miter lim="800000"/>
            <a:headEnd/>
            <a:tailEnd/>
          </a:ln>
        </p:spPr>
        <p:txBody>
          <a:bodyPr>
            <a:spAutoFit/>
          </a:bodyPr>
          <a:lstStyle/>
          <a:p>
            <a:r>
              <a:rPr lang="en-US" altLang="zh-CN" sz="2400"/>
              <a:t>Ⅴ</a:t>
            </a:r>
          </a:p>
        </p:txBody>
      </p:sp>
      <p:sp>
        <p:nvSpPr>
          <p:cNvPr id="312366" name="Rectangle 46"/>
          <p:cNvSpPr>
            <a:spLocks noChangeArrowheads="1"/>
          </p:cNvSpPr>
          <p:nvPr/>
        </p:nvSpPr>
        <p:spPr bwMode="auto">
          <a:xfrm>
            <a:off x="6877050" y="4805363"/>
            <a:ext cx="647700" cy="457200"/>
          </a:xfrm>
          <a:prstGeom prst="rect">
            <a:avLst/>
          </a:prstGeom>
          <a:noFill/>
          <a:ln w="9525">
            <a:noFill/>
            <a:miter lim="800000"/>
            <a:headEnd/>
            <a:tailEnd/>
          </a:ln>
        </p:spPr>
        <p:txBody>
          <a:bodyPr>
            <a:spAutoFit/>
          </a:bodyPr>
          <a:lstStyle/>
          <a:p>
            <a:r>
              <a:rPr lang="en-US" altLang="zh-CN" sz="2400"/>
              <a:t>Ⅴ</a:t>
            </a:r>
          </a:p>
        </p:txBody>
      </p:sp>
      <p:sp>
        <p:nvSpPr>
          <p:cNvPr id="312367" name="Rectangle 47"/>
          <p:cNvSpPr>
            <a:spLocks noChangeArrowheads="1"/>
          </p:cNvSpPr>
          <p:nvPr/>
        </p:nvSpPr>
        <p:spPr bwMode="auto">
          <a:xfrm>
            <a:off x="5651500" y="4156075"/>
            <a:ext cx="431800" cy="457200"/>
          </a:xfrm>
          <a:prstGeom prst="rect">
            <a:avLst/>
          </a:prstGeom>
          <a:noFill/>
          <a:ln w="9525">
            <a:noFill/>
            <a:miter lim="800000"/>
            <a:headEnd/>
            <a:tailEnd/>
          </a:ln>
        </p:spPr>
        <p:txBody>
          <a:bodyPr>
            <a:spAutoFit/>
          </a:bodyPr>
          <a:lstStyle/>
          <a:p>
            <a:r>
              <a:rPr lang="en-US" altLang="zh-CN" sz="2400"/>
              <a:t>Ⅴ</a:t>
            </a:r>
          </a:p>
        </p:txBody>
      </p:sp>
      <p:grpSp>
        <p:nvGrpSpPr>
          <p:cNvPr id="2" name="Group 50"/>
          <p:cNvGrpSpPr>
            <a:grpSpLocks/>
          </p:cNvGrpSpPr>
          <p:nvPr/>
        </p:nvGrpSpPr>
        <p:grpSpPr bwMode="auto">
          <a:xfrm>
            <a:off x="684213" y="3644900"/>
            <a:ext cx="2808287" cy="2743200"/>
            <a:chOff x="431" y="2296"/>
            <a:chExt cx="1769" cy="1728"/>
          </a:xfrm>
        </p:grpSpPr>
        <p:sp>
          <p:nvSpPr>
            <p:cNvPr id="112675" name="Freeform 6"/>
            <p:cNvSpPr>
              <a:spLocks/>
            </p:cNvSpPr>
            <p:nvPr/>
          </p:nvSpPr>
          <p:spPr bwMode="auto">
            <a:xfrm>
              <a:off x="431" y="2296"/>
              <a:ext cx="1769" cy="1406"/>
            </a:xfrm>
            <a:custGeom>
              <a:avLst/>
              <a:gdLst>
                <a:gd name="T0" fmla="*/ 726 w 1679"/>
                <a:gd name="T1" fmla="*/ 0 h 1361"/>
                <a:gd name="T2" fmla="*/ 0 w 1679"/>
                <a:gd name="T3" fmla="*/ 1361 h 1361"/>
                <a:gd name="T4" fmla="*/ 1679 w 1679"/>
                <a:gd name="T5" fmla="*/ 1361 h 1361"/>
                <a:gd name="T6" fmla="*/ 726 w 1679"/>
                <a:gd name="T7" fmla="*/ 0 h 1361"/>
                <a:gd name="T8" fmla="*/ 0 60000 65536"/>
                <a:gd name="T9" fmla="*/ 0 60000 65536"/>
                <a:gd name="T10" fmla="*/ 0 60000 65536"/>
                <a:gd name="T11" fmla="*/ 0 60000 65536"/>
                <a:gd name="T12" fmla="*/ 0 w 1679"/>
                <a:gd name="T13" fmla="*/ 0 h 1361"/>
                <a:gd name="T14" fmla="*/ 1679 w 1679"/>
                <a:gd name="T15" fmla="*/ 1361 h 1361"/>
              </a:gdLst>
              <a:ahLst/>
              <a:cxnLst>
                <a:cxn ang="T8">
                  <a:pos x="T0" y="T1"/>
                </a:cxn>
                <a:cxn ang="T9">
                  <a:pos x="T2" y="T3"/>
                </a:cxn>
                <a:cxn ang="T10">
                  <a:pos x="T4" y="T5"/>
                </a:cxn>
                <a:cxn ang="T11">
                  <a:pos x="T6" y="T7"/>
                </a:cxn>
              </a:cxnLst>
              <a:rect l="T12" t="T13" r="T14" b="T15"/>
              <a:pathLst>
                <a:path w="1679" h="1361">
                  <a:moveTo>
                    <a:pt x="726" y="0"/>
                  </a:moveTo>
                  <a:lnTo>
                    <a:pt x="0" y="1361"/>
                  </a:lnTo>
                  <a:lnTo>
                    <a:pt x="1679" y="1361"/>
                  </a:lnTo>
                  <a:lnTo>
                    <a:pt x="726" y="0"/>
                  </a:lnTo>
                  <a:close/>
                </a:path>
              </a:pathLst>
            </a:custGeom>
            <a:solidFill>
              <a:schemeClr val="accent1"/>
            </a:solidFill>
            <a:ln w="9525">
              <a:solidFill>
                <a:schemeClr val="tx1"/>
              </a:solidFill>
              <a:round/>
              <a:headEnd/>
              <a:tailEnd/>
            </a:ln>
          </p:spPr>
          <p:txBody>
            <a:bodyPr/>
            <a:lstStyle/>
            <a:p>
              <a:endParaRPr lang="zh-CN" altLang="en-US"/>
            </a:p>
          </p:txBody>
        </p:sp>
        <p:sp>
          <p:nvSpPr>
            <p:cNvPr id="112676" name="Freeform 7"/>
            <p:cNvSpPr>
              <a:spLocks/>
            </p:cNvSpPr>
            <p:nvPr/>
          </p:nvSpPr>
          <p:spPr bwMode="auto">
            <a:xfrm>
              <a:off x="431" y="2296"/>
              <a:ext cx="771" cy="1406"/>
            </a:xfrm>
            <a:custGeom>
              <a:avLst/>
              <a:gdLst>
                <a:gd name="T0" fmla="*/ 771 w 771"/>
                <a:gd name="T1" fmla="*/ 0 h 1406"/>
                <a:gd name="T2" fmla="*/ 771 w 771"/>
                <a:gd name="T3" fmla="*/ 907 h 1406"/>
                <a:gd name="T4" fmla="*/ 0 w 771"/>
                <a:gd name="T5" fmla="*/ 1406 h 1406"/>
                <a:gd name="T6" fmla="*/ 0 60000 65536"/>
                <a:gd name="T7" fmla="*/ 0 60000 65536"/>
                <a:gd name="T8" fmla="*/ 0 60000 65536"/>
                <a:gd name="T9" fmla="*/ 0 w 771"/>
                <a:gd name="T10" fmla="*/ 0 h 1406"/>
                <a:gd name="T11" fmla="*/ 771 w 771"/>
                <a:gd name="T12" fmla="*/ 1406 h 1406"/>
              </a:gdLst>
              <a:ahLst/>
              <a:cxnLst>
                <a:cxn ang="T6">
                  <a:pos x="T0" y="T1"/>
                </a:cxn>
                <a:cxn ang="T7">
                  <a:pos x="T2" y="T3"/>
                </a:cxn>
                <a:cxn ang="T8">
                  <a:pos x="T4" y="T5"/>
                </a:cxn>
              </a:cxnLst>
              <a:rect l="T9" t="T10" r="T11" b="T12"/>
              <a:pathLst>
                <a:path w="771" h="1406">
                  <a:moveTo>
                    <a:pt x="771" y="0"/>
                  </a:moveTo>
                  <a:lnTo>
                    <a:pt x="771" y="907"/>
                  </a:lnTo>
                  <a:lnTo>
                    <a:pt x="0" y="1406"/>
                  </a:lnTo>
                </a:path>
              </a:pathLst>
            </a:custGeom>
            <a:noFill/>
            <a:ln w="9525">
              <a:solidFill>
                <a:schemeClr val="tx1"/>
              </a:solidFill>
              <a:round/>
              <a:headEnd/>
              <a:tailEnd/>
            </a:ln>
          </p:spPr>
          <p:txBody>
            <a:bodyPr/>
            <a:lstStyle/>
            <a:p>
              <a:endParaRPr lang="zh-CN" altLang="en-US"/>
            </a:p>
          </p:txBody>
        </p:sp>
        <p:sp>
          <p:nvSpPr>
            <p:cNvPr id="112677" name="Line 8"/>
            <p:cNvSpPr>
              <a:spLocks noChangeShapeType="1"/>
            </p:cNvSpPr>
            <p:nvPr/>
          </p:nvSpPr>
          <p:spPr bwMode="auto">
            <a:xfrm>
              <a:off x="1202" y="3203"/>
              <a:ext cx="998" cy="499"/>
            </a:xfrm>
            <a:prstGeom prst="line">
              <a:avLst/>
            </a:prstGeom>
            <a:noFill/>
            <a:ln w="9525">
              <a:solidFill>
                <a:schemeClr val="tx1"/>
              </a:solidFill>
              <a:round/>
              <a:headEnd/>
              <a:tailEnd/>
            </a:ln>
          </p:spPr>
          <p:txBody>
            <a:bodyPr/>
            <a:lstStyle/>
            <a:p>
              <a:endParaRPr lang="zh-CN" altLang="en-US"/>
            </a:p>
          </p:txBody>
        </p:sp>
        <p:sp>
          <p:nvSpPr>
            <p:cNvPr id="312329" name="Text Box 9"/>
            <p:cNvSpPr txBox="1">
              <a:spLocks noChangeArrowheads="1"/>
            </p:cNvSpPr>
            <p:nvPr/>
          </p:nvSpPr>
          <p:spPr bwMode="auto">
            <a:xfrm>
              <a:off x="748" y="2972"/>
              <a:ext cx="454" cy="231"/>
            </a:xfrm>
            <a:prstGeom prst="rect">
              <a:avLst/>
            </a:prstGeom>
            <a:noFill/>
            <a:ln w="9525">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资源</a:t>
              </a:r>
            </a:p>
          </p:txBody>
        </p:sp>
        <p:sp>
          <p:nvSpPr>
            <p:cNvPr id="312330" name="Text Box 10"/>
            <p:cNvSpPr txBox="1">
              <a:spLocks noChangeArrowheads="1"/>
            </p:cNvSpPr>
            <p:nvPr/>
          </p:nvSpPr>
          <p:spPr bwMode="auto">
            <a:xfrm>
              <a:off x="839" y="3430"/>
              <a:ext cx="862" cy="231"/>
            </a:xfrm>
            <a:prstGeom prst="rect">
              <a:avLst/>
            </a:prstGeom>
            <a:noFill/>
            <a:ln w="9525">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功能与性能</a:t>
              </a:r>
            </a:p>
          </p:txBody>
        </p:sp>
        <p:sp>
          <p:nvSpPr>
            <p:cNvPr id="312331" name="Text Box 11"/>
            <p:cNvSpPr txBox="1">
              <a:spLocks noChangeArrowheads="1"/>
            </p:cNvSpPr>
            <p:nvPr/>
          </p:nvSpPr>
          <p:spPr bwMode="auto">
            <a:xfrm>
              <a:off x="1292" y="2976"/>
              <a:ext cx="454" cy="231"/>
            </a:xfrm>
            <a:prstGeom prst="rect">
              <a:avLst/>
            </a:prstGeom>
            <a:noFill/>
            <a:ln w="9525">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进度</a:t>
              </a:r>
            </a:p>
          </p:txBody>
        </p:sp>
        <p:sp>
          <p:nvSpPr>
            <p:cNvPr id="312368" name="Text Box 48"/>
            <p:cNvSpPr txBox="1">
              <a:spLocks noChangeArrowheads="1"/>
            </p:cNvSpPr>
            <p:nvPr/>
          </p:nvSpPr>
          <p:spPr bwMode="auto">
            <a:xfrm>
              <a:off x="657" y="3793"/>
              <a:ext cx="1179" cy="231"/>
            </a:xfrm>
            <a:prstGeom prst="rect">
              <a:avLst/>
            </a:prstGeom>
            <a:noFill/>
            <a:ln w="9525">
              <a:noFill/>
              <a:miter lim="800000"/>
              <a:headEnd/>
              <a:tailEnd/>
            </a:ln>
            <a:effectLst/>
          </p:spPr>
          <p:txBody>
            <a:bodyPr>
              <a:spAutoFit/>
            </a:bodyPr>
            <a:lstStyle/>
            <a:p>
              <a:pPr>
                <a:spcBef>
                  <a:spcPct val="50000"/>
                </a:spcBef>
                <a:defRPr/>
              </a:pPr>
              <a:r>
                <a:rPr lang="zh-CN" altLang="en-US" b="1">
                  <a:effectLst>
                    <a:outerShdw blurRad="38100" dist="38100" dir="2700000" algn="tl">
                      <a:srgbClr val="000000"/>
                    </a:outerShdw>
                  </a:effectLst>
                  <a:ea typeface="宋体" pitchFamily="2" charset="-122"/>
                </a:rPr>
                <a:t>项目均衡三角形</a:t>
              </a:r>
            </a:p>
          </p:txBody>
        </p:sp>
      </p:grpSp>
      <p:sp>
        <p:nvSpPr>
          <p:cNvPr id="312369" name="Text Box 49"/>
          <p:cNvSpPr txBox="1">
            <a:spLocks noChangeArrowheads="1"/>
          </p:cNvSpPr>
          <p:nvPr/>
        </p:nvSpPr>
        <p:spPr bwMode="auto">
          <a:xfrm>
            <a:off x="6372225" y="5956300"/>
            <a:ext cx="1584325" cy="366713"/>
          </a:xfrm>
          <a:prstGeom prst="rect">
            <a:avLst/>
          </a:prstGeom>
          <a:noFill/>
          <a:ln w="9525">
            <a:noFill/>
            <a:miter lim="800000"/>
            <a:headEnd/>
            <a:tailEnd/>
          </a:ln>
          <a:effectLst/>
        </p:spPr>
        <p:txBody>
          <a:bodyPr>
            <a:spAutoFit/>
          </a:bodyPr>
          <a:lstStyle/>
          <a:p>
            <a:pPr>
              <a:spcBef>
                <a:spcPct val="50000"/>
              </a:spcBef>
              <a:defRPr/>
            </a:pPr>
            <a:r>
              <a:rPr lang="zh-CN" altLang="en-US" b="1">
                <a:effectLst>
                  <a:outerShdw blurRad="38100" dist="38100" dir="2700000" algn="tl">
                    <a:srgbClr val="000000"/>
                  </a:outerShdw>
                </a:effectLst>
                <a:ea typeface="宋体" pitchFamily="2" charset="-122"/>
              </a:rPr>
              <a:t>项目均衡矩阵</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12357"/>
                                        </p:tgtEl>
                                        <p:attrNameLst>
                                          <p:attrName>style.visibility</p:attrName>
                                        </p:attrNameLst>
                                      </p:cBhvr>
                                      <p:to>
                                        <p:strVal val="visible"/>
                                      </p:to>
                                    </p:set>
                                    <p:animEffect transition="in" filter="wipe(left)">
                                      <p:cBhvr>
                                        <p:cTn id="12" dur="500"/>
                                        <p:tgtEl>
                                          <p:spTgt spid="312357"/>
                                        </p:tgtEl>
                                      </p:cBhvr>
                                    </p:animEffect>
                                  </p:childTnLst>
                                </p:cTn>
                              </p:par>
                              <p:par>
                                <p:cTn id="13" presetID="22" presetClass="entr" presetSubtype="8" fill="hold" nodeType="withEffect">
                                  <p:stCondLst>
                                    <p:cond delay="0"/>
                                  </p:stCondLst>
                                  <p:childTnLst>
                                    <p:set>
                                      <p:cBhvr>
                                        <p:cTn id="14" dur="1" fill="hold">
                                          <p:stCondLst>
                                            <p:cond delay="0"/>
                                          </p:stCondLst>
                                        </p:cTn>
                                        <p:tgtEl>
                                          <p:spTgt spid="312359"/>
                                        </p:tgtEl>
                                        <p:attrNameLst>
                                          <p:attrName>style.visibility</p:attrName>
                                        </p:attrNameLst>
                                      </p:cBhvr>
                                      <p:to>
                                        <p:strVal val="visible"/>
                                      </p:to>
                                    </p:set>
                                    <p:animEffect transition="in" filter="wipe(left)">
                                      <p:cBhvr>
                                        <p:cTn id="15" dur="500"/>
                                        <p:tgtEl>
                                          <p:spTgt spid="312359"/>
                                        </p:tgtEl>
                                      </p:cBhvr>
                                    </p:animEffect>
                                  </p:childTnLst>
                                </p:cTn>
                              </p:par>
                              <p:par>
                                <p:cTn id="16" presetID="22" presetClass="entr" presetSubtype="8" fill="hold" nodeType="withEffect">
                                  <p:stCondLst>
                                    <p:cond delay="0"/>
                                  </p:stCondLst>
                                  <p:childTnLst>
                                    <p:set>
                                      <p:cBhvr>
                                        <p:cTn id="17" dur="1" fill="hold">
                                          <p:stCondLst>
                                            <p:cond delay="0"/>
                                          </p:stCondLst>
                                        </p:cTn>
                                        <p:tgtEl>
                                          <p:spTgt spid="312360"/>
                                        </p:tgtEl>
                                        <p:attrNameLst>
                                          <p:attrName>style.visibility</p:attrName>
                                        </p:attrNameLst>
                                      </p:cBhvr>
                                      <p:to>
                                        <p:strVal val="visible"/>
                                      </p:to>
                                    </p:set>
                                    <p:animEffect transition="in" filter="wipe(left)">
                                      <p:cBhvr>
                                        <p:cTn id="18" dur="500"/>
                                        <p:tgtEl>
                                          <p:spTgt spid="312360"/>
                                        </p:tgtEl>
                                      </p:cBhvr>
                                    </p:animEffect>
                                  </p:childTnLst>
                                </p:cTn>
                              </p:par>
                              <p:par>
                                <p:cTn id="19" presetID="22" presetClass="entr" presetSubtype="8" fill="hold" nodeType="withEffect">
                                  <p:stCondLst>
                                    <p:cond delay="0"/>
                                  </p:stCondLst>
                                  <p:childTnLst>
                                    <p:set>
                                      <p:cBhvr>
                                        <p:cTn id="20" dur="1" fill="hold">
                                          <p:stCondLst>
                                            <p:cond delay="0"/>
                                          </p:stCondLst>
                                        </p:cTn>
                                        <p:tgtEl>
                                          <p:spTgt spid="312361"/>
                                        </p:tgtEl>
                                        <p:attrNameLst>
                                          <p:attrName>style.visibility</p:attrName>
                                        </p:attrNameLst>
                                      </p:cBhvr>
                                      <p:to>
                                        <p:strVal val="visible"/>
                                      </p:to>
                                    </p:set>
                                    <p:animEffect transition="in" filter="wipe(left)">
                                      <p:cBhvr>
                                        <p:cTn id="21" dur="500"/>
                                        <p:tgtEl>
                                          <p:spTgt spid="312361"/>
                                        </p:tgtEl>
                                      </p:cBhvr>
                                    </p:animEffect>
                                  </p:childTnLst>
                                </p:cTn>
                              </p:par>
                              <p:par>
                                <p:cTn id="22" presetID="22" presetClass="entr" presetSubtype="8" fill="hold" nodeType="withEffect">
                                  <p:stCondLst>
                                    <p:cond delay="0"/>
                                  </p:stCondLst>
                                  <p:childTnLst>
                                    <p:set>
                                      <p:cBhvr>
                                        <p:cTn id="23" dur="1" fill="hold">
                                          <p:stCondLst>
                                            <p:cond delay="0"/>
                                          </p:stCondLst>
                                        </p:cTn>
                                        <p:tgtEl>
                                          <p:spTgt spid="312362"/>
                                        </p:tgtEl>
                                        <p:attrNameLst>
                                          <p:attrName>style.visibility</p:attrName>
                                        </p:attrNameLst>
                                      </p:cBhvr>
                                      <p:to>
                                        <p:strVal val="visible"/>
                                      </p:to>
                                    </p:set>
                                    <p:animEffect transition="in" filter="wipe(left)">
                                      <p:cBhvr>
                                        <p:cTn id="24" dur="500"/>
                                        <p:tgtEl>
                                          <p:spTgt spid="312362"/>
                                        </p:tgtEl>
                                      </p:cBhvr>
                                    </p:animEffect>
                                  </p:childTnLst>
                                </p:cTn>
                              </p:par>
                              <p:par>
                                <p:cTn id="25" presetID="22" presetClass="entr" presetSubtype="8" fill="hold" nodeType="withEffect">
                                  <p:stCondLst>
                                    <p:cond delay="0"/>
                                  </p:stCondLst>
                                  <p:childTnLst>
                                    <p:set>
                                      <p:cBhvr>
                                        <p:cTn id="26" dur="1" fill="hold">
                                          <p:stCondLst>
                                            <p:cond delay="0"/>
                                          </p:stCondLst>
                                        </p:cTn>
                                        <p:tgtEl>
                                          <p:spTgt spid="312363"/>
                                        </p:tgtEl>
                                        <p:attrNameLst>
                                          <p:attrName>style.visibility</p:attrName>
                                        </p:attrNameLst>
                                      </p:cBhvr>
                                      <p:to>
                                        <p:strVal val="visible"/>
                                      </p:to>
                                    </p:set>
                                    <p:animEffect transition="in" filter="wipe(left)">
                                      <p:cBhvr>
                                        <p:cTn id="27" dur="500"/>
                                        <p:tgtEl>
                                          <p:spTgt spid="312363"/>
                                        </p:tgtEl>
                                      </p:cBhvr>
                                    </p:animEffect>
                                  </p:childTnLst>
                                </p:cTn>
                              </p:par>
                              <p:par>
                                <p:cTn id="28" presetID="22" presetClass="entr" presetSubtype="8" fill="hold" nodeType="withEffect">
                                  <p:stCondLst>
                                    <p:cond delay="0"/>
                                  </p:stCondLst>
                                  <p:childTnLst>
                                    <p:set>
                                      <p:cBhvr>
                                        <p:cTn id="29" dur="1" fill="hold">
                                          <p:stCondLst>
                                            <p:cond delay="0"/>
                                          </p:stCondLst>
                                        </p:cTn>
                                        <p:tgtEl>
                                          <p:spTgt spid="312364"/>
                                        </p:tgtEl>
                                        <p:attrNameLst>
                                          <p:attrName>style.visibility</p:attrName>
                                        </p:attrNameLst>
                                      </p:cBhvr>
                                      <p:to>
                                        <p:strVal val="visible"/>
                                      </p:to>
                                    </p:set>
                                    <p:animEffect transition="in" filter="wipe(left)">
                                      <p:cBhvr>
                                        <p:cTn id="30" dur="500"/>
                                        <p:tgtEl>
                                          <p:spTgt spid="312364"/>
                                        </p:tgtEl>
                                      </p:cBhvr>
                                    </p:animEffect>
                                  </p:childTnLst>
                                </p:cTn>
                              </p:par>
                              <p:par>
                                <p:cTn id="31" presetID="22" presetClass="entr" presetSubtype="8" fill="hold" nodeType="withEffect">
                                  <p:stCondLst>
                                    <p:cond delay="0"/>
                                  </p:stCondLst>
                                  <p:childTnLst>
                                    <p:set>
                                      <p:cBhvr>
                                        <p:cTn id="32" dur="1" fill="hold">
                                          <p:stCondLst>
                                            <p:cond delay="0"/>
                                          </p:stCondLst>
                                        </p:cTn>
                                        <p:tgtEl>
                                          <p:spTgt spid="312365"/>
                                        </p:tgtEl>
                                        <p:attrNameLst>
                                          <p:attrName>style.visibility</p:attrName>
                                        </p:attrNameLst>
                                      </p:cBhvr>
                                      <p:to>
                                        <p:strVal val="visible"/>
                                      </p:to>
                                    </p:set>
                                    <p:animEffect transition="in" filter="wipe(left)">
                                      <p:cBhvr>
                                        <p:cTn id="33" dur="500"/>
                                        <p:tgtEl>
                                          <p:spTgt spid="312365"/>
                                        </p:tgtEl>
                                      </p:cBhvr>
                                    </p:animEffect>
                                  </p:childTnLst>
                                </p:cTn>
                              </p:par>
                              <p:par>
                                <p:cTn id="34" presetID="22" presetClass="entr" presetSubtype="8" fill="hold" nodeType="withEffect">
                                  <p:stCondLst>
                                    <p:cond delay="0"/>
                                  </p:stCondLst>
                                  <p:childTnLst>
                                    <p:set>
                                      <p:cBhvr>
                                        <p:cTn id="35" dur="1" fill="hold">
                                          <p:stCondLst>
                                            <p:cond delay="0"/>
                                          </p:stCondLst>
                                        </p:cTn>
                                        <p:tgtEl>
                                          <p:spTgt spid="312366"/>
                                        </p:tgtEl>
                                        <p:attrNameLst>
                                          <p:attrName>style.visibility</p:attrName>
                                        </p:attrNameLst>
                                      </p:cBhvr>
                                      <p:to>
                                        <p:strVal val="visible"/>
                                      </p:to>
                                    </p:set>
                                    <p:animEffect transition="in" filter="wipe(left)">
                                      <p:cBhvr>
                                        <p:cTn id="36" dur="500"/>
                                        <p:tgtEl>
                                          <p:spTgt spid="312366"/>
                                        </p:tgtEl>
                                      </p:cBhvr>
                                    </p:animEffect>
                                  </p:childTnLst>
                                </p:cTn>
                              </p:par>
                              <p:par>
                                <p:cTn id="37" presetID="22" presetClass="entr" presetSubtype="8" fill="hold" nodeType="withEffect">
                                  <p:stCondLst>
                                    <p:cond delay="0"/>
                                  </p:stCondLst>
                                  <p:childTnLst>
                                    <p:set>
                                      <p:cBhvr>
                                        <p:cTn id="38" dur="1" fill="hold">
                                          <p:stCondLst>
                                            <p:cond delay="0"/>
                                          </p:stCondLst>
                                        </p:cTn>
                                        <p:tgtEl>
                                          <p:spTgt spid="312367"/>
                                        </p:tgtEl>
                                        <p:attrNameLst>
                                          <p:attrName>style.visibility</p:attrName>
                                        </p:attrNameLst>
                                      </p:cBhvr>
                                      <p:to>
                                        <p:strVal val="visible"/>
                                      </p:to>
                                    </p:set>
                                    <p:animEffect transition="in" filter="wipe(left)">
                                      <p:cBhvr>
                                        <p:cTn id="39" dur="500"/>
                                        <p:tgtEl>
                                          <p:spTgt spid="312367"/>
                                        </p:tgtEl>
                                      </p:cBhvr>
                                    </p:animEffect>
                                  </p:childTnLst>
                                </p:cTn>
                              </p:par>
                              <p:par>
                                <p:cTn id="40" presetID="22" presetClass="entr" presetSubtype="8" fill="hold" nodeType="withEffect">
                                  <p:stCondLst>
                                    <p:cond delay="0"/>
                                  </p:stCondLst>
                                  <p:childTnLst>
                                    <p:set>
                                      <p:cBhvr>
                                        <p:cTn id="41" dur="1" fill="hold">
                                          <p:stCondLst>
                                            <p:cond delay="0"/>
                                          </p:stCondLst>
                                        </p:cTn>
                                        <p:tgtEl>
                                          <p:spTgt spid="312369"/>
                                        </p:tgtEl>
                                        <p:attrNameLst>
                                          <p:attrName>style.visibility</p:attrName>
                                        </p:attrNameLst>
                                      </p:cBhvr>
                                      <p:to>
                                        <p:strVal val="visible"/>
                                      </p:to>
                                    </p:set>
                                    <p:animEffect transition="in" filter="wipe(left)">
                                      <p:cBhvr>
                                        <p:cTn id="42" dur="500"/>
                                        <p:tgtEl>
                                          <p:spTgt spid="312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4"/>
          <p:cNvSpPr>
            <a:spLocks noGrp="1"/>
          </p:cNvSpPr>
          <p:nvPr>
            <p:ph type="sldNum" sz="quarter" idx="11"/>
          </p:nvPr>
        </p:nvSpPr>
        <p:spPr>
          <a:noFill/>
        </p:spPr>
        <p:txBody>
          <a:bodyPr/>
          <a:lstStyle/>
          <a:p>
            <a:fld id="{F0378A75-A577-48A4-9362-74742B289F20}" type="slidenum">
              <a:rPr lang="en-US" altLang="zh-CN">
                <a:ea typeface="宋体" charset="-122"/>
              </a:rPr>
              <a:pPr/>
              <a:t>69</a:t>
            </a:fld>
            <a:endParaRPr lang="en-US" altLang="zh-CN">
              <a:ea typeface="宋体" charset="-122"/>
            </a:endParaRPr>
          </a:p>
        </p:txBody>
      </p:sp>
      <p:sp>
        <p:nvSpPr>
          <p:cNvPr id="315394" name="Rectangle 2"/>
          <p:cNvSpPr>
            <a:spLocks noGrp="1" noChangeArrowheads="1"/>
          </p:cNvSpPr>
          <p:nvPr>
            <p:ph type="body" idx="1"/>
          </p:nvPr>
        </p:nvSpPr>
        <p:spPr>
          <a:xfrm>
            <a:off x="179388" y="1123950"/>
            <a:ext cx="8713787" cy="2017713"/>
          </a:xfrm>
        </p:spPr>
        <p:txBody>
          <a:bodyPr/>
          <a:lstStyle/>
          <a:p>
            <a:pPr eaLnBrk="1" hangingPunct="1">
              <a:lnSpc>
                <a:spcPct val="120000"/>
              </a:lnSpc>
              <a:spcBef>
                <a:spcPct val="35000"/>
              </a:spcBef>
              <a:defRPr/>
            </a:pPr>
            <a:r>
              <a:rPr lang="zh-CN" altLang="en-US" b="1" smtClean="0">
                <a:solidFill>
                  <a:srgbClr val="FFFF00"/>
                </a:solidFill>
              </a:rPr>
              <a:t>微软过程是一套比较完整的软件过程模式，它针对商业环境下具有有限资源和时间约束的项目提供了一套操作性很强的成功经验总结。</a:t>
            </a:r>
          </a:p>
          <a:p>
            <a:pPr lvl="1" eaLnBrk="1" hangingPunct="1">
              <a:lnSpc>
                <a:spcPct val="120000"/>
              </a:lnSpc>
              <a:spcBef>
                <a:spcPct val="35000"/>
              </a:spcBef>
              <a:buFont typeface="Wingdings" pitchFamily="2" charset="2"/>
              <a:buNone/>
              <a:defRPr/>
            </a:pPr>
            <a:endParaRPr lang="en-US" altLang="zh-CN" b="1" smtClean="0">
              <a:solidFill>
                <a:srgbClr val="FFFF00"/>
              </a:solidFill>
            </a:endParaRPr>
          </a:p>
        </p:txBody>
      </p:sp>
      <p:sp>
        <p:nvSpPr>
          <p:cNvPr id="315395"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微软过程总结</a:t>
            </a:r>
          </a:p>
        </p:txBody>
      </p:sp>
      <p:sp>
        <p:nvSpPr>
          <p:cNvPr id="113669"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grpSp>
        <p:nvGrpSpPr>
          <p:cNvPr id="2" name="Group 19"/>
          <p:cNvGrpSpPr>
            <a:grpSpLocks/>
          </p:cNvGrpSpPr>
          <p:nvPr/>
        </p:nvGrpSpPr>
        <p:grpSpPr bwMode="auto">
          <a:xfrm>
            <a:off x="468313" y="5300663"/>
            <a:ext cx="7991475" cy="1079500"/>
            <a:chOff x="295" y="3339"/>
            <a:chExt cx="5034" cy="680"/>
          </a:xfrm>
        </p:grpSpPr>
        <p:grpSp>
          <p:nvGrpSpPr>
            <p:cNvPr id="113679" name="Group 17"/>
            <p:cNvGrpSpPr>
              <a:grpSpLocks/>
            </p:cNvGrpSpPr>
            <p:nvPr/>
          </p:nvGrpSpPr>
          <p:grpSpPr bwMode="auto">
            <a:xfrm>
              <a:off x="295" y="3339"/>
              <a:ext cx="5034" cy="680"/>
              <a:chOff x="295" y="3339"/>
              <a:chExt cx="5034" cy="680"/>
            </a:xfrm>
          </p:grpSpPr>
          <p:sp>
            <p:nvSpPr>
              <p:cNvPr id="113681" name="Oval 5"/>
              <p:cNvSpPr>
                <a:spLocks noChangeArrowheads="1"/>
              </p:cNvSpPr>
              <p:nvPr/>
            </p:nvSpPr>
            <p:spPr bwMode="auto">
              <a:xfrm>
                <a:off x="295" y="3339"/>
                <a:ext cx="3538" cy="680"/>
              </a:xfrm>
              <a:prstGeom prst="ellipse">
                <a:avLst/>
              </a:prstGeom>
              <a:noFill/>
              <a:ln w="28575">
                <a:solidFill>
                  <a:schemeClr val="tx1"/>
                </a:solidFill>
                <a:round/>
                <a:headEnd/>
                <a:tailEnd/>
              </a:ln>
            </p:spPr>
            <p:txBody>
              <a:bodyPr wrap="none" anchor="ctr"/>
              <a:lstStyle/>
              <a:p>
                <a:endParaRPr lang="zh-CN" altLang="en-US"/>
              </a:p>
            </p:txBody>
          </p:sp>
          <p:sp>
            <p:nvSpPr>
              <p:cNvPr id="315401" name="Text Box 9"/>
              <p:cNvSpPr txBox="1">
                <a:spLocks noChangeArrowheads="1"/>
              </p:cNvSpPr>
              <p:nvPr/>
            </p:nvSpPr>
            <p:spPr bwMode="auto">
              <a:xfrm>
                <a:off x="4014" y="3566"/>
                <a:ext cx="1315" cy="231"/>
              </a:xfrm>
              <a:prstGeom prst="rect">
                <a:avLst/>
              </a:prstGeom>
              <a:noFill/>
              <a:ln w="9525">
                <a:noFill/>
                <a:miter lim="800000"/>
                <a:headEnd/>
                <a:tailEnd/>
              </a:ln>
              <a:effectLst/>
            </p:spPr>
            <p:txBody>
              <a:bodyPr>
                <a:spAutoFit/>
              </a:bodyPr>
              <a:lstStyle/>
              <a:p>
                <a:pPr>
                  <a:spcBef>
                    <a:spcPct val="50000"/>
                  </a:spcBef>
                  <a:defRPr/>
                </a:pPr>
                <a:r>
                  <a:rPr lang="en-US" altLang="zh-CN" b="1">
                    <a:effectLst>
                      <a:outerShdw blurRad="38100" dist="38100" dir="2700000" algn="tl">
                        <a:srgbClr val="000000"/>
                      </a:outerShdw>
                    </a:effectLst>
                    <a:ea typeface="宋体" pitchFamily="2" charset="-122"/>
                  </a:rPr>
                  <a:t>Rational</a:t>
                </a:r>
                <a:r>
                  <a:rPr lang="zh-CN" altLang="en-US" b="1">
                    <a:effectLst>
                      <a:outerShdw blurRad="38100" dist="38100" dir="2700000" algn="tl">
                        <a:srgbClr val="000000"/>
                      </a:outerShdw>
                    </a:effectLst>
                    <a:ea typeface="宋体" pitchFamily="2" charset="-122"/>
                  </a:rPr>
                  <a:t>统一过程</a:t>
                </a:r>
              </a:p>
            </p:txBody>
          </p:sp>
        </p:grpSp>
        <p:sp>
          <p:nvSpPr>
            <p:cNvPr id="113680" name="Line 12"/>
            <p:cNvSpPr>
              <a:spLocks noChangeShapeType="1"/>
            </p:cNvSpPr>
            <p:nvPr/>
          </p:nvSpPr>
          <p:spPr bwMode="auto">
            <a:xfrm>
              <a:off x="3515" y="3673"/>
              <a:ext cx="544" cy="0"/>
            </a:xfrm>
            <a:prstGeom prst="line">
              <a:avLst/>
            </a:prstGeom>
            <a:noFill/>
            <a:ln w="9525">
              <a:solidFill>
                <a:schemeClr val="tx1"/>
              </a:solidFill>
              <a:round/>
              <a:headEnd/>
              <a:tailEnd/>
            </a:ln>
          </p:spPr>
          <p:txBody>
            <a:bodyPr/>
            <a:lstStyle/>
            <a:p>
              <a:endParaRPr lang="zh-CN" altLang="en-US"/>
            </a:p>
          </p:txBody>
        </p:sp>
      </p:grpSp>
      <p:grpSp>
        <p:nvGrpSpPr>
          <p:cNvPr id="4" name="Group 18"/>
          <p:cNvGrpSpPr>
            <a:grpSpLocks/>
          </p:cNvGrpSpPr>
          <p:nvPr/>
        </p:nvGrpSpPr>
        <p:grpSpPr bwMode="auto">
          <a:xfrm>
            <a:off x="1477963" y="4508500"/>
            <a:ext cx="6189662" cy="1441450"/>
            <a:chOff x="931" y="2840"/>
            <a:chExt cx="3899" cy="908"/>
          </a:xfrm>
        </p:grpSpPr>
        <p:sp>
          <p:nvSpPr>
            <p:cNvPr id="113676" name="Oval 6"/>
            <p:cNvSpPr>
              <a:spLocks noChangeArrowheads="1"/>
            </p:cNvSpPr>
            <p:nvPr/>
          </p:nvSpPr>
          <p:spPr bwMode="auto">
            <a:xfrm>
              <a:off x="931" y="2840"/>
              <a:ext cx="2131" cy="908"/>
            </a:xfrm>
            <a:prstGeom prst="ellipse">
              <a:avLst/>
            </a:prstGeom>
            <a:noFill/>
            <a:ln w="28575">
              <a:solidFill>
                <a:srgbClr val="FF66CC"/>
              </a:solidFill>
              <a:round/>
              <a:headEnd/>
              <a:tailEnd/>
            </a:ln>
          </p:spPr>
          <p:txBody>
            <a:bodyPr wrap="none" anchor="ctr"/>
            <a:lstStyle/>
            <a:p>
              <a:endParaRPr lang="zh-CN" altLang="en-US"/>
            </a:p>
          </p:txBody>
        </p:sp>
        <p:sp>
          <p:nvSpPr>
            <p:cNvPr id="315402" name="Text Box 10"/>
            <p:cNvSpPr txBox="1">
              <a:spLocks noChangeArrowheads="1"/>
            </p:cNvSpPr>
            <p:nvPr/>
          </p:nvSpPr>
          <p:spPr bwMode="auto">
            <a:xfrm>
              <a:off x="4013" y="2976"/>
              <a:ext cx="817" cy="231"/>
            </a:xfrm>
            <a:prstGeom prst="rect">
              <a:avLst/>
            </a:prstGeom>
            <a:noFill/>
            <a:ln w="9525">
              <a:noFill/>
              <a:miter lim="800000"/>
              <a:headEnd/>
              <a:tailEnd/>
            </a:ln>
            <a:effectLst/>
          </p:spPr>
          <p:txBody>
            <a:bodyPr>
              <a:spAutoFit/>
            </a:bodyPr>
            <a:lstStyle/>
            <a:p>
              <a:pPr>
                <a:spcBef>
                  <a:spcPct val="50000"/>
                </a:spcBef>
                <a:defRPr/>
              </a:pPr>
              <a:r>
                <a:rPr lang="zh-CN" altLang="en-US" b="1">
                  <a:effectLst>
                    <a:outerShdw blurRad="38100" dist="38100" dir="2700000" algn="tl">
                      <a:srgbClr val="000000"/>
                    </a:outerShdw>
                  </a:effectLst>
                  <a:ea typeface="宋体" pitchFamily="2" charset="-122"/>
                </a:rPr>
                <a:t>微软过程</a:t>
              </a:r>
            </a:p>
          </p:txBody>
        </p:sp>
        <p:sp>
          <p:nvSpPr>
            <p:cNvPr id="113678" name="Line 13"/>
            <p:cNvSpPr>
              <a:spLocks noChangeShapeType="1"/>
            </p:cNvSpPr>
            <p:nvPr/>
          </p:nvSpPr>
          <p:spPr bwMode="auto">
            <a:xfrm>
              <a:off x="2699" y="3113"/>
              <a:ext cx="1360" cy="0"/>
            </a:xfrm>
            <a:prstGeom prst="line">
              <a:avLst/>
            </a:prstGeom>
            <a:noFill/>
            <a:ln w="9525">
              <a:solidFill>
                <a:schemeClr val="tx1"/>
              </a:solidFill>
              <a:round/>
              <a:headEnd/>
              <a:tailEnd/>
            </a:ln>
          </p:spPr>
          <p:txBody>
            <a:bodyPr/>
            <a:lstStyle/>
            <a:p>
              <a:endParaRPr lang="zh-CN" altLang="en-US"/>
            </a:p>
          </p:txBody>
        </p:sp>
      </p:grpSp>
      <p:grpSp>
        <p:nvGrpSpPr>
          <p:cNvPr id="5" name="Group 20"/>
          <p:cNvGrpSpPr>
            <a:grpSpLocks/>
          </p:cNvGrpSpPr>
          <p:nvPr/>
        </p:nvGrpSpPr>
        <p:grpSpPr bwMode="auto">
          <a:xfrm>
            <a:off x="2773363" y="3284538"/>
            <a:ext cx="4797425" cy="2447925"/>
            <a:chOff x="1747" y="2069"/>
            <a:chExt cx="3022" cy="1542"/>
          </a:xfrm>
        </p:grpSpPr>
        <p:sp>
          <p:nvSpPr>
            <p:cNvPr id="113673" name="Oval 7"/>
            <p:cNvSpPr>
              <a:spLocks noChangeArrowheads="1"/>
            </p:cNvSpPr>
            <p:nvPr/>
          </p:nvSpPr>
          <p:spPr bwMode="auto">
            <a:xfrm>
              <a:off x="1747" y="2069"/>
              <a:ext cx="499" cy="1542"/>
            </a:xfrm>
            <a:prstGeom prst="ellipse">
              <a:avLst/>
            </a:prstGeom>
            <a:noFill/>
            <a:ln w="28575">
              <a:solidFill>
                <a:srgbClr val="FFFF00"/>
              </a:solidFill>
              <a:round/>
              <a:headEnd/>
              <a:tailEnd/>
            </a:ln>
          </p:spPr>
          <p:txBody>
            <a:bodyPr wrap="none" anchor="ctr"/>
            <a:lstStyle/>
            <a:p>
              <a:endParaRPr lang="zh-CN" altLang="en-US"/>
            </a:p>
          </p:txBody>
        </p:sp>
        <p:sp>
          <p:nvSpPr>
            <p:cNvPr id="315403" name="Text Box 11"/>
            <p:cNvSpPr txBox="1">
              <a:spLocks noChangeArrowheads="1"/>
            </p:cNvSpPr>
            <p:nvPr/>
          </p:nvSpPr>
          <p:spPr bwMode="auto">
            <a:xfrm>
              <a:off x="3998" y="2383"/>
              <a:ext cx="771" cy="231"/>
            </a:xfrm>
            <a:prstGeom prst="rect">
              <a:avLst/>
            </a:prstGeom>
            <a:noFill/>
            <a:ln w="9525">
              <a:noFill/>
              <a:miter lim="800000"/>
              <a:headEnd/>
              <a:tailEnd/>
            </a:ln>
            <a:effectLst/>
          </p:spPr>
          <p:txBody>
            <a:bodyPr>
              <a:spAutoFit/>
            </a:bodyPr>
            <a:lstStyle/>
            <a:p>
              <a:pPr>
                <a:spcBef>
                  <a:spcPct val="50000"/>
                </a:spcBef>
                <a:defRPr/>
              </a:pPr>
              <a:r>
                <a:rPr lang="zh-CN" altLang="en-US" b="1">
                  <a:effectLst>
                    <a:outerShdw blurRad="38100" dist="38100" dir="2700000" algn="tl">
                      <a:srgbClr val="000000"/>
                    </a:outerShdw>
                  </a:effectLst>
                  <a:ea typeface="宋体" pitchFamily="2" charset="-122"/>
                </a:rPr>
                <a:t>敏捷过程</a:t>
              </a:r>
            </a:p>
          </p:txBody>
        </p:sp>
        <p:sp>
          <p:nvSpPr>
            <p:cNvPr id="113675" name="Line 14"/>
            <p:cNvSpPr>
              <a:spLocks noChangeShapeType="1"/>
            </p:cNvSpPr>
            <p:nvPr/>
          </p:nvSpPr>
          <p:spPr bwMode="auto">
            <a:xfrm>
              <a:off x="2064" y="2523"/>
              <a:ext cx="1950" cy="0"/>
            </a:xfrm>
            <a:prstGeom prst="line">
              <a:avLst/>
            </a:prstGeom>
            <a:noFill/>
            <a:ln w="9525">
              <a:solidFill>
                <a:schemeClr val="tx1"/>
              </a:solidFill>
              <a:round/>
              <a:headEnd/>
              <a:tailEnd/>
            </a:ln>
          </p:spPr>
          <p:txBody>
            <a:bodyP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Horizontal)">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3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4"/>
          <p:cNvSpPr>
            <a:spLocks noGrp="1"/>
          </p:cNvSpPr>
          <p:nvPr>
            <p:ph type="sldNum" sz="quarter" idx="11"/>
          </p:nvPr>
        </p:nvSpPr>
        <p:spPr>
          <a:noFill/>
        </p:spPr>
        <p:txBody>
          <a:bodyPr/>
          <a:lstStyle/>
          <a:p>
            <a:fld id="{75A7660E-B6C1-4293-93A5-37B9223454A3}" type="slidenum">
              <a:rPr lang="en-US" altLang="zh-CN">
                <a:ea typeface="宋体" charset="-122"/>
              </a:rPr>
              <a:pPr/>
              <a:t>7</a:t>
            </a:fld>
            <a:endParaRPr lang="en-US" altLang="zh-CN">
              <a:ea typeface="宋体" charset="-122"/>
            </a:endParaRPr>
          </a:p>
        </p:txBody>
      </p:sp>
      <p:sp>
        <p:nvSpPr>
          <p:cNvPr id="214018" name="Rectangle 2"/>
          <p:cNvSpPr>
            <a:spLocks noGrp="1" noChangeArrowheads="1"/>
          </p:cNvSpPr>
          <p:nvPr>
            <p:ph type="body" idx="1"/>
          </p:nvPr>
        </p:nvSpPr>
        <p:spPr>
          <a:xfrm>
            <a:off x="0" y="1244622"/>
            <a:ext cx="9144000" cy="5327650"/>
          </a:xfrm>
        </p:spPr>
        <p:txBody>
          <a:bodyPr/>
          <a:lstStyle/>
          <a:p>
            <a:pPr eaLnBrk="1" hangingPunct="1">
              <a:lnSpc>
                <a:spcPct val="115000"/>
              </a:lnSpc>
              <a:defRPr/>
            </a:pPr>
            <a:r>
              <a:rPr lang="en-US" altLang="zh-CN" sz="2800" b="1" dirty="0" smtClean="0">
                <a:solidFill>
                  <a:srgbClr val="FFFF00"/>
                </a:solidFill>
              </a:rPr>
              <a:t>1. </a:t>
            </a:r>
            <a:r>
              <a:rPr lang="zh-CN" altLang="en-US" sz="2800" b="1" dirty="0" smtClean="0">
                <a:solidFill>
                  <a:srgbClr val="FFFF00"/>
                </a:solidFill>
              </a:rPr>
              <a:t>业务建模：</a:t>
            </a:r>
          </a:p>
          <a:p>
            <a:pPr lvl="1" eaLnBrk="1" hangingPunct="1">
              <a:lnSpc>
                <a:spcPct val="115000"/>
              </a:lnSpc>
              <a:defRPr/>
            </a:pPr>
            <a:r>
              <a:rPr lang="zh-CN" altLang="en-US" sz="2400" b="1" dirty="0" smtClean="0">
                <a:solidFill>
                  <a:srgbClr val="FFFF00"/>
                </a:solidFill>
              </a:rPr>
              <a:t>描述了如何拟定新目标组织的前景，并基于该前景来确定该组织在业务用例模型和业务对象模型中的流程、角色以及职责。</a:t>
            </a:r>
          </a:p>
          <a:p>
            <a:pPr lvl="1" eaLnBrk="1" hangingPunct="1">
              <a:lnSpc>
                <a:spcPct val="115000"/>
              </a:lnSpc>
              <a:defRPr/>
            </a:pPr>
            <a:r>
              <a:rPr lang="zh-CN" altLang="en-US" sz="2400" b="1" dirty="0" smtClean="0">
                <a:solidFill>
                  <a:srgbClr val="FFFF00"/>
                </a:solidFill>
              </a:rPr>
              <a:t>主要角色：业务流程分析员、业务设计员、业务模型复审员</a:t>
            </a:r>
          </a:p>
          <a:p>
            <a:pPr lvl="1" eaLnBrk="1" hangingPunct="1">
              <a:lnSpc>
                <a:spcPct val="115000"/>
              </a:lnSpc>
              <a:defRPr/>
            </a:pPr>
            <a:r>
              <a:rPr lang="zh-CN" altLang="en-US" sz="2400" b="1" dirty="0" smtClean="0">
                <a:solidFill>
                  <a:srgbClr val="FFFF00"/>
                </a:solidFill>
              </a:rPr>
              <a:t>主要工件：业务模型（包括业务用例模型和业务对象模型）</a:t>
            </a:r>
          </a:p>
          <a:p>
            <a:pPr eaLnBrk="1" hangingPunct="1">
              <a:lnSpc>
                <a:spcPct val="115000"/>
              </a:lnSpc>
              <a:defRPr/>
            </a:pPr>
            <a:r>
              <a:rPr lang="en-US" altLang="zh-CN" sz="2800" b="1" dirty="0" smtClean="0">
                <a:solidFill>
                  <a:srgbClr val="FFFF00"/>
                </a:solidFill>
              </a:rPr>
              <a:t>2. </a:t>
            </a:r>
            <a:r>
              <a:rPr lang="zh-CN" altLang="en-US" sz="2800" b="1" dirty="0" smtClean="0">
                <a:solidFill>
                  <a:srgbClr val="FFFF00"/>
                </a:solidFill>
              </a:rPr>
              <a:t>需求：</a:t>
            </a:r>
          </a:p>
          <a:p>
            <a:pPr lvl="1" eaLnBrk="1" hangingPunct="1">
              <a:lnSpc>
                <a:spcPct val="115000"/>
              </a:lnSpc>
              <a:defRPr/>
            </a:pPr>
            <a:r>
              <a:rPr lang="zh-CN" altLang="en-US" sz="2400" b="1" dirty="0" smtClean="0">
                <a:solidFill>
                  <a:srgbClr val="FFFF00"/>
                </a:solidFill>
              </a:rPr>
              <a:t>描述系统应该做什么，即捕获需求，并使开发人员和用户就这一需求描述达成共识。</a:t>
            </a:r>
          </a:p>
          <a:p>
            <a:pPr lvl="1" eaLnBrk="1" hangingPunct="1">
              <a:lnSpc>
                <a:spcPct val="115000"/>
              </a:lnSpc>
              <a:defRPr/>
            </a:pPr>
            <a:r>
              <a:rPr lang="zh-CN" altLang="en-US" sz="2400" b="1" dirty="0" smtClean="0">
                <a:solidFill>
                  <a:srgbClr val="FFFF00"/>
                </a:solidFill>
              </a:rPr>
              <a:t>主要角色：系统分析员、用户界面设计员、需求复审员</a:t>
            </a:r>
          </a:p>
          <a:p>
            <a:pPr lvl="1" eaLnBrk="1" hangingPunct="1">
              <a:lnSpc>
                <a:spcPct val="115000"/>
              </a:lnSpc>
              <a:defRPr/>
            </a:pPr>
            <a:r>
              <a:rPr lang="zh-CN" altLang="en-US" sz="2400" b="1" dirty="0" smtClean="0">
                <a:solidFill>
                  <a:srgbClr val="FFFF00"/>
                </a:solidFill>
              </a:rPr>
              <a:t>主要工件：用例模型和用户界面模型</a:t>
            </a:r>
          </a:p>
        </p:txBody>
      </p:sp>
      <p:sp>
        <p:nvSpPr>
          <p:cNvPr id="53252"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
        <p:nvSpPr>
          <p:cNvPr id="214021" name="Rectangle 5"/>
          <p:cNvSpPr>
            <a:spLocks noRot="1" noChangeArrowheads="1"/>
          </p:cNvSpPr>
          <p:nvPr/>
        </p:nvSpPr>
        <p:spPr bwMode="auto">
          <a:xfrm>
            <a:off x="106396" y="201613"/>
            <a:ext cx="9251950" cy="706437"/>
          </a:xfrm>
          <a:prstGeom prst="rect">
            <a:avLst/>
          </a:prstGeom>
          <a:noFill/>
          <a:ln w="9525">
            <a:noFill/>
            <a:miter lim="800000"/>
            <a:headEnd/>
            <a:tailEnd/>
          </a:ln>
          <a:effectLst/>
        </p:spPr>
        <p:txBody>
          <a:bodyPr anchor="ctr"/>
          <a:lstStyle/>
          <a:p>
            <a:pPr>
              <a:defRPr/>
            </a:pPr>
            <a:r>
              <a:rPr lang="zh-CN" altLang="en-US" sz="3600" b="1" dirty="0">
                <a:solidFill>
                  <a:srgbClr val="FFFF00"/>
                </a:solidFill>
                <a:effectLst>
                  <a:outerShdw blurRad="38100" dist="38100" dir="2700000" algn="tl">
                    <a:srgbClr val="000000"/>
                  </a:outerShdw>
                </a:effectLst>
                <a:ea typeface="宋体" pitchFamily="2" charset="-122"/>
              </a:rPr>
              <a:t>生命周期的静态</a:t>
            </a:r>
            <a:r>
              <a:rPr lang="zh-CN" altLang="en-US" sz="3600" b="1" dirty="0" smtClean="0">
                <a:solidFill>
                  <a:srgbClr val="FFFF00"/>
                </a:solidFill>
                <a:effectLst>
                  <a:outerShdw blurRad="38100" dist="38100" dir="2700000" algn="tl">
                    <a:srgbClr val="000000"/>
                  </a:outerShdw>
                </a:effectLst>
                <a:ea typeface="宋体" pitchFamily="2" charset="-122"/>
              </a:rPr>
              <a:t>结构</a:t>
            </a:r>
            <a:r>
              <a:rPr lang="en-US" altLang="zh-CN" sz="3600" b="1" dirty="0" smtClean="0">
                <a:solidFill>
                  <a:srgbClr val="FFFF00"/>
                </a:solidFill>
                <a:effectLst>
                  <a:outerShdw blurRad="38100" dist="38100" dir="2700000" algn="tl">
                    <a:srgbClr val="000000"/>
                  </a:outerShdw>
                </a:effectLst>
                <a:ea typeface="宋体" pitchFamily="2" charset="-122"/>
              </a:rPr>
              <a:t>——</a:t>
            </a:r>
            <a:r>
              <a:rPr lang="zh-CN" altLang="en-US" sz="3600" b="1" dirty="0" smtClean="0">
                <a:solidFill>
                  <a:srgbClr val="FFFF00"/>
                </a:solidFill>
                <a:effectLst>
                  <a:outerShdw blurRad="38100" dist="38100" dir="2700000" algn="tl">
                    <a:srgbClr val="000000"/>
                  </a:outerShdw>
                </a:effectLst>
                <a:ea typeface="宋体" pitchFamily="2" charset="-122"/>
              </a:rPr>
              <a:t>九</a:t>
            </a:r>
            <a:r>
              <a:rPr lang="zh-CN" altLang="en-US" sz="3600" b="1" dirty="0">
                <a:solidFill>
                  <a:srgbClr val="FFFF00"/>
                </a:solidFill>
                <a:effectLst>
                  <a:outerShdw blurRad="38100" dist="38100" dir="2700000" algn="tl">
                    <a:srgbClr val="000000"/>
                  </a:outerShdw>
                </a:effectLst>
                <a:ea typeface="宋体" pitchFamily="2" charset="-122"/>
              </a:rPr>
              <a:t>个核心工作流程</a:t>
            </a:r>
          </a:p>
        </p:txBody>
      </p:sp>
    </p:spTree>
  </p:cSld>
  <p:clrMapOvr>
    <a:masterClrMapping/>
  </p:clrMapOvr>
  <p:transition>
    <p:rand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4"/>
          <p:cNvSpPr>
            <a:spLocks noGrp="1"/>
          </p:cNvSpPr>
          <p:nvPr>
            <p:ph type="sldNum" sz="quarter" idx="11"/>
          </p:nvPr>
        </p:nvSpPr>
        <p:spPr>
          <a:noFill/>
        </p:spPr>
        <p:txBody>
          <a:bodyPr/>
          <a:lstStyle/>
          <a:p>
            <a:fld id="{1A8FAA2C-3381-4F29-A84B-7D27C2A731B9}" type="slidenum">
              <a:rPr lang="en-US" altLang="zh-CN">
                <a:ea typeface="宋体" charset="-122"/>
              </a:rPr>
              <a:pPr/>
              <a:t>70</a:t>
            </a:fld>
            <a:endParaRPr lang="en-US" altLang="zh-CN">
              <a:ea typeface="宋体" charset="-122"/>
            </a:endParaRPr>
          </a:p>
        </p:txBody>
      </p:sp>
      <p:sp>
        <p:nvSpPr>
          <p:cNvPr id="109572" name="Rectangle 4"/>
          <p:cNvSpPr>
            <a:spLocks noGrp="1" noChangeArrowheads="1"/>
          </p:cNvSpPr>
          <p:nvPr>
            <p:ph type="body" idx="1"/>
          </p:nvPr>
        </p:nvSpPr>
        <p:spPr>
          <a:xfrm>
            <a:off x="468313" y="1268413"/>
            <a:ext cx="8229600" cy="4525962"/>
          </a:xfrm>
        </p:spPr>
        <p:txBody>
          <a:bodyPr/>
          <a:lstStyle/>
          <a:p>
            <a:pPr eaLnBrk="1" hangingPunct="1">
              <a:lnSpc>
                <a:spcPct val="120000"/>
              </a:lnSpc>
              <a:defRPr/>
            </a:pPr>
            <a:r>
              <a:rPr lang="zh-CN" altLang="en-US" b="1" smtClean="0">
                <a:solidFill>
                  <a:srgbClr val="FFFF00"/>
                </a:solidFill>
              </a:rPr>
              <a:t>上述经典软件过程模型仅是实际中使用的模型的一部分；</a:t>
            </a:r>
          </a:p>
          <a:p>
            <a:pPr eaLnBrk="1" hangingPunct="1">
              <a:lnSpc>
                <a:spcPct val="120000"/>
              </a:lnSpc>
              <a:defRPr/>
            </a:pPr>
            <a:r>
              <a:rPr lang="zh-CN" altLang="en-US" b="1" smtClean="0">
                <a:solidFill>
                  <a:srgbClr val="FFFF00"/>
                </a:solidFill>
              </a:rPr>
              <a:t>应根据客户、用户、开发人员所处环境及解决问题的需要来定义和剪裁过程模型；</a:t>
            </a:r>
          </a:p>
          <a:p>
            <a:pPr eaLnBrk="1" hangingPunct="1">
              <a:lnSpc>
                <a:spcPct val="120000"/>
              </a:lnSpc>
              <a:defRPr/>
            </a:pPr>
            <a:r>
              <a:rPr lang="zh-CN" altLang="en-US" b="1" smtClean="0">
                <a:solidFill>
                  <a:srgbClr val="FFFF00"/>
                </a:solidFill>
              </a:rPr>
              <a:t>对于可能需要从多个角度来关注的开发过程，不能局限于一种过程模型。</a:t>
            </a:r>
          </a:p>
        </p:txBody>
      </p:sp>
      <p:sp>
        <p:nvSpPr>
          <p:cNvPr id="109573" name="Rectangle 5"/>
          <p:cNvSpPr>
            <a:spLocks noRot="1" noChangeArrowheads="1"/>
          </p:cNvSpPr>
          <p:nvPr/>
        </p:nvSpPr>
        <p:spPr bwMode="auto">
          <a:xfrm>
            <a:off x="179388" y="130175"/>
            <a:ext cx="8229600" cy="706438"/>
          </a:xfrm>
          <a:prstGeom prst="rect">
            <a:avLst/>
          </a:prstGeom>
          <a:noFill/>
          <a:ln w="9525">
            <a:noFill/>
            <a:miter lim="800000"/>
            <a:headEnd/>
            <a:tailEnd/>
          </a:ln>
          <a:effectLst/>
        </p:spPr>
        <p:txBody>
          <a:bodyPr anchor="ctr"/>
          <a:lstStyle/>
          <a:p>
            <a:pPr>
              <a:defRPr/>
            </a:pPr>
            <a:r>
              <a:rPr lang="zh-CN" altLang="en-US" sz="4000" b="1">
                <a:solidFill>
                  <a:srgbClr val="FFFF00"/>
                </a:solidFill>
                <a:effectLst>
                  <a:outerShdw blurRad="38100" dist="38100" dir="2700000" algn="tl">
                    <a:srgbClr val="000000"/>
                  </a:outerShdw>
                </a:effectLst>
                <a:ea typeface="宋体" pitchFamily="2" charset="-122"/>
              </a:rPr>
              <a:t>关于经典软件过程模型</a:t>
            </a:r>
          </a:p>
        </p:txBody>
      </p:sp>
      <p:sp>
        <p:nvSpPr>
          <p:cNvPr id="114693" name="Line 6"/>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4"/>
          <p:cNvSpPr>
            <a:spLocks noGrp="1"/>
          </p:cNvSpPr>
          <p:nvPr>
            <p:ph type="sldNum" sz="quarter" idx="11"/>
          </p:nvPr>
        </p:nvSpPr>
        <p:spPr>
          <a:noFill/>
        </p:spPr>
        <p:txBody>
          <a:bodyPr/>
          <a:lstStyle/>
          <a:p>
            <a:fld id="{570C446E-042C-4413-A01F-DEAB9850B557}" type="slidenum">
              <a:rPr lang="en-US" altLang="zh-CN">
                <a:ea typeface="宋体" charset="-122"/>
              </a:rPr>
              <a:pPr/>
              <a:t>71</a:t>
            </a:fld>
            <a:endParaRPr lang="en-US" altLang="zh-CN">
              <a:ea typeface="宋体" charset="-122"/>
            </a:endParaRPr>
          </a:p>
        </p:txBody>
      </p:sp>
      <p:sp>
        <p:nvSpPr>
          <p:cNvPr id="108548" name="Rectangle 4"/>
          <p:cNvSpPr>
            <a:spLocks noGrp="1" noChangeArrowheads="1"/>
          </p:cNvSpPr>
          <p:nvPr>
            <p:ph type="body" idx="1"/>
          </p:nvPr>
        </p:nvSpPr>
        <p:spPr>
          <a:xfrm>
            <a:off x="468313" y="1268413"/>
            <a:ext cx="8229600" cy="5400675"/>
          </a:xfrm>
        </p:spPr>
        <p:txBody>
          <a:bodyPr/>
          <a:lstStyle/>
          <a:p>
            <a:pPr eaLnBrk="1" hangingPunct="1">
              <a:lnSpc>
                <a:spcPct val="90000"/>
              </a:lnSpc>
              <a:defRPr/>
            </a:pPr>
            <a:r>
              <a:rPr lang="zh-CN" altLang="en-US" b="1" smtClean="0">
                <a:solidFill>
                  <a:srgbClr val="FFFF00"/>
                </a:solidFill>
              </a:rPr>
              <a:t>在你曾经经历过的软件开发任务中，采用的是近似于上面哪一种软件过程模型？有哪些主要的开发活动？有何应对后期需求变化的措施？</a:t>
            </a:r>
          </a:p>
          <a:p>
            <a:pPr eaLnBrk="1" hangingPunct="1">
              <a:lnSpc>
                <a:spcPct val="90000"/>
              </a:lnSpc>
              <a:defRPr/>
            </a:pPr>
            <a:r>
              <a:rPr lang="zh-CN" altLang="en-US" b="1" smtClean="0">
                <a:solidFill>
                  <a:srgbClr val="FFFF00"/>
                </a:solidFill>
              </a:rPr>
              <a:t>你认为在研究机构中，比如大学，进行的软件项目，所采用的软件过程模型与专门从事软件开发的公司所采用的模型有什么不同吗？</a:t>
            </a:r>
          </a:p>
          <a:p>
            <a:pPr eaLnBrk="1" hangingPunct="1">
              <a:lnSpc>
                <a:spcPct val="90000"/>
              </a:lnSpc>
              <a:defRPr/>
            </a:pPr>
            <a:r>
              <a:rPr lang="zh-CN" altLang="en-US" b="1" smtClean="0">
                <a:solidFill>
                  <a:srgbClr val="FFFF00"/>
                </a:solidFill>
              </a:rPr>
              <a:t>对你感兴趣的某个软件过程模型的某个（或某些）原则（或特点）发表一下自己的看法。</a:t>
            </a:r>
          </a:p>
        </p:txBody>
      </p:sp>
      <p:sp>
        <p:nvSpPr>
          <p:cNvPr id="108549" name="Rectangle 5"/>
          <p:cNvSpPr>
            <a:spLocks noRot="1" noChangeArrowheads="1"/>
          </p:cNvSpPr>
          <p:nvPr/>
        </p:nvSpPr>
        <p:spPr bwMode="auto">
          <a:xfrm>
            <a:off x="179388" y="130175"/>
            <a:ext cx="8229600" cy="706438"/>
          </a:xfrm>
          <a:prstGeom prst="rect">
            <a:avLst/>
          </a:prstGeom>
          <a:noFill/>
          <a:ln w="9525">
            <a:noFill/>
            <a:miter lim="800000"/>
            <a:headEnd/>
            <a:tailEnd/>
          </a:ln>
          <a:effectLst/>
        </p:spPr>
        <p:txBody>
          <a:bodyPr anchor="ctr"/>
          <a:lstStyle/>
          <a:p>
            <a:pPr>
              <a:defRPr/>
            </a:pPr>
            <a:r>
              <a:rPr lang="zh-CN" altLang="en-US" sz="4000" b="1">
                <a:solidFill>
                  <a:srgbClr val="FFFF00"/>
                </a:solidFill>
                <a:effectLst>
                  <a:outerShdw blurRad="38100" dist="38100" dir="2700000" algn="tl">
                    <a:srgbClr val="000000"/>
                  </a:outerShdw>
                </a:effectLst>
                <a:ea typeface="宋体" pitchFamily="2" charset="-122"/>
              </a:rPr>
              <a:t>作业</a:t>
            </a:r>
          </a:p>
        </p:txBody>
      </p:sp>
      <p:sp>
        <p:nvSpPr>
          <p:cNvPr id="115717" name="Line 6"/>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4"/>
          <p:cNvSpPr>
            <a:spLocks noGrp="1"/>
          </p:cNvSpPr>
          <p:nvPr>
            <p:ph type="sldNum" sz="quarter" idx="11"/>
          </p:nvPr>
        </p:nvSpPr>
        <p:spPr>
          <a:noFill/>
        </p:spPr>
        <p:txBody>
          <a:bodyPr/>
          <a:lstStyle/>
          <a:p>
            <a:fld id="{1E6298A3-7607-4E29-AF0F-FA4B8D765819}" type="slidenum">
              <a:rPr lang="en-US" altLang="zh-CN">
                <a:ea typeface="宋体" charset="-122"/>
              </a:rPr>
              <a:pPr/>
              <a:t>8</a:t>
            </a:fld>
            <a:endParaRPr lang="en-US" altLang="zh-CN">
              <a:ea typeface="宋体" charset="-122"/>
            </a:endParaRPr>
          </a:p>
        </p:txBody>
      </p:sp>
      <p:sp>
        <p:nvSpPr>
          <p:cNvPr id="280578" name="Rectangle 2"/>
          <p:cNvSpPr>
            <a:spLocks noGrp="1" noChangeArrowheads="1"/>
          </p:cNvSpPr>
          <p:nvPr>
            <p:ph type="body" idx="1"/>
          </p:nvPr>
        </p:nvSpPr>
        <p:spPr>
          <a:xfrm>
            <a:off x="0" y="1103331"/>
            <a:ext cx="9144000" cy="5040313"/>
          </a:xfrm>
        </p:spPr>
        <p:txBody>
          <a:bodyPr/>
          <a:lstStyle/>
          <a:p>
            <a:pPr eaLnBrk="1" hangingPunct="1">
              <a:lnSpc>
                <a:spcPct val="115000"/>
              </a:lnSpc>
              <a:defRPr/>
            </a:pPr>
            <a:r>
              <a:rPr lang="en-US" altLang="zh-CN" sz="2800" b="1" dirty="0" smtClean="0">
                <a:solidFill>
                  <a:srgbClr val="FFFF00"/>
                </a:solidFill>
              </a:rPr>
              <a:t>3. </a:t>
            </a:r>
            <a:r>
              <a:rPr lang="zh-CN" altLang="en-US" sz="2800" b="1" dirty="0" smtClean="0">
                <a:solidFill>
                  <a:srgbClr val="FFFF00"/>
                </a:solidFill>
              </a:rPr>
              <a:t>分析设计：</a:t>
            </a:r>
          </a:p>
          <a:p>
            <a:pPr lvl="1" eaLnBrk="1" hangingPunct="1">
              <a:lnSpc>
                <a:spcPct val="115000"/>
              </a:lnSpc>
              <a:defRPr/>
            </a:pPr>
            <a:r>
              <a:rPr lang="zh-CN" altLang="en-US" sz="2400" b="1" dirty="0" smtClean="0">
                <a:solidFill>
                  <a:srgbClr val="FFFF00"/>
                </a:solidFill>
              </a:rPr>
              <a:t>将需求转化成对未来系统的设计，为系统开发一个健壮的结构，并调整设计使其与实现环境相匹配，优化其性能。</a:t>
            </a:r>
          </a:p>
          <a:p>
            <a:pPr lvl="1" eaLnBrk="1" hangingPunct="1">
              <a:lnSpc>
                <a:spcPct val="115000"/>
              </a:lnSpc>
              <a:defRPr/>
            </a:pPr>
            <a:r>
              <a:rPr lang="zh-CN" altLang="en-US" sz="2400" b="1" dirty="0" smtClean="0">
                <a:solidFill>
                  <a:srgbClr val="FFFF00"/>
                </a:solidFill>
              </a:rPr>
              <a:t>主要角色：架构设计师、架构复审员、设计员、数据库设计员、设计复审员</a:t>
            </a:r>
          </a:p>
          <a:p>
            <a:pPr lvl="1" eaLnBrk="1" hangingPunct="1">
              <a:lnSpc>
                <a:spcPct val="115000"/>
              </a:lnSpc>
              <a:defRPr/>
            </a:pPr>
            <a:r>
              <a:rPr lang="zh-CN" altLang="en-US" sz="2400" b="1" dirty="0" smtClean="0">
                <a:solidFill>
                  <a:srgbClr val="FFFF00"/>
                </a:solidFill>
              </a:rPr>
              <a:t>主要工件：设计模型和可选的分析模型</a:t>
            </a:r>
          </a:p>
          <a:p>
            <a:pPr eaLnBrk="1" hangingPunct="1">
              <a:lnSpc>
                <a:spcPct val="115000"/>
              </a:lnSpc>
              <a:defRPr/>
            </a:pPr>
            <a:r>
              <a:rPr lang="en-US" altLang="zh-CN" sz="2800" b="1" dirty="0" smtClean="0">
                <a:solidFill>
                  <a:srgbClr val="FFFF00"/>
                </a:solidFill>
              </a:rPr>
              <a:t>4. </a:t>
            </a:r>
            <a:r>
              <a:rPr lang="zh-CN" altLang="en-US" sz="2800" b="1" dirty="0" smtClean="0">
                <a:solidFill>
                  <a:srgbClr val="FFFF00"/>
                </a:solidFill>
              </a:rPr>
              <a:t>实现：</a:t>
            </a:r>
          </a:p>
          <a:p>
            <a:pPr lvl="1" eaLnBrk="1" hangingPunct="1">
              <a:lnSpc>
                <a:spcPct val="115000"/>
              </a:lnSpc>
              <a:defRPr/>
            </a:pPr>
            <a:r>
              <a:rPr lang="zh-CN" altLang="en-US" sz="2400" b="1" dirty="0" smtClean="0">
                <a:solidFill>
                  <a:srgbClr val="FFFF00"/>
                </a:solidFill>
              </a:rPr>
              <a:t>以层次化的子系统形式化地定义代码的组织结构；以构件的形式实现类和对象；将开发出的构件作为单元进行测试；将各实施人员（或团队）完成的结果集成到可执行系统中。</a:t>
            </a:r>
          </a:p>
          <a:p>
            <a:pPr lvl="1" eaLnBrk="1" hangingPunct="1">
              <a:lnSpc>
                <a:spcPct val="115000"/>
              </a:lnSpc>
              <a:defRPr/>
            </a:pPr>
            <a:r>
              <a:rPr lang="zh-CN" altLang="en-US" sz="2400" b="1" dirty="0" smtClean="0">
                <a:solidFill>
                  <a:srgbClr val="FFFF00"/>
                </a:solidFill>
              </a:rPr>
              <a:t>主要角色：架构设计员、实施员、集成员、代码复审员</a:t>
            </a:r>
          </a:p>
          <a:p>
            <a:pPr lvl="1" eaLnBrk="1" hangingPunct="1">
              <a:lnSpc>
                <a:spcPct val="115000"/>
              </a:lnSpc>
              <a:defRPr/>
            </a:pPr>
            <a:r>
              <a:rPr lang="zh-CN" altLang="en-US" sz="2400" b="1" dirty="0" smtClean="0">
                <a:solidFill>
                  <a:srgbClr val="FFFF00"/>
                </a:solidFill>
              </a:rPr>
              <a:t>主要工件：实现模型</a:t>
            </a:r>
          </a:p>
        </p:txBody>
      </p:sp>
      <p:sp>
        <p:nvSpPr>
          <p:cNvPr id="54276"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
        <p:nvSpPr>
          <p:cNvPr id="6" name="Rectangle 5"/>
          <p:cNvSpPr>
            <a:spLocks noRot="1" noChangeArrowheads="1"/>
          </p:cNvSpPr>
          <p:nvPr/>
        </p:nvSpPr>
        <p:spPr bwMode="auto">
          <a:xfrm>
            <a:off x="106396" y="201613"/>
            <a:ext cx="9251950" cy="706437"/>
          </a:xfrm>
          <a:prstGeom prst="rect">
            <a:avLst/>
          </a:prstGeom>
          <a:noFill/>
          <a:ln w="9525">
            <a:noFill/>
            <a:miter lim="800000"/>
            <a:headEnd/>
            <a:tailEnd/>
          </a:ln>
          <a:effectLst/>
        </p:spPr>
        <p:txBody>
          <a:bodyPr anchor="ctr"/>
          <a:lstStyle/>
          <a:p>
            <a:pPr>
              <a:defRPr/>
            </a:pPr>
            <a:r>
              <a:rPr lang="zh-CN" altLang="en-US" sz="3600" b="1" dirty="0">
                <a:solidFill>
                  <a:srgbClr val="FFFF00"/>
                </a:solidFill>
                <a:effectLst>
                  <a:outerShdw blurRad="38100" dist="38100" dir="2700000" algn="tl">
                    <a:srgbClr val="000000"/>
                  </a:outerShdw>
                </a:effectLst>
                <a:ea typeface="宋体" pitchFamily="2" charset="-122"/>
              </a:rPr>
              <a:t>生命周期的静态</a:t>
            </a:r>
            <a:r>
              <a:rPr lang="zh-CN" altLang="en-US" sz="3600" b="1" dirty="0" smtClean="0">
                <a:solidFill>
                  <a:srgbClr val="FFFF00"/>
                </a:solidFill>
                <a:effectLst>
                  <a:outerShdw blurRad="38100" dist="38100" dir="2700000" algn="tl">
                    <a:srgbClr val="000000"/>
                  </a:outerShdw>
                </a:effectLst>
                <a:ea typeface="宋体" pitchFamily="2" charset="-122"/>
              </a:rPr>
              <a:t>结构</a:t>
            </a:r>
            <a:r>
              <a:rPr lang="en-US" altLang="zh-CN" sz="3600" b="1" dirty="0" smtClean="0">
                <a:solidFill>
                  <a:srgbClr val="FFFF00"/>
                </a:solidFill>
                <a:effectLst>
                  <a:outerShdw blurRad="38100" dist="38100" dir="2700000" algn="tl">
                    <a:srgbClr val="000000"/>
                  </a:outerShdw>
                </a:effectLst>
                <a:ea typeface="宋体" pitchFamily="2" charset="-122"/>
              </a:rPr>
              <a:t>——</a:t>
            </a:r>
            <a:r>
              <a:rPr lang="zh-CN" altLang="en-US" sz="3600" b="1" dirty="0" smtClean="0">
                <a:solidFill>
                  <a:srgbClr val="FFFF00"/>
                </a:solidFill>
                <a:effectLst>
                  <a:outerShdw blurRad="38100" dist="38100" dir="2700000" algn="tl">
                    <a:srgbClr val="000000"/>
                  </a:outerShdw>
                </a:effectLst>
                <a:ea typeface="宋体" pitchFamily="2" charset="-122"/>
              </a:rPr>
              <a:t>九</a:t>
            </a:r>
            <a:r>
              <a:rPr lang="zh-CN" altLang="en-US" sz="3600" b="1" dirty="0">
                <a:solidFill>
                  <a:srgbClr val="FFFF00"/>
                </a:solidFill>
                <a:effectLst>
                  <a:outerShdw blurRad="38100" dist="38100" dir="2700000" algn="tl">
                    <a:srgbClr val="000000"/>
                  </a:outerShdw>
                </a:effectLst>
                <a:ea typeface="宋体" pitchFamily="2" charset="-122"/>
              </a:rPr>
              <a:t>个核心工作流程</a:t>
            </a:r>
          </a:p>
        </p:txBody>
      </p:sp>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4"/>
          <p:cNvSpPr>
            <a:spLocks noGrp="1"/>
          </p:cNvSpPr>
          <p:nvPr>
            <p:ph type="sldNum" sz="quarter" idx="11"/>
          </p:nvPr>
        </p:nvSpPr>
        <p:spPr>
          <a:noFill/>
        </p:spPr>
        <p:txBody>
          <a:bodyPr/>
          <a:lstStyle/>
          <a:p>
            <a:fld id="{B289C45E-FEB9-4BA6-9CDF-71C3D33F829B}" type="slidenum">
              <a:rPr lang="en-US" altLang="zh-CN">
                <a:ea typeface="宋体" charset="-122"/>
              </a:rPr>
              <a:pPr/>
              <a:t>9</a:t>
            </a:fld>
            <a:endParaRPr lang="en-US" altLang="zh-CN">
              <a:ea typeface="宋体" charset="-122"/>
            </a:endParaRPr>
          </a:p>
        </p:txBody>
      </p:sp>
      <p:sp>
        <p:nvSpPr>
          <p:cNvPr id="281602" name="Rectangle 2"/>
          <p:cNvSpPr>
            <a:spLocks noGrp="1" noChangeArrowheads="1"/>
          </p:cNvSpPr>
          <p:nvPr>
            <p:ph type="body" idx="1"/>
          </p:nvPr>
        </p:nvSpPr>
        <p:spPr>
          <a:xfrm>
            <a:off x="0" y="1173184"/>
            <a:ext cx="9144000" cy="5327650"/>
          </a:xfrm>
        </p:spPr>
        <p:txBody>
          <a:bodyPr/>
          <a:lstStyle/>
          <a:p>
            <a:pPr eaLnBrk="1" hangingPunct="1">
              <a:lnSpc>
                <a:spcPct val="115000"/>
              </a:lnSpc>
              <a:defRPr/>
            </a:pPr>
            <a:r>
              <a:rPr lang="en-US" altLang="zh-CN" sz="2800" b="1" dirty="0" smtClean="0">
                <a:solidFill>
                  <a:srgbClr val="FFFF00"/>
                </a:solidFill>
              </a:rPr>
              <a:t>5. </a:t>
            </a:r>
            <a:r>
              <a:rPr lang="zh-CN" altLang="en-US" sz="2800" b="1" dirty="0" smtClean="0">
                <a:solidFill>
                  <a:srgbClr val="FFFF00"/>
                </a:solidFill>
              </a:rPr>
              <a:t>测试：</a:t>
            </a:r>
          </a:p>
          <a:p>
            <a:pPr lvl="1" eaLnBrk="1" hangingPunct="1">
              <a:lnSpc>
                <a:spcPct val="115000"/>
              </a:lnSpc>
              <a:defRPr/>
            </a:pPr>
            <a:r>
              <a:rPr lang="zh-CN" altLang="en-US" sz="2400" b="1" dirty="0" smtClean="0">
                <a:solidFill>
                  <a:srgbClr val="FFFF00"/>
                </a:solidFill>
              </a:rPr>
              <a:t>检验对象间的交互作用，验证软件中所有构件是否正确集成，检验所有需求是否被正确的实现，识别、确认缺陷并确保在软件部署之前将缺陷解决。</a:t>
            </a:r>
          </a:p>
          <a:p>
            <a:pPr lvl="1" eaLnBrk="1" hangingPunct="1">
              <a:lnSpc>
                <a:spcPct val="115000"/>
              </a:lnSpc>
              <a:defRPr/>
            </a:pPr>
            <a:r>
              <a:rPr lang="zh-CN" altLang="en-US" sz="2400" b="1" dirty="0" smtClean="0">
                <a:solidFill>
                  <a:srgbClr val="FFFF00"/>
                </a:solidFill>
              </a:rPr>
              <a:t>主要角色：测试设计员、测试员</a:t>
            </a:r>
          </a:p>
          <a:p>
            <a:pPr lvl="1" eaLnBrk="1" hangingPunct="1">
              <a:lnSpc>
                <a:spcPct val="115000"/>
              </a:lnSpc>
              <a:defRPr/>
            </a:pPr>
            <a:r>
              <a:rPr lang="zh-CN" altLang="en-US" sz="2400" b="1" dirty="0" smtClean="0">
                <a:solidFill>
                  <a:srgbClr val="FFFF00"/>
                </a:solidFill>
              </a:rPr>
              <a:t>主要工件：测试模型和测试结果</a:t>
            </a:r>
          </a:p>
          <a:p>
            <a:pPr eaLnBrk="1" hangingPunct="1">
              <a:lnSpc>
                <a:spcPct val="115000"/>
              </a:lnSpc>
              <a:defRPr/>
            </a:pPr>
            <a:r>
              <a:rPr lang="en-US" altLang="zh-CN" sz="2800" b="1" dirty="0" smtClean="0">
                <a:solidFill>
                  <a:srgbClr val="FFFF00"/>
                </a:solidFill>
              </a:rPr>
              <a:t>6. </a:t>
            </a:r>
            <a:r>
              <a:rPr lang="zh-CN" altLang="en-US" sz="2800" b="1" dirty="0" smtClean="0">
                <a:solidFill>
                  <a:srgbClr val="FFFF00"/>
                </a:solidFill>
              </a:rPr>
              <a:t>部署：</a:t>
            </a:r>
          </a:p>
          <a:p>
            <a:pPr lvl="1" eaLnBrk="1" hangingPunct="1">
              <a:lnSpc>
                <a:spcPct val="115000"/>
              </a:lnSpc>
              <a:defRPr/>
            </a:pPr>
            <a:r>
              <a:rPr lang="zh-CN" altLang="en-US" sz="2400" b="1" dirty="0" smtClean="0">
                <a:solidFill>
                  <a:srgbClr val="FFFF00"/>
                </a:solidFill>
              </a:rPr>
              <a:t>成功地生成产品版本并将软件分发给最终用户。</a:t>
            </a:r>
          </a:p>
          <a:p>
            <a:pPr lvl="1" eaLnBrk="1" hangingPunct="1">
              <a:lnSpc>
                <a:spcPct val="115000"/>
              </a:lnSpc>
              <a:defRPr/>
            </a:pPr>
            <a:r>
              <a:rPr lang="zh-CN" altLang="en-US" sz="2400" b="1" dirty="0" smtClean="0">
                <a:solidFill>
                  <a:srgbClr val="FFFF00"/>
                </a:solidFill>
              </a:rPr>
              <a:t>主要角色：部署经理、实施人员、技术文档编写员、培训开发员</a:t>
            </a:r>
          </a:p>
          <a:p>
            <a:pPr lvl="1" eaLnBrk="1" hangingPunct="1">
              <a:lnSpc>
                <a:spcPct val="115000"/>
              </a:lnSpc>
              <a:defRPr/>
            </a:pPr>
            <a:r>
              <a:rPr lang="zh-CN" altLang="en-US" sz="2400" b="1" dirty="0" smtClean="0">
                <a:solidFill>
                  <a:srgbClr val="FFFF00"/>
                </a:solidFill>
              </a:rPr>
              <a:t>主要工件：产品的一个版本和文档培训资料</a:t>
            </a:r>
          </a:p>
        </p:txBody>
      </p:sp>
      <p:sp>
        <p:nvSpPr>
          <p:cNvPr id="55300"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
        <p:nvSpPr>
          <p:cNvPr id="6" name="Rectangle 5"/>
          <p:cNvSpPr>
            <a:spLocks noRot="1" noChangeArrowheads="1"/>
          </p:cNvSpPr>
          <p:nvPr/>
        </p:nvSpPr>
        <p:spPr bwMode="auto">
          <a:xfrm>
            <a:off x="106396" y="201613"/>
            <a:ext cx="9251950" cy="706437"/>
          </a:xfrm>
          <a:prstGeom prst="rect">
            <a:avLst/>
          </a:prstGeom>
          <a:noFill/>
          <a:ln w="9525">
            <a:noFill/>
            <a:miter lim="800000"/>
            <a:headEnd/>
            <a:tailEnd/>
          </a:ln>
          <a:effectLst/>
        </p:spPr>
        <p:txBody>
          <a:bodyPr anchor="ctr"/>
          <a:lstStyle/>
          <a:p>
            <a:pPr>
              <a:defRPr/>
            </a:pPr>
            <a:r>
              <a:rPr lang="zh-CN" altLang="en-US" sz="3600" b="1" dirty="0">
                <a:solidFill>
                  <a:srgbClr val="FFFF00"/>
                </a:solidFill>
                <a:effectLst>
                  <a:outerShdw blurRad="38100" dist="38100" dir="2700000" algn="tl">
                    <a:srgbClr val="000000"/>
                  </a:outerShdw>
                </a:effectLst>
                <a:ea typeface="宋体" pitchFamily="2" charset="-122"/>
              </a:rPr>
              <a:t>生命周期的静态</a:t>
            </a:r>
            <a:r>
              <a:rPr lang="zh-CN" altLang="en-US" sz="3600" b="1" dirty="0" smtClean="0">
                <a:solidFill>
                  <a:srgbClr val="FFFF00"/>
                </a:solidFill>
                <a:effectLst>
                  <a:outerShdw blurRad="38100" dist="38100" dir="2700000" algn="tl">
                    <a:srgbClr val="000000"/>
                  </a:outerShdw>
                </a:effectLst>
                <a:ea typeface="宋体" pitchFamily="2" charset="-122"/>
              </a:rPr>
              <a:t>结构</a:t>
            </a:r>
            <a:r>
              <a:rPr lang="en-US" altLang="zh-CN" sz="3600" b="1" dirty="0" smtClean="0">
                <a:solidFill>
                  <a:srgbClr val="FFFF00"/>
                </a:solidFill>
                <a:effectLst>
                  <a:outerShdw blurRad="38100" dist="38100" dir="2700000" algn="tl">
                    <a:srgbClr val="000000"/>
                  </a:outerShdw>
                </a:effectLst>
                <a:ea typeface="宋体" pitchFamily="2" charset="-122"/>
              </a:rPr>
              <a:t>——</a:t>
            </a:r>
            <a:r>
              <a:rPr lang="zh-CN" altLang="en-US" sz="3600" b="1" dirty="0" smtClean="0">
                <a:solidFill>
                  <a:srgbClr val="FFFF00"/>
                </a:solidFill>
                <a:effectLst>
                  <a:outerShdw blurRad="38100" dist="38100" dir="2700000" algn="tl">
                    <a:srgbClr val="000000"/>
                  </a:outerShdw>
                </a:effectLst>
                <a:ea typeface="宋体" pitchFamily="2" charset="-122"/>
              </a:rPr>
              <a:t>九</a:t>
            </a:r>
            <a:r>
              <a:rPr lang="zh-CN" altLang="en-US" sz="3600" b="1" dirty="0">
                <a:solidFill>
                  <a:srgbClr val="FFFF00"/>
                </a:solidFill>
                <a:effectLst>
                  <a:outerShdw blurRad="38100" dist="38100" dir="2700000" algn="tl">
                    <a:srgbClr val="000000"/>
                  </a:outerShdw>
                </a:effectLst>
                <a:ea typeface="宋体" pitchFamily="2" charset="-122"/>
              </a:rPr>
              <a:t>个核心工作流程</a:t>
            </a:r>
          </a:p>
        </p:txBody>
      </p:sp>
    </p:spTree>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宋体"/>
        <a:cs typeface=""/>
      </a:majorFont>
      <a:minorFont>
        <a:latin typeface="Garamond"/>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Template>
  <TotalTime>9658</TotalTime>
  <Words>5132</Words>
  <Application>Microsoft Office PowerPoint</Application>
  <PresentationFormat>全屏显示(4:3)</PresentationFormat>
  <Paragraphs>669</Paragraphs>
  <Slides>71</Slides>
  <Notes>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71</vt:i4>
      </vt:variant>
    </vt:vector>
  </HeadingPairs>
  <TitlesOfParts>
    <vt:vector size="73" baseType="lpstr">
      <vt:lpstr>Stream</vt:lpstr>
      <vt:lpstr>图片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RUP迭代式开发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软件生命周期和软件过程</dc:title>
  <dc:creator>ldl</dc:creator>
  <cp:lastModifiedBy>chy</cp:lastModifiedBy>
  <cp:revision>572</cp:revision>
  <dcterms:created xsi:type="dcterms:W3CDTF">2003-03-03T02:18:17Z</dcterms:created>
  <dcterms:modified xsi:type="dcterms:W3CDTF">2020-09-10T06:57:18Z</dcterms:modified>
</cp:coreProperties>
</file>