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9"/>
  </p:notesMasterIdLst>
  <p:sldIdLst>
    <p:sldId id="585" r:id="rId2"/>
    <p:sldId id="533" r:id="rId3"/>
    <p:sldId id="534" r:id="rId4"/>
    <p:sldId id="535" r:id="rId5"/>
    <p:sldId id="568" r:id="rId6"/>
    <p:sldId id="569" r:id="rId7"/>
    <p:sldId id="539" r:id="rId8"/>
    <p:sldId id="540" r:id="rId9"/>
    <p:sldId id="570" r:id="rId10"/>
    <p:sldId id="541" r:id="rId11"/>
    <p:sldId id="542" r:id="rId12"/>
    <p:sldId id="566" r:id="rId13"/>
    <p:sldId id="543" r:id="rId14"/>
    <p:sldId id="544" r:id="rId15"/>
    <p:sldId id="545" r:id="rId16"/>
    <p:sldId id="546" r:id="rId17"/>
    <p:sldId id="547" r:id="rId18"/>
    <p:sldId id="548" r:id="rId19"/>
    <p:sldId id="571" r:id="rId20"/>
    <p:sldId id="549" r:id="rId21"/>
    <p:sldId id="550" r:id="rId22"/>
    <p:sldId id="551" r:id="rId23"/>
    <p:sldId id="552" r:id="rId24"/>
    <p:sldId id="553" r:id="rId25"/>
    <p:sldId id="554" r:id="rId26"/>
    <p:sldId id="555" r:id="rId27"/>
    <p:sldId id="556" r:id="rId28"/>
    <p:sldId id="557" r:id="rId29"/>
    <p:sldId id="558" r:id="rId30"/>
    <p:sldId id="559" r:id="rId31"/>
    <p:sldId id="572" r:id="rId32"/>
    <p:sldId id="560" r:id="rId33"/>
    <p:sldId id="498" r:id="rId34"/>
    <p:sldId id="582" r:id="rId35"/>
    <p:sldId id="564" r:id="rId36"/>
    <p:sldId id="295" r:id="rId37"/>
    <p:sldId id="583" r:id="rId38"/>
    <p:sldId id="584" r:id="rId39"/>
    <p:sldId id="296" r:id="rId40"/>
    <p:sldId id="415" r:id="rId41"/>
    <p:sldId id="497" r:id="rId42"/>
    <p:sldId id="521" r:id="rId43"/>
    <p:sldId id="522" r:id="rId44"/>
    <p:sldId id="523" r:id="rId45"/>
    <p:sldId id="524" r:id="rId46"/>
    <p:sldId id="525" r:id="rId47"/>
    <p:sldId id="526" r:id="rId48"/>
    <p:sldId id="527" r:id="rId49"/>
    <p:sldId id="573" r:id="rId50"/>
    <p:sldId id="390" r:id="rId51"/>
    <p:sldId id="420" r:id="rId52"/>
    <p:sldId id="421" r:id="rId53"/>
    <p:sldId id="423" r:id="rId54"/>
    <p:sldId id="424" r:id="rId55"/>
    <p:sldId id="425" r:id="rId56"/>
    <p:sldId id="426" r:id="rId57"/>
    <p:sldId id="422" r:id="rId58"/>
    <p:sldId id="443" r:id="rId59"/>
    <p:sldId id="429" r:id="rId60"/>
    <p:sldId id="339" r:id="rId61"/>
    <p:sldId id="431" r:id="rId62"/>
    <p:sldId id="432" r:id="rId63"/>
    <p:sldId id="340" r:id="rId64"/>
    <p:sldId id="341" r:id="rId65"/>
    <p:sldId id="342" r:id="rId66"/>
    <p:sldId id="343" r:id="rId67"/>
    <p:sldId id="344" r:id="rId68"/>
    <p:sldId id="345" r:id="rId69"/>
    <p:sldId id="434" r:id="rId70"/>
    <p:sldId id="438" r:id="rId71"/>
    <p:sldId id="435" r:id="rId72"/>
    <p:sldId id="439" r:id="rId73"/>
    <p:sldId id="436" r:id="rId74"/>
    <p:sldId id="440" r:id="rId75"/>
    <p:sldId id="437" r:id="rId76"/>
    <p:sldId id="441" r:id="rId77"/>
    <p:sldId id="433" r:id="rId78"/>
    <p:sldId id="574" r:id="rId79"/>
    <p:sldId id="520" r:id="rId80"/>
    <p:sldId id="517" r:id="rId81"/>
    <p:sldId id="518" r:id="rId82"/>
    <p:sldId id="445" r:id="rId83"/>
    <p:sldId id="466" r:id="rId84"/>
    <p:sldId id="467" r:id="rId85"/>
    <p:sldId id="446" r:id="rId86"/>
    <p:sldId id="468" r:id="rId87"/>
    <p:sldId id="447" r:id="rId88"/>
    <p:sldId id="448" r:id="rId89"/>
    <p:sldId id="449" r:id="rId90"/>
    <p:sldId id="450" r:id="rId91"/>
    <p:sldId id="451" r:id="rId92"/>
    <p:sldId id="452" r:id="rId93"/>
    <p:sldId id="453" r:id="rId94"/>
    <p:sldId id="454" r:id="rId95"/>
    <p:sldId id="455" r:id="rId96"/>
    <p:sldId id="456" r:id="rId97"/>
    <p:sldId id="457" r:id="rId98"/>
    <p:sldId id="458" r:id="rId99"/>
    <p:sldId id="492" r:id="rId100"/>
    <p:sldId id="490" r:id="rId101"/>
    <p:sldId id="491" r:id="rId102"/>
    <p:sldId id="459" r:id="rId103"/>
    <p:sldId id="460" r:id="rId104"/>
    <p:sldId id="461" r:id="rId105"/>
    <p:sldId id="462" r:id="rId106"/>
    <p:sldId id="463" r:id="rId107"/>
    <p:sldId id="464" r:id="rId108"/>
    <p:sldId id="465" r:id="rId109"/>
    <p:sldId id="515" r:id="rId110"/>
    <p:sldId id="500" r:id="rId111"/>
    <p:sldId id="501" r:id="rId112"/>
    <p:sldId id="502" r:id="rId113"/>
    <p:sldId id="503" r:id="rId114"/>
    <p:sldId id="504" r:id="rId115"/>
    <p:sldId id="505" r:id="rId116"/>
    <p:sldId id="506" r:id="rId117"/>
    <p:sldId id="507" r:id="rId118"/>
    <p:sldId id="508" r:id="rId119"/>
    <p:sldId id="509" r:id="rId120"/>
    <p:sldId id="510" r:id="rId121"/>
    <p:sldId id="511" r:id="rId122"/>
    <p:sldId id="513" r:id="rId123"/>
    <p:sldId id="514" r:id="rId124"/>
    <p:sldId id="575" r:id="rId125"/>
    <p:sldId id="316" r:id="rId126"/>
    <p:sldId id="528" r:id="rId127"/>
    <p:sldId id="529" r:id="rId128"/>
    <p:sldId id="304" r:id="rId129"/>
    <p:sldId id="303" r:id="rId130"/>
    <p:sldId id="475" r:id="rId131"/>
    <p:sldId id="530" r:id="rId132"/>
    <p:sldId id="531" r:id="rId133"/>
    <p:sldId id="532" r:id="rId134"/>
    <p:sldId id="474" r:id="rId135"/>
    <p:sldId id="350" r:id="rId136"/>
    <p:sldId id="306" r:id="rId137"/>
    <p:sldId id="576" r:id="rId138"/>
    <p:sldId id="317" r:id="rId139"/>
    <p:sldId id="374" r:id="rId140"/>
    <p:sldId id="318" r:id="rId141"/>
    <p:sldId id="319" r:id="rId142"/>
    <p:sldId id="320" r:id="rId143"/>
    <p:sldId id="577" r:id="rId144"/>
    <p:sldId id="337" r:id="rId145"/>
    <p:sldId id="321" r:id="rId146"/>
    <p:sldId id="338" r:id="rId147"/>
    <p:sldId id="578" r:id="rId148"/>
    <p:sldId id="364" r:id="rId149"/>
    <p:sldId id="377" r:id="rId150"/>
    <p:sldId id="324" r:id="rId151"/>
    <p:sldId id="378" r:id="rId152"/>
    <p:sldId id="379" r:id="rId153"/>
    <p:sldId id="325" r:id="rId154"/>
    <p:sldId id="365" r:id="rId155"/>
    <p:sldId id="469" r:id="rId156"/>
    <p:sldId id="366" r:id="rId157"/>
    <p:sldId id="367" r:id="rId158"/>
    <p:sldId id="368" r:id="rId159"/>
    <p:sldId id="385" r:id="rId160"/>
    <p:sldId id="369" r:id="rId161"/>
    <p:sldId id="395" r:id="rId162"/>
    <p:sldId id="392" r:id="rId163"/>
    <p:sldId id="393" r:id="rId164"/>
    <p:sldId id="394" r:id="rId165"/>
    <p:sldId id="579" r:id="rId166"/>
    <p:sldId id="370" r:id="rId167"/>
    <p:sldId id="481" r:id="rId168"/>
    <p:sldId id="442" r:id="rId169"/>
    <p:sldId id="471" r:id="rId170"/>
    <p:sldId id="472" r:id="rId171"/>
    <p:sldId id="477" r:id="rId172"/>
    <p:sldId id="484" r:id="rId173"/>
    <p:sldId id="482" r:id="rId174"/>
    <p:sldId id="485" r:id="rId175"/>
    <p:sldId id="486" r:id="rId176"/>
    <p:sldId id="487" r:id="rId177"/>
    <p:sldId id="488" r:id="rId178"/>
    <p:sldId id="489" r:id="rId179"/>
    <p:sldId id="473" r:id="rId180"/>
    <p:sldId id="386" r:id="rId181"/>
    <p:sldId id="381" r:id="rId182"/>
    <p:sldId id="382" r:id="rId183"/>
    <p:sldId id="383" r:id="rId184"/>
    <p:sldId id="384" r:id="rId185"/>
    <p:sldId id="326" r:id="rId186"/>
    <p:sldId id="331" r:id="rId187"/>
    <p:sldId id="285" r:id="rId1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2B2B2"/>
    <a:srgbClr val="F47210"/>
    <a:srgbClr val="33CCCC"/>
    <a:srgbClr val="F8F8F8"/>
    <a:srgbClr val="000514"/>
    <a:srgbClr val="000000"/>
    <a:srgbClr val="FFCC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4" autoAdjust="0"/>
    <p:restoredTop sz="94542" autoAdjust="0"/>
  </p:normalViewPr>
  <p:slideViewPr>
    <p:cSldViewPr>
      <p:cViewPr varScale="1">
        <p:scale>
          <a:sx n="76" d="100"/>
          <a:sy n="76" d="100"/>
        </p:scale>
        <p:origin x="-98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1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zh-CN" altLang="en-US"/>
          </a:p>
        </p:txBody>
      </p:sp>
      <p:sp>
        <p:nvSpPr>
          <p:cNvPr id="451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196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1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51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451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0B52C68-8C60-462D-AD61-FF185BF04667}" type="slidenum">
              <a:rPr lang="zh-CN" altLang="en-US"/>
              <a:pPr>
                <a:defRPr/>
              </a:pPr>
              <a:t>‹#›</a:t>
            </a:fld>
            <a:endParaRPr lang="en-US" altLang="zh-CN"/>
          </a:p>
        </p:txBody>
      </p:sp>
    </p:spTree>
    <p:extLst>
      <p:ext uri="{BB962C8B-B14F-4D97-AF65-F5344CB8AC3E}">
        <p14:creationId xmlns:p14="http://schemas.microsoft.com/office/powerpoint/2010/main" val="889366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a:ln/>
        </p:spPr>
      </p:sp>
      <p:sp>
        <p:nvSpPr>
          <p:cNvPr id="197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97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9AB419ED-FB8C-465C-8DC4-F26C8159CC3E}" type="slidenum">
              <a:rPr lang="zh-CN" altLang="en-US" smtClean="0"/>
              <a:pPr eaLnBrk="1" hangingPunct="1">
                <a:spcBef>
                  <a:spcPct val="0"/>
                </a:spcBef>
              </a:pPr>
              <a:t>7</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p:cNvSpPr>
            <a:spLocks noGrp="1" noRot="1" noChangeAspect="1" noTextEdit="1"/>
          </p:cNvSpPr>
          <p:nvPr>
            <p:ph type="sldImg"/>
          </p:nvPr>
        </p:nvSpPr>
        <p:spPr>
          <a:ln/>
        </p:spPr>
      </p:sp>
      <p:sp>
        <p:nvSpPr>
          <p:cNvPr id="2058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058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49942028-ED59-43E0-AA22-A2C476E281FF}" type="slidenum">
              <a:rPr lang="zh-CN" altLang="en-US" smtClean="0"/>
              <a:pPr eaLnBrk="1" hangingPunct="1">
                <a:spcBef>
                  <a:spcPct val="0"/>
                </a:spcBef>
              </a:pPr>
              <a:t>182</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a:ln/>
        </p:spPr>
      </p:sp>
      <p:sp>
        <p:nvSpPr>
          <p:cNvPr id="198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98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4253810C-B116-479F-833D-84FC73E8105C}" type="slidenum">
              <a:rPr lang="zh-CN" altLang="en-US" smtClean="0"/>
              <a:pPr eaLnBrk="1" hangingPunct="1">
                <a:spcBef>
                  <a:spcPct val="0"/>
                </a:spcBef>
              </a:pPr>
              <a:t>10</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a:ln/>
        </p:spPr>
      </p:sp>
      <p:sp>
        <p:nvSpPr>
          <p:cNvPr id="199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996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5F054963-0B61-45E3-9D87-82D4E4C4FF1A}" type="slidenum">
              <a:rPr lang="zh-CN" altLang="en-US" smtClean="0"/>
              <a:pPr eaLnBrk="1" hangingPunct="1">
                <a:spcBef>
                  <a:spcPct val="0"/>
                </a:spcBef>
              </a:pPr>
              <a:t>12</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52C68-8C60-462D-AD61-FF185BF04667}" type="slidenum">
              <a:rPr lang="zh-CN" altLang="en-US" smtClean="0"/>
              <a:pPr>
                <a:defRPr/>
              </a:pPr>
              <a:t>29</a:t>
            </a:fld>
            <a:endParaRPr lang="en-US" altLang="zh-CN"/>
          </a:p>
        </p:txBody>
      </p:sp>
    </p:spTree>
    <p:extLst>
      <p:ext uri="{BB962C8B-B14F-4D97-AF65-F5344CB8AC3E}">
        <p14:creationId xmlns:p14="http://schemas.microsoft.com/office/powerpoint/2010/main" val="257236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a:ln/>
        </p:spPr>
      </p:sp>
      <p:sp>
        <p:nvSpPr>
          <p:cNvPr id="200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00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080BB658-F30D-4F5E-B09B-8319382E6870}" type="slidenum">
              <a:rPr lang="zh-CN" altLang="en-US" smtClean="0"/>
              <a:pPr eaLnBrk="1" hangingPunct="1">
                <a:spcBef>
                  <a:spcPct val="0"/>
                </a:spcBef>
              </a:pPr>
              <a:t>92</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p:cNvSpPr>
            <a:spLocks noGrp="1" noRot="1" noChangeAspect="1" noTextEdit="1"/>
          </p:cNvSpPr>
          <p:nvPr>
            <p:ph type="sldImg"/>
          </p:nvPr>
        </p:nvSpPr>
        <p:spPr>
          <a:ln/>
        </p:spPr>
      </p:sp>
      <p:sp>
        <p:nvSpPr>
          <p:cNvPr id="201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017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B8CBC49D-B9A9-48E7-9A06-86625B33E454}" type="slidenum">
              <a:rPr lang="zh-CN" altLang="en-US" smtClean="0"/>
              <a:pPr eaLnBrk="1" hangingPunct="1">
                <a:spcBef>
                  <a:spcPct val="0"/>
                </a:spcBef>
              </a:pPr>
              <a:t>95</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4CA43760-282C-4C15-BEEC-27EE6DF4FDEC}" type="slidenum">
              <a:rPr lang="zh-CN" altLang="en-US" smtClean="0"/>
              <a:pPr eaLnBrk="1" hangingPunct="1">
                <a:spcBef>
                  <a:spcPct val="0"/>
                </a:spcBef>
              </a:pPr>
              <a:t>126</a:t>
            </a:fld>
            <a:endParaRPr lang="en-US" altLang="zh-CN" smtClean="0"/>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BEC3F200-70D9-4A64-8E41-7F3D3F0B79DB}" type="slidenum">
              <a:rPr lang="zh-CN" altLang="en-US" smtClean="0"/>
              <a:pPr eaLnBrk="1" hangingPunct="1">
                <a:spcBef>
                  <a:spcPct val="0"/>
                </a:spcBef>
              </a:pPr>
              <a:t>127</a:t>
            </a:fld>
            <a:endParaRPr lang="en-US" altLang="zh-CN" smtClean="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509024B4-A122-46E0-A953-AB3F1CC0F9A7}" type="slidenum">
              <a:rPr lang="zh-CN" altLang="en-US" smtClean="0"/>
              <a:pPr eaLnBrk="1" hangingPunct="1">
                <a:spcBef>
                  <a:spcPct val="0"/>
                </a:spcBef>
              </a:pPr>
              <a:t>133</a:t>
            </a:fld>
            <a:endParaRPr lang="en-US" altLang="zh-CN" smtClean="0"/>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solidFill>
                <a:srgbClr val="FFFF00"/>
              </a:solidFill>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solidFill>
          <a:schemeClr val="hlink"/>
        </a:solidFill>
        <a:effectLst/>
      </p:bgPr>
    </p:bg>
    <p:spTree>
      <p:nvGrpSpPr>
        <p:cNvPr id="1" name=""/>
        <p:cNvGrpSpPr/>
        <p:nvPr/>
      </p:nvGrpSpPr>
      <p:grpSpPr>
        <a:xfrm>
          <a:off x="0" y="0"/>
          <a:ext cx="0" cy="0"/>
          <a:chOff x="0" y="0"/>
          <a:chExt cx="0" cy="0"/>
        </a:xfrm>
      </p:grpSpPr>
      <p:sp>
        <p:nvSpPr>
          <p:cNvPr id="4" name="Freeform 32" descr="5"/>
          <p:cNvSpPr>
            <a:spLocks/>
          </p:cNvSpPr>
          <p:nvPr/>
        </p:nvSpPr>
        <p:spPr bwMode="ltGray">
          <a:xfrm>
            <a:off x="-22225" y="-22225"/>
            <a:ext cx="9213850" cy="6183313"/>
          </a:xfrm>
          <a:custGeom>
            <a:avLst/>
            <a:gdLst>
              <a:gd name="T0" fmla="*/ 0 w 5804"/>
              <a:gd name="T1" fmla="*/ 2147483647 h 3895"/>
              <a:gd name="T2" fmla="*/ 2147483647 w 5804"/>
              <a:gd name="T3" fmla="*/ 2147483647 h 3895"/>
              <a:gd name="T4" fmla="*/ 2147483647 w 5804"/>
              <a:gd name="T5" fmla="*/ 2147483647 h 3895"/>
              <a:gd name="T6" fmla="*/ 2147483647 w 5804"/>
              <a:gd name="T7" fmla="*/ 2147483647 h 3895"/>
              <a:gd name="T8" fmla="*/ 2147483647 w 5804"/>
              <a:gd name="T9" fmla="*/ 0 h 3895"/>
              <a:gd name="T10" fmla="*/ 2147483647 w 5804"/>
              <a:gd name="T11" fmla="*/ 2147483647 h 38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04" h="3895">
                <a:moveTo>
                  <a:pt x="0" y="3779"/>
                </a:moveTo>
                <a:cubicBezTo>
                  <a:pt x="301" y="3796"/>
                  <a:pt x="803" y="3895"/>
                  <a:pt x="1806" y="3871"/>
                </a:cubicBezTo>
                <a:cubicBezTo>
                  <a:pt x="2809" y="3847"/>
                  <a:pt x="5126" y="3313"/>
                  <a:pt x="5788" y="3103"/>
                </a:cubicBezTo>
                <a:lnTo>
                  <a:pt x="5804" y="14"/>
                </a:lnTo>
                <a:lnTo>
                  <a:pt x="7" y="0"/>
                </a:lnTo>
                <a:lnTo>
                  <a:pt x="7" y="3772"/>
                </a:lnTo>
              </a:path>
            </a:pathLst>
          </a:custGeom>
          <a:blipFill dpi="0" rotWithShape="1">
            <a:blip r:embed="rId2"/>
            <a:srcRect/>
            <a:stretch>
              <a:fillRect/>
            </a:stretch>
          </a:blip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p>
        </p:txBody>
      </p:sp>
      <p:sp>
        <p:nvSpPr>
          <p:cNvPr id="5" name="Freeform 34"/>
          <p:cNvSpPr>
            <a:spLocks/>
          </p:cNvSpPr>
          <p:nvPr/>
        </p:nvSpPr>
        <p:spPr bwMode="ltGray">
          <a:xfrm>
            <a:off x="0" y="4419600"/>
            <a:ext cx="9153525" cy="1733550"/>
          </a:xfrm>
          <a:custGeom>
            <a:avLst/>
            <a:gdLst>
              <a:gd name="T0" fmla="*/ 2147483647 w 5766"/>
              <a:gd name="T1" fmla="*/ 2147483647 h 1092"/>
              <a:gd name="T2" fmla="*/ 2147483647 w 5766"/>
              <a:gd name="T3" fmla="*/ 2147483647 h 1092"/>
              <a:gd name="T4" fmla="*/ 2147483647 w 5766"/>
              <a:gd name="T5" fmla="*/ 2147483647 h 1092"/>
              <a:gd name="T6" fmla="*/ 2147483647 w 5766"/>
              <a:gd name="T7" fmla="*/ 0 h 1092"/>
              <a:gd name="T8" fmla="*/ 2147483647 w 5766"/>
              <a:gd name="T9" fmla="*/ 2147483647 h 1092"/>
              <a:gd name="T10" fmla="*/ 0 w 5766"/>
              <a:gd name="T11" fmla="*/ 2147483647 h 1092"/>
              <a:gd name="T12" fmla="*/ 0 w 5766"/>
              <a:gd name="T13" fmla="*/ 2147483647 h 10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66" h="1092">
                <a:moveTo>
                  <a:pt x="8" y="1000"/>
                </a:moveTo>
                <a:cubicBezTo>
                  <a:pt x="302" y="1012"/>
                  <a:pt x="774" y="1092"/>
                  <a:pt x="1778" y="1072"/>
                </a:cubicBezTo>
                <a:cubicBezTo>
                  <a:pt x="2782" y="1052"/>
                  <a:pt x="5098" y="529"/>
                  <a:pt x="5760" y="324"/>
                </a:cubicBezTo>
                <a:lnTo>
                  <a:pt x="5766" y="0"/>
                </a:lnTo>
                <a:cubicBezTo>
                  <a:pt x="5264" y="296"/>
                  <a:pt x="2820" y="1038"/>
                  <a:pt x="1764" y="1032"/>
                </a:cubicBezTo>
                <a:cubicBezTo>
                  <a:pt x="708" y="1026"/>
                  <a:pt x="116" y="744"/>
                  <a:pt x="0" y="720"/>
                </a:cubicBezTo>
                <a:lnTo>
                  <a:pt x="0" y="1008"/>
                </a:lnTo>
              </a:path>
            </a:pathLst>
          </a:custGeom>
          <a:solidFill>
            <a:srgbClr val="FFFFFF">
              <a:alpha val="89803"/>
            </a:srgbClr>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p>
        </p:txBody>
      </p:sp>
      <p:sp>
        <p:nvSpPr>
          <p:cNvPr id="6" name="Freeform 35"/>
          <p:cNvSpPr>
            <a:spLocks/>
          </p:cNvSpPr>
          <p:nvPr/>
        </p:nvSpPr>
        <p:spPr bwMode="gray">
          <a:xfrm>
            <a:off x="0" y="5181600"/>
            <a:ext cx="9169400" cy="977900"/>
          </a:xfrm>
          <a:custGeom>
            <a:avLst/>
            <a:gdLst>
              <a:gd name="T0" fmla="*/ 0 w 5776"/>
              <a:gd name="T1" fmla="*/ 2147483647 h 616"/>
              <a:gd name="T2" fmla="*/ 2147483647 w 5776"/>
              <a:gd name="T3" fmla="*/ 2147483647 h 616"/>
              <a:gd name="T4" fmla="*/ 2147483647 w 5776"/>
              <a:gd name="T5" fmla="*/ 0 h 616"/>
              <a:gd name="T6" fmla="*/ 2147483647 w 5776"/>
              <a:gd name="T7" fmla="*/ 2147483647 h 616"/>
              <a:gd name="T8" fmla="*/ 2147483647 w 5776"/>
              <a:gd name="T9" fmla="*/ 2147483647 h 616"/>
              <a:gd name="T10" fmla="*/ 2147483647 w 5776"/>
              <a:gd name="T11" fmla="*/ 2147483647 h 616"/>
              <a:gd name="T12" fmla="*/ 0 w 5776"/>
              <a:gd name="T13" fmla="*/ 2147483647 h 6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76" h="616">
                <a:moveTo>
                  <a:pt x="0" y="58"/>
                </a:moveTo>
                <a:cubicBezTo>
                  <a:pt x="116" y="98"/>
                  <a:pt x="606" y="574"/>
                  <a:pt x="1584" y="586"/>
                </a:cubicBezTo>
                <a:cubicBezTo>
                  <a:pt x="2562" y="598"/>
                  <a:pt x="4364" y="324"/>
                  <a:pt x="5768" y="0"/>
                </a:cubicBezTo>
                <a:lnTo>
                  <a:pt x="5776" y="32"/>
                </a:lnTo>
                <a:cubicBezTo>
                  <a:pt x="4336" y="356"/>
                  <a:pt x="2550" y="616"/>
                  <a:pt x="1584" y="598"/>
                </a:cubicBezTo>
                <a:cubicBezTo>
                  <a:pt x="618" y="580"/>
                  <a:pt x="152" y="157"/>
                  <a:pt x="4" y="92"/>
                </a:cubicBezTo>
                <a:lnTo>
                  <a:pt x="0" y="58"/>
                </a:lnTo>
                <a:close/>
              </a:path>
            </a:pathLst>
          </a:custGeom>
          <a:solidFill>
            <a:schemeClr val="tx1">
              <a:alpha val="50195"/>
            </a:schemeClr>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p>
        </p:txBody>
      </p:sp>
      <p:grpSp>
        <p:nvGrpSpPr>
          <p:cNvPr id="7" name="Group 93"/>
          <p:cNvGrpSpPr>
            <a:grpSpLocks/>
          </p:cNvGrpSpPr>
          <p:nvPr/>
        </p:nvGrpSpPr>
        <p:grpSpPr bwMode="auto">
          <a:xfrm>
            <a:off x="5715000" y="1588"/>
            <a:ext cx="3533775" cy="3427412"/>
            <a:chOff x="3665" y="622"/>
            <a:chExt cx="2161" cy="2063"/>
          </a:xfrm>
        </p:grpSpPr>
        <p:sp>
          <p:nvSpPr>
            <p:cNvPr id="8" name="Freeform 72"/>
            <p:cNvSpPr>
              <a:spLocks/>
            </p:cNvSpPr>
            <p:nvPr userDrawn="1"/>
          </p:nvSpPr>
          <p:spPr bwMode="gray">
            <a:xfrm rot="-667772" flipH="1" flipV="1">
              <a:off x="3665" y="2493"/>
              <a:ext cx="674" cy="192"/>
            </a:xfrm>
            <a:custGeom>
              <a:avLst/>
              <a:gdLst>
                <a:gd name="T0" fmla="*/ 14 w 674"/>
                <a:gd name="T1" fmla="*/ 0 h 192"/>
                <a:gd name="T2" fmla="*/ 674 w 674"/>
                <a:gd name="T3" fmla="*/ 116 h 192"/>
                <a:gd name="T4" fmla="*/ 660 w 674"/>
                <a:gd name="T5" fmla="*/ 192 h 192"/>
                <a:gd name="T6" fmla="*/ 0 w 674"/>
                <a:gd name="T7" fmla="*/ 75 h 192"/>
                <a:gd name="T8" fmla="*/ 14 w 674"/>
                <a:gd name="T9" fmla="*/ 0 h 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4" h="192">
                  <a:moveTo>
                    <a:pt x="14" y="0"/>
                  </a:moveTo>
                  <a:lnTo>
                    <a:pt x="674" y="116"/>
                  </a:lnTo>
                  <a:lnTo>
                    <a:pt x="660" y="192"/>
                  </a:lnTo>
                  <a:lnTo>
                    <a:pt x="0" y="75"/>
                  </a:lnTo>
                  <a:lnTo>
                    <a:pt x="14"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 name="Freeform 73"/>
            <p:cNvSpPr>
              <a:spLocks/>
            </p:cNvSpPr>
            <p:nvPr userDrawn="1"/>
          </p:nvSpPr>
          <p:spPr bwMode="gray">
            <a:xfrm rot="-667772" flipH="1" flipV="1">
              <a:off x="3672" y="2327"/>
              <a:ext cx="667" cy="247"/>
            </a:xfrm>
            <a:custGeom>
              <a:avLst/>
              <a:gdLst>
                <a:gd name="T0" fmla="*/ 20 w 667"/>
                <a:gd name="T1" fmla="*/ 0 h 247"/>
                <a:gd name="T2" fmla="*/ 667 w 667"/>
                <a:gd name="T3" fmla="*/ 173 h 247"/>
                <a:gd name="T4" fmla="*/ 647 w 667"/>
                <a:gd name="T5" fmla="*/ 247 h 247"/>
                <a:gd name="T6" fmla="*/ 0 w 667"/>
                <a:gd name="T7" fmla="*/ 74 h 247"/>
                <a:gd name="T8" fmla="*/ 20 w 667"/>
                <a:gd name="T9" fmla="*/ 0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7" h="247">
                  <a:moveTo>
                    <a:pt x="20" y="0"/>
                  </a:moveTo>
                  <a:lnTo>
                    <a:pt x="667" y="173"/>
                  </a:lnTo>
                  <a:lnTo>
                    <a:pt x="647" y="247"/>
                  </a:lnTo>
                  <a:lnTo>
                    <a:pt x="0" y="74"/>
                  </a:lnTo>
                  <a:lnTo>
                    <a:pt x="20"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Freeform 74"/>
            <p:cNvSpPr>
              <a:spLocks/>
            </p:cNvSpPr>
            <p:nvPr userDrawn="1"/>
          </p:nvSpPr>
          <p:spPr bwMode="gray">
            <a:xfrm rot="-667772" flipH="1" flipV="1">
              <a:off x="3693" y="2161"/>
              <a:ext cx="655" cy="301"/>
            </a:xfrm>
            <a:custGeom>
              <a:avLst/>
              <a:gdLst>
                <a:gd name="T0" fmla="*/ 26 w 655"/>
                <a:gd name="T1" fmla="*/ 0 h 301"/>
                <a:gd name="T2" fmla="*/ 655 w 655"/>
                <a:gd name="T3" fmla="*/ 229 h 301"/>
                <a:gd name="T4" fmla="*/ 629 w 655"/>
                <a:gd name="T5" fmla="*/ 301 h 301"/>
                <a:gd name="T6" fmla="*/ 0 w 655"/>
                <a:gd name="T7" fmla="*/ 72 h 301"/>
                <a:gd name="T8" fmla="*/ 26 w 655"/>
                <a:gd name="T9" fmla="*/ 0 h 3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5" h="301">
                  <a:moveTo>
                    <a:pt x="26" y="0"/>
                  </a:moveTo>
                  <a:lnTo>
                    <a:pt x="655" y="229"/>
                  </a:lnTo>
                  <a:lnTo>
                    <a:pt x="629" y="301"/>
                  </a:lnTo>
                  <a:lnTo>
                    <a:pt x="0" y="72"/>
                  </a:lnTo>
                  <a:lnTo>
                    <a:pt x="26"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Freeform 75"/>
            <p:cNvSpPr>
              <a:spLocks/>
            </p:cNvSpPr>
            <p:nvPr userDrawn="1"/>
          </p:nvSpPr>
          <p:spPr bwMode="gray">
            <a:xfrm rot="-667772" flipH="1" flipV="1">
              <a:off x="3728" y="1998"/>
              <a:ext cx="639" cy="353"/>
            </a:xfrm>
            <a:custGeom>
              <a:avLst/>
              <a:gdLst>
                <a:gd name="T0" fmla="*/ 32 w 639"/>
                <a:gd name="T1" fmla="*/ 0 h 353"/>
                <a:gd name="T2" fmla="*/ 639 w 639"/>
                <a:gd name="T3" fmla="*/ 283 h 353"/>
                <a:gd name="T4" fmla="*/ 606 w 639"/>
                <a:gd name="T5" fmla="*/ 353 h 353"/>
                <a:gd name="T6" fmla="*/ 0 w 639"/>
                <a:gd name="T7" fmla="*/ 70 h 353"/>
                <a:gd name="T8" fmla="*/ 32 w 639"/>
                <a:gd name="T9" fmla="*/ 0 h 3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9" h="353">
                  <a:moveTo>
                    <a:pt x="32" y="0"/>
                  </a:moveTo>
                  <a:lnTo>
                    <a:pt x="639" y="283"/>
                  </a:lnTo>
                  <a:lnTo>
                    <a:pt x="606" y="353"/>
                  </a:lnTo>
                  <a:lnTo>
                    <a:pt x="0" y="70"/>
                  </a:lnTo>
                  <a:lnTo>
                    <a:pt x="32"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 name="Freeform 76"/>
            <p:cNvSpPr>
              <a:spLocks/>
            </p:cNvSpPr>
            <p:nvPr userDrawn="1"/>
          </p:nvSpPr>
          <p:spPr bwMode="gray">
            <a:xfrm rot="-667772" flipH="1" flipV="1">
              <a:off x="3778" y="1841"/>
              <a:ext cx="617" cy="398"/>
            </a:xfrm>
            <a:custGeom>
              <a:avLst/>
              <a:gdLst>
                <a:gd name="T0" fmla="*/ 37 w 617"/>
                <a:gd name="T1" fmla="*/ 0 h 400"/>
                <a:gd name="T2" fmla="*/ 617 w 617"/>
                <a:gd name="T3" fmla="*/ 318 h 400"/>
                <a:gd name="T4" fmla="*/ 579 w 617"/>
                <a:gd name="T5" fmla="*/ 384 h 400"/>
                <a:gd name="T6" fmla="*/ 0 w 617"/>
                <a:gd name="T7" fmla="*/ 66 h 400"/>
                <a:gd name="T8" fmla="*/ 37 w 617"/>
                <a:gd name="T9" fmla="*/ 0 h 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7" h="400">
                  <a:moveTo>
                    <a:pt x="37" y="0"/>
                  </a:moveTo>
                  <a:lnTo>
                    <a:pt x="617" y="334"/>
                  </a:lnTo>
                  <a:lnTo>
                    <a:pt x="579" y="400"/>
                  </a:lnTo>
                  <a:lnTo>
                    <a:pt x="0" y="66"/>
                  </a:lnTo>
                  <a:lnTo>
                    <a:pt x="37"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77"/>
            <p:cNvSpPr>
              <a:spLocks/>
            </p:cNvSpPr>
            <p:nvPr userDrawn="1"/>
          </p:nvSpPr>
          <p:spPr bwMode="gray">
            <a:xfrm rot="-667772" flipH="1" flipV="1">
              <a:off x="3841" y="1688"/>
              <a:ext cx="592" cy="441"/>
            </a:xfrm>
            <a:custGeom>
              <a:avLst/>
              <a:gdLst>
                <a:gd name="T0" fmla="*/ 44 w 592"/>
                <a:gd name="T1" fmla="*/ 0 h 446"/>
                <a:gd name="T2" fmla="*/ 592 w 592"/>
                <a:gd name="T3" fmla="*/ 351 h 446"/>
                <a:gd name="T4" fmla="*/ 548 w 592"/>
                <a:gd name="T5" fmla="*/ 406 h 446"/>
                <a:gd name="T6" fmla="*/ 0 w 592"/>
                <a:gd name="T7" fmla="*/ 54 h 446"/>
                <a:gd name="T8" fmla="*/ 44 w 592"/>
                <a:gd name="T9" fmla="*/ 0 h 4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2" h="446">
                  <a:moveTo>
                    <a:pt x="44" y="0"/>
                  </a:moveTo>
                  <a:lnTo>
                    <a:pt x="592" y="383"/>
                  </a:lnTo>
                  <a:lnTo>
                    <a:pt x="548" y="446"/>
                  </a:lnTo>
                  <a:lnTo>
                    <a:pt x="0" y="62"/>
                  </a:lnTo>
                  <a:lnTo>
                    <a:pt x="44"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78"/>
            <p:cNvSpPr>
              <a:spLocks/>
            </p:cNvSpPr>
            <p:nvPr userDrawn="1"/>
          </p:nvSpPr>
          <p:spPr bwMode="gray">
            <a:xfrm rot="-667772" flipH="1" flipV="1">
              <a:off x="3917" y="1542"/>
              <a:ext cx="552" cy="489"/>
            </a:xfrm>
            <a:custGeom>
              <a:avLst/>
              <a:gdLst>
                <a:gd name="T0" fmla="*/ 41 w 562"/>
                <a:gd name="T1" fmla="*/ 0 h 489"/>
                <a:gd name="T2" fmla="*/ 487 w 562"/>
                <a:gd name="T3" fmla="*/ 430 h 489"/>
                <a:gd name="T4" fmla="*/ 443 w 562"/>
                <a:gd name="T5" fmla="*/ 489 h 489"/>
                <a:gd name="T6" fmla="*/ 0 w 562"/>
                <a:gd name="T7" fmla="*/ 58 h 489"/>
                <a:gd name="T8" fmla="*/ 41 w 562"/>
                <a:gd name="T9" fmla="*/ 0 h 4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2" h="489">
                  <a:moveTo>
                    <a:pt x="49" y="0"/>
                  </a:moveTo>
                  <a:lnTo>
                    <a:pt x="562" y="430"/>
                  </a:lnTo>
                  <a:lnTo>
                    <a:pt x="511" y="489"/>
                  </a:lnTo>
                  <a:lnTo>
                    <a:pt x="0" y="58"/>
                  </a:lnTo>
                  <a:lnTo>
                    <a:pt x="49"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Freeform 79"/>
            <p:cNvSpPr>
              <a:spLocks/>
            </p:cNvSpPr>
            <p:nvPr userDrawn="1"/>
          </p:nvSpPr>
          <p:spPr bwMode="gray">
            <a:xfrm rot="-667772" flipH="1" flipV="1">
              <a:off x="4006" y="1404"/>
              <a:ext cx="529" cy="527"/>
            </a:xfrm>
            <a:custGeom>
              <a:avLst/>
              <a:gdLst>
                <a:gd name="T0" fmla="*/ 56 w 529"/>
                <a:gd name="T1" fmla="*/ 0 h 527"/>
                <a:gd name="T2" fmla="*/ 529 w 529"/>
                <a:gd name="T3" fmla="*/ 473 h 527"/>
                <a:gd name="T4" fmla="*/ 474 w 529"/>
                <a:gd name="T5" fmla="*/ 527 h 527"/>
                <a:gd name="T6" fmla="*/ 0 w 529"/>
                <a:gd name="T7" fmla="*/ 54 h 527"/>
                <a:gd name="T8" fmla="*/ 56 w 529"/>
                <a:gd name="T9" fmla="*/ 0 h 5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 h="527">
                  <a:moveTo>
                    <a:pt x="56" y="0"/>
                  </a:moveTo>
                  <a:lnTo>
                    <a:pt x="529" y="473"/>
                  </a:lnTo>
                  <a:lnTo>
                    <a:pt x="474" y="527"/>
                  </a:lnTo>
                  <a:lnTo>
                    <a:pt x="0" y="54"/>
                  </a:lnTo>
                  <a:lnTo>
                    <a:pt x="56"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Freeform 80"/>
            <p:cNvSpPr>
              <a:spLocks/>
            </p:cNvSpPr>
            <p:nvPr userDrawn="1"/>
          </p:nvSpPr>
          <p:spPr bwMode="gray">
            <a:xfrm rot="-667772" flipH="1" flipV="1">
              <a:off x="4108" y="1275"/>
              <a:ext cx="490" cy="569"/>
            </a:xfrm>
            <a:custGeom>
              <a:avLst/>
              <a:gdLst>
                <a:gd name="T0" fmla="*/ 59 w 490"/>
                <a:gd name="T1" fmla="*/ 0 h 562"/>
                <a:gd name="T2" fmla="*/ 490 w 490"/>
                <a:gd name="T3" fmla="*/ 567 h 562"/>
                <a:gd name="T4" fmla="*/ 430 w 490"/>
                <a:gd name="T5" fmla="*/ 620 h 562"/>
                <a:gd name="T6" fmla="*/ 0 w 490"/>
                <a:gd name="T7" fmla="*/ 59 h 562"/>
                <a:gd name="T8" fmla="*/ 59 w 490"/>
                <a:gd name="T9" fmla="*/ 0 h 5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0" h="562">
                  <a:moveTo>
                    <a:pt x="59" y="0"/>
                  </a:moveTo>
                  <a:lnTo>
                    <a:pt x="490" y="513"/>
                  </a:lnTo>
                  <a:lnTo>
                    <a:pt x="430" y="562"/>
                  </a:lnTo>
                  <a:lnTo>
                    <a:pt x="0" y="51"/>
                  </a:lnTo>
                  <a:lnTo>
                    <a:pt x="59"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 name="Freeform 81"/>
            <p:cNvSpPr>
              <a:spLocks/>
            </p:cNvSpPr>
            <p:nvPr userDrawn="1"/>
          </p:nvSpPr>
          <p:spPr bwMode="gray">
            <a:xfrm rot="-667772" flipH="1" flipV="1">
              <a:off x="4223" y="1154"/>
              <a:ext cx="446" cy="591"/>
            </a:xfrm>
            <a:custGeom>
              <a:avLst/>
              <a:gdLst>
                <a:gd name="T0" fmla="*/ 64 w 446"/>
                <a:gd name="T1" fmla="*/ 0 h 593"/>
                <a:gd name="T2" fmla="*/ 446 w 446"/>
                <a:gd name="T3" fmla="*/ 532 h 593"/>
                <a:gd name="T4" fmla="*/ 384 w 446"/>
                <a:gd name="T5" fmla="*/ 577 h 593"/>
                <a:gd name="T6" fmla="*/ 0 w 446"/>
                <a:gd name="T7" fmla="*/ 45 h 593"/>
                <a:gd name="T8" fmla="*/ 64 w 446"/>
                <a:gd name="T9" fmla="*/ 0 h 5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6" h="593">
                  <a:moveTo>
                    <a:pt x="64" y="0"/>
                  </a:moveTo>
                  <a:lnTo>
                    <a:pt x="446" y="548"/>
                  </a:lnTo>
                  <a:lnTo>
                    <a:pt x="384" y="593"/>
                  </a:lnTo>
                  <a:lnTo>
                    <a:pt x="0" y="45"/>
                  </a:lnTo>
                  <a:lnTo>
                    <a:pt x="64"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82"/>
            <p:cNvSpPr>
              <a:spLocks/>
            </p:cNvSpPr>
            <p:nvPr userDrawn="1"/>
          </p:nvSpPr>
          <p:spPr bwMode="gray">
            <a:xfrm rot="-667772" flipH="1" flipV="1">
              <a:off x="4345" y="1045"/>
              <a:ext cx="411" cy="612"/>
            </a:xfrm>
            <a:custGeom>
              <a:avLst/>
              <a:gdLst>
                <a:gd name="T0" fmla="*/ 82 w 401"/>
                <a:gd name="T1" fmla="*/ 0 h 618"/>
                <a:gd name="T2" fmla="*/ 488 w 401"/>
                <a:gd name="T3" fmla="*/ 536 h 618"/>
                <a:gd name="T4" fmla="*/ 407 w 401"/>
                <a:gd name="T5" fmla="*/ 570 h 618"/>
                <a:gd name="T6" fmla="*/ 0 w 401"/>
                <a:gd name="T7" fmla="*/ 38 h 618"/>
                <a:gd name="T8" fmla="*/ 82 w 401"/>
                <a:gd name="T9" fmla="*/ 0 h 6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1" h="618">
                  <a:moveTo>
                    <a:pt x="66" y="0"/>
                  </a:moveTo>
                  <a:lnTo>
                    <a:pt x="401" y="579"/>
                  </a:lnTo>
                  <a:lnTo>
                    <a:pt x="334" y="618"/>
                  </a:lnTo>
                  <a:lnTo>
                    <a:pt x="0" y="38"/>
                  </a:lnTo>
                  <a:lnTo>
                    <a:pt x="66"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9" name="Freeform 83"/>
            <p:cNvSpPr>
              <a:spLocks/>
            </p:cNvSpPr>
            <p:nvPr userDrawn="1"/>
          </p:nvSpPr>
          <p:spPr bwMode="gray">
            <a:xfrm rot="-667772" flipH="1" flipV="1">
              <a:off x="4477" y="947"/>
              <a:ext cx="353" cy="640"/>
            </a:xfrm>
            <a:custGeom>
              <a:avLst/>
              <a:gdLst>
                <a:gd name="T0" fmla="*/ 69 w 353"/>
                <a:gd name="T1" fmla="*/ 0 h 640"/>
                <a:gd name="T2" fmla="*/ 353 w 353"/>
                <a:gd name="T3" fmla="*/ 607 h 640"/>
                <a:gd name="T4" fmla="*/ 282 w 353"/>
                <a:gd name="T5" fmla="*/ 640 h 640"/>
                <a:gd name="T6" fmla="*/ 0 w 353"/>
                <a:gd name="T7" fmla="*/ 33 h 640"/>
                <a:gd name="T8" fmla="*/ 69 w 353"/>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640">
                  <a:moveTo>
                    <a:pt x="69" y="0"/>
                  </a:moveTo>
                  <a:lnTo>
                    <a:pt x="353" y="607"/>
                  </a:lnTo>
                  <a:lnTo>
                    <a:pt x="282" y="640"/>
                  </a:lnTo>
                  <a:lnTo>
                    <a:pt x="0" y="33"/>
                  </a:lnTo>
                  <a:lnTo>
                    <a:pt x="69"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0" name="Freeform 84"/>
            <p:cNvSpPr>
              <a:spLocks/>
            </p:cNvSpPr>
            <p:nvPr userDrawn="1"/>
          </p:nvSpPr>
          <p:spPr bwMode="gray">
            <a:xfrm rot="-667772" flipH="1" flipV="1">
              <a:off x="4619" y="861"/>
              <a:ext cx="301" cy="656"/>
            </a:xfrm>
            <a:custGeom>
              <a:avLst/>
              <a:gdLst>
                <a:gd name="T0" fmla="*/ 72 w 301"/>
                <a:gd name="T1" fmla="*/ 0 h 656"/>
                <a:gd name="T2" fmla="*/ 301 w 301"/>
                <a:gd name="T3" fmla="*/ 629 h 656"/>
                <a:gd name="T4" fmla="*/ 228 w 301"/>
                <a:gd name="T5" fmla="*/ 656 h 656"/>
                <a:gd name="T6" fmla="*/ 0 w 301"/>
                <a:gd name="T7" fmla="*/ 27 h 656"/>
                <a:gd name="T8" fmla="*/ 72 w 301"/>
                <a:gd name="T9" fmla="*/ 0 h 6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1" h="656">
                  <a:moveTo>
                    <a:pt x="72" y="0"/>
                  </a:moveTo>
                  <a:lnTo>
                    <a:pt x="301" y="629"/>
                  </a:lnTo>
                  <a:lnTo>
                    <a:pt x="228" y="656"/>
                  </a:lnTo>
                  <a:lnTo>
                    <a:pt x="0" y="27"/>
                  </a:lnTo>
                  <a:lnTo>
                    <a:pt x="72"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1" name="Freeform 85"/>
            <p:cNvSpPr>
              <a:spLocks/>
            </p:cNvSpPr>
            <p:nvPr userDrawn="1"/>
          </p:nvSpPr>
          <p:spPr bwMode="gray">
            <a:xfrm rot="-667772" flipH="1" flipV="1">
              <a:off x="4767" y="789"/>
              <a:ext cx="249" cy="666"/>
            </a:xfrm>
            <a:custGeom>
              <a:avLst/>
              <a:gdLst>
                <a:gd name="T0" fmla="*/ 74 w 248"/>
                <a:gd name="T1" fmla="*/ 0 h 666"/>
                <a:gd name="T2" fmla="*/ 256 w 248"/>
                <a:gd name="T3" fmla="*/ 646 h 666"/>
                <a:gd name="T4" fmla="*/ 181 w 248"/>
                <a:gd name="T5" fmla="*/ 666 h 666"/>
                <a:gd name="T6" fmla="*/ 0 w 248"/>
                <a:gd name="T7" fmla="*/ 18 h 666"/>
                <a:gd name="T8" fmla="*/ 74 w 248"/>
                <a:gd name="T9" fmla="*/ 0 h 6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 h="666">
                  <a:moveTo>
                    <a:pt x="74" y="0"/>
                  </a:moveTo>
                  <a:lnTo>
                    <a:pt x="248" y="646"/>
                  </a:lnTo>
                  <a:lnTo>
                    <a:pt x="173" y="666"/>
                  </a:lnTo>
                  <a:lnTo>
                    <a:pt x="0" y="18"/>
                  </a:lnTo>
                  <a:lnTo>
                    <a:pt x="74"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2" name="Freeform 86"/>
            <p:cNvSpPr>
              <a:spLocks/>
            </p:cNvSpPr>
            <p:nvPr userDrawn="1"/>
          </p:nvSpPr>
          <p:spPr bwMode="gray">
            <a:xfrm rot="-667772" flipH="1" flipV="1">
              <a:off x="4923" y="730"/>
              <a:ext cx="192" cy="673"/>
            </a:xfrm>
            <a:custGeom>
              <a:avLst/>
              <a:gdLst>
                <a:gd name="T0" fmla="*/ 76 w 192"/>
                <a:gd name="T1" fmla="*/ 0 h 673"/>
                <a:gd name="T2" fmla="*/ 192 w 192"/>
                <a:gd name="T3" fmla="*/ 660 h 673"/>
                <a:gd name="T4" fmla="*/ 116 w 192"/>
                <a:gd name="T5" fmla="*/ 673 h 673"/>
                <a:gd name="T6" fmla="*/ 0 w 192"/>
                <a:gd name="T7" fmla="*/ 13 h 673"/>
                <a:gd name="T8" fmla="*/ 76 w 192"/>
                <a:gd name="T9" fmla="*/ 0 h 6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673">
                  <a:moveTo>
                    <a:pt x="76" y="0"/>
                  </a:moveTo>
                  <a:lnTo>
                    <a:pt x="192" y="660"/>
                  </a:lnTo>
                  <a:lnTo>
                    <a:pt x="116" y="673"/>
                  </a:lnTo>
                  <a:lnTo>
                    <a:pt x="0" y="13"/>
                  </a:lnTo>
                  <a:lnTo>
                    <a:pt x="76"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Freeform 87"/>
            <p:cNvSpPr>
              <a:spLocks/>
            </p:cNvSpPr>
            <p:nvPr userDrawn="1"/>
          </p:nvSpPr>
          <p:spPr bwMode="gray">
            <a:xfrm rot="-667772" flipH="1" flipV="1">
              <a:off x="5083" y="686"/>
              <a:ext cx="136" cy="673"/>
            </a:xfrm>
            <a:custGeom>
              <a:avLst/>
              <a:gdLst>
                <a:gd name="T0" fmla="*/ 77 w 136"/>
                <a:gd name="T1" fmla="*/ 0 h 673"/>
                <a:gd name="T2" fmla="*/ 136 w 136"/>
                <a:gd name="T3" fmla="*/ 667 h 673"/>
                <a:gd name="T4" fmla="*/ 58 w 136"/>
                <a:gd name="T5" fmla="*/ 673 h 673"/>
                <a:gd name="T6" fmla="*/ 0 w 136"/>
                <a:gd name="T7" fmla="*/ 7 h 673"/>
                <a:gd name="T8" fmla="*/ 77 w 136"/>
                <a:gd name="T9" fmla="*/ 0 h 6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673">
                  <a:moveTo>
                    <a:pt x="77" y="0"/>
                  </a:moveTo>
                  <a:lnTo>
                    <a:pt x="136" y="667"/>
                  </a:lnTo>
                  <a:lnTo>
                    <a:pt x="58" y="673"/>
                  </a:lnTo>
                  <a:lnTo>
                    <a:pt x="0" y="7"/>
                  </a:lnTo>
                  <a:lnTo>
                    <a:pt x="77"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4" name="AutoShape 88"/>
            <p:cNvSpPr>
              <a:spLocks noChangeArrowheads="1"/>
            </p:cNvSpPr>
            <p:nvPr userDrawn="1"/>
          </p:nvSpPr>
          <p:spPr bwMode="gray">
            <a:xfrm rot="-667772" flipH="1" flipV="1">
              <a:off x="5248" y="654"/>
              <a:ext cx="77" cy="677"/>
            </a:xfrm>
            <a:prstGeom prst="roundRect">
              <a:avLst>
                <a:gd name="adj" fmla="val 16667"/>
              </a:avLst>
            </a:prstGeom>
            <a:solidFill>
              <a:srgbClr val="F8F8F8">
                <a:alpha val="10196"/>
              </a:srgbClr>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algn="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r" eaLnBrk="0" fontAlgn="base" hangingPunct="0">
                <a:spcBef>
                  <a:spcPct val="0"/>
                </a:spcBef>
                <a:spcAft>
                  <a:spcPct val="0"/>
                </a:spcAft>
                <a:defRPr>
                  <a:solidFill>
                    <a:schemeClr val="tx1"/>
                  </a:solidFill>
                  <a:latin typeface="Times New Roman" pitchFamily="18" charset="0"/>
                  <a:ea typeface="宋体" pitchFamily="2" charset="-122"/>
                </a:defRPr>
              </a:lvl9pPr>
            </a:lstStyle>
            <a:p>
              <a:pPr algn="r" eaLnBrk="0" hangingPunct="0">
                <a:defRPr/>
              </a:pPr>
              <a:endParaRPr lang="zh-CN" altLang="en-US" smtClean="0"/>
            </a:p>
          </p:txBody>
        </p:sp>
        <p:sp>
          <p:nvSpPr>
            <p:cNvPr id="25" name="Freeform 89"/>
            <p:cNvSpPr>
              <a:spLocks/>
            </p:cNvSpPr>
            <p:nvPr userDrawn="1"/>
          </p:nvSpPr>
          <p:spPr bwMode="gray">
            <a:xfrm rot="-667772" flipH="1" flipV="1">
              <a:off x="5357" y="631"/>
              <a:ext cx="135" cy="677"/>
            </a:xfrm>
            <a:custGeom>
              <a:avLst/>
              <a:gdLst>
                <a:gd name="T0" fmla="*/ 59 w 135"/>
                <a:gd name="T1" fmla="*/ 0 h 673"/>
                <a:gd name="T2" fmla="*/ 135 w 135"/>
                <a:gd name="T3" fmla="*/ 7 h 673"/>
                <a:gd name="T4" fmla="*/ 76 w 135"/>
                <a:gd name="T5" fmla="*/ 705 h 673"/>
                <a:gd name="T6" fmla="*/ 0 w 135"/>
                <a:gd name="T7" fmla="*/ 698 h 673"/>
                <a:gd name="T8" fmla="*/ 59 w 135"/>
                <a:gd name="T9" fmla="*/ 0 h 6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673">
                  <a:moveTo>
                    <a:pt x="59" y="0"/>
                  </a:moveTo>
                  <a:lnTo>
                    <a:pt x="135" y="7"/>
                  </a:lnTo>
                  <a:lnTo>
                    <a:pt x="76" y="673"/>
                  </a:lnTo>
                  <a:lnTo>
                    <a:pt x="0" y="666"/>
                  </a:lnTo>
                  <a:lnTo>
                    <a:pt x="59"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6" name="Freeform 90"/>
            <p:cNvSpPr>
              <a:spLocks/>
            </p:cNvSpPr>
            <p:nvPr userDrawn="1"/>
          </p:nvSpPr>
          <p:spPr bwMode="gray">
            <a:xfrm rot="-667772" flipH="1" flipV="1">
              <a:off x="5467" y="622"/>
              <a:ext cx="192" cy="672"/>
            </a:xfrm>
            <a:custGeom>
              <a:avLst/>
              <a:gdLst>
                <a:gd name="T0" fmla="*/ 117 w 192"/>
                <a:gd name="T1" fmla="*/ 0 h 672"/>
                <a:gd name="T2" fmla="*/ 192 w 192"/>
                <a:gd name="T3" fmla="*/ 13 h 672"/>
                <a:gd name="T4" fmla="*/ 76 w 192"/>
                <a:gd name="T5" fmla="*/ 672 h 672"/>
                <a:gd name="T6" fmla="*/ 0 w 192"/>
                <a:gd name="T7" fmla="*/ 659 h 672"/>
                <a:gd name="T8" fmla="*/ 117 w 192"/>
                <a:gd name="T9" fmla="*/ 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672">
                  <a:moveTo>
                    <a:pt x="117" y="0"/>
                  </a:moveTo>
                  <a:lnTo>
                    <a:pt x="192" y="13"/>
                  </a:lnTo>
                  <a:lnTo>
                    <a:pt x="76" y="672"/>
                  </a:lnTo>
                  <a:lnTo>
                    <a:pt x="0" y="659"/>
                  </a:lnTo>
                  <a:lnTo>
                    <a:pt x="117"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91"/>
            <p:cNvSpPr>
              <a:spLocks/>
            </p:cNvSpPr>
            <p:nvPr userDrawn="1"/>
          </p:nvSpPr>
          <p:spPr bwMode="gray">
            <a:xfrm rot="-667772" flipH="1" flipV="1">
              <a:off x="5579" y="628"/>
              <a:ext cx="247" cy="666"/>
            </a:xfrm>
            <a:custGeom>
              <a:avLst/>
              <a:gdLst>
                <a:gd name="T0" fmla="*/ 172 w 247"/>
                <a:gd name="T1" fmla="*/ 0 h 666"/>
                <a:gd name="T2" fmla="*/ 247 w 247"/>
                <a:gd name="T3" fmla="*/ 20 h 666"/>
                <a:gd name="T4" fmla="*/ 74 w 247"/>
                <a:gd name="T5" fmla="*/ 666 h 666"/>
                <a:gd name="T6" fmla="*/ 0 w 247"/>
                <a:gd name="T7" fmla="*/ 646 h 666"/>
                <a:gd name="T8" fmla="*/ 172 w 247"/>
                <a:gd name="T9" fmla="*/ 0 h 6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7" h="666">
                  <a:moveTo>
                    <a:pt x="172" y="0"/>
                  </a:moveTo>
                  <a:lnTo>
                    <a:pt x="247" y="20"/>
                  </a:lnTo>
                  <a:lnTo>
                    <a:pt x="74" y="666"/>
                  </a:lnTo>
                  <a:lnTo>
                    <a:pt x="0" y="646"/>
                  </a:lnTo>
                  <a:lnTo>
                    <a:pt x="172"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pic>
        <p:nvPicPr>
          <p:cNvPr id="28" name="Picture 95" descr="图片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547813"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Rectangle 11"/>
          <p:cNvSpPr>
            <a:spLocks noGrp="1" noChangeArrowheads="1"/>
          </p:cNvSpPr>
          <p:nvPr>
            <p:ph type="ctrTitle" sz="quarter"/>
          </p:nvPr>
        </p:nvSpPr>
        <p:spPr bwMode="gray">
          <a:xfrm>
            <a:off x="2895600" y="990600"/>
            <a:ext cx="6097588" cy="1371600"/>
          </a:xfrm>
        </p:spPr>
        <p:txBody>
          <a:bodyPr/>
          <a:lstStyle>
            <a:lvl1pPr algn="r">
              <a:defRPr sz="4400"/>
            </a:lvl1pPr>
          </a:lstStyle>
          <a:p>
            <a:r>
              <a:rPr lang="zh-CN" altLang="en-US"/>
              <a:t>单击此处编辑母版标题样式</a:t>
            </a:r>
          </a:p>
        </p:txBody>
      </p:sp>
      <p:sp>
        <p:nvSpPr>
          <p:cNvPr id="35852" name="Rectangle 12"/>
          <p:cNvSpPr>
            <a:spLocks noGrp="1" noChangeArrowheads="1"/>
          </p:cNvSpPr>
          <p:nvPr>
            <p:ph type="subTitle" sz="quarter" idx="1"/>
          </p:nvPr>
        </p:nvSpPr>
        <p:spPr bwMode="gray">
          <a:xfrm>
            <a:off x="3581400" y="2057400"/>
            <a:ext cx="5181600" cy="457200"/>
          </a:xfrm>
        </p:spPr>
        <p:txBody>
          <a:bodyPr/>
          <a:lstStyle>
            <a:lvl1pPr marL="0" indent="0" algn="r">
              <a:buFont typeface="Wingdings" pitchFamily="2" charset="2"/>
              <a:buNone/>
              <a:defRPr sz="2400">
                <a:solidFill>
                  <a:schemeClr val="accent1"/>
                </a:solidFill>
                <a:latin typeface="Arial" charset="0"/>
              </a:defRPr>
            </a:lvl1pPr>
          </a:lstStyle>
          <a:p>
            <a:r>
              <a:rPr lang="zh-CN" altLang="en-US"/>
              <a:t>单击此处编辑母版副标题样式</a:t>
            </a:r>
          </a:p>
        </p:txBody>
      </p:sp>
      <p:sp>
        <p:nvSpPr>
          <p:cNvPr id="29" name="Rectangle 13"/>
          <p:cNvSpPr>
            <a:spLocks noGrp="1" noChangeArrowheads="1"/>
          </p:cNvSpPr>
          <p:nvPr>
            <p:ph type="dt" sz="quarter" idx="10"/>
          </p:nvPr>
        </p:nvSpPr>
        <p:spPr bwMode="auto">
          <a:xfrm>
            <a:off x="762000" y="6564313"/>
            <a:ext cx="2133600" cy="217487"/>
          </a:xfrm>
        </p:spPr>
        <p:txBody>
          <a:bodyPr/>
          <a:lstStyle>
            <a:lvl1pPr>
              <a:defRPr>
                <a:solidFill>
                  <a:schemeClr val="tx1"/>
                </a:solidFill>
              </a:defRPr>
            </a:lvl1pPr>
          </a:lstStyle>
          <a:p>
            <a:pPr>
              <a:defRPr/>
            </a:pPr>
            <a:endParaRPr lang="en-US" altLang="zh-CN"/>
          </a:p>
        </p:txBody>
      </p:sp>
      <p:sp>
        <p:nvSpPr>
          <p:cNvPr id="30" name="Rectangle 15"/>
          <p:cNvSpPr>
            <a:spLocks noGrp="1" noChangeArrowheads="1"/>
          </p:cNvSpPr>
          <p:nvPr>
            <p:ph type="sldNum" sz="quarter" idx="11"/>
          </p:nvPr>
        </p:nvSpPr>
        <p:spPr bwMode="auto">
          <a:xfrm>
            <a:off x="152400" y="6477000"/>
            <a:ext cx="533400" cy="304800"/>
          </a:xfrm>
        </p:spPr>
        <p:txBody>
          <a:bodyPr/>
          <a:lstStyle>
            <a:lvl1pPr>
              <a:defRPr>
                <a:solidFill>
                  <a:schemeClr val="tx1"/>
                </a:solidFill>
              </a:defRPr>
            </a:lvl1pPr>
          </a:lstStyle>
          <a:p>
            <a:pPr>
              <a:defRPr/>
            </a:pPr>
            <a:fld id="{668955C1-D8EB-4AB3-A62B-A999BB77F417}" type="slidenum">
              <a:rPr lang="zh-CN" altLang="en-US"/>
              <a:pPr>
                <a:defRPr/>
              </a:pPr>
              <a:t>‹#›</a:t>
            </a:fld>
            <a:endParaRPr lang="en-US" altLang="zh-CN"/>
          </a:p>
        </p:txBody>
      </p:sp>
      <p:sp>
        <p:nvSpPr>
          <p:cNvPr id="31" name="Rectangle 14"/>
          <p:cNvSpPr>
            <a:spLocks noGrp="1" noChangeArrowheads="1"/>
          </p:cNvSpPr>
          <p:nvPr>
            <p:ph type="ftr" sz="quarter" idx="12"/>
          </p:nvPr>
        </p:nvSpPr>
        <p:spPr bwMode="auto">
          <a:xfrm>
            <a:off x="5791200" y="6477000"/>
            <a:ext cx="3124200" cy="304800"/>
          </a:xfrm>
        </p:spPr>
        <p:txBody>
          <a:bodyPr/>
          <a:lstStyle>
            <a:lvl1pPr>
              <a:defRPr sz="1200"/>
            </a:lvl1pPr>
          </a:lstStyle>
          <a:p>
            <a:pPr>
              <a:defRPr/>
            </a:pPr>
            <a:r>
              <a:rPr lang="zh-CN" altLang="en-US"/>
              <a:t>软件工程理论与实践</a:t>
            </a:r>
          </a:p>
        </p:txBody>
      </p:sp>
    </p:spTree>
    <p:extLst>
      <p:ext uri="{BB962C8B-B14F-4D97-AF65-F5344CB8AC3E}">
        <p14:creationId xmlns:p14="http://schemas.microsoft.com/office/powerpoint/2010/main" val="207969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AF2E512-6041-4E00-A040-FF6527A2E136}"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软件工程理论与实践</a:t>
            </a:r>
          </a:p>
        </p:txBody>
      </p:sp>
    </p:spTree>
    <p:extLst>
      <p:ext uri="{BB962C8B-B14F-4D97-AF65-F5344CB8AC3E}">
        <p14:creationId xmlns:p14="http://schemas.microsoft.com/office/powerpoint/2010/main" val="6282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5897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58975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F1267E26-3CE4-44CB-A224-09FBA6E89B84}"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软件工程理论与实践</a:t>
            </a:r>
          </a:p>
        </p:txBody>
      </p:sp>
    </p:spTree>
    <p:extLst>
      <p:ext uri="{BB962C8B-B14F-4D97-AF65-F5344CB8AC3E}">
        <p14:creationId xmlns:p14="http://schemas.microsoft.com/office/powerpoint/2010/main" val="830019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63713" y="228600"/>
            <a:ext cx="6618287" cy="8842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229600" cy="4830763"/>
          </a:xfrm>
        </p:spPr>
        <p:txBody>
          <a:bodyPr/>
          <a:lstStyle/>
          <a:p>
            <a:pPr lvl="0"/>
            <a:endParaRPr lang="zh-CN" altLang="en-US" noProof="0" smtClean="0"/>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DCB05C6A-00BD-40D8-B25F-E80A4172FE45}"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软件工程理论与实践</a:t>
            </a:r>
          </a:p>
        </p:txBody>
      </p:sp>
    </p:spTree>
    <p:extLst>
      <p:ext uri="{BB962C8B-B14F-4D97-AF65-F5344CB8AC3E}">
        <p14:creationId xmlns:p14="http://schemas.microsoft.com/office/powerpoint/2010/main" val="350668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763713" y="228600"/>
            <a:ext cx="6618287" cy="88423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8229600" cy="23383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786188"/>
            <a:ext cx="8229600" cy="233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A95BD6DD-ED76-42AC-9B58-2D6457302B57}" type="slidenum">
              <a:rPr lang="zh-CN" altLang="en-US"/>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zh-CN" altLang="en-US"/>
              <a:t>软件工程理论与实践</a:t>
            </a:r>
          </a:p>
        </p:txBody>
      </p:sp>
    </p:spTree>
    <p:extLst>
      <p:ext uri="{BB962C8B-B14F-4D97-AF65-F5344CB8AC3E}">
        <p14:creationId xmlns:p14="http://schemas.microsoft.com/office/powerpoint/2010/main" val="3966407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239253E-BF8F-4BD1-BD3F-0AA81265512B}"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软件工程理论与实践</a:t>
            </a:r>
          </a:p>
        </p:txBody>
      </p:sp>
    </p:spTree>
    <p:extLst>
      <p:ext uri="{BB962C8B-B14F-4D97-AF65-F5344CB8AC3E}">
        <p14:creationId xmlns:p14="http://schemas.microsoft.com/office/powerpoint/2010/main" val="325035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5D5D6680-B0AC-4A1F-AF96-5344B7ABE854}"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软件工程理论与实践</a:t>
            </a:r>
          </a:p>
        </p:txBody>
      </p:sp>
    </p:spTree>
    <p:extLst>
      <p:ext uri="{BB962C8B-B14F-4D97-AF65-F5344CB8AC3E}">
        <p14:creationId xmlns:p14="http://schemas.microsoft.com/office/powerpoint/2010/main" val="374610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9F485C2E-56EE-4CC0-842D-D6B1202777EA}" type="slidenum">
              <a:rPr lang="zh-CN" altLang="en-US"/>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zh-CN" altLang="en-US"/>
              <a:t>软件工程理论与实践</a:t>
            </a:r>
          </a:p>
        </p:txBody>
      </p:sp>
    </p:spTree>
    <p:extLst>
      <p:ext uri="{BB962C8B-B14F-4D97-AF65-F5344CB8AC3E}">
        <p14:creationId xmlns:p14="http://schemas.microsoft.com/office/powerpoint/2010/main" val="312209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263A814A-A699-408F-BE4B-D8AF7DA15380}" type="slidenum">
              <a:rPr lang="zh-CN" altLang="en-US"/>
              <a:pPr>
                <a:defRPr/>
              </a:pPr>
              <a:t>‹#›</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r>
              <a:rPr lang="zh-CN" altLang="en-US"/>
              <a:t>软件工程理论与实践</a:t>
            </a:r>
          </a:p>
        </p:txBody>
      </p:sp>
    </p:spTree>
    <p:extLst>
      <p:ext uri="{BB962C8B-B14F-4D97-AF65-F5344CB8AC3E}">
        <p14:creationId xmlns:p14="http://schemas.microsoft.com/office/powerpoint/2010/main" val="1384000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861F4639-51A0-4368-A153-4DD7A5337CCA}" type="slidenum">
              <a:rPr lang="zh-CN" altLang="en-US"/>
              <a:pPr>
                <a:defRPr/>
              </a:pPr>
              <a:t>‹#›</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r>
              <a:rPr lang="zh-CN" altLang="en-US"/>
              <a:t>软件工程理论与实践</a:t>
            </a:r>
          </a:p>
        </p:txBody>
      </p:sp>
    </p:spTree>
    <p:extLst>
      <p:ext uri="{BB962C8B-B14F-4D97-AF65-F5344CB8AC3E}">
        <p14:creationId xmlns:p14="http://schemas.microsoft.com/office/powerpoint/2010/main" val="156495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34C30C01-71A6-4AA6-B931-C9724934745A}" type="slidenum">
              <a:rPr lang="zh-CN" altLang="en-US"/>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r>
              <a:rPr lang="zh-CN" altLang="en-US"/>
              <a:t>软件工程理论与实践</a:t>
            </a:r>
          </a:p>
        </p:txBody>
      </p:sp>
    </p:spTree>
    <p:extLst>
      <p:ext uri="{BB962C8B-B14F-4D97-AF65-F5344CB8AC3E}">
        <p14:creationId xmlns:p14="http://schemas.microsoft.com/office/powerpoint/2010/main" val="2708567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DFAA533B-27EB-427C-A290-F7EB0AC0F6D4}" type="slidenum">
              <a:rPr lang="zh-CN" altLang="en-US"/>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zh-CN" altLang="en-US"/>
              <a:t>软件工程理论与实践</a:t>
            </a:r>
          </a:p>
        </p:txBody>
      </p:sp>
    </p:spTree>
    <p:extLst>
      <p:ext uri="{BB962C8B-B14F-4D97-AF65-F5344CB8AC3E}">
        <p14:creationId xmlns:p14="http://schemas.microsoft.com/office/powerpoint/2010/main" val="13043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E1FA3499-A3EB-4391-9127-2E7B887969DC}" type="slidenum">
              <a:rPr lang="zh-CN" altLang="en-US"/>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zh-CN" altLang="en-US"/>
              <a:t>软件工程理论与实践</a:t>
            </a:r>
          </a:p>
        </p:txBody>
      </p:sp>
    </p:spTree>
    <p:extLst>
      <p:ext uri="{BB962C8B-B14F-4D97-AF65-F5344CB8AC3E}">
        <p14:creationId xmlns:p14="http://schemas.microsoft.com/office/powerpoint/2010/main" val="374034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Freeform 27"/>
          <p:cNvSpPr>
            <a:spLocks/>
          </p:cNvSpPr>
          <p:nvPr/>
        </p:nvSpPr>
        <p:spPr bwMode="gray">
          <a:xfrm>
            <a:off x="-14288" y="5124450"/>
            <a:ext cx="9156701" cy="1758950"/>
          </a:xfrm>
          <a:custGeom>
            <a:avLst/>
            <a:gdLst>
              <a:gd name="T0" fmla="*/ 2147483647 w 5768"/>
              <a:gd name="T1" fmla="*/ 2147483647 h 1108"/>
              <a:gd name="T2" fmla="*/ 2147483647 w 5768"/>
              <a:gd name="T3" fmla="*/ 2147483647 h 1108"/>
              <a:gd name="T4" fmla="*/ 2147483647 w 5768"/>
              <a:gd name="T5" fmla="*/ 0 h 1108"/>
              <a:gd name="T6" fmla="*/ 2147483647 w 5768"/>
              <a:gd name="T7" fmla="*/ 2147483647 h 1108"/>
              <a:gd name="T8" fmla="*/ 0 w 5768"/>
              <a:gd name="T9" fmla="*/ 2147483647 h 1108"/>
              <a:gd name="T10" fmla="*/ 0 w 5768"/>
              <a:gd name="T11" fmla="*/ 2147483647 h 1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8" h="1108">
                <a:moveTo>
                  <a:pt x="3" y="1092"/>
                </a:moveTo>
                <a:lnTo>
                  <a:pt x="5768" y="1108"/>
                </a:lnTo>
                <a:lnTo>
                  <a:pt x="5766" y="0"/>
                </a:lnTo>
                <a:cubicBezTo>
                  <a:pt x="5264" y="296"/>
                  <a:pt x="2820" y="1038"/>
                  <a:pt x="1764" y="1032"/>
                </a:cubicBezTo>
                <a:cubicBezTo>
                  <a:pt x="708" y="1026"/>
                  <a:pt x="116" y="744"/>
                  <a:pt x="0" y="720"/>
                </a:cubicBezTo>
                <a:lnTo>
                  <a:pt x="0" y="1008"/>
                </a:lnTo>
              </a:path>
            </a:pathLst>
          </a:custGeom>
          <a:solidFill>
            <a:schemeClr val="hlink"/>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p>
        </p:txBody>
      </p:sp>
      <p:sp>
        <p:nvSpPr>
          <p:cNvPr id="34844" name="Freeform 28"/>
          <p:cNvSpPr>
            <a:spLocks/>
          </p:cNvSpPr>
          <p:nvPr/>
        </p:nvSpPr>
        <p:spPr bwMode="gray">
          <a:xfrm>
            <a:off x="-9525" y="5062538"/>
            <a:ext cx="9159875" cy="1733550"/>
          </a:xfrm>
          <a:custGeom>
            <a:avLst/>
            <a:gdLst>
              <a:gd name="T0" fmla="*/ 2147483647 w 5766"/>
              <a:gd name="T1" fmla="*/ 2147483647 h 1092"/>
              <a:gd name="T2" fmla="*/ 2147483647 w 5766"/>
              <a:gd name="T3" fmla="*/ 2147483647 h 1092"/>
              <a:gd name="T4" fmla="*/ 2147483647 w 5766"/>
              <a:gd name="T5" fmla="*/ 2147483647 h 1092"/>
              <a:gd name="T6" fmla="*/ 2147483647 w 5766"/>
              <a:gd name="T7" fmla="*/ 0 h 1092"/>
              <a:gd name="T8" fmla="*/ 2147483647 w 5766"/>
              <a:gd name="T9" fmla="*/ 2147483647 h 1092"/>
              <a:gd name="T10" fmla="*/ 0 w 5766"/>
              <a:gd name="T11" fmla="*/ 2147483647 h 1092"/>
              <a:gd name="T12" fmla="*/ 0 w 5766"/>
              <a:gd name="T13" fmla="*/ 2147483647 h 10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66" h="1092">
                <a:moveTo>
                  <a:pt x="8" y="1000"/>
                </a:moveTo>
                <a:cubicBezTo>
                  <a:pt x="302" y="1012"/>
                  <a:pt x="774" y="1092"/>
                  <a:pt x="1778" y="1072"/>
                </a:cubicBezTo>
                <a:cubicBezTo>
                  <a:pt x="2782" y="1052"/>
                  <a:pt x="5098" y="529"/>
                  <a:pt x="5760" y="324"/>
                </a:cubicBezTo>
                <a:lnTo>
                  <a:pt x="5766" y="0"/>
                </a:lnTo>
                <a:cubicBezTo>
                  <a:pt x="5264" y="296"/>
                  <a:pt x="2820" y="1038"/>
                  <a:pt x="1764" y="1032"/>
                </a:cubicBezTo>
                <a:cubicBezTo>
                  <a:pt x="708" y="1026"/>
                  <a:pt x="116" y="744"/>
                  <a:pt x="0" y="720"/>
                </a:cubicBezTo>
                <a:lnTo>
                  <a:pt x="0" y="1008"/>
                </a:lnTo>
              </a:path>
            </a:pathLst>
          </a:custGeom>
          <a:solidFill>
            <a:schemeClr val="tx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p>
        </p:txBody>
      </p:sp>
      <p:sp>
        <p:nvSpPr>
          <p:cNvPr id="1028" name="Freeform 29"/>
          <p:cNvSpPr>
            <a:spLocks/>
          </p:cNvSpPr>
          <p:nvPr/>
        </p:nvSpPr>
        <p:spPr bwMode="gray">
          <a:xfrm>
            <a:off x="-25400" y="5765800"/>
            <a:ext cx="9169400" cy="977900"/>
          </a:xfrm>
          <a:custGeom>
            <a:avLst/>
            <a:gdLst>
              <a:gd name="T0" fmla="*/ 0 w 5776"/>
              <a:gd name="T1" fmla="*/ 2147483647 h 616"/>
              <a:gd name="T2" fmla="*/ 2147483647 w 5776"/>
              <a:gd name="T3" fmla="*/ 2147483647 h 616"/>
              <a:gd name="T4" fmla="*/ 2147483647 w 5776"/>
              <a:gd name="T5" fmla="*/ 0 h 616"/>
              <a:gd name="T6" fmla="*/ 2147483647 w 5776"/>
              <a:gd name="T7" fmla="*/ 2147483647 h 616"/>
              <a:gd name="T8" fmla="*/ 2147483647 w 5776"/>
              <a:gd name="T9" fmla="*/ 2147483647 h 616"/>
              <a:gd name="T10" fmla="*/ 2147483647 w 5776"/>
              <a:gd name="T11" fmla="*/ 2147483647 h 616"/>
              <a:gd name="T12" fmla="*/ 0 w 5776"/>
              <a:gd name="T13" fmla="*/ 2147483647 h 6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76" h="616">
                <a:moveTo>
                  <a:pt x="0" y="58"/>
                </a:moveTo>
                <a:cubicBezTo>
                  <a:pt x="116" y="98"/>
                  <a:pt x="606" y="574"/>
                  <a:pt x="1584" y="586"/>
                </a:cubicBezTo>
                <a:cubicBezTo>
                  <a:pt x="2562" y="598"/>
                  <a:pt x="4364" y="324"/>
                  <a:pt x="5768" y="0"/>
                </a:cubicBezTo>
                <a:lnTo>
                  <a:pt x="5776" y="32"/>
                </a:lnTo>
                <a:cubicBezTo>
                  <a:pt x="4336" y="356"/>
                  <a:pt x="2550" y="616"/>
                  <a:pt x="1584" y="598"/>
                </a:cubicBezTo>
                <a:cubicBezTo>
                  <a:pt x="618" y="580"/>
                  <a:pt x="152" y="157"/>
                  <a:pt x="4" y="92"/>
                </a:cubicBezTo>
                <a:lnTo>
                  <a:pt x="0" y="58"/>
                </a:lnTo>
                <a:close/>
              </a:path>
            </a:pathLst>
          </a:custGeom>
          <a:solidFill>
            <a:srgbClr val="FFFFFF">
              <a:alpha val="50195"/>
            </a:srgbClr>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p>
        </p:txBody>
      </p:sp>
      <p:sp>
        <p:nvSpPr>
          <p:cNvPr id="34818" name="Rectangle 2"/>
          <p:cNvSpPr>
            <a:spLocks noGrp="1" noChangeArrowheads="1"/>
          </p:cNvSpPr>
          <p:nvPr>
            <p:ph type="dt" sz="half" idx="2"/>
          </p:nvPr>
        </p:nvSpPr>
        <p:spPr bwMode="gray">
          <a:xfrm>
            <a:off x="0" y="6400800"/>
            <a:ext cx="2133600" cy="273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bg2"/>
                </a:solidFill>
                <a:latin typeface="Arial" charset="0"/>
              </a:defRPr>
            </a:lvl1pPr>
          </a:lstStyle>
          <a:p>
            <a:pPr>
              <a:defRPr/>
            </a:pPr>
            <a:endParaRPr lang="en-US" altLang="zh-CN"/>
          </a:p>
        </p:txBody>
      </p:sp>
      <p:sp>
        <p:nvSpPr>
          <p:cNvPr id="34819" name="Rectangle 3"/>
          <p:cNvSpPr>
            <a:spLocks noGrp="1" noChangeArrowheads="1"/>
          </p:cNvSpPr>
          <p:nvPr>
            <p:ph type="sldNum" sz="quarter" idx="4"/>
          </p:nvPr>
        </p:nvSpPr>
        <p:spPr bwMode="white">
          <a:xfrm>
            <a:off x="3733800" y="6584950"/>
            <a:ext cx="2133600" cy="273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solidFill>
                  <a:schemeClr val="bg2"/>
                </a:solidFill>
                <a:latin typeface="Arial" charset="0"/>
              </a:defRPr>
            </a:lvl1pPr>
          </a:lstStyle>
          <a:p>
            <a:pPr>
              <a:defRPr/>
            </a:pPr>
            <a:fld id="{40463777-E299-4C61-901B-29B0E58E964E}" type="slidenum">
              <a:rPr lang="zh-CN" altLang="en-US"/>
              <a:pPr>
                <a:defRPr/>
              </a:pPr>
              <a:t>‹#›</a:t>
            </a:fld>
            <a:endParaRPr lang="en-US" altLang="zh-CN"/>
          </a:p>
        </p:txBody>
      </p:sp>
      <p:sp>
        <p:nvSpPr>
          <p:cNvPr id="34829" name="Rectangle 13"/>
          <p:cNvSpPr>
            <a:spLocks noGrp="1" noRot="1" noChangeArrowheads="1"/>
          </p:cNvSpPr>
          <p:nvPr>
            <p:ph type="title"/>
          </p:nvPr>
        </p:nvSpPr>
        <p:spPr bwMode="auto">
          <a:xfrm>
            <a:off x="1763713" y="228600"/>
            <a:ext cx="6618287" cy="8842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30" name="Rectangle 14"/>
          <p:cNvSpPr>
            <a:spLocks noGrp="1" noChangeArrowheads="1"/>
          </p:cNvSpPr>
          <p:nvPr>
            <p:ph type="ftr" sz="quarter" idx="3"/>
          </p:nvPr>
        </p:nvSpPr>
        <p:spPr bwMode="gray">
          <a:xfrm>
            <a:off x="5943600" y="6451600"/>
            <a:ext cx="2895600" cy="273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latin typeface="Arial" charset="0"/>
              </a:defRPr>
            </a:lvl1pPr>
          </a:lstStyle>
          <a:p>
            <a:pPr>
              <a:defRPr/>
            </a:pPr>
            <a:r>
              <a:rPr lang="zh-CN" altLang="en-US"/>
              <a:t>软件工程理论与实践</a:t>
            </a:r>
          </a:p>
        </p:txBody>
      </p:sp>
      <p:sp>
        <p:nvSpPr>
          <p:cNvPr id="34831" name="Rectangle 15"/>
          <p:cNvSpPr>
            <a:spLocks noGrp="1" noChangeArrowheads="1"/>
          </p:cNvSpPr>
          <p:nvPr>
            <p:ph type="body" idx="1"/>
          </p:nvPr>
        </p:nvSpPr>
        <p:spPr bwMode="auto">
          <a:xfrm>
            <a:off x="4572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grpSp>
        <p:nvGrpSpPr>
          <p:cNvPr id="2" name="Group 141"/>
          <p:cNvGrpSpPr>
            <a:grpSpLocks/>
          </p:cNvGrpSpPr>
          <p:nvPr/>
        </p:nvGrpSpPr>
        <p:grpSpPr bwMode="auto">
          <a:xfrm rot="10800000">
            <a:off x="-457200" y="-152400"/>
            <a:ext cx="3533775" cy="3427413"/>
            <a:chOff x="3665" y="622"/>
            <a:chExt cx="2161" cy="2063"/>
          </a:xfrm>
        </p:grpSpPr>
        <p:sp>
          <p:nvSpPr>
            <p:cNvPr id="1036" name="Freeform 142"/>
            <p:cNvSpPr>
              <a:spLocks/>
            </p:cNvSpPr>
            <p:nvPr userDrawn="1"/>
          </p:nvSpPr>
          <p:spPr bwMode="gray">
            <a:xfrm rot="-667772" flipH="1" flipV="1">
              <a:off x="3676" y="2493"/>
              <a:ext cx="676" cy="192"/>
            </a:xfrm>
            <a:custGeom>
              <a:avLst/>
              <a:gdLst>
                <a:gd name="T0" fmla="*/ 14 w 674"/>
                <a:gd name="T1" fmla="*/ 0 h 192"/>
                <a:gd name="T2" fmla="*/ 690 w 674"/>
                <a:gd name="T3" fmla="*/ 116 h 192"/>
                <a:gd name="T4" fmla="*/ 676 w 674"/>
                <a:gd name="T5" fmla="*/ 192 h 192"/>
                <a:gd name="T6" fmla="*/ 0 w 674"/>
                <a:gd name="T7" fmla="*/ 75 h 192"/>
                <a:gd name="T8" fmla="*/ 14 w 674"/>
                <a:gd name="T9" fmla="*/ 0 h 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4" h="192">
                  <a:moveTo>
                    <a:pt x="14" y="0"/>
                  </a:moveTo>
                  <a:lnTo>
                    <a:pt x="674" y="116"/>
                  </a:lnTo>
                  <a:lnTo>
                    <a:pt x="660" y="192"/>
                  </a:lnTo>
                  <a:lnTo>
                    <a:pt x="0" y="75"/>
                  </a:lnTo>
                  <a:lnTo>
                    <a:pt x="14"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7" name="Freeform 143"/>
            <p:cNvSpPr>
              <a:spLocks/>
            </p:cNvSpPr>
            <p:nvPr userDrawn="1"/>
          </p:nvSpPr>
          <p:spPr bwMode="gray">
            <a:xfrm rot="-667772" flipH="1" flipV="1">
              <a:off x="3690" y="2327"/>
              <a:ext cx="669" cy="247"/>
            </a:xfrm>
            <a:custGeom>
              <a:avLst/>
              <a:gdLst>
                <a:gd name="T0" fmla="*/ 20 w 667"/>
                <a:gd name="T1" fmla="*/ 0 h 247"/>
                <a:gd name="T2" fmla="*/ 683 w 667"/>
                <a:gd name="T3" fmla="*/ 173 h 247"/>
                <a:gd name="T4" fmla="*/ 663 w 667"/>
                <a:gd name="T5" fmla="*/ 247 h 247"/>
                <a:gd name="T6" fmla="*/ 0 w 667"/>
                <a:gd name="T7" fmla="*/ 74 h 247"/>
                <a:gd name="T8" fmla="*/ 20 w 667"/>
                <a:gd name="T9" fmla="*/ 0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7" h="247">
                  <a:moveTo>
                    <a:pt x="20" y="0"/>
                  </a:moveTo>
                  <a:lnTo>
                    <a:pt x="667" y="173"/>
                  </a:lnTo>
                  <a:lnTo>
                    <a:pt x="647" y="247"/>
                  </a:lnTo>
                  <a:lnTo>
                    <a:pt x="0" y="74"/>
                  </a:lnTo>
                  <a:lnTo>
                    <a:pt x="20"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8" name="Freeform 144"/>
            <p:cNvSpPr>
              <a:spLocks/>
            </p:cNvSpPr>
            <p:nvPr userDrawn="1"/>
          </p:nvSpPr>
          <p:spPr bwMode="gray">
            <a:xfrm rot="-667772" flipH="1" flipV="1">
              <a:off x="3713" y="2161"/>
              <a:ext cx="655" cy="301"/>
            </a:xfrm>
            <a:custGeom>
              <a:avLst/>
              <a:gdLst>
                <a:gd name="T0" fmla="*/ 26 w 655"/>
                <a:gd name="T1" fmla="*/ 0 h 301"/>
                <a:gd name="T2" fmla="*/ 655 w 655"/>
                <a:gd name="T3" fmla="*/ 229 h 301"/>
                <a:gd name="T4" fmla="*/ 629 w 655"/>
                <a:gd name="T5" fmla="*/ 301 h 301"/>
                <a:gd name="T6" fmla="*/ 0 w 655"/>
                <a:gd name="T7" fmla="*/ 72 h 301"/>
                <a:gd name="T8" fmla="*/ 26 w 655"/>
                <a:gd name="T9" fmla="*/ 0 h 3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5" h="301">
                  <a:moveTo>
                    <a:pt x="26" y="0"/>
                  </a:moveTo>
                  <a:lnTo>
                    <a:pt x="655" y="229"/>
                  </a:lnTo>
                  <a:lnTo>
                    <a:pt x="629" y="301"/>
                  </a:lnTo>
                  <a:lnTo>
                    <a:pt x="0" y="72"/>
                  </a:lnTo>
                  <a:lnTo>
                    <a:pt x="26"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9" name="Freeform 145"/>
            <p:cNvSpPr>
              <a:spLocks/>
            </p:cNvSpPr>
            <p:nvPr userDrawn="1"/>
          </p:nvSpPr>
          <p:spPr bwMode="gray">
            <a:xfrm rot="-667772" flipH="1" flipV="1">
              <a:off x="3738" y="1998"/>
              <a:ext cx="639" cy="353"/>
            </a:xfrm>
            <a:custGeom>
              <a:avLst/>
              <a:gdLst>
                <a:gd name="T0" fmla="*/ 32 w 639"/>
                <a:gd name="T1" fmla="*/ 0 h 353"/>
                <a:gd name="T2" fmla="*/ 639 w 639"/>
                <a:gd name="T3" fmla="*/ 283 h 353"/>
                <a:gd name="T4" fmla="*/ 606 w 639"/>
                <a:gd name="T5" fmla="*/ 353 h 353"/>
                <a:gd name="T6" fmla="*/ 0 w 639"/>
                <a:gd name="T7" fmla="*/ 70 h 353"/>
                <a:gd name="T8" fmla="*/ 32 w 639"/>
                <a:gd name="T9" fmla="*/ 0 h 3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9" h="353">
                  <a:moveTo>
                    <a:pt x="32" y="0"/>
                  </a:moveTo>
                  <a:lnTo>
                    <a:pt x="639" y="283"/>
                  </a:lnTo>
                  <a:lnTo>
                    <a:pt x="606" y="353"/>
                  </a:lnTo>
                  <a:lnTo>
                    <a:pt x="0" y="70"/>
                  </a:lnTo>
                  <a:lnTo>
                    <a:pt x="32"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0" name="Freeform 146"/>
            <p:cNvSpPr>
              <a:spLocks/>
            </p:cNvSpPr>
            <p:nvPr userDrawn="1"/>
          </p:nvSpPr>
          <p:spPr bwMode="gray">
            <a:xfrm rot="-667772" flipH="1" flipV="1">
              <a:off x="3781" y="1836"/>
              <a:ext cx="617" cy="398"/>
            </a:xfrm>
            <a:custGeom>
              <a:avLst/>
              <a:gdLst>
                <a:gd name="T0" fmla="*/ 37 w 617"/>
                <a:gd name="T1" fmla="*/ 0 h 400"/>
                <a:gd name="T2" fmla="*/ 617 w 617"/>
                <a:gd name="T3" fmla="*/ 318 h 400"/>
                <a:gd name="T4" fmla="*/ 579 w 617"/>
                <a:gd name="T5" fmla="*/ 384 h 400"/>
                <a:gd name="T6" fmla="*/ 0 w 617"/>
                <a:gd name="T7" fmla="*/ 66 h 400"/>
                <a:gd name="T8" fmla="*/ 37 w 617"/>
                <a:gd name="T9" fmla="*/ 0 h 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7" h="400">
                  <a:moveTo>
                    <a:pt x="37" y="0"/>
                  </a:moveTo>
                  <a:lnTo>
                    <a:pt x="617" y="334"/>
                  </a:lnTo>
                  <a:lnTo>
                    <a:pt x="579" y="400"/>
                  </a:lnTo>
                  <a:lnTo>
                    <a:pt x="0" y="66"/>
                  </a:lnTo>
                  <a:lnTo>
                    <a:pt x="37"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1" name="Freeform 147"/>
            <p:cNvSpPr>
              <a:spLocks/>
            </p:cNvSpPr>
            <p:nvPr userDrawn="1"/>
          </p:nvSpPr>
          <p:spPr bwMode="gray">
            <a:xfrm rot="-667772" flipH="1" flipV="1">
              <a:off x="3853" y="1686"/>
              <a:ext cx="589" cy="441"/>
            </a:xfrm>
            <a:custGeom>
              <a:avLst/>
              <a:gdLst>
                <a:gd name="T0" fmla="*/ 44 w 592"/>
                <a:gd name="T1" fmla="*/ 0 h 446"/>
                <a:gd name="T2" fmla="*/ 568 w 592"/>
                <a:gd name="T3" fmla="*/ 351 h 446"/>
                <a:gd name="T4" fmla="*/ 524 w 592"/>
                <a:gd name="T5" fmla="*/ 406 h 446"/>
                <a:gd name="T6" fmla="*/ 0 w 592"/>
                <a:gd name="T7" fmla="*/ 54 h 446"/>
                <a:gd name="T8" fmla="*/ 44 w 592"/>
                <a:gd name="T9" fmla="*/ 0 h 4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2" h="446">
                  <a:moveTo>
                    <a:pt x="44" y="0"/>
                  </a:moveTo>
                  <a:lnTo>
                    <a:pt x="592" y="383"/>
                  </a:lnTo>
                  <a:lnTo>
                    <a:pt x="548" y="446"/>
                  </a:lnTo>
                  <a:lnTo>
                    <a:pt x="0" y="62"/>
                  </a:lnTo>
                  <a:lnTo>
                    <a:pt x="44"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2" name="Freeform 148"/>
            <p:cNvSpPr>
              <a:spLocks/>
            </p:cNvSpPr>
            <p:nvPr userDrawn="1"/>
          </p:nvSpPr>
          <p:spPr bwMode="gray">
            <a:xfrm rot="-667772" flipH="1" flipV="1">
              <a:off x="3936" y="1535"/>
              <a:ext cx="560" cy="484"/>
            </a:xfrm>
            <a:custGeom>
              <a:avLst/>
              <a:gdLst>
                <a:gd name="T0" fmla="*/ 49 w 562"/>
                <a:gd name="T1" fmla="*/ 0 h 489"/>
                <a:gd name="T2" fmla="*/ 546 w 562"/>
                <a:gd name="T3" fmla="*/ 398 h 489"/>
                <a:gd name="T4" fmla="*/ 495 w 562"/>
                <a:gd name="T5" fmla="*/ 449 h 489"/>
                <a:gd name="T6" fmla="*/ 0 w 562"/>
                <a:gd name="T7" fmla="*/ 50 h 489"/>
                <a:gd name="T8" fmla="*/ 49 w 562"/>
                <a:gd name="T9" fmla="*/ 0 h 4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2" h="489">
                  <a:moveTo>
                    <a:pt x="49" y="0"/>
                  </a:moveTo>
                  <a:lnTo>
                    <a:pt x="562" y="430"/>
                  </a:lnTo>
                  <a:lnTo>
                    <a:pt x="511" y="489"/>
                  </a:lnTo>
                  <a:lnTo>
                    <a:pt x="0" y="58"/>
                  </a:lnTo>
                  <a:lnTo>
                    <a:pt x="49"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3" name="Freeform 149"/>
            <p:cNvSpPr>
              <a:spLocks/>
            </p:cNvSpPr>
            <p:nvPr userDrawn="1"/>
          </p:nvSpPr>
          <p:spPr bwMode="gray">
            <a:xfrm rot="-667772" flipH="1" flipV="1">
              <a:off x="4022" y="1395"/>
              <a:ext cx="524" cy="526"/>
            </a:xfrm>
            <a:custGeom>
              <a:avLst/>
              <a:gdLst>
                <a:gd name="T0" fmla="*/ 52 w 529"/>
                <a:gd name="T1" fmla="*/ 0 h 527"/>
                <a:gd name="T2" fmla="*/ 489 w 529"/>
                <a:gd name="T3" fmla="*/ 465 h 527"/>
                <a:gd name="T4" fmla="*/ 442 w 529"/>
                <a:gd name="T5" fmla="*/ 519 h 527"/>
                <a:gd name="T6" fmla="*/ 0 w 529"/>
                <a:gd name="T7" fmla="*/ 54 h 527"/>
                <a:gd name="T8" fmla="*/ 52 w 529"/>
                <a:gd name="T9" fmla="*/ 0 h 5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 h="527">
                  <a:moveTo>
                    <a:pt x="56" y="0"/>
                  </a:moveTo>
                  <a:lnTo>
                    <a:pt x="529" y="473"/>
                  </a:lnTo>
                  <a:lnTo>
                    <a:pt x="474" y="527"/>
                  </a:lnTo>
                  <a:lnTo>
                    <a:pt x="0" y="54"/>
                  </a:lnTo>
                  <a:lnTo>
                    <a:pt x="56"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4" name="Freeform 150"/>
            <p:cNvSpPr>
              <a:spLocks/>
            </p:cNvSpPr>
            <p:nvPr userDrawn="1"/>
          </p:nvSpPr>
          <p:spPr bwMode="gray">
            <a:xfrm rot="-667772" flipH="1" flipV="1">
              <a:off x="4116" y="1269"/>
              <a:ext cx="486" cy="569"/>
            </a:xfrm>
            <a:custGeom>
              <a:avLst/>
              <a:gdLst>
                <a:gd name="T0" fmla="*/ 59 w 490"/>
                <a:gd name="T1" fmla="*/ 0 h 562"/>
                <a:gd name="T2" fmla="*/ 458 w 490"/>
                <a:gd name="T3" fmla="*/ 567 h 562"/>
                <a:gd name="T4" fmla="*/ 405 w 490"/>
                <a:gd name="T5" fmla="*/ 620 h 562"/>
                <a:gd name="T6" fmla="*/ 0 w 490"/>
                <a:gd name="T7" fmla="*/ 59 h 562"/>
                <a:gd name="T8" fmla="*/ 59 w 490"/>
                <a:gd name="T9" fmla="*/ 0 h 5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0" h="562">
                  <a:moveTo>
                    <a:pt x="59" y="0"/>
                  </a:moveTo>
                  <a:lnTo>
                    <a:pt x="490" y="513"/>
                  </a:lnTo>
                  <a:lnTo>
                    <a:pt x="430" y="562"/>
                  </a:lnTo>
                  <a:lnTo>
                    <a:pt x="0" y="51"/>
                  </a:lnTo>
                  <a:lnTo>
                    <a:pt x="59"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5" name="Freeform 151"/>
            <p:cNvSpPr>
              <a:spLocks/>
            </p:cNvSpPr>
            <p:nvPr userDrawn="1"/>
          </p:nvSpPr>
          <p:spPr bwMode="gray">
            <a:xfrm rot="-667772" flipH="1" flipV="1">
              <a:off x="4233" y="1148"/>
              <a:ext cx="446" cy="591"/>
            </a:xfrm>
            <a:custGeom>
              <a:avLst/>
              <a:gdLst>
                <a:gd name="T0" fmla="*/ 64 w 446"/>
                <a:gd name="T1" fmla="*/ 0 h 593"/>
                <a:gd name="T2" fmla="*/ 446 w 446"/>
                <a:gd name="T3" fmla="*/ 532 h 593"/>
                <a:gd name="T4" fmla="*/ 384 w 446"/>
                <a:gd name="T5" fmla="*/ 577 h 593"/>
                <a:gd name="T6" fmla="*/ 0 w 446"/>
                <a:gd name="T7" fmla="*/ 45 h 593"/>
                <a:gd name="T8" fmla="*/ 64 w 446"/>
                <a:gd name="T9" fmla="*/ 0 h 5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6" h="593">
                  <a:moveTo>
                    <a:pt x="64" y="0"/>
                  </a:moveTo>
                  <a:lnTo>
                    <a:pt x="446" y="548"/>
                  </a:lnTo>
                  <a:lnTo>
                    <a:pt x="384" y="593"/>
                  </a:lnTo>
                  <a:lnTo>
                    <a:pt x="0" y="45"/>
                  </a:lnTo>
                  <a:lnTo>
                    <a:pt x="64"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6" name="Freeform 152"/>
            <p:cNvSpPr>
              <a:spLocks/>
            </p:cNvSpPr>
            <p:nvPr userDrawn="1"/>
          </p:nvSpPr>
          <p:spPr bwMode="gray">
            <a:xfrm rot="-667772" flipH="1" flipV="1">
              <a:off x="4357" y="1041"/>
              <a:ext cx="405" cy="612"/>
            </a:xfrm>
            <a:custGeom>
              <a:avLst/>
              <a:gdLst>
                <a:gd name="T0" fmla="*/ 74 w 401"/>
                <a:gd name="T1" fmla="*/ 0 h 618"/>
                <a:gd name="T2" fmla="*/ 433 w 401"/>
                <a:gd name="T3" fmla="*/ 536 h 618"/>
                <a:gd name="T4" fmla="*/ 360 w 401"/>
                <a:gd name="T5" fmla="*/ 570 h 618"/>
                <a:gd name="T6" fmla="*/ 0 w 401"/>
                <a:gd name="T7" fmla="*/ 38 h 618"/>
                <a:gd name="T8" fmla="*/ 74 w 401"/>
                <a:gd name="T9" fmla="*/ 0 h 6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1" h="618">
                  <a:moveTo>
                    <a:pt x="66" y="0"/>
                  </a:moveTo>
                  <a:lnTo>
                    <a:pt x="401" y="579"/>
                  </a:lnTo>
                  <a:lnTo>
                    <a:pt x="334" y="618"/>
                  </a:lnTo>
                  <a:lnTo>
                    <a:pt x="0" y="38"/>
                  </a:lnTo>
                  <a:lnTo>
                    <a:pt x="66"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7" name="Freeform 153"/>
            <p:cNvSpPr>
              <a:spLocks/>
            </p:cNvSpPr>
            <p:nvPr userDrawn="1"/>
          </p:nvSpPr>
          <p:spPr bwMode="gray">
            <a:xfrm rot="-667772" flipH="1" flipV="1">
              <a:off x="4492" y="938"/>
              <a:ext cx="349" cy="639"/>
            </a:xfrm>
            <a:custGeom>
              <a:avLst/>
              <a:gdLst>
                <a:gd name="T0" fmla="*/ 61 w 353"/>
                <a:gd name="T1" fmla="*/ 0 h 640"/>
                <a:gd name="T2" fmla="*/ 321 w 353"/>
                <a:gd name="T3" fmla="*/ 599 h 640"/>
                <a:gd name="T4" fmla="*/ 258 w 353"/>
                <a:gd name="T5" fmla="*/ 632 h 640"/>
                <a:gd name="T6" fmla="*/ 0 w 353"/>
                <a:gd name="T7" fmla="*/ 33 h 640"/>
                <a:gd name="T8" fmla="*/ 61 w 353"/>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640">
                  <a:moveTo>
                    <a:pt x="69" y="0"/>
                  </a:moveTo>
                  <a:lnTo>
                    <a:pt x="353" y="607"/>
                  </a:lnTo>
                  <a:lnTo>
                    <a:pt x="282" y="640"/>
                  </a:lnTo>
                  <a:lnTo>
                    <a:pt x="0" y="33"/>
                  </a:lnTo>
                  <a:lnTo>
                    <a:pt x="69"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8" name="Freeform 154"/>
            <p:cNvSpPr>
              <a:spLocks/>
            </p:cNvSpPr>
            <p:nvPr userDrawn="1"/>
          </p:nvSpPr>
          <p:spPr bwMode="gray">
            <a:xfrm rot="-667772" flipH="1" flipV="1">
              <a:off x="4629" y="861"/>
              <a:ext cx="301" cy="656"/>
            </a:xfrm>
            <a:custGeom>
              <a:avLst/>
              <a:gdLst>
                <a:gd name="T0" fmla="*/ 72 w 301"/>
                <a:gd name="T1" fmla="*/ 0 h 656"/>
                <a:gd name="T2" fmla="*/ 301 w 301"/>
                <a:gd name="T3" fmla="*/ 629 h 656"/>
                <a:gd name="T4" fmla="*/ 228 w 301"/>
                <a:gd name="T5" fmla="*/ 656 h 656"/>
                <a:gd name="T6" fmla="*/ 0 w 301"/>
                <a:gd name="T7" fmla="*/ 27 h 656"/>
                <a:gd name="T8" fmla="*/ 72 w 301"/>
                <a:gd name="T9" fmla="*/ 0 h 6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1" h="656">
                  <a:moveTo>
                    <a:pt x="72" y="0"/>
                  </a:moveTo>
                  <a:lnTo>
                    <a:pt x="301" y="629"/>
                  </a:lnTo>
                  <a:lnTo>
                    <a:pt x="228" y="656"/>
                  </a:lnTo>
                  <a:lnTo>
                    <a:pt x="0" y="27"/>
                  </a:lnTo>
                  <a:lnTo>
                    <a:pt x="72"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9" name="Freeform 155"/>
            <p:cNvSpPr>
              <a:spLocks/>
            </p:cNvSpPr>
            <p:nvPr userDrawn="1"/>
          </p:nvSpPr>
          <p:spPr bwMode="gray">
            <a:xfrm rot="-667772" flipH="1" flipV="1">
              <a:off x="4776" y="789"/>
              <a:ext cx="249" cy="666"/>
            </a:xfrm>
            <a:custGeom>
              <a:avLst/>
              <a:gdLst>
                <a:gd name="T0" fmla="*/ 74 w 248"/>
                <a:gd name="T1" fmla="*/ 0 h 666"/>
                <a:gd name="T2" fmla="*/ 256 w 248"/>
                <a:gd name="T3" fmla="*/ 646 h 666"/>
                <a:gd name="T4" fmla="*/ 181 w 248"/>
                <a:gd name="T5" fmla="*/ 666 h 666"/>
                <a:gd name="T6" fmla="*/ 0 w 248"/>
                <a:gd name="T7" fmla="*/ 18 h 666"/>
                <a:gd name="T8" fmla="*/ 74 w 248"/>
                <a:gd name="T9" fmla="*/ 0 h 6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 h="666">
                  <a:moveTo>
                    <a:pt x="74" y="0"/>
                  </a:moveTo>
                  <a:lnTo>
                    <a:pt x="248" y="646"/>
                  </a:lnTo>
                  <a:lnTo>
                    <a:pt x="173" y="666"/>
                  </a:lnTo>
                  <a:lnTo>
                    <a:pt x="0" y="18"/>
                  </a:lnTo>
                  <a:lnTo>
                    <a:pt x="74"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0" name="Freeform 156"/>
            <p:cNvSpPr>
              <a:spLocks/>
            </p:cNvSpPr>
            <p:nvPr userDrawn="1"/>
          </p:nvSpPr>
          <p:spPr bwMode="gray">
            <a:xfrm rot="-667772" flipH="1" flipV="1">
              <a:off x="4923" y="720"/>
              <a:ext cx="192" cy="673"/>
            </a:xfrm>
            <a:custGeom>
              <a:avLst/>
              <a:gdLst>
                <a:gd name="T0" fmla="*/ 76 w 192"/>
                <a:gd name="T1" fmla="*/ 0 h 673"/>
                <a:gd name="T2" fmla="*/ 192 w 192"/>
                <a:gd name="T3" fmla="*/ 660 h 673"/>
                <a:gd name="T4" fmla="*/ 116 w 192"/>
                <a:gd name="T5" fmla="*/ 673 h 673"/>
                <a:gd name="T6" fmla="*/ 0 w 192"/>
                <a:gd name="T7" fmla="*/ 13 h 673"/>
                <a:gd name="T8" fmla="*/ 76 w 192"/>
                <a:gd name="T9" fmla="*/ 0 h 6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673">
                  <a:moveTo>
                    <a:pt x="76" y="0"/>
                  </a:moveTo>
                  <a:lnTo>
                    <a:pt x="192" y="660"/>
                  </a:lnTo>
                  <a:lnTo>
                    <a:pt x="116" y="673"/>
                  </a:lnTo>
                  <a:lnTo>
                    <a:pt x="0" y="13"/>
                  </a:lnTo>
                  <a:lnTo>
                    <a:pt x="76"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1" name="Freeform 157"/>
            <p:cNvSpPr>
              <a:spLocks/>
            </p:cNvSpPr>
            <p:nvPr userDrawn="1"/>
          </p:nvSpPr>
          <p:spPr bwMode="gray">
            <a:xfrm rot="-667772" flipH="1" flipV="1">
              <a:off x="5093" y="676"/>
              <a:ext cx="136" cy="673"/>
            </a:xfrm>
            <a:custGeom>
              <a:avLst/>
              <a:gdLst>
                <a:gd name="T0" fmla="*/ 77 w 136"/>
                <a:gd name="T1" fmla="*/ 0 h 673"/>
                <a:gd name="T2" fmla="*/ 136 w 136"/>
                <a:gd name="T3" fmla="*/ 667 h 673"/>
                <a:gd name="T4" fmla="*/ 58 w 136"/>
                <a:gd name="T5" fmla="*/ 673 h 673"/>
                <a:gd name="T6" fmla="*/ 0 w 136"/>
                <a:gd name="T7" fmla="*/ 7 h 673"/>
                <a:gd name="T8" fmla="*/ 77 w 136"/>
                <a:gd name="T9" fmla="*/ 0 h 6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673">
                  <a:moveTo>
                    <a:pt x="77" y="0"/>
                  </a:moveTo>
                  <a:lnTo>
                    <a:pt x="136" y="667"/>
                  </a:lnTo>
                  <a:lnTo>
                    <a:pt x="58" y="673"/>
                  </a:lnTo>
                  <a:lnTo>
                    <a:pt x="0" y="7"/>
                  </a:lnTo>
                  <a:lnTo>
                    <a:pt x="77"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2" name="AutoShape 158"/>
            <p:cNvSpPr>
              <a:spLocks noChangeArrowheads="1"/>
            </p:cNvSpPr>
            <p:nvPr userDrawn="1"/>
          </p:nvSpPr>
          <p:spPr bwMode="gray">
            <a:xfrm rot="-667772" flipH="1" flipV="1">
              <a:off x="5277" y="650"/>
              <a:ext cx="83" cy="677"/>
            </a:xfrm>
            <a:prstGeom prst="roundRect">
              <a:avLst>
                <a:gd name="adj" fmla="val 16667"/>
              </a:avLst>
            </a:prstGeom>
            <a:solidFill>
              <a:srgbClr val="F8F8F8">
                <a:alpha val="10196"/>
              </a:srgbClr>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algn="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r" eaLnBrk="0" fontAlgn="base" hangingPunct="0">
                <a:spcBef>
                  <a:spcPct val="0"/>
                </a:spcBef>
                <a:spcAft>
                  <a:spcPct val="0"/>
                </a:spcAft>
                <a:defRPr>
                  <a:solidFill>
                    <a:schemeClr val="tx1"/>
                  </a:solidFill>
                  <a:latin typeface="Times New Roman" pitchFamily="18" charset="0"/>
                  <a:ea typeface="宋体" pitchFamily="2" charset="-122"/>
                </a:defRPr>
              </a:lvl9pPr>
            </a:lstStyle>
            <a:p>
              <a:pPr algn="r" eaLnBrk="0" hangingPunct="0">
                <a:defRPr/>
              </a:pPr>
              <a:endParaRPr lang="zh-CN" altLang="en-US" smtClean="0"/>
            </a:p>
          </p:txBody>
        </p:sp>
        <p:sp>
          <p:nvSpPr>
            <p:cNvPr id="1053" name="Freeform 159"/>
            <p:cNvSpPr>
              <a:spLocks/>
            </p:cNvSpPr>
            <p:nvPr userDrawn="1"/>
          </p:nvSpPr>
          <p:spPr bwMode="gray">
            <a:xfrm rot="-667772" flipH="1" flipV="1">
              <a:off x="5377" y="629"/>
              <a:ext cx="135" cy="677"/>
            </a:xfrm>
            <a:custGeom>
              <a:avLst/>
              <a:gdLst>
                <a:gd name="T0" fmla="*/ 59 w 135"/>
                <a:gd name="T1" fmla="*/ 0 h 673"/>
                <a:gd name="T2" fmla="*/ 135 w 135"/>
                <a:gd name="T3" fmla="*/ 7 h 673"/>
                <a:gd name="T4" fmla="*/ 76 w 135"/>
                <a:gd name="T5" fmla="*/ 705 h 673"/>
                <a:gd name="T6" fmla="*/ 0 w 135"/>
                <a:gd name="T7" fmla="*/ 698 h 673"/>
                <a:gd name="T8" fmla="*/ 59 w 135"/>
                <a:gd name="T9" fmla="*/ 0 h 6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673">
                  <a:moveTo>
                    <a:pt x="59" y="0"/>
                  </a:moveTo>
                  <a:lnTo>
                    <a:pt x="135" y="7"/>
                  </a:lnTo>
                  <a:lnTo>
                    <a:pt x="76" y="673"/>
                  </a:lnTo>
                  <a:lnTo>
                    <a:pt x="0" y="666"/>
                  </a:lnTo>
                  <a:lnTo>
                    <a:pt x="59"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4" name="Freeform 160"/>
            <p:cNvSpPr>
              <a:spLocks/>
            </p:cNvSpPr>
            <p:nvPr userDrawn="1"/>
          </p:nvSpPr>
          <p:spPr bwMode="gray">
            <a:xfrm rot="-667772" flipH="1" flipV="1">
              <a:off x="5477" y="622"/>
              <a:ext cx="192" cy="672"/>
            </a:xfrm>
            <a:custGeom>
              <a:avLst/>
              <a:gdLst>
                <a:gd name="T0" fmla="*/ 117 w 192"/>
                <a:gd name="T1" fmla="*/ 0 h 672"/>
                <a:gd name="T2" fmla="*/ 192 w 192"/>
                <a:gd name="T3" fmla="*/ 13 h 672"/>
                <a:gd name="T4" fmla="*/ 76 w 192"/>
                <a:gd name="T5" fmla="*/ 672 h 672"/>
                <a:gd name="T6" fmla="*/ 0 w 192"/>
                <a:gd name="T7" fmla="*/ 659 h 672"/>
                <a:gd name="T8" fmla="*/ 117 w 192"/>
                <a:gd name="T9" fmla="*/ 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672">
                  <a:moveTo>
                    <a:pt x="117" y="0"/>
                  </a:moveTo>
                  <a:lnTo>
                    <a:pt x="192" y="13"/>
                  </a:lnTo>
                  <a:lnTo>
                    <a:pt x="76" y="672"/>
                  </a:lnTo>
                  <a:lnTo>
                    <a:pt x="0" y="659"/>
                  </a:lnTo>
                  <a:lnTo>
                    <a:pt x="117"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5" name="Freeform 161"/>
            <p:cNvSpPr>
              <a:spLocks/>
            </p:cNvSpPr>
            <p:nvPr userDrawn="1"/>
          </p:nvSpPr>
          <p:spPr bwMode="gray">
            <a:xfrm rot="-667772" flipH="1" flipV="1">
              <a:off x="5589" y="628"/>
              <a:ext cx="247" cy="666"/>
            </a:xfrm>
            <a:custGeom>
              <a:avLst/>
              <a:gdLst>
                <a:gd name="T0" fmla="*/ 172 w 247"/>
                <a:gd name="T1" fmla="*/ 0 h 666"/>
                <a:gd name="T2" fmla="*/ 247 w 247"/>
                <a:gd name="T3" fmla="*/ 20 h 666"/>
                <a:gd name="T4" fmla="*/ 74 w 247"/>
                <a:gd name="T5" fmla="*/ 666 h 666"/>
                <a:gd name="T6" fmla="*/ 0 w 247"/>
                <a:gd name="T7" fmla="*/ 646 h 666"/>
                <a:gd name="T8" fmla="*/ 172 w 247"/>
                <a:gd name="T9" fmla="*/ 0 h 6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7" h="666">
                  <a:moveTo>
                    <a:pt x="172" y="0"/>
                  </a:moveTo>
                  <a:lnTo>
                    <a:pt x="247" y="20"/>
                  </a:lnTo>
                  <a:lnTo>
                    <a:pt x="74" y="666"/>
                  </a:lnTo>
                  <a:lnTo>
                    <a:pt x="0" y="646"/>
                  </a:lnTo>
                  <a:lnTo>
                    <a:pt x="172" y="0"/>
                  </a:lnTo>
                  <a:close/>
                </a:path>
              </a:pathLst>
            </a:custGeom>
            <a:solidFill>
              <a:srgbClr val="F8F8F8">
                <a:alpha val="10196"/>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pic>
        <p:nvPicPr>
          <p:cNvPr id="1035" name="Picture 162" descr="图片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187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956"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829"/>
                                        </p:tgtEl>
                                        <p:attrNameLst>
                                          <p:attrName>style.visibility</p:attrName>
                                        </p:attrNameLst>
                                      </p:cBhvr>
                                      <p:to>
                                        <p:strVal val="visible"/>
                                      </p:to>
                                    </p:set>
                                    <p:animEffect transition="in" filter="fade">
                                      <p:cBhvr>
                                        <p:cTn id="7" dur="1000"/>
                                        <p:tgtEl>
                                          <p:spTgt spid="348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844"/>
                                        </p:tgtEl>
                                        <p:attrNameLst>
                                          <p:attrName>style.visibility</p:attrName>
                                        </p:attrNameLst>
                                      </p:cBhvr>
                                      <p:to>
                                        <p:strVal val="visible"/>
                                      </p:to>
                                    </p:set>
                                    <p:animEffect transition="in" filter="wipe(left)">
                                      <p:cBhvr>
                                        <p:cTn id="10" dur="500"/>
                                        <p:tgtEl>
                                          <p:spTgt spid="34844"/>
                                        </p:tgtEl>
                                      </p:cBhvr>
                                    </p:animEffect>
                                  </p:childTnLst>
                                </p:cTn>
                              </p:par>
                            </p:childTnLst>
                          </p:cTn>
                        </p:par>
                        <p:par>
                          <p:cTn id="11" fill="hold" nodeType="afterGroup">
                            <p:stCondLst>
                              <p:cond delay="1000"/>
                            </p:stCondLst>
                            <p:childTnLst>
                              <p:par>
                                <p:cTn id="12" presetID="1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4" grpId="0" animBg="1"/>
      <p:bldP spid="34829" grpId="0"/>
    </p:bldLst>
  </p:timing>
  <p:hf hdr="0" dt="0"/>
  <p:txStyles>
    <p:titleStyle>
      <a:lvl1pPr algn="ctr" rtl="0" eaLnBrk="0" fontAlgn="base" hangingPunct="0">
        <a:spcBef>
          <a:spcPct val="0"/>
        </a:spcBef>
        <a:spcAft>
          <a:spcPct val="0"/>
        </a:spcAft>
        <a:defRPr sz="40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2pPr>
      <a:lvl3pPr algn="ctr" rtl="0" eaLnBrk="0" fontAlgn="base" hangingPunct="0">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3pPr>
      <a:lvl4pPr algn="ctr" rtl="0" eaLnBrk="0" fontAlgn="base" hangingPunct="0">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4pPr>
      <a:lvl5pPr algn="ctr" rtl="0" eaLnBrk="0" fontAlgn="base" hangingPunct="0">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5pPr>
      <a:lvl6pPr marL="457200" algn="ctr" rtl="0" fontAlgn="base">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6pPr>
      <a:lvl7pPr marL="914400" algn="ctr" rtl="0" fontAlgn="base">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7pPr>
      <a:lvl8pPr marL="1371600" algn="ctr" rtl="0" fontAlgn="base">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8pPr>
      <a:lvl9pPr marL="1828800" algn="ctr" rtl="0" fontAlgn="base">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2.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emf"/><Relationship Id="rId4" Type="http://schemas.openxmlformats.org/officeDocument/2006/relationships/image" Target="../media/image5.png"/><Relationship Id="rId9"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0.gif"/></Relationships>
</file>

<file path=ppt/slides/_rels/slide103.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0.gif"/></Relationships>
</file>

<file path=ppt/slides/_rels/slide10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0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20.gif"/><Relationship Id="rId4" Type="http://schemas.openxmlformats.org/officeDocument/2006/relationships/image" Target="../media/image37.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4.gif"/><Relationship Id="rId4" Type="http://schemas.openxmlformats.org/officeDocument/2006/relationships/image" Target="../media/image13.gi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40.emf"/><Relationship Id="rId4" Type="http://schemas.openxmlformats.org/officeDocument/2006/relationships/image" Target="../media/image39.emf"/></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42.gif"/></Relationships>
</file>

<file path=ppt/slides/_rels/slide129.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30.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3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3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4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slideLayout" Target="../slideLayouts/slideLayout6.xml"/><Relationship Id="rId1" Type="http://schemas.openxmlformats.org/officeDocument/2006/relationships/tags" Target="../tags/tag41.xml"/><Relationship Id="rId4" Type="http://schemas.openxmlformats.org/officeDocument/2006/relationships/image" Target="../media/image49.jpeg"/></Relationships>
</file>

<file path=ppt/slides/_rels/slide1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0.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9.png"/><Relationship Id="rId4" Type="http://schemas.openxmlformats.org/officeDocument/2006/relationships/image" Target="../media/image18.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http://wlzy.aynu.edu.cn/jsj/wlkc/rjgc1,2,3/2/images/images/chapter01/1_11.gif" TargetMode="External"/><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17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186.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52.xml"/><Relationship Id="rId6" Type="http://schemas.openxmlformats.org/officeDocument/2006/relationships/image" Target="../media/image56.png"/><Relationship Id="rId5" Type="http://schemas.openxmlformats.org/officeDocument/2006/relationships/image" Target="../media/image55.emf"/><Relationship Id="rId10" Type="http://schemas.openxmlformats.org/officeDocument/2006/relationships/image" Target="../media/image60.emf"/><Relationship Id="rId4" Type="http://schemas.openxmlformats.org/officeDocument/2006/relationships/image" Target="../media/image54.png"/><Relationship Id="rId9" Type="http://schemas.openxmlformats.org/officeDocument/2006/relationships/image" Target="../media/image59.emf"/></Relationships>
</file>

<file path=ppt/slides/_rels/slide187.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6.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6.gif"/></Relationships>
</file>

<file path=ppt/slides/_rels/slide8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30.gif"/><Relationship Id="rId5" Type="http://schemas.openxmlformats.org/officeDocument/2006/relationships/image" Target="../media/image29.gif"/><Relationship Id="rId4" Type="http://schemas.openxmlformats.org/officeDocument/2006/relationships/image" Target="../media/image28.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31.png"/></Relationships>
</file>

<file path=ppt/slides/_rels/slide8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34.gif"/><Relationship Id="rId4" Type="http://schemas.openxmlformats.org/officeDocument/2006/relationships/image" Target="../media/image3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sz="quarter"/>
          </p:nvPr>
        </p:nvSpPr>
        <p:spPr/>
        <p:txBody>
          <a:bodyPr/>
          <a:lstStyle/>
          <a:p>
            <a:pPr algn="ctr">
              <a:defRPr/>
            </a:pPr>
            <a:r>
              <a:rPr lang="zh-CN" altLang="en-US" sz="5400" smtClean="0">
                <a:ea typeface="宋体" pitchFamily="2" charset="-122"/>
              </a:rPr>
              <a:t>软件工程</a:t>
            </a:r>
          </a:p>
        </p:txBody>
      </p:sp>
      <p:sp>
        <p:nvSpPr>
          <p:cNvPr id="3075"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9A7489D0-35C6-4784-BB68-66F62067FA51}" type="slidenum">
              <a:rPr lang="zh-CN" altLang="en-US" sz="1200" smtClean="0">
                <a:latin typeface="Arial" pitchFamily="34" charset="0"/>
              </a:rPr>
              <a:pPr eaLnBrk="1" hangingPunct="1">
                <a:spcBef>
                  <a:spcPct val="0"/>
                </a:spcBef>
                <a:buClrTx/>
                <a:buSzTx/>
                <a:buFontTx/>
                <a:buNone/>
              </a:pPr>
              <a:t>1</a:t>
            </a:fld>
            <a:endParaRPr lang="en-US" altLang="zh-CN" sz="1200" smtClean="0">
              <a:latin typeface="Arial" pitchFamily="34" charset="0"/>
            </a:endParaRPr>
          </a:p>
        </p:txBody>
      </p:sp>
      <p:sp>
        <p:nvSpPr>
          <p:cNvPr id="3076" name="页脚占位符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200" smtClean="0">
                <a:latin typeface="Arial" pitchFamily="34" charset="0"/>
              </a:rPr>
              <a:t>软件工程理论与实践</a:t>
            </a:r>
          </a:p>
        </p:txBody>
      </p:sp>
      <p:sp>
        <p:nvSpPr>
          <p:cNvPr id="8" name="副标题 7"/>
          <p:cNvSpPr>
            <a:spLocks noGrp="1"/>
          </p:cNvSpPr>
          <p:nvPr>
            <p:ph type="subTitle" sz="quarter" idx="1"/>
          </p:nvPr>
        </p:nvSpPr>
        <p:spPr/>
        <p:txBody>
          <a:bodyPr/>
          <a:lstStyle/>
          <a:p>
            <a:pPr>
              <a:defRPr/>
            </a:pPr>
            <a:r>
              <a:rPr lang="en-US" altLang="zh-CN" dirty="0" smtClean="0"/>
              <a:t>Software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grpSp>
        <p:nvGrpSpPr>
          <p:cNvPr id="14339" name="Group 2"/>
          <p:cNvGrpSpPr>
            <a:grpSpLocks/>
          </p:cNvGrpSpPr>
          <p:nvPr/>
        </p:nvGrpSpPr>
        <p:grpSpPr bwMode="auto">
          <a:xfrm>
            <a:off x="250825" y="3716338"/>
            <a:ext cx="2987675" cy="2921000"/>
            <a:chOff x="158" y="2341"/>
            <a:chExt cx="1882" cy="1840"/>
          </a:xfrm>
        </p:grpSpPr>
        <p:pic>
          <p:nvPicPr>
            <p:cNvPr id="14352"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9" y="2859"/>
              <a:ext cx="773"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 descr="D:\Aeshen\TechNet 2006\12-December\Msft-longhorn-papers\TDM Deck\Windows Illustration Icons\Computer.png"/>
            <p:cNvPicPr>
              <a:picLocks noChangeAspect="1" noChangeArrowheads="1"/>
            </p:cNvPicPr>
            <p:nvPr/>
          </p:nvPicPr>
          <p:blipFill>
            <a:blip r:embed="rId5"/>
            <a:srcRect/>
            <a:stretch>
              <a:fillRect/>
            </a:stretch>
          </p:blipFill>
          <p:spPr bwMode="auto">
            <a:xfrm>
              <a:off x="1351" y="3492"/>
              <a:ext cx="689" cy="689"/>
            </a:xfrm>
            <a:prstGeom prst="rect">
              <a:avLst/>
            </a:prstGeom>
            <a:noFill/>
            <a:effectLst>
              <a:outerShdw blurRad="50800" dist="38100" dir="2700000" algn="tl" rotWithShape="0">
                <a:prstClr val="black">
                  <a:alpha val="40000"/>
                </a:prstClr>
              </a:outerShdw>
            </a:effectLst>
          </p:spPr>
        </p:pic>
        <p:pic>
          <p:nvPicPr>
            <p:cNvPr id="14354" name="Picture 4" descr="D:\Aeshen\TechNet 2006\12-December\Msft-longhorn-papers\TDM Deck\Windows Illustration Icons\Male Us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 y="3430"/>
              <a:ext cx="707" cy="730"/>
            </a:xfrm>
            <a:prstGeom prst="rect">
              <a:avLst/>
            </a:prstGeom>
            <a:noFill/>
            <a:ln>
              <a:noFill/>
            </a:ln>
            <a:effectLst>
              <a:outerShdw dist="38100" dir="2700000" algn="tl" rotWithShape="0">
                <a:srgbClr val="00000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5719" name="Straight Connector 285718"/>
            <p:cNvSpPr>
              <a:spLocks noChangeShapeType="1"/>
            </p:cNvSpPr>
            <p:nvPr/>
          </p:nvSpPr>
          <p:spPr bwMode="auto">
            <a:xfrm>
              <a:off x="748" y="3022"/>
              <a:ext cx="454" cy="499"/>
            </a:xfrm>
            <a:prstGeom prst="line">
              <a:avLst/>
            </a:prstGeom>
            <a:noFill/>
            <a:ln w="38100" cap="rnd" algn="ctr">
              <a:solidFill>
                <a:schemeClr val="tx1"/>
              </a:solidFill>
              <a:prstDash val="sysDot"/>
              <a:round/>
              <a:headEnd/>
              <a:tailEnd type="triangle" w="med" len="med"/>
            </a:ln>
            <a:effectLst>
              <a:outerShdw blurRad="50800" dist="38100" dir="8100000" algn="tr" rotWithShape="0">
                <a:prstClr val="black">
                  <a:alpha val="40000"/>
                </a:prstClr>
              </a:outerShdw>
            </a:effectLst>
          </p:spPr>
          <p:txBody>
            <a:bodyPr/>
            <a:lstStyle/>
            <a:p>
              <a:pPr defTabSz="914327" fontAlgn="auto">
                <a:spcBef>
                  <a:spcPts val="0"/>
                </a:spcBef>
                <a:spcAft>
                  <a:spcPts val="0"/>
                </a:spcAft>
                <a:defRPr/>
              </a:pPr>
              <a:endParaRPr lang="en-US" dirty="0">
                <a:latin typeface="+mn-lt"/>
                <a:ea typeface="+mn-ea"/>
              </a:endParaRPr>
            </a:p>
          </p:txBody>
        </p:sp>
        <p:sp>
          <p:nvSpPr>
            <p:cNvPr id="285707" name="Straight Connector 285706"/>
            <p:cNvSpPr>
              <a:spLocks noChangeShapeType="1"/>
            </p:cNvSpPr>
            <p:nvPr/>
          </p:nvSpPr>
          <p:spPr bwMode="auto">
            <a:xfrm flipH="1" flipV="1">
              <a:off x="906" y="2942"/>
              <a:ext cx="669" cy="702"/>
            </a:xfrm>
            <a:prstGeom prst="line">
              <a:avLst/>
            </a:prstGeom>
            <a:noFill/>
            <a:ln w="38100" cap="rnd" algn="ctr">
              <a:solidFill>
                <a:schemeClr val="tx1"/>
              </a:solidFill>
              <a:prstDash val="sysDot"/>
              <a:round/>
              <a:headEnd/>
              <a:tailEnd type="triangle" w="med" len="med"/>
            </a:ln>
            <a:effectLst>
              <a:outerShdw blurRad="50800" dist="38100" dir="8100000" algn="tr" rotWithShape="0">
                <a:prstClr val="black">
                  <a:alpha val="40000"/>
                </a:prstClr>
              </a:outerShdw>
            </a:effectLst>
          </p:spPr>
          <p:txBody>
            <a:bodyPr/>
            <a:lstStyle/>
            <a:p>
              <a:pPr defTabSz="914327" fontAlgn="auto">
                <a:spcBef>
                  <a:spcPts val="0"/>
                </a:spcBef>
                <a:spcAft>
                  <a:spcPts val="0"/>
                </a:spcAft>
                <a:defRPr/>
              </a:pPr>
              <a:endParaRPr lang="en-US" dirty="0">
                <a:latin typeface="+mn-lt"/>
                <a:ea typeface="+mn-ea"/>
              </a:endParaRPr>
            </a:p>
          </p:txBody>
        </p:sp>
        <p:sp>
          <p:nvSpPr>
            <p:cNvPr id="93" name="Oval 92"/>
            <p:cNvSpPr/>
            <p:nvPr/>
          </p:nvSpPr>
          <p:spPr bwMode="auto">
            <a:xfrm>
              <a:off x="194" y="2376"/>
              <a:ext cx="1124" cy="1103"/>
            </a:xfrm>
            <a:prstGeom prst="ellipse">
              <a:avLst/>
            </a:prstGeom>
            <a:gradFill flip="none" rotWithShape="1">
              <a:gsLst>
                <a:gs pos="0">
                  <a:schemeClr val="bg2">
                    <a:alpha val="0"/>
                  </a:schemeClr>
                </a:gs>
                <a:gs pos="100000">
                  <a:schemeClr val="bg1">
                    <a:lumMod val="75000"/>
                    <a:alpha val="40000"/>
                  </a:schemeClr>
                </a:gs>
              </a:gsLst>
              <a:path path="circle">
                <a:fillToRect l="50000" t="50000" r="50000" b="50000"/>
              </a:path>
              <a:tileRect/>
            </a:gradFill>
            <a:ln w="25400" cap="flat" cmpd="sng" algn="ctr">
              <a:solidFill>
                <a:srgbClr val="4D4D4D">
                  <a:alpha val="70000"/>
                </a:srgbClr>
              </a:solid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balanced" dir="t"/>
            </a:scene3d>
            <a:sp3d>
              <a:bevelT/>
            </a:sp3d>
          </p:spPr>
          <p:txBody>
            <a:bodyPr anchor="ctr"/>
            <a:lstStyle/>
            <a:p>
              <a:pPr algn="ctr" eaLnBrk="0" hangingPunct="0">
                <a:lnSpc>
                  <a:spcPct val="85000"/>
                </a:lnSpc>
                <a:spcBef>
                  <a:spcPct val="20000"/>
                </a:spcBef>
                <a:defRPr/>
              </a:pPr>
              <a:endParaRPr lang="zh-CN" altLang="en-US">
                <a:solidFill>
                  <a:srgbClr val="FFFFFF"/>
                </a:solidFill>
                <a:latin typeface="Arial" charset="0"/>
              </a:endParaRPr>
            </a:p>
          </p:txBody>
        </p:sp>
        <p:pic>
          <p:nvPicPr>
            <p:cNvPr id="94" name="Picture 1" descr="D:\Aeshen\TechNet 2006\12-December\Msft-longhorn-papers\TDM Deck\Windows Illustration Icons\Computer.png"/>
            <p:cNvPicPr>
              <a:picLocks noChangeAspect="1" noChangeArrowheads="1"/>
            </p:cNvPicPr>
            <p:nvPr/>
          </p:nvPicPr>
          <p:blipFill>
            <a:blip r:embed="rId5"/>
            <a:srcRect/>
            <a:stretch>
              <a:fillRect/>
            </a:stretch>
          </p:blipFill>
          <p:spPr bwMode="auto">
            <a:xfrm>
              <a:off x="337" y="2845"/>
              <a:ext cx="426" cy="427"/>
            </a:xfrm>
            <a:prstGeom prst="rect">
              <a:avLst/>
            </a:prstGeom>
            <a:noFill/>
            <a:effectLst>
              <a:outerShdw blurRad="50800" dist="38100" dir="2700000" algn="tl" rotWithShape="0">
                <a:prstClr val="black">
                  <a:alpha val="40000"/>
                </a:prstClr>
              </a:outerShdw>
            </a:effectLst>
          </p:spPr>
        </p:pic>
        <p:pic>
          <p:nvPicPr>
            <p:cNvPr id="95" name="Picture 1" descr="D:\Aeshen\TechNet 2006\12-December\Msft-longhorn-papers\TDM Deck\Windows Illustration Icons\Computer.png"/>
            <p:cNvPicPr>
              <a:picLocks noChangeAspect="1" noChangeArrowheads="1"/>
            </p:cNvPicPr>
            <p:nvPr/>
          </p:nvPicPr>
          <p:blipFill>
            <a:blip r:embed="rId5"/>
            <a:srcRect/>
            <a:stretch>
              <a:fillRect/>
            </a:stretch>
          </p:blipFill>
          <p:spPr bwMode="auto">
            <a:xfrm>
              <a:off x="295" y="2387"/>
              <a:ext cx="426" cy="426"/>
            </a:xfrm>
            <a:prstGeom prst="rect">
              <a:avLst/>
            </a:prstGeom>
            <a:noFill/>
            <a:effectLst>
              <a:outerShdw blurRad="50800" dist="38100" dir="2700000" algn="tl" rotWithShape="0">
                <a:prstClr val="black">
                  <a:alpha val="40000"/>
                </a:prstClr>
              </a:outerShdw>
            </a:effectLst>
          </p:spPr>
        </p:pic>
        <p:grpSp>
          <p:nvGrpSpPr>
            <p:cNvPr id="14362" name="Group 38"/>
            <p:cNvGrpSpPr>
              <a:grpSpLocks/>
            </p:cNvGrpSpPr>
            <p:nvPr/>
          </p:nvGrpSpPr>
          <p:grpSpPr bwMode="auto">
            <a:xfrm>
              <a:off x="191" y="3361"/>
              <a:ext cx="338" cy="402"/>
              <a:chOff x="9144000" y="1757412"/>
              <a:chExt cx="1411706" cy="1669182"/>
            </a:xfrm>
          </p:grpSpPr>
          <p:pic>
            <p:nvPicPr>
              <p:cNvPr id="97" name="Picture 6" descr="D:\Aeshen\TechNet 2006\12-December\Msft-longhorn-papers\TDM Deck\Windows Illustration Icons\Generic Doc.png"/>
              <p:cNvPicPr>
                <a:picLocks noChangeAspect="1" noChangeArrowheads="1"/>
              </p:cNvPicPr>
              <p:nvPr/>
            </p:nvPicPr>
            <p:blipFill>
              <a:blip r:embed="rId7"/>
              <a:srcRect/>
              <a:stretch>
                <a:fillRect/>
              </a:stretch>
            </p:blipFill>
            <p:spPr bwMode="auto">
              <a:xfrm>
                <a:off x="9144000" y="1757412"/>
                <a:ext cx="1411706" cy="1411746"/>
              </a:xfrm>
              <a:prstGeom prst="rect">
                <a:avLst/>
              </a:prstGeom>
              <a:noFill/>
              <a:effectLst>
                <a:outerShdw blurRad="50800" dist="38100" dir="2700000" algn="tl" rotWithShape="0">
                  <a:prstClr val="black">
                    <a:alpha val="40000"/>
                  </a:prstClr>
                </a:outerShdw>
              </a:effectLst>
            </p:spPr>
          </p:pic>
          <p:pic>
            <p:nvPicPr>
              <p:cNvPr id="98" name="Picture 3" descr="D:\Aeshen\TechNet 2006\12-December\Msft-longhorn-papers\TDM Deck\Windows Illustration Icons\New\seal-for-doc5.png"/>
              <p:cNvPicPr>
                <a:picLocks noChangeAspect="1" noChangeArrowheads="1"/>
              </p:cNvPicPr>
              <p:nvPr/>
            </p:nvPicPr>
            <p:blipFill>
              <a:blip r:embed="rId8"/>
              <a:srcRect/>
              <a:stretch>
                <a:fillRect/>
              </a:stretch>
            </p:blipFill>
            <p:spPr bwMode="auto">
              <a:xfrm>
                <a:off x="9260946" y="2604460"/>
                <a:ext cx="676616" cy="822134"/>
              </a:xfrm>
              <a:prstGeom prst="rect">
                <a:avLst/>
              </a:prstGeom>
              <a:noFill/>
              <a:effectLst>
                <a:outerShdw blurRad="50800" dist="38100" dir="2700000" algn="tl" rotWithShape="0">
                  <a:prstClr val="black">
                    <a:alpha val="40000"/>
                  </a:prstClr>
                </a:outerShdw>
              </a:effectLst>
            </p:spPr>
          </p:pic>
        </p:grpSp>
        <p:pic>
          <p:nvPicPr>
            <p:cNvPr id="14363" name="Picture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8" y="2523"/>
              <a:ext cx="501"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0033" name="Rectangle 17"/>
          <p:cNvSpPr>
            <a:spLocks noGrp="1" noChangeArrowheads="1"/>
          </p:cNvSpPr>
          <p:nvPr>
            <p:ph type="body" idx="1"/>
          </p:nvPr>
        </p:nvSpPr>
        <p:spPr/>
        <p:txBody>
          <a:bodyPr/>
          <a:lstStyle/>
          <a:p>
            <a:pPr eaLnBrk="1" hangingPunct="1">
              <a:defRPr/>
            </a:pPr>
            <a:endParaRPr lang="zh-CN" altLang="en-US" sz="2800" dirty="0" smtClean="0">
              <a:solidFill>
                <a:srgbClr val="FFFF00"/>
              </a:solidFill>
              <a:latin typeface="宋体" pitchFamily="2" charset="-122"/>
              <a:ea typeface="宋体" pitchFamily="2" charset="-122"/>
            </a:endParaRPr>
          </a:p>
          <a:p>
            <a:pPr eaLnBrk="1" hangingPunct="1">
              <a:buFont typeface="Wingdings" pitchFamily="2" charset="2"/>
              <a:buNone/>
              <a:defRPr/>
            </a:pPr>
            <a:endParaRPr lang="zh-CN" altLang="en-US" dirty="0" smtClean="0">
              <a:solidFill>
                <a:srgbClr val="FFFF00"/>
              </a:solidFill>
              <a:ea typeface="宋体" pitchFamily="2" charset="-122"/>
            </a:endParaRPr>
          </a:p>
        </p:txBody>
      </p:sp>
      <p:pic>
        <p:nvPicPr>
          <p:cNvPr id="14341" name="Picture 18" descr="SY2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268413"/>
            <a:ext cx="3059113"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0035" name="Text Box 19"/>
          <p:cNvSpPr txBox="1">
            <a:spLocks noChangeArrowheads="1"/>
          </p:cNvSpPr>
          <p:nvPr/>
        </p:nvSpPr>
        <p:spPr bwMode="auto">
          <a:xfrm>
            <a:off x="-3059113" y="1557338"/>
            <a:ext cx="3059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latinLnBrk="1" hangingPunct="1">
              <a:spcBef>
                <a:spcPct val="50000"/>
              </a:spcBef>
              <a:buClrTx/>
              <a:buSzTx/>
              <a:buFontTx/>
              <a:buNone/>
            </a:pPr>
            <a:r>
              <a:rPr kumimoji="1" lang="en-US" altLang="zh-CN" sz="2400" b="1">
                <a:solidFill>
                  <a:srgbClr val="FFFF66"/>
                </a:solidFill>
                <a:latin typeface="Gulim"/>
              </a:rPr>
              <a:t>What is software</a:t>
            </a:r>
            <a:r>
              <a:rPr kumimoji="1" lang="zh-CN" altLang="en-US" sz="2400" b="1">
                <a:solidFill>
                  <a:srgbClr val="FFFF66"/>
                </a:solidFill>
                <a:latin typeface="Gulim"/>
              </a:rPr>
              <a:t>？</a:t>
            </a:r>
          </a:p>
        </p:txBody>
      </p:sp>
      <p:sp>
        <p:nvSpPr>
          <p:cNvPr id="14343" name="Oval 20"/>
          <p:cNvSpPr>
            <a:spLocks noChangeArrowheads="1"/>
          </p:cNvSpPr>
          <p:nvPr/>
        </p:nvSpPr>
        <p:spPr bwMode="auto">
          <a:xfrm>
            <a:off x="7812088" y="260350"/>
            <a:ext cx="792162" cy="765175"/>
          </a:xfrm>
          <a:prstGeom prst="ellipse">
            <a:avLst/>
          </a:prstGeom>
          <a:gradFill rotWithShape="1">
            <a:gsLst>
              <a:gs pos="0">
                <a:schemeClr val="bg1"/>
              </a:gs>
              <a:gs pos="100000">
                <a:schemeClr val="bg2"/>
              </a:gs>
            </a:gsLst>
            <a:path path="shape">
              <a:fillToRect l="50000" t="50000" r="50000" b="50000"/>
            </a:path>
          </a:gradFill>
          <a:ln w="9525" algn="ctr">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0"/>
              </a:spcBef>
              <a:buClrTx/>
              <a:buSzTx/>
              <a:buFontTx/>
              <a:buNone/>
            </a:pPr>
            <a:endParaRPr lang="zh-CN" altLang="en-US" sz="1800">
              <a:solidFill>
                <a:srgbClr val="FFFF66"/>
              </a:solidFill>
              <a:latin typeface="Arial" pitchFamily="34" charset="0"/>
            </a:endParaRPr>
          </a:p>
        </p:txBody>
      </p:sp>
      <p:grpSp>
        <p:nvGrpSpPr>
          <p:cNvPr id="4" name="Group 21"/>
          <p:cNvGrpSpPr>
            <a:grpSpLocks/>
          </p:cNvGrpSpPr>
          <p:nvPr/>
        </p:nvGrpSpPr>
        <p:grpSpPr bwMode="auto">
          <a:xfrm>
            <a:off x="8172450" y="333375"/>
            <a:ext cx="71438" cy="649288"/>
            <a:chOff x="748" y="935"/>
            <a:chExt cx="91" cy="1361"/>
          </a:xfrm>
        </p:grpSpPr>
        <p:sp>
          <p:nvSpPr>
            <p:cNvPr id="14350" name="AutoShape 22"/>
            <p:cNvSpPr>
              <a:spLocks noChangeArrowheads="1"/>
            </p:cNvSpPr>
            <p:nvPr/>
          </p:nvSpPr>
          <p:spPr bwMode="auto">
            <a:xfrm>
              <a:off x="748" y="1616"/>
              <a:ext cx="91" cy="680"/>
            </a:xfrm>
            <a:prstGeom prst="downArrow">
              <a:avLst>
                <a:gd name="adj1" fmla="val 50000"/>
                <a:gd name="adj2" fmla="val 186813"/>
              </a:avLst>
            </a:prstGeom>
            <a:solidFill>
              <a:schemeClr val="tx1"/>
            </a:solidFill>
            <a:ln w="9525" algn="ctr">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4351" name="AutoShape 23"/>
            <p:cNvSpPr>
              <a:spLocks noChangeArrowheads="1"/>
            </p:cNvSpPr>
            <p:nvPr/>
          </p:nvSpPr>
          <p:spPr bwMode="auto">
            <a:xfrm>
              <a:off x="748" y="935"/>
              <a:ext cx="90" cy="681"/>
            </a:xfrm>
            <a:prstGeom prst="upArrow">
              <a:avLst>
                <a:gd name="adj1" fmla="val 50000"/>
                <a:gd name="adj2" fmla="val 189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sp>
        <p:nvSpPr>
          <p:cNvPr id="14345" name="Oval 24"/>
          <p:cNvSpPr>
            <a:spLocks noChangeArrowheads="1"/>
          </p:cNvSpPr>
          <p:nvPr/>
        </p:nvSpPr>
        <p:spPr bwMode="auto">
          <a:xfrm rot="-2330028">
            <a:off x="7834313" y="347663"/>
            <a:ext cx="392112" cy="234950"/>
          </a:xfrm>
          <a:prstGeom prst="ellipse">
            <a:avLst/>
          </a:prstGeom>
          <a:gradFill rotWithShape="1">
            <a:gsLst>
              <a:gs pos="0">
                <a:schemeClr val="bg1"/>
              </a:gs>
              <a:gs pos="100000">
                <a:schemeClr val="bg1">
                  <a:alpha val="0"/>
                </a:scheme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470041" name="Rectangle 25"/>
          <p:cNvSpPr>
            <a:spLocks noGrp="1" noRot="1" noChangeArrowheads="1"/>
          </p:cNvSpPr>
          <p:nvPr>
            <p:ph type="title"/>
          </p:nvPr>
        </p:nvSpPr>
        <p:spPr>
          <a:xfrm>
            <a:off x="1187450" y="228600"/>
            <a:ext cx="7956550" cy="884238"/>
          </a:xfrm>
        </p:spPr>
        <p:txBody>
          <a:bodyPr/>
          <a:lstStyle/>
          <a:p>
            <a:pPr eaLnBrk="1" hangingPunct="1">
              <a:defRPr/>
            </a:pPr>
            <a:r>
              <a:rPr lang="en-US" altLang="zh-CN" sz="2800" smtClean="0">
                <a:ea typeface="宋体" pitchFamily="2" charset="-122"/>
              </a:rPr>
              <a:t>1.1 concept and characters of software</a:t>
            </a:r>
            <a:r>
              <a:rPr lang="zh-CN" altLang="en-US" sz="2800" smtClean="0">
                <a:ea typeface="宋体" pitchFamily="2" charset="-122"/>
              </a:rPr>
              <a:t/>
            </a:r>
            <a:br>
              <a:rPr lang="zh-CN" altLang="en-US" sz="2800" smtClean="0">
                <a:ea typeface="宋体" pitchFamily="2" charset="-122"/>
              </a:rPr>
            </a:br>
            <a:r>
              <a:rPr lang="zh-CN" altLang="en-US" sz="2800" smtClean="0">
                <a:ea typeface="宋体" pitchFamily="2" charset="-122"/>
              </a:rPr>
              <a:t>软件的概念和特点</a:t>
            </a:r>
            <a:endParaRPr lang="en-US" altLang="zh-CN" sz="2800" smtClean="0">
              <a:ea typeface="宋体" pitchFamily="2" charset="-122"/>
            </a:endParaRPr>
          </a:p>
        </p:txBody>
      </p:sp>
      <p:sp>
        <p:nvSpPr>
          <p:cNvPr id="470042" name="Rectangle 26"/>
          <p:cNvSpPr>
            <a:spLocks noChangeArrowheads="1"/>
          </p:cNvSpPr>
          <p:nvPr/>
        </p:nvSpPr>
        <p:spPr bwMode="auto">
          <a:xfrm>
            <a:off x="3132138" y="1700213"/>
            <a:ext cx="5832475" cy="2881312"/>
          </a:xfrm>
          <a:prstGeom prst="rect">
            <a:avLst/>
          </a:prstGeom>
          <a:noFill/>
          <a:ln w="9525">
            <a:noFill/>
            <a:miter lim="800000"/>
            <a:headEnd/>
            <a:tailEnd/>
          </a:ln>
          <a:effectLst/>
        </p:spPr>
        <p:txBody>
          <a:bodyPr/>
          <a:lstStyle/>
          <a:p>
            <a:pPr marL="342900" indent="-342900" algn="just">
              <a:lnSpc>
                <a:spcPts val="2880"/>
              </a:lnSpc>
              <a:defRPr/>
            </a:pPr>
            <a:r>
              <a:rPr lang="zh-CN" altLang="en-US" sz="2400" b="1" dirty="0">
                <a:effectLst>
                  <a:outerShdw blurRad="38100" dist="38100" dir="2700000" algn="tl">
                    <a:srgbClr val="000000"/>
                  </a:outerShdw>
                </a:effectLst>
                <a:latin typeface="Verdana" pitchFamily="34" charset="0"/>
              </a:rPr>
              <a:t>一、 </a:t>
            </a:r>
            <a:r>
              <a:rPr lang="en-US" altLang="zh-CN" sz="2400" dirty="0">
                <a:effectLst>
                  <a:outerShdw blurRad="38100" dist="38100" dir="2700000" algn="tl">
                    <a:srgbClr val="000000"/>
                  </a:outerShdw>
                </a:effectLst>
                <a:latin typeface="Verdana" pitchFamily="34" charset="0"/>
              </a:rPr>
              <a:t>What Is Software</a:t>
            </a:r>
            <a:r>
              <a:rPr lang="zh-CN" altLang="en-US" sz="2400" dirty="0">
                <a:effectLst>
                  <a:outerShdw blurRad="38100" dist="38100" dir="2700000" algn="tl">
                    <a:srgbClr val="000000"/>
                  </a:outerShdw>
                </a:effectLst>
                <a:latin typeface="Verdana" pitchFamily="34" charset="0"/>
              </a:rPr>
              <a:t>？什么是软件？</a:t>
            </a:r>
          </a:p>
          <a:p>
            <a:pPr marL="342900" indent="-342900" algn="just">
              <a:lnSpc>
                <a:spcPts val="2880"/>
              </a:lnSpc>
              <a:defRPr/>
            </a:pPr>
            <a:r>
              <a:rPr lang="en-US" altLang="zh-CN" sz="2000" b="1" dirty="0">
                <a:effectLst>
                  <a:outerShdw blurRad="38100" dist="38100" dir="2700000" algn="tl">
                    <a:srgbClr val="000000"/>
                  </a:outerShdw>
                </a:effectLst>
                <a:latin typeface="Verdana" pitchFamily="34" charset="0"/>
              </a:rPr>
              <a:t>Software is corresponding and related </a:t>
            </a:r>
          </a:p>
          <a:p>
            <a:pPr marL="342900" indent="-342900" algn="just">
              <a:lnSpc>
                <a:spcPts val="2880"/>
              </a:lnSpc>
              <a:defRPr/>
            </a:pPr>
            <a:r>
              <a:rPr lang="en-US" altLang="zh-CN" sz="2000" b="1" dirty="0">
                <a:effectLst>
                  <a:outerShdw blurRad="38100" dist="38100" dir="2700000" algn="tl">
                    <a:srgbClr val="000000"/>
                  </a:outerShdw>
                </a:effectLst>
                <a:latin typeface="Verdana" pitchFamily="34" charset="0"/>
              </a:rPr>
              <a:t>to hardware, both are components of </a:t>
            </a:r>
          </a:p>
          <a:p>
            <a:pPr marL="342900" indent="-342900" algn="just">
              <a:lnSpc>
                <a:spcPts val="2880"/>
              </a:lnSpc>
              <a:defRPr/>
            </a:pPr>
            <a:r>
              <a:rPr lang="en-US" altLang="zh-CN" sz="2000" b="1" dirty="0">
                <a:effectLst>
                  <a:outerShdw blurRad="38100" dist="38100" dir="2700000" algn="tl">
                    <a:srgbClr val="000000"/>
                  </a:outerShdw>
                </a:effectLst>
                <a:latin typeface="Verdana" pitchFamily="34" charset="0"/>
              </a:rPr>
              <a:t>computer system. It’s a integrated </a:t>
            </a:r>
          </a:p>
          <a:p>
            <a:pPr marL="342900" indent="-342900" algn="just">
              <a:lnSpc>
                <a:spcPts val="2880"/>
              </a:lnSpc>
              <a:defRPr/>
            </a:pPr>
            <a:r>
              <a:rPr lang="en-US" altLang="zh-CN" sz="2000" b="1" dirty="0">
                <a:effectLst>
                  <a:outerShdw blurRad="38100" dist="38100" dir="2700000" algn="tl">
                    <a:srgbClr val="000000"/>
                  </a:outerShdw>
                </a:effectLst>
                <a:latin typeface="Verdana" pitchFamily="34" charset="0"/>
              </a:rPr>
              <a:t>collection which includes </a:t>
            </a:r>
            <a:r>
              <a:rPr lang="en-US" altLang="zh-CN" sz="2000" b="1" u="sng" dirty="0">
                <a:solidFill>
                  <a:srgbClr val="FF9900"/>
                </a:solidFill>
                <a:effectLst>
                  <a:outerShdw blurRad="38100" dist="38100" dir="2700000" algn="tl">
                    <a:srgbClr val="000000"/>
                  </a:outerShdw>
                </a:effectLst>
                <a:latin typeface="Verdana" pitchFamily="34" charset="0"/>
              </a:rPr>
              <a:t>Programs, </a:t>
            </a:r>
          </a:p>
          <a:p>
            <a:pPr marL="342900" indent="-342900" algn="just">
              <a:lnSpc>
                <a:spcPts val="2880"/>
              </a:lnSpc>
              <a:defRPr/>
            </a:pPr>
            <a:r>
              <a:rPr lang="en-US" altLang="zh-CN" sz="2000" b="1" u="sng" dirty="0">
                <a:solidFill>
                  <a:srgbClr val="FF9900"/>
                </a:solidFill>
                <a:effectLst>
                  <a:outerShdw blurRad="38100" dist="38100" dir="2700000" algn="tl">
                    <a:srgbClr val="000000"/>
                  </a:outerShdw>
                </a:effectLst>
                <a:latin typeface="Verdana" pitchFamily="34" charset="0"/>
              </a:rPr>
              <a:t>Data and Documents</a:t>
            </a:r>
            <a:r>
              <a:rPr lang="en-US" altLang="zh-CN" sz="2000" b="1" dirty="0">
                <a:effectLst>
                  <a:outerShdw blurRad="38100" dist="38100" dir="2700000" algn="tl">
                    <a:srgbClr val="000000"/>
                  </a:outerShdw>
                </a:effectLst>
                <a:latin typeface="Verdana" pitchFamily="34" charset="0"/>
              </a:rPr>
              <a:t>.</a:t>
            </a:r>
          </a:p>
        </p:txBody>
      </p:sp>
      <p:sp>
        <p:nvSpPr>
          <p:cNvPr id="470043" name="Rectangle 27"/>
          <p:cNvSpPr>
            <a:spLocks noChangeArrowheads="1"/>
          </p:cNvSpPr>
          <p:nvPr/>
        </p:nvSpPr>
        <p:spPr bwMode="auto">
          <a:xfrm>
            <a:off x="2170113" y="4581525"/>
            <a:ext cx="69738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2400" b="1">
                <a:solidFill>
                  <a:srgbClr val="FFFF00"/>
                </a:solidFill>
                <a:latin typeface="Garamond" pitchFamily="18" charset="0"/>
              </a:rPr>
              <a:t>软件是计算机系统中与硬件相互依存的另一部分，</a:t>
            </a:r>
            <a:r>
              <a:rPr lang="zh-CN" altLang="en-US" sz="2400" b="1" u="sng">
                <a:solidFill>
                  <a:srgbClr val="FFFF00"/>
                </a:solidFill>
                <a:latin typeface="Garamond" pitchFamily="18" charset="0"/>
              </a:rPr>
              <a:t>它是包括程序、数据及其相关文档的完整集合</a:t>
            </a:r>
            <a:endParaRPr lang="en-US" altLang="zh-CN" sz="2400" b="1" u="sng">
              <a:solidFill>
                <a:srgbClr val="FFFF00"/>
              </a:solidFill>
              <a:latin typeface="Garamond" pitchFamily="18" charset="0"/>
            </a:endParaRPr>
          </a:p>
        </p:txBody>
      </p:sp>
      <p:sp>
        <p:nvSpPr>
          <p:cNvPr id="14349" name="灯片编号占位符 2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71B88A0B-FE43-4D39-B618-0B51073BCA22}" type="slidenum">
              <a:rPr lang="zh-CN" altLang="en-US" sz="1200" smtClean="0">
                <a:solidFill>
                  <a:schemeClr val="bg2"/>
                </a:solidFill>
                <a:latin typeface="Arial" pitchFamily="34" charset="0"/>
              </a:rPr>
              <a:pPr eaLnBrk="1" hangingPunct="1">
                <a:spcBef>
                  <a:spcPct val="0"/>
                </a:spcBef>
                <a:buClrTx/>
                <a:buSzTx/>
                <a:buFontTx/>
                <a:buNone/>
              </a:pPr>
              <a:t>10</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decel="50000" autoRev="1" fill="hold" nodeType="afterEffect">
                                  <p:stCondLst>
                                    <p:cond delay="0"/>
                                  </p:stCondLst>
                                  <p:childTnLst>
                                    <p:animRot by="21600000">
                                      <p:cBhvr>
                                        <p:cTn id="6" dur="5000" fill="hold"/>
                                        <p:tgtEl>
                                          <p:spTgt spid="4"/>
                                        </p:tgtEl>
                                        <p:attrNameLst>
                                          <p:attrName>r</p:attrName>
                                        </p:attrNameLst>
                                      </p:cBhvr>
                                    </p:animRot>
                                  </p:childTnLst>
                                </p:cTn>
                              </p:par>
                              <p:par>
                                <p:cTn id="7" presetID="63" presetClass="path" presetSubtype="0" accel="50000" decel="50000" fill="hold" grpId="0" nodeType="withEffect">
                                  <p:stCondLst>
                                    <p:cond delay="0"/>
                                  </p:stCondLst>
                                  <p:childTnLst>
                                    <p:animMotion origin="layout" path="M 0.08438 0.00855 L 0.33438 0.00855 " pathEditMode="relative" rAng="0" ptsTypes="AA">
                                      <p:cBhvr>
                                        <p:cTn id="8" dur="2000" fill="hold"/>
                                        <p:tgtEl>
                                          <p:spTgt spid="470035"/>
                                        </p:tgtEl>
                                        <p:attrNameLst>
                                          <p:attrName>ppt_x</p:attrName>
                                          <p:attrName>ppt_y</p:attrName>
                                        </p:attrNameLst>
                                      </p:cBhvr>
                                      <p:rCtr x="12500" y="0"/>
                                    </p:animMotion>
                                  </p:childTnLst>
                                </p:cTn>
                              </p:par>
                            </p:childTnLst>
                          </p:cTn>
                        </p:par>
                        <p:par>
                          <p:cTn id="9" fill="hold" nodeType="afterGroup">
                            <p:stCondLst>
                              <p:cond delay="10000"/>
                            </p:stCondLst>
                            <p:childTnLst>
                              <p:par>
                                <p:cTn id="10" presetID="27" presetClass="entr" presetSubtype="0" fill="hold" nodeType="afterEffect">
                                  <p:stCondLst>
                                    <p:cond delay="0"/>
                                  </p:stCondLst>
                                  <p:iterate type="lt">
                                    <p:tmPct val="50000"/>
                                  </p:iterate>
                                  <p:childTnLst>
                                    <p:set>
                                      <p:cBhvr>
                                        <p:cTn id="11" dur="1" fill="hold">
                                          <p:stCondLst>
                                            <p:cond delay="0"/>
                                          </p:stCondLst>
                                        </p:cTn>
                                        <p:tgtEl>
                                          <p:spTgt spid="470042">
                                            <p:txEl>
                                              <p:pRg st="0" end="0"/>
                                            </p:txEl>
                                          </p:spTgt>
                                        </p:tgtEl>
                                        <p:attrNameLst>
                                          <p:attrName>style.visibility</p:attrName>
                                        </p:attrNameLst>
                                      </p:cBhvr>
                                      <p:to>
                                        <p:strVal val="visible"/>
                                      </p:to>
                                    </p:set>
                                    <p:anim calcmode="discrete" valueType="clr">
                                      <p:cBhvr override="childStyle">
                                        <p:cTn id="12" dur="10"/>
                                        <p:tgtEl>
                                          <p:spTgt spid="47004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10"/>
                                        <p:tgtEl>
                                          <p:spTgt spid="470042">
                                            <p:txEl>
                                              <p:pRg st="0" end="0"/>
                                            </p:txEl>
                                          </p:spTgt>
                                        </p:tgtEl>
                                        <p:attrNameLst>
                                          <p:attrName>fillcolor</p:attrName>
                                        </p:attrNameLst>
                                      </p:cBhvr>
                                      <p:tavLst>
                                        <p:tav tm="0">
                                          <p:val>
                                            <p:clrVal>
                                              <a:schemeClr val="accent2"/>
                                            </p:clrVal>
                                          </p:val>
                                        </p:tav>
                                        <p:tav tm="50000">
                                          <p:val>
                                            <p:clrVal>
                                              <a:schemeClr val="hlink"/>
                                            </p:clrVal>
                                          </p:val>
                                        </p:tav>
                                      </p:tavLst>
                                    </p:anim>
                                    <p:set>
                                      <p:cBhvr>
                                        <p:cTn id="14" dur="10"/>
                                        <p:tgtEl>
                                          <p:spTgt spid="470042">
                                            <p:txEl>
                                              <p:pRg st="0" end="0"/>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470042">
                                            <p:txEl>
                                              <p:pRg st="1" end="1"/>
                                            </p:txEl>
                                          </p:spTgt>
                                        </p:tgtEl>
                                        <p:attrNameLst>
                                          <p:attrName>style.visibility</p:attrName>
                                        </p:attrNameLst>
                                      </p:cBhvr>
                                      <p:to>
                                        <p:strVal val="visible"/>
                                      </p:to>
                                    </p:set>
                                    <p:anim calcmode="discrete" valueType="clr">
                                      <p:cBhvr override="childStyle">
                                        <p:cTn id="19" dur="10"/>
                                        <p:tgtEl>
                                          <p:spTgt spid="47004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10"/>
                                        <p:tgtEl>
                                          <p:spTgt spid="470042">
                                            <p:txEl>
                                              <p:pRg st="1" end="1"/>
                                            </p:txEl>
                                          </p:spTgt>
                                        </p:tgtEl>
                                        <p:attrNameLst>
                                          <p:attrName>fillcolor</p:attrName>
                                        </p:attrNameLst>
                                      </p:cBhvr>
                                      <p:tavLst>
                                        <p:tav tm="0">
                                          <p:val>
                                            <p:clrVal>
                                              <a:schemeClr val="accent2"/>
                                            </p:clrVal>
                                          </p:val>
                                        </p:tav>
                                        <p:tav tm="50000">
                                          <p:val>
                                            <p:clrVal>
                                              <a:schemeClr val="hlink"/>
                                            </p:clrVal>
                                          </p:val>
                                        </p:tav>
                                      </p:tavLst>
                                    </p:anim>
                                    <p:set>
                                      <p:cBhvr>
                                        <p:cTn id="21" dur="10"/>
                                        <p:tgtEl>
                                          <p:spTgt spid="470042">
                                            <p:txEl>
                                              <p:pRg st="1" end="1"/>
                                            </p:txEl>
                                          </p:spTgt>
                                        </p:tgtEl>
                                        <p:attrNameLst>
                                          <p:attrName>fill.type</p:attrName>
                                        </p:attrNameLst>
                                      </p:cBhvr>
                                      <p:to>
                                        <p:strVal val="solid"/>
                                      </p:to>
                                    </p:set>
                                  </p:childTnLst>
                                </p:cTn>
                              </p:par>
                            </p:childTnLst>
                          </p:cTn>
                        </p:par>
                        <p:par>
                          <p:cTn id="22" fill="hold" nodeType="afterGroup">
                            <p:stCondLst>
                              <p:cond delay="170"/>
                            </p:stCondLst>
                            <p:childTnLst>
                              <p:par>
                                <p:cTn id="23" presetID="27" presetClass="entr" presetSubtype="0" fill="hold" nodeType="afterEffect">
                                  <p:stCondLst>
                                    <p:cond delay="0"/>
                                  </p:stCondLst>
                                  <p:iterate type="lt">
                                    <p:tmPct val="50000"/>
                                  </p:iterate>
                                  <p:childTnLst>
                                    <p:set>
                                      <p:cBhvr>
                                        <p:cTn id="24" dur="1" fill="hold">
                                          <p:stCondLst>
                                            <p:cond delay="0"/>
                                          </p:stCondLst>
                                        </p:cTn>
                                        <p:tgtEl>
                                          <p:spTgt spid="470042">
                                            <p:txEl>
                                              <p:pRg st="2" end="2"/>
                                            </p:txEl>
                                          </p:spTgt>
                                        </p:tgtEl>
                                        <p:attrNameLst>
                                          <p:attrName>style.visibility</p:attrName>
                                        </p:attrNameLst>
                                      </p:cBhvr>
                                      <p:to>
                                        <p:strVal val="visible"/>
                                      </p:to>
                                    </p:set>
                                    <p:anim calcmode="discrete" valueType="clr">
                                      <p:cBhvr override="childStyle">
                                        <p:cTn id="25" dur="10"/>
                                        <p:tgtEl>
                                          <p:spTgt spid="47004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10"/>
                                        <p:tgtEl>
                                          <p:spTgt spid="470042">
                                            <p:txEl>
                                              <p:pRg st="2" end="2"/>
                                            </p:txEl>
                                          </p:spTgt>
                                        </p:tgtEl>
                                        <p:attrNameLst>
                                          <p:attrName>fillcolor</p:attrName>
                                        </p:attrNameLst>
                                      </p:cBhvr>
                                      <p:tavLst>
                                        <p:tav tm="0">
                                          <p:val>
                                            <p:clrVal>
                                              <a:schemeClr val="accent2"/>
                                            </p:clrVal>
                                          </p:val>
                                        </p:tav>
                                        <p:tav tm="50000">
                                          <p:val>
                                            <p:clrVal>
                                              <a:schemeClr val="hlink"/>
                                            </p:clrVal>
                                          </p:val>
                                        </p:tav>
                                      </p:tavLst>
                                    </p:anim>
                                    <p:set>
                                      <p:cBhvr>
                                        <p:cTn id="27" dur="10"/>
                                        <p:tgtEl>
                                          <p:spTgt spid="470042">
                                            <p:txEl>
                                              <p:pRg st="2" end="2"/>
                                            </p:txEl>
                                          </p:spTgt>
                                        </p:tgtEl>
                                        <p:attrNameLst>
                                          <p:attrName>fill.type</p:attrName>
                                        </p:attrNameLst>
                                      </p:cBhvr>
                                      <p:to>
                                        <p:strVal val="solid"/>
                                      </p:to>
                                    </p:set>
                                  </p:childTnLst>
                                </p:cTn>
                              </p:par>
                            </p:childTnLst>
                          </p:cTn>
                        </p:par>
                        <p:par>
                          <p:cTn id="28" fill="hold" nodeType="afterGroup">
                            <p:stCondLst>
                              <p:cond delay="325"/>
                            </p:stCondLst>
                            <p:childTnLst>
                              <p:par>
                                <p:cTn id="29" presetID="27" presetClass="entr" presetSubtype="0" fill="hold" nodeType="afterEffect">
                                  <p:stCondLst>
                                    <p:cond delay="0"/>
                                  </p:stCondLst>
                                  <p:iterate type="lt">
                                    <p:tmPct val="50000"/>
                                  </p:iterate>
                                  <p:childTnLst>
                                    <p:set>
                                      <p:cBhvr>
                                        <p:cTn id="30" dur="1" fill="hold">
                                          <p:stCondLst>
                                            <p:cond delay="0"/>
                                          </p:stCondLst>
                                        </p:cTn>
                                        <p:tgtEl>
                                          <p:spTgt spid="470042">
                                            <p:txEl>
                                              <p:pRg st="3" end="3"/>
                                            </p:txEl>
                                          </p:spTgt>
                                        </p:tgtEl>
                                        <p:attrNameLst>
                                          <p:attrName>style.visibility</p:attrName>
                                        </p:attrNameLst>
                                      </p:cBhvr>
                                      <p:to>
                                        <p:strVal val="visible"/>
                                      </p:to>
                                    </p:set>
                                    <p:anim calcmode="discrete" valueType="clr">
                                      <p:cBhvr override="childStyle">
                                        <p:cTn id="31" dur="10"/>
                                        <p:tgtEl>
                                          <p:spTgt spid="47004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10"/>
                                        <p:tgtEl>
                                          <p:spTgt spid="470042">
                                            <p:txEl>
                                              <p:pRg st="3" end="3"/>
                                            </p:txEl>
                                          </p:spTgt>
                                        </p:tgtEl>
                                        <p:attrNameLst>
                                          <p:attrName>fillcolor</p:attrName>
                                        </p:attrNameLst>
                                      </p:cBhvr>
                                      <p:tavLst>
                                        <p:tav tm="0">
                                          <p:val>
                                            <p:clrVal>
                                              <a:schemeClr val="accent2"/>
                                            </p:clrVal>
                                          </p:val>
                                        </p:tav>
                                        <p:tav tm="50000">
                                          <p:val>
                                            <p:clrVal>
                                              <a:schemeClr val="hlink"/>
                                            </p:clrVal>
                                          </p:val>
                                        </p:tav>
                                      </p:tavLst>
                                    </p:anim>
                                    <p:set>
                                      <p:cBhvr>
                                        <p:cTn id="33" dur="10"/>
                                        <p:tgtEl>
                                          <p:spTgt spid="470042">
                                            <p:txEl>
                                              <p:pRg st="3" end="3"/>
                                            </p:txEl>
                                          </p:spTgt>
                                        </p:tgtEl>
                                        <p:attrNameLst>
                                          <p:attrName>fill.type</p:attrName>
                                        </p:attrNameLst>
                                      </p:cBhvr>
                                      <p:to>
                                        <p:strVal val="solid"/>
                                      </p:to>
                                    </p:set>
                                  </p:childTnLst>
                                </p:cTn>
                              </p:par>
                            </p:childTnLst>
                          </p:cTn>
                        </p:par>
                        <p:par>
                          <p:cTn id="34" fill="hold" nodeType="afterGroup">
                            <p:stCondLst>
                              <p:cond delay="480"/>
                            </p:stCondLst>
                            <p:childTnLst>
                              <p:par>
                                <p:cTn id="35" presetID="27" presetClass="entr" presetSubtype="0" fill="hold" nodeType="afterEffect">
                                  <p:stCondLst>
                                    <p:cond delay="0"/>
                                  </p:stCondLst>
                                  <p:iterate type="lt">
                                    <p:tmPct val="50000"/>
                                  </p:iterate>
                                  <p:childTnLst>
                                    <p:set>
                                      <p:cBhvr>
                                        <p:cTn id="36" dur="1" fill="hold">
                                          <p:stCondLst>
                                            <p:cond delay="0"/>
                                          </p:stCondLst>
                                        </p:cTn>
                                        <p:tgtEl>
                                          <p:spTgt spid="470042">
                                            <p:txEl>
                                              <p:pRg st="4" end="4"/>
                                            </p:txEl>
                                          </p:spTgt>
                                        </p:tgtEl>
                                        <p:attrNameLst>
                                          <p:attrName>style.visibility</p:attrName>
                                        </p:attrNameLst>
                                      </p:cBhvr>
                                      <p:to>
                                        <p:strVal val="visible"/>
                                      </p:to>
                                    </p:set>
                                    <p:anim calcmode="discrete" valueType="clr">
                                      <p:cBhvr override="childStyle">
                                        <p:cTn id="37" dur="10"/>
                                        <p:tgtEl>
                                          <p:spTgt spid="47004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10"/>
                                        <p:tgtEl>
                                          <p:spTgt spid="470042">
                                            <p:txEl>
                                              <p:pRg st="4" end="4"/>
                                            </p:txEl>
                                          </p:spTgt>
                                        </p:tgtEl>
                                        <p:attrNameLst>
                                          <p:attrName>fillcolor</p:attrName>
                                        </p:attrNameLst>
                                      </p:cBhvr>
                                      <p:tavLst>
                                        <p:tav tm="0">
                                          <p:val>
                                            <p:clrVal>
                                              <a:schemeClr val="accent2"/>
                                            </p:clrVal>
                                          </p:val>
                                        </p:tav>
                                        <p:tav tm="50000">
                                          <p:val>
                                            <p:clrVal>
                                              <a:schemeClr val="hlink"/>
                                            </p:clrVal>
                                          </p:val>
                                        </p:tav>
                                      </p:tavLst>
                                    </p:anim>
                                    <p:set>
                                      <p:cBhvr>
                                        <p:cTn id="39" dur="10"/>
                                        <p:tgtEl>
                                          <p:spTgt spid="470042">
                                            <p:txEl>
                                              <p:pRg st="4" end="4"/>
                                            </p:txEl>
                                          </p:spTgt>
                                        </p:tgtEl>
                                        <p:attrNameLst>
                                          <p:attrName>fill.type</p:attrName>
                                        </p:attrNameLst>
                                      </p:cBhvr>
                                      <p:to>
                                        <p:strVal val="solid"/>
                                      </p:to>
                                    </p:set>
                                  </p:childTnLst>
                                </p:cTn>
                              </p:par>
                            </p:childTnLst>
                          </p:cTn>
                        </p:par>
                        <p:par>
                          <p:cTn id="40" fill="hold" nodeType="afterGroup">
                            <p:stCondLst>
                              <p:cond delay="645"/>
                            </p:stCondLst>
                            <p:childTnLst>
                              <p:par>
                                <p:cTn id="41" presetID="27" presetClass="entr" presetSubtype="0" fill="hold" nodeType="afterEffect">
                                  <p:stCondLst>
                                    <p:cond delay="0"/>
                                  </p:stCondLst>
                                  <p:iterate type="lt">
                                    <p:tmPct val="50000"/>
                                  </p:iterate>
                                  <p:childTnLst>
                                    <p:set>
                                      <p:cBhvr>
                                        <p:cTn id="42" dur="1" fill="hold">
                                          <p:stCondLst>
                                            <p:cond delay="0"/>
                                          </p:stCondLst>
                                        </p:cTn>
                                        <p:tgtEl>
                                          <p:spTgt spid="470042">
                                            <p:txEl>
                                              <p:pRg st="5" end="5"/>
                                            </p:txEl>
                                          </p:spTgt>
                                        </p:tgtEl>
                                        <p:attrNameLst>
                                          <p:attrName>style.visibility</p:attrName>
                                        </p:attrNameLst>
                                      </p:cBhvr>
                                      <p:to>
                                        <p:strVal val="visible"/>
                                      </p:to>
                                    </p:set>
                                    <p:anim calcmode="discrete" valueType="clr">
                                      <p:cBhvr override="childStyle">
                                        <p:cTn id="43" dur="10"/>
                                        <p:tgtEl>
                                          <p:spTgt spid="47004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10"/>
                                        <p:tgtEl>
                                          <p:spTgt spid="470042">
                                            <p:txEl>
                                              <p:pRg st="5" end="5"/>
                                            </p:txEl>
                                          </p:spTgt>
                                        </p:tgtEl>
                                        <p:attrNameLst>
                                          <p:attrName>fillcolor</p:attrName>
                                        </p:attrNameLst>
                                      </p:cBhvr>
                                      <p:tavLst>
                                        <p:tav tm="0">
                                          <p:val>
                                            <p:clrVal>
                                              <a:schemeClr val="accent2"/>
                                            </p:clrVal>
                                          </p:val>
                                        </p:tav>
                                        <p:tav tm="50000">
                                          <p:val>
                                            <p:clrVal>
                                              <a:schemeClr val="hlink"/>
                                            </p:clrVal>
                                          </p:val>
                                        </p:tav>
                                      </p:tavLst>
                                    </p:anim>
                                    <p:set>
                                      <p:cBhvr>
                                        <p:cTn id="45" dur="10"/>
                                        <p:tgtEl>
                                          <p:spTgt spid="470042">
                                            <p:txEl>
                                              <p:pRg st="5" end="5"/>
                                            </p:txEl>
                                          </p:spTgt>
                                        </p:tgtEl>
                                        <p:attrNameLst>
                                          <p:attrName>fill.type</p:attrName>
                                        </p:attrNameLst>
                                      </p:cBhvr>
                                      <p:to>
                                        <p:strVal val="solid"/>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470043"/>
                                        </p:tgtEl>
                                        <p:attrNameLst>
                                          <p:attrName>style.visibility</p:attrName>
                                        </p:attrNameLst>
                                      </p:cBhvr>
                                      <p:to>
                                        <p:strVal val="visible"/>
                                      </p:to>
                                    </p:set>
                                    <p:anim calcmode="lin" valueType="num">
                                      <p:cBhvr>
                                        <p:cTn id="50" dur="1000" fill="hold"/>
                                        <p:tgtEl>
                                          <p:spTgt spid="470043"/>
                                        </p:tgtEl>
                                        <p:attrNameLst>
                                          <p:attrName>ppt_w</p:attrName>
                                        </p:attrNameLst>
                                      </p:cBhvr>
                                      <p:tavLst>
                                        <p:tav tm="0">
                                          <p:val>
                                            <p:strVal val="#ppt_w*0.70"/>
                                          </p:val>
                                        </p:tav>
                                        <p:tav tm="100000">
                                          <p:val>
                                            <p:strVal val="#ppt_w"/>
                                          </p:val>
                                        </p:tav>
                                      </p:tavLst>
                                    </p:anim>
                                    <p:anim calcmode="lin" valueType="num">
                                      <p:cBhvr>
                                        <p:cTn id="51" dur="1000" fill="hold"/>
                                        <p:tgtEl>
                                          <p:spTgt spid="470043"/>
                                        </p:tgtEl>
                                        <p:attrNameLst>
                                          <p:attrName>ppt_h</p:attrName>
                                        </p:attrNameLst>
                                      </p:cBhvr>
                                      <p:tavLst>
                                        <p:tav tm="0">
                                          <p:val>
                                            <p:strVal val="#ppt_h"/>
                                          </p:val>
                                        </p:tav>
                                        <p:tav tm="100000">
                                          <p:val>
                                            <p:strVal val="#ppt_h"/>
                                          </p:val>
                                        </p:tav>
                                      </p:tavLst>
                                    </p:anim>
                                    <p:animEffect transition="in" filter="fade">
                                      <p:cBhvr>
                                        <p:cTn id="52" dur="1000"/>
                                        <p:tgtEl>
                                          <p:spTgt spid="470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35" grpId="0"/>
      <p:bldP spid="47004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11650" name="Rectangle 2"/>
          <p:cNvSpPr>
            <a:spLocks noGrp="1" noRot="1" noChangeArrowheads="1"/>
          </p:cNvSpPr>
          <p:nvPr>
            <p:ph type="title"/>
          </p:nvPr>
        </p:nvSpPr>
        <p:spPr>
          <a:xfrm>
            <a:off x="1187450" y="228600"/>
            <a:ext cx="7194550" cy="884238"/>
          </a:xfrm>
        </p:spPr>
        <p:txBody>
          <a:bodyPr/>
          <a:lstStyle/>
          <a:p>
            <a:pPr eaLnBrk="1" hangingPunct="1">
              <a:defRPr/>
            </a:pPr>
            <a:r>
              <a:rPr lang="en-US" altLang="zh-CN" dirty="0" smtClean="0">
                <a:ea typeface="宋体" pitchFamily="2" charset="-122"/>
              </a:rPr>
              <a:t>M.J. Fisher</a:t>
            </a:r>
            <a:r>
              <a:rPr lang="zh-CN" altLang="en-US" dirty="0" smtClean="0">
                <a:ea typeface="宋体" pitchFamily="2" charset="-122"/>
              </a:rPr>
              <a:t>软件质量定义 </a:t>
            </a:r>
          </a:p>
        </p:txBody>
      </p:sp>
      <p:sp>
        <p:nvSpPr>
          <p:cNvPr id="411651" name="Rectangle 3"/>
          <p:cNvSpPr>
            <a:spLocks noGrp="1" noChangeArrowheads="1"/>
          </p:cNvSpPr>
          <p:nvPr>
            <p:ph type="body" idx="1"/>
          </p:nvPr>
        </p:nvSpPr>
        <p:spPr>
          <a:xfrm>
            <a:off x="457200" y="1295400"/>
            <a:ext cx="8435280" cy="4830763"/>
          </a:xfrm>
        </p:spPr>
        <p:txBody>
          <a:bodyPr/>
          <a:lstStyle/>
          <a:p>
            <a:pPr eaLnBrk="1" hangingPunct="1">
              <a:defRPr/>
            </a:pPr>
            <a:r>
              <a:rPr lang="zh-CN" altLang="en-US" dirty="0" smtClean="0">
                <a:ea typeface="宋体" pitchFamily="2" charset="-122"/>
              </a:rPr>
              <a:t>所有描述计算机软件优秀程度的特性的组合。</a:t>
            </a:r>
          </a:p>
          <a:p>
            <a:pPr eaLnBrk="1" hangingPunct="1">
              <a:defRPr/>
            </a:pPr>
            <a:r>
              <a:rPr lang="zh-CN" altLang="en-US" dirty="0" smtClean="0">
                <a:ea typeface="宋体" pitchFamily="2" charset="-122"/>
              </a:rPr>
              <a:t>为满足软件的各项精确定义的功能、性能需求，符合文档化的开发标准，需要相应地给出或设计一些质量特性及其组合，作为在软件开发与维护中的重要考虑因素。如果这些质量特性及其组合都能在产品中得到满足，则这个软件产品质量就是高的。</a:t>
            </a:r>
          </a:p>
        </p:txBody>
      </p:sp>
      <p:sp>
        <p:nvSpPr>
          <p:cNvPr id="10650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E71EA400-D757-4C09-AAC8-3AC11A795045}" type="slidenum">
              <a:rPr lang="zh-CN" altLang="en-US" sz="1200" smtClean="0">
                <a:solidFill>
                  <a:schemeClr val="bg2"/>
                </a:solidFill>
                <a:latin typeface="Arial" pitchFamily="34" charset="0"/>
              </a:rPr>
              <a:pPr eaLnBrk="1" hangingPunct="1">
                <a:spcBef>
                  <a:spcPct val="0"/>
                </a:spcBef>
                <a:buClrTx/>
                <a:buSzTx/>
                <a:buFontTx/>
                <a:buNone/>
              </a:pPr>
              <a:t>100</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12674" name="Rectangle 2"/>
          <p:cNvSpPr>
            <a:spLocks noGrp="1" noRot="1" noChangeArrowheads="1"/>
          </p:cNvSpPr>
          <p:nvPr>
            <p:ph type="title"/>
          </p:nvPr>
        </p:nvSpPr>
        <p:spPr>
          <a:xfrm>
            <a:off x="1258888" y="228600"/>
            <a:ext cx="7123112" cy="884238"/>
          </a:xfrm>
        </p:spPr>
        <p:txBody>
          <a:bodyPr/>
          <a:lstStyle/>
          <a:p>
            <a:pPr eaLnBrk="1" hangingPunct="1">
              <a:defRPr/>
            </a:pPr>
            <a:r>
              <a:rPr lang="en-US" altLang="zh-CN" sz="3600" smtClean="0">
                <a:ea typeface="宋体" pitchFamily="2" charset="-122"/>
              </a:rPr>
              <a:t>ISO/IEC9126</a:t>
            </a:r>
            <a:r>
              <a:rPr lang="zh-CN" altLang="en-US" sz="3600" smtClean="0">
                <a:ea typeface="宋体" pitchFamily="2" charset="-122"/>
              </a:rPr>
              <a:t>质量特性 （</a:t>
            </a:r>
            <a:r>
              <a:rPr lang="en-US" altLang="zh-CN" sz="3600" smtClean="0">
                <a:ea typeface="宋体" pitchFamily="2" charset="-122"/>
              </a:rPr>
              <a:t>1991</a:t>
            </a:r>
            <a:r>
              <a:rPr lang="zh-CN" altLang="en-US" sz="3600" smtClean="0">
                <a:ea typeface="宋体" pitchFamily="2" charset="-122"/>
              </a:rPr>
              <a:t>）</a:t>
            </a:r>
          </a:p>
        </p:txBody>
      </p:sp>
      <p:sp>
        <p:nvSpPr>
          <p:cNvPr id="412675" name="Rectangle 3"/>
          <p:cNvSpPr>
            <a:spLocks noGrp="1" noChangeArrowheads="1"/>
          </p:cNvSpPr>
          <p:nvPr>
            <p:ph type="body" idx="1"/>
          </p:nvPr>
        </p:nvSpPr>
        <p:spPr/>
        <p:txBody>
          <a:bodyPr/>
          <a:lstStyle/>
          <a:p>
            <a:pPr eaLnBrk="1" hangingPunct="1">
              <a:defRPr/>
            </a:pPr>
            <a:r>
              <a:rPr lang="en-US" altLang="zh-CN" dirty="0" smtClean="0">
                <a:ea typeface="宋体" pitchFamily="2" charset="-122"/>
              </a:rPr>
              <a:t>6</a:t>
            </a:r>
            <a:r>
              <a:rPr lang="zh-CN" altLang="en-US" dirty="0" smtClean="0">
                <a:ea typeface="宋体" pitchFamily="2" charset="-122"/>
              </a:rPr>
              <a:t>个质量特性：即功能性、可靠性、可维护性、效率、可使用性、可移植性。</a:t>
            </a:r>
          </a:p>
          <a:p>
            <a:pPr eaLnBrk="1" hangingPunct="1">
              <a:defRPr/>
            </a:pPr>
            <a:r>
              <a:rPr lang="zh-CN" altLang="en-US" dirty="0" smtClean="0">
                <a:ea typeface="宋体" pitchFamily="2" charset="-122"/>
              </a:rPr>
              <a:t>推荐了</a:t>
            </a:r>
            <a:r>
              <a:rPr lang="en-US" altLang="zh-CN" dirty="0" smtClean="0">
                <a:ea typeface="宋体" pitchFamily="2" charset="-122"/>
              </a:rPr>
              <a:t>21</a:t>
            </a:r>
            <a:r>
              <a:rPr lang="zh-CN" altLang="en-US" dirty="0" smtClean="0">
                <a:ea typeface="宋体" pitchFamily="2" charset="-122"/>
              </a:rPr>
              <a:t>个子特性：适合性、准确性、互用性、依从性、安全性、成熟性、容错性、可恢复性、可理解性、易学习性、操作性、时间特性、资源特性、可分析性、可变更性、稳定性、可测试性、适应性、可安装性、一致性、可替换性。（但不作为标准） </a:t>
            </a:r>
          </a:p>
        </p:txBody>
      </p:sp>
      <p:sp>
        <p:nvSpPr>
          <p:cNvPr id="10752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EB76DC88-09C7-4EBC-8256-F24D1A30A82B}" type="slidenum">
              <a:rPr lang="zh-CN" altLang="en-US" sz="1200" smtClean="0">
                <a:solidFill>
                  <a:schemeClr val="bg2"/>
                </a:solidFill>
                <a:latin typeface="Arial" pitchFamily="34" charset="0"/>
              </a:rPr>
              <a:pPr eaLnBrk="1" hangingPunct="1">
                <a:spcBef>
                  <a:spcPct val="0"/>
                </a:spcBef>
                <a:buClrTx/>
                <a:buSzTx/>
                <a:buFontTx/>
                <a:buNone/>
              </a:pPr>
              <a:t>101</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77858" name="Rectangle 2"/>
          <p:cNvSpPr>
            <a:spLocks noGrp="1" noRot="1" noChangeArrowheads="1"/>
          </p:cNvSpPr>
          <p:nvPr>
            <p:ph type="title"/>
          </p:nvPr>
        </p:nvSpPr>
        <p:spPr/>
        <p:txBody>
          <a:bodyPr/>
          <a:lstStyle/>
          <a:p>
            <a:pPr eaLnBrk="1" hangingPunct="1">
              <a:defRPr/>
            </a:pPr>
            <a:r>
              <a:rPr lang="en-US" altLang="zh-CN" sz="3600" smtClean="0">
                <a:ea typeface="宋体" pitchFamily="2" charset="-122"/>
              </a:rPr>
              <a:t>The Quality of the Process</a:t>
            </a:r>
            <a:br>
              <a:rPr lang="en-US" altLang="zh-CN" sz="3600" smtClean="0">
                <a:ea typeface="宋体" pitchFamily="2" charset="-122"/>
              </a:rPr>
            </a:br>
            <a:r>
              <a:rPr lang="zh-CN" altLang="en-US" smtClean="0">
                <a:ea typeface="宋体" pitchFamily="2" charset="-122"/>
              </a:rPr>
              <a:t>过程质量 </a:t>
            </a:r>
          </a:p>
        </p:txBody>
      </p:sp>
      <p:sp>
        <p:nvSpPr>
          <p:cNvPr id="377859" name="Rectangle 3"/>
          <p:cNvSpPr>
            <a:spLocks noGrp="1" noChangeArrowheads="1"/>
          </p:cNvSpPr>
          <p:nvPr>
            <p:ph type="body" idx="1"/>
          </p:nvPr>
        </p:nvSpPr>
        <p:spPr>
          <a:xfrm>
            <a:off x="457200" y="1584325"/>
            <a:ext cx="8229600" cy="2420938"/>
          </a:xfrm>
        </p:spPr>
        <p:txBody>
          <a:bodyPr/>
          <a:lstStyle/>
          <a:p>
            <a:pPr eaLnBrk="1" hangingPunct="1">
              <a:defRPr/>
            </a:pPr>
            <a:r>
              <a:rPr kumimoji="1" lang="en-US" altLang="zh-CN" smtClean="0">
                <a:ea typeface="宋体" pitchFamily="2" charset="-122"/>
              </a:rPr>
              <a:t>improving the software development process, we can improve the quality of the resulting products.</a:t>
            </a:r>
            <a:r>
              <a:rPr kumimoji="1" lang="zh-CN" altLang="en-US" smtClean="0">
                <a:ea typeface="宋体" pitchFamily="2" charset="-122"/>
              </a:rPr>
              <a:t>改进软件开发过程，可以改进最终产品的质量</a:t>
            </a:r>
          </a:p>
        </p:txBody>
      </p:sp>
      <p:pic>
        <p:nvPicPr>
          <p:cNvPr id="108549" name="Picture 4" descr="0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5480050"/>
            <a:ext cx="8667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7861" name="Picture 5" descr="0053"/>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773238"/>
            <a:ext cx="1873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1" name="灯片编号占位符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2CEB80A8-1A38-4DDE-A5F8-DABCA0326743}" type="slidenum">
              <a:rPr lang="zh-CN" altLang="en-US" sz="1200" smtClean="0">
                <a:solidFill>
                  <a:schemeClr val="bg2"/>
                </a:solidFill>
                <a:latin typeface="Arial" pitchFamily="34" charset="0"/>
              </a:rPr>
              <a:pPr eaLnBrk="1" hangingPunct="1">
                <a:spcBef>
                  <a:spcPct val="0"/>
                </a:spcBef>
                <a:buClrTx/>
                <a:buSzTx/>
                <a:buFontTx/>
                <a:buNone/>
              </a:pPr>
              <a:t>102</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animEffect transition="in" filter="plus(in)">
                                      <p:cBhvr>
                                        <p:cTn id="7" dur="1000"/>
                                        <p:tgtEl>
                                          <p:spTgt spid="377859">
                                            <p:txEl>
                                              <p:pRg st="0" end="0"/>
                                            </p:txEl>
                                          </p:spTgt>
                                        </p:tgtEl>
                                      </p:cBhvr>
                                    </p:animEffect>
                                  </p:childTnLst>
                                </p:cTn>
                              </p:par>
                              <p:par>
                                <p:cTn id="8" presetID="13" presetClass="entr" presetSubtype="16" fill="hold" nodeType="withEffect">
                                  <p:stCondLst>
                                    <p:cond delay="0"/>
                                  </p:stCondLst>
                                  <p:childTnLst>
                                    <p:set>
                                      <p:cBhvr>
                                        <p:cTn id="9" dur="1" fill="hold">
                                          <p:stCondLst>
                                            <p:cond delay="0"/>
                                          </p:stCondLst>
                                        </p:cTn>
                                        <p:tgtEl>
                                          <p:spTgt spid="377861"/>
                                        </p:tgtEl>
                                        <p:attrNameLst>
                                          <p:attrName>style.visibility</p:attrName>
                                        </p:attrNameLst>
                                      </p:cBhvr>
                                      <p:to>
                                        <p:strVal val="visible"/>
                                      </p:to>
                                    </p:set>
                                    <p:animEffect transition="in" filter="plus(in)">
                                      <p:cBhvr>
                                        <p:cTn id="10" dur="1000"/>
                                        <p:tgtEl>
                                          <p:spTgt spid="377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78882" name="Rectangle 2"/>
          <p:cNvSpPr>
            <a:spLocks noGrp="1" noRot="1" noChangeArrowheads="1"/>
          </p:cNvSpPr>
          <p:nvPr>
            <p:ph type="title"/>
          </p:nvPr>
        </p:nvSpPr>
        <p:spPr/>
        <p:txBody>
          <a:bodyPr/>
          <a:lstStyle/>
          <a:p>
            <a:pPr eaLnBrk="1" hangingPunct="1">
              <a:defRPr/>
            </a:pPr>
            <a:r>
              <a:rPr lang="en-US" altLang="zh-CN" sz="3600" smtClean="0">
                <a:ea typeface="宋体" pitchFamily="2" charset="-122"/>
              </a:rPr>
              <a:t>The Quality of the Process</a:t>
            </a:r>
            <a:br>
              <a:rPr lang="en-US" altLang="zh-CN" sz="3600" smtClean="0">
                <a:ea typeface="宋体" pitchFamily="2" charset="-122"/>
              </a:rPr>
            </a:br>
            <a:r>
              <a:rPr lang="zh-CN" altLang="en-US" smtClean="0">
                <a:ea typeface="宋体" pitchFamily="2" charset="-122"/>
              </a:rPr>
              <a:t>过程质量 </a:t>
            </a:r>
          </a:p>
        </p:txBody>
      </p:sp>
      <p:sp>
        <p:nvSpPr>
          <p:cNvPr id="378883" name="Rectangle 3"/>
          <p:cNvSpPr>
            <a:spLocks noGrp="1" noChangeArrowheads="1"/>
          </p:cNvSpPr>
          <p:nvPr>
            <p:ph type="body" idx="1"/>
          </p:nvPr>
        </p:nvSpPr>
        <p:spPr>
          <a:xfrm>
            <a:off x="457200" y="1584325"/>
            <a:ext cx="8229600" cy="3860800"/>
          </a:xfrm>
        </p:spPr>
        <p:txBody>
          <a:bodyPr/>
          <a:lstStyle/>
          <a:p>
            <a:pPr eaLnBrk="1" hangingPunct="1">
              <a:defRPr/>
            </a:pPr>
            <a:r>
              <a:rPr kumimoji="1" lang="en-US" altLang="zh-CN" sz="2800" smtClean="0">
                <a:ea typeface="宋体" pitchFamily="2" charset="-122"/>
              </a:rPr>
              <a:t>CMM ( Capability Maturity Model )</a:t>
            </a:r>
            <a:r>
              <a:rPr kumimoji="1" lang="zh-CN" altLang="en-US" sz="2800" smtClean="0">
                <a:ea typeface="宋体" pitchFamily="2" charset="-122"/>
              </a:rPr>
              <a:t>（能力成熟度模型）</a:t>
            </a:r>
          </a:p>
          <a:p>
            <a:pPr eaLnBrk="1" hangingPunct="1">
              <a:defRPr/>
            </a:pPr>
            <a:r>
              <a:rPr kumimoji="1" lang="en-US" altLang="zh-CN" sz="2800" smtClean="0">
                <a:ea typeface="宋体" pitchFamily="2" charset="-122"/>
              </a:rPr>
              <a:t>ISO 9000 model</a:t>
            </a:r>
          </a:p>
          <a:p>
            <a:pPr eaLnBrk="1" hangingPunct="1">
              <a:defRPr/>
            </a:pPr>
            <a:r>
              <a:rPr kumimoji="1" lang="en-US" altLang="zh-CN" sz="2800" smtClean="0">
                <a:ea typeface="宋体" pitchFamily="2" charset="-122"/>
              </a:rPr>
              <a:t>SPICE ( Software Process Improvement and Capability determination )</a:t>
            </a:r>
            <a:r>
              <a:rPr kumimoji="1" lang="zh-CN" altLang="en-US" sz="2800" smtClean="0">
                <a:ea typeface="宋体" pitchFamily="2" charset="-122"/>
              </a:rPr>
              <a:t>（软件过程改进及能力确定</a:t>
            </a:r>
            <a:r>
              <a:rPr kumimoji="1" lang="zh-CN" altLang="en-US" sz="2400" smtClean="0">
                <a:ea typeface="宋体" pitchFamily="2" charset="-122"/>
              </a:rPr>
              <a:t>）</a:t>
            </a:r>
          </a:p>
        </p:txBody>
      </p:sp>
      <p:pic>
        <p:nvPicPr>
          <p:cNvPr id="109573" name="Picture 4" descr="0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5480050"/>
            <a:ext cx="8667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885" name="Picture 5" descr="0053"/>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68325" y="1801813"/>
            <a:ext cx="1873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886" name="Picture 6" descr="0053"/>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708275"/>
            <a:ext cx="1873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887" name="Picture 7" descr="0053"/>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213100"/>
            <a:ext cx="1873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7" name="灯片编号占位符 8"/>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74B0A9CF-B1A1-4C85-8151-1DC7ADD9DDDA}" type="slidenum">
              <a:rPr lang="zh-CN" altLang="en-US" sz="1200" smtClean="0">
                <a:solidFill>
                  <a:schemeClr val="bg2"/>
                </a:solidFill>
                <a:latin typeface="Arial" pitchFamily="34" charset="0"/>
              </a:rPr>
              <a:pPr eaLnBrk="1" hangingPunct="1">
                <a:spcBef>
                  <a:spcPct val="0"/>
                </a:spcBef>
                <a:buClrTx/>
                <a:buSzTx/>
                <a:buFontTx/>
                <a:buNone/>
              </a:pPr>
              <a:t>103</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Effect transition="in" filter="plus(in)">
                                      <p:cBhvr>
                                        <p:cTn id="7" dur="1000"/>
                                        <p:tgtEl>
                                          <p:spTgt spid="378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378883">
                                            <p:txEl>
                                              <p:pRg st="1" end="1"/>
                                            </p:txEl>
                                          </p:spTgt>
                                        </p:tgtEl>
                                        <p:attrNameLst>
                                          <p:attrName>style.visibility</p:attrName>
                                        </p:attrNameLst>
                                      </p:cBhvr>
                                      <p:to>
                                        <p:strVal val="visible"/>
                                      </p:to>
                                    </p:set>
                                    <p:animEffect transition="in" filter="plus(in)">
                                      <p:cBhvr>
                                        <p:cTn id="12" dur="1000"/>
                                        <p:tgtEl>
                                          <p:spTgt spid="378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378883">
                                            <p:txEl>
                                              <p:pRg st="2" end="2"/>
                                            </p:txEl>
                                          </p:spTgt>
                                        </p:tgtEl>
                                        <p:attrNameLst>
                                          <p:attrName>style.visibility</p:attrName>
                                        </p:attrNameLst>
                                      </p:cBhvr>
                                      <p:to>
                                        <p:strVal val="visible"/>
                                      </p:to>
                                    </p:set>
                                    <p:animEffect transition="in" filter="plus(in)">
                                      <p:cBhvr>
                                        <p:cTn id="17" dur="1000"/>
                                        <p:tgtEl>
                                          <p:spTgt spid="378883">
                                            <p:txEl>
                                              <p:pRg st="2" end="2"/>
                                            </p:txEl>
                                          </p:spTgt>
                                        </p:tgtEl>
                                      </p:cBhvr>
                                    </p:animEffect>
                                  </p:childTnLst>
                                </p:cTn>
                              </p:par>
                              <p:par>
                                <p:cTn id="18" presetID="13" presetClass="entr" presetSubtype="16" fill="hold" nodeType="withEffect">
                                  <p:stCondLst>
                                    <p:cond delay="0"/>
                                  </p:stCondLst>
                                  <p:childTnLst>
                                    <p:set>
                                      <p:cBhvr>
                                        <p:cTn id="19" dur="1" fill="hold">
                                          <p:stCondLst>
                                            <p:cond delay="0"/>
                                          </p:stCondLst>
                                        </p:cTn>
                                        <p:tgtEl>
                                          <p:spTgt spid="378885"/>
                                        </p:tgtEl>
                                        <p:attrNameLst>
                                          <p:attrName>style.visibility</p:attrName>
                                        </p:attrNameLst>
                                      </p:cBhvr>
                                      <p:to>
                                        <p:strVal val="visible"/>
                                      </p:to>
                                    </p:set>
                                    <p:animEffect transition="in" filter="plus(in)">
                                      <p:cBhvr>
                                        <p:cTn id="20" dur="1000"/>
                                        <p:tgtEl>
                                          <p:spTgt spid="378885"/>
                                        </p:tgtEl>
                                      </p:cBhvr>
                                    </p:animEffect>
                                  </p:childTnLst>
                                </p:cTn>
                              </p:par>
                              <p:par>
                                <p:cTn id="21" presetID="13" presetClass="entr" presetSubtype="16" fill="hold" nodeType="withEffect">
                                  <p:stCondLst>
                                    <p:cond delay="0"/>
                                  </p:stCondLst>
                                  <p:childTnLst>
                                    <p:set>
                                      <p:cBhvr>
                                        <p:cTn id="22" dur="1" fill="hold">
                                          <p:stCondLst>
                                            <p:cond delay="0"/>
                                          </p:stCondLst>
                                        </p:cTn>
                                        <p:tgtEl>
                                          <p:spTgt spid="378886"/>
                                        </p:tgtEl>
                                        <p:attrNameLst>
                                          <p:attrName>style.visibility</p:attrName>
                                        </p:attrNameLst>
                                      </p:cBhvr>
                                      <p:to>
                                        <p:strVal val="visible"/>
                                      </p:to>
                                    </p:set>
                                    <p:animEffect transition="in" filter="plus(in)">
                                      <p:cBhvr>
                                        <p:cTn id="23" dur="1000"/>
                                        <p:tgtEl>
                                          <p:spTgt spid="378886"/>
                                        </p:tgtEl>
                                      </p:cBhvr>
                                    </p:animEffect>
                                  </p:childTnLst>
                                </p:cTn>
                              </p:par>
                              <p:par>
                                <p:cTn id="24" presetID="13" presetClass="entr" presetSubtype="16" fill="hold" nodeType="withEffect">
                                  <p:stCondLst>
                                    <p:cond delay="0"/>
                                  </p:stCondLst>
                                  <p:childTnLst>
                                    <p:set>
                                      <p:cBhvr>
                                        <p:cTn id="25" dur="1" fill="hold">
                                          <p:stCondLst>
                                            <p:cond delay="0"/>
                                          </p:stCondLst>
                                        </p:cTn>
                                        <p:tgtEl>
                                          <p:spTgt spid="378887"/>
                                        </p:tgtEl>
                                        <p:attrNameLst>
                                          <p:attrName>style.visibility</p:attrName>
                                        </p:attrNameLst>
                                      </p:cBhvr>
                                      <p:to>
                                        <p:strVal val="visible"/>
                                      </p:to>
                                    </p:set>
                                    <p:animEffect transition="in" filter="plus(in)">
                                      <p:cBhvr>
                                        <p:cTn id="26" dur="1000"/>
                                        <p:tgtEl>
                                          <p:spTgt spid="378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79906" name="AutoShape 2"/>
          <p:cNvSpPr>
            <a:spLocks noChangeArrowheads="1"/>
          </p:cNvSpPr>
          <p:nvPr/>
        </p:nvSpPr>
        <p:spPr bwMode="auto">
          <a:xfrm>
            <a:off x="395288" y="1268413"/>
            <a:ext cx="8280400" cy="4248150"/>
          </a:xfrm>
          <a:prstGeom prst="roundRect">
            <a:avLst>
              <a:gd name="adj" fmla="val 17898"/>
            </a:avLst>
          </a:prstGeom>
          <a:gradFill rotWithShape="1">
            <a:gsLst>
              <a:gs pos="0">
                <a:schemeClr val="bg1"/>
              </a:gs>
              <a:gs pos="50000">
                <a:schemeClr val="bg1">
                  <a:gamma/>
                  <a:tint val="0"/>
                  <a:invGamma/>
                </a:schemeClr>
              </a:gs>
              <a:gs pos="100000">
                <a:schemeClr val="bg1"/>
              </a:gs>
            </a:gsLst>
            <a:lin ang="5400000" scaled="1"/>
          </a:gradFill>
          <a:ln w="25400" algn="ctr">
            <a:solidFill>
              <a:srgbClr val="FFFFFF"/>
            </a:solidFill>
            <a:round/>
            <a:headEnd/>
            <a:tailEnd/>
          </a:ln>
          <a:effectLst/>
        </p:spPr>
        <p:txBody>
          <a:bodyPr wrap="none" anchor="ctr"/>
          <a:lstStyle/>
          <a:p>
            <a:pPr algn="r" eaLnBrk="0" hangingPunct="0">
              <a:defRPr/>
            </a:pPr>
            <a:endParaRPr lang="zh-CN" altLang="en-US"/>
          </a:p>
        </p:txBody>
      </p:sp>
      <p:sp>
        <p:nvSpPr>
          <p:cNvPr id="379907" name="Rectangle 3"/>
          <p:cNvSpPr>
            <a:spLocks noGrp="1" noRot="1" noChangeArrowheads="1"/>
          </p:cNvSpPr>
          <p:nvPr>
            <p:ph type="title"/>
          </p:nvPr>
        </p:nvSpPr>
        <p:spPr/>
        <p:txBody>
          <a:bodyPr/>
          <a:lstStyle/>
          <a:p>
            <a:pPr algn="l" eaLnBrk="1" hangingPunct="1">
              <a:defRPr/>
            </a:pPr>
            <a:r>
              <a:rPr lang="en-US" altLang="zh-CN" smtClean="0">
                <a:ea typeface="宋体" pitchFamily="2" charset="-122"/>
              </a:rPr>
              <a:t>CMM</a:t>
            </a:r>
            <a:r>
              <a:rPr lang="zh-CN" altLang="en-US" smtClean="0">
                <a:ea typeface="宋体" pitchFamily="2" charset="-122"/>
              </a:rPr>
              <a:t>模型</a:t>
            </a:r>
          </a:p>
        </p:txBody>
      </p:sp>
      <p:sp>
        <p:nvSpPr>
          <p:cNvPr id="379908" name="Rectangle 4"/>
          <p:cNvSpPr>
            <a:spLocks noGrp="1" noChangeArrowheads="1"/>
          </p:cNvSpPr>
          <p:nvPr>
            <p:ph type="body" idx="1"/>
          </p:nvPr>
        </p:nvSpPr>
        <p:spPr>
          <a:xfrm>
            <a:off x="179388" y="1700213"/>
            <a:ext cx="8507412" cy="3744912"/>
          </a:xfrm>
        </p:spPr>
        <p:txBody>
          <a:bodyPr/>
          <a:lstStyle/>
          <a:p>
            <a:pPr eaLnBrk="1" hangingPunct="1"/>
            <a:r>
              <a:rPr lang="zh-CN" altLang="en-US" dirty="0" smtClean="0">
                <a:solidFill>
                  <a:srgbClr val="FFFF00"/>
                </a:solidFill>
                <a:effectLst/>
                <a:ea typeface="宋体" pitchFamily="2" charset="-122"/>
              </a:rPr>
              <a:t>软件开发能力的成熟度模型</a:t>
            </a:r>
            <a:r>
              <a:rPr lang="en-US" altLang="zh-CN" dirty="0" smtClean="0">
                <a:solidFill>
                  <a:schemeClr val="bg1"/>
                </a:solidFill>
                <a:effectLst/>
                <a:ea typeface="宋体" pitchFamily="2" charset="-122"/>
              </a:rPr>
              <a:t>(Capability Maturity Model for Software, CMM)</a:t>
            </a:r>
            <a:r>
              <a:rPr lang="zh-CN" altLang="en-US" dirty="0" smtClean="0">
                <a:solidFill>
                  <a:schemeClr val="bg1"/>
                </a:solidFill>
                <a:effectLst/>
                <a:ea typeface="宋体" pitchFamily="2" charset="-122"/>
              </a:rPr>
              <a:t>是软件工程协会</a:t>
            </a:r>
            <a:r>
              <a:rPr lang="en-US" altLang="zh-CN" dirty="0" smtClean="0">
                <a:solidFill>
                  <a:schemeClr val="bg1"/>
                </a:solidFill>
                <a:effectLst/>
                <a:ea typeface="宋体" pitchFamily="2" charset="-122"/>
              </a:rPr>
              <a:t>SEI(Software Engineering Institution)</a:t>
            </a:r>
            <a:r>
              <a:rPr lang="zh-CN" altLang="en-US" dirty="0" smtClean="0">
                <a:solidFill>
                  <a:schemeClr val="bg1"/>
                </a:solidFill>
                <a:effectLst/>
                <a:ea typeface="宋体" pitchFamily="2" charset="-122"/>
              </a:rPr>
              <a:t>在卡内基</a:t>
            </a:r>
            <a:r>
              <a:rPr lang="en-US" altLang="zh-CN" dirty="0" smtClean="0">
                <a:solidFill>
                  <a:schemeClr val="bg1"/>
                </a:solidFill>
                <a:effectLst/>
                <a:ea typeface="宋体" pitchFamily="2" charset="-122"/>
              </a:rPr>
              <a:t>.</a:t>
            </a:r>
            <a:r>
              <a:rPr lang="zh-CN" altLang="en-US" dirty="0" smtClean="0">
                <a:solidFill>
                  <a:schemeClr val="bg1"/>
                </a:solidFill>
                <a:effectLst/>
                <a:ea typeface="宋体" pitchFamily="2" charset="-122"/>
              </a:rPr>
              <a:t>梅隆大学开发完成的对一个组织软件开发能力进行评价的标准</a:t>
            </a:r>
            <a:r>
              <a:rPr lang="zh-CN" altLang="en-US" dirty="0">
                <a:solidFill>
                  <a:schemeClr val="bg1"/>
                </a:solidFill>
                <a:effectLst/>
                <a:ea typeface="宋体" pitchFamily="2" charset="-122"/>
              </a:rPr>
              <a:t>，</a:t>
            </a:r>
            <a:r>
              <a:rPr lang="zh-CN" altLang="en-US" dirty="0" smtClean="0">
                <a:solidFill>
                  <a:schemeClr val="bg1"/>
                </a:solidFill>
                <a:effectLst/>
                <a:ea typeface="宋体" pitchFamily="2" charset="-122"/>
              </a:rPr>
              <a:t>它侧重于对软件开发过程和开发方法论的考察</a:t>
            </a:r>
            <a:r>
              <a:rPr lang="zh-CN" altLang="en-US" dirty="0">
                <a:solidFill>
                  <a:schemeClr val="bg1"/>
                </a:solidFill>
                <a:effectLst/>
                <a:ea typeface="宋体" pitchFamily="2" charset="-122"/>
              </a:rPr>
              <a:t>。</a:t>
            </a:r>
          </a:p>
        </p:txBody>
      </p:sp>
      <p:pic>
        <p:nvPicPr>
          <p:cNvPr id="379909" name="Picture 5" descr="0053"/>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989138"/>
            <a:ext cx="1873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9" name="灯片编号占位符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34C51F66-9BCD-4BA4-AEBC-F52C8E388C8C}" type="slidenum">
              <a:rPr lang="zh-CN" altLang="en-US" sz="1200" smtClean="0">
                <a:solidFill>
                  <a:schemeClr val="bg2"/>
                </a:solidFill>
                <a:latin typeface="Arial" pitchFamily="34" charset="0"/>
              </a:rPr>
              <a:pPr eaLnBrk="1" hangingPunct="1">
                <a:spcBef>
                  <a:spcPct val="0"/>
                </a:spcBef>
                <a:buClrTx/>
                <a:buSzTx/>
                <a:buFontTx/>
                <a:buNone/>
              </a:pPr>
              <a:t>104</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99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79906"/>
                                        </p:tgtEl>
                                        <p:attrNameLst>
                                          <p:attrName>style.visibility</p:attrName>
                                        </p:attrNameLst>
                                      </p:cBhvr>
                                      <p:to>
                                        <p:strVal val="visible"/>
                                      </p:to>
                                    </p:set>
                                    <p:animEffect transition="in" filter="dissolve">
                                      <p:cBhvr>
                                        <p:cTn id="11" dur="500"/>
                                        <p:tgtEl>
                                          <p:spTgt spid="37990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379908">
                                            <p:txEl>
                                              <p:pRg st="0" end="0"/>
                                            </p:txEl>
                                          </p:spTgt>
                                        </p:tgtEl>
                                        <p:attrNameLst>
                                          <p:attrName>style.visibility</p:attrName>
                                        </p:attrNameLst>
                                      </p:cBhvr>
                                      <p:to>
                                        <p:strVal val="visible"/>
                                      </p:to>
                                    </p:set>
                                    <p:animEffect transition="in" filter="dissolve">
                                      <p:cBhvr>
                                        <p:cTn id="14" dur="500"/>
                                        <p:tgtEl>
                                          <p:spTgt spid="379908">
                                            <p:txEl>
                                              <p:pRg st="0" end="0"/>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379909"/>
                                        </p:tgtEl>
                                        <p:attrNameLst>
                                          <p:attrName>style.visibility</p:attrName>
                                        </p:attrNameLst>
                                      </p:cBhvr>
                                      <p:to>
                                        <p:strVal val="visible"/>
                                      </p:to>
                                    </p:set>
                                    <p:animEffect transition="in" filter="dissolve">
                                      <p:cBhvr>
                                        <p:cTn id="17" dur="500"/>
                                        <p:tgtEl>
                                          <p:spTgt spid="379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animBg="1"/>
      <p:bldP spid="379908"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80930" name="Rectangle 2"/>
          <p:cNvSpPr>
            <a:spLocks noGrp="1" noRot="1" noChangeArrowheads="1"/>
          </p:cNvSpPr>
          <p:nvPr>
            <p:ph type="title"/>
          </p:nvPr>
        </p:nvSpPr>
        <p:spPr/>
        <p:txBody>
          <a:bodyPr/>
          <a:lstStyle/>
          <a:p>
            <a:pPr eaLnBrk="1" hangingPunct="1">
              <a:defRPr/>
            </a:pPr>
            <a:r>
              <a:rPr lang="en-US" altLang="zh-CN" smtClean="0">
                <a:ea typeface="宋体" pitchFamily="2" charset="-122"/>
              </a:rPr>
              <a:t>CMM-SEI</a:t>
            </a:r>
            <a:r>
              <a:rPr lang="zh-CN" altLang="en-US" smtClean="0">
                <a:ea typeface="宋体" pitchFamily="2" charset="-122"/>
              </a:rPr>
              <a:t>能力成熟度模型</a:t>
            </a:r>
          </a:p>
        </p:txBody>
      </p:sp>
      <p:grpSp>
        <p:nvGrpSpPr>
          <p:cNvPr id="111620" name="Group 3"/>
          <p:cNvGrpSpPr>
            <a:grpSpLocks/>
          </p:cNvGrpSpPr>
          <p:nvPr/>
        </p:nvGrpSpPr>
        <p:grpSpPr bwMode="auto">
          <a:xfrm>
            <a:off x="5838825" y="2332038"/>
            <a:ext cx="1541463" cy="963612"/>
            <a:chOff x="3678" y="1469"/>
            <a:chExt cx="971" cy="607"/>
          </a:xfrm>
        </p:grpSpPr>
        <p:sp>
          <p:nvSpPr>
            <p:cNvPr id="111645" name="Text Box 4"/>
            <p:cNvSpPr txBox="1">
              <a:spLocks noChangeArrowheads="1"/>
            </p:cNvSpPr>
            <p:nvPr/>
          </p:nvSpPr>
          <p:spPr bwMode="auto">
            <a:xfrm>
              <a:off x="3678" y="1469"/>
              <a:ext cx="909" cy="294"/>
            </a:xfrm>
            <a:prstGeom prst="rect">
              <a:avLst/>
            </a:prstGeom>
            <a:solidFill>
              <a:schemeClr val="accent1"/>
            </a:solidFill>
            <a:ln w="9525">
              <a:solidFill>
                <a:srgbClr val="FF0000"/>
              </a:solidFill>
              <a:miter lim="800000"/>
              <a:headEnd/>
              <a:tailEnd/>
            </a:ln>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50000"/>
                </a:spcBef>
                <a:buClrTx/>
                <a:buSzTx/>
                <a:buFontTx/>
                <a:buNone/>
              </a:pPr>
              <a:r>
                <a:rPr kumimoji="1" lang="zh-CN" altLang="en-US" sz="2400" b="1">
                  <a:solidFill>
                    <a:schemeClr val="bg2"/>
                  </a:solidFill>
                  <a:latin typeface="Times New Roman" pitchFamily="18" charset="0"/>
                  <a:ea typeface="幼圆" pitchFamily="49" charset="-122"/>
                </a:rPr>
                <a:t>优化级</a:t>
              </a:r>
              <a:endParaRPr kumimoji="1" lang="zh-CN" altLang="en-US" sz="2400">
                <a:latin typeface="Times New Roman" pitchFamily="18" charset="0"/>
              </a:endParaRPr>
            </a:p>
          </p:txBody>
        </p:sp>
        <p:sp>
          <p:nvSpPr>
            <p:cNvPr id="111646" name="AutoShape 5"/>
            <p:cNvSpPr>
              <a:spLocks noChangeArrowheads="1"/>
            </p:cNvSpPr>
            <p:nvPr/>
          </p:nvSpPr>
          <p:spPr bwMode="auto">
            <a:xfrm>
              <a:off x="4031" y="1858"/>
              <a:ext cx="618" cy="218"/>
            </a:xfrm>
            <a:prstGeom prst="curvedUpArrow">
              <a:avLst>
                <a:gd name="adj1" fmla="val 56697"/>
                <a:gd name="adj2" fmla="val 113394"/>
                <a:gd name="adj3" fmla="val 33333"/>
              </a:avLst>
            </a:prstGeom>
            <a:solidFill>
              <a:srgbClr val="99CC00"/>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111621" name="Group 6"/>
          <p:cNvGrpSpPr>
            <a:grpSpLocks/>
          </p:cNvGrpSpPr>
          <p:nvPr/>
        </p:nvGrpSpPr>
        <p:grpSpPr bwMode="auto">
          <a:xfrm>
            <a:off x="3487738" y="3790950"/>
            <a:ext cx="1533525" cy="1041400"/>
            <a:chOff x="2197" y="2388"/>
            <a:chExt cx="966" cy="656"/>
          </a:xfrm>
        </p:grpSpPr>
        <p:sp>
          <p:nvSpPr>
            <p:cNvPr id="111643" name="Text Box 7"/>
            <p:cNvSpPr txBox="1">
              <a:spLocks noChangeArrowheads="1"/>
            </p:cNvSpPr>
            <p:nvPr/>
          </p:nvSpPr>
          <p:spPr bwMode="auto">
            <a:xfrm>
              <a:off x="2197" y="2388"/>
              <a:ext cx="909" cy="294"/>
            </a:xfrm>
            <a:prstGeom prst="rect">
              <a:avLst/>
            </a:prstGeom>
            <a:solidFill>
              <a:srgbClr val="FFCC99"/>
            </a:solidFill>
            <a:ln w="9525">
              <a:solidFill>
                <a:srgbClr val="FF0000"/>
              </a:solidFill>
              <a:miter lim="800000"/>
              <a:headEnd/>
              <a:tailEnd/>
            </a:ln>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50000"/>
                </a:spcBef>
                <a:buClrTx/>
                <a:buSzTx/>
                <a:buFontTx/>
                <a:buNone/>
              </a:pPr>
              <a:r>
                <a:rPr kumimoji="1" lang="zh-CN" altLang="en-US" sz="2400" b="1">
                  <a:solidFill>
                    <a:schemeClr val="bg2"/>
                  </a:solidFill>
                  <a:latin typeface="Times New Roman" pitchFamily="18" charset="0"/>
                  <a:ea typeface="幼圆" pitchFamily="49" charset="-122"/>
                </a:rPr>
                <a:t>已确定级</a:t>
              </a:r>
              <a:endParaRPr kumimoji="1" lang="zh-CN" altLang="en-US" sz="2400">
                <a:latin typeface="Times New Roman" pitchFamily="18" charset="0"/>
              </a:endParaRPr>
            </a:p>
          </p:txBody>
        </p:sp>
        <p:sp>
          <p:nvSpPr>
            <p:cNvPr id="111644" name="AutoShape 8"/>
            <p:cNvSpPr>
              <a:spLocks noChangeArrowheads="1"/>
            </p:cNvSpPr>
            <p:nvPr/>
          </p:nvSpPr>
          <p:spPr bwMode="auto">
            <a:xfrm>
              <a:off x="2545" y="2826"/>
              <a:ext cx="618" cy="218"/>
            </a:xfrm>
            <a:prstGeom prst="curvedUpArrow">
              <a:avLst>
                <a:gd name="adj1" fmla="val 56697"/>
                <a:gd name="adj2" fmla="val 113394"/>
                <a:gd name="adj3" fmla="val 33333"/>
              </a:avLst>
            </a:prstGeom>
            <a:solidFill>
              <a:srgbClr val="99CC00"/>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111622" name="Group 9"/>
          <p:cNvGrpSpPr>
            <a:grpSpLocks/>
          </p:cNvGrpSpPr>
          <p:nvPr/>
        </p:nvGrpSpPr>
        <p:grpSpPr bwMode="auto">
          <a:xfrm>
            <a:off x="4692650" y="3060700"/>
            <a:ext cx="1512888" cy="993775"/>
            <a:chOff x="2956" y="1928"/>
            <a:chExt cx="953" cy="626"/>
          </a:xfrm>
        </p:grpSpPr>
        <p:sp>
          <p:nvSpPr>
            <p:cNvPr id="111641" name="Text Box 10"/>
            <p:cNvSpPr txBox="1">
              <a:spLocks noChangeArrowheads="1"/>
            </p:cNvSpPr>
            <p:nvPr/>
          </p:nvSpPr>
          <p:spPr bwMode="auto">
            <a:xfrm>
              <a:off x="2956" y="1928"/>
              <a:ext cx="909" cy="294"/>
            </a:xfrm>
            <a:prstGeom prst="rect">
              <a:avLst/>
            </a:prstGeom>
            <a:solidFill>
              <a:srgbClr val="FF9900"/>
            </a:solidFill>
            <a:ln w="9525">
              <a:solidFill>
                <a:srgbClr val="FF0000"/>
              </a:solidFill>
              <a:miter lim="800000"/>
              <a:headEnd/>
              <a:tailEnd/>
            </a:ln>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50000"/>
                </a:spcBef>
                <a:buClrTx/>
                <a:buSzTx/>
                <a:buFontTx/>
                <a:buNone/>
              </a:pPr>
              <a:r>
                <a:rPr kumimoji="1" lang="zh-CN" altLang="en-US" sz="2400" b="1">
                  <a:solidFill>
                    <a:schemeClr val="bg2"/>
                  </a:solidFill>
                  <a:latin typeface="Times New Roman" pitchFamily="18" charset="0"/>
                  <a:ea typeface="幼圆" pitchFamily="49" charset="-122"/>
                </a:rPr>
                <a:t>已管理级</a:t>
              </a:r>
              <a:endParaRPr kumimoji="1" lang="zh-CN" altLang="en-US" sz="2400">
                <a:latin typeface="Times New Roman" pitchFamily="18" charset="0"/>
              </a:endParaRPr>
            </a:p>
          </p:txBody>
        </p:sp>
        <p:sp>
          <p:nvSpPr>
            <p:cNvPr id="111642" name="AutoShape 11"/>
            <p:cNvSpPr>
              <a:spLocks noChangeArrowheads="1"/>
            </p:cNvSpPr>
            <p:nvPr/>
          </p:nvSpPr>
          <p:spPr bwMode="auto">
            <a:xfrm>
              <a:off x="3291" y="2336"/>
              <a:ext cx="618" cy="218"/>
            </a:xfrm>
            <a:prstGeom prst="curvedUpArrow">
              <a:avLst>
                <a:gd name="adj1" fmla="val 56697"/>
                <a:gd name="adj2" fmla="val 113394"/>
                <a:gd name="adj3" fmla="val 33333"/>
              </a:avLst>
            </a:prstGeom>
            <a:solidFill>
              <a:srgbClr val="99CC00"/>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111623" name="Group 12"/>
          <p:cNvGrpSpPr>
            <a:grpSpLocks/>
          </p:cNvGrpSpPr>
          <p:nvPr/>
        </p:nvGrpSpPr>
        <p:grpSpPr bwMode="auto">
          <a:xfrm>
            <a:off x="1270000" y="4538663"/>
            <a:ext cx="2627313" cy="1195387"/>
            <a:chOff x="800" y="2859"/>
            <a:chExt cx="1655" cy="753"/>
          </a:xfrm>
        </p:grpSpPr>
        <p:sp>
          <p:nvSpPr>
            <p:cNvPr id="111638" name="Text Box 13"/>
            <p:cNvSpPr txBox="1">
              <a:spLocks noChangeArrowheads="1"/>
            </p:cNvSpPr>
            <p:nvPr/>
          </p:nvSpPr>
          <p:spPr bwMode="auto">
            <a:xfrm>
              <a:off x="1450" y="2859"/>
              <a:ext cx="909" cy="294"/>
            </a:xfrm>
            <a:prstGeom prst="rect">
              <a:avLst/>
            </a:prstGeom>
            <a:solidFill>
              <a:srgbClr val="FFFF99"/>
            </a:solidFill>
            <a:ln w="9525">
              <a:solidFill>
                <a:srgbClr val="FF0000"/>
              </a:solidFill>
              <a:miter lim="800000"/>
              <a:headEnd/>
              <a:tailEnd/>
            </a:ln>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50000"/>
                </a:spcBef>
                <a:buClrTx/>
                <a:buSzTx/>
                <a:buFontTx/>
                <a:buNone/>
              </a:pPr>
              <a:r>
                <a:rPr kumimoji="1" lang="zh-CN" altLang="en-US" sz="2400" b="1">
                  <a:solidFill>
                    <a:schemeClr val="bg2"/>
                  </a:solidFill>
                  <a:latin typeface="Times New Roman" pitchFamily="18" charset="0"/>
                  <a:ea typeface="幼圆" pitchFamily="49" charset="-122"/>
                </a:rPr>
                <a:t>可重复级</a:t>
              </a:r>
              <a:endParaRPr kumimoji="1" lang="zh-CN" altLang="en-US" sz="2400">
                <a:latin typeface="Times New Roman" pitchFamily="18" charset="0"/>
              </a:endParaRPr>
            </a:p>
          </p:txBody>
        </p:sp>
        <p:sp>
          <p:nvSpPr>
            <p:cNvPr id="111639" name="Text Box 14"/>
            <p:cNvSpPr txBox="1">
              <a:spLocks noChangeArrowheads="1"/>
            </p:cNvSpPr>
            <p:nvPr/>
          </p:nvSpPr>
          <p:spPr bwMode="auto">
            <a:xfrm>
              <a:off x="800" y="3318"/>
              <a:ext cx="909" cy="294"/>
            </a:xfrm>
            <a:prstGeom prst="rect">
              <a:avLst/>
            </a:prstGeom>
            <a:solidFill>
              <a:schemeClr val="tx2"/>
            </a:solidFill>
            <a:ln w="9525">
              <a:solidFill>
                <a:srgbClr val="FF0000"/>
              </a:solidFill>
              <a:miter lim="800000"/>
              <a:headEnd/>
              <a:tailEnd/>
            </a:ln>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50000"/>
                </a:spcBef>
                <a:buClrTx/>
                <a:buSzTx/>
                <a:buFontTx/>
                <a:buNone/>
              </a:pPr>
              <a:r>
                <a:rPr kumimoji="1" lang="zh-CN" altLang="en-US" sz="2400" b="1">
                  <a:solidFill>
                    <a:schemeClr val="bg2"/>
                  </a:solidFill>
                  <a:latin typeface="Times New Roman" pitchFamily="18" charset="0"/>
                  <a:ea typeface="幼圆" pitchFamily="49" charset="-122"/>
                </a:rPr>
                <a:t>初始级</a:t>
              </a:r>
              <a:endParaRPr kumimoji="1" lang="zh-CN" altLang="en-US" sz="2400">
                <a:latin typeface="Times New Roman" pitchFamily="18" charset="0"/>
              </a:endParaRPr>
            </a:p>
          </p:txBody>
        </p:sp>
        <p:sp>
          <p:nvSpPr>
            <p:cNvPr id="111640" name="AutoShape 15"/>
            <p:cNvSpPr>
              <a:spLocks noChangeArrowheads="1"/>
            </p:cNvSpPr>
            <p:nvPr/>
          </p:nvSpPr>
          <p:spPr bwMode="auto">
            <a:xfrm>
              <a:off x="1837" y="3317"/>
              <a:ext cx="618" cy="218"/>
            </a:xfrm>
            <a:prstGeom prst="curvedUpArrow">
              <a:avLst>
                <a:gd name="adj1" fmla="val 56697"/>
                <a:gd name="adj2" fmla="val 113394"/>
                <a:gd name="adj3" fmla="val 33333"/>
              </a:avLst>
            </a:prstGeom>
            <a:solidFill>
              <a:srgbClr val="99CC00"/>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sp>
        <p:nvSpPr>
          <p:cNvPr id="111624" name="Text Box 16"/>
          <p:cNvSpPr txBox="1">
            <a:spLocks noChangeArrowheads="1"/>
          </p:cNvSpPr>
          <p:nvPr/>
        </p:nvSpPr>
        <p:spPr bwMode="auto">
          <a:xfrm>
            <a:off x="7308850" y="2708275"/>
            <a:ext cx="14414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50000"/>
              </a:spcBef>
              <a:buClrTx/>
              <a:buSzTx/>
              <a:buFontTx/>
              <a:buNone/>
            </a:pPr>
            <a:r>
              <a:rPr kumimoji="1" lang="zh-CN" altLang="en-US" sz="2400" b="1">
                <a:solidFill>
                  <a:schemeClr val="accent2"/>
                </a:solidFill>
                <a:latin typeface="Times New Roman" pitchFamily="18" charset="0"/>
              </a:rPr>
              <a:t>不断改进的过程</a:t>
            </a:r>
          </a:p>
        </p:txBody>
      </p:sp>
      <p:sp>
        <p:nvSpPr>
          <p:cNvPr id="111625" name="Text Box 17"/>
          <p:cNvSpPr txBox="1">
            <a:spLocks noChangeArrowheads="1"/>
          </p:cNvSpPr>
          <p:nvPr/>
        </p:nvSpPr>
        <p:spPr bwMode="auto">
          <a:xfrm>
            <a:off x="1403350" y="1773238"/>
            <a:ext cx="3319463"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50000"/>
              </a:spcBef>
              <a:buClrTx/>
              <a:buSzTx/>
              <a:buFontTx/>
              <a:buNone/>
            </a:pPr>
            <a:r>
              <a:rPr kumimoji="1" lang="en-US" altLang="zh-CN" sz="2800" b="1">
                <a:latin typeface="Times New Roman" pitchFamily="18" charset="0"/>
              </a:rPr>
              <a:t>CMM</a:t>
            </a:r>
            <a:r>
              <a:rPr kumimoji="1" lang="zh-CN" altLang="en-US" sz="2800" b="1">
                <a:latin typeface="Times New Roman" pitchFamily="18" charset="0"/>
              </a:rPr>
              <a:t>五级成熟水平</a:t>
            </a:r>
          </a:p>
          <a:p>
            <a:pPr eaLnBrk="1" hangingPunct="1">
              <a:spcBef>
                <a:spcPct val="50000"/>
              </a:spcBef>
              <a:buClrTx/>
              <a:buSzTx/>
              <a:buFontTx/>
              <a:buNone/>
            </a:pPr>
            <a:endParaRPr kumimoji="1" lang="zh-CN" altLang="en-US" sz="2800" b="1">
              <a:latin typeface="Times New Roman" pitchFamily="18" charset="0"/>
            </a:endParaRPr>
          </a:p>
          <a:p>
            <a:pPr eaLnBrk="1" hangingPunct="1">
              <a:spcBef>
                <a:spcPct val="50000"/>
              </a:spcBef>
              <a:buClrTx/>
              <a:buSzTx/>
              <a:buFontTx/>
              <a:buNone/>
            </a:pPr>
            <a:r>
              <a:rPr kumimoji="1" lang="zh-CN" altLang="en-US" sz="2800" b="1">
                <a:latin typeface="Times New Roman" pitchFamily="18" charset="0"/>
              </a:rPr>
              <a:t>能力评定</a:t>
            </a:r>
          </a:p>
        </p:txBody>
      </p:sp>
      <p:sp>
        <p:nvSpPr>
          <p:cNvPr id="111626" name="Text Box 18"/>
          <p:cNvSpPr txBox="1">
            <a:spLocks noChangeArrowheads="1"/>
          </p:cNvSpPr>
          <p:nvPr/>
        </p:nvSpPr>
        <p:spPr bwMode="auto">
          <a:xfrm>
            <a:off x="6156325" y="3789363"/>
            <a:ext cx="2160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zh-CN" altLang="en-US" sz="2400" b="1">
                <a:solidFill>
                  <a:schemeClr val="accent2"/>
                </a:solidFill>
                <a:latin typeface="宋体" pitchFamily="2" charset="-122"/>
              </a:rPr>
              <a:t>可预测的过程</a:t>
            </a:r>
          </a:p>
        </p:txBody>
      </p:sp>
      <p:sp>
        <p:nvSpPr>
          <p:cNvPr id="111627" name="Text Box 19"/>
          <p:cNvSpPr txBox="1">
            <a:spLocks noChangeArrowheads="1"/>
          </p:cNvSpPr>
          <p:nvPr/>
        </p:nvSpPr>
        <p:spPr bwMode="auto">
          <a:xfrm>
            <a:off x="5003800" y="4581525"/>
            <a:ext cx="2376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zh-CN" altLang="en-US" sz="2400" b="1">
                <a:solidFill>
                  <a:schemeClr val="accent2"/>
                </a:solidFill>
                <a:latin typeface="宋体" pitchFamily="2" charset="-122"/>
              </a:rPr>
              <a:t>标准一致的过程</a:t>
            </a:r>
          </a:p>
        </p:txBody>
      </p:sp>
      <p:sp>
        <p:nvSpPr>
          <p:cNvPr id="111628" name="Text Box 20"/>
          <p:cNvSpPr txBox="1">
            <a:spLocks noChangeArrowheads="1"/>
          </p:cNvSpPr>
          <p:nvPr/>
        </p:nvSpPr>
        <p:spPr bwMode="auto">
          <a:xfrm>
            <a:off x="3924300" y="5229225"/>
            <a:ext cx="2211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zh-CN" altLang="en-US" sz="2400" b="1" dirty="0">
                <a:solidFill>
                  <a:schemeClr val="accent2"/>
                </a:solidFill>
                <a:latin typeface="宋体" pitchFamily="2" charset="-122"/>
              </a:rPr>
              <a:t>有纪律的过程</a:t>
            </a:r>
          </a:p>
        </p:txBody>
      </p:sp>
      <p:grpSp>
        <p:nvGrpSpPr>
          <p:cNvPr id="111629" name="Group 80"/>
          <p:cNvGrpSpPr>
            <a:grpSpLocks/>
          </p:cNvGrpSpPr>
          <p:nvPr/>
        </p:nvGrpSpPr>
        <p:grpSpPr bwMode="auto">
          <a:xfrm>
            <a:off x="611188" y="1722438"/>
            <a:ext cx="698500" cy="698500"/>
            <a:chOff x="3349" y="3250"/>
            <a:chExt cx="380" cy="380"/>
          </a:xfrm>
        </p:grpSpPr>
        <p:sp>
          <p:nvSpPr>
            <p:cNvPr id="111635" name="Freeform 81"/>
            <p:cNvSpPr>
              <a:spLocks/>
            </p:cNvSpPr>
            <p:nvPr/>
          </p:nvSpPr>
          <p:spPr bwMode="gray">
            <a:xfrm>
              <a:off x="3349" y="3250"/>
              <a:ext cx="380" cy="190"/>
            </a:xfrm>
            <a:custGeom>
              <a:avLst/>
              <a:gdLst>
                <a:gd name="T0" fmla="*/ 113 w 409"/>
                <a:gd name="T1" fmla="*/ 0 h 207"/>
                <a:gd name="T2" fmla="*/ 138 w 409"/>
                <a:gd name="T3" fmla="*/ 5 h 207"/>
                <a:gd name="T4" fmla="*/ 159 w 409"/>
                <a:gd name="T5" fmla="*/ 9 h 207"/>
                <a:gd name="T6" fmla="*/ 177 w 409"/>
                <a:gd name="T7" fmla="*/ 18 h 207"/>
                <a:gd name="T8" fmla="*/ 194 w 409"/>
                <a:gd name="T9" fmla="*/ 30 h 207"/>
                <a:gd name="T10" fmla="*/ 208 w 409"/>
                <a:gd name="T11" fmla="*/ 46 h 207"/>
                <a:gd name="T12" fmla="*/ 218 w 409"/>
                <a:gd name="T13" fmla="*/ 63 h 207"/>
                <a:gd name="T14" fmla="*/ 225 w 409"/>
                <a:gd name="T15" fmla="*/ 83 h 207"/>
                <a:gd name="T16" fmla="*/ 227 w 409"/>
                <a:gd name="T17" fmla="*/ 104 h 207"/>
                <a:gd name="T18" fmla="*/ 227 w 409"/>
                <a:gd name="T19" fmla="*/ 105 h 207"/>
                <a:gd name="T20" fmla="*/ 227 w 409"/>
                <a:gd name="T21" fmla="*/ 105 h 207"/>
                <a:gd name="T22" fmla="*/ 199 w 409"/>
                <a:gd name="T23" fmla="*/ 105 h 207"/>
                <a:gd name="T24" fmla="*/ 151 w 409"/>
                <a:gd name="T25" fmla="*/ 35 h 207"/>
                <a:gd name="T26" fmla="*/ 151 w 409"/>
                <a:gd name="T27" fmla="*/ 55 h 207"/>
                <a:gd name="T28" fmla="*/ 113 w 409"/>
                <a:gd name="T29" fmla="*/ 55 h 207"/>
                <a:gd name="T30" fmla="*/ 113 w 409"/>
                <a:gd name="T31" fmla="*/ 22 h 207"/>
                <a:gd name="T32" fmla="*/ 93 w 409"/>
                <a:gd name="T33" fmla="*/ 24 h 207"/>
                <a:gd name="T34" fmla="*/ 73 w 409"/>
                <a:gd name="T35" fmla="*/ 30 h 207"/>
                <a:gd name="T36" fmla="*/ 57 w 409"/>
                <a:gd name="T37" fmla="*/ 39 h 207"/>
                <a:gd name="T38" fmla="*/ 43 w 409"/>
                <a:gd name="T39" fmla="*/ 51 h 207"/>
                <a:gd name="T40" fmla="*/ 32 w 409"/>
                <a:gd name="T41" fmla="*/ 67 h 207"/>
                <a:gd name="T42" fmla="*/ 26 w 409"/>
                <a:gd name="T43" fmla="*/ 84 h 207"/>
                <a:gd name="T44" fmla="*/ 23 w 409"/>
                <a:gd name="T45" fmla="*/ 104 h 207"/>
                <a:gd name="T46" fmla="*/ 23 w 409"/>
                <a:gd name="T47" fmla="*/ 105 h 207"/>
                <a:gd name="T48" fmla="*/ 23 w 409"/>
                <a:gd name="T49" fmla="*/ 105 h 207"/>
                <a:gd name="T50" fmla="*/ 0 w 409"/>
                <a:gd name="T51" fmla="*/ 105 h 207"/>
                <a:gd name="T52" fmla="*/ 0 w 409"/>
                <a:gd name="T53" fmla="*/ 105 h 207"/>
                <a:gd name="T54" fmla="*/ 0 w 409"/>
                <a:gd name="T55" fmla="*/ 104 h 207"/>
                <a:gd name="T56" fmla="*/ 3 w 409"/>
                <a:gd name="T57" fmla="*/ 83 h 207"/>
                <a:gd name="T58" fmla="*/ 7 w 409"/>
                <a:gd name="T59" fmla="*/ 63 h 207"/>
                <a:gd name="T60" fmla="*/ 19 w 409"/>
                <a:gd name="T61" fmla="*/ 46 h 207"/>
                <a:gd name="T62" fmla="*/ 33 w 409"/>
                <a:gd name="T63" fmla="*/ 30 h 207"/>
                <a:gd name="T64" fmla="*/ 50 w 409"/>
                <a:gd name="T65" fmla="*/ 18 h 207"/>
                <a:gd name="T66" fmla="*/ 68 w 409"/>
                <a:gd name="T67" fmla="*/ 9 h 207"/>
                <a:gd name="T68" fmla="*/ 90 w 409"/>
                <a:gd name="T69" fmla="*/ 5 h 207"/>
                <a:gd name="T70" fmla="*/ 113 w 409"/>
                <a:gd name="T71" fmla="*/ 0 h 2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09" h="207">
                  <a:moveTo>
                    <a:pt x="204" y="0"/>
                  </a:moveTo>
                  <a:lnTo>
                    <a:pt x="246" y="5"/>
                  </a:lnTo>
                  <a:lnTo>
                    <a:pt x="285" y="17"/>
                  </a:lnTo>
                  <a:lnTo>
                    <a:pt x="319" y="36"/>
                  </a:lnTo>
                  <a:lnTo>
                    <a:pt x="349" y="60"/>
                  </a:lnTo>
                  <a:lnTo>
                    <a:pt x="375" y="92"/>
                  </a:lnTo>
                  <a:lnTo>
                    <a:pt x="393" y="126"/>
                  </a:lnTo>
                  <a:lnTo>
                    <a:pt x="405" y="164"/>
                  </a:lnTo>
                  <a:lnTo>
                    <a:pt x="409" y="206"/>
                  </a:lnTo>
                  <a:lnTo>
                    <a:pt x="409" y="207"/>
                  </a:lnTo>
                  <a:lnTo>
                    <a:pt x="358" y="207"/>
                  </a:lnTo>
                  <a:lnTo>
                    <a:pt x="270" y="69"/>
                  </a:lnTo>
                  <a:lnTo>
                    <a:pt x="270" y="108"/>
                  </a:lnTo>
                  <a:lnTo>
                    <a:pt x="204" y="108"/>
                  </a:lnTo>
                  <a:lnTo>
                    <a:pt x="204" y="42"/>
                  </a:lnTo>
                  <a:lnTo>
                    <a:pt x="168" y="47"/>
                  </a:lnTo>
                  <a:lnTo>
                    <a:pt x="133" y="59"/>
                  </a:lnTo>
                  <a:lnTo>
                    <a:pt x="102" y="78"/>
                  </a:lnTo>
                  <a:lnTo>
                    <a:pt x="78" y="104"/>
                  </a:lnTo>
                  <a:lnTo>
                    <a:pt x="58" y="134"/>
                  </a:lnTo>
                  <a:lnTo>
                    <a:pt x="46" y="168"/>
                  </a:lnTo>
                  <a:lnTo>
                    <a:pt x="42" y="206"/>
                  </a:lnTo>
                  <a:lnTo>
                    <a:pt x="42" y="207"/>
                  </a:lnTo>
                  <a:lnTo>
                    <a:pt x="0" y="207"/>
                  </a:lnTo>
                  <a:lnTo>
                    <a:pt x="0" y="206"/>
                  </a:lnTo>
                  <a:lnTo>
                    <a:pt x="3" y="164"/>
                  </a:lnTo>
                  <a:lnTo>
                    <a:pt x="15" y="126"/>
                  </a:lnTo>
                  <a:lnTo>
                    <a:pt x="34" y="92"/>
                  </a:lnTo>
                  <a:lnTo>
                    <a:pt x="60" y="60"/>
                  </a:lnTo>
                  <a:lnTo>
                    <a:pt x="90" y="36"/>
                  </a:lnTo>
                  <a:lnTo>
                    <a:pt x="124" y="17"/>
                  </a:lnTo>
                  <a:lnTo>
                    <a:pt x="163" y="5"/>
                  </a:lnTo>
                  <a:lnTo>
                    <a:pt x="204" y="0"/>
                  </a:lnTo>
                  <a:close/>
                </a:path>
              </a:pathLst>
            </a:custGeom>
            <a:solidFill>
              <a:srgbClr val="CC3399"/>
            </a:solidFill>
            <a:ln w="0">
              <a:solidFill>
                <a:srgbClr val="CC3399"/>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111636" name="Freeform 82"/>
            <p:cNvSpPr>
              <a:spLocks/>
            </p:cNvSpPr>
            <p:nvPr/>
          </p:nvSpPr>
          <p:spPr bwMode="gray">
            <a:xfrm>
              <a:off x="3396" y="3313"/>
              <a:ext cx="143" cy="254"/>
            </a:xfrm>
            <a:custGeom>
              <a:avLst/>
              <a:gdLst>
                <a:gd name="T0" fmla="*/ 51 w 153"/>
                <a:gd name="T1" fmla="*/ 142 h 276"/>
                <a:gd name="T2" fmla="*/ 51 w 153"/>
                <a:gd name="T3" fmla="*/ 122 h 276"/>
                <a:gd name="T4" fmla="*/ 89 w 153"/>
                <a:gd name="T5" fmla="*/ 122 h 276"/>
                <a:gd name="T6" fmla="*/ 89 w 153"/>
                <a:gd name="T7" fmla="*/ 20 h 276"/>
                <a:gd name="T8" fmla="*/ 51 w 153"/>
                <a:gd name="T9" fmla="*/ 20 h 276"/>
                <a:gd name="T10" fmla="*/ 51 w 153"/>
                <a:gd name="T11" fmla="*/ 0 h 276"/>
                <a:gd name="T12" fmla="*/ 0 w 153"/>
                <a:gd name="T13" fmla="*/ 71 h 276"/>
                <a:gd name="T14" fmla="*/ 51 w 153"/>
                <a:gd name="T15" fmla="*/ 142 h 2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3" h="276">
                  <a:moveTo>
                    <a:pt x="88" y="276"/>
                  </a:moveTo>
                  <a:lnTo>
                    <a:pt x="88" y="237"/>
                  </a:lnTo>
                  <a:lnTo>
                    <a:pt x="153" y="237"/>
                  </a:lnTo>
                  <a:lnTo>
                    <a:pt x="153" y="39"/>
                  </a:lnTo>
                  <a:lnTo>
                    <a:pt x="88" y="39"/>
                  </a:lnTo>
                  <a:lnTo>
                    <a:pt x="88" y="0"/>
                  </a:lnTo>
                  <a:lnTo>
                    <a:pt x="0" y="138"/>
                  </a:lnTo>
                  <a:lnTo>
                    <a:pt x="88" y="276"/>
                  </a:lnTo>
                  <a:close/>
                </a:path>
              </a:pathLst>
            </a:custGeom>
            <a:solidFill>
              <a:srgbClr val="CC3399"/>
            </a:solidFill>
            <a:ln w="0">
              <a:solidFill>
                <a:srgbClr val="CC3399"/>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111637" name="Freeform 83"/>
            <p:cNvSpPr>
              <a:spLocks/>
            </p:cNvSpPr>
            <p:nvPr/>
          </p:nvSpPr>
          <p:spPr bwMode="gray">
            <a:xfrm>
              <a:off x="3349" y="3440"/>
              <a:ext cx="380" cy="190"/>
            </a:xfrm>
            <a:custGeom>
              <a:avLst/>
              <a:gdLst>
                <a:gd name="T0" fmla="*/ 113 w 409"/>
                <a:gd name="T1" fmla="*/ 105 h 207"/>
                <a:gd name="T2" fmla="*/ 138 w 409"/>
                <a:gd name="T3" fmla="*/ 102 h 207"/>
                <a:gd name="T4" fmla="*/ 159 w 409"/>
                <a:gd name="T5" fmla="*/ 97 h 207"/>
                <a:gd name="T6" fmla="*/ 177 w 409"/>
                <a:gd name="T7" fmla="*/ 87 h 207"/>
                <a:gd name="T8" fmla="*/ 194 w 409"/>
                <a:gd name="T9" fmla="*/ 74 h 207"/>
                <a:gd name="T10" fmla="*/ 208 w 409"/>
                <a:gd name="T11" fmla="*/ 59 h 207"/>
                <a:gd name="T12" fmla="*/ 218 w 409"/>
                <a:gd name="T13" fmla="*/ 42 h 207"/>
                <a:gd name="T14" fmla="*/ 225 w 409"/>
                <a:gd name="T15" fmla="*/ 22 h 207"/>
                <a:gd name="T16" fmla="*/ 227 w 409"/>
                <a:gd name="T17" fmla="*/ 2 h 207"/>
                <a:gd name="T18" fmla="*/ 227 w 409"/>
                <a:gd name="T19" fmla="*/ 2 h 207"/>
                <a:gd name="T20" fmla="*/ 227 w 409"/>
                <a:gd name="T21" fmla="*/ 0 h 207"/>
                <a:gd name="T22" fmla="*/ 199 w 409"/>
                <a:gd name="T23" fmla="*/ 0 h 207"/>
                <a:gd name="T24" fmla="*/ 151 w 409"/>
                <a:gd name="T25" fmla="*/ 70 h 207"/>
                <a:gd name="T26" fmla="*/ 151 w 409"/>
                <a:gd name="T27" fmla="*/ 50 h 207"/>
                <a:gd name="T28" fmla="*/ 113 w 409"/>
                <a:gd name="T29" fmla="*/ 50 h 207"/>
                <a:gd name="T30" fmla="*/ 113 w 409"/>
                <a:gd name="T31" fmla="*/ 83 h 207"/>
                <a:gd name="T32" fmla="*/ 93 w 409"/>
                <a:gd name="T33" fmla="*/ 82 h 207"/>
                <a:gd name="T34" fmla="*/ 73 w 409"/>
                <a:gd name="T35" fmla="*/ 75 h 207"/>
                <a:gd name="T36" fmla="*/ 57 w 409"/>
                <a:gd name="T37" fmla="*/ 65 h 207"/>
                <a:gd name="T38" fmla="*/ 43 w 409"/>
                <a:gd name="T39" fmla="*/ 51 h 207"/>
                <a:gd name="T40" fmla="*/ 32 w 409"/>
                <a:gd name="T41" fmla="*/ 37 h 207"/>
                <a:gd name="T42" fmla="*/ 26 w 409"/>
                <a:gd name="T43" fmla="*/ 20 h 207"/>
                <a:gd name="T44" fmla="*/ 23 w 409"/>
                <a:gd name="T45" fmla="*/ 2 h 207"/>
                <a:gd name="T46" fmla="*/ 23 w 409"/>
                <a:gd name="T47" fmla="*/ 2 h 207"/>
                <a:gd name="T48" fmla="*/ 23 w 409"/>
                <a:gd name="T49" fmla="*/ 0 h 207"/>
                <a:gd name="T50" fmla="*/ 0 w 409"/>
                <a:gd name="T51" fmla="*/ 0 h 207"/>
                <a:gd name="T52" fmla="*/ 0 w 409"/>
                <a:gd name="T53" fmla="*/ 2 h 207"/>
                <a:gd name="T54" fmla="*/ 0 w 409"/>
                <a:gd name="T55" fmla="*/ 2 h 207"/>
                <a:gd name="T56" fmla="*/ 3 w 409"/>
                <a:gd name="T57" fmla="*/ 22 h 207"/>
                <a:gd name="T58" fmla="*/ 7 w 409"/>
                <a:gd name="T59" fmla="*/ 42 h 207"/>
                <a:gd name="T60" fmla="*/ 19 w 409"/>
                <a:gd name="T61" fmla="*/ 59 h 207"/>
                <a:gd name="T62" fmla="*/ 33 w 409"/>
                <a:gd name="T63" fmla="*/ 74 h 207"/>
                <a:gd name="T64" fmla="*/ 50 w 409"/>
                <a:gd name="T65" fmla="*/ 87 h 207"/>
                <a:gd name="T66" fmla="*/ 68 w 409"/>
                <a:gd name="T67" fmla="*/ 97 h 207"/>
                <a:gd name="T68" fmla="*/ 90 w 409"/>
                <a:gd name="T69" fmla="*/ 102 h 207"/>
                <a:gd name="T70" fmla="*/ 113 w 409"/>
                <a:gd name="T71" fmla="*/ 105 h 2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09" h="207">
                  <a:moveTo>
                    <a:pt x="204" y="207"/>
                  </a:moveTo>
                  <a:lnTo>
                    <a:pt x="246" y="203"/>
                  </a:lnTo>
                  <a:lnTo>
                    <a:pt x="285" y="191"/>
                  </a:lnTo>
                  <a:lnTo>
                    <a:pt x="319" y="173"/>
                  </a:lnTo>
                  <a:lnTo>
                    <a:pt x="349" y="147"/>
                  </a:lnTo>
                  <a:lnTo>
                    <a:pt x="375" y="117"/>
                  </a:lnTo>
                  <a:lnTo>
                    <a:pt x="393" y="83"/>
                  </a:lnTo>
                  <a:lnTo>
                    <a:pt x="405" y="44"/>
                  </a:lnTo>
                  <a:lnTo>
                    <a:pt x="409" y="2"/>
                  </a:lnTo>
                  <a:lnTo>
                    <a:pt x="409" y="0"/>
                  </a:lnTo>
                  <a:lnTo>
                    <a:pt x="358" y="0"/>
                  </a:lnTo>
                  <a:lnTo>
                    <a:pt x="270" y="138"/>
                  </a:lnTo>
                  <a:lnTo>
                    <a:pt x="270" y="99"/>
                  </a:lnTo>
                  <a:lnTo>
                    <a:pt x="204" y="99"/>
                  </a:lnTo>
                  <a:lnTo>
                    <a:pt x="204" y="165"/>
                  </a:lnTo>
                  <a:lnTo>
                    <a:pt x="168" y="161"/>
                  </a:lnTo>
                  <a:lnTo>
                    <a:pt x="133" y="149"/>
                  </a:lnTo>
                  <a:lnTo>
                    <a:pt x="102" y="129"/>
                  </a:lnTo>
                  <a:lnTo>
                    <a:pt x="78" y="104"/>
                  </a:lnTo>
                  <a:lnTo>
                    <a:pt x="58" y="74"/>
                  </a:lnTo>
                  <a:lnTo>
                    <a:pt x="46" y="39"/>
                  </a:lnTo>
                  <a:lnTo>
                    <a:pt x="42" y="2"/>
                  </a:lnTo>
                  <a:lnTo>
                    <a:pt x="42" y="0"/>
                  </a:lnTo>
                  <a:lnTo>
                    <a:pt x="0" y="0"/>
                  </a:lnTo>
                  <a:lnTo>
                    <a:pt x="0" y="2"/>
                  </a:lnTo>
                  <a:lnTo>
                    <a:pt x="3" y="44"/>
                  </a:lnTo>
                  <a:lnTo>
                    <a:pt x="15" y="83"/>
                  </a:lnTo>
                  <a:lnTo>
                    <a:pt x="34" y="117"/>
                  </a:lnTo>
                  <a:lnTo>
                    <a:pt x="60" y="147"/>
                  </a:lnTo>
                  <a:lnTo>
                    <a:pt x="90" y="173"/>
                  </a:lnTo>
                  <a:lnTo>
                    <a:pt x="124" y="191"/>
                  </a:lnTo>
                  <a:lnTo>
                    <a:pt x="163" y="203"/>
                  </a:lnTo>
                  <a:lnTo>
                    <a:pt x="204" y="207"/>
                  </a:lnTo>
                  <a:close/>
                </a:path>
              </a:pathLst>
            </a:custGeom>
            <a:solidFill>
              <a:srgbClr val="CC3399"/>
            </a:solidFill>
            <a:ln w="0">
              <a:solidFill>
                <a:srgbClr val="CC3399"/>
              </a:solidFill>
              <a:prstDash val="solid"/>
              <a:round/>
              <a:headEnd/>
              <a:tailEnd/>
            </a:ln>
            <a:effectLst>
              <a:outerShdw dist="35921" dir="2700000" algn="ctr" rotWithShape="0">
                <a:srgbClr val="333333">
                  <a:alpha val="50000"/>
                </a:srgbClr>
              </a:outerShdw>
            </a:effectLst>
          </p:spPr>
          <p:txBody>
            <a:bodyPr/>
            <a:lstStyle/>
            <a:p>
              <a:endParaRPr lang="zh-CN" altLang="en-US"/>
            </a:p>
          </p:txBody>
        </p:sp>
      </p:grpSp>
      <p:grpSp>
        <p:nvGrpSpPr>
          <p:cNvPr id="111630" name="Group 76"/>
          <p:cNvGrpSpPr>
            <a:grpSpLocks/>
          </p:cNvGrpSpPr>
          <p:nvPr/>
        </p:nvGrpSpPr>
        <p:grpSpPr bwMode="auto">
          <a:xfrm>
            <a:off x="611188" y="2946400"/>
            <a:ext cx="701675" cy="698500"/>
            <a:chOff x="1884" y="3188"/>
            <a:chExt cx="411" cy="409"/>
          </a:xfrm>
        </p:grpSpPr>
        <p:sp>
          <p:nvSpPr>
            <p:cNvPr id="111632" name="Freeform 77"/>
            <p:cNvSpPr>
              <a:spLocks noEditPoints="1"/>
            </p:cNvSpPr>
            <p:nvPr/>
          </p:nvSpPr>
          <p:spPr bwMode="gray">
            <a:xfrm>
              <a:off x="1884" y="3188"/>
              <a:ext cx="411" cy="409"/>
            </a:xfrm>
            <a:custGeom>
              <a:avLst/>
              <a:gdLst>
                <a:gd name="T0" fmla="*/ 0 w 411"/>
                <a:gd name="T1" fmla="*/ 204 h 409"/>
                <a:gd name="T2" fmla="*/ 5 w 411"/>
                <a:gd name="T3" fmla="*/ 246 h 409"/>
                <a:gd name="T4" fmla="*/ 17 w 411"/>
                <a:gd name="T5" fmla="*/ 285 h 409"/>
                <a:gd name="T6" fmla="*/ 36 w 411"/>
                <a:gd name="T7" fmla="*/ 319 h 409"/>
                <a:gd name="T8" fmla="*/ 60 w 411"/>
                <a:gd name="T9" fmla="*/ 349 h 409"/>
                <a:gd name="T10" fmla="*/ 92 w 411"/>
                <a:gd name="T11" fmla="*/ 375 h 409"/>
                <a:gd name="T12" fmla="*/ 126 w 411"/>
                <a:gd name="T13" fmla="*/ 393 h 409"/>
                <a:gd name="T14" fmla="*/ 165 w 411"/>
                <a:gd name="T15" fmla="*/ 405 h 409"/>
                <a:gd name="T16" fmla="*/ 206 w 411"/>
                <a:gd name="T17" fmla="*/ 409 h 409"/>
                <a:gd name="T18" fmla="*/ 248 w 411"/>
                <a:gd name="T19" fmla="*/ 405 h 409"/>
                <a:gd name="T20" fmla="*/ 285 w 411"/>
                <a:gd name="T21" fmla="*/ 393 h 409"/>
                <a:gd name="T22" fmla="*/ 321 w 411"/>
                <a:gd name="T23" fmla="*/ 375 h 409"/>
                <a:gd name="T24" fmla="*/ 351 w 411"/>
                <a:gd name="T25" fmla="*/ 349 h 409"/>
                <a:gd name="T26" fmla="*/ 375 w 411"/>
                <a:gd name="T27" fmla="*/ 319 h 409"/>
                <a:gd name="T28" fmla="*/ 395 w 411"/>
                <a:gd name="T29" fmla="*/ 285 h 409"/>
                <a:gd name="T30" fmla="*/ 407 w 411"/>
                <a:gd name="T31" fmla="*/ 246 h 409"/>
                <a:gd name="T32" fmla="*/ 411 w 411"/>
                <a:gd name="T33" fmla="*/ 204 h 409"/>
                <a:gd name="T34" fmla="*/ 407 w 411"/>
                <a:gd name="T35" fmla="*/ 163 h 409"/>
                <a:gd name="T36" fmla="*/ 395 w 411"/>
                <a:gd name="T37" fmla="*/ 124 h 409"/>
                <a:gd name="T38" fmla="*/ 375 w 411"/>
                <a:gd name="T39" fmla="*/ 90 h 409"/>
                <a:gd name="T40" fmla="*/ 351 w 411"/>
                <a:gd name="T41" fmla="*/ 60 h 409"/>
                <a:gd name="T42" fmla="*/ 321 w 411"/>
                <a:gd name="T43" fmla="*/ 34 h 409"/>
                <a:gd name="T44" fmla="*/ 285 w 411"/>
                <a:gd name="T45" fmla="*/ 15 h 409"/>
                <a:gd name="T46" fmla="*/ 248 w 411"/>
                <a:gd name="T47" fmla="*/ 3 h 409"/>
                <a:gd name="T48" fmla="*/ 206 w 411"/>
                <a:gd name="T49" fmla="*/ 0 h 409"/>
                <a:gd name="T50" fmla="*/ 165 w 411"/>
                <a:gd name="T51" fmla="*/ 3 h 409"/>
                <a:gd name="T52" fmla="*/ 126 w 411"/>
                <a:gd name="T53" fmla="*/ 15 h 409"/>
                <a:gd name="T54" fmla="*/ 92 w 411"/>
                <a:gd name="T55" fmla="*/ 34 h 409"/>
                <a:gd name="T56" fmla="*/ 60 w 411"/>
                <a:gd name="T57" fmla="*/ 60 h 409"/>
                <a:gd name="T58" fmla="*/ 36 w 411"/>
                <a:gd name="T59" fmla="*/ 90 h 409"/>
                <a:gd name="T60" fmla="*/ 17 w 411"/>
                <a:gd name="T61" fmla="*/ 124 h 409"/>
                <a:gd name="T62" fmla="*/ 5 w 411"/>
                <a:gd name="T63" fmla="*/ 163 h 409"/>
                <a:gd name="T64" fmla="*/ 0 w 411"/>
                <a:gd name="T65" fmla="*/ 204 h 409"/>
                <a:gd name="T66" fmla="*/ 42 w 411"/>
                <a:gd name="T67" fmla="*/ 204 h 409"/>
                <a:gd name="T68" fmla="*/ 47 w 411"/>
                <a:gd name="T69" fmla="*/ 166 h 409"/>
                <a:gd name="T70" fmla="*/ 59 w 411"/>
                <a:gd name="T71" fmla="*/ 133 h 409"/>
                <a:gd name="T72" fmla="*/ 78 w 411"/>
                <a:gd name="T73" fmla="*/ 102 h 409"/>
                <a:gd name="T74" fmla="*/ 104 w 411"/>
                <a:gd name="T75" fmla="*/ 76 h 409"/>
                <a:gd name="T76" fmla="*/ 134 w 411"/>
                <a:gd name="T77" fmla="*/ 58 h 409"/>
                <a:gd name="T78" fmla="*/ 168 w 411"/>
                <a:gd name="T79" fmla="*/ 45 h 409"/>
                <a:gd name="T80" fmla="*/ 206 w 411"/>
                <a:gd name="T81" fmla="*/ 42 h 409"/>
                <a:gd name="T82" fmla="*/ 243 w 411"/>
                <a:gd name="T83" fmla="*/ 45 h 409"/>
                <a:gd name="T84" fmla="*/ 278 w 411"/>
                <a:gd name="T85" fmla="*/ 58 h 409"/>
                <a:gd name="T86" fmla="*/ 308 w 411"/>
                <a:gd name="T87" fmla="*/ 76 h 409"/>
                <a:gd name="T88" fmla="*/ 333 w 411"/>
                <a:gd name="T89" fmla="*/ 102 h 409"/>
                <a:gd name="T90" fmla="*/ 353 w 411"/>
                <a:gd name="T91" fmla="*/ 133 h 409"/>
                <a:gd name="T92" fmla="*/ 365 w 411"/>
                <a:gd name="T93" fmla="*/ 166 h 409"/>
                <a:gd name="T94" fmla="*/ 369 w 411"/>
                <a:gd name="T95" fmla="*/ 204 h 409"/>
                <a:gd name="T96" fmla="*/ 365 w 411"/>
                <a:gd name="T97" fmla="*/ 241 h 409"/>
                <a:gd name="T98" fmla="*/ 353 w 411"/>
                <a:gd name="T99" fmla="*/ 276 h 409"/>
                <a:gd name="T100" fmla="*/ 333 w 411"/>
                <a:gd name="T101" fmla="*/ 306 h 409"/>
                <a:gd name="T102" fmla="*/ 308 w 411"/>
                <a:gd name="T103" fmla="*/ 331 h 409"/>
                <a:gd name="T104" fmla="*/ 278 w 411"/>
                <a:gd name="T105" fmla="*/ 351 h 409"/>
                <a:gd name="T106" fmla="*/ 243 w 411"/>
                <a:gd name="T107" fmla="*/ 363 h 409"/>
                <a:gd name="T108" fmla="*/ 206 w 411"/>
                <a:gd name="T109" fmla="*/ 367 h 409"/>
                <a:gd name="T110" fmla="*/ 168 w 411"/>
                <a:gd name="T111" fmla="*/ 363 h 409"/>
                <a:gd name="T112" fmla="*/ 134 w 411"/>
                <a:gd name="T113" fmla="*/ 351 h 409"/>
                <a:gd name="T114" fmla="*/ 104 w 411"/>
                <a:gd name="T115" fmla="*/ 331 h 409"/>
                <a:gd name="T116" fmla="*/ 78 w 411"/>
                <a:gd name="T117" fmla="*/ 306 h 409"/>
                <a:gd name="T118" fmla="*/ 59 w 411"/>
                <a:gd name="T119" fmla="*/ 276 h 409"/>
                <a:gd name="T120" fmla="*/ 47 w 411"/>
                <a:gd name="T121" fmla="*/ 241 h 409"/>
                <a:gd name="T122" fmla="*/ 42 w 411"/>
                <a:gd name="T123" fmla="*/ 204 h 4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11" h="409">
                  <a:moveTo>
                    <a:pt x="0" y="204"/>
                  </a:moveTo>
                  <a:lnTo>
                    <a:pt x="5" y="246"/>
                  </a:lnTo>
                  <a:lnTo>
                    <a:pt x="17" y="285"/>
                  </a:lnTo>
                  <a:lnTo>
                    <a:pt x="36" y="319"/>
                  </a:lnTo>
                  <a:lnTo>
                    <a:pt x="60" y="349"/>
                  </a:lnTo>
                  <a:lnTo>
                    <a:pt x="92" y="375"/>
                  </a:lnTo>
                  <a:lnTo>
                    <a:pt x="126" y="393"/>
                  </a:lnTo>
                  <a:lnTo>
                    <a:pt x="165" y="405"/>
                  </a:lnTo>
                  <a:lnTo>
                    <a:pt x="206" y="409"/>
                  </a:lnTo>
                  <a:lnTo>
                    <a:pt x="248" y="405"/>
                  </a:lnTo>
                  <a:lnTo>
                    <a:pt x="285" y="393"/>
                  </a:lnTo>
                  <a:lnTo>
                    <a:pt x="321" y="375"/>
                  </a:lnTo>
                  <a:lnTo>
                    <a:pt x="351" y="349"/>
                  </a:lnTo>
                  <a:lnTo>
                    <a:pt x="375" y="319"/>
                  </a:lnTo>
                  <a:lnTo>
                    <a:pt x="395" y="285"/>
                  </a:lnTo>
                  <a:lnTo>
                    <a:pt x="407" y="246"/>
                  </a:lnTo>
                  <a:lnTo>
                    <a:pt x="411" y="204"/>
                  </a:lnTo>
                  <a:lnTo>
                    <a:pt x="407" y="163"/>
                  </a:lnTo>
                  <a:lnTo>
                    <a:pt x="395" y="124"/>
                  </a:lnTo>
                  <a:lnTo>
                    <a:pt x="375" y="90"/>
                  </a:lnTo>
                  <a:lnTo>
                    <a:pt x="351" y="60"/>
                  </a:lnTo>
                  <a:lnTo>
                    <a:pt x="321" y="34"/>
                  </a:lnTo>
                  <a:lnTo>
                    <a:pt x="285" y="15"/>
                  </a:lnTo>
                  <a:lnTo>
                    <a:pt x="248" y="3"/>
                  </a:lnTo>
                  <a:lnTo>
                    <a:pt x="206" y="0"/>
                  </a:lnTo>
                  <a:lnTo>
                    <a:pt x="165" y="3"/>
                  </a:lnTo>
                  <a:lnTo>
                    <a:pt x="126" y="15"/>
                  </a:lnTo>
                  <a:lnTo>
                    <a:pt x="92" y="34"/>
                  </a:lnTo>
                  <a:lnTo>
                    <a:pt x="60" y="60"/>
                  </a:lnTo>
                  <a:lnTo>
                    <a:pt x="36" y="90"/>
                  </a:lnTo>
                  <a:lnTo>
                    <a:pt x="17" y="124"/>
                  </a:lnTo>
                  <a:lnTo>
                    <a:pt x="5" y="163"/>
                  </a:lnTo>
                  <a:lnTo>
                    <a:pt x="0" y="204"/>
                  </a:lnTo>
                  <a:close/>
                  <a:moveTo>
                    <a:pt x="42" y="204"/>
                  </a:moveTo>
                  <a:lnTo>
                    <a:pt x="47" y="166"/>
                  </a:lnTo>
                  <a:lnTo>
                    <a:pt x="59" y="133"/>
                  </a:lnTo>
                  <a:lnTo>
                    <a:pt x="78" y="102"/>
                  </a:lnTo>
                  <a:lnTo>
                    <a:pt x="104" y="76"/>
                  </a:lnTo>
                  <a:lnTo>
                    <a:pt x="134" y="58"/>
                  </a:lnTo>
                  <a:lnTo>
                    <a:pt x="168" y="45"/>
                  </a:lnTo>
                  <a:lnTo>
                    <a:pt x="206" y="42"/>
                  </a:lnTo>
                  <a:lnTo>
                    <a:pt x="243" y="45"/>
                  </a:lnTo>
                  <a:lnTo>
                    <a:pt x="278" y="58"/>
                  </a:lnTo>
                  <a:lnTo>
                    <a:pt x="308" y="76"/>
                  </a:lnTo>
                  <a:lnTo>
                    <a:pt x="333" y="102"/>
                  </a:lnTo>
                  <a:lnTo>
                    <a:pt x="353" y="133"/>
                  </a:lnTo>
                  <a:lnTo>
                    <a:pt x="365" y="166"/>
                  </a:lnTo>
                  <a:lnTo>
                    <a:pt x="369" y="204"/>
                  </a:lnTo>
                  <a:lnTo>
                    <a:pt x="365" y="241"/>
                  </a:lnTo>
                  <a:lnTo>
                    <a:pt x="353" y="276"/>
                  </a:lnTo>
                  <a:lnTo>
                    <a:pt x="333" y="306"/>
                  </a:lnTo>
                  <a:lnTo>
                    <a:pt x="308" y="331"/>
                  </a:lnTo>
                  <a:lnTo>
                    <a:pt x="278" y="351"/>
                  </a:lnTo>
                  <a:lnTo>
                    <a:pt x="243" y="363"/>
                  </a:lnTo>
                  <a:lnTo>
                    <a:pt x="206" y="367"/>
                  </a:lnTo>
                  <a:lnTo>
                    <a:pt x="168" y="363"/>
                  </a:lnTo>
                  <a:lnTo>
                    <a:pt x="134" y="351"/>
                  </a:lnTo>
                  <a:lnTo>
                    <a:pt x="104" y="331"/>
                  </a:lnTo>
                  <a:lnTo>
                    <a:pt x="78" y="306"/>
                  </a:lnTo>
                  <a:lnTo>
                    <a:pt x="59" y="276"/>
                  </a:lnTo>
                  <a:lnTo>
                    <a:pt x="47" y="241"/>
                  </a:lnTo>
                  <a:lnTo>
                    <a:pt x="42" y="204"/>
                  </a:lnTo>
                  <a:close/>
                </a:path>
              </a:pathLst>
            </a:custGeom>
            <a:solidFill>
              <a:srgbClr val="FFCC00"/>
            </a:solidFill>
            <a:ln w="19050" cmpd="sng">
              <a:solidFill>
                <a:srgbClr val="FFCC00"/>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111633" name="Freeform 78"/>
            <p:cNvSpPr>
              <a:spLocks/>
            </p:cNvSpPr>
            <p:nvPr/>
          </p:nvSpPr>
          <p:spPr bwMode="gray">
            <a:xfrm>
              <a:off x="2064" y="3269"/>
              <a:ext cx="139" cy="229"/>
            </a:xfrm>
            <a:custGeom>
              <a:avLst/>
              <a:gdLst>
                <a:gd name="T0" fmla="*/ 32 w 141"/>
                <a:gd name="T1" fmla="*/ 229 h 229"/>
                <a:gd name="T2" fmla="*/ 24 w 141"/>
                <a:gd name="T3" fmla="*/ 229 h 229"/>
                <a:gd name="T4" fmla="*/ 18 w 141"/>
                <a:gd name="T5" fmla="*/ 228 h 229"/>
                <a:gd name="T6" fmla="*/ 12 w 141"/>
                <a:gd name="T7" fmla="*/ 225 h 229"/>
                <a:gd name="T8" fmla="*/ 8 w 141"/>
                <a:gd name="T9" fmla="*/ 222 h 229"/>
                <a:gd name="T10" fmla="*/ 5 w 141"/>
                <a:gd name="T11" fmla="*/ 217 h 229"/>
                <a:gd name="T12" fmla="*/ 3 w 141"/>
                <a:gd name="T13" fmla="*/ 213 h 229"/>
                <a:gd name="T14" fmla="*/ 2 w 141"/>
                <a:gd name="T15" fmla="*/ 207 h 229"/>
                <a:gd name="T16" fmla="*/ 0 w 141"/>
                <a:gd name="T17" fmla="*/ 199 h 229"/>
                <a:gd name="T18" fmla="*/ 2 w 141"/>
                <a:gd name="T19" fmla="*/ 190 h 229"/>
                <a:gd name="T20" fmla="*/ 5 w 141"/>
                <a:gd name="T21" fmla="*/ 181 h 229"/>
                <a:gd name="T22" fmla="*/ 11 w 141"/>
                <a:gd name="T23" fmla="*/ 172 h 229"/>
                <a:gd name="T24" fmla="*/ 18 w 141"/>
                <a:gd name="T25" fmla="*/ 162 h 229"/>
                <a:gd name="T26" fmla="*/ 72 w 141"/>
                <a:gd name="T27" fmla="*/ 88 h 229"/>
                <a:gd name="T28" fmla="*/ 75 w 141"/>
                <a:gd name="T29" fmla="*/ 84 h 229"/>
                <a:gd name="T30" fmla="*/ 78 w 141"/>
                <a:gd name="T31" fmla="*/ 79 h 229"/>
                <a:gd name="T32" fmla="*/ 79 w 141"/>
                <a:gd name="T33" fmla="*/ 73 h 229"/>
                <a:gd name="T34" fmla="*/ 81 w 141"/>
                <a:gd name="T35" fmla="*/ 69 h 229"/>
                <a:gd name="T36" fmla="*/ 79 w 141"/>
                <a:gd name="T37" fmla="*/ 63 h 229"/>
                <a:gd name="T38" fmla="*/ 78 w 141"/>
                <a:gd name="T39" fmla="*/ 58 h 229"/>
                <a:gd name="T40" fmla="*/ 75 w 141"/>
                <a:gd name="T41" fmla="*/ 55 h 229"/>
                <a:gd name="T42" fmla="*/ 70 w 141"/>
                <a:gd name="T43" fmla="*/ 51 h 229"/>
                <a:gd name="T44" fmla="*/ 66 w 141"/>
                <a:gd name="T45" fmla="*/ 49 h 229"/>
                <a:gd name="T46" fmla="*/ 60 w 141"/>
                <a:gd name="T47" fmla="*/ 49 h 229"/>
                <a:gd name="T48" fmla="*/ 55 w 141"/>
                <a:gd name="T49" fmla="*/ 49 h 229"/>
                <a:gd name="T50" fmla="*/ 51 w 141"/>
                <a:gd name="T51" fmla="*/ 51 h 229"/>
                <a:gd name="T52" fmla="*/ 48 w 141"/>
                <a:gd name="T53" fmla="*/ 55 h 229"/>
                <a:gd name="T54" fmla="*/ 45 w 141"/>
                <a:gd name="T55" fmla="*/ 58 h 229"/>
                <a:gd name="T56" fmla="*/ 43 w 141"/>
                <a:gd name="T57" fmla="*/ 64 h 229"/>
                <a:gd name="T58" fmla="*/ 42 w 141"/>
                <a:gd name="T59" fmla="*/ 69 h 229"/>
                <a:gd name="T60" fmla="*/ 43 w 141"/>
                <a:gd name="T61" fmla="*/ 75 h 229"/>
                <a:gd name="T62" fmla="*/ 45 w 141"/>
                <a:gd name="T63" fmla="*/ 81 h 229"/>
                <a:gd name="T64" fmla="*/ 48 w 141"/>
                <a:gd name="T65" fmla="*/ 85 h 229"/>
                <a:gd name="T66" fmla="*/ 54 w 141"/>
                <a:gd name="T67" fmla="*/ 91 h 229"/>
                <a:gd name="T68" fmla="*/ 30 w 141"/>
                <a:gd name="T69" fmla="*/ 129 h 229"/>
                <a:gd name="T70" fmla="*/ 17 w 141"/>
                <a:gd name="T71" fmla="*/ 115 h 229"/>
                <a:gd name="T72" fmla="*/ 9 w 141"/>
                <a:gd name="T73" fmla="*/ 102 h 229"/>
                <a:gd name="T74" fmla="*/ 3 w 141"/>
                <a:gd name="T75" fmla="*/ 87 h 229"/>
                <a:gd name="T76" fmla="*/ 2 w 141"/>
                <a:gd name="T77" fmla="*/ 70 h 229"/>
                <a:gd name="T78" fmla="*/ 5 w 141"/>
                <a:gd name="T79" fmla="*/ 51 h 229"/>
                <a:gd name="T80" fmla="*/ 11 w 141"/>
                <a:gd name="T81" fmla="*/ 34 h 229"/>
                <a:gd name="T82" fmla="*/ 21 w 141"/>
                <a:gd name="T83" fmla="*/ 19 h 229"/>
                <a:gd name="T84" fmla="*/ 35 w 141"/>
                <a:gd name="T85" fmla="*/ 9 h 229"/>
                <a:gd name="T86" fmla="*/ 43 w 141"/>
                <a:gd name="T87" fmla="*/ 1 h 229"/>
                <a:gd name="T88" fmla="*/ 63 w 141"/>
                <a:gd name="T89" fmla="*/ 0 h 229"/>
                <a:gd name="T90" fmla="*/ 81 w 141"/>
                <a:gd name="T91" fmla="*/ 1 h 229"/>
                <a:gd name="T92" fmla="*/ 97 w 141"/>
                <a:gd name="T93" fmla="*/ 7 h 229"/>
                <a:gd name="T94" fmla="*/ 104 w 141"/>
                <a:gd name="T95" fmla="*/ 19 h 229"/>
                <a:gd name="T96" fmla="*/ 113 w 141"/>
                <a:gd name="T97" fmla="*/ 33 h 229"/>
                <a:gd name="T98" fmla="*/ 119 w 141"/>
                <a:gd name="T99" fmla="*/ 49 h 229"/>
                <a:gd name="T100" fmla="*/ 121 w 141"/>
                <a:gd name="T101" fmla="*/ 69 h 229"/>
                <a:gd name="T102" fmla="*/ 118 w 141"/>
                <a:gd name="T103" fmla="*/ 91 h 229"/>
                <a:gd name="T104" fmla="*/ 106 w 141"/>
                <a:gd name="T105" fmla="*/ 115 h 229"/>
                <a:gd name="T106" fmla="*/ 93 w 141"/>
                <a:gd name="T107" fmla="*/ 139 h 229"/>
                <a:gd name="T108" fmla="*/ 91 w 141"/>
                <a:gd name="T109" fmla="*/ 142 h 229"/>
                <a:gd name="T110" fmla="*/ 58 w 141"/>
                <a:gd name="T111" fmla="*/ 177 h 229"/>
                <a:gd name="T112" fmla="*/ 125 w 141"/>
                <a:gd name="T113" fmla="*/ 177 h 229"/>
                <a:gd name="T114" fmla="*/ 125 w 141"/>
                <a:gd name="T115" fmla="*/ 229 h 229"/>
                <a:gd name="T116" fmla="*/ 32 w 141"/>
                <a:gd name="T117" fmla="*/ 229 h 2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1" h="229">
                  <a:moveTo>
                    <a:pt x="32" y="229"/>
                  </a:moveTo>
                  <a:lnTo>
                    <a:pt x="24" y="229"/>
                  </a:lnTo>
                  <a:lnTo>
                    <a:pt x="18" y="228"/>
                  </a:lnTo>
                  <a:lnTo>
                    <a:pt x="12" y="225"/>
                  </a:lnTo>
                  <a:lnTo>
                    <a:pt x="8" y="222"/>
                  </a:lnTo>
                  <a:lnTo>
                    <a:pt x="5" y="217"/>
                  </a:lnTo>
                  <a:lnTo>
                    <a:pt x="3" y="213"/>
                  </a:lnTo>
                  <a:lnTo>
                    <a:pt x="2" y="207"/>
                  </a:lnTo>
                  <a:lnTo>
                    <a:pt x="0" y="199"/>
                  </a:lnTo>
                  <a:lnTo>
                    <a:pt x="2" y="190"/>
                  </a:lnTo>
                  <a:lnTo>
                    <a:pt x="5" y="181"/>
                  </a:lnTo>
                  <a:lnTo>
                    <a:pt x="11" y="172"/>
                  </a:lnTo>
                  <a:lnTo>
                    <a:pt x="18" y="162"/>
                  </a:lnTo>
                  <a:lnTo>
                    <a:pt x="80" y="88"/>
                  </a:lnTo>
                  <a:lnTo>
                    <a:pt x="83" y="84"/>
                  </a:lnTo>
                  <a:lnTo>
                    <a:pt x="86" y="79"/>
                  </a:lnTo>
                  <a:lnTo>
                    <a:pt x="87" y="73"/>
                  </a:lnTo>
                  <a:lnTo>
                    <a:pt x="89" y="69"/>
                  </a:lnTo>
                  <a:lnTo>
                    <a:pt x="87" y="63"/>
                  </a:lnTo>
                  <a:lnTo>
                    <a:pt x="86" y="58"/>
                  </a:lnTo>
                  <a:lnTo>
                    <a:pt x="83" y="55"/>
                  </a:lnTo>
                  <a:lnTo>
                    <a:pt x="78" y="51"/>
                  </a:lnTo>
                  <a:lnTo>
                    <a:pt x="74" y="49"/>
                  </a:lnTo>
                  <a:lnTo>
                    <a:pt x="68" y="49"/>
                  </a:lnTo>
                  <a:lnTo>
                    <a:pt x="63" y="49"/>
                  </a:lnTo>
                  <a:lnTo>
                    <a:pt x="59" y="51"/>
                  </a:lnTo>
                  <a:lnTo>
                    <a:pt x="56" y="55"/>
                  </a:lnTo>
                  <a:lnTo>
                    <a:pt x="53" y="58"/>
                  </a:lnTo>
                  <a:lnTo>
                    <a:pt x="51" y="64"/>
                  </a:lnTo>
                  <a:lnTo>
                    <a:pt x="50" y="69"/>
                  </a:lnTo>
                  <a:lnTo>
                    <a:pt x="51" y="75"/>
                  </a:lnTo>
                  <a:lnTo>
                    <a:pt x="53" y="81"/>
                  </a:lnTo>
                  <a:lnTo>
                    <a:pt x="56" y="85"/>
                  </a:lnTo>
                  <a:lnTo>
                    <a:pt x="62" y="91"/>
                  </a:lnTo>
                  <a:lnTo>
                    <a:pt x="30" y="129"/>
                  </a:lnTo>
                  <a:lnTo>
                    <a:pt x="17" y="115"/>
                  </a:lnTo>
                  <a:lnTo>
                    <a:pt x="9" y="102"/>
                  </a:lnTo>
                  <a:lnTo>
                    <a:pt x="3" y="87"/>
                  </a:lnTo>
                  <a:lnTo>
                    <a:pt x="2" y="70"/>
                  </a:lnTo>
                  <a:lnTo>
                    <a:pt x="5" y="51"/>
                  </a:lnTo>
                  <a:lnTo>
                    <a:pt x="11" y="34"/>
                  </a:lnTo>
                  <a:lnTo>
                    <a:pt x="21" y="19"/>
                  </a:lnTo>
                  <a:lnTo>
                    <a:pt x="35" y="9"/>
                  </a:lnTo>
                  <a:lnTo>
                    <a:pt x="51" y="1"/>
                  </a:lnTo>
                  <a:lnTo>
                    <a:pt x="71" y="0"/>
                  </a:lnTo>
                  <a:lnTo>
                    <a:pt x="89" y="1"/>
                  </a:lnTo>
                  <a:lnTo>
                    <a:pt x="105" y="7"/>
                  </a:lnTo>
                  <a:lnTo>
                    <a:pt x="119" y="19"/>
                  </a:lnTo>
                  <a:lnTo>
                    <a:pt x="129" y="33"/>
                  </a:lnTo>
                  <a:lnTo>
                    <a:pt x="135" y="49"/>
                  </a:lnTo>
                  <a:lnTo>
                    <a:pt x="137" y="69"/>
                  </a:lnTo>
                  <a:lnTo>
                    <a:pt x="134" y="91"/>
                  </a:lnTo>
                  <a:lnTo>
                    <a:pt x="122" y="115"/>
                  </a:lnTo>
                  <a:lnTo>
                    <a:pt x="101" y="139"/>
                  </a:lnTo>
                  <a:lnTo>
                    <a:pt x="99" y="142"/>
                  </a:lnTo>
                  <a:lnTo>
                    <a:pt x="66" y="177"/>
                  </a:lnTo>
                  <a:lnTo>
                    <a:pt x="141" y="177"/>
                  </a:lnTo>
                  <a:lnTo>
                    <a:pt x="141" y="229"/>
                  </a:lnTo>
                  <a:lnTo>
                    <a:pt x="32" y="229"/>
                  </a:lnTo>
                  <a:close/>
                </a:path>
              </a:pathLst>
            </a:custGeom>
            <a:solidFill>
              <a:srgbClr val="FFCC00"/>
            </a:solidFill>
            <a:ln w="0">
              <a:solidFill>
                <a:srgbClr val="FFCC00"/>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111634" name="Freeform 79"/>
            <p:cNvSpPr>
              <a:spLocks/>
            </p:cNvSpPr>
            <p:nvPr/>
          </p:nvSpPr>
          <p:spPr bwMode="gray">
            <a:xfrm>
              <a:off x="1946" y="3333"/>
              <a:ext cx="99" cy="113"/>
            </a:xfrm>
            <a:custGeom>
              <a:avLst/>
              <a:gdLst>
                <a:gd name="T0" fmla="*/ 0 w 102"/>
                <a:gd name="T1" fmla="*/ 113 h 113"/>
                <a:gd name="T2" fmla="*/ 25 w 102"/>
                <a:gd name="T3" fmla="*/ 54 h 113"/>
                <a:gd name="T4" fmla="*/ 3 w 102"/>
                <a:gd name="T5" fmla="*/ 0 h 113"/>
                <a:gd name="T6" fmla="*/ 25 w 102"/>
                <a:gd name="T7" fmla="*/ 0 h 113"/>
                <a:gd name="T8" fmla="*/ 43 w 102"/>
                <a:gd name="T9" fmla="*/ 33 h 113"/>
                <a:gd name="T10" fmla="*/ 54 w 102"/>
                <a:gd name="T11" fmla="*/ 0 h 113"/>
                <a:gd name="T12" fmla="*/ 78 w 102"/>
                <a:gd name="T13" fmla="*/ 0 h 113"/>
                <a:gd name="T14" fmla="*/ 53 w 102"/>
                <a:gd name="T15" fmla="*/ 54 h 113"/>
                <a:gd name="T16" fmla="*/ 80 w 102"/>
                <a:gd name="T17" fmla="*/ 113 h 113"/>
                <a:gd name="T18" fmla="*/ 56 w 102"/>
                <a:gd name="T19" fmla="*/ 113 h 113"/>
                <a:gd name="T20" fmla="*/ 43 w 102"/>
                <a:gd name="T21" fmla="*/ 75 h 113"/>
                <a:gd name="T22" fmla="*/ 22 w 102"/>
                <a:gd name="T23" fmla="*/ 113 h 113"/>
                <a:gd name="T24" fmla="*/ 0 w 102"/>
                <a:gd name="T25" fmla="*/ 113 h 1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13">
                  <a:moveTo>
                    <a:pt x="0" y="113"/>
                  </a:moveTo>
                  <a:lnTo>
                    <a:pt x="33" y="54"/>
                  </a:lnTo>
                  <a:lnTo>
                    <a:pt x="3" y="0"/>
                  </a:lnTo>
                  <a:lnTo>
                    <a:pt x="33" y="0"/>
                  </a:lnTo>
                  <a:lnTo>
                    <a:pt x="51" y="33"/>
                  </a:lnTo>
                  <a:lnTo>
                    <a:pt x="70" y="0"/>
                  </a:lnTo>
                  <a:lnTo>
                    <a:pt x="99" y="0"/>
                  </a:lnTo>
                  <a:lnTo>
                    <a:pt x="69" y="54"/>
                  </a:lnTo>
                  <a:lnTo>
                    <a:pt x="102" y="113"/>
                  </a:lnTo>
                  <a:lnTo>
                    <a:pt x="72" y="113"/>
                  </a:lnTo>
                  <a:lnTo>
                    <a:pt x="51" y="75"/>
                  </a:lnTo>
                  <a:lnTo>
                    <a:pt x="30" y="113"/>
                  </a:lnTo>
                  <a:lnTo>
                    <a:pt x="0" y="113"/>
                  </a:lnTo>
                  <a:close/>
                </a:path>
              </a:pathLst>
            </a:custGeom>
            <a:solidFill>
              <a:srgbClr val="FFCC00"/>
            </a:solidFill>
            <a:ln w="0">
              <a:solidFill>
                <a:srgbClr val="FFCC00"/>
              </a:solidFill>
              <a:prstDash val="solid"/>
              <a:round/>
              <a:headEnd/>
              <a:tailEnd/>
            </a:ln>
            <a:effectLst>
              <a:outerShdw dist="35921" dir="2700000" algn="ctr" rotWithShape="0">
                <a:srgbClr val="333333">
                  <a:alpha val="50000"/>
                </a:srgbClr>
              </a:outerShdw>
            </a:effectLst>
          </p:spPr>
          <p:txBody>
            <a:bodyPr/>
            <a:lstStyle/>
            <a:p>
              <a:endParaRPr lang="zh-CN" altLang="en-US"/>
            </a:p>
          </p:txBody>
        </p:sp>
      </p:grpSp>
      <p:sp>
        <p:nvSpPr>
          <p:cNvPr id="111631" name="灯片编号占位符 29"/>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DEA465CF-1468-4F21-911A-B8223DF7DE8B}" type="slidenum">
              <a:rPr lang="zh-CN" altLang="en-US" sz="1200" smtClean="0">
                <a:solidFill>
                  <a:schemeClr val="bg2"/>
                </a:solidFill>
                <a:latin typeface="Arial" pitchFamily="34" charset="0"/>
              </a:rPr>
              <a:pPr eaLnBrk="1" hangingPunct="1">
                <a:spcBef>
                  <a:spcPct val="0"/>
                </a:spcBef>
                <a:buClrTx/>
                <a:buSzTx/>
                <a:buFontTx/>
                <a:buNone/>
              </a:pPr>
              <a:t>105</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81954" name="Rectangle 2"/>
          <p:cNvSpPr>
            <a:spLocks noGrp="1" noChangeArrowheads="1"/>
          </p:cNvSpPr>
          <p:nvPr>
            <p:ph type="body" idx="1"/>
          </p:nvPr>
        </p:nvSpPr>
        <p:spPr>
          <a:xfrm>
            <a:off x="457200" y="1484313"/>
            <a:ext cx="8229600" cy="2665412"/>
          </a:xfrm>
        </p:spPr>
        <p:txBody>
          <a:bodyPr/>
          <a:lstStyle/>
          <a:p>
            <a:pPr eaLnBrk="1" hangingPunct="1">
              <a:defRPr/>
            </a:pPr>
            <a:r>
              <a:rPr lang="en-US" altLang="zh-CN" sz="2800" smtClean="0">
                <a:ea typeface="宋体" pitchFamily="2" charset="-122"/>
              </a:rPr>
              <a:t>Technology value </a:t>
            </a:r>
            <a:r>
              <a:rPr lang="zh-CN" altLang="en-US" sz="2800" smtClean="0">
                <a:ea typeface="宋体" pitchFamily="2" charset="-122"/>
              </a:rPr>
              <a:t>技术价值</a:t>
            </a:r>
          </a:p>
          <a:p>
            <a:pPr eaLnBrk="1" hangingPunct="1">
              <a:defRPr/>
            </a:pPr>
            <a:r>
              <a:rPr lang="en-US" altLang="zh-CN" sz="2800" smtClean="0">
                <a:ea typeface="宋体" pitchFamily="2" charset="-122"/>
              </a:rPr>
              <a:t>Business value     </a:t>
            </a:r>
            <a:r>
              <a:rPr lang="zh-CN" altLang="en-US" sz="2800" smtClean="0">
                <a:ea typeface="宋体" pitchFamily="2" charset="-122"/>
              </a:rPr>
              <a:t>商业价值</a:t>
            </a:r>
          </a:p>
          <a:p>
            <a:pPr eaLnBrk="1" hangingPunct="1">
              <a:defRPr/>
            </a:pPr>
            <a:r>
              <a:rPr lang="en-US" altLang="zh-CN" sz="2800" smtClean="0">
                <a:ea typeface="宋体" pitchFamily="2" charset="-122"/>
              </a:rPr>
              <a:t>Technology value</a:t>
            </a:r>
            <a:r>
              <a:rPr lang="en-US" altLang="zh-CN" smtClean="0">
                <a:ea typeface="宋体" pitchFamily="2" charset="-122"/>
              </a:rPr>
              <a:t>→</a:t>
            </a:r>
            <a:r>
              <a:rPr lang="en-US" altLang="zh-CN" sz="2800" smtClean="0">
                <a:ea typeface="宋体" pitchFamily="2" charset="-122"/>
              </a:rPr>
              <a:t> Business value    </a:t>
            </a:r>
            <a:r>
              <a:rPr lang="zh-CN" altLang="en-US" sz="2800" smtClean="0">
                <a:ea typeface="宋体" pitchFamily="2" charset="-122"/>
              </a:rPr>
              <a:t>转换</a:t>
            </a:r>
          </a:p>
          <a:p>
            <a:pPr eaLnBrk="1" hangingPunct="1">
              <a:defRPr/>
            </a:pPr>
            <a:r>
              <a:rPr lang="en-US" altLang="zh-CN" sz="2800" smtClean="0">
                <a:ea typeface="宋体" pitchFamily="2" charset="-122"/>
              </a:rPr>
              <a:t>Three models to assess ROI (Return on investment)    </a:t>
            </a:r>
            <a:r>
              <a:rPr lang="zh-CN" altLang="en-US" sz="2800" smtClean="0">
                <a:ea typeface="宋体" pitchFamily="2" charset="-122"/>
              </a:rPr>
              <a:t>评估投资回报的三种模型</a:t>
            </a:r>
          </a:p>
        </p:txBody>
      </p:sp>
      <p:sp>
        <p:nvSpPr>
          <p:cNvPr id="381955" name="Rectangle 3"/>
          <p:cNvSpPr>
            <a:spLocks noGrp="1" noRot="1" noChangeArrowheads="1"/>
          </p:cNvSpPr>
          <p:nvPr>
            <p:ph type="title"/>
          </p:nvPr>
        </p:nvSpPr>
        <p:spPr>
          <a:xfrm>
            <a:off x="0" y="228600"/>
            <a:ext cx="9144000" cy="884238"/>
          </a:xfrm>
        </p:spPr>
        <p:txBody>
          <a:bodyPr/>
          <a:lstStyle/>
          <a:p>
            <a:pPr eaLnBrk="1" hangingPunct="1">
              <a:defRPr/>
            </a:pPr>
            <a:r>
              <a:rPr lang="en-US" altLang="zh-CN" sz="2800" smtClean="0">
                <a:ea typeface="宋体" pitchFamily="2" charset="-122"/>
              </a:rPr>
              <a:t>Quality in the Context of the Business Environment</a:t>
            </a:r>
            <a:br>
              <a:rPr lang="en-US" altLang="zh-CN" sz="2800" smtClean="0">
                <a:ea typeface="宋体" pitchFamily="2" charset="-122"/>
              </a:rPr>
            </a:br>
            <a:r>
              <a:rPr lang="zh-CN" altLang="en-US" sz="2800" smtClean="0">
                <a:ea typeface="宋体" pitchFamily="2" charset="-122"/>
              </a:rPr>
              <a:t>商业环境中的质量</a:t>
            </a:r>
            <a:r>
              <a:rPr lang="zh-CN" altLang="en-US" smtClean="0">
                <a:ea typeface="宋体" pitchFamily="2" charset="-122"/>
              </a:rPr>
              <a:t> </a:t>
            </a:r>
          </a:p>
        </p:txBody>
      </p:sp>
      <p:grpSp>
        <p:nvGrpSpPr>
          <p:cNvPr id="2" name="Group 4"/>
          <p:cNvGrpSpPr>
            <a:grpSpLocks/>
          </p:cNvGrpSpPr>
          <p:nvPr/>
        </p:nvGrpSpPr>
        <p:grpSpPr bwMode="auto">
          <a:xfrm>
            <a:off x="4284663" y="3933825"/>
            <a:ext cx="2303462" cy="2166938"/>
            <a:chOff x="2699" y="2478"/>
            <a:chExt cx="1451" cy="1365"/>
          </a:xfrm>
        </p:grpSpPr>
        <p:grpSp>
          <p:nvGrpSpPr>
            <p:cNvPr id="112661" name="Group 5"/>
            <p:cNvGrpSpPr>
              <a:grpSpLocks/>
            </p:cNvGrpSpPr>
            <p:nvPr/>
          </p:nvGrpSpPr>
          <p:grpSpPr bwMode="auto">
            <a:xfrm rot="-459290">
              <a:off x="2699" y="2478"/>
              <a:ext cx="1451" cy="1365"/>
              <a:chOff x="1546" y="1433"/>
              <a:chExt cx="2496" cy="2350"/>
            </a:xfrm>
          </p:grpSpPr>
          <p:grpSp>
            <p:nvGrpSpPr>
              <p:cNvPr id="112663" name="Group 6"/>
              <p:cNvGrpSpPr>
                <a:grpSpLocks/>
              </p:cNvGrpSpPr>
              <p:nvPr/>
            </p:nvGrpSpPr>
            <p:grpSpPr bwMode="auto">
              <a:xfrm>
                <a:off x="1546" y="1433"/>
                <a:ext cx="2496" cy="2350"/>
                <a:chOff x="184" y="2688"/>
                <a:chExt cx="1268" cy="1194"/>
              </a:xfrm>
            </p:grpSpPr>
            <p:sp>
              <p:nvSpPr>
                <p:cNvPr id="112723" name="Freeform 7"/>
                <p:cNvSpPr>
                  <a:spLocks/>
                </p:cNvSpPr>
                <p:nvPr/>
              </p:nvSpPr>
              <p:spPr bwMode="ltGray">
                <a:xfrm>
                  <a:off x="184" y="2692"/>
                  <a:ext cx="770" cy="942"/>
                </a:xfrm>
                <a:custGeom>
                  <a:avLst/>
                  <a:gdLst>
                    <a:gd name="T0" fmla="*/ 636 w 770"/>
                    <a:gd name="T1" fmla="*/ 0 h 942"/>
                    <a:gd name="T2" fmla="*/ 770 w 770"/>
                    <a:gd name="T3" fmla="*/ 602 h 942"/>
                    <a:gd name="T4" fmla="*/ 270 w 770"/>
                    <a:gd name="T5" fmla="*/ 942 h 942"/>
                    <a:gd name="T6" fmla="*/ 0 w 770"/>
                    <a:gd name="T7" fmla="*/ 216 h 942"/>
                    <a:gd name="T8" fmla="*/ 636 w 770"/>
                    <a:gd name="T9" fmla="*/ 0 h 942"/>
                    <a:gd name="T10" fmla="*/ 0 60000 65536"/>
                    <a:gd name="T11" fmla="*/ 0 60000 65536"/>
                    <a:gd name="T12" fmla="*/ 0 60000 65536"/>
                    <a:gd name="T13" fmla="*/ 0 60000 65536"/>
                    <a:gd name="T14" fmla="*/ 0 60000 65536"/>
                    <a:gd name="T15" fmla="*/ 0 w 770"/>
                    <a:gd name="T16" fmla="*/ 0 h 942"/>
                    <a:gd name="T17" fmla="*/ 770 w 770"/>
                    <a:gd name="T18" fmla="*/ 942 h 942"/>
                  </a:gdLst>
                  <a:ahLst/>
                  <a:cxnLst>
                    <a:cxn ang="T10">
                      <a:pos x="T0" y="T1"/>
                    </a:cxn>
                    <a:cxn ang="T11">
                      <a:pos x="T2" y="T3"/>
                    </a:cxn>
                    <a:cxn ang="T12">
                      <a:pos x="T4" y="T5"/>
                    </a:cxn>
                    <a:cxn ang="T13">
                      <a:pos x="T6" y="T7"/>
                    </a:cxn>
                    <a:cxn ang="T14">
                      <a:pos x="T8" y="T9"/>
                    </a:cxn>
                  </a:cxnLst>
                  <a:rect l="T15" t="T16" r="T17" b="T18"/>
                  <a:pathLst>
                    <a:path w="770" h="942">
                      <a:moveTo>
                        <a:pt x="636" y="0"/>
                      </a:moveTo>
                      <a:lnTo>
                        <a:pt x="770" y="602"/>
                      </a:lnTo>
                      <a:lnTo>
                        <a:pt x="270" y="942"/>
                      </a:lnTo>
                      <a:lnTo>
                        <a:pt x="0" y="216"/>
                      </a:lnTo>
                      <a:lnTo>
                        <a:pt x="636" y="0"/>
                      </a:lnTo>
                      <a:close/>
                    </a:path>
                  </a:pathLst>
                </a:custGeom>
                <a:solidFill>
                  <a:schemeClr val="accent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12724" name="Freeform 8"/>
                <p:cNvSpPr>
                  <a:spLocks/>
                </p:cNvSpPr>
                <p:nvPr/>
              </p:nvSpPr>
              <p:spPr bwMode="ltGray">
                <a:xfrm>
                  <a:off x="816" y="2688"/>
                  <a:ext cx="636" cy="724"/>
                </a:xfrm>
                <a:custGeom>
                  <a:avLst/>
                  <a:gdLst>
                    <a:gd name="T0" fmla="*/ 0 w 636"/>
                    <a:gd name="T1" fmla="*/ 2 h 724"/>
                    <a:gd name="T2" fmla="*/ 138 w 636"/>
                    <a:gd name="T3" fmla="*/ 606 h 724"/>
                    <a:gd name="T4" fmla="*/ 636 w 636"/>
                    <a:gd name="T5" fmla="*/ 724 h 724"/>
                    <a:gd name="T6" fmla="*/ 574 w 636"/>
                    <a:gd name="T7" fmla="*/ 0 h 724"/>
                    <a:gd name="T8" fmla="*/ 0 w 636"/>
                    <a:gd name="T9" fmla="*/ 2 h 724"/>
                    <a:gd name="T10" fmla="*/ 0 60000 65536"/>
                    <a:gd name="T11" fmla="*/ 0 60000 65536"/>
                    <a:gd name="T12" fmla="*/ 0 60000 65536"/>
                    <a:gd name="T13" fmla="*/ 0 60000 65536"/>
                    <a:gd name="T14" fmla="*/ 0 60000 65536"/>
                    <a:gd name="T15" fmla="*/ 0 w 636"/>
                    <a:gd name="T16" fmla="*/ 0 h 724"/>
                    <a:gd name="T17" fmla="*/ 636 w 636"/>
                    <a:gd name="T18" fmla="*/ 724 h 724"/>
                  </a:gdLst>
                  <a:ahLst/>
                  <a:cxnLst>
                    <a:cxn ang="T10">
                      <a:pos x="T0" y="T1"/>
                    </a:cxn>
                    <a:cxn ang="T11">
                      <a:pos x="T2" y="T3"/>
                    </a:cxn>
                    <a:cxn ang="T12">
                      <a:pos x="T4" y="T5"/>
                    </a:cxn>
                    <a:cxn ang="T13">
                      <a:pos x="T6" y="T7"/>
                    </a:cxn>
                    <a:cxn ang="T14">
                      <a:pos x="T8" y="T9"/>
                    </a:cxn>
                  </a:cxnLst>
                  <a:rect l="T15" t="T16" r="T17" b="T18"/>
                  <a:pathLst>
                    <a:path w="636" h="724">
                      <a:moveTo>
                        <a:pt x="0" y="2"/>
                      </a:moveTo>
                      <a:lnTo>
                        <a:pt x="138" y="606"/>
                      </a:lnTo>
                      <a:lnTo>
                        <a:pt x="636" y="724"/>
                      </a:lnTo>
                      <a:lnTo>
                        <a:pt x="574" y="0"/>
                      </a:lnTo>
                      <a:lnTo>
                        <a:pt x="0" y="2"/>
                      </a:lnTo>
                      <a:close/>
                    </a:path>
                  </a:pathLst>
                </a:custGeom>
                <a:solidFill>
                  <a:schemeClr val="accent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12725" name="Freeform 9"/>
                <p:cNvSpPr>
                  <a:spLocks/>
                </p:cNvSpPr>
                <p:nvPr/>
              </p:nvSpPr>
              <p:spPr bwMode="ltGray">
                <a:xfrm>
                  <a:off x="452" y="3296"/>
                  <a:ext cx="998" cy="586"/>
                </a:xfrm>
                <a:custGeom>
                  <a:avLst/>
                  <a:gdLst>
                    <a:gd name="T0" fmla="*/ 0 w 998"/>
                    <a:gd name="T1" fmla="*/ 340 h 586"/>
                    <a:gd name="T2" fmla="*/ 500 w 998"/>
                    <a:gd name="T3" fmla="*/ 0 h 586"/>
                    <a:gd name="T4" fmla="*/ 998 w 998"/>
                    <a:gd name="T5" fmla="*/ 116 h 586"/>
                    <a:gd name="T6" fmla="*/ 540 w 998"/>
                    <a:gd name="T7" fmla="*/ 586 h 586"/>
                    <a:gd name="T8" fmla="*/ 0 w 998"/>
                    <a:gd name="T9" fmla="*/ 340 h 586"/>
                    <a:gd name="T10" fmla="*/ 0 60000 65536"/>
                    <a:gd name="T11" fmla="*/ 0 60000 65536"/>
                    <a:gd name="T12" fmla="*/ 0 60000 65536"/>
                    <a:gd name="T13" fmla="*/ 0 60000 65536"/>
                    <a:gd name="T14" fmla="*/ 0 60000 65536"/>
                    <a:gd name="T15" fmla="*/ 0 w 998"/>
                    <a:gd name="T16" fmla="*/ 0 h 586"/>
                    <a:gd name="T17" fmla="*/ 998 w 998"/>
                    <a:gd name="T18" fmla="*/ 586 h 586"/>
                  </a:gdLst>
                  <a:ahLst/>
                  <a:cxnLst>
                    <a:cxn ang="T10">
                      <a:pos x="T0" y="T1"/>
                    </a:cxn>
                    <a:cxn ang="T11">
                      <a:pos x="T2" y="T3"/>
                    </a:cxn>
                    <a:cxn ang="T12">
                      <a:pos x="T4" y="T5"/>
                    </a:cxn>
                    <a:cxn ang="T13">
                      <a:pos x="T6" y="T7"/>
                    </a:cxn>
                    <a:cxn ang="T14">
                      <a:pos x="T8" y="T9"/>
                    </a:cxn>
                  </a:cxnLst>
                  <a:rect l="T15" t="T16" r="T17" b="T18"/>
                  <a:pathLst>
                    <a:path w="998" h="586">
                      <a:moveTo>
                        <a:pt x="0" y="340"/>
                      </a:moveTo>
                      <a:lnTo>
                        <a:pt x="500" y="0"/>
                      </a:lnTo>
                      <a:lnTo>
                        <a:pt x="998" y="116"/>
                      </a:lnTo>
                      <a:lnTo>
                        <a:pt x="540" y="586"/>
                      </a:lnTo>
                      <a:lnTo>
                        <a:pt x="0" y="340"/>
                      </a:lnTo>
                      <a:close/>
                    </a:path>
                  </a:pathLst>
                </a:custGeom>
                <a:solidFill>
                  <a:schemeClr val="accent1">
                    <a:alpha val="7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112664" name="Group 10"/>
              <p:cNvGrpSpPr>
                <a:grpSpLocks/>
              </p:cNvGrpSpPr>
              <p:nvPr/>
            </p:nvGrpSpPr>
            <p:grpSpPr bwMode="auto">
              <a:xfrm>
                <a:off x="1746" y="1595"/>
                <a:ext cx="2102" cy="2062"/>
                <a:chOff x="1740" y="1611"/>
                <a:chExt cx="2102" cy="2062"/>
              </a:xfrm>
            </p:grpSpPr>
            <p:grpSp>
              <p:nvGrpSpPr>
                <p:cNvPr id="112665" name="Group 11"/>
                <p:cNvGrpSpPr>
                  <a:grpSpLocks/>
                </p:cNvGrpSpPr>
                <p:nvPr/>
              </p:nvGrpSpPr>
              <p:grpSpPr bwMode="auto">
                <a:xfrm>
                  <a:off x="1824" y="1623"/>
                  <a:ext cx="2018" cy="1900"/>
                  <a:chOff x="184" y="2688"/>
                  <a:chExt cx="1268" cy="1194"/>
                </a:xfrm>
              </p:grpSpPr>
              <p:sp>
                <p:nvSpPr>
                  <p:cNvPr id="381964" name="Freeform 12"/>
                  <p:cNvSpPr>
                    <a:spLocks/>
                  </p:cNvSpPr>
                  <p:nvPr/>
                </p:nvSpPr>
                <p:spPr bwMode="gray">
                  <a:xfrm>
                    <a:off x="161" y="2664"/>
                    <a:ext cx="773" cy="942"/>
                  </a:xfrm>
                  <a:custGeom>
                    <a:avLst/>
                    <a:gdLst/>
                    <a:ahLst/>
                    <a:cxnLst>
                      <a:cxn ang="0">
                        <a:pos x="636" y="0"/>
                      </a:cxn>
                      <a:cxn ang="0">
                        <a:pos x="770" y="602"/>
                      </a:cxn>
                      <a:cxn ang="0">
                        <a:pos x="270" y="942"/>
                      </a:cxn>
                      <a:cxn ang="0">
                        <a:pos x="0" y="216"/>
                      </a:cxn>
                      <a:cxn ang="0">
                        <a:pos x="636" y="0"/>
                      </a:cxn>
                    </a:cxnLst>
                    <a:rect l="0" t="0" r="r" b="b"/>
                    <a:pathLst>
                      <a:path w="770" h="942">
                        <a:moveTo>
                          <a:pt x="636" y="0"/>
                        </a:moveTo>
                        <a:lnTo>
                          <a:pt x="770" y="602"/>
                        </a:lnTo>
                        <a:lnTo>
                          <a:pt x="270" y="942"/>
                        </a:lnTo>
                        <a:lnTo>
                          <a:pt x="0" y="216"/>
                        </a:lnTo>
                        <a:lnTo>
                          <a:pt x="636" y="0"/>
                        </a:lnTo>
                        <a:close/>
                      </a:path>
                    </a:pathLst>
                  </a:custGeom>
                  <a:gradFill rotWithShape="1">
                    <a:gsLst>
                      <a:gs pos="0">
                        <a:schemeClr val="accent2">
                          <a:gamma/>
                          <a:tint val="63529"/>
                          <a:invGamma/>
                        </a:schemeClr>
                      </a:gs>
                      <a:gs pos="100000">
                        <a:schemeClr val="accent2"/>
                      </a:gs>
                    </a:gsLst>
                    <a:lin ang="2700000" scaled="1"/>
                  </a:gradFill>
                  <a:ln w="9525" cap="flat" cmpd="sng">
                    <a:noFill/>
                    <a:prstDash val="solid"/>
                    <a:round/>
                    <a:headEnd type="none" w="med" len="med"/>
                    <a:tailEnd type="none" w="med" len="med"/>
                  </a:ln>
                  <a:effectLst/>
                </p:spPr>
                <p:txBody>
                  <a:bodyPr wrap="none" anchor="ctr"/>
                  <a:lstStyle/>
                  <a:p>
                    <a:pPr algn="r" eaLnBrk="0" hangingPunct="0">
                      <a:defRPr/>
                    </a:pPr>
                    <a:endParaRPr lang="zh-CN" altLang="en-US"/>
                  </a:p>
                </p:txBody>
              </p:sp>
              <p:sp>
                <p:nvSpPr>
                  <p:cNvPr id="381965" name="Freeform 13"/>
                  <p:cNvSpPr>
                    <a:spLocks/>
                  </p:cNvSpPr>
                  <p:nvPr/>
                </p:nvSpPr>
                <p:spPr bwMode="gray">
                  <a:xfrm>
                    <a:off x="790" y="2658"/>
                    <a:ext cx="639" cy="729"/>
                  </a:xfrm>
                  <a:custGeom>
                    <a:avLst/>
                    <a:gdLst/>
                    <a:ahLst/>
                    <a:cxnLst>
                      <a:cxn ang="0">
                        <a:pos x="0" y="2"/>
                      </a:cxn>
                      <a:cxn ang="0">
                        <a:pos x="138" y="606"/>
                      </a:cxn>
                      <a:cxn ang="0">
                        <a:pos x="636" y="724"/>
                      </a:cxn>
                      <a:cxn ang="0">
                        <a:pos x="574" y="0"/>
                      </a:cxn>
                      <a:cxn ang="0">
                        <a:pos x="0" y="2"/>
                      </a:cxn>
                    </a:cxnLst>
                    <a:rect l="0" t="0" r="r" b="b"/>
                    <a:pathLst>
                      <a:path w="636" h="724">
                        <a:moveTo>
                          <a:pt x="0" y="2"/>
                        </a:moveTo>
                        <a:lnTo>
                          <a:pt x="138" y="606"/>
                        </a:lnTo>
                        <a:lnTo>
                          <a:pt x="636" y="724"/>
                        </a:lnTo>
                        <a:lnTo>
                          <a:pt x="574" y="0"/>
                        </a:lnTo>
                        <a:lnTo>
                          <a:pt x="0" y="2"/>
                        </a:lnTo>
                        <a:close/>
                      </a:path>
                    </a:pathLst>
                  </a:custGeom>
                  <a:gradFill rotWithShape="1">
                    <a:gsLst>
                      <a:gs pos="0">
                        <a:schemeClr val="accent2"/>
                      </a:gs>
                      <a:gs pos="100000">
                        <a:schemeClr val="accent2">
                          <a:gamma/>
                          <a:tint val="69804"/>
                          <a:invGamma/>
                        </a:schemeClr>
                      </a:gs>
                    </a:gsLst>
                    <a:lin ang="0" scaled="1"/>
                  </a:gradFill>
                  <a:ln w="9525" cap="flat" cmpd="sng">
                    <a:noFill/>
                    <a:prstDash val="solid"/>
                    <a:round/>
                    <a:headEnd type="none" w="med" len="med"/>
                    <a:tailEnd type="none" w="med" len="med"/>
                  </a:ln>
                  <a:effectLst/>
                </p:spPr>
                <p:txBody>
                  <a:bodyPr wrap="none" anchor="ctr"/>
                  <a:lstStyle/>
                  <a:p>
                    <a:pPr algn="r" eaLnBrk="0" hangingPunct="0">
                      <a:defRPr/>
                    </a:pPr>
                    <a:endParaRPr lang="zh-CN" altLang="en-US"/>
                  </a:p>
                </p:txBody>
              </p:sp>
              <p:sp>
                <p:nvSpPr>
                  <p:cNvPr id="381966" name="Freeform 14"/>
                  <p:cNvSpPr>
                    <a:spLocks/>
                  </p:cNvSpPr>
                  <p:nvPr/>
                </p:nvSpPr>
                <p:spPr bwMode="gray">
                  <a:xfrm>
                    <a:off x="427" y="3269"/>
                    <a:ext cx="1000" cy="584"/>
                  </a:xfrm>
                  <a:custGeom>
                    <a:avLst/>
                    <a:gdLst/>
                    <a:ahLst/>
                    <a:cxnLst>
                      <a:cxn ang="0">
                        <a:pos x="0" y="340"/>
                      </a:cxn>
                      <a:cxn ang="0">
                        <a:pos x="500" y="0"/>
                      </a:cxn>
                      <a:cxn ang="0">
                        <a:pos x="998" y="116"/>
                      </a:cxn>
                      <a:cxn ang="0">
                        <a:pos x="540" y="586"/>
                      </a:cxn>
                      <a:cxn ang="0">
                        <a:pos x="0" y="340"/>
                      </a:cxn>
                    </a:cxnLst>
                    <a:rect l="0" t="0" r="r" b="b"/>
                    <a:pathLst>
                      <a:path w="998" h="586">
                        <a:moveTo>
                          <a:pt x="0" y="340"/>
                        </a:moveTo>
                        <a:lnTo>
                          <a:pt x="500" y="0"/>
                        </a:lnTo>
                        <a:lnTo>
                          <a:pt x="998" y="116"/>
                        </a:lnTo>
                        <a:lnTo>
                          <a:pt x="540" y="586"/>
                        </a:lnTo>
                        <a:lnTo>
                          <a:pt x="0" y="340"/>
                        </a:lnTo>
                        <a:close/>
                      </a:path>
                    </a:pathLst>
                  </a:custGeom>
                  <a:gradFill rotWithShape="1">
                    <a:gsLst>
                      <a:gs pos="0">
                        <a:schemeClr val="accent2">
                          <a:gamma/>
                          <a:shade val="75686"/>
                          <a:invGamma/>
                        </a:schemeClr>
                      </a:gs>
                      <a:gs pos="100000">
                        <a:schemeClr val="accent2"/>
                      </a:gs>
                    </a:gsLst>
                    <a:lin ang="5400000" scaled="1"/>
                  </a:gradFill>
                  <a:ln w="9525" cap="flat" cmpd="sng">
                    <a:noFill/>
                    <a:prstDash val="solid"/>
                    <a:round/>
                    <a:headEnd type="none" w="med" len="med"/>
                    <a:tailEnd type="none" w="med" len="med"/>
                  </a:ln>
                  <a:effectLst/>
                </p:spPr>
                <p:txBody>
                  <a:bodyPr wrap="none" anchor="ctr"/>
                  <a:lstStyle/>
                  <a:p>
                    <a:pPr algn="r" eaLnBrk="0" hangingPunct="0">
                      <a:defRPr/>
                    </a:pPr>
                    <a:endParaRPr lang="zh-CN" altLang="en-US"/>
                  </a:p>
                </p:txBody>
              </p:sp>
            </p:grpSp>
            <p:grpSp>
              <p:nvGrpSpPr>
                <p:cNvPr id="112666" name="Group 15"/>
                <p:cNvGrpSpPr>
                  <a:grpSpLocks/>
                </p:cNvGrpSpPr>
                <p:nvPr/>
              </p:nvGrpSpPr>
              <p:grpSpPr bwMode="auto">
                <a:xfrm rot="4976862" flipH="1">
                  <a:off x="3606" y="1615"/>
                  <a:ext cx="204" cy="196"/>
                  <a:chOff x="1944" y="1111"/>
                  <a:chExt cx="204" cy="196"/>
                </a:xfrm>
              </p:grpSpPr>
              <p:pic>
                <p:nvPicPr>
                  <p:cNvPr id="112703" name="Picture 16"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flipH="1">
                    <a:off x="1961" y="1124"/>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1969" name="Oval 17"/>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pPr algn="r" eaLnBrk="0" hangingPunct="0">
                      <a:defRPr/>
                    </a:pPr>
                    <a:endParaRPr lang="zh-CN" altLang="en-US"/>
                  </a:p>
                </p:txBody>
              </p:sp>
              <p:grpSp>
                <p:nvGrpSpPr>
                  <p:cNvPr id="112707" name="Group 18"/>
                  <p:cNvGrpSpPr>
                    <a:grpSpLocks/>
                  </p:cNvGrpSpPr>
                  <p:nvPr/>
                </p:nvGrpSpPr>
                <p:grpSpPr bwMode="auto">
                  <a:xfrm rot="1297425" flipV="1">
                    <a:off x="1971" y="1258"/>
                    <a:ext cx="151" cy="37"/>
                    <a:chOff x="2532" y="1051"/>
                    <a:chExt cx="893" cy="246"/>
                  </a:xfrm>
                </p:grpSpPr>
                <p:grpSp>
                  <p:nvGrpSpPr>
                    <p:cNvPr id="112710" name="Group 19"/>
                    <p:cNvGrpSpPr>
                      <a:grpSpLocks/>
                    </p:cNvGrpSpPr>
                    <p:nvPr/>
                  </p:nvGrpSpPr>
                  <p:grpSpPr bwMode="auto">
                    <a:xfrm>
                      <a:off x="2532" y="1051"/>
                      <a:ext cx="743" cy="185"/>
                      <a:chOff x="1565" y="2568"/>
                      <a:chExt cx="1118" cy="279"/>
                    </a:xfrm>
                  </p:grpSpPr>
                  <p:sp>
                    <p:nvSpPr>
                      <p:cNvPr id="112716" name="AutoShape 20"/>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2717" name="AutoShape 21"/>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2718" name="AutoShape 22"/>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2719" name="AutoShape 23"/>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112711" name="Group 24"/>
                    <p:cNvGrpSpPr>
                      <a:grpSpLocks/>
                    </p:cNvGrpSpPr>
                    <p:nvPr/>
                  </p:nvGrpSpPr>
                  <p:grpSpPr bwMode="auto">
                    <a:xfrm rot="1353540">
                      <a:off x="2682" y="1111"/>
                      <a:ext cx="743" cy="186"/>
                      <a:chOff x="1565" y="2568"/>
                      <a:chExt cx="1118" cy="279"/>
                    </a:xfrm>
                  </p:grpSpPr>
                  <p:sp>
                    <p:nvSpPr>
                      <p:cNvPr id="112712" name="AutoShape 25"/>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2713" name="AutoShape 26"/>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2714" name="AutoShape 27"/>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2715" name="AutoShape 28"/>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sp>
                <p:nvSpPr>
                  <p:cNvPr id="112708" name="Arc 29"/>
                  <p:cNvSpPr>
                    <a:spLocks/>
                  </p:cNvSpPr>
                  <p:nvPr/>
                </p:nvSpPr>
                <p:spPr bwMode="gray">
                  <a:xfrm rot="3847716">
                    <a:off x="1948" y="1107"/>
                    <a:ext cx="196" cy="204"/>
                  </a:xfrm>
                  <a:custGeom>
                    <a:avLst/>
                    <a:gdLst>
                      <a:gd name="T0" fmla="*/ 0 w 43200"/>
                      <a:gd name="T1" fmla="*/ 0 h 43155"/>
                      <a:gd name="T2" fmla="*/ 0 w 43200"/>
                      <a:gd name="T3" fmla="*/ 0 h 43155"/>
                      <a:gd name="T4" fmla="*/ 0 w 43200"/>
                      <a:gd name="T5" fmla="*/ 0 h 43155"/>
                      <a:gd name="T6" fmla="*/ 0 60000 65536"/>
                      <a:gd name="T7" fmla="*/ 0 60000 65536"/>
                      <a:gd name="T8" fmla="*/ 0 60000 65536"/>
                      <a:gd name="T9" fmla="*/ 0 w 43200"/>
                      <a:gd name="T10" fmla="*/ 0 h 43155"/>
                      <a:gd name="T11" fmla="*/ 43200 w 43200"/>
                      <a:gd name="T12" fmla="*/ 43155 h 43155"/>
                    </a:gdLst>
                    <a:ahLst/>
                    <a:cxnLst>
                      <a:cxn ang="T6">
                        <a:pos x="T0" y="T1"/>
                      </a:cxn>
                      <a:cxn ang="T7">
                        <a:pos x="T2" y="T3"/>
                      </a:cxn>
                      <a:cxn ang="T8">
                        <a:pos x="T4" y="T5"/>
                      </a:cxn>
                    </a:cxnLst>
                    <a:rect l="T9" t="T10" r="T11" b="T12"/>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lnTo>
                          <a:pt x="3603" y="33544"/>
                        </a:lnTo>
                        <a:close/>
                      </a:path>
                    </a:pathLst>
                  </a:custGeom>
                  <a:noFill/>
                  <a:ln w="12700">
                    <a:solidFill>
                      <a:srgbClr val="000000"/>
                    </a:solidFill>
                    <a:prstDash val="sysDot"/>
                    <a:round/>
                    <a:headEnd/>
                    <a:tailEnd type="triangl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112709" name="Picture 30" descr="light_shadow1"/>
                  <p:cNvPicPr>
                    <a:picLocks noChangeAspect="1" noChangeArrowheads="1"/>
                  </p:cNvPicPr>
                  <p:nvPr/>
                </p:nvPicPr>
                <p:blipFill>
                  <a:blip r:embed="rId4">
                    <a:extLst>
                      <a:ext uri="{28A0092B-C50C-407E-A947-70E740481C1C}">
                        <a14:useLocalDpi xmlns:a14="http://schemas.microsoft.com/office/drawing/2010/main" val="0"/>
                      </a:ext>
                    </a:extLst>
                  </a:blip>
                  <a:srcRect t="23740"/>
                  <a:stretch>
                    <a:fillRect/>
                  </a:stretch>
                </p:blipFill>
                <p:spPr bwMode="gray">
                  <a:xfrm rot="2569845" flipH="1">
                    <a:off x="2015" y="1139"/>
                    <a:ext cx="129"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667" name="Group 31"/>
                <p:cNvGrpSpPr>
                  <a:grpSpLocks/>
                </p:cNvGrpSpPr>
                <p:nvPr/>
              </p:nvGrpSpPr>
              <p:grpSpPr bwMode="auto">
                <a:xfrm rot="4976862" flipH="1">
                  <a:off x="1736" y="1932"/>
                  <a:ext cx="204" cy="196"/>
                  <a:chOff x="1944" y="1111"/>
                  <a:chExt cx="204" cy="196"/>
                </a:xfrm>
              </p:grpSpPr>
              <p:pic>
                <p:nvPicPr>
                  <p:cNvPr id="112686" name="Picture 32"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flipH="1">
                    <a:off x="1961" y="1124"/>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1985" name="Oval 33"/>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pPr algn="r" eaLnBrk="0" hangingPunct="0">
                      <a:defRPr/>
                    </a:pPr>
                    <a:endParaRPr lang="zh-CN" altLang="en-US"/>
                  </a:p>
                </p:txBody>
              </p:sp>
              <p:grpSp>
                <p:nvGrpSpPr>
                  <p:cNvPr id="112690" name="Group 34"/>
                  <p:cNvGrpSpPr>
                    <a:grpSpLocks/>
                  </p:cNvGrpSpPr>
                  <p:nvPr/>
                </p:nvGrpSpPr>
                <p:grpSpPr bwMode="auto">
                  <a:xfrm rot="1297425" flipV="1">
                    <a:off x="1971" y="1258"/>
                    <a:ext cx="151" cy="37"/>
                    <a:chOff x="2532" y="1051"/>
                    <a:chExt cx="893" cy="246"/>
                  </a:xfrm>
                </p:grpSpPr>
                <p:grpSp>
                  <p:nvGrpSpPr>
                    <p:cNvPr id="112693" name="Group 35"/>
                    <p:cNvGrpSpPr>
                      <a:grpSpLocks/>
                    </p:cNvGrpSpPr>
                    <p:nvPr/>
                  </p:nvGrpSpPr>
                  <p:grpSpPr bwMode="auto">
                    <a:xfrm>
                      <a:off x="2532" y="1051"/>
                      <a:ext cx="743" cy="185"/>
                      <a:chOff x="1565" y="2568"/>
                      <a:chExt cx="1118" cy="279"/>
                    </a:xfrm>
                  </p:grpSpPr>
                  <p:sp>
                    <p:nvSpPr>
                      <p:cNvPr id="112699" name="AutoShape 36"/>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2700" name="AutoShape 37"/>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2701" name="AutoShape 38"/>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2702" name="AutoShape 39"/>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112694" name="Group 40"/>
                    <p:cNvGrpSpPr>
                      <a:grpSpLocks/>
                    </p:cNvGrpSpPr>
                    <p:nvPr/>
                  </p:nvGrpSpPr>
                  <p:grpSpPr bwMode="auto">
                    <a:xfrm rot="1353540">
                      <a:off x="2682" y="1111"/>
                      <a:ext cx="743" cy="186"/>
                      <a:chOff x="1565" y="2568"/>
                      <a:chExt cx="1118" cy="279"/>
                    </a:xfrm>
                  </p:grpSpPr>
                  <p:sp>
                    <p:nvSpPr>
                      <p:cNvPr id="112695" name="AutoShape 41"/>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2696" name="AutoShape 42"/>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2697" name="AutoShape 43"/>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2698" name="AutoShape 44"/>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sp>
                <p:nvSpPr>
                  <p:cNvPr id="112691" name="Arc 45"/>
                  <p:cNvSpPr>
                    <a:spLocks/>
                  </p:cNvSpPr>
                  <p:nvPr/>
                </p:nvSpPr>
                <p:spPr bwMode="gray">
                  <a:xfrm rot="3847716">
                    <a:off x="1948" y="1107"/>
                    <a:ext cx="196" cy="204"/>
                  </a:xfrm>
                  <a:custGeom>
                    <a:avLst/>
                    <a:gdLst>
                      <a:gd name="T0" fmla="*/ 0 w 43200"/>
                      <a:gd name="T1" fmla="*/ 0 h 43155"/>
                      <a:gd name="T2" fmla="*/ 0 w 43200"/>
                      <a:gd name="T3" fmla="*/ 0 h 43155"/>
                      <a:gd name="T4" fmla="*/ 0 w 43200"/>
                      <a:gd name="T5" fmla="*/ 0 h 43155"/>
                      <a:gd name="T6" fmla="*/ 0 60000 65536"/>
                      <a:gd name="T7" fmla="*/ 0 60000 65536"/>
                      <a:gd name="T8" fmla="*/ 0 60000 65536"/>
                      <a:gd name="T9" fmla="*/ 0 w 43200"/>
                      <a:gd name="T10" fmla="*/ 0 h 43155"/>
                      <a:gd name="T11" fmla="*/ 43200 w 43200"/>
                      <a:gd name="T12" fmla="*/ 43155 h 43155"/>
                    </a:gdLst>
                    <a:ahLst/>
                    <a:cxnLst>
                      <a:cxn ang="T6">
                        <a:pos x="T0" y="T1"/>
                      </a:cxn>
                      <a:cxn ang="T7">
                        <a:pos x="T2" y="T3"/>
                      </a:cxn>
                      <a:cxn ang="T8">
                        <a:pos x="T4" y="T5"/>
                      </a:cxn>
                    </a:cxnLst>
                    <a:rect l="T9" t="T10" r="T11" b="T12"/>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lnTo>
                          <a:pt x="3603" y="33544"/>
                        </a:lnTo>
                        <a:close/>
                      </a:path>
                    </a:pathLst>
                  </a:custGeom>
                  <a:noFill/>
                  <a:ln w="12700">
                    <a:solidFill>
                      <a:srgbClr val="000000"/>
                    </a:solidFill>
                    <a:prstDash val="sysDot"/>
                    <a:round/>
                    <a:headEnd/>
                    <a:tailEnd type="triangl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112692" name="Picture 46" descr="light_shadow1"/>
                  <p:cNvPicPr>
                    <a:picLocks noChangeAspect="1" noChangeArrowheads="1"/>
                  </p:cNvPicPr>
                  <p:nvPr/>
                </p:nvPicPr>
                <p:blipFill>
                  <a:blip r:embed="rId4">
                    <a:extLst>
                      <a:ext uri="{28A0092B-C50C-407E-A947-70E740481C1C}">
                        <a14:useLocalDpi xmlns:a14="http://schemas.microsoft.com/office/drawing/2010/main" val="0"/>
                      </a:ext>
                    </a:extLst>
                  </a:blip>
                  <a:srcRect t="23740"/>
                  <a:stretch>
                    <a:fillRect/>
                  </a:stretch>
                </p:blipFill>
                <p:spPr bwMode="gray">
                  <a:xfrm rot="2569845" flipH="1">
                    <a:off x="2015" y="1139"/>
                    <a:ext cx="129"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668" name="Group 47"/>
                <p:cNvGrpSpPr>
                  <a:grpSpLocks/>
                </p:cNvGrpSpPr>
                <p:nvPr/>
              </p:nvGrpSpPr>
              <p:grpSpPr bwMode="auto">
                <a:xfrm rot="4976862" flipH="1">
                  <a:off x="2979" y="3473"/>
                  <a:ext cx="204" cy="196"/>
                  <a:chOff x="1944" y="1111"/>
                  <a:chExt cx="204" cy="196"/>
                </a:xfrm>
              </p:grpSpPr>
              <p:pic>
                <p:nvPicPr>
                  <p:cNvPr id="112669" name="Picture 48"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flipH="1">
                    <a:off x="1961" y="1124"/>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2001" name="Oval 49"/>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pPr algn="r" eaLnBrk="0" hangingPunct="0">
                      <a:defRPr/>
                    </a:pPr>
                    <a:endParaRPr lang="zh-CN" altLang="en-US"/>
                  </a:p>
                </p:txBody>
              </p:sp>
              <p:grpSp>
                <p:nvGrpSpPr>
                  <p:cNvPr id="112673" name="Group 50"/>
                  <p:cNvGrpSpPr>
                    <a:grpSpLocks/>
                  </p:cNvGrpSpPr>
                  <p:nvPr/>
                </p:nvGrpSpPr>
                <p:grpSpPr bwMode="auto">
                  <a:xfrm rot="1297425" flipV="1">
                    <a:off x="1971" y="1258"/>
                    <a:ext cx="151" cy="37"/>
                    <a:chOff x="2532" y="1051"/>
                    <a:chExt cx="893" cy="246"/>
                  </a:xfrm>
                </p:grpSpPr>
                <p:grpSp>
                  <p:nvGrpSpPr>
                    <p:cNvPr id="112676" name="Group 51"/>
                    <p:cNvGrpSpPr>
                      <a:grpSpLocks/>
                    </p:cNvGrpSpPr>
                    <p:nvPr/>
                  </p:nvGrpSpPr>
                  <p:grpSpPr bwMode="auto">
                    <a:xfrm>
                      <a:off x="2532" y="1051"/>
                      <a:ext cx="743" cy="185"/>
                      <a:chOff x="1565" y="2568"/>
                      <a:chExt cx="1118" cy="279"/>
                    </a:xfrm>
                  </p:grpSpPr>
                  <p:sp>
                    <p:nvSpPr>
                      <p:cNvPr id="112682" name="AutoShape 5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2683" name="AutoShape 5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2684" name="AutoShape 5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2685" name="AutoShape 55"/>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112677" name="Group 56"/>
                    <p:cNvGrpSpPr>
                      <a:grpSpLocks/>
                    </p:cNvGrpSpPr>
                    <p:nvPr/>
                  </p:nvGrpSpPr>
                  <p:grpSpPr bwMode="auto">
                    <a:xfrm rot="1353540">
                      <a:off x="2682" y="1111"/>
                      <a:ext cx="743" cy="186"/>
                      <a:chOff x="1565" y="2568"/>
                      <a:chExt cx="1118" cy="279"/>
                    </a:xfrm>
                  </p:grpSpPr>
                  <p:sp>
                    <p:nvSpPr>
                      <p:cNvPr id="112678" name="AutoShape 57"/>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2679" name="AutoShape 5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2680" name="AutoShape 5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2681" name="AutoShape 6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sp>
                <p:nvSpPr>
                  <p:cNvPr id="112674" name="Arc 61"/>
                  <p:cNvSpPr>
                    <a:spLocks/>
                  </p:cNvSpPr>
                  <p:nvPr/>
                </p:nvSpPr>
                <p:spPr bwMode="gray">
                  <a:xfrm rot="3847716">
                    <a:off x="1948" y="1107"/>
                    <a:ext cx="196" cy="204"/>
                  </a:xfrm>
                  <a:custGeom>
                    <a:avLst/>
                    <a:gdLst>
                      <a:gd name="T0" fmla="*/ 0 w 43200"/>
                      <a:gd name="T1" fmla="*/ 0 h 43155"/>
                      <a:gd name="T2" fmla="*/ 0 w 43200"/>
                      <a:gd name="T3" fmla="*/ 0 h 43155"/>
                      <a:gd name="T4" fmla="*/ 0 w 43200"/>
                      <a:gd name="T5" fmla="*/ 0 h 43155"/>
                      <a:gd name="T6" fmla="*/ 0 60000 65536"/>
                      <a:gd name="T7" fmla="*/ 0 60000 65536"/>
                      <a:gd name="T8" fmla="*/ 0 60000 65536"/>
                      <a:gd name="T9" fmla="*/ 0 w 43200"/>
                      <a:gd name="T10" fmla="*/ 0 h 43155"/>
                      <a:gd name="T11" fmla="*/ 43200 w 43200"/>
                      <a:gd name="T12" fmla="*/ 43155 h 43155"/>
                    </a:gdLst>
                    <a:ahLst/>
                    <a:cxnLst>
                      <a:cxn ang="T6">
                        <a:pos x="T0" y="T1"/>
                      </a:cxn>
                      <a:cxn ang="T7">
                        <a:pos x="T2" y="T3"/>
                      </a:cxn>
                      <a:cxn ang="T8">
                        <a:pos x="T4" y="T5"/>
                      </a:cxn>
                    </a:cxnLst>
                    <a:rect l="T9" t="T10" r="T11" b="T12"/>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lnTo>
                          <a:pt x="3603" y="33544"/>
                        </a:lnTo>
                        <a:close/>
                      </a:path>
                    </a:pathLst>
                  </a:custGeom>
                  <a:noFill/>
                  <a:ln w="12700">
                    <a:solidFill>
                      <a:srgbClr val="000000"/>
                    </a:solidFill>
                    <a:prstDash val="sysDot"/>
                    <a:round/>
                    <a:headEnd/>
                    <a:tailEnd type="triangl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112675" name="Picture 62" descr="light_shadow1"/>
                  <p:cNvPicPr>
                    <a:picLocks noChangeAspect="1" noChangeArrowheads="1"/>
                  </p:cNvPicPr>
                  <p:nvPr/>
                </p:nvPicPr>
                <p:blipFill>
                  <a:blip r:embed="rId4">
                    <a:extLst>
                      <a:ext uri="{28A0092B-C50C-407E-A947-70E740481C1C}">
                        <a14:useLocalDpi xmlns:a14="http://schemas.microsoft.com/office/drawing/2010/main" val="0"/>
                      </a:ext>
                    </a:extLst>
                  </a:blip>
                  <a:srcRect t="23740"/>
                  <a:stretch>
                    <a:fillRect/>
                  </a:stretch>
                </p:blipFill>
                <p:spPr bwMode="gray">
                  <a:xfrm rot="2569845" flipH="1">
                    <a:off x="2015" y="1139"/>
                    <a:ext cx="129"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112662" name="Text Box 63"/>
            <p:cNvSpPr txBox="1">
              <a:spLocks noChangeArrowheads="1"/>
            </p:cNvSpPr>
            <p:nvPr/>
          </p:nvSpPr>
          <p:spPr bwMode="auto">
            <a:xfrm>
              <a:off x="3270" y="2915"/>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2400" b="1">
                  <a:solidFill>
                    <a:schemeClr val="bg2"/>
                  </a:solidFill>
                  <a:latin typeface="Garamond" pitchFamily="18" charset="0"/>
                </a:rPr>
                <a:t>model</a:t>
              </a:r>
            </a:p>
          </p:txBody>
        </p:sp>
      </p:grpSp>
      <p:grpSp>
        <p:nvGrpSpPr>
          <p:cNvPr id="19" name="Group 64"/>
          <p:cNvGrpSpPr>
            <a:grpSpLocks/>
          </p:cNvGrpSpPr>
          <p:nvPr/>
        </p:nvGrpSpPr>
        <p:grpSpPr bwMode="auto">
          <a:xfrm>
            <a:off x="431800" y="4062413"/>
            <a:ext cx="8243888" cy="2312987"/>
            <a:chOff x="272" y="2559"/>
            <a:chExt cx="5193" cy="1457"/>
          </a:xfrm>
        </p:grpSpPr>
        <p:grpSp>
          <p:nvGrpSpPr>
            <p:cNvPr id="112652" name="Group 65"/>
            <p:cNvGrpSpPr>
              <a:grpSpLocks/>
            </p:cNvGrpSpPr>
            <p:nvPr/>
          </p:nvGrpSpPr>
          <p:grpSpPr bwMode="auto">
            <a:xfrm>
              <a:off x="272" y="2795"/>
              <a:ext cx="2555" cy="404"/>
              <a:chOff x="272" y="2795"/>
              <a:chExt cx="2555" cy="404"/>
            </a:xfrm>
          </p:grpSpPr>
          <p:sp>
            <p:nvSpPr>
              <p:cNvPr id="112659" name="Rectangle 66"/>
              <p:cNvSpPr>
                <a:spLocks noChangeArrowheads="1"/>
              </p:cNvSpPr>
              <p:nvPr/>
            </p:nvSpPr>
            <p:spPr bwMode="auto">
              <a:xfrm>
                <a:off x="272" y="2795"/>
                <a:ext cx="2200" cy="404"/>
              </a:xfrm>
              <a:prstGeom prst="rect">
                <a:avLst/>
              </a:prstGeom>
              <a:solidFill>
                <a:srgbClr val="0000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1800">
                    <a:latin typeface="Garamond" pitchFamily="18" charset="0"/>
                  </a:rPr>
                  <a:t>An accounting rate-of-return model  </a:t>
                </a:r>
              </a:p>
              <a:p>
                <a:pPr algn="ctr">
                  <a:spcBef>
                    <a:spcPct val="0"/>
                  </a:spcBef>
                  <a:buClrTx/>
                  <a:buSzTx/>
                  <a:buFontTx/>
                  <a:buNone/>
                </a:pPr>
                <a:r>
                  <a:rPr lang="zh-CN" altLang="en-US" sz="1800">
                    <a:latin typeface="Garamond" pitchFamily="18" charset="0"/>
                  </a:rPr>
                  <a:t>（记帐的回报率模型）</a:t>
                </a:r>
              </a:p>
            </p:txBody>
          </p:sp>
          <p:cxnSp>
            <p:nvCxnSpPr>
              <p:cNvPr id="112660" name="AutoShape 67"/>
              <p:cNvCxnSpPr>
                <a:cxnSpLocks noChangeShapeType="1"/>
                <a:stCxn id="112659" idx="0"/>
              </p:cNvCxnSpPr>
              <p:nvPr/>
            </p:nvCxnSpPr>
            <p:spPr bwMode="auto">
              <a:xfrm>
                <a:off x="1372" y="2795"/>
                <a:ext cx="1455" cy="92"/>
              </a:xfrm>
              <a:prstGeom prst="straightConnector1">
                <a:avLst/>
              </a:prstGeom>
              <a:noFill/>
              <a:ln w="3810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cxnSp>
        </p:grpSp>
        <p:grpSp>
          <p:nvGrpSpPr>
            <p:cNvPr id="112653" name="Group 68"/>
            <p:cNvGrpSpPr>
              <a:grpSpLocks/>
            </p:cNvGrpSpPr>
            <p:nvPr/>
          </p:nvGrpSpPr>
          <p:grpSpPr bwMode="auto">
            <a:xfrm>
              <a:off x="3925" y="2559"/>
              <a:ext cx="1540" cy="644"/>
              <a:chOff x="3925" y="2559"/>
              <a:chExt cx="1540" cy="644"/>
            </a:xfrm>
          </p:grpSpPr>
          <p:sp>
            <p:nvSpPr>
              <p:cNvPr id="112657" name="Rectangle 69"/>
              <p:cNvSpPr>
                <a:spLocks noChangeArrowheads="1"/>
              </p:cNvSpPr>
              <p:nvPr/>
            </p:nvSpPr>
            <p:spPr bwMode="auto">
              <a:xfrm>
                <a:off x="4378" y="2799"/>
                <a:ext cx="1087" cy="404"/>
              </a:xfrm>
              <a:prstGeom prst="rect">
                <a:avLst/>
              </a:prstGeom>
              <a:solidFill>
                <a:srgbClr val="0000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zh-CN" sz="1800">
                    <a:latin typeface="Garamond" pitchFamily="18" charset="0"/>
                  </a:rPr>
                  <a:t>A payback model</a:t>
                </a:r>
              </a:p>
              <a:p>
                <a:pPr algn="ctr">
                  <a:spcBef>
                    <a:spcPct val="0"/>
                  </a:spcBef>
                  <a:buClrTx/>
                  <a:buSzTx/>
                  <a:buFontTx/>
                  <a:buNone/>
                </a:pPr>
                <a:r>
                  <a:rPr lang="zh-CN" altLang="en-US" sz="1800">
                    <a:latin typeface="Garamond" pitchFamily="18" charset="0"/>
                  </a:rPr>
                  <a:t>（偿还模型）</a:t>
                </a:r>
              </a:p>
            </p:txBody>
          </p:sp>
          <p:cxnSp>
            <p:nvCxnSpPr>
              <p:cNvPr id="112658" name="AutoShape 70"/>
              <p:cNvCxnSpPr>
                <a:cxnSpLocks noChangeShapeType="1"/>
                <a:endCxn id="112657" idx="0"/>
              </p:cNvCxnSpPr>
              <p:nvPr/>
            </p:nvCxnSpPr>
            <p:spPr bwMode="auto">
              <a:xfrm>
                <a:off x="3925" y="2559"/>
                <a:ext cx="997" cy="240"/>
              </a:xfrm>
              <a:prstGeom prst="straightConnector1">
                <a:avLst/>
              </a:prstGeom>
              <a:noFill/>
              <a:ln w="3810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cxnSp>
        </p:grpSp>
        <p:grpSp>
          <p:nvGrpSpPr>
            <p:cNvPr id="112654" name="Group 71"/>
            <p:cNvGrpSpPr>
              <a:grpSpLocks/>
            </p:cNvGrpSpPr>
            <p:nvPr/>
          </p:nvGrpSpPr>
          <p:grpSpPr bwMode="auto">
            <a:xfrm>
              <a:off x="1111" y="3612"/>
              <a:ext cx="2552" cy="404"/>
              <a:chOff x="1111" y="3612"/>
              <a:chExt cx="2552" cy="404"/>
            </a:xfrm>
          </p:grpSpPr>
          <p:sp>
            <p:nvSpPr>
              <p:cNvPr id="112655" name="Rectangle 72"/>
              <p:cNvSpPr>
                <a:spLocks noChangeArrowheads="1"/>
              </p:cNvSpPr>
              <p:nvPr/>
            </p:nvSpPr>
            <p:spPr bwMode="auto">
              <a:xfrm>
                <a:off x="1111" y="3612"/>
                <a:ext cx="1950" cy="404"/>
              </a:xfrm>
              <a:prstGeom prst="rect">
                <a:avLst/>
              </a:prstGeom>
              <a:solidFill>
                <a:srgbClr val="0000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1800">
                    <a:latin typeface="Garamond" pitchFamily="18" charset="0"/>
                  </a:rPr>
                  <a:t>A discounted cash flow model         </a:t>
                </a:r>
              </a:p>
              <a:p>
                <a:pPr algn="ctr">
                  <a:spcBef>
                    <a:spcPct val="0"/>
                  </a:spcBef>
                  <a:buClrTx/>
                  <a:buSzTx/>
                  <a:buFontTx/>
                  <a:buNone/>
                </a:pPr>
                <a:r>
                  <a:rPr lang="en-US" altLang="zh-CN" sz="1800">
                    <a:latin typeface="Garamond" pitchFamily="18" charset="0"/>
                  </a:rPr>
                  <a:t>   </a:t>
                </a:r>
                <a:r>
                  <a:rPr lang="zh-CN" altLang="en-US" sz="1800">
                    <a:latin typeface="Garamond" pitchFamily="18" charset="0"/>
                  </a:rPr>
                  <a:t>（折扣现金流模型）</a:t>
                </a:r>
              </a:p>
            </p:txBody>
          </p:sp>
          <p:cxnSp>
            <p:nvCxnSpPr>
              <p:cNvPr id="112656" name="AutoShape 73"/>
              <p:cNvCxnSpPr>
                <a:cxnSpLocks noChangeShapeType="1"/>
                <a:endCxn id="112655" idx="0"/>
              </p:cNvCxnSpPr>
              <p:nvPr/>
            </p:nvCxnSpPr>
            <p:spPr bwMode="auto">
              <a:xfrm flipH="1" flipV="1">
                <a:off x="2086" y="3612"/>
                <a:ext cx="1577" cy="66"/>
              </a:xfrm>
              <a:prstGeom prst="straightConnector1">
                <a:avLst/>
              </a:prstGeom>
              <a:noFill/>
              <a:ln w="3810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cxnSp>
        </p:grpSp>
      </p:grpSp>
      <p:pic>
        <p:nvPicPr>
          <p:cNvPr id="382026" name="Picture 74" descr="0053"/>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82613" y="1700213"/>
            <a:ext cx="1873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2027" name="Picture 75" descr="0053"/>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84200" y="2219325"/>
            <a:ext cx="1873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2028" name="Picture 76" descr="0053"/>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82613" y="2809875"/>
            <a:ext cx="1873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2029" name="Picture 77" descr="0053"/>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82613" y="3371850"/>
            <a:ext cx="1873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51" name="灯片编号占位符 78"/>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BB86378B-4BE3-4944-A1F1-BEB978B20FD9}" type="slidenum">
              <a:rPr lang="zh-CN" altLang="en-US" sz="1200" smtClean="0">
                <a:solidFill>
                  <a:schemeClr val="bg2"/>
                </a:solidFill>
                <a:latin typeface="Arial" pitchFamily="34" charset="0"/>
              </a:rPr>
              <a:pPr eaLnBrk="1" hangingPunct="1">
                <a:spcBef>
                  <a:spcPct val="0"/>
                </a:spcBef>
                <a:buClrTx/>
                <a:buSzTx/>
                <a:buFontTx/>
                <a:buNone/>
              </a:pPr>
              <a:t>106</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81954">
                                            <p:txEl>
                                              <p:pRg st="0" end="0"/>
                                            </p:txEl>
                                          </p:spTgt>
                                        </p:tgtEl>
                                        <p:attrNameLst>
                                          <p:attrName>style.visibility</p:attrName>
                                        </p:attrNameLst>
                                      </p:cBhvr>
                                      <p:to>
                                        <p:strVal val="visible"/>
                                      </p:to>
                                    </p:set>
                                    <p:anim calcmode="lin" valueType="num">
                                      <p:cBhvr>
                                        <p:cTn id="7" dur="1000" fill="hold"/>
                                        <p:tgtEl>
                                          <p:spTgt spid="38195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8195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81954">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81954">
                                            <p:txEl>
                                              <p:pRg st="1" end="1"/>
                                            </p:txEl>
                                          </p:spTgt>
                                        </p:tgtEl>
                                        <p:attrNameLst>
                                          <p:attrName>style.visibility</p:attrName>
                                        </p:attrNameLst>
                                      </p:cBhvr>
                                      <p:to>
                                        <p:strVal val="visible"/>
                                      </p:to>
                                    </p:set>
                                    <p:anim calcmode="lin" valueType="num">
                                      <p:cBhvr>
                                        <p:cTn id="14" dur="1000" fill="hold"/>
                                        <p:tgtEl>
                                          <p:spTgt spid="381954">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81954">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81954">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81954">
                                            <p:txEl>
                                              <p:pRg st="2" end="2"/>
                                            </p:txEl>
                                          </p:spTgt>
                                        </p:tgtEl>
                                        <p:attrNameLst>
                                          <p:attrName>style.visibility</p:attrName>
                                        </p:attrNameLst>
                                      </p:cBhvr>
                                      <p:to>
                                        <p:strVal val="visible"/>
                                      </p:to>
                                    </p:set>
                                    <p:anim calcmode="lin" valueType="num">
                                      <p:cBhvr>
                                        <p:cTn id="21" dur="1000" fill="hold"/>
                                        <p:tgtEl>
                                          <p:spTgt spid="381954">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81954">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81954">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81954">
                                            <p:txEl>
                                              <p:pRg st="3" end="3"/>
                                            </p:txEl>
                                          </p:spTgt>
                                        </p:tgtEl>
                                        <p:attrNameLst>
                                          <p:attrName>style.visibility</p:attrName>
                                        </p:attrNameLst>
                                      </p:cBhvr>
                                      <p:to>
                                        <p:strVal val="visible"/>
                                      </p:to>
                                    </p:set>
                                    <p:anim calcmode="lin" valueType="num">
                                      <p:cBhvr>
                                        <p:cTn id="28" dur="1000" fill="hold"/>
                                        <p:tgtEl>
                                          <p:spTgt spid="381954">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81954">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81954">
                                            <p:txEl>
                                              <p:pRg st="3" end="3"/>
                                            </p:txEl>
                                          </p:spTgt>
                                        </p:tgtEl>
                                      </p:cBhvr>
                                    </p:animEffect>
                                  </p:childTnLst>
                                </p:cTn>
                              </p:par>
                              <p:par>
                                <p:cTn id="31" presetID="55" presetClass="entr" presetSubtype="0" fill="hold" nodeType="withEffect">
                                  <p:stCondLst>
                                    <p:cond delay="0"/>
                                  </p:stCondLst>
                                  <p:childTnLst>
                                    <p:set>
                                      <p:cBhvr>
                                        <p:cTn id="32" dur="1" fill="hold">
                                          <p:stCondLst>
                                            <p:cond delay="0"/>
                                          </p:stCondLst>
                                        </p:cTn>
                                        <p:tgtEl>
                                          <p:spTgt spid="382026"/>
                                        </p:tgtEl>
                                        <p:attrNameLst>
                                          <p:attrName>style.visibility</p:attrName>
                                        </p:attrNameLst>
                                      </p:cBhvr>
                                      <p:to>
                                        <p:strVal val="visible"/>
                                      </p:to>
                                    </p:set>
                                    <p:anim calcmode="lin" valueType="num">
                                      <p:cBhvr>
                                        <p:cTn id="33" dur="1000" fill="hold"/>
                                        <p:tgtEl>
                                          <p:spTgt spid="382026"/>
                                        </p:tgtEl>
                                        <p:attrNameLst>
                                          <p:attrName>ppt_w</p:attrName>
                                        </p:attrNameLst>
                                      </p:cBhvr>
                                      <p:tavLst>
                                        <p:tav tm="0">
                                          <p:val>
                                            <p:strVal val="#ppt_w*0.70"/>
                                          </p:val>
                                        </p:tav>
                                        <p:tav tm="100000">
                                          <p:val>
                                            <p:strVal val="#ppt_w"/>
                                          </p:val>
                                        </p:tav>
                                      </p:tavLst>
                                    </p:anim>
                                    <p:anim calcmode="lin" valueType="num">
                                      <p:cBhvr>
                                        <p:cTn id="34" dur="1000" fill="hold"/>
                                        <p:tgtEl>
                                          <p:spTgt spid="382026"/>
                                        </p:tgtEl>
                                        <p:attrNameLst>
                                          <p:attrName>ppt_h</p:attrName>
                                        </p:attrNameLst>
                                      </p:cBhvr>
                                      <p:tavLst>
                                        <p:tav tm="0">
                                          <p:val>
                                            <p:strVal val="#ppt_h"/>
                                          </p:val>
                                        </p:tav>
                                        <p:tav tm="100000">
                                          <p:val>
                                            <p:strVal val="#ppt_h"/>
                                          </p:val>
                                        </p:tav>
                                      </p:tavLst>
                                    </p:anim>
                                    <p:animEffect transition="in" filter="fade">
                                      <p:cBhvr>
                                        <p:cTn id="35" dur="1000"/>
                                        <p:tgtEl>
                                          <p:spTgt spid="382026"/>
                                        </p:tgtEl>
                                      </p:cBhvr>
                                    </p:animEffect>
                                  </p:childTnLst>
                                </p:cTn>
                              </p:par>
                              <p:par>
                                <p:cTn id="36" presetID="55" presetClass="entr" presetSubtype="0" fill="hold" nodeType="withEffect">
                                  <p:stCondLst>
                                    <p:cond delay="0"/>
                                  </p:stCondLst>
                                  <p:childTnLst>
                                    <p:set>
                                      <p:cBhvr>
                                        <p:cTn id="37" dur="1" fill="hold">
                                          <p:stCondLst>
                                            <p:cond delay="0"/>
                                          </p:stCondLst>
                                        </p:cTn>
                                        <p:tgtEl>
                                          <p:spTgt spid="382027"/>
                                        </p:tgtEl>
                                        <p:attrNameLst>
                                          <p:attrName>style.visibility</p:attrName>
                                        </p:attrNameLst>
                                      </p:cBhvr>
                                      <p:to>
                                        <p:strVal val="visible"/>
                                      </p:to>
                                    </p:set>
                                    <p:anim calcmode="lin" valueType="num">
                                      <p:cBhvr>
                                        <p:cTn id="38" dur="1000" fill="hold"/>
                                        <p:tgtEl>
                                          <p:spTgt spid="382027"/>
                                        </p:tgtEl>
                                        <p:attrNameLst>
                                          <p:attrName>ppt_w</p:attrName>
                                        </p:attrNameLst>
                                      </p:cBhvr>
                                      <p:tavLst>
                                        <p:tav tm="0">
                                          <p:val>
                                            <p:strVal val="#ppt_w*0.70"/>
                                          </p:val>
                                        </p:tav>
                                        <p:tav tm="100000">
                                          <p:val>
                                            <p:strVal val="#ppt_w"/>
                                          </p:val>
                                        </p:tav>
                                      </p:tavLst>
                                    </p:anim>
                                    <p:anim calcmode="lin" valueType="num">
                                      <p:cBhvr>
                                        <p:cTn id="39" dur="1000" fill="hold"/>
                                        <p:tgtEl>
                                          <p:spTgt spid="382027"/>
                                        </p:tgtEl>
                                        <p:attrNameLst>
                                          <p:attrName>ppt_h</p:attrName>
                                        </p:attrNameLst>
                                      </p:cBhvr>
                                      <p:tavLst>
                                        <p:tav tm="0">
                                          <p:val>
                                            <p:strVal val="#ppt_h"/>
                                          </p:val>
                                        </p:tav>
                                        <p:tav tm="100000">
                                          <p:val>
                                            <p:strVal val="#ppt_h"/>
                                          </p:val>
                                        </p:tav>
                                      </p:tavLst>
                                    </p:anim>
                                    <p:animEffect transition="in" filter="fade">
                                      <p:cBhvr>
                                        <p:cTn id="40" dur="1000"/>
                                        <p:tgtEl>
                                          <p:spTgt spid="382027"/>
                                        </p:tgtEl>
                                      </p:cBhvr>
                                    </p:animEffect>
                                  </p:childTnLst>
                                </p:cTn>
                              </p:par>
                              <p:par>
                                <p:cTn id="41" presetID="55" presetClass="entr" presetSubtype="0" fill="hold" nodeType="withEffect">
                                  <p:stCondLst>
                                    <p:cond delay="0"/>
                                  </p:stCondLst>
                                  <p:childTnLst>
                                    <p:set>
                                      <p:cBhvr>
                                        <p:cTn id="42" dur="1" fill="hold">
                                          <p:stCondLst>
                                            <p:cond delay="0"/>
                                          </p:stCondLst>
                                        </p:cTn>
                                        <p:tgtEl>
                                          <p:spTgt spid="382028"/>
                                        </p:tgtEl>
                                        <p:attrNameLst>
                                          <p:attrName>style.visibility</p:attrName>
                                        </p:attrNameLst>
                                      </p:cBhvr>
                                      <p:to>
                                        <p:strVal val="visible"/>
                                      </p:to>
                                    </p:set>
                                    <p:anim calcmode="lin" valueType="num">
                                      <p:cBhvr>
                                        <p:cTn id="43" dur="1000" fill="hold"/>
                                        <p:tgtEl>
                                          <p:spTgt spid="382028"/>
                                        </p:tgtEl>
                                        <p:attrNameLst>
                                          <p:attrName>ppt_w</p:attrName>
                                        </p:attrNameLst>
                                      </p:cBhvr>
                                      <p:tavLst>
                                        <p:tav tm="0">
                                          <p:val>
                                            <p:strVal val="#ppt_w*0.70"/>
                                          </p:val>
                                        </p:tav>
                                        <p:tav tm="100000">
                                          <p:val>
                                            <p:strVal val="#ppt_w"/>
                                          </p:val>
                                        </p:tav>
                                      </p:tavLst>
                                    </p:anim>
                                    <p:anim calcmode="lin" valueType="num">
                                      <p:cBhvr>
                                        <p:cTn id="44" dur="1000" fill="hold"/>
                                        <p:tgtEl>
                                          <p:spTgt spid="382028"/>
                                        </p:tgtEl>
                                        <p:attrNameLst>
                                          <p:attrName>ppt_h</p:attrName>
                                        </p:attrNameLst>
                                      </p:cBhvr>
                                      <p:tavLst>
                                        <p:tav tm="0">
                                          <p:val>
                                            <p:strVal val="#ppt_h"/>
                                          </p:val>
                                        </p:tav>
                                        <p:tav tm="100000">
                                          <p:val>
                                            <p:strVal val="#ppt_h"/>
                                          </p:val>
                                        </p:tav>
                                      </p:tavLst>
                                    </p:anim>
                                    <p:animEffect transition="in" filter="fade">
                                      <p:cBhvr>
                                        <p:cTn id="45" dur="1000"/>
                                        <p:tgtEl>
                                          <p:spTgt spid="382028"/>
                                        </p:tgtEl>
                                      </p:cBhvr>
                                    </p:animEffect>
                                  </p:childTnLst>
                                </p:cTn>
                              </p:par>
                              <p:par>
                                <p:cTn id="46" presetID="55" presetClass="entr" presetSubtype="0" fill="hold" nodeType="withEffect">
                                  <p:stCondLst>
                                    <p:cond delay="0"/>
                                  </p:stCondLst>
                                  <p:childTnLst>
                                    <p:set>
                                      <p:cBhvr>
                                        <p:cTn id="47" dur="1" fill="hold">
                                          <p:stCondLst>
                                            <p:cond delay="0"/>
                                          </p:stCondLst>
                                        </p:cTn>
                                        <p:tgtEl>
                                          <p:spTgt spid="382029"/>
                                        </p:tgtEl>
                                        <p:attrNameLst>
                                          <p:attrName>style.visibility</p:attrName>
                                        </p:attrNameLst>
                                      </p:cBhvr>
                                      <p:to>
                                        <p:strVal val="visible"/>
                                      </p:to>
                                    </p:set>
                                    <p:anim calcmode="lin" valueType="num">
                                      <p:cBhvr>
                                        <p:cTn id="48" dur="1000" fill="hold"/>
                                        <p:tgtEl>
                                          <p:spTgt spid="382029"/>
                                        </p:tgtEl>
                                        <p:attrNameLst>
                                          <p:attrName>ppt_w</p:attrName>
                                        </p:attrNameLst>
                                      </p:cBhvr>
                                      <p:tavLst>
                                        <p:tav tm="0">
                                          <p:val>
                                            <p:strVal val="#ppt_w*0.70"/>
                                          </p:val>
                                        </p:tav>
                                        <p:tav tm="100000">
                                          <p:val>
                                            <p:strVal val="#ppt_w"/>
                                          </p:val>
                                        </p:tav>
                                      </p:tavLst>
                                    </p:anim>
                                    <p:anim calcmode="lin" valueType="num">
                                      <p:cBhvr>
                                        <p:cTn id="49" dur="1000" fill="hold"/>
                                        <p:tgtEl>
                                          <p:spTgt spid="382029"/>
                                        </p:tgtEl>
                                        <p:attrNameLst>
                                          <p:attrName>ppt_h</p:attrName>
                                        </p:attrNameLst>
                                      </p:cBhvr>
                                      <p:tavLst>
                                        <p:tav tm="0">
                                          <p:val>
                                            <p:strVal val="#ppt_h"/>
                                          </p:val>
                                        </p:tav>
                                        <p:tav tm="100000">
                                          <p:val>
                                            <p:strVal val="#ppt_h"/>
                                          </p:val>
                                        </p:tav>
                                      </p:tavLst>
                                    </p:anim>
                                    <p:animEffect transition="in" filter="fade">
                                      <p:cBhvr>
                                        <p:cTn id="50" dur="1000"/>
                                        <p:tgtEl>
                                          <p:spTgt spid="38202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9" presetClass="entr" presetSubtype="0" decel="100000"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500" fill="hold"/>
                                        <p:tgtEl>
                                          <p:spTgt spid="2"/>
                                        </p:tgtEl>
                                        <p:attrNameLst>
                                          <p:attrName>ppt_w</p:attrName>
                                        </p:attrNameLst>
                                      </p:cBhvr>
                                      <p:tavLst>
                                        <p:tav tm="0">
                                          <p:val>
                                            <p:fltVal val="0"/>
                                          </p:val>
                                        </p:tav>
                                        <p:tav tm="100000">
                                          <p:val>
                                            <p:strVal val="#ppt_w"/>
                                          </p:val>
                                        </p:tav>
                                      </p:tavLst>
                                    </p:anim>
                                    <p:anim calcmode="lin" valueType="num">
                                      <p:cBhvr>
                                        <p:cTn id="56" dur="500" fill="hold"/>
                                        <p:tgtEl>
                                          <p:spTgt spid="2"/>
                                        </p:tgtEl>
                                        <p:attrNameLst>
                                          <p:attrName>ppt_h</p:attrName>
                                        </p:attrNameLst>
                                      </p:cBhvr>
                                      <p:tavLst>
                                        <p:tav tm="0">
                                          <p:val>
                                            <p:fltVal val="0"/>
                                          </p:val>
                                        </p:tav>
                                        <p:tav tm="100000">
                                          <p:val>
                                            <p:strVal val="#ppt_h"/>
                                          </p:val>
                                        </p:tav>
                                      </p:tavLst>
                                    </p:anim>
                                    <p:anim calcmode="lin" valueType="num">
                                      <p:cBhvr>
                                        <p:cTn id="57" dur="500" fill="hold"/>
                                        <p:tgtEl>
                                          <p:spTgt spid="2"/>
                                        </p:tgtEl>
                                        <p:attrNameLst>
                                          <p:attrName>style.rotation</p:attrName>
                                        </p:attrNameLst>
                                      </p:cBhvr>
                                      <p:tavLst>
                                        <p:tav tm="0">
                                          <p:val>
                                            <p:fltVal val="360"/>
                                          </p:val>
                                        </p:tav>
                                        <p:tav tm="100000">
                                          <p:val>
                                            <p:fltVal val="0"/>
                                          </p:val>
                                        </p:tav>
                                      </p:tavLst>
                                    </p:anim>
                                    <p:animEffect transition="in" filter="fade">
                                      <p:cBhvr>
                                        <p:cTn id="58" dur="500"/>
                                        <p:tgtEl>
                                          <p:spTgt spid="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4"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82978" name="Rectangle 2"/>
          <p:cNvSpPr>
            <a:spLocks noGrp="1" noRot="1" noChangeArrowheads="1"/>
          </p:cNvSpPr>
          <p:nvPr>
            <p:ph type="title"/>
          </p:nvPr>
        </p:nvSpPr>
        <p:spPr>
          <a:xfrm>
            <a:off x="1331913" y="228600"/>
            <a:ext cx="7127875" cy="884238"/>
          </a:xfrm>
        </p:spPr>
        <p:txBody>
          <a:bodyPr/>
          <a:lstStyle/>
          <a:p>
            <a:pPr eaLnBrk="1" hangingPunct="1">
              <a:defRPr/>
            </a:pPr>
            <a:r>
              <a:rPr lang="en-US" altLang="zh-CN" sz="3600" smtClean="0">
                <a:ea typeface="宋体" pitchFamily="2" charset="-122"/>
              </a:rPr>
              <a:t>ROI(</a:t>
            </a:r>
            <a:r>
              <a:rPr lang="en-US" altLang="zh-CN" smtClean="0">
                <a:ea typeface="宋体" pitchFamily="2" charset="-122"/>
              </a:rPr>
              <a:t>Return On Investment) </a:t>
            </a:r>
            <a:r>
              <a:rPr lang="zh-CN" altLang="en-US" sz="3600" smtClean="0">
                <a:ea typeface="宋体" pitchFamily="2" charset="-122"/>
              </a:rPr>
              <a:t>投资回报</a:t>
            </a:r>
            <a:endParaRPr lang="zh-CN" altLang="en-US" smtClean="0">
              <a:ea typeface="宋体" pitchFamily="2" charset="-122"/>
            </a:endParaRPr>
          </a:p>
        </p:txBody>
      </p:sp>
      <p:sp>
        <p:nvSpPr>
          <p:cNvPr id="382979" name="Rectangle 3"/>
          <p:cNvSpPr>
            <a:spLocks noGrp="1" noChangeArrowheads="1"/>
          </p:cNvSpPr>
          <p:nvPr>
            <p:ph type="body" idx="1"/>
          </p:nvPr>
        </p:nvSpPr>
        <p:spPr/>
        <p:txBody>
          <a:bodyPr/>
          <a:lstStyle/>
          <a:p>
            <a:pPr algn="just" eaLnBrk="1" hangingPunct="1">
              <a:lnSpc>
                <a:spcPct val="80000"/>
              </a:lnSpc>
              <a:defRPr/>
            </a:pPr>
            <a:r>
              <a:rPr lang="en-US" altLang="zh-CN" b="1" dirty="0" smtClean="0">
                <a:solidFill>
                  <a:srgbClr val="FFFF00"/>
                </a:solidFill>
                <a:ea typeface="宋体" pitchFamily="2" charset="-122"/>
              </a:rPr>
              <a:t>Return On Investment</a:t>
            </a:r>
            <a:r>
              <a:rPr lang="en-US" altLang="zh-CN" dirty="0" smtClean="0">
                <a:ea typeface="宋体" pitchFamily="2" charset="-122"/>
              </a:rPr>
              <a:t>:  </a:t>
            </a:r>
            <a:r>
              <a:rPr lang="en-US" altLang="zh-CN" sz="2800" dirty="0" smtClean="0">
                <a:ea typeface="宋体" pitchFamily="2" charset="-122"/>
              </a:rPr>
              <a:t>(derived from the financial community) describes the investment in terms of what is given up for other purposes . That is, the “investment must not only return the original capital but enough more to at least equal what  the funds would have earned elsewhere, plus an allowance for risk”.</a:t>
            </a:r>
          </a:p>
          <a:p>
            <a:pPr algn="just" eaLnBrk="1" hangingPunct="1">
              <a:lnSpc>
                <a:spcPct val="80000"/>
              </a:lnSpc>
              <a:defRPr/>
            </a:pPr>
            <a:r>
              <a:rPr lang="zh-CN" altLang="en-US" sz="2800" dirty="0" smtClean="0">
                <a:ea typeface="宋体" pitchFamily="2" charset="-122"/>
              </a:rPr>
              <a:t>投资回报定义来源于金融界，用为了目标放弃了什么来描述投资。“投资必须不仅仅是返回原始资本，而且返回必须足够多，至少等于在其他地方这些资金所能挣来的利润再加上风险金”</a:t>
            </a:r>
            <a:endParaRPr lang="en-US" altLang="zh-CN" sz="2800" dirty="0" smtClean="0">
              <a:ea typeface="宋体" pitchFamily="2" charset="-122"/>
            </a:endParaRPr>
          </a:p>
        </p:txBody>
      </p:sp>
      <p:sp>
        <p:nvSpPr>
          <p:cNvPr id="11366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B701445B-8D73-41C5-88CF-C6E262A7AC52}" type="slidenum">
              <a:rPr lang="zh-CN" altLang="en-US" sz="1200" smtClean="0">
                <a:solidFill>
                  <a:schemeClr val="bg2"/>
                </a:solidFill>
                <a:latin typeface="Arial" pitchFamily="34" charset="0"/>
              </a:rPr>
              <a:pPr eaLnBrk="1" hangingPunct="1">
                <a:spcBef>
                  <a:spcPct val="0"/>
                </a:spcBef>
                <a:buClrTx/>
                <a:buSzTx/>
                <a:buFontTx/>
                <a:buNone/>
              </a:pPr>
              <a:t>107</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84002" name="Rectangle 2"/>
          <p:cNvSpPr>
            <a:spLocks noGrp="1" noRot="1" noChangeArrowheads="1"/>
          </p:cNvSpPr>
          <p:nvPr>
            <p:ph type="title"/>
          </p:nvPr>
        </p:nvSpPr>
        <p:spPr/>
        <p:txBody>
          <a:bodyPr/>
          <a:lstStyle/>
          <a:p>
            <a:pPr eaLnBrk="1" hangingPunct="1">
              <a:defRPr/>
            </a:pPr>
            <a:r>
              <a:rPr lang="zh-CN" altLang="en-US" smtClean="0">
                <a:ea typeface="宋体" pitchFamily="2" charset="-122"/>
              </a:rPr>
              <a:t>不同界别对</a:t>
            </a:r>
            <a:r>
              <a:rPr lang="en-US" altLang="zh-CN" smtClean="0">
                <a:ea typeface="宋体" pitchFamily="2" charset="-122"/>
              </a:rPr>
              <a:t>ROI</a:t>
            </a:r>
            <a:r>
              <a:rPr lang="zh-CN" altLang="en-US" smtClean="0">
                <a:ea typeface="宋体" pitchFamily="2" charset="-122"/>
              </a:rPr>
              <a:t>的不同解释</a:t>
            </a:r>
          </a:p>
        </p:txBody>
      </p:sp>
      <p:sp>
        <p:nvSpPr>
          <p:cNvPr id="384003"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altLang="zh-CN" sz="2800" smtClean="0">
                <a:ea typeface="宋体" pitchFamily="2" charset="-122"/>
              </a:rPr>
              <a:t>U.S government’s --- </a:t>
            </a:r>
            <a:r>
              <a:rPr lang="zh-CN" altLang="en-US" sz="2800" smtClean="0">
                <a:ea typeface="宋体" pitchFamily="2" charset="-122"/>
              </a:rPr>
              <a:t>费用</a:t>
            </a:r>
            <a:r>
              <a:rPr lang="en-US" altLang="zh-CN" sz="2800" smtClean="0">
                <a:ea typeface="宋体" pitchFamily="2" charset="-122"/>
              </a:rPr>
              <a:t> </a:t>
            </a:r>
          </a:p>
          <a:p>
            <a:pPr eaLnBrk="1" hangingPunct="1">
              <a:lnSpc>
                <a:spcPct val="80000"/>
              </a:lnSpc>
              <a:buFont typeface="Wingdings" pitchFamily="2" charset="2"/>
              <a:buNone/>
              <a:defRPr/>
            </a:pPr>
            <a:r>
              <a:rPr lang="en-US" altLang="zh-CN" sz="2800" smtClean="0">
                <a:ea typeface="宋体" pitchFamily="2" charset="-122"/>
              </a:rPr>
              <a:t>industry’s </a:t>
            </a:r>
            <a:r>
              <a:rPr lang="zh-CN" altLang="en-US" sz="2800" smtClean="0">
                <a:ea typeface="宋体" pitchFamily="2" charset="-122"/>
              </a:rPr>
              <a:t>工业界 </a:t>
            </a:r>
            <a:r>
              <a:rPr lang="en-US" altLang="zh-CN" sz="2800" smtClean="0">
                <a:ea typeface="宋体" pitchFamily="2" charset="-122"/>
              </a:rPr>
              <a:t>--- </a:t>
            </a:r>
            <a:r>
              <a:rPr lang="zh-CN" altLang="en-US" sz="2800" smtClean="0">
                <a:ea typeface="宋体" pitchFamily="2" charset="-122"/>
              </a:rPr>
              <a:t>工作量</a:t>
            </a:r>
          </a:p>
          <a:p>
            <a:pPr eaLnBrk="1" hangingPunct="1">
              <a:lnSpc>
                <a:spcPct val="80000"/>
              </a:lnSpc>
              <a:defRPr/>
            </a:pPr>
            <a:r>
              <a:rPr lang="zh-CN" altLang="en-US" sz="2800" smtClean="0">
                <a:ea typeface="宋体" pitchFamily="2" charset="-122"/>
              </a:rPr>
              <a:t>包括：</a:t>
            </a:r>
            <a:r>
              <a:rPr lang="en-US" altLang="zh-CN" sz="2800" smtClean="0">
                <a:ea typeface="宋体" pitchFamily="2" charset="-122"/>
              </a:rPr>
              <a:t>(1) training         </a:t>
            </a:r>
            <a:r>
              <a:rPr lang="zh-CN" altLang="en-US" sz="2800" smtClean="0">
                <a:ea typeface="宋体" pitchFamily="2" charset="-122"/>
              </a:rPr>
              <a:t>培训</a:t>
            </a:r>
          </a:p>
          <a:p>
            <a:pPr eaLnBrk="1" hangingPunct="1">
              <a:lnSpc>
                <a:spcPct val="80000"/>
              </a:lnSpc>
              <a:buFont typeface="Wingdings" pitchFamily="2" charset="2"/>
              <a:buNone/>
              <a:defRPr/>
            </a:pPr>
            <a:r>
              <a:rPr lang="en-US" altLang="zh-CN" sz="2800" smtClean="0">
                <a:ea typeface="宋体" pitchFamily="2" charset="-122"/>
              </a:rPr>
              <a:t>           (2) schedule        </a:t>
            </a:r>
            <a:r>
              <a:rPr lang="zh-CN" altLang="en-US" sz="2800" smtClean="0">
                <a:ea typeface="宋体" pitchFamily="2" charset="-122"/>
              </a:rPr>
              <a:t>进度</a:t>
            </a:r>
          </a:p>
          <a:p>
            <a:pPr eaLnBrk="1" hangingPunct="1">
              <a:lnSpc>
                <a:spcPct val="80000"/>
              </a:lnSpc>
              <a:buFont typeface="Wingdings" pitchFamily="2" charset="2"/>
              <a:buNone/>
              <a:defRPr/>
            </a:pPr>
            <a:r>
              <a:rPr lang="en-US" altLang="zh-CN" sz="2800" smtClean="0">
                <a:ea typeface="宋体" pitchFamily="2" charset="-122"/>
              </a:rPr>
              <a:t>           (3) risk               </a:t>
            </a:r>
            <a:r>
              <a:rPr lang="zh-CN" altLang="en-US" sz="2800" smtClean="0">
                <a:ea typeface="宋体" pitchFamily="2" charset="-122"/>
              </a:rPr>
              <a:t>风险</a:t>
            </a:r>
          </a:p>
          <a:p>
            <a:pPr eaLnBrk="1" hangingPunct="1">
              <a:lnSpc>
                <a:spcPct val="80000"/>
              </a:lnSpc>
              <a:buFont typeface="Wingdings" pitchFamily="2" charset="2"/>
              <a:buNone/>
              <a:defRPr/>
            </a:pPr>
            <a:r>
              <a:rPr lang="en-US" altLang="zh-CN" sz="2800" smtClean="0">
                <a:ea typeface="宋体" pitchFamily="2" charset="-122"/>
              </a:rPr>
              <a:t>           (4) quality           </a:t>
            </a:r>
            <a:r>
              <a:rPr lang="zh-CN" altLang="en-US" sz="2800" smtClean="0">
                <a:ea typeface="宋体" pitchFamily="2" charset="-122"/>
              </a:rPr>
              <a:t>质量</a:t>
            </a:r>
          </a:p>
          <a:p>
            <a:pPr eaLnBrk="1" hangingPunct="1">
              <a:lnSpc>
                <a:spcPct val="80000"/>
              </a:lnSpc>
              <a:buFont typeface="Wingdings" pitchFamily="2" charset="2"/>
              <a:buNone/>
              <a:defRPr/>
            </a:pPr>
            <a:r>
              <a:rPr lang="en-US" altLang="zh-CN" sz="2800" smtClean="0">
                <a:ea typeface="宋体" pitchFamily="2" charset="-122"/>
              </a:rPr>
              <a:t>           (5) productivity    </a:t>
            </a:r>
            <a:r>
              <a:rPr lang="zh-CN" altLang="en-US" sz="2800" smtClean="0">
                <a:ea typeface="宋体" pitchFamily="2" charset="-122"/>
              </a:rPr>
              <a:t>生产率</a:t>
            </a:r>
          </a:p>
          <a:p>
            <a:pPr eaLnBrk="1" hangingPunct="1">
              <a:lnSpc>
                <a:spcPct val="80000"/>
              </a:lnSpc>
              <a:buFont typeface="Wingdings" pitchFamily="2" charset="2"/>
              <a:buNone/>
              <a:defRPr/>
            </a:pPr>
            <a:r>
              <a:rPr lang="en-US" altLang="zh-CN" sz="2800" smtClean="0">
                <a:ea typeface="宋体" pitchFamily="2" charset="-122"/>
              </a:rPr>
              <a:t>           (6) process          </a:t>
            </a:r>
            <a:r>
              <a:rPr lang="zh-CN" altLang="en-US" sz="2800" smtClean="0">
                <a:ea typeface="宋体" pitchFamily="2" charset="-122"/>
              </a:rPr>
              <a:t>过程</a:t>
            </a:r>
          </a:p>
          <a:p>
            <a:pPr eaLnBrk="1" hangingPunct="1">
              <a:lnSpc>
                <a:spcPct val="80000"/>
              </a:lnSpc>
              <a:buFont typeface="Wingdings" pitchFamily="2" charset="2"/>
              <a:buNone/>
              <a:defRPr/>
            </a:pPr>
            <a:r>
              <a:rPr lang="en-US" altLang="zh-CN" sz="2800" smtClean="0">
                <a:ea typeface="宋体" pitchFamily="2" charset="-122"/>
              </a:rPr>
              <a:t>           (7) customer        </a:t>
            </a:r>
            <a:r>
              <a:rPr lang="zh-CN" altLang="en-US" sz="2800" smtClean="0">
                <a:ea typeface="宋体" pitchFamily="2" charset="-122"/>
              </a:rPr>
              <a:t>顾客</a:t>
            </a:r>
          </a:p>
          <a:p>
            <a:pPr eaLnBrk="1" hangingPunct="1">
              <a:lnSpc>
                <a:spcPct val="80000"/>
              </a:lnSpc>
              <a:buFont typeface="Wingdings" pitchFamily="2" charset="2"/>
              <a:buNone/>
              <a:defRPr/>
            </a:pPr>
            <a:r>
              <a:rPr lang="en-US" altLang="zh-CN" sz="2800" smtClean="0">
                <a:ea typeface="宋体" pitchFamily="2" charset="-122"/>
              </a:rPr>
              <a:t>           (8) costs              </a:t>
            </a:r>
            <a:r>
              <a:rPr lang="zh-CN" altLang="en-US" sz="2800" smtClean="0">
                <a:ea typeface="宋体" pitchFamily="2" charset="-122"/>
              </a:rPr>
              <a:t>费用</a:t>
            </a:r>
          </a:p>
          <a:p>
            <a:pPr eaLnBrk="1" hangingPunct="1">
              <a:lnSpc>
                <a:spcPct val="80000"/>
              </a:lnSpc>
              <a:buFont typeface="Wingdings" pitchFamily="2" charset="2"/>
              <a:buNone/>
              <a:defRPr/>
            </a:pPr>
            <a:r>
              <a:rPr lang="en-US" altLang="zh-CN" sz="2800" smtClean="0">
                <a:ea typeface="宋体" pitchFamily="2" charset="-122"/>
              </a:rPr>
              <a:t>           (9) business         </a:t>
            </a:r>
            <a:r>
              <a:rPr lang="zh-CN" altLang="en-US" sz="2800" smtClean="0">
                <a:ea typeface="宋体" pitchFamily="2" charset="-122"/>
              </a:rPr>
              <a:t>商务</a:t>
            </a:r>
          </a:p>
          <a:p>
            <a:pPr eaLnBrk="1" hangingPunct="1">
              <a:lnSpc>
                <a:spcPct val="80000"/>
              </a:lnSpc>
              <a:buFont typeface="Wingdings" pitchFamily="2" charset="2"/>
              <a:buNone/>
              <a:defRPr/>
            </a:pPr>
            <a:endParaRPr lang="en-US" altLang="zh-CN" sz="2800" smtClean="0">
              <a:ea typeface="宋体" pitchFamily="2" charset="-122"/>
            </a:endParaRPr>
          </a:p>
        </p:txBody>
      </p:sp>
      <p:sp>
        <p:nvSpPr>
          <p:cNvPr id="11469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6048CDFC-68EC-4BE1-AF70-AFACACB1CC54}" type="slidenum">
              <a:rPr lang="zh-CN" altLang="en-US" sz="1200" smtClean="0">
                <a:solidFill>
                  <a:schemeClr val="bg2"/>
                </a:solidFill>
                <a:latin typeface="Arial" pitchFamily="34" charset="0"/>
              </a:rPr>
              <a:pPr eaLnBrk="1" hangingPunct="1">
                <a:spcBef>
                  <a:spcPct val="0"/>
                </a:spcBef>
                <a:buClrTx/>
                <a:buSzTx/>
                <a:buFontTx/>
                <a:buNone/>
              </a:pPr>
              <a:t>108</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115715" name="Rectangle 2"/>
          <p:cNvSpPr>
            <a:spLocks noGrp="1" noRot="1" noChangeArrowheads="1"/>
          </p:cNvSpPr>
          <p:nvPr>
            <p:ph type="title"/>
          </p:nvPr>
        </p:nvSpPr>
        <p:spPr/>
        <p:txBody>
          <a:bodyPr/>
          <a:lstStyle/>
          <a:p>
            <a:pPr eaLnBrk="1" hangingPunct="1"/>
            <a:r>
              <a:rPr lang="en-US" altLang="en-US" sz="4400" smtClean="0">
                <a:effectLst/>
                <a:latin typeface="Times New Roman" pitchFamily="18" charset="0"/>
                <a:ea typeface="宋体" pitchFamily="2" charset="-122"/>
              </a:rPr>
              <a:t>软件工程标准</a:t>
            </a:r>
            <a:endParaRPr lang="zh-CN" altLang="en-US" sz="4400" smtClean="0">
              <a:effectLst/>
              <a:latin typeface="Times New Roman" pitchFamily="18" charset="0"/>
              <a:ea typeface="宋体" pitchFamily="2" charset="-122"/>
            </a:endParaRPr>
          </a:p>
        </p:txBody>
      </p:sp>
      <p:sp>
        <p:nvSpPr>
          <p:cNvPr id="437251" name="Rectangle 3"/>
          <p:cNvSpPr>
            <a:spLocks noGrp="1" noChangeArrowheads="1"/>
          </p:cNvSpPr>
          <p:nvPr>
            <p:ph type="body" idx="1"/>
          </p:nvPr>
        </p:nvSpPr>
        <p:spPr/>
        <p:txBody>
          <a:bodyPr/>
          <a:lstStyle/>
          <a:p>
            <a:pPr eaLnBrk="1" hangingPunct="1">
              <a:defRPr/>
            </a:pPr>
            <a:r>
              <a:rPr lang="zh-CN" altLang="en-US" smtClean="0">
                <a:latin typeface="Times New Roman" pitchFamily="18" charset="0"/>
                <a:ea typeface="宋体" pitchFamily="2" charset="-122"/>
              </a:rPr>
              <a:t>软件工程标准的意义</a:t>
            </a:r>
          </a:p>
          <a:p>
            <a:pPr eaLnBrk="1" hangingPunct="1">
              <a:defRPr/>
            </a:pPr>
            <a:r>
              <a:rPr lang="zh-CN" altLang="en-US" smtClean="0">
                <a:latin typeface="Times New Roman" pitchFamily="18" charset="0"/>
                <a:ea typeface="宋体" pitchFamily="2" charset="-122"/>
              </a:rPr>
              <a:t>软件工程标准的分类</a:t>
            </a:r>
          </a:p>
          <a:p>
            <a:pPr eaLnBrk="1" hangingPunct="1">
              <a:defRPr/>
            </a:pPr>
            <a:r>
              <a:rPr lang="zh-CN" altLang="en-US" smtClean="0">
                <a:latin typeface="Times New Roman" pitchFamily="18" charset="0"/>
                <a:ea typeface="宋体" pitchFamily="2" charset="-122"/>
              </a:rPr>
              <a:t>软件工程标准的级别</a:t>
            </a:r>
          </a:p>
          <a:p>
            <a:pPr eaLnBrk="1" hangingPunct="1">
              <a:defRPr/>
            </a:pPr>
            <a:r>
              <a:rPr lang="zh-CN" altLang="en-US" smtClean="0">
                <a:latin typeface="Times New Roman" pitchFamily="18" charset="0"/>
                <a:ea typeface="宋体" pitchFamily="2" charset="-122"/>
              </a:rPr>
              <a:t>中国的软件工程标准化</a:t>
            </a:r>
          </a:p>
          <a:p>
            <a:pPr eaLnBrk="1" hangingPunct="1">
              <a:defRPr/>
            </a:pPr>
            <a:r>
              <a:rPr lang="zh-CN" altLang="en-US" smtClean="0">
                <a:latin typeface="Times New Roman" pitchFamily="18" charset="0"/>
                <a:ea typeface="宋体" pitchFamily="2" charset="-122"/>
              </a:rPr>
              <a:t>软件质量认证</a:t>
            </a:r>
          </a:p>
        </p:txBody>
      </p:sp>
      <p:sp>
        <p:nvSpPr>
          <p:cNvPr id="11571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7F79D774-3329-47D5-AD7F-78A66A245680}" type="slidenum">
              <a:rPr lang="zh-CN" altLang="en-US" sz="1200" smtClean="0">
                <a:solidFill>
                  <a:schemeClr val="bg2"/>
                </a:solidFill>
                <a:latin typeface="Arial" pitchFamily="34" charset="0"/>
              </a:rPr>
              <a:pPr eaLnBrk="1" hangingPunct="1">
                <a:spcBef>
                  <a:spcPct val="0"/>
                </a:spcBef>
                <a:buClrTx/>
                <a:buSzTx/>
                <a:buFontTx/>
                <a:buNone/>
              </a:pPr>
              <a:t>109</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grpSp>
        <p:nvGrpSpPr>
          <p:cNvPr id="2" name="Group 2"/>
          <p:cNvGrpSpPr>
            <a:grpSpLocks/>
          </p:cNvGrpSpPr>
          <p:nvPr/>
        </p:nvGrpSpPr>
        <p:grpSpPr bwMode="auto">
          <a:xfrm>
            <a:off x="1042988" y="1212850"/>
            <a:ext cx="6688137" cy="1279525"/>
            <a:chOff x="760" y="864"/>
            <a:chExt cx="4213" cy="806"/>
          </a:xfrm>
        </p:grpSpPr>
        <p:sp>
          <p:nvSpPr>
            <p:cNvPr id="15392" name="AutoShape 3"/>
            <p:cNvSpPr>
              <a:spLocks noChangeArrowheads="1"/>
            </p:cNvSpPr>
            <p:nvPr/>
          </p:nvSpPr>
          <p:spPr bwMode="gray">
            <a:xfrm>
              <a:off x="833" y="936"/>
              <a:ext cx="4140" cy="678"/>
            </a:xfrm>
            <a:prstGeom prst="roundRect">
              <a:avLst>
                <a:gd name="adj" fmla="val 16667"/>
              </a:avLst>
            </a:prstGeom>
            <a:solidFill>
              <a:srgbClr val="FF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5393" name="AutoShape 4"/>
            <p:cNvSpPr>
              <a:spLocks noChangeArrowheads="1"/>
            </p:cNvSpPr>
            <p:nvPr/>
          </p:nvSpPr>
          <p:spPr bwMode="blackGray">
            <a:xfrm>
              <a:off x="764" y="992"/>
              <a:ext cx="4168" cy="678"/>
            </a:xfrm>
            <a:prstGeom prst="roundRect">
              <a:avLst>
                <a:gd name="adj" fmla="val 16667"/>
              </a:avLst>
            </a:prstGeom>
            <a:solidFill>
              <a:srgbClr val="FFFFFF">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nvGrpSpPr>
            <p:cNvPr id="15394" name="Group 5"/>
            <p:cNvGrpSpPr>
              <a:grpSpLocks/>
            </p:cNvGrpSpPr>
            <p:nvPr/>
          </p:nvGrpSpPr>
          <p:grpSpPr bwMode="auto">
            <a:xfrm>
              <a:off x="760" y="864"/>
              <a:ext cx="2427" cy="253"/>
              <a:chOff x="720" y="1392"/>
              <a:chExt cx="4058" cy="480"/>
            </a:xfrm>
          </p:grpSpPr>
          <p:sp>
            <p:nvSpPr>
              <p:cNvPr id="471046" name="AutoShape 6"/>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algn="r" eaLnBrk="0" hangingPunct="0">
                  <a:defRPr/>
                </a:pPr>
                <a:endParaRPr lang="zh-CN" altLang="en-US"/>
              </a:p>
            </p:txBody>
          </p:sp>
          <p:grpSp>
            <p:nvGrpSpPr>
              <p:cNvPr id="15398" name="Group 7"/>
              <p:cNvGrpSpPr>
                <a:grpSpLocks/>
              </p:cNvGrpSpPr>
              <p:nvPr/>
            </p:nvGrpSpPr>
            <p:grpSpPr bwMode="auto">
              <a:xfrm>
                <a:off x="730" y="1407"/>
                <a:ext cx="4043" cy="444"/>
                <a:chOff x="744" y="1407"/>
                <a:chExt cx="3988" cy="444"/>
              </a:xfrm>
            </p:grpSpPr>
            <p:sp>
              <p:nvSpPr>
                <p:cNvPr id="471048" name="AutoShape 8"/>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algn="r" eaLnBrk="0" hangingPunct="0">
                    <a:defRPr/>
                  </a:pPr>
                  <a:endParaRPr lang="zh-CN" altLang="en-US"/>
                </a:p>
              </p:txBody>
            </p:sp>
            <p:sp>
              <p:nvSpPr>
                <p:cNvPr id="471049" name="AutoShape 9"/>
                <p:cNvSpPr>
                  <a:spLocks noChangeArrowheads="1"/>
                </p:cNvSpPr>
                <p:nvPr/>
              </p:nvSpPr>
              <p:spPr bwMode="gray">
                <a:xfrm>
                  <a:off x="744" y="1407"/>
                  <a:ext cx="3988" cy="116"/>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algn="r" eaLnBrk="0" hangingPunct="0">
                    <a:defRPr/>
                  </a:pPr>
                  <a:endParaRPr lang="zh-CN" altLang="en-US"/>
                </a:p>
              </p:txBody>
            </p:sp>
          </p:grpSp>
        </p:grpSp>
        <p:sp>
          <p:nvSpPr>
            <p:cNvPr id="15395" name="Rectangle 10"/>
            <p:cNvSpPr>
              <a:spLocks noChangeArrowheads="1"/>
            </p:cNvSpPr>
            <p:nvPr/>
          </p:nvSpPr>
          <p:spPr bwMode="gray">
            <a:xfrm>
              <a:off x="960" y="872"/>
              <a:ext cx="19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50000"/>
                </a:spcBef>
                <a:buClr>
                  <a:srgbClr val="1F3F5F"/>
                </a:buClr>
                <a:buSzTx/>
                <a:buFontTx/>
                <a:buNone/>
              </a:pPr>
              <a:r>
                <a:rPr lang="zh-CN" altLang="en-US" sz="1600" b="1">
                  <a:latin typeface="Arial" pitchFamily="34" charset="0"/>
                  <a:cs typeface="Arial" pitchFamily="34" charset="0"/>
                </a:rPr>
                <a:t> </a:t>
              </a:r>
              <a:r>
                <a:rPr lang="en-US" altLang="zh-CN" sz="1800" b="1">
                  <a:latin typeface="Garamond" pitchFamily="18" charset="0"/>
                  <a:cs typeface="Arial" pitchFamily="34" charset="0"/>
                </a:rPr>
                <a:t>Program</a:t>
              </a:r>
            </a:p>
          </p:txBody>
        </p:sp>
        <p:sp>
          <p:nvSpPr>
            <p:cNvPr id="15396" name="Rectangle 11"/>
            <p:cNvSpPr>
              <a:spLocks noChangeArrowheads="1"/>
            </p:cNvSpPr>
            <p:nvPr/>
          </p:nvSpPr>
          <p:spPr bwMode="auto">
            <a:xfrm>
              <a:off x="793" y="1170"/>
              <a:ext cx="4128"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nSpc>
                  <a:spcPct val="110000"/>
                </a:lnSpc>
                <a:spcBef>
                  <a:spcPct val="0"/>
                </a:spcBef>
                <a:buClrTx/>
                <a:buSzTx/>
                <a:buFontTx/>
                <a:buNone/>
              </a:pPr>
              <a:r>
                <a:rPr lang="en-US" altLang="zh-CN" sz="1800" b="1">
                  <a:solidFill>
                    <a:srgbClr val="FF9900"/>
                  </a:solidFill>
                  <a:latin typeface="Garamond" pitchFamily="18" charset="0"/>
                </a:rPr>
                <a:t>Program </a:t>
              </a:r>
              <a:r>
                <a:rPr lang="en-US" altLang="zh-CN" sz="1800" b="1">
                  <a:solidFill>
                    <a:schemeClr val="accent1"/>
                  </a:solidFill>
                  <a:latin typeface="Garamond" pitchFamily="18" charset="0"/>
                </a:rPr>
                <a:t>is serious of instructions that perform according to initially designed function and performance requirement</a:t>
              </a:r>
              <a:r>
                <a:rPr lang="zh-CN" altLang="en-US" sz="1800" b="1">
                  <a:solidFill>
                    <a:schemeClr val="accent1"/>
                  </a:solidFill>
                  <a:latin typeface="Garamond" pitchFamily="18" charset="0"/>
                </a:rPr>
                <a:t>；</a:t>
              </a:r>
              <a:endParaRPr lang="en-US" altLang="zh-CN" sz="1800" b="1">
                <a:solidFill>
                  <a:schemeClr val="accent1"/>
                </a:solidFill>
                <a:latin typeface="Garamond" pitchFamily="18" charset="0"/>
              </a:endParaRPr>
            </a:p>
          </p:txBody>
        </p:sp>
      </p:grpSp>
      <p:grpSp>
        <p:nvGrpSpPr>
          <p:cNvPr id="5" name="Group 12"/>
          <p:cNvGrpSpPr>
            <a:grpSpLocks/>
          </p:cNvGrpSpPr>
          <p:nvPr/>
        </p:nvGrpSpPr>
        <p:grpSpPr bwMode="auto">
          <a:xfrm>
            <a:off x="1042988" y="4397375"/>
            <a:ext cx="6718300" cy="1263650"/>
            <a:chOff x="741" y="2704"/>
            <a:chExt cx="4232" cy="796"/>
          </a:xfrm>
        </p:grpSpPr>
        <p:sp>
          <p:nvSpPr>
            <p:cNvPr id="15383" name="AutoShape 13"/>
            <p:cNvSpPr>
              <a:spLocks noChangeArrowheads="1"/>
            </p:cNvSpPr>
            <p:nvPr/>
          </p:nvSpPr>
          <p:spPr bwMode="gray">
            <a:xfrm>
              <a:off x="833" y="2774"/>
              <a:ext cx="4140" cy="678"/>
            </a:xfrm>
            <a:prstGeom prst="roundRect">
              <a:avLst>
                <a:gd name="adj" fmla="val 16667"/>
              </a:avLst>
            </a:prstGeom>
            <a:solidFill>
              <a:srgbClr val="FFFFFF">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5384" name="AutoShape 14"/>
            <p:cNvSpPr>
              <a:spLocks noChangeArrowheads="1"/>
            </p:cNvSpPr>
            <p:nvPr/>
          </p:nvSpPr>
          <p:spPr bwMode="blackGray">
            <a:xfrm>
              <a:off x="764" y="2822"/>
              <a:ext cx="4168" cy="678"/>
            </a:xfrm>
            <a:prstGeom prst="roundRect">
              <a:avLst>
                <a:gd name="adj" fmla="val 16667"/>
              </a:avLst>
            </a:prstGeom>
            <a:solidFill>
              <a:srgbClr val="FFFFFF">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nvGrpSpPr>
            <p:cNvPr id="15385" name="Group 15"/>
            <p:cNvGrpSpPr>
              <a:grpSpLocks/>
            </p:cNvGrpSpPr>
            <p:nvPr/>
          </p:nvGrpSpPr>
          <p:grpSpPr bwMode="auto">
            <a:xfrm>
              <a:off x="741" y="2704"/>
              <a:ext cx="2427" cy="253"/>
              <a:chOff x="720" y="1392"/>
              <a:chExt cx="4058" cy="480"/>
            </a:xfrm>
          </p:grpSpPr>
          <p:sp>
            <p:nvSpPr>
              <p:cNvPr id="471056" name="AutoShape 16"/>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algn="r" eaLnBrk="0" hangingPunct="0">
                  <a:defRPr/>
                </a:pPr>
                <a:endParaRPr lang="zh-CN" altLang="en-US"/>
              </a:p>
            </p:txBody>
          </p:sp>
          <p:grpSp>
            <p:nvGrpSpPr>
              <p:cNvPr id="15389" name="Group 17"/>
              <p:cNvGrpSpPr>
                <a:grpSpLocks/>
              </p:cNvGrpSpPr>
              <p:nvPr/>
            </p:nvGrpSpPr>
            <p:grpSpPr bwMode="auto">
              <a:xfrm>
                <a:off x="730" y="1407"/>
                <a:ext cx="4043" cy="444"/>
                <a:chOff x="744" y="1407"/>
                <a:chExt cx="3988" cy="444"/>
              </a:xfrm>
            </p:grpSpPr>
            <p:sp>
              <p:nvSpPr>
                <p:cNvPr id="471058" name="AutoShape 18"/>
                <p:cNvSpPr>
                  <a:spLocks noChangeArrowheads="1"/>
                </p:cNvSpPr>
                <p:nvPr/>
              </p:nvSpPr>
              <p:spPr bwMode="gray">
                <a:xfrm>
                  <a:off x="744" y="1735"/>
                  <a:ext cx="3988" cy="116"/>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pPr algn="r" eaLnBrk="0" hangingPunct="0">
                    <a:defRPr/>
                  </a:pPr>
                  <a:endParaRPr lang="zh-CN" altLang="en-US"/>
                </a:p>
              </p:txBody>
            </p:sp>
            <p:sp>
              <p:nvSpPr>
                <p:cNvPr id="471059" name="AutoShape 19"/>
                <p:cNvSpPr>
                  <a:spLocks noChangeArrowheads="1"/>
                </p:cNvSpPr>
                <p:nvPr/>
              </p:nvSpPr>
              <p:spPr bwMode="gray">
                <a:xfrm>
                  <a:off x="744" y="1407"/>
                  <a:ext cx="3988" cy="116"/>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pPr algn="r" eaLnBrk="0" hangingPunct="0">
                    <a:defRPr/>
                  </a:pPr>
                  <a:endParaRPr lang="zh-CN" altLang="en-US"/>
                </a:p>
              </p:txBody>
            </p:sp>
          </p:grpSp>
        </p:grpSp>
        <p:sp>
          <p:nvSpPr>
            <p:cNvPr id="15386" name="Rectangle 20"/>
            <p:cNvSpPr>
              <a:spLocks noChangeArrowheads="1"/>
            </p:cNvSpPr>
            <p:nvPr/>
          </p:nvSpPr>
          <p:spPr bwMode="gray">
            <a:xfrm>
              <a:off x="912" y="2719"/>
              <a:ext cx="20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50000"/>
                </a:spcBef>
                <a:buClr>
                  <a:srgbClr val="1F3F5F"/>
                </a:buClr>
                <a:buSzTx/>
                <a:buFontTx/>
                <a:buNone/>
              </a:pPr>
              <a:r>
                <a:rPr lang="en-US" altLang="zh-CN" sz="1800" b="1">
                  <a:solidFill>
                    <a:srgbClr val="FFFFFF"/>
                  </a:solidFill>
                  <a:latin typeface="Garamond" pitchFamily="18" charset="0"/>
                </a:rPr>
                <a:t>Documents</a:t>
              </a:r>
            </a:p>
          </p:txBody>
        </p:sp>
        <p:sp>
          <p:nvSpPr>
            <p:cNvPr id="15387" name="Rectangle 21"/>
            <p:cNvSpPr>
              <a:spLocks noChangeArrowheads="1"/>
            </p:cNvSpPr>
            <p:nvPr/>
          </p:nvSpPr>
          <p:spPr bwMode="auto">
            <a:xfrm>
              <a:off x="793" y="3006"/>
              <a:ext cx="4128"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nSpc>
                  <a:spcPct val="110000"/>
                </a:lnSpc>
                <a:spcBef>
                  <a:spcPct val="0"/>
                </a:spcBef>
                <a:buClrTx/>
                <a:buSzTx/>
                <a:buFontTx/>
                <a:buNone/>
              </a:pPr>
              <a:r>
                <a:rPr lang="en-US" altLang="zh-CN" sz="1800" b="1">
                  <a:solidFill>
                    <a:srgbClr val="FF9900"/>
                  </a:solidFill>
                  <a:latin typeface="Garamond" pitchFamily="18" charset="0"/>
                </a:rPr>
                <a:t>Documents </a:t>
              </a:r>
              <a:r>
                <a:rPr lang="en-US" altLang="zh-CN" sz="1800" b="1">
                  <a:solidFill>
                    <a:schemeClr val="accent1"/>
                  </a:solidFill>
                  <a:latin typeface="Garamond" pitchFamily="18" charset="0"/>
                </a:rPr>
                <a:t>are text and graphic materials that are related to program developing, maintaining and using.</a:t>
              </a:r>
            </a:p>
          </p:txBody>
        </p:sp>
      </p:grpSp>
      <p:grpSp>
        <p:nvGrpSpPr>
          <p:cNvPr id="8" name="Group 22"/>
          <p:cNvGrpSpPr>
            <a:grpSpLocks/>
          </p:cNvGrpSpPr>
          <p:nvPr/>
        </p:nvGrpSpPr>
        <p:grpSpPr bwMode="auto">
          <a:xfrm>
            <a:off x="1042988" y="2843213"/>
            <a:ext cx="6697662" cy="1233487"/>
            <a:chOff x="758" y="1779"/>
            <a:chExt cx="4219" cy="777"/>
          </a:xfrm>
        </p:grpSpPr>
        <p:sp>
          <p:nvSpPr>
            <p:cNvPr id="15374" name="AutoShape 23"/>
            <p:cNvSpPr>
              <a:spLocks noChangeArrowheads="1"/>
            </p:cNvSpPr>
            <p:nvPr/>
          </p:nvSpPr>
          <p:spPr bwMode="gray">
            <a:xfrm>
              <a:off x="837" y="1830"/>
              <a:ext cx="4140" cy="678"/>
            </a:xfrm>
            <a:prstGeom prst="roundRect">
              <a:avLst>
                <a:gd name="adj" fmla="val 16667"/>
              </a:avLst>
            </a:prstGeom>
            <a:solidFill>
              <a:srgbClr val="FFFFFF">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5375" name="AutoShape 24"/>
            <p:cNvSpPr>
              <a:spLocks noChangeArrowheads="1"/>
            </p:cNvSpPr>
            <p:nvPr/>
          </p:nvSpPr>
          <p:spPr bwMode="blackGray">
            <a:xfrm>
              <a:off x="768" y="1878"/>
              <a:ext cx="4168" cy="678"/>
            </a:xfrm>
            <a:prstGeom prst="roundRect">
              <a:avLst>
                <a:gd name="adj" fmla="val 16667"/>
              </a:avLst>
            </a:prstGeom>
            <a:solidFill>
              <a:srgbClr val="FFFFFF">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nvGrpSpPr>
            <p:cNvPr id="15376" name="Group 25"/>
            <p:cNvGrpSpPr>
              <a:grpSpLocks/>
            </p:cNvGrpSpPr>
            <p:nvPr/>
          </p:nvGrpSpPr>
          <p:grpSpPr bwMode="auto">
            <a:xfrm>
              <a:off x="758" y="1779"/>
              <a:ext cx="2427" cy="253"/>
              <a:chOff x="720" y="1392"/>
              <a:chExt cx="4058" cy="480"/>
            </a:xfrm>
          </p:grpSpPr>
          <p:sp>
            <p:nvSpPr>
              <p:cNvPr id="471066" name="AutoShape 26"/>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lgn="r" eaLnBrk="0" hangingPunct="0">
                  <a:defRPr/>
                </a:pPr>
                <a:endParaRPr lang="zh-CN" altLang="en-US"/>
              </a:p>
            </p:txBody>
          </p:sp>
          <p:grpSp>
            <p:nvGrpSpPr>
              <p:cNvPr id="15380" name="Group 27"/>
              <p:cNvGrpSpPr>
                <a:grpSpLocks/>
              </p:cNvGrpSpPr>
              <p:nvPr/>
            </p:nvGrpSpPr>
            <p:grpSpPr bwMode="auto">
              <a:xfrm>
                <a:off x="730" y="1407"/>
                <a:ext cx="4043" cy="444"/>
                <a:chOff x="744" y="1407"/>
                <a:chExt cx="3988" cy="444"/>
              </a:xfrm>
            </p:grpSpPr>
            <p:sp>
              <p:nvSpPr>
                <p:cNvPr id="471068" name="AutoShape 28"/>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algn="r" eaLnBrk="0" hangingPunct="0">
                    <a:defRPr/>
                  </a:pPr>
                  <a:endParaRPr lang="zh-CN" altLang="en-US"/>
                </a:p>
              </p:txBody>
            </p:sp>
            <p:sp>
              <p:nvSpPr>
                <p:cNvPr id="471069" name="AutoShape 29"/>
                <p:cNvSpPr>
                  <a:spLocks noChangeArrowheads="1"/>
                </p:cNvSpPr>
                <p:nvPr/>
              </p:nvSpPr>
              <p:spPr bwMode="gray">
                <a:xfrm>
                  <a:off x="744" y="1407"/>
                  <a:ext cx="3988"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algn="r" eaLnBrk="0" hangingPunct="0">
                    <a:defRPr/>
                  </a:pPr>
                  <a:endParaRPr lang="zh-CN" altLang="en-US"/>
                </a:p>
              </p:txBody>
            </p:sp>
          </p:grpSp>
        </p:grpSp>
        <p:sp>
          <p:nvSpPr>
            <p:cNvPr id="471070" name="Rectangle 30"/>
            <p:cNvSpPr>
              <a:spLocks noChangeArrowheads="1"/>
            </p:cNvSpPr>
            <p:nvPr/>
          </p:nvSpPr>
          <p:spPr bwMode="gray">
            <a:xfrm>
              <a:off x="912" y="1796"/>
              <a:ext cx="2016" cy="231"/>
            </a:xfrm>
            <a:prstGeom prst="rect">
              <a:avLst/>
            </a:prstGeom>
            <a:noFill/>
            <a:ln w="9525">
              <a:noFill/>
              <a:miter lim="800000"/>
              <a:headEnd/>
              <a:tailEnd/>
            </a:ln>
            <a:effectLst/>
          </p:spPr>
          <p:txBody>
            <a:bodyPr>
              <a:spAutoFit/>
            </a:bodyPr>
            <a:lstStyle/>
            <a:p>
              <a:pPr algn="ctr">
                <a:spcBef>
                  <a:spcPct val="50000"/>
                </a:spcBef>
                <a:buClr>
                  <a:srgbClr val="1F3F5F"/>
                </a:buClr>
                <a:defRPr/>
              </a:pPr>
              <a:r>
                <a:rPr lang="zh-CN" altLang="en-US" sz="1600" b="1">
                  <a:solidFill>
                    <a:srgbClr val="000514"/>
                  </a:solidFill>
                  <a:effectLst>
                    <a:outerShdw blurRad="38100" dist="38100" dir="2700000" algn="tl">
                      <a:srgbClr val="000000"/>
                    </a:outerShdw>
                  </a:effectLst>
                  <a:latin typeface="Arial" charset="0"/>
                  <a:cs typeface="Arial" charset="0"/>
                </a:rPr>
                <a:t> </a:t>
              </a:r>
              <a:r>
                <a:rPr lang="en-US" altLang="zh-CN" b="1">
                  <a:solidFill>
                    <a:srgbClr val="003399"/>
                  </a:solidFill>
                  <a:latin typeface="Garamond" pitchFamily="18" charset="0"/>
                  <a:cs typeface="Arial" charset="0"/>
                </a:rPr>
                <a:t>Data</a:t>
              </a:r>
            </a:p>
          </p:txBody>
        </p:sp>
        <p:sp>
          <p:nvSpPr>
            <p:cNvPr id="15378" name="Rectangle 31"/>
            <p:cNvSpPr>
              <a:spLocks noChangeArrowheads="1"/>
            </p:cNvSpPr>
            <p:nvPr/>
          </p:nvSpPr>
          <p:spPr bwMode="auto">
            <a:xfrm>
              <a:off x="793" y="2085"/>
              <a:ext cx="4128"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nSpc>
                  <a:spcPct val="110000"/>
                </a:lnSpc>
                <a:spcBef>
                  <a:spcPct val="0"/>
                </a:spcBef>
                <a:buClrTx/>
                <a:buSzTx/>
                <a:buFontTx/>
                <a:buNone/>
              </a:pPr>
              <a:r>
                <a:rPr lang="en-US" altLang="zh-CN" sz="1800" b="1">
                  <a:solidFill>
                    <a:srgbClr val="FF9900"/>
                  </a:solidFill>
                  <a:latin typeface="Garamond" pitchFamily="18" charset="0"/>
                </a:rPr>
                <a:t>Data</a:t>
              </a:r>
              <a:r>
                <a:rPr lang="en-US" altLang="zh-CN" sz="1800" b="1">
                  <a:solidFill>
                    <a:srgbClr val="FFFF00"/>
                  </a:solidFill>
                  <a:latin typeface="Garamond" pitchFamily="18" charset="0"/>
                </a:rPr>
                <a:t> </a:t>
              </a:r>
              <a:r>
                <a:rPr lang="en-US" altLang="zh-CN" sz="1800" b="1">
                  <a:solidFill>
                    <a:schemeClr val="accent1"/>
                  </a:solidFill>
                  <a:latin typeface="Garamond" pitchFamily="18" charset="0"/>
                </a:rPr>
                <a:t>is data structure that enable program to manipulate information</a:t>
              </a:r>
              <a:r>
                <a:rPr lang="zh-CN" altLang="en-US" sz="1800" b="1">
                  <a:solidFill>
                    <a:schemeClr val="accent1"/>
                  </a:solidFill>
                  <a:latin typeface="Garamond" pitchFamily="18" charset="0"/>
                </a:rPr>
                <a:t>；</a:t>
              </a:r>
              <a:endParaRPr lang="en-US" altLang="zh-CN" sz="1800" b="1">
                <a:solidFill>
                  <a:schemeClr val="accent1"/>
                </a:solidFill>
                <a:latin typeface="Garamond" pitchFamily="18" charset="0"/>
              </a:endParaRPr>
            </a:p>
          </p:txBody>
        </p:sp>
      </p:grpSp>
      <p:sp>
        <p:nvSpPr>
          <p:cNvPr id="471072" name="Rectangle 32"/>
          <p:cNvSpPr>
            <a:spLocks noGrp="1" noRot="1" noChangeArrowheads="1"/>
          </p:cNvSpPr>
          <p:nvPr>
            <p:ph type="title"/>
          </p:nvPr>
        </p:nvSpPr>
        <p:spPr>
          <a:xfrm>
            <a:off x="1763713" y="188913"/>
            <a:ext cx="6618287" cy="884237"/>
          </a:xfrm>
        </p:spPr>
        <p:txBody>
          <a:bodyPr/>
          <a:lstStyle/>
          <a:p>
            <a:pPr algn="l" eaLnBrk="1" hangingPunct="1">
              <a:defRPr/>
            </a:pPr>
            <a:endParaRPr lang="en-US" altLang="zh-CN" sz="3600" smtClean="0">
              <a:ea typeface="宋体" pitchFamily="2" charset="-122"/>
            </a:endParaRPr>
          </a:p>
        </p:txBody>
      </p:sp>
      <p:sp>
        <p:nvSpPr>
          <p:cNvPr id="471073" name="Text Box 33"/>
          <p:cNvSpPr txBox="1">
            <a:spLocks noChangeArrowheads="1"/>
          </p:cNvSpPr>
          <p:nvPr/>
        </p:nvSpPr>
        <p:spPr bwMode="auto">
          <a:xfrm>
            <a:off x="1330325" y="2455863"/>
            <a:ext cx="6313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zh-CN" altLang="en-US" sz="2000" b="1">
                <a:latin typeface="Garamond" pitchFamily="18" charset="0"/>
              </a:rPr>
              <a:t>程序是按事先设计的功能和性能要求执行的指令序列</a:t>
            </a:r>
          </a:p>
        </p:txBody>
      </p:sp>
      <p:sp>
        <p:nvSpPr>
          <p:cNvPr id="471074" name="Text Box 34"/>
          <p:cNvSpPr txBox="1">
            <a:spLocks noChangeArrowheads="1"/>
          </p:cNvSpPr>
          <p:nvPr/>
        </p:nvSpPr>
        <p:spPr bwMode="auto">
          <a:xfrm>
            <a:off x="1547813" y="4040188"/>
            <a:ext cx="482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zh-CN" altLang="en-US" sz="2000" b="1">
                <a:latin typeface="Garamond" pitchFamily="18" charset="0"/>
              </a:rPr>
              <a:t>数据是使程序能正常操作信息的数据结构</a:t>
            </a:r>
          </a:p>
        </p:txBody>
      </p:sp>
      <p:sp>
        <p:nvSpPr>
          <p:cNvPr id="471075" name="Text Box 35"/>
          <p:cNvSpPr txBox="1">
            <a:spLocks noChangeArrowheads="1"/>
          </p:cNvSpPr>
          <p:nvPr/>
        </p:nvSpPr>
        <p:spPr bwMode="auto">
          <a:xfrm>
            <a:off x="1331913" y="5629275"/>
            <a:ext cx="561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zh-CN" altLang="en-US" sz="2000" b="1">
                <a:latin typeface="Garamond" pitchFamily="18" charset="0"/>
              </a:rPr>
              <a:t>文档是与程序开发、维护和使用有关的图文材料</a:t>
            </a:r>
          </a:p>
        </p:txBody>
      </p:sp>
      <p:pic>
        <p:nvPicPr>
          <p:cNvPr id="471076" name="Picture 36" descr="000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1989138"/>
            <a:ext cx="5746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77" name="Picture 37" descr="0014"/>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3213100"/>
            <a:ext cx="4968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78" name="Picture 38" descr="0028"/>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948488" y="5013325"/>
            <a:ext cx="6477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3" name="灯片编号占位符 39"/>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CCA75C6D-B8A0-446C-AF74-6EB633592AAA}" type="slidenum">
              <a:rPr lang="zh-CN" altLang="en-US" sz="1200" smtClean="0">
                <a:solidFill>
                  <a:schemeClr val="bg2"/>
                </a:solidFill>
                <a:latin typeface="Arial" pitchFamily="34" charset="0"/>
              </a:rPr>
              <a:pPr eaLnBrk="1" hangingPunct="1">
                <a:spcBef>
                  <a:spcPct val="0"/>
                </a:spcBef>
                <a:buClrTx/>
                <a:buSzTx/>
                <a:buFontTx/>
                <a:buNone/>
              </a:pPr>
              <a:t>11</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0"/>
                                          </p:stCondLst>
                                        </p:cTn>
                                        <p:tgtEl>
                                          <p:spTgt spid="47107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ppt_x</p:attrName>
                                        </p:attrNameLst>
                                      </p:cBhvr>
                                      <p:tavLst>
                                        <p:tav tm="0">
                                          <p:val>
                                            <p:strVal val="#ppt_x-.2"/>
                                          </p:val>
                                        </p:tav>
                                        <p:tav tm="100000">
                                          <p:val>
                                            <p:strVal val="#ppt_x"/>
                                          </p:val>
                                        </p:tav>
                                      </p:tavLst>
                                    </p:anim>
                                    <p:anim calcmode="lin" valueType="num">
                                      <p:cBhvr>
                                        <p:cTn id="1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9" dur="1000"/>
                                        <p:tgtEl>
                                          <p:spTgt spid="8"/>
                                        </p:tgtEl>
                                      </p:cBhvr>
                                    </p:animEffect>
                                  </p:childTnLst>
                                </p:cTn>
                              </p:par>
                            </p:childTnLst>
                          </p:cTn>
                        </p:par>
                        <p:par>
                          <p:cTn id="20" fill="hold" nodeType="afterGroup">
                            <p:stCondLst>
                              <p:cond delay="1000"/>
                            </p:stCondLst>
                            <p:childTnLst>
                              <p:par>
                                <p:cTn id="21" presetID="1" presetClass="entr" presetSubtype="0" fill="hold" nodeType="afterEffect">
                                  <p:stCondLst>
                                    <p:cond delay="0"/>
                                  </p:stCondLst>
                                  <p:childTnLst>
                                    <p:set>
                                      <p:cBhvr>
                                        <p:cTn id="22" dur="1" fill="hold">
                                          <p:stCondLst>
                                            <p:cond delay="0"/>
                                          </p:stCondLst>
                                        </p:cTn>
                                        <p:tgtEl>
                                          <p:spTgt spid="47107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ppt_x</p:attrName>
                                        </p:attrNameLst>
                                      </p:cBhvr>
                                      <p:tavLst>
                                        <p:tav tm="0">
                                          <p:val>
                                            <p:strVal val="#ppt_x-.2"/>
                                          </p:val>
                                        </p:tav>
                                        <p:tav tm="100000">
                                          <p:val>
                                            <p:strVal val="#ppt_x"/>
                                          </p:val>
                                        </p:tav>
                                      </p:tavLst>
                                    </p:anim>
                                    <p:anim calcmode="lin" valueType="num">
                                      <p:cBhvr>
                                        <p:cTn id="2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9" dur="1000"/>
                                        <p:tgtEl>
                                          <p:spTgt spid="5"/>
                                        </p:tgtEl>
                                      </p:cBhvr>
                                    </p:animEffect>
                                  </p:childTnLst>
                                </p:cTn>
                              </p:par>
                            </p:childTnLst>
                          </p:cTn>
                        </p:par>
                        <p:par>
                          <p:cTn id="30" fill="hold" nodeType="afterGroup">
                            <p:stCondLst>
                              <p:cond delay="1000"/>
                            </p:stCondLst>
                            <p:childTnLst>
                              <p:par>
                                <p:cTn id="31" presetID="1" presetClass="entr" presetSubtype="0" fill="hold" nodeType="afterEffect">
                                  <p:stCondLst>
                                    <p:cond delay="0"/>
                                  </p:stCondLst>
                                  <p:childTnLst>
                                    <p:set>
                                      <p:cBhvr>
                                        <p:cTn id="32" dur="1" fill="hold">
                                          <p:stCondLst>
                                            <p:cond delay="0"/>
                                          </p:stCondLst>
                                        </p:cTn>
                                        <p:tgtEl>
                                          <p:spTgt spid="47107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471073"/>
                                        </p:tgtEl>
                                        <p:attrNameLst>
                                          <p:attrName>style.visibility</p:attrName>
                                        </p:attrNameLst>
                                      </p:cBhvr>
                                      <p:to>
                                        <p:strVal val="visible"/>
                                      </p:to>
                                    </p:set>
                                    <p:anim calcmode="lin" valueType="num">
                                      <p:cBhvr>
                                        <p:cTn id="37" dur="500" fill="hold"/>
                                        <p:tgtEl>
                                          <p:spTgt spid="471073"/>
                                        </p:tgtEl>
                                        <p:attrNameLst>
                                          <p:attrName>ppt_w</p:attrName>
                                        </p:attrNameLst>
                                      </p:cBhvr>
                                      <p:tavLst>
                                        <p:tav tm="0">
                                          <p:val>
                                            <p:fltVal val="0"/>
                                          </p:val>
                                        </p:tav>
                                        <p:tav tm="100000">
                                          <p:val>
                                            <p:strVal val="#ppt_w"/>
                                          </p:val>
                                        </p:tav>
                                      </p:tavLst>
                                    </p:anim>
                                    <p:anim calcmode="lin" valueType="num">
                                      <p:cBhvr>
                                        <p:cTn id="38" dur="500" fill="hold"/>
                                        <p:tgtEl>
                                          <p:spTgt spid="47107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471073"/>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471074"/>
                                        </p:tgtEl>
                                        <p:attrNameLst>
                                          <p:attrName>style.visibility</p:attrName>
                                        </p:attrNameLst>
                                      </p:cBhvr>
                                      <p:to>
                                        <p:strVal val="visible"/>
                                      </p:to>
                                    </p:set>
                                    <p:anim calcmode="lin" valueType="num">
                                      <p:cBhvr>
                                        <p:cTn id="43" dur="500" fill="hold"/>
                                        <p:tgtEl>
                                          <p:spTgt spid="471074"/>
                                        </p:tgtEl>
                                        <p:attrNameLst>
                                          <p:attrName>ppt_w</p:attrName>
                                        </p:attrNameLst>
                                      </p:cBhvr>
                                      <p:tavLst>
                                        <p:tav tm="0">
                                          <p:val>
                                            <p:fltVal val="0"/>
                                          </p:val>
                                        </p:tav>
                                        <p:tav tm="100000">
                                          <p:val>
                                            <p:strVal val="#ppt_w"/>
                                          </p:val>
                                        </p:tav>
                                      </p:tavLst>
                                    </p:anim>
                                    <p:anim calcmode="lin" valueType="num">
                                      <p:cBhvr>
                                        <p:cTn id="44" dur="500" fill="hold"/>
                                        <p:tgtEl>
                                          <p:spTgt spid="471074"/>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471074"/>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471075"/>
                                        </p:tgtEl>
                                        <p:attrNameLst>
                                          <p:attrName>style.visibility</p:attrName>
                                        </p:attrNameLst>
                                      </p:cBhvr>
                                      <p:to>
                                        <p:strVal val="visible"/>
                                      </p:to>
                                    </p:set>
                                    <p:anim calcmode="lin" valueType="num">
                                      <p:cBhvr>
                                        <p:cTn id="49" dur="500" fill="hold"/>
                                        <p:tgtEl>
                                          <p:spTgt spid="471075"/>
                                        </p:tgtEl>
                                        <p:attrNameLst>
                                          <p:attrName>ppt_w</p:attrName>
                                        </p:attrNameLst>
                                      </p:cBhvr>
                                      <p:tavLst>
                                        <p:tav tm="0">
                                          <p:val>
                                            <p:fltVal val="0"/>
                                          </p:val>
                                        </p:tav>
                                        <p:tav tm="100000">
                                          <p:val>
                                            <p:strVal val="#ppt_w"/>
                                          </p:val>
                                        </p:tav>
                                      </p:tavLst>
                                    </p:anim>
                                    <p:anim calcmode="lin" valueType="num">
                                      <p:cBhvr>
                                        <p:cTn id="50" dur="500" fill="hold"/>
                                        <p:tgtEl>
                                          <p:spTgt spid="471075"/>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47107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3" grpId="0"/>
      <p:bldP spid="471074" grpId="0"/>
      <p:bldP spid="471075" grpId="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21890" name="Rectangle 2"/>
          <p:cNvSpPr>
            <a:spLocks noGrp="1" noRot="1" noChangeArrowheads="1"/>
          </p:cNvSpPr>
          <p:nvPr>
            <p:ph type="title"/>
          </p:nvPr>
        </p:nvSpPr>
        <p:spPr>
          <a:xfrm>
            <a:off x="395288" y="620713"/>
            <a:ext cx="8208962" cy="1008062"/>
          </a:xfrm>
        </p:spPr>
        <p:txBody>
          <a:bodyPr/>
          <a:lstStyle/>
          <a:p>
            <a:pPr eaLnBrk="1" hangingPunct="1">
              <a:defRPr/>
            </a:pPr>
            <a:r>
              <a:rPr lang="en-US" altLang="en-US" sz="3600" b="0" smtClean="0"/>
              <a:t>软件工程标准的意义</a:t>
            </a:r>
            <a:endParaRPr lang="zh-CN" altLang="en-US" sz="3600" b="0" smtClean="0">
              <a:ea typeface="宋体" pitchFamily="2" charset="-122"/>
            </a:endParaRPr>
          </a:p>
        </p:txBody>
      </p:sp>
      <p:sp>
        <p:nvSpPr>
          <p:cNvPr id="116740" name="Rectangle 3"/>
          <p:cNvSpPr>
            <a:spLocks noChangeArrowheads="1"/>
          </p:cNvSpPr>
          <p:nvPr/>
        </p:nvSpPr>
        <p:spPr bwMode="auto">
          <a:xfrm>
            <a:off x="1042988" y="1844675"/>
            <a:ext cx="7632700"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6741" name="Text Box 4"/>
          <p:cNvSpPr txBox="1">
            <a:spLocks noChangeArrowheads="1"/>
          </p:cNvSpPr>
          <p:nvPr/>
        </p:nvSpPr>
        <p:spPr bwMode="auto">
          <a:xfrm>
            <a:off x="611188" y="2000250"/>
            <a:ext cx="8353425"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457200" indent="-457200"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just" eaLnBrk="1" hangingPunct="1">
              <a:lnSpc>
                <a:spcPts val="3100"/>
              </a:lnSpc>
              <a:spcBef>
                <a:spcPct val="0"/>
              </a:spcBef>
              <a:buClrTx/>
              <a:buSzTx/>
              <a:buFontTx/>
              <a:buNone/>
            </a:pPr>
            <a:r>
              <a:rPr kumimoji="1" lang="zh-CN" altLang="en-US" sz="1800">
                <a:latin typeface="Times New Roman" pitchFamily="18" charset="0"/>
              </a:rPr>
              <a:t>（</a:t>
            </a:r>
            <a:r>
              <a:rPr kumimoji="1" lang="en-US" altLang="zh-CN" sz="1800">
                <a:latin typeface="Times New Roman" pitchFamily="18" charset="0"/>
              </a:rPr>
              <a:t>1</a:t>
            </a:r>
            <a:r>
              <a:rPr kumimoji="1" lang="zh-CN" altLang="en-US" sz="1800">
                <a:latin typeface="Times New Roman" pitchFamily="18" charset="0"/>
              </a:rPr>
              <a:t>）</a:t>
            </a:r>
            <a:r>
              <a:rPr kumimoji="1" lang="zh-CN" altLang="en-US" sz="2400">
                <a:latin typeface="Arial" pitchFamily="34" charset="0"/>
              </a:rPr>
              <a:t>可提高软件的可靠性、可维护性和可移植性（这表明软</a:t>
            </a:r>
          </a:p>
          <a:p>
            <a:pPr algn="just" eaLnBrk="1" hangingPunct="1">
              <a:lnSpc>
                <a:spcPts val="3100"/>
              </a:lnSpc>
              <a:spcBef>
                <a:spcPct val="0"/>
              </a:spcBef>
              <a:buClrTx/>
              <a:buSzTx/>
              <a:buFontTx/>
              <a:buNone/>
            </a:pPr>
            <a:r>
              <a:rPr kumimoji="1" lang="zh-CN" altLang="en-US" sz="2400">
                <a:latin typeface="Arial" pitchFamily="34" charset="0"/>
              </a:rPr>
              <a:t>件工程标准化可提高软件产品的质量）；</a:t>
            </a:r>
          </a:p>
          <a:p>
            <a:pPr algn="just" eaLnBrk="1" hangingPunct="1">
              <a:lnSpc>
                <a:spcPts val="3100"/>
              </a:lnSpc>
              <a:spcBef>
                <a:spcPct val="0"/>
              </a:spcBef>
              <a:buClrTx/>
              <a:buSzTx/>
              <a:buFontTx/>
              <a:buNone/>
            </a:pPr>
            <a:r>
              <a:rPr kumimoji="1" lang="zh-CN" altLang="en-US" sz="1800">
                <a:latin typeface="Times New Roman" pitchFamily="18" charset="0"/>
              </a:rPr>
              <a:t>（</a:t>
            </a:r>
            <a:r>
              <a:rPr kumimoji="1" lang="en-US" altLang="zh-CN" sz="1800">
                <a:latin typeface="Times New Roman" pitchFamily="18" charset="0"/>
              </a:rPr>
              <a:t>2</a:t>
            </a:r>
            <a:r>
              <a:rPr kumimoji="1" lang="zh-CN" altLang="en-US" sz="1800">
                <a:latin typeface="Times New Roman" pitchFamily="18" charset="0"/>
              </a:rPr>
              <a:t>）</a:t>
            </a:r>
            <a:r>
              <a:rPr kumimoji="1" lang="zh-CN" altLang="en-US" sz="2400">
                <a:latin typeface="Arial" pitchFamily="34" charset="0"/>
              </a:rPr>
              <a:t>提高软件的生产率；</a:t>
            </a:r>
          </a:p>
          <a:p>
            <a:pPr algn="just" eaLnBrk="1" hangingPunct="1">
              <a:lnSpc>
                <a:spcPts val="3100"/>
              </a:lnSpc>
              <a:spcBef>
                <a:spcPct val="0"/>
              </a:spcBef>
              <a:buClrTx/>
              <a:buSzTx/>
              <a:buFontTx/>
              <a:buNone/>
            </a:pPr>
            <a:r>
              <a:rPr kumimoji="1" lang="zh-CN" altLang="en-US" sz="1800">
                <a:latin typeface="Times New Roman" pitchFamily="18" charset="0"/>
              </a:rPr>
              <a:t>（</a:t>
            </a:r>
            <a:r>
              <a:rPr kumimoji="1" lang="en-US" altLang="zh-CN" sz="1800">
                <a:latin typeface="Times New Roman" pitchFamily="18" charset="0"/>
              </a:rPr>
              <a:t>3</a:t>
            </a:r>
            <a:r>
              <a:rPr kumimoji="1" lang="zh-CN" altLang="en-US" sz="1800">
                <a:latin typeface="Times New Roman" pitchFamily="18" charset="0"/>
              </a:rPr>
              <a:t>）</a:t>
            </a:r>
            <a:r>
              <a:rPr kumimoji="1" lang="zh-CN" altLang="en-US" sz="2400">
                <a:latin typeface="Arial" pitchFamily="34" charset="0"/>
              </a:rPr>
              <a:t>提高软件人员的技术水平；</a:t>
            </a:r>
          </a:p>
          <a:p>
            <a:pPr algn="just" eaLnBrk="1" hangingPunct="1">
              <a:lnSpc>
                <a:spcPts val="3100"/>
              </a:lnSpc>
              <a:spcBef>
                <a:spcPct val="0"/>
              </a:spcBef>
              <a:buClrTx/>
              <a:buSzTx/>
              <a:buFontTx/>
              <a:buNone/>
            </a:pPr>
            <a:r>
              <a:rPr kumimoji="1" lang="zh-CN" altLang="en-US" sz="1800">
                <a:latin typeface="Times New Roman" pitchFamily="18" charset="0"/>
              </a:rPr>
              <a:t>（</a:t>
            </a:r>
            <a:r>
              <a:rPr kumimoji="1" lang="en-US" altLang="zh-CN" sz="1800">
                <a:latin typeface="Times New Roman" pitchFamily="18" charset="0"/>
              </a:rPr>
              <a:t>4</a:t>
            </a:r>
            <a:r>
              <a:rPr kumimoji="1" lang="zh-CN" altLang="en-US" sz="1800">
                <a:latin typeface="Times New Roman" pitchFamily="18" charset="0"/>
              </a:rPr>
              <a:t>）</a:t>
            </a:r>
            <a:r>
              <a:rPr kumimoji="1" lang="zh-CN" altLang="en-US" sz="2400">
                <a:latin typeface="Arial" pitchFamily="34" charset="0"/>
              </a:rPr>
              <a:t>提高软件人员之间的通信效率，减少差错和误解；</a:t>
            </a:r>
          </a:p>
          <a:p>
            <a:pPr algn="just" eaLnBrk="1" hangingPunct="1">
              <a:lnSpc>
                <a:spcPts val="3100"/>
              </a:lnSpc>
              <a:spcBef>
                <a:spcPct val="0"/>
              </a:spcBef>
              <a:buClrTx/>
              <a:buSzTx/>
              <a:buFontTx/>
              <a:buNone/>
            </a:pPr>
            <a:r>
              <a:rPr kumimoji="1" lang="zh-CN" altLang="en-US" sz="1800">
                <a:latin typeface="Times New Roman" pitchFamily="18" charset="0"/>
              </a:rPr>
              <a:t>（</a:t>
            </a:r>
            <a:r>
              <a:rPr kumimoji="1" lang="en-US" altLang="zh-CN" sz="1800">
                <a:latin typeface="Times New Roman" pitchFamily="18" charset="0"/>
              </a:rPr>
              <a:t>5</a:t>
            </a:r>
            <a:r>
              <a:rPr kumimoji="1" lang="zh-CN" altLang="en-US" sz="1800">
                <a:latin typeface="Times New Roman" pitchFamily="18" charset="0"/>
              </a:rPr>
              <a:t>）</a:t>
            </a:r>
            <a:r>
              <a:rPr kumimoji="1" lang="zh-CN" altLang="en-US" sz="2400">
                <a:latin typeface="Arial" pitchFamily="34" charset="0"/>
              </a:rPr>
              <a:t>有利于软件管理；</a:t>
            </a:r>
          </a:p>
          <a:p>
            <a:pPr algn="just" eaLnBrk="1" hangingPunct="1">
              <a:lnSpc>
                <a:spcPts val="3100"/>
              </a:lnSpc>
              <a:spcBef>
                <a:spcPct val="0"/>
              </a:spcBef>
              <a:buClrTx/>
              <a:buSzTx/>
              <a:buFontTx/>
              <a:buNone/>
            </a:pPr>
            <a:r>
              <a:rPr kumimoji="1" lang="zh-CN" altLang="en-US" sz="1800">
                <a:latin typeface="Times New Roman" pitchFamily="18" charset="0"/>
              </a:rPr>
              <a:t>（</a:t>
            </a:r>
            <a:r>
              <a:rPr kumimoji="1" lang="en-US" altLang="zh-CN" sz="1800">
                <a:latin typeface="Times New Roman" pitchFamily="18" charset="0"/>
              </a:rPr>
              <a:t>6</a:t>
            </a:r>
            <a:r>
              <a:rPr kumimoji="1" lang="zh-CN" altLang="en-US" sz="1800">
                <a:latin typeface="Times New Roman" pitchFamily="18" charset="0"/>
              </a:rPr>
              <a:t>）</a:t>
            </a:r>
            <a:r>
              <a:rPr kumimoji="1" lang="zh-CN" altLang="en-US" sz="2400">
                <a:latin typeface="Arial" pitchFamily="34" charset="0"/>
              </a:rPr>
              <a:t>有利于降低软件产品的成本和运行维护成本；</a:t>
            </a:r>
          </a:p>
          <a:p>
            <a:pPr algn="just" eaLnBrk="1" hangingPunct="1">
              <a:lnSpc>
                <a:spcPts val="3100"/>
              </a:lnSpc>
              <a:spcBef>
                <a:spcPct val="0"/>
              </a:spcBef>
              <a:buClrTx/>
              <a:buSzTx/>
              <a:buFontTx/>
              <a:buNone/>
            </a:pPr>
            <a:r>
              <a:rPr kumimoji="1" lang="zh-CN" altLang="en-US" sz="1800">
                <a:latin typeface="Times New Roman" pitchFamily="18" charset="0"/>
              </a:rPr>
              <a:t>（</a:t>
            </a:r>
            <a:r>
              <a:rPr kumimoji="1" lang="en-US" altLang="zh-CN" sz="1800">
                <a:latin typeface="Times New Roman" pitchFamily="18" charset="0"/>
              </a:rPr>
              <a:t>7</a:t>
            </a:r>
            <a:r>
              <a:rPr kumimoji="1" lang="zh-CN" altLang="en-US" sz="1800">
                <a:latin typeface="Times New Roman" pitchFamily="18" charset="0"/>
              </a:rPr>
              <a:t>）</a:t>
            </a:r>
            <a:r>
              <a:rPr kumimoji="1" lang="zh-CN" altLang="en-US" sz="2400">
                <a:latin typeface="Arial" pitchFamily="34" charset="0"/>
              </a:rPr>
              <a:t>有利于缩短软件开发周期。</a:t>
            </a:r>
          </a:p>
        </p:txBody>
      </p:sp>
      <p:sp>
        <p:nvSpPr>
          <p:cNvPr id="11674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A1FAD881-B68B-461B-ACAC-9AE1E127ADE1}" type="slidenum">
              <a:rPr lang="zh-CN" altLang="en-US" sz="1200" smtClean="0">
                <a:solidFill>
                  <a:schemeClr val="bg2"/>
                </a:solidFill>
                <a:latin typeface="Arial" pitchFamily="34" charset="0"/>
              </a:rPr>
              <a:pPr eaLnBrk="1" hangingPunct="1">
                <a:spcBef>
                  <a:spcPct val="0"/>
                </a:spcBef>
                <a:buClrTx/>
                <a:buSzTx/>
                <a:buFontTx/>
                <a:buNone/>
              </a:pPr>
              <a:t>110</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22914" name="Rectangle 2"/>
          <p:cNvSpPr>
            <a:spLocks noGrp="1" noRot="1" noChangeArrowheads="1"/>
          </p:cNvSpPr>
          <p:nvPr>
            <p:ph type="title"/>
          </p:nvPr>
        </p:nvSpPr>
        <p:spPr>
          <a:xfrm>
            <a:off x="395288" y="620713"/>
            <a:ext cx="8208962" cy="1008062"/>
          </a:xfrm>
        </p:spPr>
        <p:txBody>
          <a:bodyPr/>
          <a:lstStyle/>
          <a:p>
            <a:pPr eaLnBrk="1" hangingPunct="1">
              <a:defRPr/>
            </a:pPr>
            <a:r>
              <a:rPr lang="en-US" altLang="en-US" sz="3600" b="0" smtClean="0"/>
              <a:t>软件工程标准的分类</a:t>
            </a:r>
            <a:endParaRPr lang="zh-CN" altLang="en-US" sz="3600" b="0" smtClean="0">
              <a:ea typeface="宋体" pitchFamily="2" charset="-122"/>
            </a:endParaRPr>
          </a:p>
        </p:txBody>
      </p:sp>
      <p:sp>
        <p:nvSpPr>
          <p:cNvPr id="117764" name="Rectangle 3"/>
          <p:cNvSpPr>
            <a:spLocks noChangeArrowheads="1"/>
          </p:cNvSpPr>
          <p:nvPr/>
        </p:nvSpPr>
        <p:spPr bwMode="auto">
          <a:xfrm>
            <a:off x="1042988" y="1844675"/>
            <a:ext cx="7632700"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17765" name="Text Box 4"/>
          <p:cNvSpPr txBox="1">
            <a:spLocks noChangeArrowheads="1"/>
          </p:cNvSpPr>
          <p:nvPr/>
        </p:nvSpPr>
        <p:spPr bwMode="auto">
          <a:xfrm>
            <a:off x="611188" y="2000250"/>
            <a:ext cx="7991475"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457200" indent="-457200"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just" eaLnBrk="1" hangingPunct="1">
              <a:spcBef>
                <a:spcPct val="0"/>
              </a:spcBef>
              <a:buClrTx/>
              <a:buSzTx/>
              <a:buFontTx/>
              <a:buNone/>
            </a:pPr>
            <a:endParaRPr kumimoji="1" lang="zh-CN" altLang="en-US" sz="2800">
              <a:solidFill>
                <a:schemeClr val="tx2"/>
              </a:solidFill>
              <a:latin typeface="宋体" pitchFamily="2" charset="-122"/>
            </a:endParaRPr>
          </a:p>
          <a:p>
            <a:pPr algn="just" eaLnBrk="1" hangingPunct="1">
              <a:spcBef>
                <a:spcPct val="0"/>
              </a:spcBef>
              <a:buClr>
                <a:schemeClr val="tx2"/>
              </a:buClr>
              <a:buSzPct val="120000"/>
              <a:buFontTx/>
              <a:buChar char="•"/>
            </a:pPr>
            <a:r>
              <a:rPr kumimoji="1" lang="zh-CN" altLang="en-US" sz="2800">
                <a:latin typeface="宋体" pitchFamily="2" charset="-122"/>
              </a:rPr>
              <a:t>过程标准（如方法、技术、度量等）；</a:t>
            </a:r>
          </a:p>
          <a:p>
            <a:pPr algn="just" eaLnBrk="1" hangingPunct="1">
              <a:spcBef>
                <a:spcPct val="0"/>
              </a:spcBef>
              <a:buClr>
                <a:schemeClr val="tx2"/>
              </a:buClr>
              <a:buSzPct val="120000"/>
              <a:buFontTx/>
              <a:buChar char="•"/>
            </a:pPr>
            <a:r>
              <a:rPr kumimoji="1" lang="zh-CN" altLang="en-US" sz="2800">
                <a:latin typeface="宋体" pitchFamily="2" charset="-122"/>
              </a:rPr>
              <a:t>产品标准（如需求、设计、部件、描述、计划、报告等）；</a:t>
            </a:r>
          </a:p>
          <a:p>
            <a:pPr algn="just" eaLnBrk="1" hangingPunct="1">
              <a:spcBef>
                <a:spcPct val="0"/>
              </a:spcBef>
              <a:buClr>
                <a:schemeClr val="tx2"/>
              </a:buClr>
              <a:buSzPct val="120000"/>
              <a:buFontTx/>
              <a:buChar char="•"/>
            </a:pPr>
            <a:r>
              <a:rPr kumimoji="1" lang="zh-CN" altLang="en-US" sz="2800">
                <a:latin typeface="宋体" pitchFamily="2" charset="-122"/>
              </a:rPr>
              <a:t>专业标准（如职别、道德准则、认证、特许、课程等）；</a:t>
            </a:r>
          </a:p>
          <a:p>
            <a:pPr algn="just" eaLnBrk="1" hangingPunct="1">
              <a:spcBef>
                <a:spcPct val="0"/>
              </a:spcBef>
              <a:buClr>
                <a:schemeClr val="tx2"/>
              </a:buClr>
              <a:buSzPct val="120000"/>
              <a:buFontTx/>
              <a:buChar char="•"/>
            </a:pPr>
            <a:r>
              <a:rPr kumimoji="1" lang="zh-CN" altLang="en-US" sz="2800">
                <a:latin typeface="宋体" pitchFamily="2" charset="-122"/>
              </a:rPr>
              <a:t>记法标准（如术语、表示法、语言等）。 </a:t>
            </a:r>
          </a:p>
        </p:txBody>
      </p:sp>
      <p:sp>
        <p:nvSpPr>
          <p:cNvPr id="11776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FF455138-E220-4248-AC54-8EB171EFA426}" type="slidenum">
              <a:rPr lang="zh-CN" altLang="en-US" sz="1200" smtClean="0">
                <a:solidFill>
                  <a:schemeClr val="bg2"/>
                </a:solidFill>
                <a:latin typeface="Arial" pitchFamily="34" charset="0"/>
              </a:rPr>
              <a:pPr eaLnBrk="1" hangingPunct="1">
                <a:spcBef>
                  <a:spcPct val="0"/>
                </a:spcBef>
                <a:buClrTx/>
                <a:buSzTx/>
                <a:buFontTx/>
                <a:buNone/>
              </a:pPr>
              <a:t>111</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23938" name="Rectangle 2"/>
          <p:cNvSpPr>
            <a:spLocks noGrp="1" noRot="1" noChangeArrowheads="1"/>
          </p:cNvSpPr>
          <p:nvPr>
            <p:ph type="title"/>
          </p:nvPr>
        </p:nvSpPr>
        <p:spPr/>
        <p:txBody>
          <a:bodyPr/>
          <a:lstStyle/>
          <a:p>
            <a:pPr eaLnBrk="1" hangingPunct="1">
              <a:defRPr/>
            </a:pPr>
            <a:r>
              <a:rPr lang="zh-CN" altLang="en-US" sz="3600" smtClean="0">
                <a:ea typeface="宋体" pitchFamily="2" charset="-122"/>
              </a:rPr>
              <a:t>软件工程标准的级别</a:t>
            </a:r>
          </a:p>
        </p:txBody>
      </p:sp>
      <p:sp>
        <p:nvSpPr>
          <p:cNvPr id="423939" name="Rectangle 3"/>
          <p:cNvSpPr>
            <a:spLocks noGrp="1" noChangeArrowheads="1"/>
          </p:cNvSpPr>
          <p:nvPr>
            <p:ph type="body" idx="1"/>
          </p:nvPr>
        </p:nvSpPr>
        <p:spPr>
          <a:xfrm>
            <a:off x="1281113" y="1295400"/>
            <a:ext cx="7405687" cy="4830763"/>
          </a:xfrm>
        </p:spPr>
        <p:txBody>
          <a:bodyPr/>
          <a:lstStyle/>
          <a:p>
            <a:pPr marL="609600" indent="-609600" eaLnBrk="1" hangingPunct="1">
              <a:buFont typeface="Wingdings" pitchFamily="2" charset="2"/>
              <a:buNone/>
              <a:defRPr/>
            </a:pPr>
            <a:r>
              <a:rPr lang="zh-CN" altLang="en-US" smtClean="0">
                <a:latin typeface="宋体" pitchFamily="2" charset="-122"/>
                <a:ea typeface="宋体" pitchFamily="2" charset="-122"/>
              </a:rPr>
              <a:t> 它可分为以下五个级别：</a:t>
            </a:r>
          </a:p>
          <a:p>
            <a:pPr marL="990600" lvl="1" indent="-533400" eaLnBrk="1" hangingPunct="1">
              <a:lnSpc>
                <a:spcPct val="130000"/>
              </a:lnSpc>
              <a:buFontTx/>
              <a:buAutoNum type="arabicPeriod"/>
              <a:defRPr/>
            </a:pPr>
            <a:r>
              <a:rPr lang="zh-CN" altLang="en-US" b="1" smtClean="0">
                <a:latin typeface="宋体" pitchFamily="2" charset="-122"/>
                <a:ea typeface="宋体" pitchFamily="2" charset="-122"/>
              </a:rPr>
              <a:t>国际标准</a:t>
            </a:r>
          </a:p>
          <a:p>
            <a:pPr marL="990600" lvl="1" indent="-533400" eaLnBrk="1" hangingPunct="1">
              <a:lnSpc>
                <a:spcPct val="130000"/>
              </a:lnSpc>
              <a:buFontTx/>
              <a:buAutoNum type="arabicPeriod"/>
              <a:defRPr/>
            </a:pPr>
            <a:r>
              <a:rPr lang="zh-CN" altLang="en-US" b="1" smtClean="0">
                <a:latin typeface="宋体" pitchFamily="2" charset="-122"/>
                <a:ea typeface="宋体" pitchFamily="2" charset="-122"/>
              </a:rPr>
              <a:t>国家标准</a:t>
            </a:r>
          </a:p>
          <a:p>
            <a:pPr marL="990600" lvl="1" indent="-533400" eaLnBrk="1" hangingPunct="1">
              <a:lnSpc>
                <a:spcPct val="130000"/>
              </a:lnSpc>
              <a:buFontTx/>
              <a:buAutoNum type="arabicPeriod"/>
              <a:defRPr/>
            </a:pPr>
            <a:r>
              <a:rPr lang="zh-CN" altLang="en-US" b="1" smtClean="0">
                <a:latin typeface="宋体" pitchFamily="2" charset="-122"/>
                <a:ea typeface="宋体" pitchFamily="2" charset="-122"/>
              </a:rPr>
              <a:t>行业标准</a:t>
            </a:r>
          </a:p>
          <a:p>
            <a:pPr marL="990600" lvl="1" indent="-533400" eaLnBrk="1" hangingPunct="1">
              <a:lnSpc>
                <a:spcPct val="130000"/>
              </a:lnSpc>
              <a:buFontTx/>
              <a:buAutoNum type="arabicPeriod"/>
              <a:defRPr/>
            </a:pPr>
            <a:r>
              <a:rPr lang="zh-CN" altLang="en-US" b="1" smtClean="0">
                <a:latin typeface="宋体" pitchFamily="2" charset="-122"/>
                <a:ea typeface="宋体" pitchFamily="2" charset="-122"/>
              </a:rPr>
              <a:t>企业（机构）标准</a:t>
            </a:r>
          </a:p>
          <a:p>
            <a:pPr marL="990600" lvl="1" indent="-533400" eaLnBrk="1" hangingPunct="1">
              <a:lnSpc>
                <a:spcPct val="130000"/>
              </a:lnSpc>
              <a:buFontTx/>
              <a:buAutoNum type="arabicPeriod"/>
              <a:defRPr/>
            </a:pPr>
            <a:r>
              <a:rPr lang="zh-CN" altLang="en-US" b="1" smtClean="0">
                <a:latin typeface="宋体" pitchFamily="2" charset="-122"/>
                <a:ea typeface="宋体" pitchFamily="2" charset="-122"/>
              </a:rPr>
              <a:t>项目（课题）标准</a:t>
            </a:r>
            <a:r>
              <a:rPr lang="zh-CN" altLang="en-US" smtClean="0">
                <a:ea typeface="宋体" pitchFamily="2" charset="-122"/>
              </a:rPr>
              <a:t> </a:t>
            </a:r>
          </a:p>
        </p:txBody>
      </p:sp>
      <p:sp>
        <p:nvSpPr>
          <p:cNvPr id="11878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565496B1-6C9A-40E1-9EBF-D4B1D6FFC806}" type="slidenum">
              <a:rPr lang="zh-CN" altLang="en-US" sz="1200" smtClean="0">
                <a:solidFill>
                  <a:schemeClr val="bg2"/>
                </a:solidFill>
                <a:latin typeface="Arial" pitchFamily="34" charset="0"/>
              </a:rPr>
              <a:pPr eaLnBrk="1" hangingPunct="1">
                <a:spcBef>
                  <a:spcPct val="0"/>
                </a:spcBef>
                <a:buClrTx/>
                <a:buSzTx/>
                <a:buFontTx/>
                <a:buNone/>
              </a:pPr>
              <a:t>112</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24963" name="Rectangle 3"/>
          <p:cNvSpPr>
            <a:spLocks noGrp="1" noChangeArrowheads="1"/>
          </p:cNvSpPr>
          <p:nvPr>
            <p:ph type="body" idx="1"/>
          </p:nvPr>
        </p:nvSpPr>
        <p:spPr>
          <a:xfrm>
            <a:off x="649288" y="1727200"/>
            <a:ext cx="7667625" cy="3789363"/>
          </a:xfrm>
        </p:spPr>
        <p:txBody>
          <a:bodyPr/>
          <a:lstStyle/>
          <a:p>
            <a:pPr eaLnBrk="1" hangingPunct="1">
              <a:lnSpc>
                <a:spcPct val="120000"/>
              </a:lnSpc>
              <a:buFont typeface="Wingdings" pitchFamily="2" charset="2"/>
              <a:buNone/>
              <a:defRPr/>
            </a:pPr>
            <a:r>
              <a:rPr lang="en-US" altLang="zh-CN" smtClean="0">
                <a:solidFill>
                  <a:schemeClr val="tx2"/>
                </a:solidFill>
                <a:ea typeface="宋体" pitchFamily="2" charset="-122"/>
              </a:rPr>
              <a:t>1</a:t>
            </a:r>
            <a:r>
              <a:rPr lang="zh-CN" altLang="en-US" smtClean="0">
                <a:solidFill>
                  <a:schemeClr val="tx2"/>
                </a:solidFill>
                <a:ea typeface="宋体" pitchFamily="2" charset="-122"/>
              </a:rPr>
              <a:t>．国际标准</a:t>
            </a:r>
          </a:p>
          <a:p>
            <a:pPr eaLnBrk="1" hangingPunct="1">
              <a:lnSpc>
                <a:spcPct val="120000"/>
              </a:lnSpc>
              <a:defRPr/>
            </a:pPr>
            <a:r>
              <a:rPr lang="zh-CN" altLang="en-US" sz="2400" b="1" smtClean="0">
                <a:ea typeface="宋体" pitchFamily="2" charset="-122"/>
              </a:rPr>
              <a:t>由国际联合机构制定和公布，提供各国参考的标准。</a:t>
            </a:r>
          </a:p>
          <a:p>
            <a:pPr eaLnBrk="1" hangingPunct="1">
              <a:lnSpc>
                <a:spcPct val="120000"/>
              </a:lnSpc>
              <a:defRPr/>
            </a:pPr>
            <a:r>
              <a:rPr lang="zh-CN" altLang="en-US" sz="2400" b="1" smtClean="0">
                <a:ea typeface="宋体" pitchFamily="2" charset="-122"/>
              </a:rPr>
              <a:t> </a:t>
            </a:r>
            <a:r>
              <a:rPr lang="en-US" altLang="zh-CN" sz="2400" b="1" smtClean="0">
                <a:ea typeface="宋体" pitchFamily="2" charset="-122"/>
              </a:rPr>
              <a:t>ISO</a:t>
            </a:r>
            <a:r>
              <a:rPr lang="zh-CN" altLang="en-US" sz="2400" b="1" smtClean="0">
                <a:ea typeface="宋体" pitchFamily="2" charset="-122"/>
              </a:rPr>
              <a:t>（</a:t>
            </a:r>
            <a:r>
              <a:rPr lang="en-US" altLang="zh-CN" sz="2400" b="1" smtClean="0">
                <a:ea typeface="宋体" pitchFamily="2" charset="-122"/>
              </a:rPr>
              <a:t>International standards organization</a:t>
            </a:r>
            <a:r>
              <a:rPr lang="zh-CN" altLang="en-US" sz="2400" b="1" smtClean="0">
                <a:ea typeface="宋体" pitchFamily="2" charset="-122"/>
              </a:rPr>
              <a:t>）</a:t>
            </a:r>
            <a:r>
              <a:rPr lang="en-US" altLang="zh-CN" sz="2400" b="1" smtClean="0">
                <a:ea typeface="宋体" pitchFamily="2" charset="-122"/>
              </a:rPr>
              <a:t>—</a:t>
            </a:r>
            <a:r>
              <a:rPr lang="zh-CN" altLang="en-US" sz="2400" b="1" smtClean="0">
                <a:ea typeface="宋体" pitchFamily="2" charset="-122"/>
              </a:rPr>
              <a:t>国际化标准组织。</a:t>
            </a:r>
          </a:p>
          <a:p>
            <a:pPr eaLnBrk="1" hangingPunct="1">
              <a:lnSpc>
                <a:spcPct val="120000"/>
              </a:lnSpc>
              <a:defRPr/>
            </a:pPr>
            <a:r>
              <a:rPr lang="zh-CN" altLang="en-US" sz="2400" b="1" smtClean="0">
                <a:ea typeface="宋体" pitchFamily="2" charset="-122"/>
              </a:rPr>
              <a:t> </a:t>
            </a:r>
            <a:r>
              <a:rPr lang="en-US" altLang="zh-CN" sz="2400" b="1" smtClean="0">
                <a:ea typeface="宋体" pitchFamily="2" charset="-122"/>
              </a:rPr>
              <a:t>20</a:t>
            </a:r>
            <a:r>
              <a:rPr lang="zh-CN" altLang="en-US" sz="2400" b="1" smtClean="0">
                <a:ea typeface="宋体" pitchFamily="2" charset="-122"/>
              </a:rPr>
              <a:t>世纪</a:t>
            </a:r>
            <a:r>
              <a:rPr lang="en-US" altLang="zh-CN" sz="2400" b="1" smtClean="0">
                <a:ea typeface="宋体" pitchFamily="2" charset="-122"/>
              </a:rPr>
              <a:t>60</a:t>
            </a:r>
            <a:r>
              <a:rPr lang="zh-CN" altLang="en-US" sz="2400" b="1" smtClean="0">
                <a:ea typeface="宋体" pitchFamily="2" charset="-122"/>
              </a:rPr>
              <a:t>年代初，该机构建立了“计算机与信息处理技术委员会”，简称</a:t>
            </a:r>
            <a:r>
              <a:rPr lang="en-US" altLang="zh-CN" sz="2400" b="1" smtClean="0">
                <a:ea typeface="宋体" pitchFamily="2" charset="-122"/>
              </a:rPr>
              <a:t>ISO/TC97</a:t>
            </a:r>
            <a:r>
              <a:rPr lang="zh-CN" altLang="en-US" sz="2400" b="1" smtClean="0">
                <a:ea typeface="宋体" pitchFamily="2" charset="-122"/>
              </a:rPr>
              <a:t>，专门负责与计算机有关的标准化工作。</a:t>
            </a:r>
          </a:p>
          <a:p>
            <a:pPr eaLnBrk="1" hangingPunct="1">
              <a:defRPr/>
            </a:pPr>
            <a:endParaRPr lang="zh-CN" altLang="en-US" sz="2400" b="1" smtClean="0">
              <a:ea typeface="宋体" pitchFamily="2" charset="-122"/>
            </a:endParaRPr>
          </a:p>
        </p:txBody>
      </p:sp>
      <p:sp>
        <p:nvSpPr>
          <p:cNvPr id="11981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4381E693-8A16-4F42-B8F6-DD88AC14D89F}" type="slidenum">
              <a:rPr lang="zh-CN" altLang="en-US" sz="1200" smtClean="0">
                <a:solidFill>
                  <a:schemeClr val="bg2"/>
                </a:solidFill>
                <a:latin typeface="Arial" pitchFamily="34" charset="0"/>
              </a:rPr>
              <a:pPr eaLnBrk="1" hangingPunct="1">
                <a:spcBef>
                  <a:spcPct val="0"/>
                </a:spcBef>
                <a:buClrTx/>
                <a:buSzTx/>
                <a:buFontTx/>
                <a:buNone/>
              </a:pPr>
              <a:t>113</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25986" name="Rectangle 2"/>
          <p:cNvSpPr>
            <a:spLocks noGrp="1" noRot="1" noChangeArrowheads="1"/>
          </p:cNvSpPr>
          <p:nvPr>
            <p:ph type="title"/>
          </p:nvPr>
        </p:nvSpPr>
        <p:spPr>
          <a:xfrm>
            <a:off x="1371600" y="152400"/>
            <a:ext cx="7543800" cy="684213"/>
          </a:xfrm>
        </p:spPr>
        <p:txBody>
          <a:bodyPr/>
          <a:lstStyle/>
          <a:p>
            <a:pPr eaLnBrk="1" hangingPunct="1">
              <a:defRPr/>
            </a:pPr>
            <a:endParaRPr lang="zh-CN" altLang="en-US" sz="2400" smtClean="0">
              <a:latin typeface="黑体" pitchFamily="2" charset="-122"/>
              <a:ea typeface="黑体" pitchFamily="2" charset="-122"/>
            </a:endParaRPr>
          </a:p>
        </p:txBody>
      </p:sp>
      <p:sp>
        <p:nvSpPr>
          <p:cNvPr id="425987" name="Rectangle 3"/>
          <p:cNvSpPr>
            <a:spLocks noGrp="1" noChangeArrowheads="1"/>
          </p:cNvSpPr>
          <p:nvPr>
            <p:ph type="body" idx="1"/>
          </p:nvPr>
        </p:nvSpPr>
        <p:spPr>
          <a:xfrm>
            <a:off x="260350" y="908050"/>
            <a:ext cx="8991600" cy="4968875"/>
          </a:xfrm>
        </p:spPr>
        <p:txBody>
          <a:bodyPr/>
          <a:lstStyle/>
          <a:p>
            <a:pPr eaLnBrk="1" hangingPunct="1">
              <a:lnSpc>
                <a:spcPct val="90000"/>
              </a:lnSpc>
              <a:buFont typeface="Wingdings" pitchFamily="2" charset="2"/>
              <a:buNone/>
              <a:defRPr/>
            </a:pPr>
            <a:r>
              <a:rPr lang="en-US" altLang="zh-CN" b="1" dirty="0" smtClean="0">
                <a:solidFill>
                  <a:schemeClr val="tx2"/>
                </a:solidFill>
                <a:effectLst/>
                <a:ea typeface="宋体" pitchFamily="2" charset="-122"/>
              </a:rPr>
              <a:t>2</a:t>
            </a:r>
            <a:r>
              <a:rPr lang="zh-CN" altLang="en-US" b="1" dirty="0" smtClean="0">
                <a:solidFill>
                  <a:schemeClr val="tx2"/>
                </a:solidFill>
                <a:effectLst/>
                <a:ea typeface="宋体" pitchFamily="2" charset="-122"/>
              </a:rPr>
              <a:t>．国家标准 </a:t>
            </a:r>
          </a:p>
          <a:p>
            <a:pPr eaLnBrk="1" hangingPunct="1">
              <a:lnSpc>
                <a:spcPct val="90000"/>
              </a:lnSpc>
              <a:defRPr/>
            </a:pPr>
            <a:r>
              <a:rPr lang="zh-CN" altLang="en-US" sz="2400" b="1" dirty="0" smtClean="0">
                <a:ea typeface="宋体" pitchFamily="2" charset="-122"/>
              </a:rPr>
              <a:t>由政府或国家级的机构制定或批准，适用于全国范围的标准 。</a:t>
            </a:r>
          </a:p>
          <a:p>
            <a:pPr eaLnBrk="1" hangingPunct="1">
              <a:lnSpc>
                <a:spcPct val="90000"/>
              </a:lnSpc>
              <a:defRPr/>
            </a:pPr>
            <a:r>
              <a:rPr lang="zh-CN" altLang="en-US" sz="2400" b="1" dirty="0" smtClean="0">
                <a:ea typeface="宋体" pitchFamily="2" charset="-122"/>
              </a:rPr>
              <a:t> </a:t>
            </a:r>
            <a:r>
              <a:rPr lang="en-US" altLang="zh-CN" sz="2400" b="1" dirty="0" smtClean="0">
                <a:ea typeface="宋体" pitchFamily="2" charset="-122"/>
              </a:rPr>
              <a:t>GB——</a:t>
            </a:r>
            <a:r>
              <a:rPr lang="zh-CN" altLang="en-US" sz="2400" b="1" dirty="0" smtClean="0">
                <a:ea typeface="宋体" pitchFamily="2" charset="-122"/>
              </a:rPr>
              <a:t>中华人民共和国国家技术监督局是中国的最高标准化机构，它所公布实施的标准简称为“国标”；</a:t>
            </a:r>
          </a:p>
          <a:p>
            <a:pPr eaLnBrk="1" hangingPunct="1">
              <a:lnSpc>
                <a:spcPct val="90000"/>
              </a:lnSpc>
              <a:defRPr/>
            </a:pPr>
            <a:r>
              <a:rPr lang="en-US" altLang="zh-CN" sz="2400" b="1" dirty="0" smtClean="0">
                <a:ea typeface="宋体" pitchFamily="2" charset="-122"/>
              </a:rPr>
              <a:t>ANSI</a:t>
            </a:r>
            <a:r>
              <a:rPr lang="zh-CN" altLang="en-US" sz="2400" b="1" dirty="0" smtClean="0">
                <a:ea typeface="宋体" pitchFamily="2" charset="-122"/>
              </a:rPr>
              <a:t>（</a:t>
            </a:r>
            <a:r>
              <a:rPr lang="en-US" altLang="zh-CN" sz="2400" b="1" dirty="0" smtClean="0">
                <a:ea typeface="宋体" pitchFamily="2" charset="-122"/>
              </a:rPr>
              <a:t>American national standards institute</a:t>
            </a:r>
            <a:r>
              <a:rPr lang="zh-CN" altLang="en-US" sz="2400" b="1" dirty="0" smtClean="0">
                <a:ea typeface="宋体" pitchFamily="2" charset="-122"/>
              </a:rPr>
              <a:t>）美国国家标准协会。这是美国一些民间标准化组织的领导机构，具有一定的权威性；</a:t>
            </a:r>
          </a:p>
          <a:p>
            <a:pPr eaLnBrk="1" hangingPunct="1">
              <a:lnSpc>
                <a:spcPct val="90000"/>
              </a:lnSpc>
              <a:defRPr/>
            </a:pPr>
            <a:r>
              <a:rPr lang="en-US" altLang="zh-CN" sz="2400" b="1" dirty="0" smtClean="0">
                <a:ea typeface="宋体" pitchFamily="2" charset="-122"/>
              </a:rPr>
              <a:t>FIPS</a:t>
            </a:r>
            <a:r>
              <a:rPr lang="zh-CN" altLang="en-US" sz="2400" b="1" dirty="0" smtClean="0">
                <a:ea typeface="宋体" pitchFamily="2" charset="-122"/>
              </a:rPr>
              <a:t>（</a:t>
            </a:r>
            <a:r>
              <a:rPr lang="en-US" altLang="zh-CN" sz="2400" b="1" dirty="0" smtClean="0">
                <a:ea typeface="宋体" pitchFamily="2" charset="-122"/>
              </a:rPr>
              <a:t>NBS</a:t>
            </a:r>
            <a:r>
              <a:rPr lang="zh-CN" altLang="en-US" sz="2400" b="1" dirty="0" smtClean="0">
                <a:ea typeface="宋体" pitchFamily="2" charset="-122"/>
              </a:rPr>
              <a:t>）</a:t>
            </a:r>
            <a:r>
              <a:rPr lang="en-US" altLang="zh-CN" sz="2400" b="1" dirty="0" smtClean="0">
                <a:ea typeface="宋体" pitchFamily="2" charset="-122"/>
              </a:rPr>
              <a:t>{Federal information processing standards</a:t>
            </a:r>
            <a:r>
              <a:rPr lang="zh-CN" altLang="en-US" sz="2400" b="1" dirty="0" smtClean="0">
                <a:ea typeface="宋体" pitchFamily="2" charset="-122"/>
              </a:rPr>
              <a:t>（</a:t>
            </a:r>
            <a:r>
              <a:rPr lang="en-US" altLang="zh-CN" sz="2400" b="1" dirty="0" smtClean="0">
                <a:ea typeface="宋体" pitchFamily="2" charset="-122"/>
              </a:rPr>
              <a:t>national bureau of standards</a:t>
            </a:r>
            <a:r>
              <a:rPr lang="zh-CN" altLang="en-US" sz="2400" b="1" dirty="0" smtClean="0">
                <a:ea typeface="宋体" pitchFamily="2" charset="-122"/>
              </a:rPr>
              <a:t>）</a:t>
            </a:r>
            <a:r>
              <a:rPr lang="en-US" altLang="zh-CN" sz="2400" b="1" dirty="0" smtClean="0">
                <a:ea typeface="宋体" pitchFamily="2" charset="-122"/>
              </a:rPr>
              <a:t>} </a:t>
            </a:r>
            <a:r>
              <a:rPr lang="zh-CN" altLang="en-US" sz="2400" b="1" dirty="0" smtClean="0">
                <a:ea typeface="宋体" pitchFamily="2" charset="-122"/>
              </a:rPr>
              <a:t>美国商务部国家标准局联邦信息处理标准；</a:t>
            </a:r>
          </a:p>
          <a:p>
            <a:pPr eaLnBrk="1" hangingPunct="1">
              <a:lnSpc>
                <a:spcPct val="90000"/>
              </a:lnSpc>
              <a:defRPr/>
            </a:pPr>
            <a:r>
              <a:rPr lang="en-US" altLang="zh-CN" sz="2400" b="1" dirty="0" smtClean="0">
                <a:ea typeface="宋体" pitchFamily="2" charset="-122"/>
              </a:rPr>
              <a:t>BS</a:t>
            </a:r>
            <a:r>
              <a:rPr lang="zh-CN" altLang="en-US" sz="2400" b="1" dirty="0" smtClean="0">
                <a:ea typeface="宋体" pitchFamily="2" charset="-122"/>
              </a:rPr>
              <a:t>（</a:t>
            </a:r>
            <a:r>
              <a:rPr lang="en-US" altLang="zh-CN" sz="2400" b="1" dirty="0" smtClean="0">
                <a:ea typeface="宋体" pitchFamily="2" charset="-122"/>
              </a:rPr>
              <a:t>British standard</a:t>
            </a:r>
            <a:r>
              <a:rPr lang="zh-CN" altLang="en-US" sz="2400" b="1" dirty="0" smtClean="0">
                <a:ea typeface="宋体" pitchFamily="2" charset="-122"/>
              </a:rPr>
              <a:t>）英国国家标准；</a:t>
            </a:r>
          </a:p>
          <a:p>
            <a:pPr eaLnBrk="1" hangingPunct="1">
              <a:lnSpc>
                <a:spcPct val="90000"/>
              </a:lnSpc>
              <a:defRPr/>
            </a:pPr>
            <a:r>
              <a:rPr lang="en-US" altLang="zh-CN" sz="2400" b="1" dirty="0" smtClean="0">
                <a:ea typeface="宋体" pitchFamily="2" charset="-122"/>
              </a:rPr>
              <a:t>DIN</a:t>
            </a:r>
            <a:r>
              <a:rPr lang="zh-CN" altLang="en-US" sz="2400" b="1" dirty="0" smtClean="0">
                <a:ea typeface="宋体" pitchFamily="2" charset="-122"/>
              </a:rPr>
              <a:t>（</a:t>
            </a:r>
            <a:r>
              <a:rPr lang="en-US" altLang="zh-CN" sz="2400" b="1" dirty="0" err="1" smtClean="0">
                <a:ea typeface="宋体" pitchFamily="2" charset="-122"/>
              </a:rPr>
              <a:t>Deutsches</a:t>
            </a:r>
            <a:r>
              <a:rPr lang="en-US" altLang="zh-CN" sz="2400" b="1" dirty="0" smtClean="0">
                <a:ea typeface="宋体" pitchFamily="2" charset="-122"/>
              </a:rPr>
              <a:t> </a:t>
            </a:r>
            <a:r>
              <a:rPr lang="en-US" altLang="zh-CN" sz="2400" b="1" dirty="0" err="1" smtClean="0">
                <a:ea typeface="宋体" pitchFamily="2" charset="-122"/>
              </a:rPr>
              <a:t>institut</a:t>
            </a:r>
            <a:r>
              <a:rPr lang="en-US" altLang="zh-CN" sz="2400" b="1" dirty="0" smtClean="0">
                <a:ea typeface="宋体" pitchFamily="2" charset="-122"/>
              </a:rPr>
              <a:t> fur </a:t>
            </a:r>
            <a:r>
              <a:rPr lang="en-US" altLang="zh-CN" sz="2400" b="1" dirty="0" err="1" smtClean="0">
                <a:ea typeface="宋体" pitchFamily="2" charset="-122"/>
              </a:rPr>
              <a:t>normung</a:t>
            </a:r>
            <a:r>
              <a:rPr lang="zh-CN" altLang="en-US" sz="2400" b="1" dirty="0" smtClean="0">
                <a:ea typeface="宋体" pitchFamily="2" charset="-122"/>
              </a:rPr>
              <a:t>）德国标准协会；</a:t>
            </a:r>
          </a:p>
          <a:p>
            <a:pPr eaLnBrk="1" hangingPunct="1">
              <a:lnSpc>
                <a:spcPct val="90000"/>
              </a:lnSpc>
              <a:defRPr/>
            </a:pPr>
            <a:r>
              <a:rPr lang="en-US" altLang="zh-CN" sz="2400" b="1" dirty="0" smtClean="0">
                <a:ea typeface="宋体" pitchFamily="2" charset="-122"/>
              </a:rPr>
              <a:t>JIS</a:t>
            </a:r>
            <a:r>
              <a:rPr lang="zh-CN" altLang="en-US" sz="2400" b="1" dirty="0" smtClean="0">
                <a:ea typeface="宋体" pitchFamily="2" charset="-122"/>
              </a:rPr>
              <a:t>（</a:t>
            </a:r>
            <a:r>
              <a:rPr lang="en-US" altLang="zh-CN" sz="2400" b="1" dirty="0" smtClean="0">
                <a:ea typeface="宋体" pitchFamily="2" charset="-122"/>
              </a:rPr>
              <a:t>Japanese industrial standard</a:t>
            </a:r>
            <a:r>
              <a:rPr lang="zh-CN" altLang="en-US" sz="2400" b="1" dirty="0" smtClean="0">
                <a:ea typeface="宋体" pitchFamily="2" charset="-122"/>
              </a:rPr>
              <a:t>）日本工业标准。</a:t>
            </a:r>
          </a:p>
        </p:txBody>
      </p:sp>
      <p:sp>
        <p:nvSpPr>
          <p:cNvPr id="12083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3CE9CBAD-307B-4909-A059-3CB93E1BA0B0}" type="slidenum">
              <a:rPr lang="zh-CN" altLang="en-US" sz="1200" smtClean="0">
                <a:solidFill>
                  <a:schemeClr val="bg2"/>
                </a:solidFill>
                <a:latin typeface="Arial" pitchFamily="34" charset="0"/>
              </a:rPr>
              <a:pPr eaLnBrk="1" hangingPunct="1">
                <a:spcBef>
                  <a:spcPct val="0"/>
                </a:spcBef>
                <a:buClrTx/>
                <a:buSzTx/>
                <a:buFontTx/>
                <a:buNone/>
              </a:pPr>
              <a:t>114</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27011" name="Rectangle 3"/>
          <p:cNvSpPr>
            <a:spLocks noGrp="1" noChangeArrowheads="1"/>
          </p:cNvSpPr>
          <p:nvPr>
            <p:ph type="body" idx="1"/>
          </p:nvPr>
        </p:nvSpPr>
        <p:spPr>
          <a:xfrm>
            <a:off x="431800" y="1268413"/>
            <a:ext cx="8316913" cy="5186362"/>
          </a:xfrm>
        </p:spPr>
        <p:txBody>
          <a:bodyPr/>
          <a:lstStyle/>
          <a:p>
            <a:pPr eaLnBrk="1" hangingPunct="1">
              <a:buFont typeface="Wingdings" pitchFamily="2" charset="2"/>
              <a:buNone/>
              <a:defRPr/>
            </a:pPr>
            <a:r>
              <a:rPr lang="en-US" altLang="zh-CN" dirty="0" smtClean="0">
                <a:solidFill>
                  <a:schemeClr val="tx2"/>
                </a:solidFill>
                <a:ea typeface="宋体" pitchFamily="2" charset="-122"/>
              </a:rPr>
              <a:t>3</a:t>
            </a:r>
            <a:r>
              <a:rPr lang="zh-CN" altLang="en-US" dirty="0" smtClean="0">
                <a:solidFill>
                  <a:schemeClr val="tx2"/>
                </a:solidFill>
                <a:ea typeface="宋体" pitchFamily="2" charset="-122"/>
              </a:rPr>
              <a:t>．行业标准</a:t>
            </a:r>
            <a:r>
              <a:rPr lang="zh-CN" altLang="en-US" sz="2400" dirty="0" smtClean="0">
                <a:solidFill>
                  <a:schemeClr val="hlink"/>
                </a:solidFill>
                <a:ea typeface="宋体" pitchFamily="2" charset="-122"/>
              </a:rPr>
              <a:t> </a:t>
            </a:r>
          </a:p>
          <a:p>
            <a:pPr eaLnBrk="1" hangingPunct="1">
              <a:defRPr/>
            </a:pPr>
            <a:r>
              <a:rPr lang="zh-CN" altLang="en-US" sz="2400" b="1" dirty="0" smtClean="0">
                <a:ea typeface="宋体" pitchFamily="2" charset="-122"/>
              </a:rPr>
              <a:t>由行业机构、学术团体或国防机构制定，并适用于某个业务领域的标准 。</a:t>
            </a:r>
          </a:p>
          <a:p>
            <a:pPr eaLnBrk="1" hangingPunct="1">
              <a:defRPr/>
            </a:pPr>
            <a:r>
              <a:rPr lang="en-US" altLang="zh-CN" sz="2400" b="1" dirty="0" smtClean="0">
                <a:ea typeface="宋体" pitchFamily="2" charset="-122"/>
              </a:rPr>
              <a:t>IEEE</a:t>
            </a:r>
            <a:r>
              <a:rPr lang="zh-CN" altLang="en-US" sz="2400" b="1" dirty="0" smtClean="0">
                <a:ea typeface="宋体" pitchFamily="2" charset="-122"/>
              </a:rPr>
              <a:t>（</a:t>
            </a:r>
            <a:r>
              <a:rPr lang="en-US" altLang="zh-CN" sz="2400" b="1" dirty="0" smtClean="0">
                <a:ea typeface="宋体" pitchFamily="2" charset="-122"/>
              </a:rPr>
              <a:t>Institute of electrical and electronics engineers</a:t>
            </a:r>
            <a:r>
              <a:rPr lang="zh-CN" altLang="en-US" sz="2400" b="1" dirty="0" smtClean="0">
                <a:ea typeface="宋体" pitchFamily="2" charset="-122"/>
              </a:rPr>
              <a:t>）</a:t>
            </a:r>
            <a:r>
              <a:rPr lang="en-US" altLang="zh-CN" sz="2400" b="1" dirty="0" smtClean="0">
                <a:ea typeface="宋体" pitchFamily="2" charset="-122"/>
              </a:rPr>
              <a:t>—</a:t>
            </a:r>
            <a:r>
              <a:rPr lang="zh-CN" altLang="en-US" sz="2400" b="1" dirty="0" smtClean="0">
                <a:ea typeface="宋体" pitchFamily="2" charset="-122"/>
              </a:rPr>
              <a:t>美国电气与电子工程师学会。</a:t>
            </a:r>
          </a:p>
          <a:p>
            <a:pPr eaLnBrk="1" hangingPunct="1">
              <a:defRPr/>
            </a:pPr>
            <a:r>
              <a:rPr lang="en-US" altLang="zh-CN" sz="2400" b="1" dirty="0" smtClean="0">
                <a:ea typeface="宋体" pitchFamily="2" charset="-122"/>
              </a:rPr>
              <a:t>GJB </a:t>
            </a:r>
            <a:r>
              <a:rPr lang="zh-CN" altLang="en-US" sz="2400" b="1" dirty="0" smtClean="0">
                <a:ea typeface="宋体" pitchFamily="2" charset="-122"/>
              </a:rPr>
              <a:t>中华人民共和国国家军用标准。由中国国防科学技术工业委员会批准，适合于国防部门和军队使用的标准。  </a:t>
            </a:r>
          </a:p>
          <a:p>
            <a:pPr eaLnBrk="1" hangingPunct="1">
              <a:defRPr/>
            </a:pPr>
            <a:r>
              <a:rPr lang="en-US" altLang="zh-CN" sz="2400" b="1" dirty="0" smtClean="0">
                <a:ea typeface="宋体" pitchFamily="2" charset="-122"/>
              </a:rPr>
              <a:t>DOD-STD</a:t>
            </a:r>
            <a:r>
              <a:rPr lang="zh-CN" altLang="en-US" sz="2400" b="1" dirty="0" smtClean="0">
                <a:ea typeface="宋体" pitchFamily="2" charset="-122"/>
              </a:rPr>
              <a:t>（</a:t>
            </a:r>
            <a:r>
              <a:rPr lang="en-US" altLang="zh-CN" sz="2400" b="1" dirty="0" smtClean="0">
                <a:ea typeface="宋体" pitchFamily="2" charset="-122"/>
              </a:rPr>
              <a:t>Department of defense-standards</a:t>
            </a:r>
            <a:r>
              <a:rPr lang="zh-CN" altLang="en-US" sz="2400" b="1" dirty="0" smtClean="0">
                <a:ea typeface="宋体" pitchFamily="2" charset="-122"/>
              </a:rPr>
              <a:t>）美国国防部标准，适用于美国国防部门 。</a:t>
            </a:r>
          </a:p>
          <a:p>
            <a:pPr eaLnBrk="1" hangingPunct="1">
              <a:defRPr/>
            </a:pPr>
            <a:r>
              <a:rPr lang="en-US" altLang="zh-CN" sz="2400" b="1" dirty="0" smtClean="0">
                <a:ea typeface="宋体" pitchFamily="2" charset="-122"/>
              </a:rPr>
              <a:t>MIL-S</a:t>
            </a:r>
            <a:r>
              <a:rPr lang="zh-CN" altLang="en-US" sz="2400" b="1" dirty="0" smtClean="0">
                <a:ea typeface="宋体" pitchFamily="2" charset="-122"/>
              </a:rPr>
              <a:t>（</a:t>
            </a:r>
            <a:r>
              <a:rPr lang="en-US" altLang="zh-CN" sz="2400" b="1" dirty="0" smtClean="0">
                <a:ea typeface="宋体" pitchFamily="2" charset="-122"/>
              </a:rPr>
              <a:t>Military--standard</a:t>
            </a:r>
            <a:r>
              <a:rPr lang="zh-CN" altLang="en-US" sz="2400" b="1" dirty="0" smtClean="0">
                <a:ea typeface="宋体" pitchFamily="2" charset="-122"/>
              </a:rPr>
              <a:t>）美国军用标准，适用于美军内部。</a:t>
            </a:r>
            <a:r>
              <a:rPr lang="zh-CN" altLang="en-US" b="1" dirty="0" smtClean="0">
                <a:ea typeface="宋体" pitchFamily="2" charset="-122"/>
              </a:rPr>
              <a:t> </a:t>
            </a:r>
          </a:p>
        </p:txBody>
      </p:sp>
      <p:sp>
        <p:nvSpPr>
          <p:cNvPr id="12186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AC47939A-251E-4A24-B23D-AB94FD53E159}" type="slidenum">
              <a:rPr lang="zh-CN" altLang="en-US" sz="1200" smtClean="0">
                <a:solidFill>
                  <a:schemeClr val="bg2"/>
                </a:solidFill>
                <a:latin typeface="Arial" pitchFamily="34" charset="0"/>
              </a:rPr>
              <a:pPr eaLnBrk="1" hangingPunct="1">
                <a:spcBef>
                  <a:spcPct val="0"/>
                </a:spcBef>
                <a:buClrTx/>
                <a:buSzTx/>
                <a:buFontTx/>
                <a:buNone/>
              </a:pPr>
              <a:t>115</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28035" name="Rectangle 3"/>
          <p:cNvSpPr>
            <a:spLocks noGrp="1" noChangeArrowheads="1"/>
          </p:cNvSpPr>
          <p:nvPr>
            <p:ph type="body" idx="1"/>
          </p:nvPr>
        </p:nvSpPr>
        <p:spPr>
          <a:xfrm>
            <a:off x="954088" y="2143125"/>
            <a:ext cx="7939087" cy="3517900"/>
          </a:xfrm>
        </p:spPr>
        <p:txBody>
          <a:bodyPr/>
          <a:lstStyle/>
          <a:p>
            <a:pPr eaLnBrk="1" hangingPunct="1">
              <a:buFont typeface="Wingdings" pitchFamily="2" charset="2"/>
              <a:buNone/>
              <a:defRPr/>
            </a:pPr>
            <a:r>
              <a:rPr lang="en-US" altLang="zh-CN" dirty="0" smtClean="0">
                <a:solidFill>
                  <a:schemeClr val="tx2"/>
                </a:solidFill>
                <a:ea typeface="宋体" pitchFamily="2" charset="-122"/>
              </a:rPr>
              <a:t>4</a:t>
            </a:r>
            <a:r>
              <a:rPr lang="zh-CN" altLang="en-US" dirty="0" smtClean="0">
                <a:solidFill>
                  <a:schemeClr val="tx2"/>
                </a:solidFill>
                <a:ea typeface="宋体" pitchFamily="2" charset="-122"/>
              </a:rPr>
              <a:t>．企业规范 </a:t>
            </a:r>
          </a:p>
          <a:p>
            <a:pPr eaLnBrk="1" hangingPunct="1">
              <a:defRPr/>
            </a:pPr>
            <a:r>
              <a:rPr lang="zh-CN" altLang="en-US" sz="2800" b="1" dirty="0" smtClean="0">
                <a:ea typeface="宋体" pitchFamily="2" charset="-122"/>
              </a:rPr>
              <a:t>一些大型企业或公司，由于软件工程工作需要，制定适用于本部门的规范。 </a:t>
            </a:r>
          </a:p>
          <a:p>
            <a:pPr eaLnBrk="1" hangingPunct="1">
              <a:defRPr/>
            </a:pPr>
            <a:r>
              <a:rPr lang="zh-CN" altLang="en-US" sz="2800" b="1" dirty="0" smtClean="0">
                <a:ea typeface="宋体" pitchFamily="2" charset="-122"/>
              </a:rPr>
              <a:t>美国</a:t>
            </a:r>
            <a:r>
              <a:rPr lang="en-US" altLang="zh-CN" sz="2800" b="1" dirty="0" smtClean="0">
                <a:ea typeface="宋体" pitchFamily="2" charset="-122"/>
              </a:rPr>
              <a:t>IBM</a:t>
            </a:r>
            <a:r>
              <a:rPr lang="zh-CN" altLang="en-US" sz="2800" b="1" dirty="0" smtClean="0">
                <a:ea typeface="宋体" pitchFamily="2" charset="-122"/>
              </a:rPr>
              <a:t>公司通用产品部（</a:t>
            </a:r>
            <a:r>
              <a:rPr lang="en-US" altLang="zh-CN" sz="2800" b="1" dirty="0" smtClean="0">
                <a:ea typeface="宋体" pitchFamily="2" charset="-122"/>
              </a:rPr>
              <a:t>General products division</a:t>
            </a:r>
            <a:r>
              <a:rPr lang="zh-CN" altLang="en-US" sz="2800" b="1" dirty="0" smtClean="0">
                <a:ea typeface="宋体" pitchFamily="2" charset="-122"/>
              </a:rPr>
              <a:t>），</a:t>
            </a:r>
            <a:r>
              <a:rPr lang="en-US" altLang="zh-CN" sz="2800" b="1" dirty="0" smtClean="0">
                <a:ea typeface="宋体" pitchFamily="2" charset="-122"/>
              </a:rPr>
              <a:t>1984</a:t>
            </a:r>
            <a:r>
              <a:rPr lang="zh-CN" altLang="en-US" sz="2800" b="1" dirty="0" smtClean="0">
                <a:ea typeface="宋体" pitchFamily="2" charset="-122"/>
              </a:rPr>
              <a:t>年制定的</a:t>
            </a:r>
            <a:r>
              <a:rPr lang="en-US" altLang="zh-CN" sz="2800" b="1" dirty="0" smtClean="0">
                <a:ea typeface="宋体" pitchFamily="2" charset="-122"/>
              </a:rPr>
              <a:t>《</a:t>
            </a:r>
            <a:r>
              <a:rPr lang="zh-CN" altLang="en-US" sz="2800" b="1" dirty="0" smtClean="0">
                <a:ea typeface="宋体" pitchFamily="2" charset="-122"/>
              </a:rPr>
              <a:t>程序设计开发指南</a:t>
            </a:r>
            <a:r>
              <a:rPr lang="en-US" altLang="zh-CN" sz="2800" b="1" dirty="0" smtClean="0">
                <a:ea typeface="宋体" pitchFamily="2" charset="-122"/>
              </a:rPr>
              <a:t>》</a:t>
            </a:r>
            <a:r>
              <a:rPr lang="zh-CN" altLang="en-US" sz="2800" b="1" dirty="0" smtClean="0">
                <a:ea typeface="宋体" pitchFamily="2" charset="-122"/>
              </a:rPr>
              <a:t>，仅供该公司内部使用。</a:t>
            </a:r>
          </a:p>
          <a:p>
            <a:pPr eaLnBrk="1" hangingPunct="1">
              <a:buFont typeface="Wingdings" pitchFamily="2" charset="2"/>
              <a:buNone/>
              <a:defRPr/>
            </a:pPr>
            <a:endParaRPr lang="zh-CN" altLang="en-US" b="1" dirty="0" smtClean="0">
              <a:ea typeface="宋体" pitchFamily="2" charset="-122"/>
            </a:endParaRPr>
          </a:p>
        </p:txBody>
      </p:sp>
      <p:sp>
        <p:nvSpPr>
          <p:cNvPr id="12288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B4467268-B184-40D3-BB80-F6EB52A5A794}" type="slidenum">
              <a:rPr lang="zh-CN" altLang="en-US" sz="1200" smtClean="0">
                <a:solidFill>
                  <a:schemeClr val="bg2"/>
                </a:solidFill>
                <a:latin typeface="Arial" pitchFamily="34" charset="0"/>
              </a:rPr>
              <a:pPr eaLnBrk="1" hangingPunct="1">
                <a:spcBef>
                  <a:spcPct val="0"/>
                </a:spcBef>
                <a:buClrTx/>
                <a:buSzTx/>
                <a:buFontTx/>
                <a:buNone/>
              </a:pPr>
              <a:t>116</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29059" name="Rectangle 3"/>
          <p:cNvSpPr>
            <a:spLocks noGrp="1" noChangeArrowheads="1"/>
          </p:cNvSpPr>
          <p:nvPr>
            <p:ph type="body" idx="1"/>
          </p:nvPr>
        </p:nvSpPr>
        <p:spPr>
          <a:xfrm>
            <a:off x="785813" y="1295400"/>
            <a:ext cx="7813675" cy="4156075"/>
          </a:xfrm>
        </p:spPr>
        <p:txBody>
          <a:bodyPr/>
          <a:lstStyle/>
          <a:p>
            <a:pPr eaLnBrk="1" hangingPunct="1">
              <a:lnSpc>
                <a:spcPct val="130000"/>
              </a:lnSpc>
              <a:buFont typeface="Wingdings" pitchFamily="2" charset="2"/>
              <a:buNone/>
              <a:defRPr/>
            </a:pPr>
            <a:r>
              <a:rPr lang="en-US" altLang="zh-CN" smtClean="0">
                <a:solidFill>
                  <a:schemeClr val="tx2"/>
                </a:solidFill>
                <a:ea typeface="宋体" pitchFamily="2" charset="-122"/>
              </a:rPr>
              <a:t>5</a:t>
            </a:r>
            <a:r>
              <a:rPr lang="zh-CN" altLang="en-US" smtClean="0">
                <a:solidFill>
                  <a:schemeClr val="tx2"/>
                </a:solidFill>
                <a:ea typeface="宋体" pitchFamily="2" charset="-122"/>
              </a:rPr>
              <a:t>．项目规范</a:t>
            </a:r>
            <a:r>
              <a:rPr lang="zh-CN" altLang="en-US" b="1" smtClean="0">
                <a:ea typeface="宋体" pitchFamily="2" charset="-122"/>
              </a:rPr>
              <a:t> </a:t>
            </a:r>
          </a:p>
          <a:p>
            <a:pPr eaLnBrk="1" hangingPunct="1">
              <a:lnSpc>
                <a:spcPct val="130000"/>
              </a:lnSpc>
              <a:defRPr/>
            </a:pPr>
            <a:r>
              <a:rPr lang="zh-CN" altLang="en-US" sz="2800" b="1" smtClean="0">
                <a:ea typeface="宋体" pitchFamily="2" charset="-122"/>
              </a:rPr>
              <a:t>由某一科研生产项目组织制定，且为该项任务专用的软件工程规范。 </a:t>
            </a:r>
          </a:p>
        </p:txBody>
      </p:sp>
      <p:sp>
        <p:nvSpPr>
          <p:cNvPr id="12390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E9774188-94A8-4A10-A2F7-8EED8CC900F5}" type="slidenum">
              <a:rPr lang="zh-CN" altLang="en-US" sz="1200" smtClean="0">
                <a:solidFill>
                  <a:schemeClr val="bg2"/>
                </a:solidFill>
                <a:latin typeface="Arial" pitchFamily="34" charset="0"/>
              </a:rPr>
              <a:pPr eaLnBrk="1" hangingPunct="1">
                <a:spcBef>
                  <a:spcPct val="0"/>
                </a:spcBef>
                <a:buClrTx/>
                <a:buSzTx/>
                <a:buFontTx/>
                <a:buNone/>
              </a:pPr>
              <a:t>117</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30082" name="Rectangle 2"/>
          <p:cNvSpPr>
            <a:spLocks noGrp="1" noRot="1" noChangeArrowheads="1"/>
          </p:cNvSpPr>
          <p:nvPr>
            <p:ph type="title"/>
          </p:nvPr>
        </p:nvSpPr>
        <p:spPr>
          <a:xfrm>
            <a:off x="1476375" y="325438"/>
            <a:ext cx="7451725" cy="727075"/>
          </a:xfrm>
        </p:spPr>
        <p:txBody>
          <a:bodyPr/>
          <a:lstStyle/>
          <a:p>
            <a:pPr algn="l" eaLnBrk="1" hangingPunct="1">
              <a:defRPr/>
            </a:pPr>
            <a:r>
              <a:rPr lang="zh-CN" altLang="en-US" sz="3600" smtClean="0">
                <a:latin typeface="Times New Roman" pitchFamily="18" charset="0"/>
                <a:ea typeface="宋体" pitchFamily="2" charset="-122"/>
              </a:rPr>
              <a:t>中国的软件工程标准化</a:t>
            </a:r>
            <a:endParaRPr lang="zh-CN" altLang="en-US" sz="3200" smtClean="0">
              <a:latin typeface="宋体" pitchFamily="2" charset="-122"/>
              <a:ea typeface="宋体" pitchFamily="2" charset="-122"/>
            </a:endParaRPr>
          </a:p>
        </p:txBody>
      </p:sp>
      <p:sp>
        <p:nvSpPr>
          <p:cNvPr id="430083" name="Rectangle 3"/>
          <p:cNvSpPr>
            <a:spLocks noGrp="1" noChangeArrowheads="1"/>
          </p:cNvSpPr>
          <p:nvPr>
            <p:ph type="body" idx="1"/>
          </p:nvPr>
        </p:nvSpPr>
        <p:spPr>
          <a:xfrm>
            <a:off x="395288" y="1557338"/>
            <a:ext cx="8299450" cy="4257675"/>
          </a:xfrm>
        </p:spPr>
        <p:txBody>
          <a:bodyPr/>
          <a:lstStyle/>
          <a:p>
            <a:pPr algn="just" eaLnBrk="1" hangingPunct="1">
              <a:lnSpc>
                <a:spcPct val="90000"/>
              </a:lnSpc>
              <a:defRPr/>
            </a:pPr>
            <a:r>
              <a:rPr lang="zh-CN" altLang="en-US" sz="2800" smtClean="0">
                <a:ea typeface="宋体" pitchFamily="2" charset="-122"/>
              </a:rPr>
              <a:t> </a:t>
            </a:r>
            <a:r>
              <a:rPr lang="en-US" altLang="zh-CN" sz="2800" b="1" smtClean="0">
                <a:ea typeface="宋体" pitchFamily="2" charset="-122"/>
              </a:rPr>
              <a:t>1983</a:t>
            </a:r>
            <a:r>
              <a:rPr lang="zh-CN" altLang="en-US" sz="2800" b="1" smtClean="0">
                <a:ea typeface="宋体" pitchFamily="2" charset="-122"/>
              </a:rPr>
              <a:t>年</a:t>
            </a:r>
            <a:r>
              <a:rPr lang="en-US" altLang="zh-CN" sz="2800" b="1" smtClean="0">
                <a:ea typeface="宋体" pitchFamily="2" charset="-122"/>
              </a:rPr>
              <a:t>5</a:t>
            </a:r>
            <a:r>
              <a:rPr lang="zh-CN" altLang="en-US" sz="2800" b="1" smtClean="0">
                <a:ea typeface="宋体" pitchFamily="2" charset="-122"/>
              </a:rPr>
              <a:t>月中国原国家标准总局和原电子工业部主持成立了“计算机与信息技术标准技术委员会”，下设十三个分技术委员会。</a:t>
            </a:r>
          </a:p>
          <a:p>
            <a:pPr algn="just" eaLnBrk="1" hangingPunct="1">
              <a:lnSpc>
                <a:spcPct val="90000"/>
              </a:lnSpc>
              <a:defRPr/>
            </a:pPr>
            <a:r>
              <a:rPr lang="zh-CN" altLang="en-US" sz="2800" b="1" smtClean="0">
                <a:ea typeface="宋体" pitchFamily="2" charset="-122"/>
              </a:rPr>
              <a:t> 与软件相关的：程序设计语言分委员会和软件工程技术分委员会。</a:t>
            </a:r>
          </a:p>
          <a:p>
            <a:pPr algn="just" eaLnBrk="1" hangingPunct="1">
              <a:lnSpc>
                <a:spcPct val="90000"/>
              </a:lnSpc>
              <a:defRPr/>
            </a:pPr>
            <a:r>
              <a:rPr lang="zh-CN" altLang="en-US" sz="2800" b="1" smtClean="0">
                <a:solidFill>
                  <a:srgbClr val="F47210"/>
                </a:solidFill>
                <a:ea typeface="宋体" pitchFamily="2" charset="-122"/>
              </a:rPr>
              <a:t>总原则</a:t>
            </a:r>
            <a:r>
              <a:rPr lang="zh-CN" altLang="en-US" sz="2800" b="1" smtClean="0">
                <a:ea typeface="宋体" pitchFamily="2" charset="-122"/>
              </a:rPr>
              <a:t>：向国际标准靠拢，对于能够在中国适用的标准一律按等同采用的方法，以促进国际交流。这里，等同采用是要使自己的标准与国际标准的技术内容完全相同，仅稍作编辑性修改。</a:t>
            </a:r>
          </a:p>
          <a:p>
            <a:pPr eaLnBrk="1" hangingPunct="1">
              <a:lnSpc>
                <a:spcPct val="90000"/>
              </a:lnSpc>
              <a:buFont typeface="Wingdings" pitchFamily="2" charset="2"/>
              <a:buNone/>
              <a:defRPr/>
            </a:pPr>
            <a:endParaRPr lang="zh-CN" altLang="en-US" sz="2800" b="1" smtClean="0">
              <a:ea typeface="宋体" pitchFamily="2" charset="-122"/>
            </a:endParaRPr>
          </a:p>
        </p:txBody>
      </p:sp>
      <p:sp>
        <p:nvSpPr>
          <p:cNvPr id="12493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07825E2F-139C-4D24-A9C7-34A54BF54BCA}" type="slidenum">
              <a:rPr lang="zh-CN" altLang="en-US" sz="1200" smtClean="0">
                <a:solidFill>
                  <a:schemeClr val="bg2"/>
                </a:solidFill>
                <a:latin typeface="Arial" pitchFamily="34" charset="0"/>
              </a:rPr>
              <a:pPr eaLnBrk="1" hangingPunct="1">
                <a:spcBef>
                  <a:spcPct val="0"/>
                </a:spcBef>
                <a:buClrTx/>
                <a:buSzTx/>
                <a:buFontTx/>
                <a:buNone/>
              </a:pPr>
              <a:t>118</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31106" name="Rectangle 2"/>
          <p:cNvSpPr>
            <a:spLocks noGrp="1" noRot="1" noChangeArrowheads="1"/>
          </p:cNvSpPr>
          <p:nvPr>
            <p:ph type="title"/>
          </p:nvPr>
        </p:nvSpPr>
        <p:spPr>
          <a:xfrm>
            <a:off x="827088" y="404813"/>
            <a:ext cx="7772400" cy="792162"/>
          </a:xfrm>
        </p:spPr>
        <p:txBody>
          <a:bodyPr/>
          <a:lstStyle/>
          <a:p>
            <a:pPr eaLnBrk="1" hangingPunct="1">
              <a:defRPr/>
            </a:pPr>
            <a:r>
              <a:rPr lang="zh-CN" altLang="en-US" sz="3600" smtClean="0">
                <a:latin typeface="Times New Roman" pitchFamily="18" charset="0"/>
                <a:ea typeface="宋体" pitchFamily="2" charset="-122"/>
              </a:rPr>
              <a:t>中国的软件工程标准化</a:t>
            </a:r>
            <a:endParaRPr lang="zh-CN" altLang="en-US" sz="2800" smtClean="0">
              <a:ea typeface="宋体" pitchFamily="2" charset="-122"/>
            </a:endParaRPr>
          </a:p>
        </p:txBody>
      </p:sp>
      <p:sp>
        <p:nvSpPr>
          <p:cNvPr id="431107" name="Rectangle 3"/>
          <p:cNvSpPr>
            <a:spLocks noGrp="1" noChangeArrowheads="1"/>
          </p:cNvSpPr>
          <p:nvPr>
            <p:ph type="body" idx="1"/>
          </p:nvPr>
        </p:nvSpPr>
        <p:spPr>
          <a:xfrm>
            <a:off x="395288" y="1484313"/>
            <a:ext cx="8532812" cy="4746625"/>
          </a:xfrm>
        </p:spPr>
        <p:txBody>
          <a:bodyPr/>
          <a:lstStyle/>
          <a:p>
            <a:pPr marL="609600" indent="-609600" eaLnBrk="1" hangingPunct="1">
              <a:lnSpc>
                <a:spcPct val="90000"/>
              </a:lnSpc>
              <a:buFont typeface="Wingdings" pitchFamily="2" charset="2"/>
              <a:buNone/>
              <a:defRPr/>
            </a:pPr>
            <a:r>
              <a:rPr lang="zh-CN" altLang="en-US" b="1" smtClean="0">
                <a:solidFill>
                  <a:schemeClr val="tx2"/>
                </a:solidFill>
                <a:latin typeface="宋体" pitchFamily="2" charset="-122"/>
                <a:ea typeface="宋体" pitchFamily="2" charset="-122"/>
              </a:rPr>
              <a:t>中国的软件工程标准分类</a:t>
            </a:r>
            <a:r>
              <a:rPr lang="zh-CN" altLang="en-US" b="1" smtClean="0">
                <a:solidFill>
                  <a:schemeClr val="hlink"/>
                </a:solidFill>
                <a:latin typeface="宋体" pitchFamily="2" charset="-122"/>
                <a:ea typeface="宋体" pitchFamily="2" charset="-122"/>
              </a:rPr>
              <a:t> </a:t>
            </a:r>
          </a:p>
          <a:p>
            <a:pPr marL="609600" indent="-609600" eaLnBrk="1" hangingPunct="1">
              <a:lnSpc>
                <a:spcPct val="90000"/>
              </a:lnSpc>
              <a:defRPr/>
            </a:pPr>
            <a:r>
              <a:rPr lang="en-US" altLang="zh-CN" b="1" smtClean="0">
                <a:latin typeface="宋体" pitchFamily="2" charset="-122"/>
                <a:ea typeface="宋体" pitchFamily="2" charset="-122"/>
              </a:rPr>
              <a:t>1983</a:t>
            </a:r>
            <a:r>
              <a:rPr lang="zh-CN" altLang="en-US" b="1" smtClean="0">
                <a:latin typeface="宋体" pitchFamily="2" charset="-122"/>
                <a:ea typeface="宋体" pitchFamily="2" charset="-122"/>
              </a:rPr>
              <a:t>年以来中国已陆续制定和发布了</a:t>
            </a:r>
            <a:r>
              <a:rPr lang="en-US" altLang="zh-CN" b="1" smtClean="0">
                <a:ea typeface="宋体" pitchFamily="2" charset="-122"/>
              </a:rPr>
              <a:t>20</a:t>
            </a:r>
            <a:r>
              <a:rPr lang="zh-CN" altLang="en-US" b="1" smtClean="0">
                <a:latin typeface="宋体" pitchFamily="2" charset="-122"/>
                <a:ea typeface="宋体" pitchFamily="2" charset="-122"/>
              </a:rPr>
              <a:t>项国家标准。这些标准可分为</a:t>
            </a:r>
            <a:r>
              <a:rPr lang="en-US" altLang="zh-CN" b="1" smtClean="0">
                <a:ea typeface="宋体" pitchFamily="2" charset="-122"/>
              </a:rPr>
              <a:t>4</a:t>
            </a:r>
            <a:r>
              <a:rPr lang="zh-CN" altLang="en-US" b="1" smtClean="0">
                <a:latin typeface="宋体" pitchFamily="2" charset="-122"/>
                <a:ea typeface="宋体" pitchFamily="2" charset="-122"/>
              </a:rPr>
              <a:t>类：</a:t>
            </a:r>
          </a:p>
          <a:p>
            <a:pPr marL="1371600" lvl="2" indent="-457200" eaLnBrk="1" hangingPunct="1">
              <a:lnSpc>
                <a:spcPct val="90000"/>
              </a:lnSpc>
              <a:buFont typeface="Wingdings" pitchFamily="2" charset="2"/>
              <a:buAutoNum type="arabicPeriod"/>
              <a:defRPr/>
            </a:pPr>
            <a:r>
              <a:rPr lang="zh-CN" altLang="en-US" sz="3200" b="1" smtClean="0">
                <a:latin typeface="宋体" pitchFamily="2" charset="-122"/>
                <a:ea typeface="宋体" pitchFamily="2" charset="-122"/>
              </a:rPr>
              <a:t>基础标准；</a:t>
            </a:r>
          </a:p>
          <a:p>
            <a:pPr marL="1371600" lvl="2" indent="-457200" eaLnBrk="1" hangingPunct="1">
              <a:lnSpc>
                <a:spcPct val="90000"/>
              </a:lnSpc>
              <a:buFont typeface="Wingdings" pitchFamily="2" charset="2"/>
              <a:buAutoNum type="arabicPeriod"/>
              <a:defRPr/>
            </a:pPr>
            <a:r>
              <a:rPr lang="zh-CN" altLang="en-US" sz="3200" b="1" smtClean="0">
                <a:latin typeface="宋体" pitchFamily="2" charset="-122"/>
                <a:ea typeface="宋体" pitchFamily="2" charset="-122"/>
              </a:rPr>
              <a:t>开发标准；</a:t>
            </a:r>
          </a:p>
          <a:p>
            <a:pPr marL="1371600" lvl="2" indent="-457200" eaLnBrk="1" hangingPunct="1">
              <a:lnSpc>
                <a:spcPct val="90000"/>
              </a:lnSpc>
              <a:buFont typeface="Wingdings" pitchFamily="2" charset="2"/>
              <a:buAutoNum type="arabicPeriod"/>
              <a:defRPr/>
            </a:pPr>
            <a:r>
              <a:rPr lang="zh-CN" altLang="en-US" sz="3200" b="1" smtClean="0">
                <a:latin typeface="宋体" pitchFamily="2" charset="-122"/>
                <a:ea typeface="宋体" pitchFamily="2" charset="-122"/>
              </a:rPr>
              <a:t>文档标准；</a:t>
            </a:r>
          </a:p>
          <a:p>
            <a:pPr marL="1371600" lvl="2" indent="-457200" eaLnBrk="1" hangingPunct="1">
              <a:lnSpc>
                <a:spcPct val="90000"/>
              </a:lnSpc>
              <a:buFont typeface="Wingdings" pitchFamily="2" charset="2"/>
              <a:buAutoNum type="arabicPeriod"/>
              <a:defRPr/>
            </a:pPr>
            <a:r>
              <a:rPr lang="zh-CN" altLang="en-US" sz="3200" b="1" smtClean="0">
                <a:latin typeface="宋体" pitchFamily="2" charset="-122"/>
                <a:ea typeface="宋体" pitchFamily="2" charset="-122"/>
              </a:rPr>
              <a:t>管理标准。</a:t>
            </a:r>
          </a:p>
          <a:p>
            <a:pPr marL="609600" indent="-609600" eaLnBrk="1" hangingPunct="1">
              <a:lnSpc>
                <a:spcPct val="90000"/>
              </a:lnSpc>
              <a:defRPr/>
            </a:pPr>
            <a:r>
              <a:rPr lang="zh-CN" altLang="en-US" b="1" smtClean="0">
                <a:ea typeface="宋体" pitchFamily="2" charset="-122"/>
              </a:rPr>
              <a:t>已制定的软件工程国家军用标准为</a:t>
            </a:r>
            <a:r>
              <a:rPr lang="en-US" altLang="zh-CN" b="1" smtClean="0">
                <a:ea typeface="宋体" pitchFamily="2" charset="-122"/>
              </a:rPr>
              <a:t>12</a:t>
            </a:r>
            <a:r>
              <a:rPr lang="zh-CN" altLang="en-US" b="1" smtClean="0">
                <a:ea typeface="宋体" pitchFamily="2" charset="-122"/>
              </a:rPr>
              <a:t>项，以“</a:t>
            </a:r>
            <a:r>
              <a:rPr lang="en-US" altLang="zh-CN" b="1" smtClean="0">
                <a:ea typeface="宋体" pitchFamily="2" charset="-122"/>
              </a:rPr>
              <a:t>GJB”</a:t>
            </a:r>
            <a:r>
              <a:rPr lang="zh-CN" altLang="en-US" b="1" smtClean="0">
                <a:ea typeface="宋体" pitchFamily="2" charset="-122"/>
              </a:rPr>
              <a:t>为标记。 </a:t>
            </a:r>
          </a:p>
        </p:txBody>
      </p:sp>
      <p:sp>
        <p:nvSpPr>
          <p:cNvPr id="12595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3CFD8257-1F50-4755-B6CA-6ADE8CD86439}" type="slidenum">
              <a:rPr lang="zh-CN" altLang="en-US" sz="1200" smtClean="0">
                <a:solidFill>
                  <a:schemeClr val="bg2"/>
                </a:solidFill>
                <a:latin typeface="Arial" pitchFamily="34" charset="0"/>
              </a:rPr>
              <a:pPr eaLnBrk="1" hangingPunct="1">
                <a:spcBef>
                  <a:spcPct val="0"/>
                </a:spcBef>
                <a:buClrTx/>
                <a:buSzTx/>
                <a:buFontTx/>
                <a:buNone/>
              </a:pPr>
              <a:t>119</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95618" name="Rectangle 2"/>
          <p:cNvSpPr>
            <a:spLocks noGrp="1" noRot="1" noChangeArrowheads="1"/>
          </p:cNvSpPr>
          <p:nvPr>
            <p:ph type="title"/>
          </p:nvPr>
        </p:nvSpPr>
        <p:spPr>
          <a:xfrm>
            <a:off x="1331913" y="76200"/>
            <a:ext cx="6211887" cy="762000"/>
          </a:xfrm>
        </p:spPr>
        <p:txBody>
          <a:bodyPr/>
          <a:lstStyle/>
          <a:p>
            <a:pPr eaLnBrk="1" hangingPunct="1">
              <a:lnSpc>
                <a:spcPct val="80000"/>
              </a:lnSpc>
              <a:defRPr/>
            </a:pPr>
            <a:r>
              <a:rPr kumimoji="1" lang="zh-CN" altLang="en-US" sz="2800" smtClean="0">
                <a:effectLst/>
                <a:ea typeface="宋体" pitchFamily="2" charset="-122"/>
              </a:rPr>
              <a:t>按照服务目的的不同划分的文档类型</a:t>
            </a:r>
            <a:endParaRPr lang="zh-CN" altLang="en-US" sz="2800" smtClean="0">
              <a:latin typeface="宋体" pitchFamily="2" charset="-122"/>
              <a:ea typeface="宋体" pitchFamily="2" charset="-122"/>
            </a:endParaRPr>
          </a:p>
        </p:txBody>
      </p:sp>
      <p:sp>
        <p:nvSpPr>
          <p:cNvPr id="495619" name="Rectangle 3"/>
          <p:cNvSpPr>
            <a:spLocks noGrp="1" noChangeArrowheads="1"/>
          </p:cNvSpPr>
          <p:nvPr>
            <p:ph type="body" idx="1"/>
          </p:nvPr>
        </p:nvSpPr>
        <p:spPr>
          <a:xfrm>
            <a:off x="609600" y="762000"/>
            <a:ext cx="7924800" cy="6096000"/>
          </a:xfrm>
        </p:spPr>
        <p:txBody>
          <a:bodyPr/>
          <a:lstStyle/>
          <a:p>
            <a:pPr algn="ctr" eaLnBrk="1" hangingPunct="1">
              <a:buFont typeface="Wingdings" pitchFamily="2" charset="2"/>
              <a:buNone/>
              <a:defRPr/>
            </a:pPr>
            <a:r>
              <a:rPr lang="zh-CN" altLang="en-US" sz="2800" b="1" smtClean="0">
                <a:ea typeface="宋体" pitchFamily="2" charset="-122"/>
              </a:rPr>
              <a:t>文档</a:t>
            </a:r>
            <a:endParaRPr lang="zh-CN" altLang="en-US" sz="2800" smtClean="0">
              <a:ea typeface="宋体" pitchFamily="2" charset="-122"/>
            </a:endParaRPr>
          </a:p>
          <a:p>
            <a:pPr algn="ctr" eaLnBrk="1" hangingPunct="1">
              <a:buFont typeface="Wingdings" pitchFamily="2" charset="2"/>
              <a:buNone/>
              <a:defRPr/>
            </a:pPr>
            <a:endParaRPr lang="zh-CN" altLang="en-US" sz="2800" smtClean="0">
              <a:ea typeface="宋体" pitchFamily="2" charset="-122"/>
            </a:endParaRPr>
          </a:p>
          <a:p>
            <a:pPr algn="ctr" eaLnBrk="1" hangingPunct="1">
              <a:buFont typeface="Wingdings" pitchFamily="2" charset="2"/>
              <a:buNone/>
              <a:defRPr/>
            </a:pPr>
            <a:r>
              <a:rPr lang="zh-CN" altLang="en-US" sz="2800" b="1" smtClean="0">
                <a:ea typeface="宋体" pitchFamily="2" charset="-122"/>
              </a:rPr>
              <a:t>应用文档            开发文档                管理文档</a:t>
            </a:r>
            <a:endParaRPr lang="zh-CN" altLang="en-US" sz="2800" smtClean="0">
              <a:ea typeface="宋体" pitchFamily="2" charset="-122"/>
            </a:endParaRPr>
          </a:p>
        </p:txBody>
      </p:sp>
      <p:sp>
        <p:nvSpPr>
          <p:cNvPr id="16389" name="Text Box 4"/>
          <p:cNvSpPr txBox="1">
            <a:spLocks noChangeArrowheads="1"/>
          </p:cNvSpPr>
          <p:nvPr/>
        </p:nvSpPr>
        <p:spPr bwMode="auto">
          <a:xfrm>
            <a:off x="2844800" y="2895600"/>
            <a:ext cx="31019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18000" anchor="ctr" anchorCtr="1">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50000"/>
              </a:spcBef>
              <a:buClrTx/>
              <a:buSzTx/>
              <a:buFontTx/>
              <a:buChar char="•"/>
            </a:pPr>
            <a:r>
              <a:rPr kumimoji="1" lang="zh-CN" altLang="en-US" sz="2800" b="1">
                <a:latin typeface="Times New Roman" pitchFamily="18" charset="0"/>
              </a:rPr>
              <a:t>需求规格说明书</a:t>
            </a:r>
          </a:p>
          <a:p>
            <a:pPr eaLnBrk="1" hangingPunct="1">
              <a:spcBef>
                <a:spcPct val="50000"/>
              </a:spcBef>
              <a:buClrTx/>
              <a:buSzTx/>
              <a:buFontTx/>
              <a:buChar char="•"/>
            </a:pPr>
            <a:r>
              <a:rPr kumimoji="1" lang="zh-CN" altLang="en-US" sz="2800" b="1">
                <a:latin typeface="Times New Roman" pitchFamily="18" charset="0"/>
              </a:rPr>
              <a:t>概要设计说明书</a:t>
            </a:r>
          </a:p>
          <a:p>
            <a:pPr eaLnBrk="1" hangingPunct="1">
              <a:spcBef>
                <a:spcPct val="50000"/>
              </a:spcBef>
              <a:buClrTx/>
              <a:buSzTx/>
              <a:buFontTx/>
              <a:buChar char="•"/>
            </a:pPr>
            <a:r>
              <a:rPr kumimoji="1" lang="zh-CN" altLang="en-US" sz="2800" b="1">
                <a:latin typeface="Times New Roman" pitchFamily="18" charset="0"/>
              </a:rPr>
              <a:t>详细设计说明书</a:t>
            </a:r>
          </a:p>
          <a:p>
            <a:pPr eaLnBrk="1" hangingPunct="1">
              <a:spcBef>
                <a:spcPct val="50000"/>
              </a:spcBef>
              <a:buClrTx/>
              <a:buSzTx/>
              <a:buFontTx/>
              <a:buChar char="•"/>
            </a:pPr>
            <a:r>
              <a:rPr kumimoji="1" lang="zh-CN" altLang="en-US" sz="2800" b="1">
                <a:latin typeface="Times New Roman" pitchFamily="18" charset="0"/>
              </a:rPr>
              <a:t>测试计划</a:t>
            </a:r>
          </a:p>
          <a:p>
            <a:pPr eaLnBrk="1" hangingPunct="1">
              <a:spcBef>
                <a:spcPct val="50000"/>
              </a:spcBef>
              <a:buClrTx/>
              <a:buSzTx/>
              <a:buFontTx/>
              <a:buChar char="•"/>
            </a:pPr>
            <a:r>
              <a:rPr kumimoji="1" lang="zh-CN" altLang="en-US" sz="2800" b="1">
                <a:latin typeface="Times New Roman" pitchFamily="18" charset="0"/>
              </a:rPr>
              <a:t>测试报告</a:t>
            </a:r>
          </a:p>
        </p:txBody>
      </p:sp>
      <p:sp>
        <p:nvSpPr>
          <p:cNvPr id="16390" name="Text Box 5"/>
          <p:cNvSpPr txBox="1">
            <a:spLocks noChangeArrowheads="1"/>
          </p:cNvSpPr>
          <p:nvPr/>
        </p:nvSpPr>
        <p:spPr bwMode="auto">
          <a:xfrm>
            <a:off x="6046788" y="2878138"/>
            <a:ext cx="31019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18000" anchor="ctr" anchorCtr="1">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50000"/>
              </a:spcBef>
              <a:buClrTx/>
              <a:buSzTx/>
              <a:buFontTx/>
              <a:buChar char="•"/>
            </a:pPr>
            <a:r>
              <a:rPr kumimoji="1" lang="zh-CN" altLang="en-US" sz="2800" b="1">
                <a:latin typeface="Times New Roman" pitchFamily="18" charset="0"/>
              </a:rPr>
              <a:t>可行性研究报告</a:t>
            </a:r>
          </a:p>
          <a:p>
            <a:pPr eaLnBrk="1" hangingPunct="1">
              <a:spcBef>
                <a:spcPct val="50000"/>
              </a:spcBef>
              <a:buClrTx/>
              <a:buSzTx/>
              <a:buFontTx/>
              <a:buChar char="•"/>
            </a:pPr>
            <a:r>
              <a:rPr kumimoji="1" lang="zh-CN" altLang="en-US" sz="2800" b="1">
                <a:latin typeface="Times New Roman" pitchFamily="18" charset="0"/>
              </a:rPr>
              <a:t>项目开发计划</a:t>
            </a:r>
          </a:p>
          <a:p>
            <a:pPr eaLnBrk="1" hangingPunct="1">
              <a:spcBef>
                <a:spcPct val="50000"/>
              </a:spcBef>
              <a:buClrTx/>
              <a:buSzTx/>
              <a:buFontTx/>
              <a:buChar char="•"/>
            </a:pPr>
            <a:r>
              <a:rPr kumimoji="1" lang="zh-CN" altLang="en-US" sz="2800" b="1">
                <a:latin typeface="Times New Roman" pitchFamily="18" charset="0"/>
              </a:rPr>
              <a:t>需求变更申请书</a:t>
            </a:r>
          </a:p>
          <a:p>
            <a:pPr eaLnBrk="1" hangingPunct="1">
              <a:spcBef>
                <a:spcPct val="50000"/>
              </a:spcBef>
              <a:buClrTx/>
              <a:buSzTx/>
              <a:buFontTx/>
              <a:buChar char="•"/>
            </a:pPr>
            <a:r>
              <a:rPr kumimoji="1" lang="zh-CN" altLang="en-US" sz="2800" b="1">
                <a:latin typeface="Times New Roman" pitchFamily="18" charset="0"/>
              </a:rPr>
              <a:t>项目开发进程月报</a:t>
            </a:r>
          </a:p>
          <a:p>
            <a:pPr eaLnBrk="1" hangingPunct="1">
              <a:spcBef>
                <a:spcPct val="50000"/>
              </a:spcBef>
              <a:buClrTx/>
              <a:buSzTx/>
              <a:buFontTx/>
              <a:buChar char="•"/>
            </a:pPr>
            <a:r>
              <a:rPr kumimoji="1" lang="zh-CN" altLang="en-US" sz="2800" b="1">
                <a:latin typeface="Times New Roman" pitchFamily="18" charset="0"/>
              </a:rPr>
              <a:t>项目开发总结报告</a:t>
            </a:r>
          </a:p>
        </p:txBody>
      </p:sp>
      <p:sp>
        <p:nvSpPr>
          <p:cNvPr id="16391" name="Text Box 6"/>
          <p:cNvSpPr txBox="1">
            <a:spLocks noChangeArrowheads="1"/>
          </p:cNvSpPr>
          <p:nvPr/>
        </p:nvSpPr>
        <p:spPr bwMode="auto">
          <a:xfrm>
            <a:off x="276225" y="2819400"/>
            <a:ext cx="24606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18000" anchor="ctr" anchorCtr="1">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50000"/>
              </a:spcBef>
              <a:buClrTx/>
              <a:buSzTx/>
              <a:buFontTx/>
              <a:buChar char="•"/>
            </a:pPr>
            <a:r>
              <a:rPr kumimoji="1" lang="zh-CN" altLang="en-US" sz="2800" b="1">
                <a:latin typeface="Times New Roman" pitchFamily="18" charset="0"/>
              </a:rPr>
              <a:t>用户手册</a:t>
            </a:r>
          </a:p>
          <a:p>
            <a:pPr eaLnBrk="1" hangingPunct="1">
              <a:spcBef>
                <a:spcPct val="50000"/>
              </a:spcBef>
              <a:buClrTx/>
              <a:buSzTx/>
              <a:buFontTx/>
              <a:buChar char="•"/>
            </a:pPr>
            <a:r>
              <a:rPr kumimoji="1" lang="zh-CN" altLang="en-US" sz="2800" b="1">
                <a:latin typeface="Times New Roman" pitchFamily="18" charset="0"/>
              </a:rPr>
              <a:t>操作手册</a:t>
            </a:r>
          </a:p>
          <a:p>
            <a:pPr eaLnBrk="1" hangingPunct="1">
              <a:spcBef>
                <a:spcPct val="50000"/>
              </a:spcBef>
              <a:buClrTx/>
              <a:buSzTx/>
              <a:buFontTx/>
              <a:buChar char="•"/>
            </a:pPr>
            <a:r>
              <a:rPr kumimoji="1" lang="zh-CN" altLang="en-US" sz="2800" b="1">
                <a:latin typeface="Times New Roman" pitchFamily="18" charset="0"/>
              </a:rPr>
              <a:t>运行日志</a:t>
            </a:r>
            <a:r>
              <a:rPr kumimoji="1" lang="en-US" altLang="zh-CN" sz="2800" b="1">
                <a:latin typeface="Times New Roman" pitchFamily="18" charset="0"/>
              </a:rPr>
              <a:t>\</a:t>
            </a:r>
            <a:r>
              <a:rPr kumimoji="1" lang="zh-CN" altLang="en-US" sz="2800" b="1">
                <a:latin typeface="Times New Roman" pitchFamily="18" charset="0"/>
              </a:rPr>
              <a:t>月报</a:t>
            </a:r>
          </a:p>
          <a:p>
            <a:pPr eaLnBrk="1" hangingPunct="1">
              <a:spcBef>
                <a:spcPct val="50000"/>
              </a:spcBef>
              <a:buClrTx/>
              <a:buSzTx/>
              <a:buFontTx/>
              <a:buChar char="•"/>
            </a:pPr>
            <a:r>
              <a:rPr kumimoji="1" lang="zh-CN" altLang="en-US" sz="2800" b="1">
                <a:latin typeface="Times New Roman" pitchFamily="18" charset="0"/>
              </a:rPr>
              <a:t>维护修改建议书</a:t>
            </a:r>
          </a:p>
        </p:txBody>
      </p:sp>
      <p:sp>
        <p:nvSpPr>
          <p:cNvPr id="16392" name="AutoShape 7"/>
          <p:cNvSpPr>
            <a:spLocks/>
          </p:cNvSpPr>
          <p:nvPr/>
        </p:nvSpPr>
        <p:spPr bwMode="auto">
          <a:xfrm rot="5400000">
            <a:off x="1219200" y="1752600"/>
            <a:ext cx="457200" cy="1981200"/>
          </a:xfrm>
          <a:prstGeom prst="leftBrace">
            <a:avLst>
              <a:gd name="adj1" fmla="val 7523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8000"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6393" name="AutoShape 8"/>
          <p:cNvSpPr>
            <a:spLocks/>
          </p:cNvSpPr>
          <p:nvPr/>
        </p:nvSpPr>
        <p:spPr bwMode="auto">
          <a:xfrm rot="5400000">
            <a:off x="4135437" y="1485901"/>
            <a:ext cx="492125" cy="2514600"/>
          </a:xfrm>
          <a:prstGeom prst="leftBrace">
            <a:avLst>
              <a:gd name="adj1" fmla="val 68058"/>
              <a:gd name="adj2" fmla="val 4867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8000"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6394" name="AutoShape 9"/>
          <p:cNvSpPr>
            <a:spLocks/>
          </p:cNvSpPr>
          <p:nvPr/>
        </p:nvSpPr>
        <p:spPr bwMode="auto">
          <a:xfrm rot="5400000">
            <a:off x="7294562" y="1462088"/>
            <a:ext cx="492125" cy="2514600"/>
          </a:xfrm>
          <a:prstGeom prst="leftBrace">
            <a:avLst>
              <a:gd name="adj1" fmla="val 68058"/>
              <a:gd name="adj2" fmla="val 4867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8000"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6395" name="AutoShape 10"/>
          <p:cNvSpPr>
            <a:spLocks/>
          </p:cNvSpPr>
          <p:nvPr/>
        </p:nvSpPr>
        <p:spPr bwMode="auto">
          <a:xfrm rot="5400000">
            <a:off x="4187825" y="-1368425"/>
            <a:ext cx="615950" cy="6096000"/>
          </a:xfrm>
          <a:prstGeom prst="leftBrace">
            <a:avLst>
              <a:gd name="adj1" fmla="val 131821"/>
              <a:gd name="adj2" fmla="val 4867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lIns="18000"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0"/>
              </a:spcBef>
              <a:buClrTx/>
              <a:buSzTx/>
              <a:buFontTx/>
              <a:buNone/>
            </a:pPr>
            <a:endParaRPr kumimoji="1" lang="zh-CN" altLang="en-US" sz="2000" b="1">
              <a:solidFill>
                <a:srgbClr val="00CC99"/>
              </a:solidFill>
              <a:latin typeface="Times New Roman" pitchFamily="18" charset="0"/>
            </a:endParaRPr>
          </a:p>
        </p:txBody>
      </p:sp>
      <p:sp>
        <p:nvSpPr>
          <p:cNvPr id="16396" name="灯片编号占位符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2338AEC7-188D-46F1-BB5E-C6FE38A016AD}" type="slidenum">
              <a:rPr lang="zh-CN" altLang="en-US" sz="1200" smtClean="0">
                <a:solidFill>
                  <a:schemeClr val="bg2"/>
                </a:solidFill>
                <a:latin typeface="Arial" pitchFamily="34" charset="0"/>
              </a:rPr>
              <a:pPr eaLnBrk="1" hangingPunct="1">
                <a:spcBef>
                  <a:spcPct val="0"/>
                </a:spcBef>
                <a:buClrTx/>
                <a:buSzTx/>
                <a:buFontTx/>
                <a:buNone/>
              </a:pPr>
              <a:t>12</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32130" name="Rectangle 2"/>
          <p:cNvSpPr>
            <a:spLocks noGrp="1" noRot="1" noChangeArrowheads="1"/>
          </p:cNvSpPr>
          <p:nvPr>
            <p:ph type="title"/>
          </p:nvPr>
        </p:nvSpPr>
        <p:spPr>
          <a:xfrm>
            <a:off x="609600" y="260350"/>
            <a:ext cx="7772400" cy="996950"/>
          </a:xfrm>
        </p:spPr>
        <p:txBody>
          <a:bodyPr/>
          <a:lstStyle/>
          <a:p>
            <a:pPr eaLnBrk="1" hangingPunct="1">
              <a:defRPr/>
            </a:pPr>
            <a:r>
              <a:rPr lang="zh-CN" altLang="en-US" sz="3600" smtClean="0">
                <a:latin typeface="Arial" charset="0"/>
                <a:ea typeface="宋体" pitchFamily="2" charset="-122"/>
              </a:rPr>
              <a:t>软件质量认证</a:t>
            </a:r>
          </a:p>
        </p:txBody>
      </p:sp>
      <p:sp>
        <p:nvSpPr>
          <p:cNvPr id="432131" name="Rectangle 3"/>
          <p:cNvSpPr>
            <a:spLocks noGrp="1" noChangeArrowheads="1"/>
          </p:cNvSpPr>
          <p:nvPr>
            <p:ph type="body" idx="1"/>
          </p:nvPr>
        </p:nvSpPr>
        <p:spPr>
          <a:xfrm>
            <a:off x="808038" y="1412875"/>
            <a:ext cx="7867650" cy="4257675"/>
          </a:xfrm>
        </p:spPr>
        <p:txBody>
          <a:bodyPr/>
          <a:lstStyle/>
          <a:p>
            <a:pPr algn="just" eaLnBrk="1" hangingPunct="1">
              <a:buFont typeface="Wingdings" pitchFamily="2" charset="2"/>
              <a:buNone/>
              <a:defRPr/>
            </a:pPr>
            <a:r>
              <a:rPr lang="en-US" altLang="zh-CN" smtClean="0">
                <a:solidFill>
                  <a:schemeClr val="tx2"/>
                </a:solidFill>
                <a:ea typeface="楷体_GB2312" pitchFamily="49" charset="-122"/>
              </a:rPr>
              <a:t>1</a:t>
            </a:r>
            <a:r>
              <a:rPr lang="zh-CN" altLang="en-US" smtClean="0">
                <a:solidFill>
                  <a:schemeClr val="tx2"/>
                </a:solidFill>
                <a:ea typeface="楷体_GB2312" pitchFamily="49" charset="-122"/>
              </a:rPr>
              <a:t>．</a:t>
            </a:r>
            <a:r>
              <a:rPr lang="en-US" altLang="zh-CN" smtClean="0">
                <a:solidFill>
                  <a:schemeClr val="tx2"/>
                </a:solidFill>
                <a:ea typeface="楷体_GB2312" pitchFamily="49" charset="-122"/>
              </a:rPr>
              <a:t>ISO 9000 </a:t>
            </a:r>
            <a:r>
              <a:rPr lang="zh-CN" altLang="en-US" smtClean="0">
                <a:solidFill>
                  <a:schemeClr val="tx2"/>
                </a:solidFill>
                <a:ea typeface="楷体_GB2312" pitchFamily="49" charset="-122"/>
              </a:rPr>
              <a:t>系列标准及软件质量认证</a:t>
            </a:r>
          </a:p>
          <a:p>
            <a:pPr algn="just" eaLnBrk="1" hangingPunct="1">
              <a:defRPr/>
            </a:pPr>
            <a:r>
              <a:rPr lang="en-US" altLang="zh-CN" b="1" smtClean="0">
                <a:ea typeface="宋体" pitchFamily="2" charset="-122"/>
              </a:rPr>
              <a:t>1987</a:t>
            </a:r>
            <a:r>
              <a:rPr lang="zh-CN" altLang="en-US" b="1" smtClean="0">
                <a:ea typeface="宋体" pitchFamily="2" charset="-122"/>
              </a:rPr>
              <a:t>年公布</a:t>
            </a:r>
            <a:endParaRPr lang="zh-CN" altLang="en-US" b="1" smtClean="0">
              <a:ea typeface="楷体_GB2312" pitchFamily="49" charset="-122"/>
            </a:endParaRPr>
          </a:p>
          <a:p>
            <a:pPr algn="just" eaLnBrk="1" hangingPunct="1">
              <a:defRPr/>
            </a:pPr>
            <a:r>
              <a:rPr lang="zh-CN" altLang="en-US" b="1" smtClean="0">
                <a:ea typeface="宋体" pitchFamily="2" charset="-122"/>
              </a:rPr>
              <a:t>发源于欧洲经济共同体</a:t>
            </a:r>
          </a:p>
          <a:p>
            <a:pPr algn="just" eaLnBrk="1" hangingPunct="1">
              <a:defRPr/>
            </a:pPr>
            <a:r>
              <a:rPr lang="zh-CN" altLang="en-US" b="1" smtClean="0">
                <a:ea typeface="宋体" pitchFamily="2" charset="-122"/>
              </a:rPr>
              <a:t>已有</a:t>
            </a:r>
            <a:r>
              <a:rPr lang="en-US" altLang="zh-CN" b="1" smtClean="0">
                <a:ea typeface="宋体" pitchFamily="2" charset="-122"/>
              </a:rPr>
              <a:t>70</a:t>
            </a:r>
            <a:r>
              <a:rPr lang="zh-CN" altLang="en-US" b="1" smtClean="0">
                <a:ea typeface="宋体" pitchFamily="2" charset="-122"/>
              </a:rPr>
              <a:t>多个国家在它们的企业中采用和实施这一系列标准 </a:t>
            </a:r>
          </a:p>
          <a:p>
            <a:pPr algn="just" eaLnBrk="1" hangingPunct="1">
              <a:defRPr/>
            </a:pPr>
            <a:r>
              <a:rPr lang="zh-CN" altLang="en-US" b="1" smtClean="0">
                <a:ea typeface="宋体" pitchFamily="2" charset="-122"/>
              </a:rPr>
              <a:t>我国发布了与其相应的质量管理国家标准系列</a:t>
            </a:r>
            <a:r>
              <a:rPr lang="en-US" altLang="zh-CN" b="1" smtClean="0">
                <a:ea typeface="宋体" pitchFamily="2" charset="-122"/>
              </a:rPr>
              <a:t>GB/T 19000 </a:t>
            </a:r>
            <a:r>
              <a:rPr lang="en-US" altLang="zh-CN" b="1" smtClean="0">
                <a:ea typeface="楷体_GB2312" pitchFamily="49" charset="-122"/>
              </a:rPr>
              <a:t> </a:t>
            </a:r>
          </a:p>
        </p:txBody>
      </p:sp>
      <p:sp>
        <p:nvSpPr>
          <p:cNvPr id="12698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A41444E6-C6F7-490F-BC05-8237553450AD}" type="slidenum">
              <a:rPr lang="zh-CN" altLang="en-US" sz="1200" smtClean="0">
                <a:solidFill>
                  <a:schemeClr val="bg2"/>
                </a:solidFill>
                <a:latin typeface="Arial" pitchFamily="34" charset="0"/>
              </a:rPr>
              <a:pPr eaLnBrk="1" hangingPunct="1">
                <a:spcBef>
                  <a:spcPct val="0"/>
                </a:spcBef>
                <a:buClrTx/>
                <a:buSzTx/>
                <a:buFontTx/>
                <a:buNone/>
              </a:pPr>
              <a:t>120</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33155" name="Rectangle 3"/>
          <p:cNvSpPr>
            <a:spLocks noGrp="1" noChangeArrowheads="1"/>
          </p:cNvSpPr>
          <p:nvPr>
            <p:ph type="body" idx="1"/>
          </p:nvPr>
        </p:nvSpPr>
        <p:spPr>
          <a:xfrm>
            <a:off x="684213" y="981075"/>
            <a:ext cx="7620000" cy="5402263"/>
          </a:xfrm>
        </p:spPr>
        <p:txBody>
          <a:bodyPr/>
          <a:lstStyle/>
          <a:p>
            <a:pPr algn="just" eaLnBrk="1" hangingPunct="1">
              <a:buFont typeface="Wingdings" pitchFamily="2" charset="2"/>
              <a:buNone/>
              <a:defRPr/>
            </a:pPr>
            <a:r>
              <a:rPr lang="en-US" altLang="zh-CN" smtClean="0">
                <a:solidFill>
                  <a:schemeClr val="tx2"/>
                </a:solidFill>
                <a:ea typeface="宋体" pitchFamily="2" charset="-122"/>
              </a:rPr>
              <a:t>2</a:t>
            </a:r>
            <a:r>
              <a:rPr lang="zh-CN" altLang="en-US" smtClean="0">
                <a:solidFill>
                  <a:schemeClr val="tx2"/>
                </a:solidFill>
                <a:ea typeface="宋体" pitchFamily="2" charset="-122"/>
              </a:rPr>
              <a:t>．</a:t>
            </a:r>
            <a:r>
              <a:rPr lang="en-US" altLang="zh-CN" smtClean="0">
                <a:solidFill>
                  <a:schemeClr val="tx2"/>
                </a:solidFill>
                <a:ea typeface="宋体" pitchFamily="2" charset="-122"/>
              </a:rPr>
              <a:t>ISO 9000 </a:t>
            </a:r>
            <a:r>
              <a:rPr lang="zh-CN" altLang="en-US" smtClean="0">
                <a:solidFill>
                  <a:schemeClr val="tx2"/>
                </a:solidFill>
                <a:ea typeface="宋体" pitchFamily="2" charset="-122"/>
              </a:rPr>
              <a:t>系列标准的内容</a:t>
            </a:r>
          </a:p>
          <a:p>
            <a:pPr algn="just" eaLnBrk="1" hangingPunct="1">
              <a:buFont typeface="Wingdings" pitchFamily="2" charset="2"/>
              <a:buNone/>
              <a:defRPr/>
            </a:pPr>
            <a:r>
              <a:rPr lang="en-US" altLang="zh-CN" sz="2400" b="1" smtClean="0">
                <a:ea typeface="宋体" pitchFamily="2" charset="-122"/>
              </a:rPr>
              <a:t>2000</a:t>
            </a:r>
            <a:r>
              <a:rPr lang="zh-CN" altLang="en-US" sz="2400" b="1" smtClean="0">
                <a:ea typeface="宋体" pitchFamily="2" charset="-122"/>
              </a:rPr>
              <a:t>新版 </a:t>
            </a:r>
            <a:r>
              <a:rPr lang="en-US" altLang="zh-CN" sz="2400" b="1" smtClean="0">
                <a:ea typeface="宋体" pitchFamily="2" charset="-122"/>
              </a:rPr>
              <a:t>ISO 9000</a:t>
            </a:r>
            <a:r>
              <a:rPr lang="zh-CN" altLang="en-US" sz="2400" b="1" smtClean="0">
                <a:ea typeface="宋体" pitchFamily="2" charset="-122"/>
              </a:rPr>
              <a:t>系列标准的内容：</a:t>
            </a:r>
          </a:p>
          <a:p>
            <a:pPr algn="just" eaLnBrk="1" hangingPunct="1">
              <a:buFont typeface="Wingdings" pitchFamily="2" charset="2"/>
              <a:buNone/>
              <a:defRPr/>
            </a:pPr>
            <a:r>
              <a:rPr lang="zh-CN" altLang="en-US" sz="2400" b="1" smtClean="0">
                <a:ea typeface="宋体" pitchFamily="2" charset="-122"/>
              </a:rPr>
              <a:t>（</a:t>
            </a:r>
            <a:r>
              <a:rPr lang="en-US" altLang="zh-CN" sz="2400" b="1" smtClean="0">
                <a:ea typeface="宋体" pitchFamily="2" charset="-122"/>
              </a:rPr>
              <a:t>1</a:t>
            </a:r>
            <a:r>
              <a:rPr lang="zh-CN" altLang="en-US" sz="2400" b="1" smtClean="0">
                <a:ea typeface="宋体" pitchFamily="2" charset="-122"/>
              </a:rPr>
              <a:t>）</a:t>
            </a:r>
            <a:r>
              <a:rPr lang="en-US" altLang="zh-CN" sz="2400" b="1" smtClean="0">
                <a:ea typeface="宋体" pitchFamily="2" charset="-122"/>
              </a:rPr>
              <a:t>ISO 9000</a:t>
            </a:r>
            <a:r>
              <a:rPr lang="zh-CN" altLang="en-US" sz="2400" b="1" smtClean="0">
                <a:ea typeface="宋体" pitchFamily="2" charset="-122"/>
              </a:rPr>
              <a:t>：基本原则和术语；</a:t>
            </a:r>
          </a:p>
          <a:p>
            <a:pPr algn="just" eaLnBrk="1" hangingPunct="1">
              <a:buFont typeface="Wingdings" pitchFamily="2" charset="2"/>
              <a:buNone/>
              <a:defRPr/>
            </a:pPr>
            <a:r>
              <a:rPr lang="zh-CN" altLang="en-US" sz="2400" b="1" smtClean="0">
                <a:ea typeface="宋体" pitchFamily="2" charset="-122"/>
              </a:rPr>
              <a:t>（</a:t>
            </a:r>
            <a:r>
              <a:rPr lang="en-US" altLang="zh-CN" sz="2400" b="1" smtClean="0">
                <a:ea typeface="宋体" pitchFamily="2" charset="-122"/>
              </a:rPr>
              <a:t>2</a:t>
            </a:r>
            <a:r>
              <a:rPr lang="zh-CN" altLang="en-US" sz="2400" b="1" smtClean="0">
                <a:ea typeface="宋体" pitchFamily="2" charset="-122"/>
              </a:rPr>
              <a:t>）</a:t>
            </a:r>
            <a:r>
              <a:rPr lang="en-US" altLang="zh-CN" sz="2400" b="1" smtClean="0">
                <a:ea typeface="宋体" pitchFamily="2" charset="-122"/>
              </a:rPr>
              <a:t>ISO 9001</a:t>
            </a:r>
            <a:r>
              <a:rPr lang="zh-CN" altLang="en-US" sz="2400" b="1" smtClean="0">
                <a:ea typeface="宋体" pitchFamily="2" charset="-122"/>
              </a:rPr>
              <a:t>：开发</a:t>
            </a:r>
            <a:r>
              <a:rPr lang="en-US" altLang="zh-CN" sz="2400" b="1" smtClean="0">
                <a:ea typeface="宋体" pitchFamily="2" charset="-122"/>
              </a:rPr>
              <a:t>/</a:t>
            </a:r>
            <a:r>
              <a:rPr lang="zh-CN" altLang="en-US" sz="2400" b="1" smtClean="0">
                <a:ea typeface="宋体" pitchFamily="2" charset="-122"/>
              </a:rPr>
              <a:t>设计、生产安装和服务中的质量保证模式；</a:t>
            </a:r>
          </a:p>
          <a:p>
            <a:pPr algn="just" eaLnBrk="1" hangingPunct="1">
              <a:buFont typeface="Wingdings" pitchFamily="2" charset="2"/>
              <a:buNone/>
              <a:defRPr/>
            </a:pPr>
            <a:r>
              <a:rPr lang="zh-CN" altLang="en-US" sz="2400" b="1" smtClean="0">
                <a:ea typeface="宋体" pitchFamily="2" charset="-122"/>
              </a:rPr>
              <a:t>（</a:t>
            </a:r>
            <a:r>
              <a:rPr lang="en-US" altLang="zh-CN" sz="2400" b="1" smtClean="0">
                <a:ea typeface="宋体" pitchFamily="2" charset="-122"/>
              </a:rPr>
              <a:t>3</a:t>
            </a:r>
            <a:r>
              <a:rPr lang="zh-CN" altLang="en-US" sz="2400" b="1" smtClean="0">
                <a:ea typeface="宋体" pitchFamily="2" charset="-122"/>
              </a:rPr>
              <a:t>）</a:t>
            </a:r>
            <a:r>
              <a:rPr lang="en-US" altLang="zh-CN" sz="2400" b="1" smtClean="0">
                <a:ea typeface="宋体" pitchFamily="2" charset="-122"/>
              </a:rPr>
              <a:t>ISO 9002</a:t>
            </a:r>
            <a:r>
              <a:rPr lang="zh-CN" altLang="en-US" sz="2400" b="1" smtClean="0">
                <a:ea typeface="宋体" pitchFamily="2" charset="-122"/>
              </a:rPr>
              <a:t>：生产和安装中的质量保证模式；</a:t>
            </a:r>
          </a:p>
          <a:p>
            <a:pPr algn="just" eaLnBrk="1" hangingPunct="1">
              <a:buFont typeface="Wingdings" pitchFamily="2" charset="2"/>
              <a:buNone/>
              <a:defRPr/>
            </a:pPr>
            <a:r>
              <a:rPr lang="zh-CN" altLang="en-US" sz="2400" b="1" smtClean="0">
                <a:ea typeface="宋体" pitchFamily="2" charset="-122"/>
              </a:rPr>
              <a:t>（</a:t>
            </a:r>
            <a:r>
              <a:rPr lang="en-US" altLang="zh-CN" sz="2400" b="1" smtClean="0">
                <a:ea typeface="宋体" pitchFamily="2" charset="-122"/>
              </a:rPr>
              <a:t>4</a:t>
            </a:r>
            <a:r>
              <a:rPr lang="zh-CN" altLang="en-US" sz="2400" b="1" smtClean="0">
                <a:ea typeface="宋体" pitchFamily="2" charset="-122"/>
              </a:rPr>
              <a:t>）</a:t>
            </a:r>
            <a:r>
              <a:rPr lang="en-US" altLang="zh-CN" sz="2400" b="1" smtClean="0">
                <a:ea typeface="宋体" pitchFamily="2" charset="-122"/>
              </a:rPr>
              <a:t>ISO 9003</a:t>
            </a:r>
            <a:r>
              <a:rPr lang="zh-CN" altLang="en-US" sz="2400" b="1" smtClean="0">
                <a:ea typeface="宋体" pitchFamily="2" charset="-122"/>
              </a:rPr>
              <a:t>：最终检验和测试中的质量保证模式；</a:t>
            </a:r>
          </a:p>
          <a:p>
            <a:pPr algn="just" eaLnBrk="1" hangingPunct="1">
              <a:buFont typeface="Wingdings" pitchFamily="2" charset="2"/>
              <a:buNone/>
              <a:defRPr/>
            </a:pPr>
            <a:r>
              <a:rPr lang="zh-CN" altLang="en-US" sz="2400" b="1" smtClean="0">
                <a:ea typeface="宋体" pitchFamily="2" charset="-122"/>
              </a:rPr>
              <a:t>（</a:t>
            </a:r>
            <a:r>
              <a:rPr lang="en-US" altLang="zh-CN" sz="2400" b="1" smtClean="0">
                <a:ea typeface="宋体" pitchFamily="2" charset="-122"/>
              </a:rPr>
              <a:t>5</a:t>
            </a:r>
            <a:r>
              <a:rPr lang="zh-CN" altLang="en-US" sz="2400" b="1" smtClean="0">
                <a:ea typeface="宋体" pitchFamily="2" charset="-122"/>
              </a:rPr>
              <a:t>）</a:t>
            </a:r>
            <a:r>
              <a:rPr lang="en-US" altLang="zh-CN" sz="2400" b="1" smtClean="0">
                <a:ea typeface="宋体" pitchFamily="2" charset="-122"/>
              </a:rPr>
              <a:t>ISO 9004</a:t>
            </a:r>
            <a:r>
              <a:rPr lang="zh-CN" altLang="en-US" sz="2400" b="1" smtClean="0">
                <a:ea typeface="宋体" pitchFamily="2" charset="-122"/>
              </a:rPr>
              <a:t>：业绩改进指南；</a:t>
            </a:r>
          </a:p>
          <a:p>
            <a:pPr algn="just" eaLnBrk="1" hangingPunct="1">
              <a:buFont typeface="Wingdings" pitchFamily="2" charset="2"/>
              <a:buNone/>
              <a:defRPr/>
            </a:pPr>
            <a:r>
              <a:rPr lang="zh-CN" altLang="en-US" sz="2400" b="1" smtClean="0">
                <a:ea typeface="宋体" pitchFamily="2" charset="-122"/>
              </a:rPr>
              <a:t>（</a:t>
            </a:r>
            <a:r>
              <a:rPr lang="en-US" altLang="zh-CN" sz="2400" b="1" smtClean="0">
                <a:ea typeface="宋体" pitchFamily="2" charset="-122"/>
              </a:rPr>
              <a:t>6</a:t>
            </a:r>
            <a:r>
              <a:rPr lang="zh-CN" altLang="en-US" sz="2400" b="1" smtClean="0">
                <a:ea typeface="宋体" pitchFamily="2" charset="-122"/>
              </a:rPr>
              <a:t>）</a:t>
            </a:r>
            <a:r>
              <a:rPr lang="en-US" altLang="zh-CN" sz="2400" b="1" smtClean="0">
                <a:ea typeface="宋体" pitchFamily="2" charset="-122"/>
              </a:rPr>
              <a:t>ISO 9011</a:t>
            </a:r>
            <a:r>
              <a:rPr lang="zh-CN" altLang="en-US" sz="2400" b="1" smtClean="0">
                <a:ea typeface="宋体" pitchFamily="2" charset="-122"/>
              </a:rPr>
              <a:t>：</a:t>
            </a:r>
            <a:r>
              <a:rPr lang="en-US" altLang="zh-CN" sz="2400" b="1" smtClean="0">
                <a:ea typeface="宋体" pitchFamily="2" charset="-122"/>
              </a:rPr>
              <a:t>2000 </a:t>
            </a:r>
            <a:r>
              <a:rPr lang="zh-CN" altLang="en-US" sz="2400" b="1" smtClean="0">
                <a:ea typeface="宋体" pitchFamily="2" charset="-122"/>
              </a:rPr>
              <a:t>质量和环境审核指南；</a:t>
            </a:r>
          </a:p>
          <a:p>
            <a:pPr algn="just" eaLnBrk="1" hangingPunct="1">
              <a:buFont typeface="Wingdings" pitchFamily="2" charset="2"/>
              <a:buNone/>
              <a:defRPr/>
            </a:pPr>
            <a:r>
              <a:rPr lang="zh-CN" altLang="en-US" sz="2400" b="1" smtClean="0">
                <a:ea typeface="宋体" pitchFamily="2" charset="-122"/>
              </a:rPr>
              <a:t>（</a:t>
            </a:r>
            <a:r>
              <a:rPr lang="en-US" altLang="zh-CN" sz="2400" b="1" smtClean="0">
                <a:ea typeface="宋体" pitchFamily="2" charset="-122"/>
              </a:rPr>
              <a:t>7</a:t>
            </a:r>
            <a:r>
              <a:rPr lang="zh-CN" altLang="en-US" sz="2400" b="1" smtClean="0">
                <a:ea typeface="宋体" pitchFamily="2" charset="-122"/>
              </a:rPr>
              <a:t>）</a:t>
            </a:r>
            <a:r>
              <a:rPr lang="en-US" altLang="zh-CN" sz="2400" b="1" smtClean="0">
                <a:ea typeface="宋体" pitchFamily="2" charset="-122"/>
              </a:rPr>
              <a:t>ISO 9000-3-1997</a:t>
            </a:r>
            <a:r>
              <a:rPr lang="zh-CN" altLang="en-US" sz="2400" b="1" smtClean="0">
                <a:ea typeface="宋体" pitchFamily="2" charset="-122"/>
              </a:rPr>
              <a:t>（即</a:t>
            </a:r>
            <a:r>
              <a:rPr lang="en-US" altLang="zh-CN" sz="2400" b="1" smtClean="0">
                <a:ea typeface="宋体" pitchFamily="2" charset="-122"/>
              </a:rPr>
              <a:t>GB/T 19000.3 - 94</a:t>
            </a:r>
            <a:r>
              <a:rPr lang="zh-CN" altLang="en-US" sz="2400" b="1" smtClean="0">
                <a:ea typeface="宋体" pitchFamily="2" charset="-122"/>
              </a:rPr>
              <a:t>）质量管理和质量保证标准</a:t>
            </a:r>
            <a:r>
              <a:rPr lang="en-US" altLang="zh-CN" sz="2400" b="1" smtClean="0">
                <a:ea typeface="宋体" pitchFamily="2" charset="-122"/>
              </a:rPr>
              <a:t>-</a:t>
            </a:r>
            <a:r>
              <a:rPr lang="zh-CN" altLang="en-US" sz="2400" b="1" smtClean="0">
                <a:ea typeface="宋体" pitchFamily="2" charset="-122"/>
              </a:rPr>
              <a:t>第三部分</a:t>
            </a:r>
            <a:r>
              <a:rPr lang="en-US" altLang="zh-CN" sz="2400" b="1" smtClean="0">
                <a:ea typeface="宋体" pitchFamily="2" charset="-122"/>
              </a:rPr>
              <a:t>-</a:t>
            </a:r>
            <a:r>
              <a:rPr lang="zh-CN" altLang="en-US" sz="2400" b="1" smtClean="0">
                <a:ea typeface="宋体" pitchFamily="2" charset="-122"/>
              </a:rPr>
              <a:t>在软件开发、供应和维护中的使用指南 。</a:t>
            </a:r>
          </a:p>
        </p:txBody>
      </p:sp>
      <p:sp>
        <p:nvSpPr>
          <p:cNvPr id="12800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9059E77B-C272-4575-BBC8-677FDC035758}" type="slidenum">
              <a:rPr lang="zh-CN" altLang="en-US" sz="1200" smtClean="0">
                <a:solidFill>
                  <a:schemeClr val="bg2"/>
                </a:solidFill>
                <a:latin typeface="Arial" pitchFamily="34" charset="0"/>
              </a:rPr>
              <a:pPr eaLnBrk="1" hangingPunct="1">
                <a:spcBef>
                  <a:spcPct val="0"/>
                </a:spcBef>
                <a:buClrTx/>
                <a:buSzTx/>
                <a:buFontTx/>
                <a:buNone/>
              </a:pPr>
              <a:t>121</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35203" name="Rectangle 3"/>
          <p:cNvSpPr>
            <a:spLocks noGrp="1" noChangeArrowheads="1"/>
          </p:cNvSpPr>
          <p:nvPr>
            <p:ph type="body" idx="1"/>
          </p:nvPr>
        </p:nvSpPr>
        <p:spPr>
          <a:xfrm>
            <a:off x="1077913" y="1700213"/>
            <a:ext cx="7597775" cy="4257675"/>
          </a:xfrm>
        </p:spPr>
        <p:txBody>
          <a:bodyPr/>
          <a:lstStyle/>
          <a:p>
            <a:pPr eaLnBrk="1" hangingPunct="1">
              <a:buFont typeface="Wingdings" pitchFamily="2" charset="2"/>
              <a:buNone/>
              <a:defRPr/>
            </a:pPr>
            <a:r>
              <a:rPr lang="en-US" altLang="zh-CN" smtClean="0">
                <a:solidFill>
                  <a:schemeClr val="tx2"/>
                </a:solidFill>
                <a:ea typeface="宋体" pitchFamily="2" charset="-122"/>
              </a:rPr>
              <a:t>3</a:t>
            </a:r>
            <a:r>
              <a:rPr lang="zh-CN" altLang="en-US" smtClean="0">
                <a:solidFill>
                  <a:schemeClr val="tx2"/>
                </a:solidFill>
                <a:ea typeface="宋体" pitchFamily="2" charset="-122"/>
              </a:rPr>
              <a:t>．制定与实施</a:t>
            </a:r>
            <a:r>
              <a:rPr lang="en-US" altLang="zh-CN" smtClean="0">
                <a:solidFill>
                  <a:schemeClr val="tx2"/>
                </a:solidFill>
                <a:ea typeface="宋体" pitchFamily="2" charset="-122"/>
              </a:rPr>
              <a:t>ISO 9000 </a:t>
            </a:r>
            <a:r>
              <a:rPr lang="zh-CN" altLang="en-US" smtClean="0">
                <a:solidFill>
                  <a:schemeClr val="tx2"/>
                </a:solidFill>
                <a:ea typeface="宋体" pitchFamily="2" charset="-122"/>
              </a:rPr>
              <a:t>系列标准</a:t>
            </a:r>
          </a:p>
          <a:p>
            <a:pPr eaLnBrk="1" hangingPunct="1">
              <a:defRPr/>
            </a:pPr>
            <a:r>
              <a:rPr lang="zh-CN" altLang="en-US" sz="2800" b="1" smtClean="0">
                <a:ea typeface="宋体" pitchFamily="2" charset="-122"/>
              </a:rPr>
              <a:t>强调质量并非在产品检验中得到，而是形成于生产的全过程。</a:t>
            </a:r>
          </a:p>
          <a:p>
            <a:pPr eaLnBrk="1" hangingPunct="1">
              <a:defRPr/>
            </a:pPr>
            <a:r>
              <a:rPr lang="zh-CN" altLang="en-US" sz="2800" b="1" smtClean="0">
                <a:ea typeface="宋体" pitchFamily="2" charset="-122"/>
              </a:rPr>
              <a:t>要求 “企业具有持续提供符合要求产品的能力”。企业负责人的重视以及企业全体人员的积极参与是取得成功的关键。  </a:t>
            </a:r>
          </a:p>
          <a:p>
            <a:pPr eaLnBrk="1" hangingPunct="1">
              <a:defRPr/>
            </a:pPr>
            <a:r>
              <a:rPr lang="zh-CN" altLang="en-US" sz="2800" b="1" smtClean="0">
                <a:ea typeface="宋体" pitchFamily="2" charset="-122"/>
              </a:rPr>
              <a:t>强调“质量管理必须坚持进行质量改进”。</a:t>
            </a:r>
            <a:r>
              <a:rPr lang="zh-CN" altLang="en-US" b="1" smtClean="0">
                <a:ea typeface="宋体" pitchFamily="2" charset="-122"/>
              </a:rPr>
              <a:t> </a:t>
            </a:r>
          </a:p>
        </p:txBody>
      </p:sp>
      <p:sp>
        <p:nvSpPr>
          <p:cNvPr id="435204" name="Rectangle 4"/>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12902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BDE40B1C-3839-4A00-B568-09BFA7F77CB0}" type="slidenum">
              <a:rPr lang="zh-CN" altLang="en-US" sz="1200" smtClean="0">
                <a:solidFill>
                  <a:schemeClr val="bg2"/>
                </a:solidFill>
                <a:latin typeface="Arial" pitchFamily="34" charset="0"/>
              </a:rPr>
              <a:pPr eaLnBrk="1" hangingPunct="1">
                <a:spcBef>
                  <a:spcPct val="0"/>
                </a:spcBef>
                <a:buClrTx/>
                <a:buSzTx/>
                <a:buFontTx/>
                <a:buNone/>
              </a:pPr>
              <a:t>122</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36227" name="Rectangle 3"/>
          <p:cNvSpPr>
            <a:spLocks noGrp="1" noChangeArrowheads="1"/>
          </p:cNvSpPr>
          <p:nvPr>
            <p:ph type="body" idx="1"/>
          </p:nvPr>
        </p:nvSpPr>
        <p:spPr>
          <a:xfrm>
            <a:off x="684213" y="908050"/>
            <a:ext cx="7867650" cy="5329262"/>
          </a:xfrm>
        </p:spPr>
        <p:txBody>
          <a:bodyPr/>
          <a:lstStyle/>
          <a:p>
            <a:pPr eaLnBrk="1" hangingPunct="1">
              <a:buFont typeface="Wingdings" pitchFamily="2" charset="2"/>
              <a:buNone/>
              <a:defRPr/>
            </a:pPr>
            <a:r>
              <a:rPr lang="en-US" altLang="zh-CN" dirty="0" smtClean="0">
                <a:solidFill>
                  <a:schemeClr val="tx2"/>
                </a:solidFill>
                <a:ea typeface="宋体" pitchFamily="2" charset="-122"/>
              </a:rPr>
              <a:t>4</a:t>
            </a:r>
            <a:r>
              <a:rPr lang="zh-CN" altLang="en-US" dirty="0" smtClean="0">
                <a:solidFill>
                  <a:schemeClr val="tx2"/>
                </a:solidFill>
                <a:ea typeface="宋体" pitchFamily="2" charset="-122"/>
              </a:rPr>
              <a:t>．</a:t>
            </a:r>
            <a:r>
              <a:rPr lang="en-US" altLang="zh-CN" dirty="0" smtClean="0">
                <a:solidFill>
                  <a:schemeClr val="tx2"/>
                </a:solidFill>
                <a:ea typeface="宋体" pitchFamily="2" charset="-122"/>
              </a:rPr>
              <a:t>ISO 9000–3</a:t>
            </a:r>
            <a:r>
              <a:rPr lang="zh-CN" altLang="en-US" dirty="0" smtClean="0">
                <a:solidFill>
                  <a:schemeClr val="tx2"/>
                </a:solidFill>
                <a:ea typeface="宋体" pitchFamily="2" charset="-122"/>
              </a:rPr>
              <a:t>的要点</a:t>
            </a:r>
            <a:r>
              <a:rPr lang="zh-CN" altLang="en-US" sz="2800" dirty="0" smtClean="0">
                <a:solidFill>
                  <a:schemeClr val="hlink"/>
                </a:solidFill>
                <a:ea typeface="宋体" pitchFamily="2" charset="-122"/>
              </a:rPr>
              <a:t> </a:t>
            </a:r>
          </a:p>
          <a:p>
            <a:pPr eaLnBrk="1" hangingPunct="1">
              <a:buFont typeface="Wingdings" pitchFamily="2" charset="2"/>
              <a:buNone/>
              <a:defRPr/>
            </a:pPr>
            <a:r>
              <a:rPr lang="zh-CN" altLang="en-US" sz="2400" b="1" dirty="0" smtClean="0">
                <a:ea typeface="宋体" pitchFamily="2" charset="-122"/>
              </a:rPr>
              <a:t>（</a:t>
            </a:r>
            <a:r>
              <a:rPr lang="en-US" altLang="zh-CN" sz="2400" b="1" dirty="0" smtClean="0">
                <a:ea typeface="宋体" pitchFamily="2" charset="-122"/>
              </a:rPr>
              <a:t>1</a:t>
            </a:r>
            <a:r>
              <a:rPr lang="zh-CN" altLang="en-US" sz="2400" b="1" dirty="0" smtClean="0">
                <a:ea typeface="宋体" pitchFamily="2" charset="-122"/>
              </a:rPr>
              <a:t>）</a:t>
            </a:r>
            <a:r>
              <a:rPr lang="en-US" altLang="zh-CN" sz="2400" b="1" dirty="0" smtClean="0">
                <a:ea typeface="宋体" pitchFamily="2" charset="-122"/>
              </a:rPr>
              <a:t>ISO 9000–3</a:t>
            </a:r>
            <a:r>
              <a:rPr lang="zh-CN" altLang="en-US" sz="2400" b="1" dirty="0" smtClean="0">
                <a:ea typeface="宋体" pitchFamily="2" charset="-122"/>
              </a:rPr>
              <a:t>标准不适用于面向多数用户销售的程序包软件，仅适用于依照合同进行的单独的订货开发软件。</a:t>
            </a:r>
          </a:p>
          <a:p>
            <a:pPr eaLnBrk="1" hangingPunct="1">
              <a:buFont typeface="Wingdings" pitchFamily="2" charset="2"/>
              <a:buNone/>
              <a:defRPr/>
            </a:pPr>
            <a:r>
              <a:rPr lang="zh-CN" altLang="en-US" sz="2400" b="1" dirty="0" smtClean="0">
                <a:ea typeface="宋体" pitchFamily="2" charset="-122"/>
              </a:rPr>
              <a:t>（</a:t>
            </a:r>
            <a:r>
              <a:rPr lang="en-US" altLang="zh-CN" sz="2400" b="1" dirty="0" smtClean="0">
                <a:ea typeface="宋体" pitchFamily="2" charset="-122"/>
              </a:rPr>
              <a:t>2</a:t>
            </a:r>
            <a:r>
              <a:rPr lang="zh-CN" altLang="en-US" sz="2400" b="1" dirty="0" smtClean="0">
                <a:ea typeface="宋体" pitchFamily="2" charset="-122"/>
              </a:rPr>
              <a:t>）</a:t>
            </a:r>
            <a:r>
              <a:rPr lang="en-US" altLang="zh-CN" sz="2400" b="1" dirty="0" smtClean="0">
                <a:ea typeface="宋体" pitchFamily="2" charset="-122"/>
              </a:rPr>
              <a:t>ISO 9000–3</a:t>
            </a:r>
            <a:r>
              <a:rPr lang="zh-CN" altLang="en-US" sz="2400" b="1" dirty="0" smtClean="0">
                <a:ea typeface="宋体" pitchFamily="2" charset="-122"/>
              </a:rPr>
              <a:t>标准对供需双方领导的责任都作了明确的规定，并没有单纯地把义务全部加在供方身上。</a:t>
            </a:r>
          </a:p>
          <a:p>
            <a:pPr eaLnBrk="1" hangingPunct="1">
              <a:buFont typeface="Wingdings" pitchFamily="2" charset="2"/>
              <a:buNone/>
              <a:defRPr/>
            </a:pPr>
            <a:r>
              <a:rPr lang="zh-CN" altLang="en-US" sz="2400" b="1" dirty="0" smtClean="0">
                <a:ea typeface="宋体" pitchFamily="2" charset="-122"/>
              </a:rPr>
              <a:t>（</a:t>
            </a:r>
            <a:r>
              <a:rPr lang="en-US" altLang="zh-CN" sz="2400" b="1" dirty="0" smtClean="0">
                <a:ea typeface="宋体" pitchFamily="2" charset="-122"/>
              </a:rPr>
              <a:t>3</a:t>
            </a:r>
            <a:r>
              <a:rPr lang="zh-CN" altLang="en-US" sz="2400" b="1" dirty="0" smtClean="0">
                <a:ea typeface="宋体" pitchFamily="2" charset="-122"/>
              </a:rPr>
              <a:t>）在包括合同在内的全部工序中进行审查，并彻底文件化。 </a:t>
            </a:r>
          </a:p>
          <a:p>
            <a:pPr eaLnBrk="1" hangingPunct="1">
              <a:buFont typeface="Wingdings" pitchFamily="2" charset="2"/>
              <a:buNone/>
              <a:defRPr/>
            </a:pPr>
            <a:r>
              <a:rPr lang="zh-CN" altLang="en-US" sz="2400" b="1" dirty="0" smtClean="0">
                <a:ea typeface="宋体" pitchFamily="2" charset="-122"/>
              </a:rPr>
              <a:t>（</a:t>
            </a:r>
            <a:r>
              <a:rPr lang="en-US" altLang="zh-CN" sz="2400" b="1" dirty="0" smtClean="0">
                <a:ea typeface="宋体" pitchFamily="2" charset="-122"/>
              </a:rPr>
              <a:t>4</a:t>
            </a:r>
            <a:r>
              <a:rPr lang="zh-CN" altLang="en-US" sz="2400" b="1" dirty="0" smtClean="0">
                <a:ea typeface="宋体" pitchFamily="2" charset="-122"/>
              </a:rPr>
              <a:t>）在</a:t>
            </a:r>
            <a:r>
              <a:rPr lang="en-US" altLang="zh-CN" sz="2400" b="1" dirty="0" smtClean="0">
                <a:ea typeface="宋体" pitchFamily="2" charset="-122"/>
              </a:rPr>
              <a:t>ISO 9000–3</a:t>
            </a:r>
            <a:r>
              <a:rPr lang="zh-CN" altLang="en-US" sz="2400" b="1" dirty="0" smtClean="0">
                <a:ea typeface="宋体" pitchFamily="2" charset="-122"/>
              </a:rPr>
              <a:t>中，最重要的是质量保证“体系”。 </a:t>
            </a:r>
          </a:p>
          <a:p>
            <a:pPr eaLnBrk="1" hangingPunct="1">
              <a:buFont typeface="Wingdings" pitchFamily="2" charset="2"/>
              <a:buNone/>
              <a:defRPr/>
            </a:pPr>
            <a:r>
              <a:rPr lang="zh-CN" altLang="en-US" sz="2400" b="1" dirty="0" smtClean="0">
                <a:ea typeface="宋体" pitchFamily="2" charset="-122"/>
              </a:rPr>
              <a:t>（</a:t>
            </a:r>
            <a:r>
              <a:rPr lang="en-US" altLang="zh-CN" sz="2400" b="1" dirty="0" smtClean="0">
                <a:ea typeface="宋体" pitchFamily="2" charset="-122"/>
              </a:rPr>
              <a:t>5</a:t>
            </a:r>
            <a:r>
              <a:rPr lang="zh-CN" altLang="en-US" sz="2400" b="1" dirty="0" smtClean="0">
                <a:ea typeface="宋体" pitchFamily="2" charset="-122"/>
              </a:rPr>
              <a:t>）供方应实施内部质量审核制度。 </a:t>
            </a:r>
          </a:p>
        </p:txBody>
      </p:sp>
      <p:sp>
        <p:nvSpPr>
          <p:cNvPr id="13005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3CEB6797-6E33-4FC2-81BB-E1932A5DE185}" type="slidenum">
              <a:rPr lang="zh-CN" altLang="en-US" sz="1200" smtClean="0">
                <a:solidFill>
                  <a:schemeClr val="bg2"/>
                </a:solidFill>
                <a:latin typeface="Arial" pitchFamily="34" charset="0"/>
              </a:rPr>
              <a:pPr eaLnBrk="1" hangingPunct="1">
                <a:spcBef>
                  <a:spcPct val="0"/>
                </a:spcBef>
                <a:buClrTx/>
                <a:buSzTx/>
                <a:buFontTx/>
                <a:buNone/>
              </a:pPr>
              <a:t>123</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a typeface="宋体" pitchFamily="2" charset="-122"/>
              </a:rPr>
              <a:t>软件工程简介</a:t>
            </a:r>
          </a:p>
        </p:txBody>
      </p:sp>
      <p:sp>
        <p:nvSpPr>
          <p:cNvPr id="3" name="内容占位符 2"/>
          <p:cNvSpPr>
            <a:spLocks noGrp="1"/>
          </p:cNvSpPr>
          <p:nvPr>
            <p:ph idx="1"/>
          </p:nvPr>
        </p:nvSpPr>
        <p:spPr/>
        <p:txBody>
          <a:bodyPr/>
          <a:lstStyle/>
          <a:p>
            <a:pPr>
              <a:defRPr/>
            </a:pPr>
            <a:r>
              <a:rPr lang="zh-CN" altLang="en-US" sz="2800" b="1" smtClean="0">
                <a:ea typeface="宋体" pitchFamily="2" charset="-122"/>
              </a:rPr>
              <a:t>软件的概念和特点</a:t>
            </a:r>
            <a:endParaRPr lang="en-US" altLang="zh-CN" sz="2800" b="1" smtClean="0">
              <a:ea typeface="宋体" pitchFamily="2" charset="-122"/>
            </a:endParaRPr>
          </a:p>
          <a:p>
            <a:pPr>
              <a:defRPr/>
            </a:pPr>
            <a:r>
              <a:rPr lang="zh-CN" altLang="en-US" sz="2800" b="1" smtClean="0">
                <a:ea typeface="宋体" pitchFamily="2" charset="-122"/>
              </a:rPr>
              <a:t>软件的分类</a:t>
            </a:r>
            <a:endParaRPr lang="en-US" altLang="zh-CN" sz="2800" b="1" smtClean="0">
              <a:ea typeface="宋体" pitchFamily="2" charset="-122"/>
            </a:endParaRPr>
          </a:p>
          <a:p>
            <a:pPr>
              <a:defRPr/>
            </a:pPr>
            <a:r>
              <a:rPr lang="zh-CN" altLang="en-US" sz="2800" b="1" smtClean="0">
                <a:ea typeface="宋体" pitchFamily="2" charset="-122"/>
              </a:rPr>
              <a:t>软件危机</a:t>
            </a:r>
            <a:endParaRPr lang="en-US" altLang="zh-CN" sz="2800" b="1" smtClean="0">
              <a:ea typeface="宋体" pitchFamily="2" charset="-122"/>
            </a:endParaRPr>
          </a:p>
          <a:p>
            <a:pPr>
              <a:defRPr/>
            </a:pPr>
            <a:r>
              <a:rPr lang="zh-CN" altLang="en-US" sz="2800" b="1" smtClean="0">
                <a:ea typeface="宋体" pitchFamily="2" charset="-122"/>
              </a:rPr>
              <a:t>什么是软件工程</a:t>
            </a:r>
            <a:endParaRPr lang="en-US" altLang="zh-CN" sz="2800" b="1" smtClean="0">
              <a:ea typeface="宋体" pitchFamily="2" charset="-122"/>
            </a:endParaRPr>
          </a:p>
          <a:p>
            <a:pPr>
              <a:defRPr/>
            </a:pPr>
            <a:r>
              <a:rPr lang="zh-CN" altLang="en-US" sz="2800" b="1" smtClean="0">
                <a:ea typeface="宋体" pitchFamily="2" charset="-122"/>
              </a:rPr>
              <a:t>什么是好软件</a:t>
            </a:r>
            <a:endParaRPr lang="en-US" altLang="zh-CN" sz="2800" b="1" smtClean="0">
              <a:ea typeface="宋体" pitchFamily="2" charset="-122"/>
            </a:endParaRPr>
          </a:p>
          <a:p>
            <a:pPr>
              <a:defRPr/>
            </a:pPr>
            <a:r>
              <a:rPr lang="zh-CN" altLang="en-US" sz="2800" b="1" smtClean="0">
                <a:solidFill>
                  <a:srgbClr val="FFFF00"/>
                </a:solidFill>
                <a:ea typeface="宋体" pitchFamily="2" charset="-122"/>
              </a:rPr>
              <a:t>谁来做软件工程</a:t>
            </a:r>
            <a:endParaRPr lang="en-US" altLang="zh-CN" sz="2800" b="1" smtClean="0">
              <a:solidFill>
                <a:srgbClr val="FFFF00"/>
              </a:solidFill>
              <a:ea typeface="宋体" pitchFamily="2" charset="-122"/>
            </a:endParaRPr>
          </a:p>
          <a:p>
            <a:pPr>
              <a:defRPr/>
            </a:pPr>
            <a:r>
              <a:rPr lang="zh-CN" altLang="en-US" sz="2800" b="1" smtClean="0">
                <a:ea typeface="宋体" pitchFamily="2" charset="-122"/>
              </a:rPr>
              <a:t>系统的方法</a:t>
            </a:r>
            <a:endParaRPr lang="en-US" altLang="zh-CN" sz="2800" b="1" smtClean="0">
              <a:ea typeface="宋体" pitchFamily="2" charset="-122"/>
            </a:endParaRPr>
          </a:p>
          <a:p>
            <a:pPr>
              <a:defRPr/>
            </a:pPr>
            <a:r>
              <a:rPr lang="zh-CN" altLang="en-US" sz="2800" b="1" smtClean="0">
                <a:ea typeface="宋体" pitchFamily="2" charset="-122"/>
              </a:rPr>
              <a:t>工程的方法</a:t>
            </a:r>
            <a:endParaRPr lang="en-US" altLang="zh-CN" sz="2800" b="1" smtClean="0">
              <a:ea typeface="宋体" pitchFamily="2" charset="-122"/>
            </a:endParaRPr>
          </a:p>
          <a:p>
            <a:pPr>
              <a:defRPr/>
            </a:pPr>
            <a:r>
              <a:rPr lang="zh-CN" altLang="en-US" sz="2800" b="1" smtClean="0">
                <a:ea typeface="宋体" pitchFamily="2" charset="-122"/>
              </a:rPr>
              <a:t>软件工程的变化</a:t>
            </a:r>
            <a:endParaRPr lang="en-US" altLang="zh-CN" sz="2800" b="1" smtClean="0">
              <a:ea typeface="宋体" pitchFamily="2" charset="-122"/>
            </a:endParaRPr>
          </a:p>
          <a:p>
            <a:pPr>
              <a:defRPr/>
            </a:pPr>
            <a:r>
              <a:rPr lang="zh-CN" altLang="en-US" sz="2800" b="1" smtClean="0">
                <a:ea typeface="宋体" pitchFamily="2" charset="-122"/>
              </a:rPr>
              <a:t>再看软件工程</a:t>
            </a:r>
          </a:p>
          <a:p>
            <a:pPr>
              <a:defRPr/>
            </a:pPr>
            <a:endParaRPr lang="zh-CN" altLang="en-US" smtClean="0">
              <a:ea typeface="宋体" pitchFamily="2" charset="-122"/>
            </a:endParaRPr>
          </a:p>
        </p:txBody>
      </p:sp>
      <p:sp>
        <p:nvSpPr>
          <p:cNvPr id="13107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5C94C79A-7C5E-48B8-93A8-17F779D8C0E7}" type="slidenum">
              <a:rPr lang="zh-CN" altLang="en-US" sz="1200" smtClean="0">
                <a:solidFill>
                  <a:schemeClr val="bg2"/>
                </a:solidFill>
                <a:latin typeface="Arial" pitchFamily="34" charset="0"/>
              </a:rPr>
              <a:pPr eaLnBrk="1" hangingPunct="1">
                <a:spcBef>
                  <a:spcPct val="0"/>
                </a:spcBef>
                <a:buClrTx/>
                <a:buSzTx/>
                <a:buFontTx/>
                <a:buNone/>
              </a:pPr>
              <a:t>124</a:t>
            </a:fld>
            <a:endParaRPr lang="en-US" altLang="zh-CN" sz="1200" smtClean="0">
              <a:solidFill>
                <a:schemeClr val="bg2"/>
              </a:solidFill>
              <a:latin typeface="Arial" pitchFamily="34" charset="0"/>
            </a:endParaRPr>
          </a:p>
        </p:txBody>
      </p:sp>
      <p:sp>
        <p:nvSpPr>
          <p:cNvPr id="131077" name="页脚占位符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182274" name="Rectangle 2"/>
          <p:cNvSpPr>
            <a:spLocks noGrp="1" noRot="1" noChangeArrowheads="1"/>
          </p:cNvSpPr>
          <p:nvPr>
            <p:ph type="title"/>
          </p:nvPr>
        </p:nvSpPr>
        <p:spPr>
          <a:xfrm>
            <a:off x="1331913" y="228600"/>
            <a:ext cx="7561262" cy="884238"/>
          </a:xfrm>
        </p:spPr>
        <p:txBody>
          <a:bodyPr/>
          <a:lstStyle/>
          <a:p>
            <a:pPr eaLnBrk="1" hangingPunct="1">
              <a:defRPr/>
            </a:pPr>
            <a:r>
              <a:rPr lang="en-US" altLang="zh-CN" sz="3200" smtClean="0">
                <a:ea typeface="宋体" pitchFamily="2" charset="-122"/>
              </a:rPr>
              <a:t>1.6 Who Does Software Engineering</a:t>
            </a:r>
            <a:r>
              <a:rPr lang="zh-CN" altLang="en-US" smtClean="0">
                <a:ea typeface="宋体" pitchFamily="2" charset="-122"/>
              </a:rPr>
              <a:t>谁来做软件工程？ </a:t>
            </a:r>
          </a:p>
        </p:txBody>
      </p:sp>
      <p:sp>
        <p:nvSpPr>
          <p:cNvPr id="132100" name="Text Box 4"/>
          <p:cNvSpPr txBox="1">
            <a:spLocks noChangeArrowheads="1"/>
          </p:cNvSpPr>
          <p:nvPr/>
        </p:nvSpPr>
        <p:spPr bwMode="auto">
          <a:xfrm>
            <a:off x="395288" y="1268413"/>
            <a:ext cx="611187"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50000"/>
              </a:spcBef>
              <a:buClrTx/>
              <a:buSzTx/>
              <a:buFontTx/>
              <a:buNone/>
            </a:pPr>
            <a:r>
              <a:rPr lang="zh-CN" altLang="en-US" sz="2800" b="1">
                <a:solidFill>
                  <a:srgbClr val="FFFF00"/>
                </a:solidFill>
                <a:latin typeface="Arial" pitchFamily="34" charset="0"/>
              </a:rPr>
              <a:t>一、软件开发中的参与者</a:t>
            </a:r>
          </a:p>
        </p:txBody>
      </p:sp>
      <p:pic>
        <p:nvPicPr>
          <p:cNvPr id="132101" name="Picture 7" descr="OF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1341438"/>
            <a:ext cx="25431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2" name="Picture 8" descr="OF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005263"/>
            <a:ext cx="244792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3" name="Picture 9" descr="OF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25" y="3716338"/>
            <a:ext cx="2376488"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4" name="AutoShape 11"/>
          <p:cNvSpPr>
            <a:spLocks noChangeArrowheads="1"/>
          </p:cNvSpPr>
          <p:nvPr/>
        </p:nvSpPr>
        <p:spPr bwMode="auto">
          <a:xfrm rot="-2460901">
            <a:off x="3689350" y="3721100"/>
            <a:ext cx="1439863" cy="147638"/>
          </a:xfrm>
          <a:prstGeom prst="rightArrow">
            <a:avLst>
              <a:gd name="adj1" fmla="val 50000"/>
              <a:gd name="adj2" fmla="val 243816"/>
            </a:avLst>
          </a:prstGeom>
          <a:gradFill rotWithShape="1">
            <a:gsLst>
              <a:gs pos="0">
                <a:srgbClr val="FFFF00"/>
              </a:gs>
              <a:gs pos="100000">
                <a:srgbClr val="767600"/>
              </a:gs>
            </a:gsLst>
            <a:path path="rect">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32105" name="AutoShape 12"/>
          <p:cNvSpPr>
            <a:spLocks noChangeArrowheads="1"/>
          </p:cNvSpPr>
          <p:nvPr/>
        </p:nvSpPr>
        <p:spPr bwMode="auto">
          <a:xfrm rot="2909182">
            <a:off x="3996531" y="3080545"/>
            <a:ext cx="155575" cy="1408112"/>
          </a:xfrm>
          <a:prstGeom prst="downArrow">
            <a:avLst>
              <a:gd name="adj1" fmla="val 50000"/>
              <a:gd name="adj2" fmla="val 226275"/>
            </a:avLst>
          </a:prstGeom>
          <a:gradFill rotWithShape="1">
            <a:gsLst>
              <a:gs pos="0">
                <a:srgbClr val="FFFF00"/>
              </a:gs>
              <a:gs pos="100000">
                <a:srgbClr val="767600"/>
              </a:gs>
            </a:gsLst>
            <a:path path="rect">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32106" name="Text Box 13"/>
          <p:cNvSpPr txBox="1">
            <a:spLocks noChangeArrowheads="1"/>
          </p:cNvSpPr>
          <p:nvPr/>
        </p:nvSpPr>
        <p:spPr bwMode="auto">
          <a:xfrm>
            <a:off x="4427538" y="1125538"/>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2400" b="1">
                <a:solidFill>
                  <a:srgbClr val="FFFF00"/>
                </a:solidFill>
                <a:latin typeface="Garamond" pitchFamily="18" charset="0"/>
              </a:rPr>
              <a:t>customer</a:t>
            </a:r>
          </a:p>
        </p:txBody>
      </p:sp>
      <p:sp>
        <p:nvSpPr>
          <p:cNvPr id="132107" name="Text Box 14"/>
          <p:cNvSpPr txBox="1">
            <a:spLocks noChangeArrowheads="1"/>
          </p:cNvSpPr>
          <p:nvPr/>
        </p:nvSpPr>
        <p:spPr bwMode="auto">
          <a:xfrm>
            <a:off x="6804025" y="1557338"/>
            <a:ext cx="2232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1400">
                <a:solidFill>
                  <a:srgbClr val="FFFF00"/>
                </a:solidFill>
                <a:latin typeface="Garamond" pitchFamily="18" charset="0"/>
              </a:rPr>
              <a:t>Sponsors system development</a:t>
            </a:r>
            <a:r>
              <a:rPr lang="en-US" altLang="zh-CN" sz="1800">
                <a:solidFill>
                  <a:srgbClr val="FFFF00"/>
                </a:solidFill>
                <a:latin typeface="Garamond" pitchFamily="18" charset="0"/>
              </a:rPr>
              <a:t> </a:t>
            </a:r>
            <a:r>
              <a:rPr lang="zh-CN" altLang="en-US" sz="1400">
                <a:solidFill>
                  <a:srgbClr val="FFFF00"/>
                </a:solidFill>
                <a:latin typeface="Garamond" pitchFamily="18" charset="0"/>
              </a:rPr>
              <a:t>支持系统开发</a:t>
            </a:r>
          </a:p>
        </p:txBody>
      </p:sp>
      <p:sp>
        <p:nvSpPr>
          <p:cNvPr id="132108" name="Text Box 15"/>
          <p:cNvSpPr txBox="1">
            <a:spLocks noChangeArrowheads="1"/>
          </p:cNvSpPr>
          <p:nvPr/>
        </p:nvSpPr>
        <p:spPr bwMode="auto">
          <a:xfrm>
            <a:off x="1547813" y="3608388"/>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2400" b="1">
                <a:solidFill>
                  <a:srgbClr val="FFFF00"/>
                </a:solidFill>
                <a:latin typeface="Garamond" pitchFamily="18" charset="0"/>
              </a:rPr>
              <a:t>developer</a:t>
            </a:r>
          </a:p>
        </p:txBody>
      </p:sp>
      <p:sp>
        <p:nvSpPr>
          <p:cNvPr id="132109" name="Text Box 16"/>
          <p:cNvSpPr txBox="1">
            <a:spLocks noChangeArrowheads="1"/>
          </p:cNvSpPr>
          <p:nvPr/>
        </p:nvSpPr>
        <p:spPr bwMode="auto">
          <a:xfrm>
            <a:off x="3563938" y="3148013"/>
            <a:ext cx="647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1800">
                <a:solidFill>
                  <a:srgbClr val="FFFF00"/>
                </a:solidFill>
                <a:latin typeface="Garamond" pitchFamily="18" charset="0"/>
              </a:rPr>
              <a:t>$$$,need</a:t>
            </a:r>
          </a:p>
        </p:txBody>
      </p:sp>
      <p:sp>
        <p:nvSpPr>
          <p:cNvPr id="132110" name="Text Box 17"/>
          <p:cNvSpPr txBox="1">
            <a:spLocks noChangeArrowheads="1"/>
          </p:cNvSpPr>
          <p:nvPr/>
        </p:nvSpPr>
        <p:spPr bwMode="auto">
          <a:xfrm>
            <a:off x="4427538" y="3716338"/>
            <a:ext cx="15128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1400">
                <a:solidFill>
                  <a:srgbClr val="FFFF00"/>
                </a:solidFill>
                <a:latin typeface="Garamond" pitchFamily="18" charset="0"/>
              </a:rPr>
              <a:t>Contractual obligation </a:t>
            </a:r>
            <a:r>
              <a:rPr lang="zh-CN" altLang="en-US" sz="1400">
                <a:solidFill>
                  <a:srgbClr val="FFFF00"/>
                </a:solidFill>
                <a:latin typeface="Garamond" pitchFamily="18" charset="0"/>
              </a:rPr>
              <a:t>签约</a:t>
            </a:r>
          </a:p>
        </p:txBody>
      </p:sp>
      <p:sp>
        <p:nvSpPr>
          <p:cNvPr id="132111" name="AutoShape 18"/>
          <p:cNvSpPr>
            <a:spLocks noChangeArrowheads="1"/>
          </p:cNvSpPr>
          <p:nvPr/>
        </p:nvSpPr>
        <p:spPr bwMode="auto">
          <a:xfrm>
            <a:off x="4500563" y="5445125"/>
            <a:ext cx="1655762" cy="144463"/>
          </a:xfrm>
          <a:prstGeom prst="rightArrow">
            <a:avLst>
              <a:gd name="adj1" fmla="val 50000"/>
              <a:gd name="adj2" fmla="val 286537"/>
            </a:avLst>
          </a:prstGeom>
          <a:gradFill rotWithShape="1">
            <a:gsLst>
              <a:gs pos="0">
                <a:srgbClr val="FFFF00"/>
              </a:gs>
              <a:gs pos="100000">
                <a:srgbClr val="767600"/>
              </a:gs>
            </a:gsLst>
            <a:path path="rect">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32112" name="AutoShape 19"/>
          <p:cNvSpPr>
            <a:spLocks noChangeArrowheads="1"/>
          </p:cNvSpPr>
          <p:nvPr/>
        </p:nvSpPr>
        <p:spPr bwMode="auto">
          <a:xfrm>
            <a:off x="4211638" y="5229225"/>
            <a:ext cx="1657350" cy="144463"/>
          </a:xfrm>
          <a:prstGeom prst="leftArrow">
            <a:avLst>
              <a:gd name="adj1" fmla="val 50000"/>
              <a:gd name="adj2" fmla="val 286812"/>
            </a:avLst>
          </a:prstGeom>
          <a:gradFill rotWithShape="1">
            <a:gsLst>
              <a:gs pos="0">
                <a:srgbClr val="FFFF00"/>
              </a:gs>
              <a:gs pos="100000">
                <a:srgbClr val="767600"/>
              </a:gs>
            </a:gsLst>
            <a:path path="rect">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32113" name="Text Box 20"/>
          <p:cNvSpPr txBox="1">
            <a:spLocks noChangeArrowheads="1"/>
          </p:cNvSpPr>
          <p:nvPr/>
        </p:nvSpPr>
        <p:spPr bwMode="auto">
          <a:xfrm>
            <a:off x="4787900" y="4941888"/>
            <a:ext cx="7921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1800">
                <a:solidFill>
                  <a:srgbClr val="FFFF00"/>
                </a:solidFill>
                <a:latin typeface="Garamond" pitchFamily="18" charset="0"/>
              </a:rPr>
              <a:t>Needs</a:t>
            </a:r>
          </a:p>
        </p:txBody>
      </p:sp>
      <p:sp>
        <p:nvSpPr>
          <p:cNvPr id="132114" name="Text Box 21"/>
          <p:cNvSpPr txBox="1">
            <a:spLocks noChangeArrowheads="1"/>
          </p:cNvSpPr>
          <p:nvPr/>
        </p:nvSpPr>
        <p:spPr bwMode="auto">
          <a:xfrm>
            <a:off x="4498975" y="5516563"/>
            <a:ext cx="17287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1800">
                <a:solidFill>
                  <a:srgbClr val="FFFF00"/>
                </a:solidFill>
                <a:latin typeface="Garamond" pitchFamily="18" charset="0"/>
              </a:rPr>
              <a:t>Software system</a:t>
            </a:r>
          </a:p>
        </p:txBody>
      </p:sp>
      <p:sp>
        <p:nvSpPr>
          <p:cNvPr id="132115" name="Text Box 22"/>
          <p:cNvSpPr txBox="1">
            <a:spLocks noChangeArrowheads="1"/>
          </p:cNvSpPr>
          <p:nvPr/>
        </p:nvSpPr>
        <p:spPr bwMode="auto">
          <a:xfrm>
            <a:off x="828675" y="4797425"/>
            <a:ext cx="86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2000">
                <a:solidFill>
                  <a:srgbClr val="FFFF00"/>
                </a:solidFill>
                <a:latin typeface="Garamond" pitchFamily="18" charset="0"/>
              </a:rPr>
              <a:t>Builds system</a:t>
            </a:r>
          </a:p>
        </p:txBody>
      </p:sp>
      <p:sp>
        <p:nvSpPr>
          <p:cNvPr id="132116" name="Text Box 23"/>
          <p:cNvSpPr txBox="1">
            <a:spLocks noChangeArrowheads="1"/>
          </p:cNvSpPr>
          <p:nvPr/>
        </p:nvSpPr>
        <p:spPr bwMode="auto">
          <a:xfrm>
            <a:off x="7667625" y="3500438"/>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2400" b="1">
                <a:solidFill>
                  <a:srgbClr val="FFFF00"/>
                </a:solidFill>
                <a:latin typeface="Garamond" pitchFamily="18" charset="0"/>
              </a:rPr>
              <a:t>user</a:t>
            </a:r>
          </a:p>
        </p:txBody>
      </p:sp>
      <p:sp>
        <p:nvSpPr>
          <p:cNvPr id="132117" name="Text Box 24"/>
          <p:cNvSpPr txBox="1">
            <a:spLocks noChangeArrowheads="1"/>
          </p:cNvSpPr>
          <p:nvPr/>
        </p:nvSpPr>
        <p:spPr bwMode="auto">
          <a:xfrm>
            <a:off x="8027988" y="4076700"/>
            <a:ext cx="1116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2000">
                <a:solidFill>
                  <a:srgbClr val="FFFF00"/>
                </a:solidFill>
                <a:latin typeface="Garamond" pitchFamily="18" charset="0"/>
              </a:rPr>
              <a:t>Uses system</a:t>
            </a:r>
          </a:p>
        </p:txBody>
      </p:sp>
      <p:sp>
        <p:nvSpPr>
          <p:cNvPr id="132118" name="灯片编号占位符 2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B7C7E0C5-8EE4-4879-B1B6-454D091C7F3C}" type="slidenum">
              <a:rPr lang="zh-CN" altLang="en-US" sz="1200" smtClean="0">
                <a:solidFill>
                  <a:schemeClr val="bg2"/>
                </a:solidFill>
                <a:latin typeface="Arial" pitchFamily="34" charset="0"/>
              </a:rPr>
              <a:pPr eaLnBrk="1" hangingPunct="1">
                <a:spcBef>
                  <a:spcPct val="0"/>
                </a:spcBef>
                <a:buClrTx/>
                <a:buSzTx/>
                <a:buFontTx/>
                <a:buNone/>
              </a:pPr>
              <a:t>125</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50562" name="Rectangle 2"/>
          <p:cNvSpPr>
            <a:spLocks noGrp="1" noRot="1" noChangeArrowheads="1"/>
          </p:cNvSpPr>
          <p:nvPr>
            <p:ph type="title"/>
          </p:nvPr>
        </p:nvSpPr>
        <p:spPr>
          <a:xfrm>
            <a:off x="2268538" y="549275"/>
            <a:ext cx="6211887" cy="647700"/>
          </a:xfrm>
        </p:spPr>
        <p:txBody>
          <a:bodyPr/>
          <a:lstStyle/>
          <a:p>
            <a:pPr algn="l" eaLnBrk="1" hangingPunct="1">
              <a:defRPr/>
            </a:pPr>
            <a:r>
              <a:rPr lang="zh-CN" altLang="en-US" sz="3600" smtClean="0">
                <a:solidFill>
                  <a:srgbClr val="FFFF00"/>
                </a:solidFill>
                <a:ea typeface="宋体" pitchFamily="2" charset="-122"/>
              </a:rPr>
              <a:t> </a:t>
            </a:r>
            <a:r>
              <a:rPr lang="zh-CN" altLang="en-US" sz="3600" smtClean="0">
                <a:ea typeface="宋体" pitchFamily="2" charset="-122"/>
              </a:rPr>
              <a:t>软件工程涉及的人员</a:t>
            </a:r>
          </a:p>
        </p:txBody>
      </p:sp>
      <p:sp>
        <p:nvSpPr>
          <p:cNvPr id="450563" name="Rectangle 3"/>
          <p:cNvSpPr>
            <a:spLocks noGrp="1" noChangeArrowheads="1"/>
          </p:cNvSpPr>
          <p:nvPr>
            <p:ph type="body" idx="1"/>
          </p:nvPr>
        </p:nvSpPr>
        <p:spPr/>
        <p:txBody>
          <a:bodyPr/>
          <a:lstStyle/>
          <a:p>
            <a:pPr eaLnBrk="1" hangingPunct="1">
              <a:defRPr/>
            </a:pPr>
            <a:r>
              <a:rPr lang="zh-CN" altLang="en-US" sz="2800" b="1" dirty="0" smtClean="0">
                <a:ea typeface="宋体" pitchFamily="2" charset="-122"/>
              </a:rPr>
              <a:t>角色（</a:t>
            </a:r>
            <a:r>
              <a:rPr lang="en-US" altLang="zh-CN" sz="2800" b="1" dirty="0" smtClean="0">
                <a:ea typeface="宋体" pitchFamily="2" charset="-122"/>
              </a:rPr>
              <a:t>Role</a:t>
            </a:r>
            <a:r>
              <a:rPr lang="zh-CN" altLang="en-US" sz="2800" b="1" dirty="0" smtClean="0">
                <a:ea typeface="宋体" pitchFamily="2" charset="-122"/>
              </a:rPr>
              <a:t>）：一种职责对应关系。</a:t>
            </a:r>
          </a:p>
          <a:p>
            <a:pPr eaLnBrk="1" hangingPunct="1">
              <a:defRPr/>
            </a:pPr>
            <a:r>
              <a:rPr lang="zh-CN" altLang="en-US" sz="2800" b="1" dirty="0" smtClean="0">
                <a:ea typeface="宋体" pitchFamily="2" charset="-122"/>
              </a:rPr>
              <a:t>通常情况下，软件工程涉及的人员分为三种角色：</a:t>
            </a:r>
          </a:p>
          <a:p>
            <a:pPr lvl="1" eaLnBrk="1" hangingPunct="1">
              <a:spcAft>
                <a:spcPts val="600"/>
              </a:spcAft>
              <a:defRPr/>
            </a:pPr>
            <a:r>
              <a:rPr lang="zh-CN" altLang="en-US" sz="2400" b="1" dirty="0" smtClean="0">
                <a:solidFill>
                  <a:srgbClr val="FF9900"/>
                </a:solidFill>
                <a:ea typeface="宋体" pitchFamily="2" charset="-122"/>
              </a:rPr>
              <a:t>客户（</a:t>
            </a:r>
            <a:r>
              <a:rPr lang="en-US" altLang="zh-CN" sz="2400" b="1" dirty="0" smtClean="0">
                <a:solidFill>
                  <a:srgbClr val="FF9900"/>
                </a:solidFill>
                <a:ea typeface="宋体" pitchFamily="2" charset="-122"/>
              </a:rPr>
              <a:t>Customer</a:t>
            </a:r>
            <a:r>
              <a:rPr lang="zh-CN" altLang="en-US" sz="2400" b="1" dirty="0" smtClean="0">
                <a:solidFill>
                  <a:srgbClr val="FF9900"/>
                </a:solidFill>
                <a:ea typeface="宋体" pitchFamily="2" charset="-122"/>
              </a:rPr>
              <a:t>）</a:t>
            </a:r>
            <a:r>
              <a:rPr lang="zh-CN" altLang="en-US" sz="2400" b="1" dirty="0" smtClean="0">
                <a:solidFill>
                  <a:srgbClr val="FFFF00"/>
                </a:solidFill>
                <a:ea typeface="宋体" pitchFamily="2" charset="-122"/>
              </a:rPr>
              <a:t>：花钱开发软件系统的公司、组织或个人；</a:t>
            </a:r>
          </a:p>
          <a:p>
            <a:pPr lvl="1" eaLnBrk="1" hangingPunct="1">
              <a:spcAft>
                <a:spcPts val="600"/>
              </a:spcAft>
              <a:defRPr/>
            </a:pPr>
            <a:r>
              <a:rPr lang="zh-CN" altLang="en-US" sz="2400" b="1" dirty="0" smtClean="0">
                <a:solidFill>
                  <a:srgbClr val="FF9900"/>
                </a:solidFill>
                <a:ea typeface="宋体" pitchFamily="2" charset="-122"/>
              </a:rPr>
              <a:t>开发者（</a:t>
            </a:r>
            <a:r>
              <a:rPr lang="en-US" altLang="zh-CN" sz="2400" b="1" dirty="0" smtClean="0">
                <a:solidFill>
                  <a:srgbClr val="FF9900"/>
                </a:solidFill>
                <a:ea typeface="宋体" pitchFamily="2" charset="-122"/>
              </a:rPr>
              <a:t>Developer</a:t>
            </a:r>
            <a:r>
              <a:rPr lang="zh-CN" altLang="en-US" sz="2400" b="1" dirty="0" smtClean="0">
                <a:solidFill>
                  <a:srgbClr val="FF9900"/>
                </a:solidFill>
                <a:ea typeface="宋体" pitchFamily="2" charset="-122"/>
              </a:rPr>
              <a:t>）</a:t>
            </a:r>
            <a:r>
              <a:rPr lang="zh-CN" altLang="en-US" sz="2400" b="1" dirty="0" smtClean="0">
                <a:solidFill>
                  <a:srgbClr val="FFFF00"/>
                </a:solidFill>
                <a:ea typeface="宋体" pitchFamily="2" charset="-122"/>
              </a:rPr>
              <a:t>：为客户构建软件系统的公司、组织或个人；</a:t>
            </a:r>
          </a:p>
          <a:p>
            <a:pPr lvl="1" eaLnBrk="1" hangingPunct="1">
              <a:spcAft>
                <a:spcPts val="600"/>
              </a:spcAft>
              <a:defRPr/>
            </a:pPr>
            <a:r>
              <a:rPr lang="zh-CN" altLang="en-US" sz="2400" b="1" dirty="0" smtClean="0">
                <a:solidFill>
                  <a:srgbClr val="FF9900"/>
                </a:solidFill>
                <a:ea typeface="宋体" pitchFamily="2" charset="-122"/>
              </a:rPr>
              <a:t>用户（</a:t>
            </a:r>
            <a:r>
              <a:rPr lang="en-US" altLang="zh-CN" sz="2400" b="1" dirty="0" smtClean="0">
                <a:solidFill>
                  <a:srgbClr val="FF9900"/>
                </a:solidFill>
                <a:ea typeface="宋体" pitchFamily="2" charset="-122"/>
              </a:rPr>
              <a:t>User</a:t>
            </a:r>
            <a:r>
              <a:rPr lang="zh-CN" altLang="en-US" sz="2400" b="1" dirty="0" smtClean="0">
                <a:solidFill>
                  <a:srgbClr val="FF9900"/>
                </a:solidFill>
                <a:ea typeface="宋体" pitchFamily="2" charset="-122"/>
              </a:rPr>
              <a:t>）</a:t>
            </a:r>
            <a:r>
              <a:rPr lang="zh-CN" altLang="en-US" sz="2400" b="1" dirty="0" smtClean="0">
                <a:solidFill>
                  <a:srgbClr val="FFFF00"/>
                </a:solidFill>
                <a:ea typeface="宋体" pitchFamily="2" charset="-122"/>
              </a:rPr>
              <a:t>：最终使用该系统的人员。</a:t>
            </a:r>
          </a:p>
        </p:txBody>
      </p:sp>
      <p:sp>
        <p:nvSpPr>
          <p:cNvPr id="13312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5D9357B1-14B3-4CBE-BE1E-97D7137CC3EE}" type="slidenum">
              <a:rPr lang="zh-CN" altLang="en-US" sz="1200" smtClean="0">
                <a:solidFill>
                  <a:schemeClr val="bg2"/>
                </a:solidFill>
                <a:latin typeface="Arial" pitchFamily="34" charset="0"/>
              </a:rPr>
              <a:pPr eaLnBrk="1" hangingPunct="1">
                <a:spcBef>
                  <a:spcPct val="0"/>
                </a:spcBef>
                <a:buClrTx/>
                <a:buSzTx/>
                <a:buFontTx/>
                <a:buNone/>
              </a:pPr>
              <a:t>126</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53635" name="Rectangle 3"/>
          <p:cNvSpPr>
            <a:spLocks noGrp="1" noChangeArrowheads="1"/>
          </p:cNvSpPr>
          <p:nvPr>
            <p:ph type="body" idx="1"/>
          </p:nvPr>
        </p:nvSpPr>
        <p:spPr/>
        <p:txBody>
          <a:bodyPr/>
          <a:lstStyle/>
          <a:p>
            <a:pPr algn="just" eaLnBrk="1" hangingPunct="1">
              <a:lnSpc>
                <a:spcPct val="90000"/>
              </a:lnSpc>
              <a:defRPr/>
            </a:pPr>
            <a:r>
              <a:rPr lang="zh-CN" altLang="en-US" sz="2800" b="1" dirty="0" smtClean="0">
                <a:solidFill>
                  <a:srgbClr val="FFFF00"/>
                </a:solidFill>
                <a:ea typeface="宋体" pitchFamily="2" charset="-122"/>
              </a:rPr>
              <a:t>通常：全承包系统</a:t>
            </a:r>
            <a:r>
              <a:rPr lang="en-US" altLang="zh-CN" sz="2800" b="1" dirty="0" smtClean="0">
                <a:solidFill>
                  <a:srgbClr val="FFFF00"/>
                </a:solidFill>
                <a:ea typeface="宋体" pitchFamily="2" charset="-122"/>
              </a:rPr>
              <a:t>(Turnkey system)</a:t>
            </a:r>
          </a:p>
          <a:p>
            <a:pPr algn="just" eaLnBrk="1" hangingPunct="1">
              <a:lnSpc>
                <a:spcPct val="90000"/>
              </a:lnSpc>
              <a:defRPr/>
            </a:pPr>
            <a:endParaRPr lang="zh-CN" altLang="en-US" sz="2400" b="1" dirty="0" smtClean="0">
              <a:solidFill>
                <a:srgbClr val="FFFF00"/>
              </a:solidFill>
              <a:ea typeface="宋体" pitchFamily="2" charset="-122"/>
            </a:endParaRPr>
          </a:p>
          <a:p>
            <a:pPr algn="just" eaLnBrk="1" hangingPunct="1">
              <a:lnSpc>
                <a:spcPct val="90000"/>
              </a:lnSpc>
              <a:defRPr/>
            </a:pPr>
            <a:r>
              <a:rPr lang="zh-CN" altLang="en-US" sz="2400" b="1" dirty="0" smtClean="0">
                <a:solidFill>
                  <a:srgbClr val="FFFF00"/>
                </a:solidFill>
                <a:ea typeface="宋体" pitchFamily="2" charset="-122"/>
              </a:rPr>
              <a:t>引发角色交叉的新情况：通用商业软件包（</a:t>
            </a:r>
            <a:r>
              <a:rPr lang="en-US" altLang="zh-CN" sz="2400" b="1" dirty="0" smtClean="0">
                <a:solidFill>
                  <a:srgbClr val="FFFF00"/>
                </a:solidFill>
                <a:ea typeface="宋体" pitchFamily="2" charset="-122"/>
              </a:rPr>
              <a:t>Commercial off-the-shelf</a:t>
            </a:r>
            <a:r>
              <a:rPr lang="zh-CN" altLang="en-US" sz="2400" b="1" dirty="0" smtClean="0">
                <a:solidFill>
                  <a:srgbClr val="FFFF00"/>
                </a:solidFill>
                <a:ea typeface="宋体" pitchFamily="2" charset="-122"/>
              </a:rPr>
              <a:t>， </a:t>
            </a:r>
            <a:r>
              <a:rPr lang="en-US" altLang="zh-CN" sz="2400" b="1" dirty="0" smtClean="0">
                <a:solidFill>
                  <a:srgbClr val="FFFF00"/>
                </a:solidFill>
                <a:ea typeface="宋体" pitchFamily="2" charset="-122"/>
              </a:rPr>
              <a:t>COTS </a:t>
            </a:r>
            <a:r>
              <a:rPr lang="zh-CN" altLang="en-US" sz="2400" b="1" dirty="0" smtClean="0">
                <a:solidFill>
                  <a:srgbClr val="FFFF00"/>
                </a:solidFill>
                <a:ea typeface="宋体" pitchFamily="2" charset="-122"/>
              </a:rPr>
              <a:t>）</a:t>
            </a:r>
            <a:r>
              <a:rPr lang="en-US" altLang="zh-CN" sz="2400" dirty="0" smtClean="0">
                <a:ea typeface="宋体" pitchFamily="2" charset="-122"/>
              </a:rPr>
              <a:t>The </a:t>
            </a:r>
            <a:r>
              <a:rPr lang="en-US" altLang="zh-CN" sz="2400" dirty="0" smtClean="0">
                <a:solidFill>
                  <a:srgbClr val="F47210"/>
                </a:solidFill>
                <a:ea typeface="宋体" pitchFamily="2" charset="-122"/>
              </a:rPr>
              <a:t>customer</a:t>
            </a:r>
            <a:r>
              <a:rPr lang="en-US" altLang="zh-CN" sz="2400" dirty="0" smtClean="0">
                <a:ea typeface="宋体" pitchFamily="2" charset="-122"/>
              </a:rPr>
              <a:t> may decide to purchase COTS software to be incorporated in the final product that the developer will supply and support.</a:t>
            </a:r>
          </a:p>
          <a:p>
            <a:pPr algn="just" eaLnBrk="1" hangingPunct="1">
              <a:lnSpc>
                <a:spcPct val="90000"/>
              </a:lnSpc>
              <a:defRPr/>
            </a:pPr>
            <a:r>
              <a:rPr lang="zh-CN" altLang="en-US" sz="2800" b="1" dirty="0" smtClean="0">
                <a:solidFill>
                  <a:srgbClr val="FFFF00"/>
                </a:solidFill>
                <a:ea typeface="宋体" pitchFamily="2" charset="-122"/>
              </a:rPr>
              <a:t>转包（</a:t>
            </a:r>
            <a:r>
              <a:rPr lang="en-US" altLang="zh-CN" sz="2800" b="1" dirty="0" smtClean="0">
                <a:solidFill>
                  <a:srgbClr val="FFFF00"/>
                </a:solidFill>
                <a:ea typeface="宋体" pitchFamily="2" charset="-122"/>
              </a:rPr>
              <a:t>Subcontract</a:t>
            </a:r>
            <a:r>
              <a:rPr lang="zh-CN" altLang="en-US" sz="2800" b="1" dirty="0" smtClean="0">
                <a:solidFill>
                  <a:srgbClr val="FFFF00"/>
                </a:solidFill>
                <a:ea typeface="宋体" pitchFamily="2" charset="-122"/>
              </a:rPr>
              <a:t>）</a:t>
            </a:r>
            <a:r>
              <a:rPr lang="en-US" altLang="zh-CN" sz="2400" dirty="0" smtClean="0">
                <a:ea typeface="宋体" pitchFamily="2" charset="-122"/>
              </a:rPr>
              <a:t>The </a:t>
            </a:r>
            <a:r>
              <a:rPr lang="en-US" altLang="zh-CN" sz="2400" dirty="0" smtClean="0">
                <a:solidFill>
                  <a:srgbClr val="F47210"/>
                </a:solidFill>
                <a:ea typeface="宋体" pitchFamily="2" charset="-122"/>
              </a:rPr>
              <a:t>developer </a:t>
            </a:r>
            <a:r>
              <a:rPr lang="en-US" altLang="zh-CN" sz="2400" dirty="0" smtClean="0">
                <a:ea typeface="宋体" pitchFamily="2" charset="-122"/>
              </a:rPr>
              <a:t>may choose to use additional developers, called subcontract, who build a subsystem and deliver it to the developers to be included in the final product.</a:t>
            </a:r>
            <a:endParaRPr lang="zh-CN" altLang="en-US" sz="2400" b="1" dirty="0" smtClean="0">
              <a:solidFill>
                <a:srgbClr val="FFFF00"/>
              </a:solidFill>
              <a:ea typeface="宋体" pitchFamily="2" charset="-122"/>
            </a:endParaRPr>
          </a:p>
        </p:txBody>
      </p:sp>
      <p:sp>
        <p:nvSpPr>
          <p:cNvPr id="13414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633FA5A7-AA0A-4B25-8165-3D50710F36DC}" type="slidenum">
              <a:rPr lang="zh-CN" altLang="en-US" sz="1200" smtClean="0">
                <a:solidFill>
                  <a:schemeClr val="bg2"/>
                </a:solidFill>
                <a:latin typeface="Arial" pitchFamily="34" charset="0"/>
              </a:rPr>
              <a:pPr eaLnBrk="1" hangingPunct="1">
                <a:spcBef>
                  <a:spcPct val="0"/>
                </a:spcBef>
                <a:buClrTx/>
                <a:buSzTx/>
                <a:buFontTx/>
                <a:buNone/>
              </a:pPr>
              <a:t>127</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grpSp>
        <p:nvGrpSpPr>
          <p:cNvPr id="2" name="Group 31"/>
          <p:cNvGrpSpPr>
            <a:grpSpLocks/>
          </p:cNvGrpSpPr>
          <p:nvPr/>
        </p:nvGrpSpPr>
        <p:grpSpPr bwMode="auto">
          <a:xfrm>
            <a:off x="1547813" y="1270000"/>
            <a:ext cx="2736850" cy="863600"/>
            <a:chOff x="1020" y="527"/>
            <a:chExt cx="1724" cy="544"/>
          </a:xfrm>
        </p:grpSpPr>
        <p:sp>
          <p:nvSpPr>
            <p:cNvPr id="135199" name="Rectangle 6" descr="花束"/>
            <p:cNvSpPr>
              <a:spLocks noChangeArrowheads="1"/>
            </p:cNvSpPr>
            <p:nvPr/>
          </p:nvSpPr>
          <p:spPr bwMode="auto">
            <a:xfrm>
              <a:off x="1020" y="527"/>
              <a:ext cx="1724" cy="544"/>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68983" name="Text Box 23"/>
            <p:cNvSpPr txBox="1">
              <a:spLocks noChangeArrowheads="1"/>
            </p:cNvSpPr>
            <p:nvPr/>
          </p:nvSpPr>
          <p:spPr bwMode="auto">
            <a:xfrm>
              <a:off x="1065" y="647"/>
              <a:ext cx="1679" cy="288"/>
            </a:xfrm>
            <a:prstGeom prst="rect">
              <a:avLst/>
            </a:prstGeom>
            <a:noFill/>
            <a:ln w="9525" algn="ctr">
              <a:noFill/>
              <a:miter lim="800000"/>
              <a:headEnd/>
              <a:tailEnd/>
            </a:ln>
            <a:effectLst/>
          </p:spPr>
          <p:txBody>
            <a:bodyPr>
              <a:spAutoFit/>
            </a:bodyPr>
            <a:lstStyle/>
            <a:p>
              <a:pPr eaLnBrk="0" hangingPunct="0">
                <a:spcBef>
                  <a:spcPct val="50000"/>
                </a:spcBef>
                <a:defRPr/>
              </a:pPr>
              <a:r>
                <a:rPr lang="en-US" altLang="zh-CN" sz="2400" b="1">
                  <a:solidFill>
                    <a:schemeClr val="bg2"/>
                  </a:solidFill>
                  <a:effectLst>
                    <a:outerShdw blurRad="38100" dist="38100" dir="2700000" algn="tl">
                      <a:srgbClr val="FFFFFF"/>
                    </a:outerShdw>
                  </a:effectLst>
                  <a:latin typeface="Garamond" pitchFamily="18" charset="0"/>
                </a:rPr>
                <a:t>Computer Science</a:t>
              </a:r>
            </a:p>
          </p:txBody>
        </p:sp>
      </p:grpSp>
      <p:grpSp>
        <p:nvGrpSpPr>
          <p:cNvPr id="3" name="Group 32"/>
          <p:cNvGrpSpPr>
            <a:grpSpLocks/>
          </p:cNvGrpSpPr>
          <p:nvPr/>
        </p:nvGrpSpPr>
        <p:grpSpPr bwMode="auto">
          <a:xfrm>
            <a:off x="5364163" y="1341438"/>
            <a:ext cx="2232025" cy="720725"/>
            <a:chOff x="3470" y="663"/>
            <a:chExt cx="1406" cy="454"/>
          </a:xfrm>
        </p:grpSpPr>
        <p:sp>
          <p:nvSpPr>
            <p:cNvPr id="135197" name="Rectangle 20" descr="花束"/>
            <p:cNvSpPr>
              <a:spLocks noChangeArrowheads="1"/>
            </p:cNvSpPr>
            <p:nvPr/>
          </p:nvSpPr>
          <p:spPr bwMode="auto">
            <a:xfrm>
              <a:off x="3470" y="663"/>
              <a:ext cx="1406" cy="454"/>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68984" name="Text Box 24"/>
            <p:cNvSpPr txBox="1">
              <a:spLocks noChangeArrowheads="1"/>
            </p:cNvSpPr>
            <p:nvPr/>
          </p:nvSpPr>
          <p:spPr bwMode="auto">
            <a:xfrm>
              <a:off x="3696" y="738"/>
              <a:ext cx="953" cy="288"/>
            </a:xfrm>
            <a:prstGeom prst="rect">
              <a:avLst/>
            </a:prstGeom>
            <a:noFill/>
            <a:ln w="9525" algn="ctr">
              <a:noFill/>
              <a:miter lim="800000"/>
              <a:headEnd/>
              <a:tailEnd/>
            </a:ln>
            <a:effectLst/>
          </p:spPr>
          <p:txBody>
            <a:bodyPr>
              <a:spAutoFit/>
            </a:bodyPr>
            <a:lstStyle/>
            <a:p>
              <a:pPr eaLnBrk="0" hangingPunct="0">
                <a:spcBef>
                  <a:spcPct val="50000"/>
                </a:spcBef>
                <a:defRPr/>
              </a:pPr>
              <a:r>
                <a:rPr lang="en-US" altLang="zh-CN" sz="2400" b="1">
                  <a:solidFill>
                    <a:schemeClr val="bg2"/>
                  </a:solidFill>
                  <a:effectLst>
                    <a:outerShdw blurRad="38100" dist="38100" dir="2700000" algn="tl">
                      <a:srgbClr val="FFFFFF"/>
                    </a:outerShdw>
                  </a:effectLst>
                  <a:latin typeface="Garamond" pitchFamily="18" charset="0"/>
                </a:rPr>
                <a:t>Customer</a:t>
              </a:r>
            </a:p>
          </p:txBody>
        </p:sp>
      </p:grpSp>
      <p:grpSp>
        <p:nvGrpSpPr>
          <p:cNvPr id="4" name="Group 35"/>
          <p:cNvGrpSpPr>
            <a:grpSpLocks/>
          </p:cNvGrpSpPr>
          <p:nvPr/>
        </p:nvGrpSpPr>
        <p:grpSpPr bwMode="auto">
          <a:xfrm>
            <a:off x="1187450" y="2636838"/>
            <a:ext cx="1512888" cy="647700"/>
            <a:chOff x="748" y="1525"/>
            <a:chExt cx="953" cy="408"/>
          </a:xfrm>
        </p:grpSpPr>
        <p:sp>
          <p:nvSpPr>
            <p:cNvPr id="135195" name="AutoShape 9"/>
            <p:cNvSpPr>
              <a:spLocks noChangeArrowheads="1"/>
            </p:cNvSpPr>
            <p:nvPr/>
          </p:nvSpPr>
          <p:spPr bwMode="auto">
            <a:xfrm>
              <a:off x="748" y="1525"/>
              <a:ext cx="953" cy="408"/>
            </a:xfrm>
            <a:prstGeom prst="hexagon">
              <a:avLst>
                <a:gd name="adj" fmla="val 58395"/>
                <a:gd name="vf" fmla="val 115470"/>
              </a:avLst>
            </a:prstGeom>
            <a:gradFill rotWithShape="1">
              <a:gsLst>
                <a:gs pos="0">
                  <a:srgbClr val="B2B2B2"/>
                </a:gs>
                <a:gs pos="50000">
                  <a:srgbClr val="FFFFFF"/>
                </a:gs>
                <a:gs pos="100000">
                  <a:srgbClr val="B2B2B2"/>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68985" name="Text Box 25"/>
            <p:cNvSpPr txBox="1">
              <a:spLocks noChangeArrowheads="1"/>
            </p:cNvSpPr>
            <p:nvPr/>
          </p:nvSpPr>
          <p:spPr bwMode="auto">
            <a:xfrm>
              <a:off x="884" y="1592"/>
              <a:ext cx="726" cy="250"/>
            </a:xfrm>
            <a:prstGeom prst="rect">
              <a:avLst/>
            </a:prstGeom>
            <a:noFill/>
            <a:ln w="9525" algn="ctr">
              <a:noFill/>
              <a:miter lim="800000"/>
              <a:headEnd/>
              <a:tailEnd/>
            </a:ln>
            <a:effectLst/>
          </p:spPr>
          <p:txBody>
            <a:bodyPr>
              <a:spAutoFit/>
            </a:bodyPr>
            <a:lstStyle/>
            <a:p>
              <a:pPr eaLnBrk="0" hangingPunct="0">
                <a:spcBef>
                  <a:spcPct val="50000"/>
                </a:spcBef>
                <a:defRPr/>
              </a:pPr>
              <a:r>
                <a:rPr lang="en-US" altLang="zh-CN" sz="2000" b="1">
                  <a:solidFill>
                    <a:schemeClr val="bg2"/>
                  </a:solidFill>
                  <a:effectLst>
                    <a:outerShdw blurRad="38100" dist="38100" dir="2700000" algn="tl">
                      <a:srgbClr val="FFFFFF"/>
                    </a:outerShdw>
                  </a:effectLst>
                  <a:latin typeface="Garamond" pitchFamily="18" charset="0"/>
                </a:rPr>
                <a:t>Theories</a:t>
              </a:r>
            </a:p>
          </p:txBody>
        </p:sp>
      </p:grpSp>
      <p:grpSp>
        <p:nvGrpSpPr>
          <p:cNvPr id="5" name="Group 34"/>
          <p:cNvGrpSpPr>
            <a:grpSpLocks/>
          </p:cNvGrpSpPr>
          <p:nvPr/>
        </p:nvGrpSpPr>
        <p:grpSpPr bwMode="auto">
          <a:xfrm>
            <a:off x="3132138" y="2636838"/>
            <a:ext cx="1512887" cy="647700"/>
            <a:chOff x="1927" y="1525"/>
            <a:chExt cx="953" cy="408"/>
          </a:xfrm>
        </p:grpSpPr>
        <p:sp>
          <p:nvSpPr>
            <p:cNvPr id="168970" name="AutoShape 10"/>
            <p:cNvSpPr>
              <a:spLocks noChangeArrowheads="1"/>
            </p:cNvSpPr>
            <p:nvPr/>
          </p:nvSpPr>
          <p:spPr bwMode="auto">
            <a:xfrm>
              <a:off x="1927" y="1525"/>
              <a:ext cx="953" cy="408"/>
            </a:xfrm>
            <a:prstGeom prst="hexagon">
              <a:avLst>
                <a:gd name="adj" fmla="val 58395"/>
                <a:gd name="vf" fmla="val 115470"/>
              </a:avLst>
            </a:prstGeom>
            <a:gradFill rotWithShape="1">
              <a:gsLst>
                <a:gs pos="0">
                  <a:srgbClr val="B2B2B2"/>
                </a:gs>
                <a:gs pos="50000">
                  <a:schemeClr val="tx1"/>
                </a:gs>
                <a:gs pos="100000">
                  <a:srgbClr val="B2B2B2"/>
                </a:gs>
              </a:gsLst>
              <a:lin ang="5400000" scaled="1"/>
            </a:gradFill>
            <a:ln w="9525" algn="ctr">
              <a:noFill/>
              <a:miter lim="800000"/>
              <a:headEnd/>
              <a:tailEnd/>
            </a:ln>
            <a:effectLst/>
          </p:spPr>
          <p:txBody>
            <a:bodyPr wrap="none" anchor="ctr"/>
            <a:lstStyle/>
            <a:p>
              <a:pPr algn="r" eaLnBrk="0" hangingPunct="0">
                <a:defRPr/>
              </a:pPr>
              <a:endParaRPr lang="zh-CN" altLang="en-US"/>
            </a:p>
          </p:txBody>
        </p:sp>
        <p:sp>
          <p:nvSpPr>
            <p:cNvPr id="168986" name="Text Box 26"/>
            <p:cNvSpPr txBox="1">
              <a:spLocks noChangeArrowheads="1"/>
            </p:cNvSpPr>
            <p:nvPr/>
          </p:nvSpPr>
          <p:spPr bwMode="auto">
            <a:xfrm>
              <a:off x="2018" y="1525"/>
              <a:ext cx="771" cy="404"/>
            </a:xfrm>
            <a:prstGeom prst="rect">
              <a:avLst/>
            </a:prstGeom>
            <a:noFill/>
            <a:ln w="9525" algn="ctr">
              <a:noFill/>
              <a:miter lim="800000"/>
              <a:headEnd/>
              <a:tailEnd/>
            </a:ln>
            <a:effectLst/>
          </p:spPr>
          <p:txBody>
            <a:bodyPr>
              <a:spAutoFit/>
            </a:bodyPr>
            <a:lstStyle/>
            <a:p>
              <a:pPr algn="ctr" eaLnBrk="0" hangingPunct="0">
                <a:spcBef>
                  <a:spcPct val="50000"/>
                </a:spcBef>
                <a:defRPr/>
              </a:pPr>
              <a:r>
                <a:rPr lang="en-US" altLang="zh-CN" b="1">
                  <a:solidFill>
                    <a:schemeClr val="bg2"/>
                  </a:solidFill>
                  <a:effectLst>
                    <a:outerShdw blurRad="38100" dist="38100" dir="2700000" algn="tl">
                      <a:srgbClr val="FFFFFF"/>
                    </a:outerShdw>
                  </a:effectLst>
                  <a:latin typeface="Garamond" pitchFamily="18" charset="0"/>
                </a:rPr>
                <a:t>Computer functions</a:t>
              </a:r>
            </a:p>
          </p:txBody>
        </p:sp>
      </p:grpSp>
      <p:grpSp>
        <p:nvGrpSpPr>
          <p:cNvPr id="6" name="Group 33"/>
          <p:cNvGrpSpPr>
            <a:grpSpLocks/>
          </p:cNvGrpSpPr>
          <p:nvPr/>
        </p:nvGrpSpPr>
        <p:grpSpPr bwMode="auto">
          <a:xfrm>
            <a:off x="5435600" y="2636838"/>
            <a:ext cx="2016125" cy="647700"/>
            <a:chOff x="3470" y="1525"/>
            <a:chExt cx="1270" cy="408"/>
          </a:xfrm>
        </p:grpSpPr>
        <p:sp>
          <p:nvSpPr>
            <p:cNvPr id="168979" name="AutoShape 19"/>
            <p:cNvSpPr>
              <a:spLocks noChangeArrowheads="1"/>
            </p:cNvSpPr>
            <p:nvPr/>
          </p:nvSpPr>
          <p:spPr bwMode="auto">
            <a:xfrm>
              <a:off x="3470" y="1525"/>
              <a:ext cx="1270" cy="408"/>
            </a:xfrm>
            <a:prstGeom prst="hexagon">
              <a:avLst>
                <a:gd name="adj" fmla="val 71074"/>
                <a:gd name="vf" fmla="val 115470"/>
              </a:avLst>
            </a:prstGeom>
            <a:gradFill rotWithShape="1">
              <a:gsLst>
                <a:gs pos="0">
                  <a:srgbClr val="B2B2B2"/>
                </a:gs>
                <a:gs pos="50000">
                  <a:schemeClr val="tx1"/>
                </a:gs>
                <a:gs pos="100000">
                  <a:srgbClr val="B2B2B2"/>
                </a:gs>
              </a:gsLst>
              <a:lin ang="5400000" scaled="1"/>
            </a:gradFill>
            <a:ln w="9525" algn="ctr">
              <a:noFill/>
              <a:miter lim="800000"/>
              <a:headEnd/>
              <a:tailEnd/>
            </a:ln>
            <a:effectLst/>
          </p:spPr>
          <p:txBody>
            <a:bodyPr wrap="none" anchor="ctr"/>
            <a:lstStyle/>
            <a:p>
              <a:pPr algn="r" eaLnBrk="0" hangingPunct="0">
                <a:defRPr/>
              </a:pPr>
              <a:endParaRPr lang="zh-CN" altLang="en-US"/>
            </a:p>
          </p:txBody>
        </p:sp>
        <p:sp>
          <p:nvSpPr>
            <p:cNvPr id="135192" name="Text Box 27"/>
            <p:cNvSpPr txBox="1">
              <a:spLocks noChangeArrowheads="1"/>
            </p:cNvSpPr>
            <p:nvPr/>
          </p:nvSpPr>
          <p:spPr bwMode="auto">
            <a:xfrm>
              <a:off x="3787" y="1570"/>
              <a:ext cx="7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2000" b="1">
                  <a:solidFill>
                    <a:schemeClr val="bg2"/>
                  </a:solidFill>
                  <a:latin typeface="Garamond" pitchFamily="18" charset="0"/>
                </a:rPr>
                <a:t>problem</a:t>
              </a:r>
            </a:p>
          </p:txBody>
        </p:sp>
      </p:grpSp>
      <p:grpSp>
        <p:nvGrpSpPr>
          <p:cNvPr id="7" name="Group 36"/>
          <p:cNvGrpSpPr>
            <a:grpSpLocks/>
          </p:cNvGrpSpPr>
          <p:nvPr/>
        </p:nvGrpSpPr>
        <p:grpSpPr bwMode="auto">
          <a:xfrm>
            <a:off x="2771775" y="3789363"/>
            <a:ext cx="2449513" cy="863600"/>
            <a:chOff x="1746" y="2251"/>
            <a:chExt cx="1543" cy="544"/>
          </a:xfrm>
        </p:grpSpPr>
        <p:sp>
          <p:nvSpPr>
            <p:cNvPr id="135189" name="Rectangle 16" descr="花束"/>
            <p:cNvSpPr>
              <a:spLocks noChangeArrowheads="1"/>
            </p:cNvSpPr>
            <p:nvPr/>
          </p:nvSpPr>
          <p:spPr bwMode="auto">
            <a:xfrm>
              <a:off x="1746" y="2251"/>
              <a:ext cx="1543" cy="544"/>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68988" name="Text Box 28"/>
            <p:cNvSpPr txBox="1">
              <a:spLocks noChangeArrowheads="1"/>
            </p:cNvSpPr>
            <p:nvPr/>
          </p:nvSpPr>
          <p:spPr bwMode="auto">
            <a:xfrm>
              <a:off x="1837" y="2251"/>
              <a:ext cx="1361" cy="518"/>
            </a:xfrm>
            <a:prstGeom prst="rect">
              <a:avLst/>
            </a:prstGeom>
            <a:noFill/>
            <a:ln w="9525" algn="ctr">
              <a:noFill/>
              <a:miter lim="800000"/>
              <a:headEnd/>
              <a:tailEnd/>
            </a:ln>
            <a:effectLst/>
          </p:spPr>
          <p:txBody>
            <a:bodyPr>
              <a:spAutoFit/>
            </a:bodyPr>
            <a:lstStyle/>
            <a:p>
              <a:pPr algn="ctr" eaLnBrk="0" hangingPunct="0">
                <a:spcBef>
                  <a:spcPct val="50000"/>
                </a:spcBef>
                <a:defRPr/>
              </a:pPr>
              <a:r>
                <a:rPr lang="en-US" altLang="zh-CN" sz="2400" b="1">
                  <a:solidFill>
                    <a:schemeClr val="bg2"/>
                  </a:solidFill>
                  <a:effectLst>
                    <a:outerShdw blurRad="38100" dist="38100" dir="2700000" algn="tl">
                      <a:srgbClr val="FFFFFF"/>
                    </a:outerShdw>
                  </a:effectLst>
                  <a:latin typeface="Garamond" pitchFamily="18" charset="0"/>
                </a:rPr>
                <a:t>Software Engineering</a:t>
              </a:r>
            </a:p>
          </p:txBody>
        </p:sp>
      </p:grpSp>
      <p:grpSp>
        <p:nvGrpSpPr>
          <p:cNvPr id="8" name="Group 37"/>
          <p:cNvGrpSpPr>
            <a:grpSpLocks/>
          </p:cNvGrpSpPr>
          <p:nvPr/>
        </p:nvGrpSpPr>
        <p:grpSpPr bwMode="auto">
          <a:xfrm>
            <a:off x="2555875" y="5229225"/>
            <a:ext cx="3024188" cy="936625"/>
            <a:chOff x="1610" y="3203"/>
            <a:chExt cx="1905" cy="590"/>
          </a:xfrm>
        </p:grpSpPr>
        <p:sp>
          <p:nvSpPr>
            <p:cNvPr id="168978" name="AutoShape 18"/>
            <p:cNvSpPr>
              <a:spLocks noChangeArrowheads="1"/>
            </p:cNvSpPr>
            <p:nvPr/>
          </p:nvSpPr>
          <p:spPr bwMode="auto">
            <a:xfrm>
              <a:off x="1610" y="3203"/>
              <a:ext cx="1905" cy="590"/>
            </a:xfrm>
            <a:prstGeom prst="hexagon">
              <a:avLst>
                <a:gd name="adj" fmla="val 80720"/>
                <a:gd name="vf" fmla="val 115470"/>
              </a:avLst>
            </a:prstGeom>
            <a:gradFill rotWithShape="1">
              <a:gsLst>
                <a:gs pos="0">
                  <a:srgbClr val="B2B2B2"/>
                </a:gs>
                <a:gs pos="50000">
                  <a:schemeClr val="tx1"/>
                </a:gs>
                <a:gs pos="100000">
                  <a:srgbClr val="B2B2B2"/>
                </a:gs>
              </a:gsLst>
              <a:lin ang="5400000" scaled="1"/>
            </a:gradFill>
            <a:ln w="9525" algn="ctr">
              <a:noFill/>
              <a:miter lim="800000"/>
              <a:headEnd/>
              <a:tailEnd/>
            </a:ln>
            <a:effectLst/>
          </p:spPr>
          <p:txBody>
            <a:bodyPr wrap="none" anchor="ctr"/>
            <a:lstStyle/>
            <a:p>
              <a:pPr algn="r" eaLnBrk="0" hangingPunct="0">
                <a:defRPr/>
              </a:pPr>
              <a:endParaRPr lang="zh-CN" altLang="en-US"/>
            </a:p>
          </p:txBody>
        </p:sp>
        <p:sp>
          <p:nvSpPr>
            <p:cNvPr id="135188" name="Text Box 29"/>
            <p:cNvSpPr txBox="1">
              <a:spLocks noChangeArrowheads="1"/>
            </p:cNvSpPr>
            <p:nvPr/>
          </p:nvSpPr>
          <p:spPr bwMode="auto">
            <a:xfrm>
              <a:off x="2064" y="3216"/>
              <a:ext cx="997"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1800" b="1">
                  <a:solidFill>
                    <a:schemeClr val="bg2"/>
                  </a:solidFill>
                  <a:latin typeface="Garamond" pitchFamily="18" charset="0"/>
                </a:rPr>
                <a:t>Tools    and Techniques to Solve Problem</a:t>
              </a:r>
            </a:p>
          </p:txBody>
        </p:sp>
      </p:grpSp>
      <p:sp>
        <p:nvSpPr>
          <p:cNvPr id="168990" name="Rectangle 30"/>
          <p:cNvSpPr>
            <a:spLocks noGrp="1" noRot="1" noChangeArrowheads="1"/>
          </p:cNvSpPr>
          <p:nvPr>
            <p:ph type="title"/>
          </p:nvPr>
        </p:nvSpPr>
        <p:spPr/>
        <p:txBody>
          <a:bodyPr/>
          <a:lstStyle/>
          <a:p>
            <a:pPr eaLnBrk="1" hangingPunct="1">
              <a:defRPr/>
            </a:pPr>
            <a:r>
              <a:rPr lang="zh-CN" altLang="en-US" sz="2800" smtClean="0">
                <a:ea typeface="宋体" pitchFamily="2" charset="-122"/>
              </a:rPr>
              <a:t>二、</a:t>
            </a:r>
            <a:r>
              <a:rPr lang="en-US" altLang="zh-CN" sz="2800" smtClean="0">
                <a:ea typeface="宋体" pitchFamily="2" charset="-122"/>
              </a:rPr>
              <a:t>Where Software engineer Fit In?</a:t>
            </a:r>
            <a:br>
              <a:rPr lang="en-US" altLang="zh-CN" sz="2800" smtClean="0">
                <a:ea typeface="宋体" pitchFamily="2" charset="-122"/>
              </a:rPr>
            </a:br>
            <a:r>
              <a:rPr lang="zh-CN" altLang="en-US" sz="2800" smtClean="0">
                <a:ea typeface="宋体" pitchFamily="2" charset="-122"/>
              </a:rPr>
              <a:t>软件工程师适合做什么</a:t>
            </a:r>
            <a:r>
              <a:rPr lang="zh-CN" altLang="en-US" smtClean="0">
                <a:ea typeface="宋体" pitchFamily="2" charset="-122"/>
              </a:rPr>
              <a:t> </a:t>
            </a:r>
          </a:p>
        </p:txBody>
      </p:sp>
      <p:pic>
        <p:nvPicPr>
          <p:cNvPr id="168999" name="Picture 39" descr="0099"/>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162175"/>
            <a:ext cx="23812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000" name="Picture 40" descr="0099"/>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2162175"/>
            <a:ext cx="23812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001" name="Picture 41" descr="0099"/>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2133600"/>
            <a:ext cx="23812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002" name="Picture 42" descr="0099"/>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803650" y="3343275"/>
            <a:ext cx="2635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003" name="Picture 43" descr="0099"/>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rot="-2525566">
            <a:off x="2292350" y="3333750"/>
            <a:ext cx="2635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004" name="Picture 44" descr="0099"/>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794125" y="4724400"/>
            <a:ext cx="23812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005" name="Picture 45" descr="0099"/>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rot="2559615">
            <a:off x="5435600" y="3271838"/>
            <a:ext cx="2571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86" name="灯片编号占位符 3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6EB3EAD8-2B60-4D47-9941-7C279A8F35BF}" type="slidenum">
              <a:rPr lang="zh-CN" altLang="en-US" sz="1200" smtClean="0">
                <a:solidFill>
                  <a:schemeClr val="bg2"/>
                </a:solidFill>
                <a:latin typeface="Arial" pitchFamily="34" charset="0"/>
              </a:rPr>
              <a:pPr eaLnBrk="1" hangingPunct="1">
                <a:spcBef>
                  <a:spcPct val="0"/>
                </a:spcBef>
                <a:buClrTx/>
                <a:buSzTx/>
                <a:buFontTx/>
                <a:buNone/>
              </a:pPr>
              <a:t>128</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168999"/>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0"/>
                                          </p:stCondLst>
                                        </p:cTn>
                                        <p:tgtEl>
                                          <p:spTgt spid="169000"/>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nodeType="afterEffect">
                                  <p:stCondLst>
                                    <p:cond delay="0"/>
                                  </p:stCondLst>
                                  <p:childTnLst>
                                    <p:set>
                                      <p:cBhvr>
                                        <p:cTn id="19" dur="1" fill="hold">
                                          <p:stCondLst>
                                            <p:cond delay="0"/>
                                          </p:stCondLst>
                                        </p:cTn>
                                        <p:tgtEl>
                                          <p:spTgt spid="169001"/>
                                        </p:tgtEl>
                                        <p:attrNameLst>
                                          <p:attrName>style.visibility</p:attrName>
                                        </p:attrNameLst>
                                      </p:cBhvr>
                                      <p:to>
                                        <p:strVal val="visible"/>
                                      </p:to>
                                    </p:set>
                                  </p:childTnLst>
                                </p:cTn>
                              </p:par>
                            </p:childTnLst>
                          </p:cTn>
                        </p:par>
                        <p:par>
                          <p:cTn id="20" fill="hold" nodeType="afterGroup">
                            <p:stCondLst>
                              <p:cond delay="500"/>
                            </p:stCondLst>
                            <p:childTnLst>
                              <p:par>
                                <p:cTn id="21" presetID="4" presetClass="entr" presetSubtype="1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500"/>
                                        <p:tgtEl>
                                          <p:spTgt spid="6"/>
                                        </p:tgtEl>
                                      </p:cBhvr>
                                    </p:animEffect>
                                  </p:childTnLst>
                                </p:cTn>
                              </p:par>
                              <p:par>
                                <p:cTn id="24" presetID="4" presetClass="entr" presetSubtype="16"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ox(in)">
                                      <p:cBhvr>
                                        <p:cTn id="26" dur="500"/>
                                        <p:tgtEl>
                                          <p:spTgt spid="5"/>
                                        </p:tgtEl>
                                      </p:cBhvr>
                                    </p:animEffect>
                                  </p:childTnLst>
                                </p:cTn>
                              </p:par>
                              <p:par>
                                <p:cTn id="27" presetID="4" presetClass="entr" presetSubtype="16"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ox(in)">
                                      <p:cBhvr>
                                        <p:cTn id="29" dur="500"/>
                                        <p:tgtEl>
                                          <p:spTgt spid="4"/>
                                        </p:tgtEl>
                                      </p:cBhvr>
                                    </p:animEffect>
                                  </p:childTnLst>
                                </p:cTn>
                              </p:par>
                            </p:childTnLst>
                          </p:cTn>
                        </p:par>
                        <p:par>
                          <p:cTn id="30" fill="hold" nodeType="afterGroup">
                            <p:stCondLst>
                              <p:cond delay="1000"/>
                            </p:stCondLst>
                            <p:childTnLst>
                              <p:par>
                                <p:cTn id="31" presetID="1" presetClass="entr" presetSubtype="0" fill="hold" nodeType="afterEffect">
                                  <p:stCondLst>
                                    <p:cond delay="0"/>
                                  </p:stCondLst>
                                  <p:childTnLst>
                                    <p:set>
                                      <p:cBhvr>
                                        <p:cTn id="32" dur="1" fill="hold">
                                          <p:stCondLst>
                                            <p:cond delay="0"/>
                                          </p:stCondLst>
                                        </p:cTn>
                                        <p:tgtEl>
                                          <p:spTgt spid="169003"/>
                                        </p:tgtEl>
                                        <p:attrNameLst>
                                          <p:attrName>style.visibility</p:attrName>
                                        </p:attrNameLst>
                                      </p:cBhvr>
                                      <p:to>
                                        <p:strVal val="visible"/>
                                      </p:to>
                                    </p:set>
                                  </p:childTnLst>
                                </p:cTn>
                              </p:par>
                            </p:childTnLst>
                          </p:cTn>
                        </p:par>
                        <p:par>
                          <p:cTn id="33" fill="hold" nodeType="afterGroup">
                            <p:stCondLst>
                              <p:cond delay="1000"/>
                            </p:stCondLst>
                            <p:childTnLst>
                              <p:par>
                                <p:cTn id="34" presetID="1" presetClass="entr" presetSubtype="0" fill="hold" nodeType="afterEffect">
                                  <p:stCondLst>
                                    <p:cond delay="0"/>
                                  </p:stCondLst>
                                  <p:childTnLst>
                                    <p:set>
                                      <p:cBhvr>
                                        <p:cTn id="35" dur="1" fill="hold">
                                          <p:stCondLst>
                                            <p:cond delay="0"/>
                                          </p:stCondLst>
                                        </p:cTn>
                                        <p:tgtEl>
                                          <p:spTgt spid="169002"/>
                                        </p:tgtEl>
                                        <p:attrNameLst>
                                          <p:attrName>style.visibility</p:attrName>
                                        </p:attrNameLst>
                                      </p:cBhvr>
                                      <p:to>
                                        <p:strVal val="visible"/>
                                      </p:to>
                                    </p:set>
                                  </p:childTnLst>
                                </p:cTn>
                              </p:par>
                            </p:childTnLst>
                          </p:cTn>
                        </p:par>
                        <p:par>
                          <p:cTn id="36" fill="hold" nodeType="afterGroup">
                            <p:stCondLst>
                              <p:cond delay="1000"/>
                            </p:stCondLst>
                            <p:childTnLst>
                              <p:par>
                                <p:cTn id="37" presetID="1" presetClass="entr" presetSubtype="0" fill="hold" nodeType="afterEffect">
                                  <p:stCondLst>
                                    <p:cond delay="0"/>
                                  </p:stCondLst>
                                  <p:childTnLst>
                                    <p:set>
                                      <p:cBhvr>
                                        <p:cTn id="38" dur="1" fill="hold">
                                          <p:stCondLst>
                                            <p:cond delay="0"/>
                                          </p:stCondLst>
                                        </p:cTn>
                                        <p:tgtEl>
                                          <p:spTgt spid="169005"/>
                                        </p:tgtEl>
                                        <p:attrNameLst>
                                          <p:attrName>style.visibility</p:attrName>
                                        </p:attrNameLst>
                                      </p:cBhvr>
                                      <p:to>
                                        <p:strVal val="visible"/>
                                      </p:to>
                                    </p:set>
                                  </p:childTnLst>
                                </p:cTn>
                              </p:par>
                            </p:childTnLst>
                          </p:cTn>
                        </p:par>
                        <p:par>
                          <p:cTn id="39" fill="hold" nodeType="afterGroup">
                            <p:stCondLst>
                              <p:cond delay="1000"/>
                            </p:stCondLst>
                            <p:childTnLst>
                              <p:par>
                                <p:cTn id="40" presetID="4" presetClass="entr" presetSubtype="16"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ox(in)">
                                      <p:cBhvr>
                                        <p:cTn id="42" dur="500"/>
                                        <p:tgtEl>
                                          <p:spTgt spid="7"/>
                                        </p:tgtEl>
                                      </p:cBhvr>
                                    </p:animEffect>
                                  </p:childTnLst>
                                </p:cTn>
                              </p:par>
                            </p:childTnLst>
                          </p:cTn>
                        </p:par>
                        <p:par>
                          <p:cTn id="43" fill="hold" nodeType="afterGroup">
                            <p:stCondLst>
                              <p:cond delay="1500"/>
                            </p:stCondLst>
                            <p:childTnLst>
                              <p:par>
                                <p:cTn id="44" presetID="1" presetClass="entr" presetSubtype="0" fill="hold" nodeType="afterEffect">
                                  <p:stCondLst>
                                    <p:cond delay="0"/>
                                  </p:stCondLst>
                                  <p:childTnLst>
                                    <p:set>
                                      <p:cBhvr>
                                        <p:cTn id="45" dur="1" fill="hold">
                                          <p:stCondLst>
                                            <p:cond delay="0"/>
                                          </p:stCondLst>
                                        </p:cTn>
                                        <p:tgtEl>
                                          <p:spTgt spid="169004"/>
                                        </p:tgtEl>
                                        <p:attrNameLst>
                                          <p:attrName>style.visibility</p:attrName>
                                        </p:attrNameLst>
                                      </p:cBhvr>
                                      <p:to>
                                        <p:strVal val="visible"/>
                                      </p:to>
                                    </p:set>
                                  </p:childTnLst>
                                </p:cTn>
                              </p:par>
                            </p:childTnLst>
                          </p:cTn>
                        </p:par>
                        <p:par>
                          <p:cTn id="46" fill="hold" nodeType="afterGroup">
                            <p:stCondLst>
                              <p:cond delay="1500"/>
                            </p:stCondLst>
                            <p:childTnLst>
                              <p:par>
                                <p:cTn id="47" presetID="4" presetClass="entr" presetSubtype="16"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box(in)">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167939" name="Rectangle 3"/>
          <p:cNvSpPr>
            <a:spLocks noGrp="1" noChangeArrowheads="1"/>
          </p:cNvSpPr>
          <p:nvPr>
            <p:ph type="body" idx="1"/>
          </p:nvPr>
        </p:nvSpPr>
        <p:spPr/>
        <p:txBody>
          <a:bodyPr/>
          <a:lstStyle/>
          <a:p>
            <a:pPr algn="just" eaLnBrk="1" hangingPunct="1">
              <a:buFont typeface="Wingdings" pitchFamily="2" charset="2"/>
              <a:buNone/>
              <a:defRPr/>
            </a:pPr>
            <a:r>
              <a:rPr lang="en-US" altLang="zh-CN" sz="2800" dirty="0" smtClean="0">
                <a:solidFill>
                  <a:schemeClr val="accent2"/>
                </a:solidFill>
                <a:ea typeface="宋体" pitchFamily="2" charset="-122"/>
              </a:rPr>
              <a:t>   </a:t>
            </a:r>
            <a:r>
              <a:rPr lang="en-US" altLang="zh-CN" sz="2800" dirty="0" smtClean="0">
                <a:ea typeface="宋体" pitchFamily="2" charset="-122"/>
              </a:rPr>
              <a:t>Instead of concentrating on computers and programming languages themselves, software engineering view them as tools to be used in designing and implementing a solution to a problem.</a:t>
            </a:r>
          </a:p>
          <a:p>
            <a:pPr algn="just" eaLnBrk="1" hangingPunct="1">
              <a:buFont typeface="Wingdings" pitchFamily="2" charset="2"/>
              <a:buNone/>
              <a:defRPr/>
            </a:pPr>
            <a:endParaRPr lang="en-US" altLang="zh-CN" sz="2800" dirty="0" smtClean="0">
              <a:ea typeface="宋体" pitchFamily="2" charset="-122"/>
            </a:endParaRPr>
          </a:p>
          <a:p>
            <a:pPr algn="just" eaLnBrk="1" hangingPunct="1">
              <a:buFont typeface="Wingdings" pitchFamily="2" charset="2"/>
              <a:buNone/>
              <a:defRPr/>
            </a:pPr>
            <a:r>
              <a:rPr lang="zh-CN" altLang="en-US" dirty="0" smtClean="0">
                <a:ea typeface="宋体" pitchFamily="2" charset="-122"/>
              </a:rPr>
              <a:t>  </a:t>
            </a:r>
            <a:r>
              <a:rPr lang="zh-CN" altLang="en-US" sz="2800" dirty="0">
                <a:ea typeface="宋体" pitchFamily="2" charset="-122"/>
              </a:rPr>
              <a:t>软件工程</a:t>
            </a:r>
            <a:r>
              <a:rPr lang="zh-CN" altLang="en-US" sz="2800" dirty="0" smtClean="0">
                <a:ea typeface="宋体" pitchFamily="2" charset="-122"/>
              </a:rPr>
              <a:t>不只关注计算机和程序设计语言本身，而是把它们看作是用来设计和实现问题解决方案的工具。 </a:t>
            </a:r>
          </a:p>
        </p:txBody>
      </p:sp>
      <p:sp>
        <p:nvSpPr>
          <p:cNvPr id="167938" name="Rectangle 2"/>
          <p:cNvSpPr>
            <a:spLocks noGrp="1" noRot="1" noChangeArrowheads="1"/>
          </p:cNvSpPr>
          <p:nvPr>
            <p:ph type="title"/>
          </p:nvPr>
        </p:nvSpPr>
        <p:spPr/>
        <p:txBody>
          <a:bodyPr/>
          <a:lstStyle/>
          <a:p>
            <a:pPr eaLnBrk="1" hangingPunct="1">
              <a:defRPr/>
            </a:pPr>
            <a:r>
              <a:rPr lang="en-US" altLang="zh-CN" sz="2800" smtClean="0">
                <a:ea typeface="宋体" pitchFamily="2" charset="-122"/>
              </a:rPr>
              <a:t>Where Software engineer Fit In?</a:t>
            </a:r>
            <a:br>
              <a:rPr lang="en-US" altLang="zh-CN" sz="2800" smtClean="0">
                <a:ea typeface="宋体" pitchFamily="2" charset="-122"/>
              </a:rPr>
            </a:br>
            <a:r>
              <a:rPr lang="zh-CN" altLang="en-US" sz="2800" smtClean="0">
                <a:ea typeface="宋体" pitchFamily="2" charset="-122"/>
              </a:rPr>
              <a:t>软件工程师适合做什么</a:t>
            </a:r>
            <a:r>
              <a:rPr lang="zh-CN" altLang="en-US" smtClean="0">
                <a:ea typeface="宋体" pitchFamily="2" charset="-122"/>
              </a:rPr>
              <a:t> </a:t>
            </a:r>
          </a:p>
        </p:txBody>
      </p:sp>
      <p:pic>
        <p:nvPicPr>
          <p:cNvPr id="136197" name="Picture 5" descr="004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5463" y="1455738"/>
            <a:ext cx="1587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8" name="Picture 6" descr="004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9750" y="4292600"/>
            <a:ext cx="1587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9" name="灯片编号占位符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58B2B4E7-FF50-4037-92F5-CB957FE3D276}" type="slidenum">
              <a:rPr lang="zh-CN" altLang="en-US" sz="1200" smtClean="0">
                <a:solidFill>
                  <a:schemeClr val="bg2"/>
                </a:solidFill>
                <a:latin typeface="Arial" pitchFamily="34" charset="0"/>
              </a:rPr>
              <a:pPr eaLnBrk="1" hangingPunct="1">
                <a:spcBef>
                  <a:spcPct val="0"/>
                </a:spcBef>
                <a:buClrTx/>
                <a:buSzTx/>
                <a:buFontTx/>
                <a:buNone/>
              </a:pPr>
              <a:t>129</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grpSp>
        <p:nvGrpSpPr>
          <p:cNvPr id="2" name="Group 2"/>
          <p:cNvGrpSpPr>
            <a:grpSpLocks/>
          </p:cNvGrpSpPr>
          <p:nvPr/>
        </p:nvGrpSpPr>
        <p:grpSpPr bwMode="auto">
          <a:xfrm>
            <a:off x="500063" y="4613275"/>
            <a:ext cx="7632700" cy="1624013"/>
            <a:chOff x="480" y="2446"/>
            <a:chExt cx="4704" cy="962"/>
          </a:xfrm>
        </p:grpSpPr>
        <p:sp>
          <p:nvSpPr>
            <p:cNvPr id="17424" name="AutoShape 3"/>
            <p:cNvSpPr>
              <a:spLocks noChangeArrowheads="1"/>
            </p:cNvSpPr>
            <p:nvPr/>
          </p:nvSpPr>
          <p:spPr bwMode="ltGray">
            <a:xfrm>
              <a:off x="480" y="2446"/>
              <a:ext cx="4704" cy="962"/>
            </a:xfrm>
            <a:prstGeom prst="roundRect">
              <a:avLst>
                <a:gd name="adj" fmla="val 14449"/>
              </a:avLst>
            </a:prstGeom>
            <a:gradFill rotWithShape="1">
              <a:gsLst>
                <a:gs pos="0">
                  <a:srgbClr val="0099CC"/>
                </a:gs>
                <a:gs pos="100000">
                  <a:srgbClr val="99CC00"/>
                </a:gs>
              </a:gsLst>
              <a:lin ang="0" scaled="1"/>
            </a:gra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nvGrpSpPr>
            <p:cNvPr id="17425" name="Group 4"/>
            <p:cNvGrpSpPr>
              <a:grpSpLocks/>
            </p:cNvGrpSpPr>
            <p:nvPr/>
          </p:nvGrpSpPr>
          <p:grpSpPr bwMode="auto">
            <a:xfrm>
              <a:off x="519" y="2496"/>
              <a:ext cx="4628" cy="864"/>
              <a:chOff x="519" y="2496"/>
              <a:chExt cx="4628" cy="864"/>
            </a:xfrm>
          </p:grpSpPr>
          <p:sp>
            <p:nvSpPr>
              <p:cNvPr id="17426" name="AutoShape 5"/>
              <p:cNvSpPr>
                <a:spLocks noChangeArrowheads="1"/>
              </p:cNvSpPr>
              <p:nvPr/>
            </p:nvSpPr>
            <p:spPr bwMode="ltGray">
              <a:xfrm>
                <a:off x="519" y="2496"/>
                <a:ext cx="4619" cy="391"/>
              </a:xfrm>
              <a:prstGeom prst="roundRect">
                <a:avLst>
                  <a:gd name="adj" fmla="val 28356"/>
                </a:avLst>
              </a:prstGeom>
              <a:gradFill rotWithShape="1">
                <a:gsLst>
                  <a:gs pos="0">
                    <a:srgbClr val="FFFFFF"/>
                  </a:gs>
                  <a:gs pos="100000">
                    <a:schemeClr val="folHlink">
                      <a:alpha val="0"/>
                    </a:scheme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7427" name="AutoShape 6"/>
              <p:cNvSpPr>
                <a:spLocks noChangeArrowheads="1"/>
              </p:cNvSpPr>
              <p:nvPr/>
            </p:nvSpPr>
            <p:spPr bwMode="ltGray">
              <a:xfrm flipV="1">
                <a:off x="528" y="3039"/>
                <a:ext cx="4619" cy="321"/>
              </a:xfrm>
              <a:prstGeom prst="roundRect">
                <a:avLst>
                  <a:gd name="adj" fmla="val 28356"/>
                </a:avLst>
              </a:prstGeom>
              <a:gradFill rotWithShape="1">
                <a:gsLst>
                  <a:gs pos="0">
                    <a:srgbClr val="FFFFFF"/>
                  </a:gs>
                  <a:gs pos="100000">
                    <a:schemeClr val="folHlink">
                      <a:alpha val="0"/>
                    </a:scheme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sp>
        <p:nvSpPr>
          <p:cNvPr id="472071" name="AutoShape 7"/>
          <p:cNvSpPr>
            <a:spLocks noChangeArrowheads="1"/>
          </p:cNvSpPr>
          <p:nvPr/>
        </p:nvSpPr>
        <p:spPr bwMode="gray">
          <a:xfrm>
            <a:off x="4427538" y="1628775"/>
            <a:ext cx="4210050" cy="2663825"/>
          </a:xfrm>
          <a:prstGeom prst="homePlate">
            <a:avLst>
              <a:gd name="adj" fmla="val 27358"/>
            </a:avLst>
          </a:prstGeom>
          <a:gradFill rotWithShape="1">
            <a:gsLst>
              <a:gs pos="0">
                <a:schemeClr val="folHlink">
                  <a:gamma/>
                  <a:shade val="76078"/>
                  <a:invGamma/>
                </a:schemeClr>
              </a:gs>
              <a:gs pos="100000">
                <a:schemeClr val="folHlink"/>
              </a:gs>
            </a:gsLst>
            <a:lin ang="5400000" scaled="1"/>
          </a:gradFill>
          <a:ln w="28575" algn="ctr">
            <a:solidFill>
              <a:srgbClr val="F8F8F8"/>
            </a:solidFill>
            <a:miter lim="800000"/>
            <a:headEnd/>
            <a:tailEnd/>
          </a:ln>
          <a:effectLst>
            <a:outerShdw dist="107763" dir="2700000" algn="ctr" rotWithShape="0">
              <a:srgbClr val="000000">
                <a:alpha val="50000"/>
              </a:srgbClr>
            </a:outerShdw>
          </a:effectLst>
        </p:spPr>
        <p:txBody>
          <a:bodyPr wrap="none" anchor="ctr"/>
          <a:lstStyle/>
          <a:p>
            <a:pPr algn="r" eaLnBrk="0" hangingPunct="0">
              <a:defRPr/>
            </a:pPr>
            <a:endParaRPr lang="zh-CN" altLang="en-US"/>
          </a:p>
        </p:txBody>
      </p:sp>
      <p:sp>
        <p:nvSpPr>
          <p:cNvPr id="472072" name="AutoShape 8"/>
          <p:cNvSpPr>
            <a:spLocks noChangeArrowheads="1"/>
          </p:cNvSpPr>
          <p:nvPr/>
        </p:nvSpPr>
        <p:spPr bwMode="gray">
          <a:xfrm>
            <a:off x="2171700" y="1628775"/>
            <a:ext cx="4160838" cy="2663825"/>
          </a:xfrm>
          <a:prstGeom prst="homePlate">
            <a:avLst>
              <a:gd name="adj" fmla="val 26915"/>
            </a:avLst>
          </a:prstGeom>
          <a:gradFill rotWithShape="1">
            <a:gsLst>
              <a:gs pos="0">
                <a:schemeClr val="accent2">
                  <a:gamma/>
                  <a:shade val="76078"/>
                  <a:invGamma/>
                </a:schemeClr>
              </a:gs>
              <a:gs pos="100000">
                <a:schemeClr val="accent2"/>
              </a:gs>
            </a:gsLst>
            <a:lin ang="5400000" scaled="1"/>
          </a:gradFill>
          <a:ln w="28575" algn="ctr">
            <a:solidFill>
              <a:srgbClr val="F8F8F8"/>
            </a:solidFill>
            <a:miter lim="800000"/>
            <a:headEnd/>
            <a:tailEnd/>
          </a:ln>
          <a:effectLst>
            <a:outerShdw dist="107763" dir="2700000" algn="ctr" rotWithShape="0">
              <a:srgbClr val="000000">
                <a:alpha val="50000"/>
              </a:srgbClr>
            </a:outerShdw>
          </a:effectLst>
        </p:spPr>
        <p:txBody>
          <a:bodyPr wrap="none" anchor="ctr"/>
          <a:lstStyle/>
          <a:p>
            <a:pPr algn="r" eaLnBrk="0" hangingPunct="0">
              <a:defRPr/>
            </a:pPr>
            <a:endParaRPr lang="zh-CN" altLang="en-US"/>
          </a:p>
        </p:txBody>
      </p:sp>
      <p:sp>
        <p:nvSpPr>
          <p:cNvPr id="472073" name="AutoShape 9"/>
          <p:cNvSpPr>
            <a:spLocks noChangeArrowheads="1"/>
          </p:cNvSpPr>
          <p:nvPr/>
        </p:nvSpPr>
        <p:spPr bwMode="gray">
          <a:xfrm>
            <a:off x="539750" y="1628775"/>
            <a:ext cx="2662238" cy="2663825"/>
          </a:xfrm>
          <a:prstGeom prst="homePlate">
            <a:avLst>
              <a:gd name="adj" fmla="val 20278"/>
            </a:avLst>
          </a:prstGeom>
          <a:gradFill rotWithShape="1">
            <a:gsLst>
              <a:gs pos="0">
                <a:schemeClr val="accent1">
                  <a:gamma/>
                  <a:shade val="76078"/>
                  <a:invGamma/>
                </a:schemeClr>
              </a:gs>
              <a:gs pos="100000">
                <a:schemeClr val="accent1"/>
              </a:gs>
            </a:gsLst>
            <a:lin ang="5400000" scaled="1"/>
          </a:gradFill>
          <a:ln w="28575" algn="ctr">
            <a:solidFill>
              <a:srgbClr val="F8F8F8"/>
            </a:solidFill>
            <a:miter lim="800000"/>
            <a:headEnd/>
            <a:tailEnd/>
          </a:ln>
          <a:effectLst>
            <a:outerShdw dist="107763" dir="2700000" algn="ctr" rotWithShape="0">
              <a:srgbClr val="000000">
                <a:alpha val="50000"/>
              </a:srgbClr>
            </a:outerShdw>
          </a:effectLst>
        </p:spPr>
        <p:txBody>
          <a:bodyPr wrap="none" anchor="ctr"/>
          <a:lstStyle/>
          <a:p>
            <a:pPr algn="r" eaLnBrk="0" hangingPunct="0">
              <a:defRPr/>
            </a:pPr>
            <a:endParaRPr lang="zh-CN" altLang="en-US"/>
          </a:p>
        </p:txBody>
      </p:sp>
      <p:sp>
        <p:nvSpPr>
          <p:cNvPr id="472074" name="Rectangle 10"/>
          <p:cNvSpPr>
            <a:spLocks noGrp="1" noRot="1" noChangeArrowheads="1"/>
          </p:cNvSpPr>
          <p:nvPr>
            <p:ph type="title"/>
          </p:nvPr>
        </p:nvSpPr>
        <p:spPr/>
        <p:txBody>
          <a:bodyPr/>
          <a:lstStyle/>
          <a:p>
            <a:pPr eaLnBrk="1" hangingPunct="1">
              <a:defRPr/>
            </a:pPr>
            <a:r>
              <a:rPr lang="zh-CN" altLang="en-US" sz="3600" smtClean="0">
                <a:effectLst/>
                <a:ea typeface="宋体" pitchFamily="2" charset="-122"/>
              </a:rPr>
              <a:t>二、</a:t>
            </a:r>
            <a:r>
              <a:rPr lang="en-US" altLang="zh-CN" sz="3600" smtClean="0">
                <a:effectLst/>
                <a:ea typeface="宋体" pitchFamily="2" charset="-122"/>
              </a:rPr>
              <a:t>Characters of Software</a:t>
            </a:r>
            <a:br>
              <a:rPr lang="en-US" altLang="zh-CN" sz="3600" smtClean="0">
                <a:effectLst/>
                <a:ea typeface="宋体" pitchFamily="2" charset="-122"/>
              </a:rPr>
            </a:br>
            <a:r>
              <a:rPr lang="zh-CN" altLang="en-US" sz="3600" smtClean="0">
                <a:effectLst/>
                <a:ea typeface="宋体" pitchFamily="2" charset="-122"/>
              </a:rPr>
              <a:t>软件的性质</a:t>
            </a:r>
            <a:r>
              <a:rPr lang="zh-CN" altLang="en-US" sz="3600" smtClean="0">
                <a:ea typeface="宋体" pitchFamily="2" charset="-122"/>
              </a:rPr>
              <a:t> </a:t>
            </a:r>
            <a:endParaRPr lang="en-US" altLang="zh-CN" sz="3600" smtClean="0">
              <a:ea typeface="宋体" pitchFamily="2" charset="-122"/>
            </a:endParaRPr>
          </a:p>
        </p:txBody>
      </p:sp>
      <p:sp>
        <p:nvSpPr>
          <p:cNvPr id="472075" name="Text Box 11"/>
          <p:cNvSpPr txBox="1">
            <a:spLocks noChangeArrowheads="1"/>
          </p:cNvSpPr>
          <p:nvPr/>
        </p:nvSpPr>
        <p:spPr bwMode="black">
          <a:xfrm>
            <a:off x="539750" y="2324100"/>
            <a:ext cx="244792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1800" b="1">
                <a:latin typeface="Garamond" pitchFamily="18" charset="0"/>
              </a:rPr>
              <a:t>1</a:t>
            </a:r>
            <a:r>
              <a:rPr lang="zh-CN" altLang="en-US" sz="1800" b="1">
                <a:latin typeface="Garamond" pitchFamily="18" charset="0"/>
              </a:rPr>
              <a:t>、</a:t>
            </a:r>
            <a:r>
              <a:rPr lang="en-US" altLang="zh-CN" sz="1800" b="1">
                <a:latin typeface="Garamond" pitchFamily="18" charset="0"/>
              </a:rPr>
              <a:t>Software is a kind of logical entity rather then physical one, has character of</a:t>
            </a:r>
            <a:r>
              <a:rPr lang="en-US" altLang="zh-CN" sz="1800" b="1">
                <a:solidFill>
                  <a:srgbClr val="FFFF00"/>
                </a:solidFill>
                <a:latin typeface="Garamond" pitchFamily="18" charset="0"/>
              </a:rPr>
              <a:t> </a:t>
            </a:r>
            <a:r>
              <a:rPr lang="en-US" altLang="zh-CN" sz="1800" b="1">
                <a:solidFill>
                  <a:srgbClr val="FF9900"/>
                </a:solidFill>
                <a:latin typeface="Garamond" pitchFamily="18" charset="0"/>
              </a:rPr>
              <a:t>Abstraction</a:t>
            </a:r>
            <a:r>
              <a:rPr lang="zh-CN" altLang="en-US" sz="1800" b="1">
                <a:solidFill>
                  <a:srgbClr val="FF9900"/>
                </a:solidFill>
                <a:latin typeface="Garamond" pitchFamily="18" charset="0"/>
              </a:rPr>
              <a:t>（</a:t>
            </a:r>
            <a:r>
              <a:rPr lang="zh-CN" altLang="en-US" sz="1800" b="1">
                <a:solidFill>
                  <a:schemeClr val="accent2"/>
                </a:solidFill>
                <a:latin typeface="Times New Roman" pitchFamily="18" charset="0"/>
              </a:rPr>
              <a:t>抽象性</a:t>
            </a:r>
            <a:r>
              <a:rPr lang="zh-CN" altLang="en-US" sz="1800">
                <a:latin typeface="Times New Roman" pitchFamily="18" charset="0"/>
              </a:rPr>
              <a:t> </a:t>
            </a:r>
            <a:r>
              <a:rPr lang="zh-CN" altLang="en-US" sz="1800" b="1">
                <a:solidFill>
                  <a:srgbClr val="FF9900"/>
                </a:solidFill>
                <a:latin typeface="Garamond" pitchFamily="18" charset="0"/>
              </a:rPr>
              <a:t>）</a:t>
            </a:r>
            <a:r>
              <a:rPr lang="en-US" altLang="zh-CN" sz="1800" b="1">
                <a:solidFill>
                  <a:srgbClr val="FFFF00"/>
                </a:solidFill>
                <a:latin typeface="Garamond" pitchFamily="18" charset="0"/>
              </a:rPr>
              <a:t>.</a:t>
            </a:r>
          </a:p>
        </p:txBody>
      </p:sp>
      <p:sp>
        <p:nvSpPr>
          <p:cNvPr id="472076" name="Text Box 12"/>
          <p:cNvSpPr txBox="1">
            <a:spLocks noChangeArrowheads="1"/>
          </p:cNvSpPr>
          <p:nvPr/>
        </p:nvSpPr>
        <p:spPr bwMode="black">
          <a:xfrm>
            <a:off x="3132138" y="1773238"/>
            <a:ext cx="2808287"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just">
              <a:spcBef>
                <a:spcPct val="0"/>
              </a:spcBef>
              <a:buClrTx/>
              <a:buSzTx/>
              <a:buFontTx/>
              <a:buNone/>
            </a:pPr>
            <a:r>
              <a:rPr lang="en-US" altLang="zh-CN" sz="1800" b="1">
                <a:latin typeface="Garamond" pitchFamily="18" charset="0"/>
              </a:rPr>
              <a:t>2</a:t>
            </a:r>
            <a:r>
              <a:rPr lang="zh-CN" altLang="en-US" sz="1800" b="1">
                <a:latin typeface="Garamond" pitchFamily="18" charset="0"/>
              </a:rPr>
              <a:t>、</a:t>
            </a:r>
            <a:r>
              <a:rPr lang="en-US" altLang="zh-CN" sz="1800" b="1">
                <a:latin typeface="Garamond" pitchFamily="18" charset="0"/>
              </a:rPr>
              <a:t>Compared with hardware, Software </a:t>
            </a:r>
            <a:r>
              <a:rPr lang="en-US" altLang="zh-CN" sz="1800" b="1">
                <a:solidFill>
                  <a:srgbClr val="0000FF"/>
                </a:solidFill>
                <a:latin typeface="Garamond" pitchFamily="18" charset="0"/>
              </a:rPr>
              <a:t>has no evident manufacturing process</a:t>
            </a:r>
            <a:r>
              <a:rPr lang="zh-CN" altLang="en-US" sz="1800" b="1">
                <a:solidFill>
                  <a:srgbClr val="0000FF"/>
                </a:solidFill>
                <a:latin typeface="Garamond" pitchFamily="18" charset="0"/>
              </a:rPr>
              <a:t>（</a:t>
            </a:r>
            <a:r>
              <a:rPr lang="zh-CN" altLang="en-US" sz="1800" b="1">
                <a:solidFill>
                  <a:srgbClr val="0000FF"/>
                </a:solidFill>
                <a:latin typeface="Times New Roman" pitchFamily="18" charset="0"/>
              </a:rPr>
              <a:t>没有明显的制造过程</a:t>
            </a:r>
            <a:r>
              <a:rPr lang="zh-CN" altLang="en-US" sz="1800">
                <a:solidFill>
                  <a:srgbClr val="0000FF"/>
                </a:solidFill>
                <a:latin typeface="Times New Roman" pitchFamily="18" charset="0"/>
              </a:rPr>
              <a:t> ）</a:t>
            </a:r>
            <a:r>
              <a:rPr lang="en-US" altLang="zh-CN" sz="1800" b="1">
                <a:latin typeface="Garamond" pitchFamily="18" charset="0"/>
              </a:rPr>
              <a:t> during its developing, to control its quality, efforts must be laid on the process of developing.</a:t>
            </a:r>
          </a:p>
        </p:txBody>
      </p:sp>
      <p:sp>
        <p:nvSpPr>
          <p:cNvPr id="472077" name="Text Box 13"/>
          <p:cNvSpPr txBox="1">
            <a:spLocks noChangeArrowheads="1"/>
          </p:cNvSpPr>
          <p:nvPr/>
        </p:nvSpPr>
        <p:spPr bwMode="black">
          <a:xfrm>
            <a:off x="6332538" y="1989138"/>
            <a:ext cx="191135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just" eaLnBrk="1" hangingPunct="1">
              <a:lnSpc>
                <a:spcPct val="90000"/>
              </a:lnSpc>
              <a:buSzPct val="90000"/>
              <a:buFont typeface="Wingdings" pitchFamily="2" charset="2"/>
              <a:buNone/>
            </a:pPr>
            <a:r>
              <a:rPr lang="en-US" altLang="zh-CN" sz="1800" b="1">
                <a:latin typeface="Garamond" pitchFamily="18" charset="0"/>
              </a:rPr>
              <a:t>3</a:t>
            </a:r>
            <a:r>
              <a:rPr lang="zh-CN" altLang="en-US" sz="1800" b="1">
                <a:latin typeface="Garamond" pitchFamily="18" charset="0"/>
              </a:rPr>
              <a:t>、</a:t>
            </a:r>
            <a:r>
              <a:rPr lang="en-US" altLang="zh-CN" sz="1800" b="1">
                <a:latin typeface="Garamond" pitchFamily="18" charset="0"/>
              </a:rPr>
              <a:t>Deferent with hardware, software </a:t>
            </a:r>
            <a:r>
              <a:rPr lang="en-US" altLang="zh-CN" sz="1800" b="1">
                <a:solidFill>
                  <a:srgbClr val="0000FF"/>
                </a:solidFill>
                <a:latin typeface="Garamond" pitchFamily="18" charset="0"/>
              </a:rPr>
              <a:t>has no abrasion and aging problems</a:t>
            </a:r>
            <a:r>
              <a:rPr lang="zh-CN" altLang="en-US" sz="1800" b="1">
                <a:solidFill>
                  <a:srgbClr val="0000FF"/>
                </a:solidFill>
                <a:latin typeface="Garamond" pitchFamily="18" charset="0"/>
              </a:rPr>
              <a:t>（</a:t>
            </a:r>
            <a:r>
              <a:rPr lang="zh-CN" altLang="en-US" sz="1800" b="1">
                <a:solidFill>
                  <a:srgbClr val="0000FF"/>
                </a:solidFill>
                <a:latin typeface="Times New Roman" pitchFamily="18" charset="0"/>
              </a:rPr>
              <a:t>无磨损问题）</a:t>
            </a:r>
            <a:r>
              <a:rPr lang="zh-CN" altLang="en-US" sz="1800">
                <a:latin typeface="Times New Roman" pitchFamily="18" charset="0"/>
              </a:rPr>
              <a:t> </a:t>
            </a:r>
            <a:r>
              <a:rPr lang="en-US" altLang="zh-CN" sz="1800" b="1">
                <a:latin typeface="Garamond" pitchFamily="18" charset="0"/>
              </a:rPr>
              <a:t> during its usage.</a:t>
            </a:r>
          </a:p>
        </p:txBody>
      </p:sp>
      <p:sp>
        <p:nvSpPr>
          <p:cNvPr id="472078" name="Text Box 14"/>
          <p:cNvSpPr txBox="1">
            <a:spLocks noChangeArrowheads="1"/>
          </p:cNvSpPr>
          <p:nvPr/>
        </p:nvSpPr>
        <p:spPr bwMode="auto">
          <a:xfrm>
            <a:off x="500063" y="4832350"/>
            <a:ext cx="76327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zh-CN" altLang="en-US" sz="1800" b="1">
                <a:solidFill>
                  <a:schemeClr val="bg2"/>
                </a:solidFill>
                <a:latin typeface="Garamond" pitchFamily="18" charset="0"/>
              </a:rPr>
              <a:t>软件是一种逻辑实体，而不是具体的物理实体，因而它具有抽象性。</a:t>
            </a:r>
            <a:r>
              <a:rPr lang="zh-CN" altLang="en-US" sz="1800" b="1">
                <a:solidFill>
                  <a:schemeClr val="bg2"/>
                </a:solidFill>
                <a:latin typeface="Times New Roman" pitchFamily="18" charset="0"/>
              </a:rPr>
              <a:t>这个特点使它和计算机硬件，或是其他工程对象有着明显的差别。人们可以把它记录在介质上，但却无法看到软件的形态，必须通过观察、分析、思考、判断，去了解它的功能、性能及其他特性。</a:t>
            </a:r>
            <a:r>
              <a:rPr lang="zh-CN" altLang="en-US" sz="1800">
                <a:latin typeface="Times New Roman" pitchFamily="18" charset="0"/>
              </a:rPr>
              <a:t> </a:t>
            </a:r>
          </a:p>
        </p:txBody>
      </p:sp>
      <p:sp>
        <p:nvSpPr>
          <p:cNvPr id="472079" name="Text Box 15"/>
          <p:cNvSpPr txBox="1">
            <a:spLocks noChangeArrowheads="1"/>
          </p:cNvSpPr>
          <p:nvPr/>
        </p:nvSpPr>
        <p:spPr bwMode="auto">
          <a:xfrm>
            <a:off x="539750" y="4724400"/>
            <a:ext cx="7488238"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zh-CN" altLang="en-US" sz="1600" b="1">
                <a:solidFill>
                  <a:schemeClr val="bg2"/>
                </a:solidFill>
                <a:latin typeface="Garamond" pitchFamily="18" charset="0"/>
              </a:rPr>
              <a:t>软件的生产与硬件不同，在它的开发中没有明显的制造过程。</a:t>
            </a:r>
            <a:r>
              <a:rPr lang="zh-CN" altLang="en-US" sz="1600" b="1">
                <a:solidFill>
                  <a:schemeClr val="bg2"/>
                </a:solidFill>
                <a:latin typeface="Times New Roman" pitchFamily="18" charset="0"/>
              </a:rPr>
              <a:t>软件不象硬件那样，一旦研制成功，可以重复制造，在制造过程中进行质量控制，以保证产品的质量。而软件是通过人们的智力活动，把知识与技术转化成信息的一种产品。一旦某一软件项目研制成功，以后就可以大量地复制同一内容的副本。</a:t>
            </a:r>
            <a:r>
              <a:rPr lang="zh-CN" altLang="en-US" sz="1600" b="1">
                <a:solidFill>
                  <a:schemeClr val="bg2"/>
                </a:solidFill>
                <a:latin typeface="Garamond" pitchFamily="18" charset="0"/>
              </a:rPr>
              <a:t>对软件的质量控制，必须着重在软件开发方面下功夫。</a:t>
            </a:r>
          </a:p>
        </p:txBody>
      </p:sp>
      <p:sp>
        <p:nvSpPr>
          <p:cNvPr id="472080" name="Text Box 16"/>
          <p:cNvSpPr txBox="1">
            <a:spLocks noChangeArrowheads="1"/>
          </p:cNvSpPr>
          <p:nvPr/>
        </p:nvSpPr>
        <p:spPr bwMode="auto">
          <a:xfrm>
            <a:off x="611188" y="5229225"/>
            <a:ext cx="741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zh-CN" altLang="en-US" sz="2000" b="1">
                <a:solidFill>
                  <a:schemeClr val="bg2"/>
                </a:solidFill>
                <a:latin typeface="Garamond" pitchFamily="18" charset="0"/>
              </a:rPr>
              <a:t>与硬件不同，软件在运行和使用期间，没有机械磨损、老化问题</a:t>
            </a:r>
          </a:p>
        </p:txBody>
      </p:sp>
      <p:pic>
        <p:nvPicPr>
          <p:cNvPr id="472081" name="Picture 17" descr="008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4321175"/>
            <a:ext cx="8572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3" name="灯片编号占位符 18"/>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DE00F439-AF59-4387-96C6-BA8828D428F4}" type="slidenum">
              <a:rPr lang="zh-CN" altLang="en-US" sz="1200" smtClean="0">
                <a:solidFill>
                  <a:schemeClr val="bg2"/>
                </a:solidFill>
                <a:latin typeface="Arial" pitchFamily="34" charset="0"/>
              </a:rPr>
              <a:pPr eaLnBrk="1" hangingPunct="1">
                <a:spcBef>
                  <a:spcPct val="0"/>
                </a:spcBef>
                <a:buClrTx/>
                <a:buSzTx/>
                <a:buFontTx/>
                <a:buNone/>
              </a:pPr>
              <a:t>13</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72073"/>
                                        </p:tgtEl>
                                        <p:attrNameLst>
                                          <p:attrName>style.visibility</p:attrName>
                                        </p:attrNameLst>
                                      </p:cBhvr>
                                      <p:to>
                                        <p:strVal val="visible"/>
                                      </p:to>
                                    </p:set>
                                    <p:animEffect transition="in" filter="slide(fromLeft)">
                                      <p:cBhvr>
                                        <p:cTn id="7" dur="500"/>
                                        <p:tgtEl>
                                          <p:spTgt spid="472073"/>
                                        </p:tgtEl>
                                      </p:cBhvr>
                                    </p:animEffect>
                                  </p:childTnLst>
                                </p:cTn>
                              </p:par>
                            </p:childTnLst>
                          </p:cTn>
                        </p:par>
                        <p:par>
                          <p:cTn id="8" fill="hold" nodeType="afterGroup">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472075"/>
                                        </p:tgtEl>
                                        <p:attrNameLst>
                                          <p:attrName>style.visibility</p:attrName>
                                        </p:attrNameLst>
                                      </p:cBhvr>
                                      <p:to>
                                        <p:strVal val="visible"/>
                                      </p:to>
                                    </p:set>
                                    <p:animEffect transition="in" filter="diamond(in)">
                                      <p:cBhvr>
                                        <p:cTn id="11" dur="500"/>
                                        <p:tgtEl>
                                          <p:spTgt spid="472075"/>
                                        </p:tgtEl>
                                      </p:cBhvr>
                                    </p:animEffect>
                                  </p:childTnLst>
                                </p:cTn>
                              </p:par>
                            </p:childTnLst>
                          </p:cTn>
                        </p:par>
                        <p:par>
                          <p:cTn id="12" fill="hold" nodeType="afterGroup">
                            <p:stCondLst>
                              <p:cond delay="1000"/>
                            </p:stCondLst>
                            <p:childTnLst>
                              <p:par>
                                <p:cTn id="13" presetID="1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lide(fromTop)">
                                      <p:cBhvr>
                                        <p:cTn id="15" dur="500"/>
                                        <p:tgtEl>
                                          <p:spTgt spid="2"/>
                                        </p:tgtEl>
                                      </p:cBhvr>
                                    </p:animEffect>
                                  </p:childTnLst>
                                </p:cTn>
                              </p:par>
                            </p:childTnLst>
                          </p:cTn>
                        </p:par>
                        <p:par>
                          <p:cTn id="16" fill="hold" nodeType="afterGroup">
                            <p:stCondLst>
                              <p:cond delay="1500"/>
                            </p:stCondLst>
                            <p:childTnLst>
                              <p:par>
                                <p:cTn id="17" presetID="1" presetClass="entr" presetSubtype="0" fill="hold" nodeType="afterEffect">
                                  <p:stCondLst>
                                    <p:cond delay="0"/>
                                  </p:stCondLst>
                                  <p:childTnLst>
                                    <p:set>
                                      <p:cBhvr>
                                        <p:cTn id="18" dur="1" fill="hold">
                                          <p:stCondLst>
                                            <p:cond delay="0"/>
                                          </p:stCondLst>
                                        </p:cTn>
                                        <p:tgtEl>
                                          <p:spTgt spid="47208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472072"/>
                                        </p:tgtEl>
                                        <p:attrNameLst>
                                          <p:attrName>style.visibility</p:attrName>
                                        </p:attrNameLst>
                                      </p:cBhvr>
                                      <p:to>
                                        <p:strVal val="visible"/>
                                      </p:to>
                                    </p:set>
                                    <p:animEffect transition="in" filter="slide(fromLeft)">
                                      <p:cBhvr>
                                        <p:cTn id="23" dur="500"/>
                                        <p:tgtEl>
                                          <p:spTgt spid="472072"/>
                                        </p:tgtEl>
                                      </p:cBhvr>
                                    </p:animEffect>
                                  </p:childTnLst>
                                </p:cTn>
                              </p:par>
                            </p:childTnLst>
                          </p:cTn>
                        </p:par>
                        <p:par>
                          <p:cTn id="24" fill="hold" nodeType="afterGroup">
                            <p:stCondLst>
                              <p:cond delay="500"/>
                            </p:stCondLst>
                            <p:childTnLst>
                              <p:par>
                                <p:cTn id="25" presetID="8" presetClass="entr" presetSubtype="16" fill="hold" grpId="0" nodeType="afterEffect">
                                  <p:stCondLst>
                                    <p:cond delay="0"/>
                                  </p:stCondLst>
                                  <p:childTnLst>
                                    <p:set>
                                      <p:cBhvr>
                                        <p:cTn id="26" dur="1" fill="hold">
                                          <p:stCondLst>
                                            <p:cond delay="0"/>
                                          </p:stCondLst>
                                        </p:cTn>
                                        <p:tgtEl>
                                          <p:spTgt spid="472076"/>
                                        </p:tgtEl>
                                        <p:attrNameLst>
                                          <p:attrName>style.visibility</p:attrName>
                                        </p:attrNameLst>
                                      </p:cBhvr>
                                      <p:to>
                                        <p:strVal val="visible"/>
                                      </p:to>
                                    </p:set>
                                    <p:animEffect transition="in" filter="diamond(in)">
                                      <p:cBhvr>
                                        <p:cTn id="27" dur="500"/>
                                        <p:tgtEl>
                                          <p:spTgt spid="4720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472071"/>
                                        </p:tgtEl>
                                        <p:attrNameLst>
                                          <p:attrName>style.visibility</p:attrName>
                                        </p:attrNameLst>
                                      </p:cBhvr>
                                      <p:to>
                                        <p:strVal val="visible"/>
                                      </p:to>
                                    </p:set>
                                    <p:animEffect transition="in" filter="slide(fromLeft)">
                                      <p:cBhvr>
                                        <p:cTn id="32" dur="500"/>
                                        <p:tgtEl>
                                          <p:spTgt spid="472071"/>
                                        </p:tgtEl>
                                      </p:cBhvr>
                                    </p:animEffect>
                                  </p:childTnLst>
                                </p:cTn>
                              </p:par>
                            </p:childTnLst>
                          </p:cTn>
                        </p:par>
                        <p:par>
                          <p:cTn id="33" fill="hold" nodeType="afterGroup">
                            <p:stCondLst>
                              <p:cond delay="500"/>
                            </p:stCondLst>
                            <p:childTnLst>
                              <p:par>
                                <p:cTn id="34" presetID="8" presetClass="entr" presetSubtype="16" fill="hold" nodeType="afterEffect">
                                  <p:stCondLst>
                                    <p:cond delay="0"/>
                                  </p:stCondLst>
                                  <p:childTnLst>
                                    <p:set>
                                      <p:cBhvr>
                                        <p:cTn id="35" dur="1" fill="hold">
                                          <p:stCondLst>
                                            <p:cond delay="0"/>
                                          </p:stCondLst>
                                        </p:cTn>
                                        <p:tgtEl>
                                          <p:spTgt spid="472077"/>
                                        </p:tgtEl>
                                        <p:attrNameLst>
                                          <p:attrName>style.visibility</p:attrName>
                                        </p:attrNameLst>
                                      </p:cBhvr>
                                      <p:to>
                                        <p:strVal val="visible"/>
                                      </p:to>
                                    </p:set>
                                    <p:animEffect transition="in" filter="diamond(in)">
                                      <p:cBhvr>
                                        <p:cTn id="36" dur="500"/>
                                        <p:tgtEl>
                                          <p:spTgt spid="47207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7" restart="whenNotActive" fill="hold" evtFilter="cancelBubble" nodeType="interactiveSeq">
                <p:stCondLst>
                  <p:cond evt="onClick" delay="0">
                    <p:tgtEl>
                      <p:spTgt spid="472081"/>
                    </p:tgtEl>
                  </p:cond>
                </p:stCondLst>
                <p:endSync evt="end" delay="0">
                  <p:rtn val="all"/>
                </p:endSync>
                <p:childTnLst>
                  <p:par>
                    <p:cTn id="38" fill="hold" nodeType="clickPar">
                      <p:stCondLst>
                        <p:cond delay="0"/>
                      </p:stCondLst>
                      <p:childTnLst>
                        <p:par>
                          <p:cTn id="39" fill="hold" nodeType="withGroup">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472078"/>
                                        </p:tgtEl>
                                        <p:attrNameLst>
                                          <p:attrName>style.visibility</p:attrName>
                                        </p:attrNameLst>
                                      </p:cBhvr>
                                      <p:to>
                                        <p:strVal val="visible"/>
                                      </p:to>
                                    </p:set>
                                    <p:anim calcmode="lin" valueType="num">
                                      <p:cBhvr>
                                        <p:cTn id="42" dur="500" fill="hold"/>
                                        <p:tgtEl>
                                          <p:spTgt spid="472078"/>
                                        </p:tgtEl>
                                        <p:attrNameLst>
                                          <p:attrName>ppt_w</p:attrName>
                                        </p:attrNameLst>
                                      </p:cBhvr>
                                      <p:tavLst>
                                        <p:tav tm="0">
                                          <p:val>
                                            <p:fltVal val="0"/>
                                          </p:val>
                                        </p:tav>
                                        <p:tav tm="100000">
                                          <p:val>
                                            <p:strVal val="#ppt_w"/>
                                          </p:val>
                                        </p:tav>
                                      </p:tavLst>
                                    </p:anim>
                                    <p:anim calcmode="lin" valueType="num">
                                      <p:cBhvr>
                                        <p:cTn id="43" dur="500" fill="hold"/>
                                        <p:tgtEl>
                                          <p:spTgt spid="47207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472078"/>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0" fill="hold" grpId="0" nodeType="clickEffect">
                                  <p:stCondLst>
                                    <p:cond delay="0"/>
                                  </p:stCondLst>
                                  <p:childTnLst>
                                    <p:set>
                                      <p:cBhvr>
                                        <p:cTn id="47" dur="1" fill="hold">
                                          <p:stCondLst>
                                            <p:cond delay="0"/>
                                          </p:stCondLst>
                                        </p:cTn>
                                        <p:tgtEl>
                                          <p:spTgt spid="472079"/>
                                        </p:tgtEl>
                                        <p:attrNameLst>
                                          <p:attrName>style.visibility</p:attrName>
                                        </p:attrNameLst>
                                      </p:cBhvr>
                                      <p:to>
                                        <p:strVal val="visible"/>
                                      </p:to>
                                    </p:set>
                                    <p:anim calcmode="lin" valueType="num">
                                      <p:cBhvr>
                                        <p:cTn id="48" dur="500" fill="hold"/>
                                        <p:tgtEl>
                                          <p:spTgt spid="472079"/>
                                        </p:tgtEl>
                                        <p:attrNameLst>
                                          <p:attrName>ppt_w</p:attrName>
                                        </p:attrNameLst>
                                      </p:cBhvr>
                                      <p:tavLst>
                                        <p:tav tm="0">
                                          <p:val>
                                            <p:fltVal val="0"/>
                                          </p:val>
                                        </p:tav>
                                        <p:tav tm="100000">
                                          <p:val>
                                            <p:strVal val="#ppt_w"/>
                                          </p:val>
                                        </p:tav>
                                      </p:tavLst>
                                    </p:anim>
                                    <p:anim calcmode="lin" valueType="num">
                                      <p:cBhvr>
                                        <p:cTn id="49" dur="500" fill="hold"/>
                                        <p:tgtEl>
                                          <p:spTgt spid="47207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472079"/>
                                        </p:tgtEl>
                                        <p:attrNameLst>
                                          <p:attrName>style.visibility</p:attrName>
                                        </p:attrNameLst>
                                      </p:cBhvr>
                                      <p:to>
                                        <p:strVal val="hidden"/>
                                      </p:to>
                                    </p:set>
                                  </p:sub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10" fill="hold" grpId="0" nodeType="clickEffect">
                                  <p:stCondLst>
                                    <p:cond delay="0"/>
                                  </p:stCondLst>
                                  <p:childTnLst>
                                    <p:set>
                                      <p:cBhvr>
                                        <p:cTn id="53" dur="1" fill="hold">
                                          <p:stCondLst>
                                            <p:cond delay="0"/>
                                          </p:stCondLst>
                                        </p:cTn>
                                        <p:tgtEl>
                                          <p:spTgt spid="472080"/>
                                        </p:tgtEl>
                                        <p:attrNameLst>
                                          <p:attrName>style.visibility</p:attrName>
                                        </p:attrNameLst>
                                      </p:cBhvr>
                                      <p:to>
                                        <p:strVal val="visible"/>
                                      </p:to>
                                    </p:set>
                                    <p:anim calcmode="lin" valueType="num">
                                      <p:cBhvr>
                                        <p:cTn id="54" dur="500" fill="hold"/>
                                        <p:tgtEl>
                                          <p:spTgt spid="472080"/>
                                        </p:tgtEl>
                                        <p:attrNameLst>
                                          <p:attrName>ppt_w</p:attrName>
                                        </p:attrNameLst>
                                      </p:cBhvr>
                                      <p:tavLst>
                                        <p:tav tm="0">
                                          <p:val>
                                            <p:fltVal val="0"/>
                                          </p:val>
                                        </p:tav>
                                        <p:tav tm="100000">
                                          <p:val>
                                            <p:strVal val="#ppt_w"/>
                                          </p:val>
                                        </p:tav>
                                      </p:tavLst>
                                    </p:anim>
                                    <p:anim calcmode="lin" valueType="num">
                                      <p:cBhvr>
                                        <p:cTn id="55" dur="500" fill="hold"/>
                                        <p:tgtEl>
                                          <p:spTgt spid="47208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472080"/>
                                        </p:tgtEl>
                                        <p:attrNameLst>
                                          <p:attrName>style.visibility</p:attrName>
                                        </p:attrNameLst>
                                      </p:cBhvr>
                                      <p:to>
                                        <p:strVal val="hidden"/>
                                      </p:to>
                                    </p:set>
                                  </p:subTnLst>
                                </p:cTn>
                              </p:par>
                            </p:childTnLst>
                          </p:cTn>
                        </p:par>
                      </p:childTnLst>
                    </p:cTn>
                  </p:par>
                </p:childTnLst>
              </p:cTn>
              <p:nextCondLst>
                <p:cond evt="onClick" delay="0">
                  <p:tgtEl>
                    <p:spTgt spid="472081"/>
                  </p:tgtEl>
                </p:cond>
              </p:nextCondLst>
            </p:seq>
          </p:childTnLst>
        </p:cTn>
      </p:par>
    </p:tnLst>
    <p:bldLst>
      <p:bldP spid="472071" grpId="0" animBg="1"/>
      <p:bldP spid="472072" grpId="0" animBg="1"/>
      <p:bldP spid="472073" grpId="0" animBg="1"/>
      <p:bldP spid="472075" grpId="0"/>
      <p:bldP spid="472076" grpId="0"/>
      <p:bldP spid="472078" grpId="0"/>
      <p:bldP spid="472079" grpId="0"/>
      <p:bldP spid="472080"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页脚占位符 6"/>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94242" name="Rectangle 2"/>
          <p:cNvSpPr>
            <a:spLocks noGrp="1" noRot="1" noChangeArrowheads="1"/>
          </p:cNvSpPr>
          <p:nvPr>
            <p:ph type="title"/>
          </p:nvPr>
        </p:nvSpPr>
        <p:spPr>
          <a:xfrm>
            <a:off x="1331913" y="476250"/>
            <a:ext cx="7632700" cy="636588"/>
          </a:xfrm>
        </p:spPr>
        <p:txBody>
          <a:bodyPr/>
          <a:lstStyle/>
          <a:p>
            <a:pPr eaLnBrk="1" hangingPunct="1">
              <a:defRPr/>
            </a:pPr>
            <a:r>
              <a:rPr lang="zh-CN" altLang="en-US" sz="3200" smtClean="0">
                <a:ea typeface="宋体" pitchFamily="2" charset="-122"/>
              </a:rPr>
              <a:t>三、</a:t>
            </a:r>
            <a:r>
              <a:rPr lang="en-US" altLang="zh-CN" sz="3200" smtClean="0">
                <a:ea typeface="宋体" pitchFamily="2" charset="-122"/>
              </a:rPr>
              <a:t>Members of Development Team</a:t>
            </a:r>
            <a:br>
              <a:rPr lang="en-US" altLang="zh-CN" sz="3200" smtClean="0">
                <a:ea typeface="宋体" pitchFamily="2" charset="-122"/>
              </a:rPr>
            </a:br>
            <a:r>
              <a:rPr lang="zh-CN" altLang="en-US" sz="3200" smtClean="0">
                <a:ea typeface="宋体" pitchFamily="2" charset="-122"/>
              </a:rPr>
              <a:t>开发团队的成员</a:t>
            </a:r>
            <a:r>
              <a:rPr lang="zh-CN" altLang="en-US" smtClean="0">
                <a:ea typeface="宋体" pitchFamily="2" charset="-122"/>
              </a:rPr>
              <a:t> </a:t>
            </a:r>
          </a:p>
        </p:txBody>
      </p:sp>
      <p:pic>
        <p:nvPicPr>
          <p:cNvPr id="394243" name="Picture 3"/>
          <p:cNvPicPr>
            <a:picLocks noGrp="1" noChangeAspect="1" noChangeArrowheads="1"/>
          </p:cNvPicPr>
          <p:nvPr>
            <p:ph type="body" sz="half" idx="1"/>
          </p:nvPr>
        </p:nvPicPr>
        <p:blipFill>
          <a:blip r:embed="rId3">
            <a:extLst>
              <a:ext uri="{28A0092B-C50C-407E-A947-70E740481C1C}">
                <a14:useLocalDpi xmlns:a14="http://schemas.microsoft.com/office/drawing/2010/main" val="0"/>
              </a:ext>
            </a:extLst>
          </a:blip>
          <a:srcRect/>
          <a:stretch>
            <a:fillRect/>
          </a:stretch>
        </p:blipFill>
        <p:spPr>
          <a:xfrm>
            <a:off x="782638" y="2070100"/>
            <a:ext cx="4824412" cy="3287713"/>
          </a:xfrm>
          <a:noFill/>
          <a:extLst>
            <a:ext uri="{909E8E84-426E-40DD-AFC4-6F175D3DCCD1}">
              <a14:hiddenFill xmlns:a14="http://schemas.microsoft.com/office/drawing/2010/main">
                <a:solidFill>
                  <a:srgbClr val="FFFFFF"/>
                </a:solidFill>
              </a14:hiddenFill>
            </a:ext>
          </a:extLst>
        </p:spPr>
      </p:pic>
      <p:sp>
        <p:nvSpPr>
          <p:cNvPr id="394244" name="Rectangle 4"/>
          <p:cNvSpPr>
            <a:spLocks noGrp="1" noChangeArrowheads="1"/>
          </p:cNvSpPr>
          <p:nvPr>
            <p:ph type="body" sz="half" idx="2"/>
          </p:nvPr>
        </p:nvSpPr>
        <p:spPr>
          <a:xfrm>
            <a:off x="6011863" y="2060575"/>
            <a:ext cx="2674937" cy="3632200"/>
          </a:xfrm>
        </p:spPr>
        <p:txBody>
          <a:bodyPr/>
          <a:lstStyle/>
          <a:p>
            <a:pPr eaLnBrk="1" hangingPunct="1">
              <a:defRPr/>
            </a:pPr>
            <a:r>
              <a:rPr lang="en-US" altLang="zh-CN" sz="2000" dirty="0" smtClean="0">
                <a:ea typeface="宋体" pitchFamily="2" charset="-122"/>
              </a:rPr>
              <a:t>ANALYST                  </a:t>
            </a:r>
            <a:r>
              <a:rPr lang="zh-CN" altLang="en-US" sz="2000" dirty="0" smtClean="0">
                <a:ea typeface="宋体" pitchFamily="2" charset="-122"/>
              </a:rPr>
              <a:t>分析员</a:t>
            </a:r>
          </a:p>
          <a:p>
            <a:pPr eaLnBrk="1" hangingPunct="1">
              <a:defRPr/>
            </a:pPr>
            <a:r>
              <a:rPr lang="en-US" altLang="zh-CN" sz="2000" dirty="0" smtClean="0">
                <a:ea typeface="宋体" pitchFamily="2" charset="-122"/>
              </a:rPr>
              <a:t>DESIGNER                 </a:t>
            </a:r>
            <a:r>
              <a:rPr lang="zh-CN" altLang="en-US" sz="2000" dirty="0" smtClean="0">
                <a:ea typeface="宋体" pitchFamily="2" charset="-122"/>
              </a:rPr>
              <a:t>设计人员</a:t>
            </a:r>
          </a:p>
          <a:p>
            <a:pPr eaLnBrk="1" hangingPunct="1">
              <a:defRPr/>
            </a:pPr>
            <a:r>
              <a:rPr lang="en-US" altLang="zh-CN" sz="2000" dirty="0" smtClean="0">
                <a:ea typeface="宋体" pitchFamily="2" charset="-122"/>
              </a:rPr>
              <a:t>PROGRAMMER             </a:t>
            </a:r>
            <a:r>
              <a:rPr lang="zh-CN" altLang="en-US" sz="2000" dirty="0" smtClean="0">
                <a:ea typeface="宋体" pitchFamily="2" charset="-122"/>
              </a:rPr>
              <a:t>程序员</a:t>
            </a:r>
          </a:p>
          <a:p>
            <a:pPr eaLnBrk="1" hangingPunct="1">
              <a:defRPr/>
            </a:pPr>
            <a:r>
              <a:rPr lang="en-US" altLang="zh-CN" sz="2000" dirty="0" smtClean="0">
                <a:ea typeface="宋体" pitchFamily="2" charset="-122"/>
              </a:rPr>
              <a:t>TESTER                    </a:t>
            </a:r>
            <a:r>
              <a:rPr lang="zh-CN" altLang="en-US" sz="2000" dirty="0" smtClean="0">
                <a:ea typeface="宋体" pitchFamily="2" charset="-122"/>
              </a:rPr>
              <a:t>测试人员</a:t>
            </a:r>
          </a:p>
          <a:p>
            <a:pPr eaLnBrk="1" hangingPunct="1">
              <a:defRPr/>
            </a:pPr>
            <a:r>
              <a:rPr lang="en-US" altLang="zh-CN" sz="2000" dirty="0" smtClean="0">
                <a:ea typeface="宋体" pitchFamily="2" charset="-122"/>
              </a:rPr>
              <a:t>TRAINER                   </a:t>
            </a:r>
            <a:r>
              <a:rPr lang="zh-CN" altLang="en-US" sz="2000" dirty="0" smtClean="0">
                <a:ea typeface="宋体" pitchFamily="2" charset="-122"/>
              </a:rPr>
              <a:t>培训人员</a:t>
            </a:r>
          </a:p>
        </p:txBody>
      </p:sp>
      <p:grpSp>
        <p:nvGrpSpPr>
          <p:cNvPr id="137222" name="Group 5"/>
          <p:cNvGrpSpPr>
            <a:grpSpLocks noChangeAspect="1"/>
          </p:cNvGrpSpPr>
          <p:nvPr/>
        </p:nvGrpSpPr>
        <p:grpSpPr bwMode="auto">
          <a:xfrm>
            <a:off x="395288" y="1557338"/>
            <a:ext cx="434975" cy="4646612"/>
            <a:chOff x="1610" y="572"/>
            <a:chExt cx="272" cy="2903"/>
          </a:xfrm>
        </p:grpSpPr>
        <p:sp>
          <p:nvSpPr>
            <p:cNvPr id="137230" name="AutoShape 6"/>
            <p:cNvSpPr>
              <a:spLocks noChangeAspect="1" noChangeArrowheads="1"/>
            </p:cNvSpPr>
            <p:nvPr/>
          </p:nvSpPr>
          <p:spPr bwMode="auto">
            <a:xfrm>
              <a:off x="1701" y="799"/>
              <a:ext cx="91" cy="226"/>
            </a:xfrm>
            <a:prstGeom prst="roundRect">
              <a:avLst>
                <a:gd name="adj" fmla="val 16667"/>
              </a:avLst>
            </a:prstGeom>
            <a:gradFill rotWithShape="1">
              <a:gsLst>
                <a:gs pos="0">
                  <a:srgbClr val="640000"/>
                </a:gs>
                <a:gs pos="50000">
                  <a:srgbClr val="FFA3A3"/>
                </a:gs>
                <a:gs pos="100000">
                  <a:srgbClr val="64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37231" name="AutoShape 7"/>
            <p:cNvSpPr>
              <a:spLocks noChangeAspect="1" noChangeArrowheads="1"/>
            </p:cNvSpPr>
            <p:nvPr/>
          </p:nvSpPr>
          <p:spPr bwMode="auto">
            <a:xfrm>
              <a:off x="1701" y="3023"/>
              <a:ext cx="91" cy="226"/>
            </a:xfrm>
            <a:prstGeom prst="roundRect">
              <a:avLst>
                <a:gd name="adj" fmla="val 16667"/>
              </a:avLst>
            </a:prstGeom>
            <a:gradFill rotWithShape="1">
              <a:gsLst>
                <a:gs pos="0">
                  <a:srgbClr val="640000"/>
                </a:gs>
                <a:gs pos="50000">
                  <a:srgbClr val="FFA3A3"/>
                </a:gs>
                <a:gs pos="100000">
                  <a:srgbClr val="64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37232" name="AutoShape 8"/>
            <p:cNvSpPr>
              <a:spLocks noChangeAspect="1" noChangeArrowheads="1"/>
            </p:cNvSpPr>
            <p:nvPr/>
          </p:nvSpPr>
          <p:spPr bwMode="auto">
            <a:xfrm>
              <a:off x="1642" y="927"/>
              <a:ext cx="210" cy="2174"/>
            </a:xfrm>
            <a:prstGeom prst="roundRect">
              <a:avLst>
                <a:gd name="adj" fmla="val 16667"/>
              </a:avLst>
            </a:prstGeom>
            <a:gradFill rotWithShape="1">
              <a:gsLst>
                <a:gs pos="0">
                  <a:srgbClr val="640000"/>
                </a:gs>
                <a:gs pos="50000">
                  <a:srgbClr val="FFA3A3"/>
                </a:gs>
                <a:gs pos="100000">
                  <a:srgbClr val="64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37233" name="Oval 9"/>
            <p:cNvSpPr>
              <a:spLocks noChangeAspect="1" noChangeArrowheads="1"/>
            </p:cNvSpPr>
            <p:nvPr/>
          </p:nvSpPr>
          <p:spPr bwMode="auto">
            <a:xfrm>
              <a:off x="1610" y="572"/>
              <a:ext cx="272" cy="272"/>
            </a:xfrm>
            <a:prstGeom prst="ellipse">
              <a:avLst/>
            </a:prstGeom>
            <a:gradFill rotWithShape="1">
              <a:gsLst>
                <a:gs pos="0">
                  <a:srgbClr val="FFA3A3"/>
                </a:gs>
                <a:gs pos="100000">
                  <a:srgbClr val="64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37234" name="Oval 10"/>
            <p:cNvSpPr>
              <a:spLocks noChangeAspect="1" noChangeArrowheads="1"/>
            </p:cNvSpPr>
            <p:nvPr/>
          </p:nvSpPr>
          <p:spPr bwMode="auto">
            <a:xfrm>
              <a:off x="1610" y="3203"/>
              <a:ext cx="272" cy="272"/>
            </a:xfrm>
            <a:prstGeom prst="ellipse">
              <a:avLst/>
            </a:prstGeom>
            <a:gradFill rotWithShape="1">
              <a:gsLst>
                <a:gs pos="0">
                  <a:srgbClr val="FFA3A3"/>
                </a:gs>
                <a:gs pos="100000">
                  <a:srgbClr val="64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3" name="Group 11"/>
          <p:cNvGrpSpPr>
            <a:grpSpLocks noChangeAspect="1"/>
          </p:cNvGrpSpPr>
          <p:nvPr/>
        </p:nvGrpSpPr>
        <p:grpSpPr bwMode="auto">
          <a:xfrm>
            <a:off x="395288" y="1557338"/>
            <a:ext cx="434975" cy="4646612"/>
            <a:chOff x="1610" y="572"/>
            <a:chExt cx="272" cy="2903"/>
          </a:xfrm>
        </p:grpSpPr>
        <p:sp>
          <p:nvSpPr>
            <p:cNvPr id="137225" name="AutoShape 12"/>
            <p:cNvSpPr>
              <a:spLocks noChangeAspect="1" noChangeArrowheads="1"/>
            </p:cNvSpPr>
            <p:nvPr/>
          </p:nvSpPr>
          <p:spPr bwMode="auto">
            <a:xfrm>
              <a:off x="1701" y="799"/>
              <a:ext cx="91" cy="226"/>
            </a:xfrm>
            <a:prstGeom prst="roundRect">
              <a:avLst>
                <a:gd name="adj" fmla="val 16667"/>
              </a:avLst>
            </a:prstGeom>
            <a:gradFill rotWithShape="1">
              <a:gsLst>
                <a:gs pos="0">
                  <a:srgbClr val="640000"/>
                </a:gs>
                <a:gs pos="50000">
                  <a:srgbClr val="FFA3A3"/>
                </a:gs>
                <a:gs pos="100000">
                  <a:srgbClr val="64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37226" name="AutoShape 13"/>
            <p:cNvSpPr>
              <a:spLocks noChangeAspect="1" noChangeArrowheads="1"/>
            </p:cNvSpPr>
            <p:nvPr/>
          </p:nvSpPr>
          <p:spPr bwMode="auto">
            <a:xfrm>
              <a:off x="1701" y="3023"/>
              <a:ext cx="91" cy="226"/>
            </a:xfrm>
            <a:prstGeom prst="roundRect">
              <a:avLst>
                <a:gd name="adj" fmla="val 16667"/>
              </a:avLst>
            </a:prstGeom>
            <a:gradFill rotWithShape="1">
              <a:gsLst>
                <a:gs pos="0">
                  <a:srgbClr val="640000"/>
                </a:gs>
                <a:gs pos="50000">
                  <a:srgbClr val="FFA3A3"/>
                </a:gs>
                <a:gs pos="100000">
                  <a:srgbClr val="64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37227" name="AutoShape 14"/>
            <p:cNvSpPr>
              <a:spLocks noChangeAspect="1" noChangeArrowheads="1"/>
            </p:cNvSpPr>
            <p:nvPr/>
          </p:nvSpPr>
          <p:spPr bwMode="auto">
            <a:xfrm>
              <a:off x="1642" y="927"/>
              <a:ext cx="210" cy="2174"/>
            </a:xfrm>
            <a:prstGeom prst="roundRect">
              <a:avLst>
                <a:gd name="adj" fmla="val 16667"/>
              </a:avLst>
            </a:prstGeom>
            <a:gradFill rotWithShape="1">
              <a:gsLst>
                <a:gs pos="0">
                  <a:srgbClr val="640000"/>
                </a:gs>
                <a:gs pos="50000">
                  <a:srgbClr val="FFA3A3"/>
                </a:gs>
                <a:gs pos="100000">
                  <a:srgbClr val="64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37228" name="Oval 15"/>
            <p:cNvSpPr>
              <a:spLocks noChangeAspect="1" noChangeArrowheads="1"/>
            </p:cNvSpPr>
            <p:nvPr/>
          </p:nvSpPr>
          <p:spPr bwMode="auto">
            <a:xfrm>
              <a:off x="1610" y="572"/>
              <a:ext cx="272" cy="272"/>
            </a:xfrm>
            <a:prstGeom prst="ellipse">
              <a:avLst/>
            </a:prstGeom>
            <a:gradFill rotWithShape="1">
              <a:gsLst>
                <a:gs pos="0">
                  <a:srgbClr val="FFA3A3"/>
                </a:gs>
                <a:gs pos="100000">
                  <a:srgbClr val="64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37229" name="Oval 16"/>
            <p:cNvSpPr>
              <a:spLocks noChangeAspect="1" noChangeArrowheads="1"/>
            </p:cNvSpPr>
            <p:nvPr/>
          </p:nvSpPr>
          <p:spPr bwMode="auto">
            <a:xfrm>
              <a:off x="1610" y="3203"/>
              <a:ext cx="272" cy="272"/>
            </a:xfrm>
            <a:prstGeom prst="ellipse">
              <a:avLst/>
            </a:prstGeom>
            <a:gradFill rotWithShape="1">
              <a:gsLst>
                <a:gs pos="0">
                  <a:srgbClr val="FFA3A3"/>
                </a:gs>
                <a:gs pos="100000">
                  <a:srgbClr val="64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sp>
        <p:nvSpPr>
          <p:cNvPr id="137224" name="灯片编号占位符 1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19EFFA81-E1C4-44EE-84AF-6228A7FF6B6A}" type="slidenum">
              <a:rPr lang="zh-CN" altLang="en-US" sz="1200" smtClean="0">
                <a:solidFill>
                  <a:schemeClr val="bg2"/>
                </a:solidFill>
                <a:latin typeface="Arial" pitchFamily="34" charset="0"/>
              </a:rPr>
              <a:pPr eaLnBrk="1" hangingPunct="1">
                <a:spcBef>
                  <a:spcPct val="0"/>
                </a:spcBef>
                <a:buClrTx/>
                <a:buSzTx/>
                <a:buFontTx/>
                <a:buNone/>
              </a:pPr>
              <a:t>130</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94243"/>
                                        </p:tgtEl>
                                        <p:attrNameLst>
                                          <p:attrName>style.visibility</p:attrName>
                                        </p:attrNameLst>
                                      </p:cBhvr>
                                      <p:to>
                                        <p:strVal val="visible"/>
                                      </p:to>
                                    </p:set>
                                    <p:animEffect transition="in" filter="slide(fromLeft)">
                                      <p:cBhvr>
                                        <p:cTn id="7" dur="3000"/>
                                        <p:tgtEl>
                                          <p:spTgt spid="394243"/>
                                        </p:tgtEl>
                                      </p:cBhvr>
                                    </p:animEffect>
                                  </p:childTnLst>
                                </p:cTn>
                              </p:par>
                              <p:par>
                                <p:cTn id="8" presetID="63" presetClass="path" presetSubtype="0" fill="hold" nodeType="withEffect">
                                  <p:stCondLst>
                                    <p:cond delay="0"/>
                                  </p:stCondLst>
                                  <p:childTnLst>
                                    <p:animMotion origin="layout" path="M 3.61111E-6 2.42775E-6 L 0.5434 0.00277 " pathEditMode="relative" rAng="0" ptsTypes="AA">
                                      <p:cBhvr>
                                        <p:cTn id="9" dur="3000" fill="hold"/>
                                        <p:tgtEl>
                                          <p:spTgt spid="3"/>
                                        </p:tgtEl>
                                        <p:attrNameLst>
                                          <p:attrName>ppt_x</p:attrName>
                                          <p:attrName>ppt_y</p:attrName>
                                        </p:attrNameLst>
                                      </p:cBhvr>
                                      <p:rCtr x="27170" y="139"/>
                                    </p:animMotion>
                                  </p:childTnLst>
                                </p:cTn>
                              </p:par>
                            </p:childTnLst>
                          </p:cTn>
                        </p:par>
                        <p:par>
                          <p:cTn id="10" fill="hold" nodeType="afterGroup">
                            <p:stCondLst>
                              <p:cond delay="3000"/>
                            </p:stCondLst>
                            <p:childTnLst>
                              <p:par>
                                <p:cTn id="11" presetID="1" presetClass="entr" presetSubtype="0" fill="hold" grpId="0" nodeType="afterEffect">
                                  <p:stCondLst>
                                    <p:cond delay="0"/>
                                  </p:stCondLst>
                                  <p:childTnLst>
                                    <p:set>
                                      <p:cBhvr>
                                        <p:cTn id="12" dur="1" fill="hold">
                                          <p:stCondLst>
                                            <p:cond delay="0"/>
                                          </p:stCondLst>
                                        </p:cTn>
                                        <p:tgtEl>
                                          <p:spTgt spid="39424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424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424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424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4244">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xit" presetSubtype="8" fill="hold" nodeType="clickEffect">
                                  <p:stCondLst>
                                    <p:cond delay="0"/>
                                  </p:stCondLst>
                                  <p:childTnLst>
                                    <p:animEffect transition="out" filter="slide(fromLeft)">
                                      <p:cBhvr>
                                        <p:cTn id="24" dur="3000"/>
                                        <p:tgtEl>
                                          <p:spTgt spid="394243"/>
                                        </p:tgtEl>
                                      </p:cBhvr>
                                    </p:animEffect>
                                    <p:set>
                                      <p:cBhvr>
                                        <p:cTn id="25" dur="1" fill="hold">
                                          <p:stCondLst>
                                            <p:cond delay="2999"/>
                                          </p:stCondLst>
                                        </p:cTn>
                                        <p:tgtEl>
                                          <p:spTgt spid="394243"/>
                                        </p:tgtEl>
                                        <p:attrNameLst>
                                          <p:attrName>style.visibility</p:attrName>
                                        </p:attrNameLst>
                                      </p:cBhvr>
                                      <p:to>
                                        <p:strVal val="hidden"/>
                                      </p:to>
                                    </p:set>
                                  </p:childTnLst>
                                </p:cTn>
                              </p:par>
                              <p:par>
                                <p:cTn id="26" presetID="35" presetClass="path" presetSubtype="0" fill="hold" nodeType="withEffect">
                                  <p:stCondLst>
                                    <p:cond delay="0"/>
                                  </p:stCondLst>
                                  <p:childTnLst>
                                    <p:animMotion origin="layout" path="M 0.5434 0.00277 L 3.61111E-6 0.00277 " pathEditMode="relative" rAng="0" ptsTypes="AA">
                                      <p:cBhvr>
                                        <p:cTn id="27" dur="3000" fill="hold"/>
                                        <p:tgtEl>
                                          <p:spTgt spid="3"/>
                                        </p:tgtEl>
                                        <p:attrNameLst>
                                          <p:attrName>ppt_x</p:attrName>
                                          <p:attrName>ppt_y</p:attrName>
                                        </p:attrNameLst>
                                      </p:cBhvr>
                                      <p:rCtr x="-271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4"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57731" name="Rectangle 3"/>
          <p:cNvSpPr>
            <a:spLocks noGrp="1" noChangeArrowheads="1"/>
          </p:cNvSpPr>
          <p:nvPr>
            <p:ph type="body" idx="1"/>
          </p:nvPr>
        </p:nvSpPr>
        <p:spPr>
          <a:xfrm>
            <a:off x="457200" y="1295400"/>
            <a:ext cx="8362950" cy="4830763"/>
          </a:xfrm>
        </p:spPr>
        <p:txBody>
          <a:bodyPr/>
          <a:lstStyle/>
          <a:p>
            <a:pPr eaLnBrk="1" hangingPunct="1">
              <a:defRPr/>
            </a:pPr>
            <a:r>
              <a:rPr lang="zh-CN" altLang="en-US" sz="3600" b="1" smtClean="0">
                <a:ea typeface="宋体" pitchFamily="2" charset="-122"/>
              </a:rPr>
              <a:t>分析员：弄清客户想要什么</a:t>
            </a:r>
          </a:p>
          <a:p>
            <a:pPr eaLnBrk="1" hangingPunct="1">
              <a:defRPr/>
            </a:pPr>
            <a:r>
              <a:rPr lang="zh-CN" altLang="en-US" sz="3600" b="1" smtClean="0">
                <a:ea typeface="宋体" pitchFamily="2" charset="-122"/>
              </a:rPr>
              <a:t>设计人员：系统该如何去做</a:t>
            </a:r>
          </a:p>
          <a:p>
            <a:pPr eaLnBrk="1" hangingPunct="1">
              <a:defRPr/>
            </a:pPr>
            <a:r>
              <a:rPr lang="zh-CN" altLang="en-US" sz="3600" b="1" smtClean="0">
                <a:ea typeface="宋体" pitchFamily="2" charset="-122"/>
              </a:rPr>
              <a:t>程序员：用代码实现设计师的想法</a:t>
            </a:r>
          </a:p>
          <a:p>
            <a:pPr eaLnBrk="1" hangingPunct="1">
              <a:defRPr/>
            </a:pPr>
            <a:r>
              <a:rPr lang="zh-CN" altLang="en-US" sz="3600" b="1" smtClean="0">
                <a:ea typeface="宋体" pitchFamily="2" charset="-122"/>
              </a:rPr>
              <a:t>测试人员：按照需求清单给系统挑毛病</a:t>
            </a:r>
          </a:p>
          <a:p>
            <a:pPr eaLnBrk="1" hangingPunct="1">
              <a:defRPr/>
            </a:pPr>
            <a:r>
              <a:rPr lang="zh-CN" altLang="en-US" sz="3600" b="1" smtClean="0">
                <a:ea typeface="宋体" pitchFamily="2" charset="-122"/>
              </a:rPr>
              <a:t>培训人员：教用户如何使用系统</a:t>
            </a:r>
          </a:p>
        </p:txBody>
      </p:sp>
      <p:sp>
        <p:nvSpPr>
          <p:cNvPr id="13824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4CBE3567-D710-4833-9752-2577620B27BB}" type="slidenum">
              <a:rPr lang="zh-CN" altLang="en-US" sz="1200" smtClean="0">
                <a:solidFill>
                  <a:schemeClr val="bg2"/>
                </a:solidFill>
                <a:latin typeface="Arial" pitchFamily="34" charset="0"/>
              </a:rPr>
              <a:pPr eaLnBrk="1" hangingPunct="1">
                <a:spcBef>
                  <a:spcPct val="0"/>
                </a:spcBef>
                <a:buClrTx/>
                <a:buSzTx/>
                <a:buFontTx/>
                <a:buNone/>
              </a:pPr>
              <a:t>131</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58755" name="Rectangle 3"/>
          <p:cNvSpPr>
            <a:spLocks noGrp="1" noChangeArrowheads="1"/>
          </p:cNvSpPr>
          <p:nvPr>
            <p:ph type="body" idx="1"/>
          </p:nvPr>
        </p:nvSpPr>
        <p:spPr/>
        <p:txBody>
          <a:bodyPr/>
          <a:lstStyle/>
          <a:p>
            <a:pPr eaLnBrk="1" hangingPunct="1">
              <a:defRPr/>
            </a:pPr>
            <a:r>
              <a:rPr lang="zh-CN" altLang="en-US" sz="3600" b="1" smtClean="0">
                <a:ea typeface="宋体" pitchFamily="2" charset="-122"/>
              </a:rPr>
              <a:t>维护人员：这个角色可能包括上面所有角色</a:t>
            </a:r>
          </a:p>
          <a:p>
            <a:pPr eaLnBrk="1" hangingPunct="1">
              <a:defRPr/>
            </a:pPr>
            <a:r>
              <a:rPr lang="zh-CN" altLang="en-US" sz="3600" b="1" smtClean="0">
                <a:ea typeface="宋体" pitchFamily="2" charset="-122"/>
              </a:rPr>
              <a:t>文档库管理员：组织和维护项目文档、记录软件的开发过程</a:t>
            </a:r>
          </a:p>
          <a:p>
            <a:pPr eaLnBrk="1" hangingPunct="1">
              <a:defRPr/>
            </a:pPr>
            <a:r>
              <a:rPr lang="zh-CN" altLang="en-US" sz="3600" b="1" smtClean="0">
                <a:ea typeface="宋体" pitchFamily="2" charset="-122"/>
              </a:rPr>
              <a:t>配置管理小组：维护变更、控制变更、确保变更正确实现、报告变更</a:t>
            </a:r>
          </a:p>
        </p:txBody>
      </p:sp>
      <p:sp>
        <p:nvSpPr>
          <p:cNvPr id="13926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F75A427B-E534-49CD-91F7-B8B53D425A2C}" type="slidenum">
              <a:rPr lang="zh-CN" altLang="en-US" sz="1200" smtClean="0">
                <a:solidFill>
                  <a:schemeClr val="bg2"/>
                </a:solidFill>
                <a:latin typeface="Arial" pitchFamily="34" charset="0"/>
              </a:rPr>
              <a:pPr eaLnBrk="1" hangingPunct="1">
                <a:spcBef>
                  <a:spcPct val="0"/>
                </a:spcBef>
                <a:buClrTx/>
                <a:buSzTx/>
                <a:buFontTx/>
                <a:buNone/>
              </a:pPr>
              <a:t>132</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59780" name="Rectangle 4"/>
          <p:cNvSpPr>
            <a:spLocks noGrp="1" noChangeArrowheads="1"/>
          </p:cNvSpPr>
          <p:nvPr>
            <p:ph type="body" idx="1"/>
          </p:nvPr>
        </p:nvSpPr>
        <p:spPr/>
        <p:txBody>
          <a:bodyPr/>
          <a:lstStyle/>
          <a:p>
            <a:pPr eaLnBrk="1" hangingPunct="1">
              <a:defRPr/>
            </a:pPr>
            <a:r>
              <a:rPr lang="zh-CN" altLang="en-US" sz="3600" b="1" smtClean="0">
                <a:ea typeface="宋体" pitchFamily="2" charset="-122"/>
              </a:rPr>
              <a:t>按不同情况：</a:t>
            </a:r>
          </a:p>
          <a:p>
            <a:pPr lvl="1" eaLnBrk="1" hangingPunct="1">
              <a:defRPr/>
            </a:pPr>
            <a:r>
              <a:rPr lang="zh-CN" altLang="en-US" sz="3200" b="1" smtClean="0">
                <a:ea typeface="宋体" pitchFamily="2" charset="-122"/>
              </a:rPr>
              <a:t>小项目中可能两三个人就承担所有的角色</a:t>
            </a:r>
          </a:p>
          <a:p>
            <a:pPr lvl="1" eaLnBrk="1" hangingPunct="1">
              <a:defRPr/>
            </a:pPr>
            <a:r>
              <a:rPr lang="zh-CN" altLang="en-US" sz="3200" b="1" smtClean="0">
                <a:ea typeface="宋体" pitchFamily="2" charset="-122"/>
              </a:rPr>
              <a:t>大的项目中可能仅一个角色就需要由一个团队来承担</a:t>
            </a:r>
          </a:p>
        </p:txBody>
      </p:sp>
      <p:sp>
        <p:nvSpPr>
          <p:cNvPr id="14029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BBEA3492-F40E-4229-A024-DD8F61DE6D44}" type="slidenum">
              <a:rPr lang="zh-CN" altLang="en-US" sz="1200" smtClean="0">
                <a:solidFill>
                  <a:schemeClr val="bg2"/>
                </a:solidFill>
                <a:latin typeface="Arial" pitchFamily="34" charset="0"/>
              </a:rPr>
              <a:pPr eaLnBrk="1" hangingPunct="1">
                <a:spcBef>
                  <a:spcPct val="0"/>
                </a:spcBef>
                <a:buClrTx/>
                <a:buSzTx/>
                <a:buFontTx/>
                <a:buNone/>
              </a:pPr>
              <a:t>133</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grpSp>
        <p:nvGrpSpPr>
          <p:cNvPr id="2" name="Group 2"/>
          <p:cNvGrpSpPr>
            <a:grpSpLocks/>
          </p:cNvGrpSpPr>
          <p:nvPr/>
        </p:nvGrpSpPr>
        <p:grpSpPr bwMode="auto">
          <a:xfrm>
            <a:off x="468313" y="1844675"/>
            <a:ext cx="8064500" cy="2592388"/>
            <a:chOff x="295" y="792"/>
            <a:chExt cx="5080" cy="2729"/>
          </a:xfrm>
        </p:grpSpPr>
        <p:sp>
          <p:nvSpPr>
            <p:cNvPr id="141321" name="Freeform 3" descr="深色横线"/>
            <p:cNvSpPr>
              <a:spLocks/>
            </p:cNvSpPr>
            <p:nvPr/>
          </p:nvSpPr>
          <p:spPr bwMode="auto">
            <a:xfrm>
              <a:off x="295" y="792"/>
              <a:ext cx="5080" cy="2721"/>
            </a:xfrm>
            <a:custGeom>
              <a:avLst/>
              <a:gdLst>
                <a:gd name="T0" fmla="*/ 0 w 5080"/>
                <a:gd name="T1" fmla="*/ 2721 h 2721"/>
                <a:gd name="T2" fmla="*/ 4624 w 5080"/>
                <a:gd name="T3" fmla="*/ 2720 h 2721"/>
                <a:gd name="T4" fmla="*/ 4788 w 5080"/>
                <a:gd name="T5" fmla="*/ 2299 h 2721"/>
                <a:gd name="T6" fmla="*/ 5063 w 5080"/>
                <a:gd name="T7" fmla="*/ 2418 h 2721"/>
                <a:gd name="T8" fmla="*/ 5080 w 5080"/>
                <a:gd name="T9" fmla="*/ 0 h 2721"/>
                <a:gd name="T10" fmla="*/ 0 w 5080"/>
                <a:gd name="T11" fmla="*/ 0 h 2721"/>
                <a:gd name="T12" fmla="*/ 0 w 5080"/>
                <a:gd name="T13" fmla="*/ 2721 h 2721"/>
                <a:gd name="T14" fmla="*/ 0 60000 65536"/>
                <a:gd name="T15" fmla="*/ 0 60000 65536"/>
                <a:gd name="T16" fmla="*/ 0 60000 65536"/>
                <a:gd name="T17" fmla="*/ 0 60000 65536"/>
                <a:gd name="T18" fmla="*/ 0 60000 65536"/>
                <a:gd name="T19" fmla="*/ 0 60000 65536"/>
                <a:gd name="T20" fmla="*/ 0 60000 65536"/>
                <a:gd name="T21" fmla="*/ 0 w 5080"/>
                <a:gd name="T22" fmla="*/ 0 h 2721"/>
                <a:gd name="T23" fmla="*/ 5080 w 5080"/>
                <a:gd name="T24" fmla="*/ 2721 h 27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80" h="2721">
                  <a:moveTo>
                    <a:pt x="0" y="2721"/>
                  </a:moveTo>
                  <a:lnTo>
                    <a:pt x="4624" y="2720"/>
                  </a:lnTo>
                  <a:lnTo>
                    <a:pt x="4788" y="2299"/>
                  </a:lnTo>
                  <a:lnTo>
                    <a:pt x="5063" y="2418"/>
                  </a:lnTo>
                  <a:lnTo>
                    <a:pt x="5080" y="0"/>
                  </a:lnTo>
                  <a:lnTo>
                    <a:pt x="0" y="0"/>
                  </a:lnTo>
                  <a:lnTo>
                    <a:pt x="0" y="2721"/>
                  </a:lnTo>
                  <a:close/>
                </a:path>
              </a:pathLst>
            </a:custGeom>
            <a:pattFill prst="dkHorz">
              <a:fgClr>
                <a:schemeClr val="tx1"/>
              </a:fgClr>
              <a:bgClr>
                <a:srgbClr val="FFFF66"/>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41322" name="Freeform 4"/>
            <p:cNvSpPr>
              <a:spLocks/>
            </p:cNvSpPr>
            <p:nvPr/>
          </p:nvSpPr>
          <p:spPr bwMode="auto">
            <a:xfrm>
              <a:off x="4919" y="3082"/>
              <a:ext cx="439" cy="439"/>
            </a:xfrm>
            <a:custGeom>
              <a:avLst/>
              <a:gdLst>
                <a:gd name="T0" fmla="*/ 0 w 439"/>
                <a:gd name="T1" fmla="*/ 439 h 439"/>
                <a:gd name="T2" fmla="*/ 439 w 439"/>
                <a:gd name="T3" fmla="*/ 119 h 439"/>
                <a:gd name="T4" fmla="*/ 155 w 439"/>
                <a:gd name="T5" fmla="*/ 0 h 439"/>
                <a:gd name="T6" fmla="*/ 0 w 439"/>
                <a:gd name="T7" fmla="*/ 439 h 439"/>
                <a:gd name="T8" fmla="*/ 0 60000 65536"/>
                <a:gd name="T9" fmla="*/ 0 60000 65536"/>
                <a:gd name="T10" fmla="*/ 0 60000 65536"/>
                <a:gd name="T11" fmla="*/ 0 60000 65536"/>
                <a:gd name="T12" fmla="*/ 0 w 439"/>
                <a:gd name="T13" fmla="*/ 0 h 439"/>
                <a:gd name="T14" fmla="*/ 439 w 439"/>
                <a:gd name="T15" fmla="*/ 439 h 439"/>
              </a:gdLst>
              <a:ahLst/>
              <a:cxnLst>
                <a:cxn ang="T8">
                  <a:pos x="T0" y="T1"/>
                </a:cxn>
                <a:cxn ang="T9">
                  <a:pos x="T2" y="T3"/>
                </a:cxn>
                <a:cxn ang="T10">
                  <a:pos x="T4" y="T5"/>
                </a:cxn>
                <a:cxn ang="T11">
                  <a:pos x="T6" y="T7"/>
                </a:cxn>
              </a:cxnLst>
              <a:rect l="T12" t="T13" r="T14" b="T15"/>
              <a:pathLst>
                <a:path w="439" h="439">
                  <a:moveTo>
                    <a:pt x="0" y="439"/>
                  </a:moveTo>
                  <a:lnTo>
                    <a:pt x="439" y="119"/>
                  </a:lnTo>
                  <a:lnTo>
                    <a:pt x="155" y="0"/>
                  </a:lnTo>
                  <a:lnTo>
                    <a:pt x="0" y="439"/>
                  </a:lnTo>
                  <a:close/>
                </a:path>
              </a:pathLst>
            </a:custGeom>
            <a:gradFill rotWithShape="1">
              <a:gsLst>
                <a:gs pos="0">
                  <a:srgbClr val="FFFF66"/>
                </a:gs>
                <a:gs pos="100000">
                  <a:srgbClr val="76762F"/>
                </a:gs>
              </a:gsLst>
              <a:lin ang="2700000" scaled="1"/>
            </a:gradFill>
            <a:ln w="3175">
              <a:solidFill>
                <a:schemeClr val="bg2"/>
              </a:solidFill>
              <a:round/>
              <a:headEnd/>
              <a:tailEnd/>
            </a:ln>
          </p:spPr>
          <p:txBody>
            <a:bodyPr wrap="none" anchor="ctr"/>
            <a:lstStyle/>
            <a:p>
              <a:endParaRPr lang="zh-CN" altLang="en-US"/>
            </a:p>
          </p:txBody>
        </p:sp>
      </p:grpSp>
      <p:sp>
        <p:nvSpPr>
          <p:cNvPr id="393221" name="Rectangle 5"/>
          <p:cNvSpPr>
            <a:spLocks noGrp="1" noRot="1" noChangeArrowheads="1"/>
          </p:cNvSpPr>
          <p:nvPr>
            <p:ph type="title"/>
          </p:nvPr>
        </p:nvSpPr>
        <p:spPr/>
        <p:txBody>
          <a:bodyPr/>
          <a:lstStyle/>
          <a:p>
            <a:pPr eaLnBrk="1" hangingPunct="1">
              <a:defRPr/>
            </a:pPr>
            <a:r>
              <a:rPr lang="zh-CN" altLang="en-US" sz="2800" smtClean="0">
                <a:ea typeface="宋体" pitchFamily="2" charset="-122"/>
              </a:rPr>
              <a:t>四、 </a:t>
            </a:r>
            <a:r>
              <a:rPr lang="en-US" altLang="zh-CN" sz="2800" smtClean="0">
                <a:ea typeface="宋体" pitchFamily="2" charset="-122"/>
              </a:rPr>
              <a:t>How Successful Have We Been?  </a:t>
            </a:r>
            <a:br>
              <a:rPr lang="en-US" altLang="zh-CN" sz="2800" smtClean="0">
                <a:ea typeface="宋体" pitchFamily="2" charset="-122"/>
              </a:rPr>
            </a:br>
            <a:r>
              <a:rPr lang="zh-CN" altLang="en-US" sz="2800" smtClean="0">
                <a:ea typeface="宋体" pitchFamily="2" charset="-122"/>
              </a:rPr>
              <a:t>我们已经取得了哪些进展？</a:t>
            </a:r>
            <a:r>
              <a:rPr lang="zh-CN" altLang="en-US" smtClean="0">
                <a:ea typeface="宋体" pitchFamily="2" charset="-122"/>
              </a:rPr>
              <a:t>  </a:t>
            </a:r>
          </a:p>
        </p:txBody>
      </p:sp>
      <p:sp>
        <p:nvSpPr>
          <p:cNvPr id="393222" name="Rectangle 6"/>
          <p:cNvSpPr>
            <a:spLocks noGrp="1" noChangeArrowheads="1"/>
          </p:cNvSpPr>
          <p:nvPr>
            <p:ph type="body" idx="1"/>
          </p:nvPr>
        </p:nvSpPr>
        <p:spPr>
          <a:xfrm>
            <a:off x="457200" y="1989138"/>
            <a:ext cx="8229600" cy="3671887"/>
          </a:xfrm>
        </p:spPr>
        <p:txBody>
          <a:bodyPr/>
          <a:lstStyle/>
          <a:p>
            <a:pPr eaLnBrk="1" hangingPunct="1">
              <a:lnSpc>
                <a:spcPct val="90000"/>
              </a:lnSpc>
            </a:pPr>
            <a:r>
              <a:rPr lang="en-US" altLang="zh-CN" sz="2800" smtClean="0">
                <a:solidFill>
                  <a:schemeClr val="accent2"/>
                </a:solidFill>
                <a:effectLst/>
                <a:ea typeface="宋体" pitchFamily="2" charset="-122"/>
              </a:rPr>
              <a:t>Software has enabled us to do things we have never done.</a:t>
            </a:r>
            <a:r>
              <a:rPr lang="zh-CN" altLang="en-US" sz="2800" smtClean="0">
                <a:solidFill>
                  <a:schemeClr val="accent2"/>
                </a:solidFill>
                <a:effectLst/>
                <a:ea typeface="宋体" pitchFamily="2" charset="-122"/>
              </a:rPr>
              <a:t>软件使我们能做以前从未做过的事情。 </a:t>
            </a:r>
            <a:endParaRPr lang="zh-CN" altLang="en-US" sz="2800" smtClean="0">
              <a:solidFill>
                <a:schemeClr val="hlink"/>
              </a:solidFill>
              <a:effectLst/>
              <a:ea typeface="宋体" pitchFamily="2" charset="-122"/>
            </a:endParaRPr>
          </a:p>
          <a:p>
            <a:pPr algn="ctr" eaLnBrk="1" hangingPunct="1">
              <a:lnSpc>
                <a:spcPct val="90000"/>
              </a:lnSpc>
              <a:buFont typeface="Wingdings" pitchFamily="2" charset="2"/>
              <a:buNone/>
            </a:pPr>
            <a:r>
              <a:rPr lang="zh-CN" altLang="en-US" smtClean="0">
                <a:solidFill>
                  <a:schemeClr val="hlink"/>
                </a:solidFill>
                <a:effectLst/>
                <a:ea typeface="宋体" pitchFamily="2" charset="-122"/>
              </a:rPr>
              <a:t>（软件改变了人类生活）</a:t>
            </a:r>
          </a:p>
        </p:txBody>
      </p:sp>
      <p:sp>
        <p:nvSpPr>
          <p:cNvPr id="393223" name="Line 25"/>
          <p:cNvSpPr>
            <a:spLocks noChangeShapeType="1"/>
          </p:cNvSpPr>
          <p:nvPr/>
        </p:nvSpPr>
        <p:spPr bwMode="gray">
          <a:xfrm flipV="1">
            <a:off x="539750" y="3284538"/>
            <a:ext cx="6684963" cy="14287"/>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93225" name="Picture 9" descr="OF1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48271">
            <a:off x="2987675" y="1052513"/>
            <a:ext cx="4794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20" name="灯片编号占位符 9"/>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6962F630-8A36-44F2-9B24-6CCD39B0E923}" type="slidenum">
              <a:rPr lang="zh-CN" altLang="en-US" sz="1200" smtClean="0">
                <a:solidFill>
                  <a:schemeClr val="bg2"/>
                </a:solidFill>
                <a:latin typeface="Arial" pitchFamily="34" charset="0"/>
              </a:rPr>
              <a:pPr eaLnBrk="1" hangingPunct="1">
                <a:spcBef>
                  <a:spcPct val="0"/>
                </a:spcBef>
                <a:buClrTx/>
                <a:buSzTx/>
                <a:buFontTx/>
                <a:buNone/>
              </a:pPr>
              <a:t>134</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par>
                                <p:cTn id="11" presetID="12" presetClass="entr" presetSubtype="8" fill="hold" grpId="0" nodeType="withEffect">
                                  <p:stCondLst>
                                    <p:cond delay="0"/>
                                  </p:stCondLst>
                                  <p:childTnLst>
                                    <p:set>
                                      <p:cBhvr>
                                        <p:cTn id="12" dur="1" fill="hold">
                                          <p:stCondLst>
                                            <p:cond delay="0"/>
                                          </p:stCondLst>
                                        </p:cTn>
                                        <p:tgtEl>
                                          <p:spTgt spid="393223"/>
                                        </p:tgtEl>
                                        <p:attrNameLst>
                                          <p:attrName>style.visibility</p:attrName>
                                        </p:attrNameLst>
                                      </p:cBhvr>
                                      <p:to>
                                        <p:strVal val="visible"/>
                                      </p:to>
                                    </p:set>
                                    <p:animEffect transition="in" filter="slide(fromLeft)">
                                      <p:cBhvr>
                                        <p:cTn id="13" dur="500"/>
                                        <p:tgtEl>
                                          <p:spTgt spid="393223"/>
                                        </p:tgtEl>
                                      </p:cBhvr>
                                    </p:animEffect>
                                  </p:childTnLst>
                                </p:cTn>
                              </p:par>
                            </p:childTnLst>
                          </p:cTn>
                        </p:par>
                        <p:par>
                          <p:cTn id="14" fill="hold" nodeType="afterGroup">
                            <p:stCondLst>
                              <p:cond delay="2000"/>
                            </p:stCondLst>
                            <p:childTnLst>
                              <p:par>
                                <p:cTn id="15" presetID="50" presetClass="entr" presetSubtype="0" decel="100000" fill="hold" grpId="0" nodeType="afterEffect">
                                  <p:stCondLst>
                                    <p:cond delay="0"/>
                                  </p:stCondLst>
                                  <p:childTnLst>
                                    <p:set>
                                      <p:cBhvr>
                                        <p:cTn id="16" dur="1" fill="hold">
                                          <p:stCondLst>
                                            <p:cond delay="0"/>
                                          </p:stCondLst>
                                        </p:cTn>
                                        <p:tgtEl>
                                          <p:spTgt spid="393222">
                                            <p:txEl>
                                              <p:pRg st="0" end="0"/>
                                            </p:txEl>
                                          </p:spTgt>
                                        </p:tgtEl>
                                        <p:attrNameLst>
                                          <p:attrName>style.visibility</p:attrName>
                                        </p:attrNameLst>
                                      </p:cBhvr>
                                      <p:to>
                                        <p:strVal val="visible"/>
                                      </p:to>
                                    </p:set>
                                    <p:anim calcmode="lin" valueType="num">
                                      <p:cBhvr>
                                        <p:cTn id="17" dur="1000" fill="hold"/>
                                        <p:tgtEl>
                                          <p:spTgt spid="393222">
                                            <p:txEl>
                                              <p:pRg st="0" end="0"/>
                                            </p:txEl>
                                          </p:spTgt>
                                        </p:tgtEl>
                                        <p:attrNameLst>
                                          <p:attrName>ppt_w</p:attrName>
                                        </p:attrNameLst>
                                      </p:cBhvr>
                                      <p:tavLst>
                                        <p:tav tm="0">
                                          <p:val>
                                            <p:strVal val="#ppt_w+.3"/>
                                          </p:val>
                                        </p:tav>
                                        <p:tav tm="100000">
                                          <p:val>
                                            <p:strVal val="#ppt_w"/>
                                          </p:val>
                                        </p:tav>
                                      </p:tavLst>
                                    </p:anim>
                                    <p:anim calcmode="lin" valueType="num">
                                      <p:cBhvr>
                                        <p:cTn id="18" dur="1000" fill="hold"/>
                                        <p:tgtEl>
                                          <p:spTgt spid="393222">
                                            <p:txEl>
                                              <p:pRg st="0" end="0"/>
                                            </p:txEl>
                                          </p:spTgt>
                                        </p:tgtEl>
                                        <p:attrNameLst>
                                          <p:attrName>ppt_h</p:attrName>
                                        </p:attrNameLst>
                                      </p:cBhvr>
                                      <p:tavLst>
                                        <p:tav tm="0">
                                          <p:val>
                                            <p:strVal val="#ppt_h"/>
                                          </p:val>
                                        </p:tav>
                                        <p:tav tm="100000">
                                          <p:val>
                                            <p:strVal val="#ppt_h"/>
                                          </p:val>
                                        </p:tav>
                                      </p:tavLst>
                                    </p:anim>
                                    <p:animEffect transition="in" filter="fade">
                                      <p:cBhvr>
                                        <p:cTn id="19" dur="1000"/>
                                        <p:tgtEl>
                                          <p:spTgt spid="393222">
                                            <p:txEl>
                                              <p:pRg st="0" end="0"/>
                                            </p:txEl>
                                          </p:spTgt>
                                        </p:tgtEl>
                                      </p:cBhvr>
                                    </p:animEffect>
                                  </p:childTnLst>
                                </p:cTn>
                              </p:par>
                            </p:childTnLst>
                          </p:cTn>
                        </p:par>
                        <p:par>
                          <p:cTn id="20" fill="hold" nodeType="afterGroup">
                            <p:stCondLst>
                              <p:cond delay="3000"/>
                            </p:stCondLst>
                            <p:childTnLst>
                              <p:par>
                                <p:cTn id="21" presetID="50" presetClass="entr" presetSubtype="0" decel="100000" fill="hold" grpId="0" nodeType="afterEffect">
                                  <p:stCondLst>
                                    <p:cond delay="0"/>
                                  </p:stCondLst>
                                  <p:childTnLst>
                                    <p:set>
                                      <p:cBhvr>
                                        <p:cTn id="22" dur="1" fill="hold">
                                          <p:stCondLst>
                                            <p:cond delay="0"/>
                                          </p:stCondLst>
                                        </p:cTn>
                                        <p:tgtEl>
                                          <p:spTgt spid="393222">
                                            <p:txEl>
                                              <p:pRg st="1" end="1"/>
                                            </p:txEl>
                                          </p:spTgt>
                                        </p:tgtEl>
                                        <p:attrNameLst>
                                          <p:attrName>style.visibility</p:attrName>
                                        </p:attrNameLst>
                                      </p:cBhvr>
                                      <p:to>
                                        <p:strVal val="visible"/>
                                      </p:to>
                                    </p:set>
                                    <p:anim calcmode="lin" valueType="num">
                                      <p:cBhvr>
                                        <p:cTn id="23" dur="1000" fill="hold"/>
                                        <p:tgtEl>
                                          <p:spTgt spid="393222">
                                            <p:txEl>
                                              <p:pRg st="1" end="1"/>
                                            </p:txEl>
                                          </p:spTgt>
                                        </p:tgtEl>
                                        <p:attrNameLst>
                                          <p:attrName>ppt_w</p:attrName>
                                        </p:attrNameLst>
                                      </p:cBhvr>
                                      <p:tavLst>
                                        <p:tav tm="0">
                                          <p:val>
                                            <p:strVal val="#ppt_w+.3"/>
                                          </p:val>
                                        </p:tav>
                                        <p:tav tm="100000">
                                          <p:val>
                                            <p:strVal val="#ppt_w"/>
                                          </p:val>
                                        </p:tav>
                                      </p:tavLst>
                                    </p:anim>
                                    <p:anim calcmode="lin" valueType="num">
                                      <p:cBhvr>
                                        <p:cTn id="24" dur="1000" fill="hold"/>
                                        <p:tgtEl>
                                          <p:spTgt spid="393222">
                                            <p:txEl>
                                              <p:pRg st="1" end="1"/>
                                            </p:txEl>
                                          </p:spTgt>
                                        </p:tgtEl>
                                        <p:attrNameLst>
                                          <p:attrName>ppt_h</p:attrName>
                                        </p:attrNameLst>
                                      </p:cBhvr>
                                      <p:tavLst>
                                        <p:tav tm="0">
                                          <p:val>
                                            <p:strVal val="#ppt_h"/>
                                          </p:val>
                                        </p:tav>
                                        <p:tav tm="100000">
                                          <p:val>
                                            <p:strVal val="#ppt_h"/>
                                          </p:val>
                                        </p:tav>
                                      </p:tavLst>
                                    </p:anim>
                                    <p:animEffect transition="in" filter="fade">
                                      <p:cBhvr>
                                        <p:cTn id="25" dur="1000"/>
                                        <p:tgtEl>
                                          <p:spTgt spid="393222">
                                            <p:txEl>
                                              <p:pRg st="1" end="1"/>
                                            </p:txEl>
                                          </p:spTgt>
                                        </p:tgtEl>
                                      </p:cBhvr>
                                    </p:animEffect>
                                  </p:childTnLst>
                                </p:cTn>
                              </p:par>
                            </p:childTnLst>
                          </p:cTn>
                        </p:par>
                        <p:par>
                          <p:cTn id="26" fill="hold" nodeType="afterGroup">
                            <p:stCondLst>
                              <p:cond delay="4000"/>
                            </p:stCondLst>
                            <p:childTnLst>
                              <p:par>
                                <p:cTn id="27" presetID="0" presetClass="path" presetSubtype="0" accel="50000" decel="50000" fill="hold" nodeType="afterEffect">
                                  <p:stCondLst>
                                    <p:cond delay="0"/>
                                  </p:stCondLst>
                                  <p:childTnLst>
                                    <p:animMotion origin="layout" path="M 4.16667E-6 1.9963E-6 C 0.03142 -0.00694 0.06284 -0.01434 0.11475 1.9963E-6 C 0.16666 0.01365 0.25451 0.04834 0.31198 0.08142 C 0.36961 0.11473 0.42829 0.16724 0.45989 0.1987 C 0.49132 0.22993 0.49409 0.25769 0.50138 0.26926 " pathEditMode="relative" rAng="0" ptsTypes="aaaaA">
                                      <p:cBhvr>
                                        <p:cTn id="28" dur="5000" fill="hold"/>
                                        <p:tgtEl>
                                          <p:spTgt spid="393225"/>
                                        </p:tgtEl>
                                        <p:attrNameLst>
                                          <p:attrName>ppt_x</p:attrName>
                                          <p:attrName>ppt_y</p:attrName>
                                        </p:attrNameLst>
                                      </p:cBhvr>
                                      <p:rCtr x="25069" y="127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2" grpId="0" build="p"/>
      <p:bldP spid="393223"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grpSp>
        <p:nvGrpSpPr>
          <p:cNvPr id="2" name="Group 2"/>
          <p:cNvGrpSpPr>
            <a:grpSpLocks/>
          </p:cNvGrpSpPr>
          <p:nvPr/>
        </p:nvGrpSpPr>
        <p:grpSpPr bwMode="auto">
          <a:xfrm>
            <a:off x="468313" y="1773238"/>
            <a:ext cx="8064500" cy="3743325"/>
            <a:chOff x="295" y="792"/>
            <a:chExt cx="5080" cy="2729"/>
          </a:xfrm>
        </p:grpSpPr>
        <p:sp>
          <p:nvSpPr>
            <p:cNvPr id="142347" name="Freeform 3" descr="深色横线"/>
            <p:cNvSpPr>
              <a:spLocks/>
            </p:cNvSpPr>
            <p:nvPr/>
          </p:nvSpPr>
          <p:spPr bwMode="auto">
            <a:xfrm>
              <a:off x="295" y="792"/>
              <a:ext cx="5080" cy="2721"/>
            </a:xfrm>
            <a:custGeom>
              <a:avLst/>
              <a:gdLst>
                <a:gd name="T0" fmla="*/ 0 w 5080"/>
                <a:gd name="T1" fmla="*/ 2721 h 2721"/>
                <a:gd name="T2" fmla="*/ 4624 w 5080"/>
                <a:gd name="T3" fmla="*/ 2720 h 2721"/>
                <a:gd name="T4" fmla="*/ 4788 w 5080"/>
                <a:gd name="T5" fmla="*/ 2299 h 2721"/>
                <a:gd name="T6" fmla="*/ 5063 w 5080"/>
                <a:gd name="T7" fmla="*/ 2418 h 2721"/>
                <a:gd name="T8" fmla="*/ 5080 w 5080"/>
                <a:gd name="T9" fmla="*/ 0 h 2721"/>
                <a:gd name="T10" fmla="*/ 0 w 5080"/>
                <a:gd name="T11" fmla="*/ 0 h 2721"/>
                <a:gd name="T12" fmla="*/ 0 w 5080"/>
                <a:gd name="T13" fmla="*/ 2721 h 2721"/>
                <a:gd name="T14" fmla="*/ 0 60000 65536"/>
                <a:gd name="T15" fmla="*/ 0 60000 65536"/>
                <a:gd name="T16" fmla="*/ 0 60000 65536"/>
                <a:gd name="T17" fmla="*/ 0 60000 65536"/>
                <a:gd name="T18" fmla="*/ 0 60000 65536"/>
                <a:gd name="T19" fmla="*/ 0 60000 65536"/>
                <a:gd name="T20" fmla="*/ 0 60000 65536"/>
                <a:gd name="T21" fmla="*/ 0 w 5080"/>
                <a:gd name="T22" fmla="*/ 0 h 2721"/>
                <a:gd name="T23" fmla="*/ 5080 w 5080"/>
                <a:gd name="T24" fmla="*/ 2721 h 27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80" h="2721">
                  <a:moveTo>
                    <a:pt x="0" y="2721"/>
                  </a:moveTo>
                  <a:lnTo>
                    <a:pt x="4624" y="2720"/>
                  </a:lnTo>
                  <a:lnTo>
                    <a:pt x="4788" y="2299"/>
                  </a:lnTo>
                  <a:lnTo>
                    <a:pt x="5063" y="2418"/>
                  </a:lnTo>
                  <a:lnTo>
                    <a:pt x="5080" y="0"/>
                  </a:lnTo>
                  <a:lnTo>
                    <a:pt x="0" y="0"/>
                  </a:lnTo>
                  <a:lnTo>
                    <a:pt x="0" y="2721"/>
                  </a:lnTo>
                  <a:close/>
                </a:path>
              </a:pathLst>
            </a:custGeom>
            <a:pattFill prst="dkHorz">
              <a:fgClr>
                <a:schemeClr val="tx1"/>
              </a:fgClr>
              <a:bgClr>
                <a:srgbClr val="FFFF66"/>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42348" name="Freeform 4"/>
            <p:cNvSpPr>
              <a:spLocks/>
            </p:cNvSpPr>
            <p:nvPr/>
          </p:nvSpPr>
          <p:spPr bwMode="auto">
            <a:xfrm>
              <a:off x="4919" y="3082"/>
              <a:ext cx="439" cy="439"/>
            </a:xfrm>
            <a:custGeom>
              <a:avLst/>
              <a:gdLst>
                <a:gd name="T0" fmla="*/ 0 w 439"/>
                <a:gd name="T1" fmla="*/ 439 h 439"/>
                <a:gd name="T2" fmla="*/ 439 w 439"/>
                <a:gd name="T3" fmla="*/ 119 h 439"/>
                <a:gd name="T4" fmla="*/ 155 w 439"/>
                <a:gd name="T5" fmla="*/ 0 h 439"/>
                <a:gd name="T6" fmla="*/ 0 w 439"/>
                <a:gd name="T7" fmla="*/ 439 h 439"/>
                <a:gd name="T8" fmla="*/ 0 60000 65536"/>
                <a:gd name="T9" fmla="*/ 0 60000 65536"/>
                <a:gd name="T10" fmla="*/ 0 60000 65536"/>
                <a:gd name="T11" fmla="*/ 0 60000 65536"/>
                <a:gd name="T12" fmla="*/ 0 w 439"/>
                <a:gd name="T13" fmla="*/ 0 h 439"/>
                <a:gd name="T14" fmla="*/ 439 w 439"/>
                <a:gd name="T15" fmla="*/ 439 h 439"/>
              </a:gdLst>
              <a:ahLst/>
              <a:cxnLst>
                <a:cxn ang="T8">
                  <a:pos x="T0" y="T1"/>
                </a:cxn>
                <a:cxn ang="T9">
                  <a:pos x="T2" y="T3"/>
                </a:cxn>
                <a:cxn ang="T10">
                  <a:pos x="T4" y="T5"/>
                </a:cxn>
                <a:cxn ang="T11">
                  <a:pos x="T6" y="T7"/>
                </a:cxn>
              </a:cxnLst>
              <a:rect l="T12" t="T13" r="T14" b="T15"/>
              <a:pathLst>
                <a:path w="439" h="439">
                  <a:moveTo>
                    <a:pt x="0" y="439"/>
                  </a:moveTo>
                  <a:lnTo>
                    <a:pt x="439" y="119"/>
                  </a:lnTo>
                  <a:lnTo>
                    <a:pt x="155" y="0"/>
                  </a:lnTo>
                  <a:lnTo>
                    <a:pt x="0" y="439"/>
                  </a:lnTo>
                  <a:close/>
                </a:path>
              </a:pathLst>
            </a:custGeom>
            <a:gradFill rotWithShape="1">
              <a:gsLst>
                <a:gs pos="0">
                  <a:srgbClr val="FFFF66"/>
                </a:gs>
                <a:gs pos="100000">
                  <a:srgbClr val="76762F"/>
                </a:gs>
              </a:gsLst>
              <a:lin ang="2700000" scaled="1"/>
            </a:gradFill>
            <a:ln w="3175">
              <a:solidFill>
                <a:schemeClr val="bg2"/>
              </a:solidFill>
              <a:round/>
              <a:headEnd/>
              <a:tailEnd/>
            </a:ln>
          </p:spPr>
          <p:txBody>
            <a:bodyPr wrap="none" anchor="ctr"/>
            <a:lstStyle/>
            <a:p>
              <a:endParaRPr lang="zh-CN" altLang="en-US"/>
            </a:p>
          </p:txBody>
        </p:sp>
      </p:grpSp>
      <p:sp>
        <p:nvSpPr>
          <p:cNvPr id="252933" name="Rectangle 5"/>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252934" name="Rectangle 6"/>
          <p:cNvSpPr>
            <a:spLocks noGrp="1" noChangeArrowheads="1"/>
          </p:cNvSpPr>
          <p:nvPr>
            <p:ph type="body" idx="1"/>
          </p:nvPr>
        </p:nvSpPr>
        <p:spPr>
          <a:xfrm>
            <a:off x="457200" y="1916113"/>
            <a:ext cx="8229600" cy="3514725"/>
          </a:xfrm>
        </p:spPr>
        <p:txBody>
          <a:bodyPr/>
          <a:lstStyle/>
          <a:p>
            <a:pPr eaLnBrk="1" hangingPunct="1">
              <a:lnSpc>
                <a:spcPct val="90000"/>
              </a:lnSpc>
              <a:defRPr/>
            </a:pPr>
            <a:r>
              <a:rPr lang="en-US" altLang="zh-CN" sz="2800" dirty="0" smtClean="0">
                <a:solidFill>
                  <a:schemeClr val="folHlink"/>
                </a:solidFill>
                <a:effectLst/>
                <a:ea typeface="宋体" pitchFamily="2" charset="-122"/>
              </a:rPr>
              <a:t>Software is not without its problems.</a:t>
            </a:r>
            <a:br>
              <a:rPr lang="en-US" altLang="zh-CN" sz="2800" dirty="0" smtClean="0">
                <a:solidFill>
                  <a:schemeClr val="folHlink"/>
                </a:solidFill>
                <a:effectLst/>
                <a:ea typeface="宋体" pitchFamily="2" charset="-122"/>
              </a:rPr>
            </a:br>
            <a:r>
              <a:rPr lang="zh-CN" altLang="en-US" sz="2800" dirty="0" smtClean="0">
                <a:solidFill>
                  <a:schemeClr val="folHlink"/>
                </a:solidFill>
                <a:effectLst/>
                <a:ea typeface="宋体" pitchFamily="2" charset="-122"/>
              </a:rPr>
              <a:t>软件并非没有问题。</a:t>
            </a:r>
            <a:r>
              <a:rPr lang="en-US" altLang="zh-CN" sz="2800" dirty="0" smtClean="0">
                <a:solidFill>
                  <a:schemeClr val="folHlink"/>
                </a:solidFill>
                <a:ea typeface="宋体" pitchFamily="2" charset="-122"/>
              </a:rPr>
              <a:t> </a:t>
            </a:r>
          </a:p>
          <a:p>
            <a:pPr eaLnBrk="1" hangingPunct="1">
              <a:lnSpc>
                <a:spcPct val="90000"/>
              </a:lnSpc>
              <a:defRPr/>
            </a:pPr>
            <a:r>
              <a:rPr lang="en-US" altLang="zh-CN" sz="2400" dirty="0" smtClean="0">
                <a:solidFill>
                  <a:schemeClr val="hlink"/>
                </a:solidFill>
                <a:effectLst/>
                <a:latin typeface="宋体" pitchFamily="2" charset="-122"/>
                <a:ea typeface="宋体" pitchFamily="2" charset="-122"/>
              </a:rPr>
              <a:t>Federal income tax form processing system</a:t>
            </a:r>
            <a:r>
              <a:rPr lang="zh-CN" altLang="en-US" sz="2400" dirty="0" smtClean="0">
                <a:solidFill>
                  <a:schemeClr val="hlink"/>
                </a:solidFill>
                <a:effectLst/>
                <a:latin typeface="宋体" pitchFamily="2" charset="-122"/>
                <a:ea typeface="宋体" pitchFamily="2" charset="-122"/>
              </a:rPr>
              <a:t>：税收表格自动处理系统</a:t>
            </a:r>
            <a:r>
              <a:rPr lang="en-US" altLang="zh-CN" sz="2400" dirty="0" smtClean="0">
                <a:solidFill>
                  <a:schemeClr val="hlink"/>
                </a:solidFill>
                <a:effectLst/>
                <a:latin typeface="宋体" pitchFamily="2" charset="-122"/>
                <a:ea typeface="宋体" pitchFamily="2" charset="-122"/>
              </a:rPr>
              <a:t>-40</a:t>
            </a:r>
            <a:r>
              <a:rPr lang="zh-CN" altLang="en-US" sz="2400" dirty="0" smtClean="0">
                <a:solidFill>
                  <a:schemeClr val="hlink"/>
                </a:solidFill>
                <a:effectLst/>
                <a:latin typeface="宋体" pitchFamily="2" charset="-122"/>
                <a:ea typeface="宋体" pitchFamily="2" charset="-122"/>
              </a:rPr>
              <a:t>亿美元的彻底失败</a:t>
            </a:r>
          </a:p>
          <a:p>
            <a:pPr eaLnBrk="1" hangingPunct="1">
              <a:lnSpc>
                <a:spcPct val="90000"/>
              </a:lnSpc>
              <a:defRPr/>
            </a:pPr>
            <a:r>
              <a:rPr lang="en-US" altLang="zh-CN" sz="2400" dirty="0" smtClean="0">
                <a:solidFill>
                  <a:schemeClr val="accent2"/>
                </a:solidFill>
                <a:effectLst/>
                <a:latin typeface="宋体" pitchFamily="2" charset="-122"/>
                <a:ea typeface="宋体" pitchFamily="2" charset="-122"/>
              </a:rPr>
              <a:t>Therac-25 radiation therapy-</a:t>
            </a:r>
            <a:r>
              <a:rPr lang="zh-CN" altLang="en-US" sz="2400" dirty="0" smtClean="0">
                <a:solidFill>
                  <a:schemeClr val="accent2"/>
                </a:solidFill>
                <a:effectLst/>
                <a:latin typeface="宋体" pitchFamily="2" charset="-122"/>
                <a:ea typeface="宋体" pitchFamily="2" charset="-122"/>
              </a:rPr>
              <a:t>射线治疗仪（致死）</a:t>
            </a:r>
          </a:p>
          <a:p>
            <a:pPr eaLnBrk="1" hangingPunct="1">
              <a:lnSpc>
                <a:spcPct val="90000"/>
              </a:lnSpc>
              <a:defRPr/>
            </a:pPr>
            <a:r>
              <a:rPr lang="en-US" altLang="zh-CN" sz="2400" dirty="0" smtClean="0">
                <a:solidFill>
                  <a:schemeClr val="hlink"/>
                </a:solidFill>
                <a:effectLst/>
                <a:latin typeface="宋体" pitchFamily="2" charset="-122"/>
                <a:ea typeface="宋体" pitchFamily="2" charset="-122"/>
              </a:rPr>
              <a:t>Harrier jet and radar gun-</a:t>
            </a:r>
            <a:r>
              <a:rPr lang="zh-CN" altLang="en-US" sz="2400" dirty="0" smtClean="0">
                <a:solidFill>
                  <a:schemeClr val="hlink"/>
                </a:solidFill>
                <a:effectLst/>
                <a:latin typeface="宋体" pitchFamily="2" charset="-122"/>
                <a:ea typeface="宋体" pitchFamily="2" charset="-122"/>
              </a:rPr>
              <a:t>雷达测速仪</a:t>
            </a:r>
          </a:p>
          <a:p>
            <a:pPr eaLnBrk="1" hangingPunct="1">
              <a:lnSpc>
                <a:spcPct val="90000"/>
              </a:lnSpc>
              <a:buFont typeface="Wingdings" pitchFamily="2" charset="2"/>
              <a:buNone/>
              <a:defRPr/>
            </a:pPr>
            <a:endParaRPr lang="zh-CN" altLang="en-US" sz="2400" dirty="0" smtClean="0">
              <a:solidFill>
                <a:schemeClr val="accent2"/>
              </a:solidFill>
              <a:effectLst/>
              <a:latin typeface="宋体" pitchFamily="2" charset="-122"/>
              <a:ea typeface="宋体" pitchFamily="2" charset="-122"/>
            </a:endParaRPr>
          </a:p>
        </p:txBody>
      </p:sp>
      <p:sp>
        <p:nvSpPr>
          <p:cNvPr id="252936" name="Line 25"/>
          <p:cNvSpPr>
            <a:spLocks noChangeShapeType="1"/>
          </p:cNvSpPr>
          <p:nvPr/>
        </p:nvSpPr>
        <p:spPr bwMode="gray">
          <a:xfrm flipV="1">
            <a:off x="395288" y="2781300"/>
            <a:ext cx="6684962" cy="14288"/>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2937" name="Line 25"/>
          <p:cNvSpPr>
            <a:spLocks noChangeShapeType="1"/>
          </p:cNvSpPr>
          <p:nvPr/>
        </p:nvSpPr>
        <p:spPr bwMode="gray">
          <a:xfrm flipV="1">
            <a:off x="684213" y="3573463"/>
            <a:ext cx="6684962" cy="14287"/>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52940" name="Picture 12" descr="OF1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48271">
            <a:off x="3492500" y="836613"/>
            <a:ext cx="4794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941" name="Line 25"/>
          <p:cNvSpPr>
            <a:spLocks noChangeShapeType="1"/>
          </p:cNvSpPr>
          <p:nvPr/>
        </p:nvSpPr>
        <p:spPr bwMode="gray">
          <a:xfrm flipV="1">
            <a:off x="684213" y="3933825"/>
            <a:ext cx="6684962" cy="14288"/>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346" name="灯片编号占位符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5C0229CF-4DD2-4C2F-8307-E04D20BA4ED6}" type="slidenum">
              <a:rPr lang="zh-CN" altLang="en-US" sz="1200" smtClean="0">
                <a:solidFill>
                  <a:schemeClr val="bg2"/>
                </a:solidFill>
                <a:latin typeface="Arial" pitchFamily="34" charset="0"/>
              </a:rPr>
              <a:pPr eaLnBrk="1" hangingPunct="1">
                <a:spcBef>
                  <a:spcPct val="0"/>
                </a:spcBef>
                <a:buClrTx/>
                <a:buSzTx/>
                <a:buFontTx/>
                <a:buNone/>
              </a:pPr>
              <a:t>135</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par>
                                <p:cTn id="11" presetID="12" presetClass="entr" presetSubtype="8" fill="hold" grpId="0" nodeType="withEffect">
                                  <p:stCondLst>
                                    <p:cond delay="0"/>
                                  </p:stCondLst>
                                  <p:childTnLst>
                                    <p:set>
                                      <p:cBhvr>
                                        <p:cTn id="12" dur="1" fill="hold">
                                          <p:stCondLst>
                                            <p:cond delay="0"/>
                                          </p:stCondLst>
                                        </p:cTn>
                                        <p:tgtEl>
                                          <p:spTgt spid="252937"/>
                                        </p:tgtEl>
                                        <p:attrNameLst>
                                          <p:attrName>style.visibility</p:attrName>
                                        </p:attrNameLst>
                                      </p:cBhvr>
                                      <p:to>
                                        <p:strVal val="visible"/>
                                      </p:to>
                                    </p:set>
                                    <p:animEffect transition="in" filter="slide(fromLeft)">
                                      <p:cBhvr>
                                        <p:cTn id="13" dur="500"/>
                                        <p:tgtEl>
                                          <p:spTgt spid="252937"/>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52936"/>
                                        </p:tgtEl>
                                        <p:attrNameLst>
                                          <p:attrName>style.visibility</p:attrName>
                                        </p:attrNameLst>
                                      </p:cBhvr>
                                      <p:to>
                                        <p:strVal val="visible"/>
                                      </p:to>
                                    </p:set>
                                    <p:animEffect transition="in" filter="slide(fromLeft)">
                                      <p:cBhvr>
                                        <p:cTn id="16" dur="500"/>
                                        <p:tgtEl>
                                          <p:spTgt spid="252936"/>
                                        </p:tgtEl>
                                      </p:cBhvr>
                                    </p:animEffect>
                                  </p:childTnLst>
                                </p:cTn>
                              </p:par>
                            </p:childTnLst>
                          </p:cTn>
                        </p:par>
                        <p:par>
                          <p:cTn id="17" fill="hold" nodeType="afterGroup">
                            <p:stCondLst>
                              <p:cond delay="2000"/>
                            </p:stCondLst>
                            <p:childTnLst>
                              <p:par>
                                <p:cTn id="18" presetID="50" presetClass="entr" presetSubtype="0" decel="100000" fill="hold" grpId="0" nodeType="afterEffect">
                                  <p:stCondLst>
                                    <p:cond delay="0"/>
                                  </p:stCondLst>
                                  <p:childTnLst>
                                    <p:set>
                                      <p:cBhvr>
                                        <p:cTn id="19" dur="1" fill="hold">
                                          <p:stCondLst>
                                            <p:cond delay="0"/>
                                          </p:stCondLst>
                                        </p:cTn>
                                        <p:tgtEl>
                                          <p:spTgt spid="252934">
                                            <p:txEl>
                                              <p:pRg st="0" end="0"/>
                                            </p:txEl>
                                          </p:spTgt>
                                        </p:tgtEl>
                                        <p:attrNameLst>
                                          <p:attrName>style.visibility</p:attrName>
                                        </p:attrNameLst>
                                      </p:cBhvr>
                                      <p:to>
                                        <p:strVal val="visible"/>
                                      </p:to>
                                    </p:set>
                                    <p:anim calcmode="lin" valueType="num">
                                      <p:cBhvr>
                                        <p:cTn id="20" dur="1000" fill="hold"/>
                                        <p:tgtEl>
                                          <p:spTgt spid="252934">
                                            <p:txEl>
                                              <p:pRg st="0" end="0"/>
                                            </p:txEl>
                                          </p:spTgt>
                                        </p:tgtEl>
                                        <p:attrNameLst>
                                          <p:attrName>ppt_w</p:attrName>
                                        </p:attrNameLst>
                                      </p:cBhvr>
                                      <p:tavLst>
                                        <p:tav tm="0">
                                          <p:val>
                                            <p:strVal val="#ppt_w+.3"/>
                                          </p:val>
                                        </p:tav>
                                        <p:tav tm="100000">
                                          <p:val>
                                            <p:strVal val="#ppt_w"/>
                                          </p:val>
                                        </p:tav>
                                      </p:tavLst>
                                    </p:anim>
                                    <p:anim calcmode="lin" valueType="num">
                                      <p:cBhvr>
                                        <p:cTn id="21" dur="1000" fill="hold"/>
                                        <p:tgtEl>
                                          <p:spTgt spid="252934">
                                            <p:txEl>
                                              <p:pRg st="0" end="0"/>
                                            </p:txEl>
                                          </p:spTgt>
                                        </p:tgtEl>
                                        <p:attrNameLst>
                                          <p:attrName>ppt_h</p:attrName>
                                        </p:attrNameLst>
                                      </p:cBhvr>
                                      <p:tavLst>
                                        <p:tav tm="0">
                                          <p:val>
                                            <p:strVal val="#ppt_h"/>
                                          </p:val>
                                        </p:tav>
                                        <p:tav tm="100000">
                                          <p:val>
                                            <p:strVal val="#ppt_h"/>
                                          </p:val>
                                        </p:tav>
                                      </p:tavLst>
                                    </p:anim>
                                    <p:animEffect transition="in" filter="fade">
                                      <p:cBhvr>
                                        <p:cTn id="22" dur="1000"/>
                                        <p:tgtEl>
                                          <p:spTgt spid="252934">
                                            <p:txEl>
                                              <p:pRg st="0" end="0"/>
                                            </p:txEl>
                                          </p:spTgt>
                                        </p:tgtEl>
                                      </p:cBhvr>
                                    </p:animEffect>
                                  </p:childTnLst>
                                </p:cTn>
                              </p:par>
                            </p:childTnLst>
                          </p:cTn>
                        </p:par>
                        <p:par>
                          <p:cTn id="23" fill="hold" nodeType="afterGroup">
                            <p:stCondLst>
                              <p:cond delay="3000"/>
                            </p:stCondLst>
                            <p:childTnLst>
                              <p:par>
                                <p:cTn id="24" presetID="50" presetClass="entr" presetSubtype="0" decel="100000" fill="hold" grpId="0" nodeType="afterEffect">
                                  <p:stCondLst>
                                    <p:cond delay="0"/>
                                  </p:stCondLst>
                                  <p:childTnLst>
                                    <p:set>
                                      <p:cBhvr>
                                        <p:cTn id="25" dur="1" fill="hold">
                                          <p:stCondLst>
                                            <p:cond delay="0"/>
                                          </p:stCondLst>
                                        </p:cTn>
                                        <p:tgtEl>
                                          <p:spTgt spid="252934">
                                            <p:txEl>
                                              <p:pRg st="1" end="1"/>
                                            </p:txEl>
                                          </p:spTgt>
                                        </p:tgtEl>
                                        <p:attrNameLst>
                                          <p:attrName>style.visibility</p:attrName>
                                        </p:attrNameLst>
                                      </p:cBhvr>
                                      <p:to>
                                        <p:strVal val="visible"/>
                                      </p:to>
                                    </p:set>
                                    <p:anim calcmode="lin" valueType="num">
                                      <p:cBhvr>
                                        <p:cTn id="26" dur="1000" fill="hold"/>
                                        <p:tgtEl>
                                          <p:spTgt spid="252934">
                                            <p:txEl>
                                              <p:pRg st="1" end="1"/>
                                            </p:txEl>
                                          </p:spTgt>
                                        </p:tgtEl>
                                        <p:attrNameLst>
                                          <p:attrName>ppt_w</p:attrName>
                                        </p:attrNameLst>
                                      </p:cBhvr>
                                      <p:tavLst>
                                        <p:tav tm="0">
                                          <p:val>
                                            <p:strVal val="#ppt_w+.3"/>
                                          </p:val>
                                        </p:tav>
                                        <p:tav tm="100000">
                                          <p:val>
                                            <p:strVal val="#ppt_w"/>
                                          </p:val>
                                        </p:tav>
                                      </p:tavLst>
                                    </p:anim>
                                    <p:anim calcmode="lin" valueType="num">
                                      <p:cBhvr>
                                        <p:cTn id="27" dur="1000" fill="hold"/>
                                        <p:tgtEl>
                                          <p:spTgt spid="252934">
                                            <p:txEl>
                                              <p:pRg st="1" end="1"/>
                                            </p:txEl>
                                          </p:spTgt>
                                        </p:tgtEl>
                                        <p:attrNameLst>
                                          <p:attrName>ppt_h</p:attrName>
                                        </p:attrNameLst>
                                      </p:cBhvr>
                                      <p:tavLst>
                                        <p:tav tm="0">
                                          <p:val>
                                            <p:strVal val="#ppt_h"/>
                                          </p:val>
                                        </p:tav>
                                        <p:tav tm="100000">
                                          <p:val>
                                            <p:strVal val="#ppt_h"/>
                                          </p:val>
                                        </p:tav>
                                      </p:tavLst>
                                    </p:anim>
                                    <p:animEffect transition="in" filter="fade">
                                      <p:cBhvr>
                                        <p:cTn id="28" dur="1000"/>
                                        <p:tgtEl>
                                          <p:spTgt spid="252934">
                                            <p:txEl>
                                              <p:pRg st="1" end="1"/>
                                            </p:txEl>
                                          </p:spTgt>
                                        </p:tgtEl>
                                      </p:cBhvr>
                                    </p:animEffect>
                                  </p:childTnLst>
                                </p:cTn>
                              </p:par>
                            </p:childTnLst>
                          </p:cTn>
                        </p:par>
                        <p:par>
                          <p:cTn id="29" fill="hold" nodeType="afterGroup">
                            <p:stCondLst>
                              <p:cond delay="4000"/>
                            </p:stCondLst>
                            <p:childTnLst>
                              <p:par>
                                <p:cTn id="30" presetID="50" presetClass="entr" presetSubtype="0" decel="100000" fill="hold" grpId="0" nodeType="afterEffect">
                                  <p:stCondLst>
                                    <p:cond delay="0"/>
                                  </p:stCondLst>
                                  <p:childTnLst>
                                    <p:set>
                                      <p:cBhvr>
                                        <p:cTn id="31" dur="1" fill="hold">
                                          <p:stCondLst>
                                            <p:cond delay="0"/>
                                          </p:stCondLst>
                                        </p:cTn>
                                        <p:tgtEl>
                                          <p:spTgt spid="252934">
                                            <p:txEl>
                                              <p:pRg st="2" end="2"/>
                                            </p:txEl>
                                          </p:spTgt>
                                        </p:tgtEl>
                                        <p:attrNameLst>
                                          <p:attrName>style.visibility</p:attrName>
                                        </p:attrNameLst>
                                      </p:cBhvr>
                                      <p:to>
                                        <p:strVal val="visible"/>
                                      </p:to>
                                    </p:set>
                                    <p:anim calcmode="lin" valueType="num">
                                      <p:cBhvr>
                                        <p:cTn id="32" dur="1000" fill="hold"/>
                                        <p:tgtEl>
                                          <p:spTgt spid="252934">
                                            <p:txEl>
                                              <p:pRg st="2" end="2"/>
                                            </p:txEl>
                                          </p:spTgt>
                                        </p:tgtEl>
                                        <p:attrNameLst>
                                          <p:attrName>ppt_w</p:attrName>
                                        </p:attrNameLst>
                                      </p:cBhvr>
                                      <p:tavLst>
                                        <p:tav tm="0">
                                          <p:val>
                                            <p:strVal val="#ppt_w+.3"/>
                                          </p:val>
                                        </p:tav>
                                        <p:tav tm="100000">
                                          <p:val>
                                            <p:strVal val="#ppt_w"/>
                                          </p:val>
                                        </p:tav>
                                      </p:tavLst>
                                    </p:anim>
                                    <p:anim calcmode="lin" valueType="num">
                                      <p:cBhvr>
                                        <p:cTn id="33" dur="1000" fill="hold"/>
                                        <p:tgtEl>
                                          <p:spTgt spid="252934">
                                            <p:txEl>
                                              <p:pRg st="2" end="2"/>
                                            </p:txEl>
                                          </p:spTgt>
                                        </p:tgtEl>
                                        <p:attrNameLst>
                                          <p:attrName>ppt_h</p:attrName>
                                        </p:attrNameLst>
                                      </p:cBhvr>
                                      <p:tavLst>
                                        <p:tav tm="0">
                                          <p:val>
                                            <p:strVal val="#ppt_h"/>
                                          </p:val>
                                        </p:tav>
                                        <p:tav tm="100000">
                                          <p:val>
                                            <p:strVal val="#ppt_h"/>
                                          </p:val>
                                        </p:tav>
                                      </p:tavLst>
                                    </p:anim>
                                    <p:animEffect transition="in" filter="fade">
                                      <p:cBhvr>
                                        <p:cTn id="34" dur="1000"/>
                                        <p:tgtEl>
                                          <p:spTgt spid="252934">
                                            <p:txEl>
                                              <p:pRg st="2" end="2"/>
                                            </p:txEl>
                                          </p:spTgt>
                                        </p:tgtEl>
                                      </p:cBhvr>
                                    </p:animEffect>
                                  </p:childTnLst>
                                </p:cTn>
                              </p:par>
                            </p:childTnLst>
                          </p:cTn>
                        </p:par>
                        <p:par>
                          <p:cTn id="35" fill="hold" nodeType="afterGroup">
                            <p:stCondLst>
                              <p:cond delay="5000"/>
                            </p:stCondLst>
                            <p:childTnLst>
                              <p:par>
                                <p:cTn id="36" presetID="50" presetClass="entr" presetSubtype="0" decel="100000" fill="hold" grpId="0" nodeType="afterEffect">
                                  <p:stCondLst>
                                    <p:cond delay="0"/>
                                  </p:stCondLst>
                                  <p:childTnLst>
                                    <p:set>
                                      <p:cBhvr>
                                        <p:cTn id="37" dur="1" fill="hold">
                                          <p:stCondLst>
                                            <p:cond delay="0"/>
                                          </p:stCondLst>
                                        </p:cTn>
                                        <p:tgtEl>
                                          <p:spTgt spid="252934">
                                            <p:txEl>
                                              <p:pRg st="3" end="3"/>
                                            </p:txEl>
                                          </p:spTgt>
                                        </p:tgtEl>
                                        <p:attrNameLst>
                                          <p:attrName>style.visibility</p:attrName>
                                        </p:attrNameLst>
                                      </p:cBhvr>
                                      <p:to>
                                        <p:strVal val="visible"/>
                                      </p:to>
                                    </p:set>
                                    <p:anim calcmode="lin" valueType="num">
                                      <p:cBhvr>
                                        <p:cTn id="38" dur="1000" fill="hold"/>
                                        <p:tgtEl>
                                          <p:spTgt spid="252934">
                                            <p:txEl>
                                              <p:pRg st="3" end="3"/>
                                            </p:txEl>
                                          </p:spTgt>
                                        </p:tgtEl>
                                        <p:attrNameLst>
                                          <p:attrName>ppt_w</p:attrName>
                                        </p:attrNameLst>
                                      </p:cBhvr>
                                      <p:tavLst>
                                        <p:tav tm="0">
                                          <p:val>
                                            <p:strVal val="#ppt_w+.3"/>
                                          </p:val>
                                        </p:tav>
                                        <p:tav tm="100000">
                                          <p:val>
                                            <p:strVal val="#ppt_w"/>
                                          </p:val>
                                        </p:tav>
                                      </p:tavLst>
                                    </p:anim>
                                    <p:anim calcmode="lin" valueType="num">
                                      <p:cBhvr>
                                        <p:cTn id="39" dur="1000" fill="hold"/>
                                        <p:tgtEl>
                                          <p:spTgt spid="252934">
                                            <p:txEl>
                                              <p:pRg st="3" end="3"/>
                                            </p:txEl>
                                          </p:spTgt>
                                        </p:tgtEl>
                                        <p:attrNameLst>
                                          <p:attrName>ppt_h</p:attrName>
                                        </p:attrNameLst>
                                      </p:cBhvr>
                                      <p:tavLst>
                                        <p:tav tm="0">
                                          <p:val>
                                            <p:strVal val="#ppt_h"/>
                                          </p:val>
                                        </p:tav>
                                        <p:tav tm="100000">
                                          <p:val>
                                            <p:strVal val="#ppt_h"/>
                                          </p:val>
                                        </p:tav>
                                      </p:tavLst>
                                    </p:anim>
                                    <p:animEffect transition="in" filter="fade">
                                      <p:cBhvr>
                                        <p:cTn id="40" dur="1000"/>
                                        <p:tgtEl>
                                          <p:spTgt spid="252934">
                                            <p:txEl>
                                              <p:pRg st="3" end="3"/>
                                            </p:txEl>
                                          </p:spTgt>
                                        </p:tgtEl>
                                      </p:cBhvr>
                                    </p:animEffect>
                                  </p:childTnLst>
                                </p:cTn>
                              </p:par>
                            </p:childTnLst>
                          </p:cTn>
                        </p:par>
                        <p:par>
                          <p:cTn id="41" fill="hold" nodeType="afterGroup">
                            <p:stCondLst>
                              <p:cond delay="6000"/>
                            </p:stCondLst>
                            <p:childTnLst>
                              <p:par>
                                <p:cTn id="42" presetID="0" presetClass="path" presetSubtype="0" accel="50000" decel="50000" fill="hold" nodeType="afterEffect">
                                  <p:stCondLst>
                                    <p:cond delay="0"/>
                                  </p:stCondLst>
                                  <p:childTnLst>
                                    <p:animMotion origin="layout" path="M -0.01059 -0.11366 C 0.02031 -0.12199 0.05122 -0.13056 0.10226 -0.11366 C 0.1533 -0.09746 0.23976 -0.05648 0.29635 -0.01736 C 0.35312 0.02199 0.41076 0.08379 0.44184 0.12106 C 0.47274 0.1581 0.47552 0.19074 0.48281 0.20463 " pathEditMode="relative" rAng="0" ptsTypes="aaaaA">
                                      <p:cBhvr>
                                        <p:cTn id="43" dur="5000" fill="hold"/>
                                        <p:tgtEl>
                                          <p:spTgt spid="252940"/>
                                        </p:tgtEl>
                                        <p:attrNameLst>
                                          <p:attrName>ppt_x</p:attrName>
                                          <p:attrName>ppt_y</p:attrName>
                                        </p:attrNameLst>
                                      </p:cBhvr>
                                      <p:rCtr x="24670" y="15069"/>
                                    </p:animMotion>
                                  </p:childTnLst>
                                </p:cTn>
                              </p:par>
                              <p:par>
                                <p:cTn id="44" presetID="12" presetClass="entr" presetSubtype="8" fill="hold" grpId="0" nodeType="withEffect">
                                  <p:stCondLst>
                                    <p:cond delay="0"/>
                                  </p:stCondLst>
                                  <p:childTnLst>
                                    <p:set>
                                      <p:cBhvr>
                                        <p:cTn id="45" dur="1" fill="hold">
                                          <p:stCondLst>
                                            <p:cond delay="0"/>
                                          </p:stCondLst>
                                        </p:cTn>
                                        <p:tgtEl>
                                          <p:spTgt spid="252941"/>
                                        </p:tgtEl>
                                        <p:attrNameLst>
                                          <p:attrName>style.visibility</p:attrName>
                                        </p:attrNameLst>
                                      </p:cBhvr>
                                      <p:to>
                                        <p:strVal val="visible"/>
                                      </p:to>
                                    </p:set>
                                    <p:animEffect transition="in" filter="slide(fromLeft)">
                                      <p:cBhvr>
                                        <p:cTn id="46" dur="500"/>
                                        <p:tgtEl>
                                          <p:spTgt spid="252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4" grpId="0" build="p"/>
      <p:bldP spid="252936" grpId="0" animBg="1"/>
      <p:bldP spid="252937" grpId="0" animBg="1"/>
      <p:bldP spid="252941"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grpSp>
        <p:nvGrpSpPr>
          <p:cNvPr id="2" name="Group 20"/>
          <p:cNvGrpSpPr>
            <a:grpSpLocks/>
          </p:cNvGrpSpPr>
          <p:nvPr/>
        </p:nvGrpSpPr>
        <p:grpSpPr bwMode="auto">
          <a:xfrm>
            <a:off x="468313" y="2276475"/>
            <a:ext cx="8064500" cy="2808288"/>
            <a:chOff x="295" y="792"/>
            <a:chExt cx="5080" cy="2729"/>
          </a:xfrm>
        </p:grpSpPr>
        <p:sp>
          <p:nvSpPr>
            <p:cNvPr id="143368" name="Freeform 14" descr="深色横线"/>
            <p:cNvSpPr>
              <a:spLocks/>
            </p:cNvSpPr>
            <p:nvPr/>
          </p:nvSpPr>
          <p:spPr bwMode="auto">
            <a:xfrm>
              <a:off x="295" y="792"/>
              <a:ext cx="5080" cy="2721"/>
            </a:xfrm>
            <a:custGeom>
              <a:avLst/>
              <a:gdLst>
                <a:gd name="T0" fmla="*/ 0 w 5080"/>
                <a:gd name="T1" fmla="*/ 2721 h 2721"/>
                <a:gd name="T2" fmla="*/ 4624 w 5080"/>
                <a:gd name="T3" fmla="*/ 2720 h 2721"/>
                <a:gd name="T4" fmla="*/ 4788 w 5080"/>
                <a:gd name="T5" fmla="*/ 2299 h 2721"/>
                <a:gd name="T6" fmla="*/ 5063 w 5080"/>
                <a:gd name="T7" fmla="*/ 2418 h 2721"/>
                <a:gd name="T8" fmla="*/ 5080 w 5080"/>
                <a:gd name="T9" fmla="*/ 0 h 2721"/>
                <a:gd name="T10" fmla="*/ 0 w 5080"/>
                <a:gd name="T11" fmla="*/ 0 h 2721"/>
                <a:gd name="T12" fmla="*/ 0 w 5080"/>
                <a:gd name="T13" fmla="*/ 2721 h 2721"/>
                <a:gd name="T14" fmla="*/ 0 60000 65536"/>
                <a:gd name="T15" fmla="*/ 0 60000 65536"/>
                <a:gd name="T16" fmla="*/ 0 60000 65536"/>
                <a:gd name="T17" fmla="*/ 0 60000 65536"/>
                <a:gd name="T18" fmla="*/ 0 60000 65536"/>
                <a:gd name="T19" fmla="*/ 0 60000 65536"/>
                <a:gd name="T20" fmla="*/ 0 60000 65536"/>
                <a:gd name="T21" fmla="*/ 0 w 5080"/>
                <a:gd name="T22" fmla="*/ 0 h 2721"/>
                <a:gd name="T23" fmla="*/ 5080 w 5080"/>
                <a:gd name="T24" fmla="*/ 2721 h 27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80" h="2721">
                  <a:moveTo>
                    <a:pt x="0" y="2721"/>
                  </a:moveTo>
                  <a:lnTo>
                    <a:pt x="4624" y="2720"/>
                  </a:lnTo>
                  <a:lnTo>
                    <a:pt x="4788" y="2299"/>
                  </a:lnTo>
                  <a:lnTo>
                    <a:pt x="5063" y="2418"/>
                  </a:lnTo>
                  <a:lnTo>
                    <a:pt x="5080" y="0"/>
                  </a:lnTo>
                  <a:lnTo>
                    <a:pt x="0" y="0"/>
                  </a:lnTo>
                  <a:lnTo>
                    <a:pt x="0" y="2721"/>
                  </a:lnTo>
                  <a:close/>
                </a:path>
              </a:pathLst>
            </a:custGeom>
            <a:pattFill prst="dkHorz">
              <a:fgClr>
                <a:schemeClr val="tx1"/>
              </a:fgClr>
              <a:bgClr>
                <a:srgbClr val="FFFF66"/>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43369" name="Freeform 15"/>
            <p:cNvSpPr>
              <a:spLocks/>
            </p:cNvSpPr>
            <p:nvPr/>
          </p:nvSpPr>
          <p:spPr bwMode="auto">
            <a:xfrm>
              <a:off x="4919" y="3082"/>
              <a:ext cx="439" cy="439"/>
            </a:xfrm>
            <a:custGeom>
              <a:avLst/>
              <a:gdLst>
                <a:gd name="T0" fmla="*/ 0 w 439"/>
                <a:gd name="T1" fmla="*/ 439 h 439"/>
                <a:gd name="T2" fmla="*/ 439 w 439"/>
                <a:gd name="T3" fmla="*/ 119 h 439"/>
                <a:gd name="T4" fmla="*/ 155 w 439"/>
                <a:gd name="T5" fmla="*/ 0 h 439"/>
                <a:gd name="T6" fmla="*/ 0 w 439"/>
                <a:gd name="T7" fmla="*/ 439 h 439"/>
                <a:gd name="T8" fmla="*/ 0 60000 65536"/>
                <a:gd name="T9" fmla="*/ 0 60000 65536"/>
                <a:gd name="T10" fmla="*/ 0 60000 65536"/>
                <a:gd name="T11" fmla="*/ 0 60000 65536"/>
                <a:gd name="T12" fmla="*/ 0 w 439"/>
                <a:gd name="T13" fmla="*/ 0 h 439"/>
                <a:gd name="T14" fmla="*/ 439 w 439"/>
                <a:gd name="T15" fmla="*/ 439 h 439"/>
              </a:gdLst>
              <a:ahLst/>
              <a:cxnLst>
                <a:cxn ang="T8">
                  <a:pos x="T0" y="T1"/>
                </a:cxn>
                <a:cxn ang="T9">
                  <a:pos x="T2" y="T3"/>
                </a:cxn>
                <a:cxn ang="T10">
                  <a:pos x="T4" y="T5"/>
                </a:cxn>
                <a:cxn ang="T11">
                  <a:pos x="T6" y="T7"/>
                </a:cxn>
              </a:cxnLst>
              <a:rect l="T12" t="T13" r="T14" b="T15"/>
              <a:pathLst>
                <a:path w="439" h="439">
                  <a:moveTo>
                    <a:pt x="0" y="439"/>
                  </a:moveTo>
                  <a:lnTo>
                    <a:pt x="439" y="119"/>
                  </a:lnTo>
                  <a:lnTo>
                    <a:pt x="155" y="0"/>
                  </a:lnTo>
                  <a:lnTo>
                    <a:pt x="0" y="439"/>
                  </a:lnTo>
                  <a:close/>
                </a:path>
              </a:pathLst>
            </a:custGeom>
            <a:gradFill rotWithShape="1">
              <a:gsLst>
                <a:gs pos="0">
                  <a:srgbClr val="FFFF66"/>
                </a:gs>
                <a:gs pos="100000">
                  <a:srgbClr val="76762F"/>
                </a:gs>
              </a:gsLst>
              <a:lin ang="2700000" scaled="1"/>
            </a:gradFill>
            <a:ln w="3175">
              <a:solidFill>
                <a:schemeClr val="bg2"/>
              </a:solidFill>
              <a:round/>
              <a:headEnd/>
              <a:tailEnd/>
            </a:ln>
          </p:spPr>
          <p:txBody>
            <a:bodyPr wrap="none" anchor="ctr"/>
            <a:lstStyle/>
            <a:p>
              <a:endParaRPr lang="zh-CN" altLang="en-US"/>
            </a:p>
          </p:txBody>
        </p:sp>
      </p:grpSp>
      <p:sp>
        <p:nvSpPr>
          <p:cNvPr id="171011" name="Rectangle 3"/>
          <p:cNvSpPr>
            <a:spLocks noGrp="1" noChangeArrowheads="1"/>
          </p:cNvSpPr>
          <p:nvPr>
            <p:ph type="body" idx="1"/>
          </p:nvPr>
        </p:nvSpPr>
        <p:spPr>
          <a:xfrm>
            <a:off x="457200" y="2276475"/>
            <a:ext cx="8229600" cy="2736850"/>
          </a:xfrm>
        </p:spPr>
        <p:txBody>
          <a:bodyPr/>
          <a:lstStyle/>
          <a:p>
            <a:pPr eaLnBrk="1" hangingPunct="1">
              <a:lnSpc>
                <a:spcPct val="80000"/>
              </a:lnSpc>
            </a:pPr>
            <a:r>
              <a:rPr lang="en-US" altLang="zh-CN" sz="2800" smtClean="0">
                <a:solidFill>
                  <a:schemeClr val="hlink"/>
                </a:solidFill>
                <a:effectLst/>
                <a:latin typeface="宋体" pitchFamily="2" charset="-122"/>
                <a:ea typeface="宋体" pitchFamily="2" charset="-122"/>
              </a:rPr>
              <a:t>Are users happy with their existing software system? Yes and no.</a:t>
            </a:r>
          </a:p>
          <a:p>
            <a:pPr eaLnBrk="1" hangingPunct="1">
              <a:lnSpc>
                <a:spcPct val="80000"/>
              </a:lnSpc>
              <a:buFont typeface="Wingdings" pitchFamily="2" charset="2"/>
              <a:buNone/>
            </a:pPr>
            <a:r>
              <a:rPr lang="zh-CN" altLang="en-US" sz="2800" smtClean="0">
                <a:solidFill>
                  <a:schemeClr val="hlink"/>
                </a:solidFill>
                <a:effectLst/>
                <a:latin typeface="宋体" pitchFamily="2" charset="-122"/>
                <a:ea typeface="宋体" pitchFamily="2" charset="-122"/>
              </a:rPr>
              <a:t>   用户对现有的软件系统很满意吗？</a:t>
            </a:r>
          </a:p>
          <a:p>
            <a:pPr eaLnBrk="1" hangingPunct="1">
              <a:lnSpc>
                <a:spcPct val="80000"/>
              </a:lnSpc>
            </a:pPr>
            <a:r>
              <a:rPr lang="en-US" altLang="zh-CN" sz="2800" smtClean="0">
                <a:solidFill>
                  <a:srgbClr val="0000FF"/>
                </a:solidFill>
                <a:effectLst/>
                <a:latin typeface="宋体" pitchFamily="2" charset="-122"/>
                <a:ea typeface="宋体" pitchFamily="2" charset="-122"/>
              </a:rPr>
              <a:t>There still much room for improvement in the quality of the software we produce.</a:t>
            </a:r>
          </a:p>
          <a:p>
            <a:pPr eaLnBrk="1" hangingPunct="1">
              <a:lnSpc>
                <a:spcPct val="80000"/>
              </a:lnSpc>
              <a:buFont typeface="Wingdings" pitchFamily="2" charset="2"/>
              <a:buNone/>
            </a:pPr>
            <a:r>
              <a:rPr lang="zh-CN" altLang="en-US" sz="2800" smtClean="0">
                <a:solidFill>
                  <a:srgbClr val="0000FF"/>
                </a:solidFill>
                <a:effectLst/>
                <a:latin typeface="宋体" pitchFamily="2" charset="-122"/>
                <a:ea typeface="宋体" pitchFamily="2" charset="-122"/>
              </a:rPr>
              <a:t>   在软件质量方面仍然有很大的改进余地。</a:t>
            </a:r>
          </a:p>
        </p:txBody>
      </p:sp>
      <p:pic>
        <p:nvPicPr>
          <p:cNvPr id="171026" name="Picture 18" descr="OF1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48271">
            <a:off x="2916238" y="836613"/>
            <a:ext cx="4794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29" name="Line 25"/>
          <p:cNvSpPr>
            <a:spLocks noChangeShapeType="1"/>
          </p:cNvSpPr>
          <p:nvPr/>
        </p:nvSpPr>
        <p:spPr bwMode="gray">
          <a:xfrm flipV="1">
            <a:off x="755650" y="3500438"/>
            <a:ext cx="6684963" cy="14287"/>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67" name="灯片编号占位符 8"/>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EFC3B760-8C6E-44A1-B3CC-6FB85F2E5A77}" type="slidenum">
              <a:rPr lang="zh-CN" altLang="en-US" sz="1200" smtClean="0">
                <a:solidFill>
                  <a:schemeClr val="bg2"/>
                </a:solidFill>
                <a:latin typeface="Arial" pitchFamily="34" charset="0"/>
              </a:rPr>
              <a:pPr eaLnBrk="1" hangingPunct="1">
                <a:spcBef>
                  <a:spcPct val="0"/>
                </a:spcBef>
                <a:buClrTx/>
                <a:buSzTx/>
                <a:buFontTx/>
                <a:buNone/>
              </a:pPr>
              <a:t>136</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subTnLst>
                                    <p:animClr clrSpc="rgb" dir="cw">
                                      <p:cBhvr override="childStyle">
                                        <p:cTn dur="1" fill="hold" display="0" masterRel="nextClick" afterEffect="1"/>
                                        <p:tgtEl>
                                          <p:spTgt spid="2"/>
                                        </p:tgtEl>
                                        <p:attrNameLst>
                                          <p:attrName>ppt_c</p:attrName>
                                        </p:attrNameLst>
                                      </p:cBhvr>
                                      <p:to>
                                        <a:schemeClr val="folHlink"/>
                                      </p:to>
                                    </p:animClr>
                                  </p:subTnLst>
                                </p:cTn>
                              </p:par>
                            </p:childTnLst>
                          </p:cTn>
                        </p:par>
                        <p:par>
                          <p:cTn id="11" fill="hold" nodeType="afterGroup">
                            <p:stCondLst>
                              <p:cond delay="2000"/>
                            </p:stCondLst>
                            <p:childTnLst>
                              <p:par>
                                <p:cTn id="12" presetID="50" presetClass="entr" presetSubtype="0" decel="100000" fill="hold" grpId="0" nodeType="afterEffect">
                                  <p:stCondLst>
                                    <p:cond delay="0"/>
                                  </p:stCondLst>
                                  <p:childTnLst>
                                    <p:set>
                                      <p:cBhvr>
                                        <p:cTn id="13" dur="1" fill="hold">
                                          <p:stCondLst>
                                            <p:cond delay="0"/>
                                          </p:stCondLst>
                                        </p:cTn>
                                        <p:tgtEl>
                                          <p:spTgt spid="171011">
                                            <p:txEl>
                                              <p:pRg st="0" end="0"/>
                                            </p:txEl>
                                          </p:spTgt>
                                        </p:tgtEl>
                                        <p:attrNameLst>
                                          <p:attrName>style.visibility</p:attrName>
                                        </p:attrNameLst>
                                      </p:cBhvr>
                                      <p:to>
                                        <p:strVal val="visible"/>
                                      </p:to>
                                    </p:set>
                                    <p:anim calcmode="lin" valueType="num">
                                      <p:cBhvr>
                                        <p:cTn id="14" dur="3000" fill="hold"/>
                                        <p:tgtEl>
                                          <p:spTgt spid="171011">
                                            <p:txEl>
                                              <p:pRg st="0" end="0"/>
                                            </p:txEl>
                                          </p:spTgt>
                                        </p:tgtEl>
                                        <p:attrNameLst>
                                          <p:attrName>ppt_w</p:attrName>
                                        </p:attrNameLst>
                                      </p:cBhvr>
                                      <p:tavLst>
                                        <p:tav tm="0">
                                          <p:val>
                                            <p:strVal val="#ppt_w+.3"/>
                                          </p:val>
                                        </p:tav>
                                        <p:tav tm="100000">
                                          <p:val>
                                            <p:strVal val="#ppt_w"/>
                                          </p:val>
                                        </p:tav>
                                      </p:tavLst>
                                    </p:anim>
                                    <p:anim calcmode="lin" valueType="num">
                                      <p:cBhvr>
                                        <p:cTn id="15" dur="3000" fill="hold"/>
                                        <p:tgtEl>
                                          <p:spTgt spid="171011">
                                            <p:txEl>
                                              <p:pRg st="0" end="0"/>
                                            </p:txEl>
                                          </p:spTgt>
                                        </p:tgtEl>
                                        <p:attrNameLst>
                                          <p:attrName>ppt_h</p:attrName>
                                        </p:attrNameLst>
                                      </p:cBhvr>
                                      <p:tavLst>
                                        <p:tav tm="0">
                                          <p:val>
                                            <p:strVal val="#ppt_h"/>
                                          </p:val>
                                        </p:tav>
                                        <p:tav tm="100000">
                                          <p:val>
                                            <p:strVal val="#ppt_h"/>
                                          </p:val>
                                        </p:tav>
                                      </p:tavLst>
                                    </p:anim>
                                    <p:animEffect transition="in" filter="fade">
                                      <p:cBhvr>
                                        <p:cTn id="16" dur="3000"/>
                                        <p:tgtEl>
                                          <p:spTgt spid="171011">
                                            <p:txEl>
                                              <p:pRg st="0" end="0"/>
                                            </p:txEl>
                                          </p:spTgt>
                                        </p:tgtEl>
                                      </p:cBhvr>
                                    </p:animEffect>
                                  </p:childTnLst>
                                </p:cTn>
                              </p:par>
                            </p:childTnLst>
                          </p:cTn>
                        </p:par>
                        <p:par>
                          <p:cTn id="17" fill="hold" nodeType="afterGroup">
                            <p:stCondLst>
                              <p:cond delay="5000"/>
                            </p:stCondLst>
                            <p:childTnLst>
                              <p:par>
                                <p:cTn id="18" presetID="50" presetClass="entr" presetSubtype="0" decel="100000" fill="hold" grpId="0" nodeType="afterEffect">
                                  <p:stCondLst>
                                    <p:cond delay="0"/>
                                  </p:stCondLst>
                                  <p:childTnLst>
                                    <p:set>
                                      <p:cBhvr>
                                        <p:cTn id="19" dur="1" fill="hold">
                                          <p:stCondLst>
                                            <p:cond delay="0"/>
                                          </p:stCondLst>
                                        </p:cTn>
                                        <p:tgtEl>
                                          <p:spTgt spid="171011">
                                            <p:txEl>
                                              <p:pRg st="1" end="1"/>
                                            </p:txEl>
                                          </p:spTgt>
                                        </p:tgtEl>
                                        <p:attrNameLst>
                                          <p:attrName>style.visibility</p:attrName>
                                        </p:attrNameLst>
                                      </p:cBhvr>
                                      <p:to>
                                        <p:strVal val="visible"/>
                                      </p:to>
                                    </p:set>
                                    <p:anim calcmode="lin" valueType="num">
                                      <p:cBhvr>
                                        <p:cTn id="20" dur="3000" fill="hold"/>
                                        <p:tgtEl>
                                          <p:spTgt spid="171011">
                                            <p:txEl>
                                              <p:pRg st="1" end="1"/>
                                            </p:txEl>
                                          </p:spTgt>
                                        </p:tgtEl>
                                        <p:attrNameLst>
                                          <p:attrName>ppt_w</p:attrName>
                                        </p:attrNameLst>
                                      </p:cBhvr>
                                      <p:tavLst>
                                        <p:tav tm="0">
                                          <p:val>
                                            <p:strVal val="#ppt_w+.3"/>
                                          </p:val>
                                        </p:tav>
                                        <p:tav tm="100000">
                                          <p:val>
                                            <p:strVal val="#ppt_w"/>
                                          </p:val>
                                        </p:tav>
                                      </p:tavLst>
                                    </p:anim>
                                    <p:anim calcmode="lin" valueType="num">
                                      <p:cBhvr>
                                        <p:cTn id="21" dur="3000" fill="hold"/>
                                        <p:tgtEl>
                                          <p:spTgt spid="171011">
                                            <p:txEl>
                                              <p:pRg st="1" end="1"/>
                                            </p:txEl>
                                          </p:spTgt>
                                        </p:tgtEl>
                                        <p:attrNameLst>
                                          <p:attrName>ppt_h</p:attrName>
                                        </p:attrNameLst>
                                      </p:cBhvr>
                                      <p:tavLst>
                                        <p:tav tm="0">
                                          <p:val>
                                            <p:strVal val="#ppt_h"/>
                                          </p:val>
                                        </p:tav>
                                        <p:tav tm="100000">
                                          <p:val>
                                            <p:strVal val="#ppt_h"/>
                                          </p:val>
                                        </p:tav>
                                      </p:tavLst>
                                    </p:anim>
                                    <p:animEffect transition="in" filter="fade">
                                      <p:cBhvr>
                                        <p:cTn id="22" dur="3000"/>
                                        <p:tgtEl>
                                          <p:spTgt spid="171011">
                                            <p:txEl>
                                              <p:pRg st="1" end="1"/>
                                            </p:txEl>
                                          </p:spTgt>
                                        </p:tgtEl>
                                      </p:cBhvr>
                                    </p:animEffect>
                                  </p:childTnLst>
                                </p:cTn>
                              </p:par>
                            </p:childTnLst>
                          </p:cTn>
                        </p:par>
                        <p:par>
                          <p:cTn id="23" fill="hold" nodeType="afterGroup">
                            <p:stCondLst>
                              <p:cond delay="8000"/>
                            </p:stCondLst>
                            <p:childTnLst>
                              <p:par>
                                <p:cTn id="24" presetID="50" presetClass="entr" presetSubtype="0" decel="100000" fill="hold" grpId="0" nodeType="afterEffect">
                                  <p:stCondLst>
                                    <p:cond delay="0"/>
                                  </p:stCondLst>
                                  <p:childTnLst>
                                    <p:set>
                                      <p:cBhvr>
                                        <p:cTn id="25" dur="1" fill="hold">
                                          <p:stCondLst>
                                            <p:cond delay="0"/>
                                          </p:stCondLst>
                                        </p:cTn>
                                        <p:tgtEl>
                                          <p:spTgt spid="171011">
                                            <p:txEl>
                                              <p:pRg st="2" end="2"/>
                                            </p:txEl>
                                          </p:spTgt>
                                        </p:tgtEl>
                                        <p:attrNameLst>
                                          <p:attrName>style.visibility</p:attrName>
                                        </p:attrNameLst>
                                      </p:cBhvr>
                                      <p:to>
                                        <p:strVal val="visible"/>
                                      </p:to>
                                    </p:set>
                                    <p:anim calcmode="lin" valueType="num">
                                      <p:cBhvr>
                                        <p:cTn id="26" dur="3000" fill="hold"/>
                                        <p:tgtEl>
                                          <p:spTgt spid="171011">
                                            <p:txEl>
                                              <p:pRg st="2" end="2"/>
                                            </p:txEl>
                                          </p:spTgt>
                                        </p:tgtEl>
                                        <p:attrNameLst>
                                          <p:attrName>ppt_w</p:attrName>
                                        </p:attrNameLst>
                                      </p:cBhvr>
                                      <p:tavLst>
                                        <p:tav tm="0">
                                          <p:val>
                                            <p:strVal val="#ppt_w+.3"/>
                                          </p:val>
                                        </p:tav>
                                        <p:tav tm="100000">
                                          <p:val>
                                            <p:strVal val="#ppt_w"/>
                                          </p:val>
                                        </p:tav>
                                      </p:tavLst>
                                    </p:anim>
                                    <p:anim calcmode="lin" valueType="num">
                                      <p:cBhvr>
                                        <p:cTn id="27" dur="3000" fill="hold"/>
                                        <p:tgtEl>
                                          <p:spTgt spid="171011">
                                            <p:txEl>
                                              <p:pRg st="2" end="2"/>
                                            </p:txEl>
                                          </p:spTgt>
                                        </p:tgtEl>
                                        <p:attrNameLst>
                                          <p:attrName>ppt_h</p:attrName>
                                        </p:attrNameLst>
                                      </p:cBhvr>
                                      <p:tavLst>
                                        <p:tav tm="0">
                                          <p:val>
                                            <p:strVal val="#ppt_h"/>
                                          </p:val>
                                        </p:tav>
                                        <p:tav tm="100000">
                                          <p:val>
                                            <p:strVal val="#ppt_h"/>
                                          </p:val>
                                        </p:tav>
                                      </p:tavLst>
                                    </p:anim>
                                    <p:animEffect transition="in" filter="fade">
                                      <p:cBhvr>
                                        <p:cTn id="28" dur="3000"/>
                                        <p:tgtEl>
                                          <p:spTgt spid="171011">
                                            <p:txEl>
                                              <p:pRg st="2" end="2"/>
                                            </p:txEl>
                                          </p:spTgt>
                                        </p:tgtEl>
                                      </p:cBhvr>
                                    </p:animEffect>
                                  </p:childTnLst>
                                </p:cTn>
                              </p:par>
                            </p:childTnLst>
                          </p:cTn>
                        </p:par>
                        <p:par>
                          <p:cTn id="29" fill="hold" nodeType="afterGroup">
                            <p:stCondLst>
                              <p:cond delay="11000"/>
                            </p:stCondLst>
                            <p:childTnLst>
                              <p:par>
                                <p:cTn id="30" presetID="50" presetClass="entr" presetSubtype="0" decel="100000" fill="hold" grpId="0" nodeType="afterEffect">
                                  <p:stCondLst>
                                    <p:cond delay="0"/>
                                  </p:stCondLst>
                                  <p:childTnLst>
                                    <p:set>
                                      <p:cBhvr>
                                        <p:cTn id="31" dur="1" fill="hold">
                                          <p:stCondLst>
                                            <p:cond delay="0"/>
                                          </p:stCondLst>
                                        </p:cTn>
                                        <p:tgtEl>
                                          <p:spTgt spid="171011">
                                            <p:txEl>
                                              <p:pRg st="3" end="3"/>
                                            </p:txEl>
                                          </p:spTgt>
                                        </p:tgtEl>
                                        <p:attrNameLst>
                                          <p:attrName>style.visibility</p:attrName>
                                        </p:attrNameLst>
                                      </p:cBhvr>
                                      <p:to>
                                        <p:strVal val="visible"/>
                                      </p:to>
                                    </p:set>
                                    <p:anim calcmode="lin" valueType="num">
                                      <p:cBhvr>
                                        <p:cTn id="32" dur="3000" fill="hold"/>
                                        <p:tgtEl>
                                          <p:spTgt spid="171011">
                                            <p:txEl>
                                              <p:pRg st="3" end="3"/>
                                            </p:txEl>
                                          </p:spTgt>
                                        </p:tgtEl>
                                        <p:attrNameLst>
                                          <p:attrName>ppt_w</p:attrName>
                                        </p:attrNameLst>
                                      </p:cBhvr>
                                      <p:tavLst>
                                        <p:tav tm="0">
                                          <p:val>
                                            <p:strVal val="#ppt_w+.3"/>
                                          </p:val>
                                        </p:tav>
                                        <p:tav tm="100000">
                                          <p:val>
                                            <p:strVal val="#ppt_w"/>
                                          </p:val>
                                        </p:tav>
                                      </p:tavLst>
                                    </p:anim>
                                    <p:anim calcmode="lin" valueType="num">
                                      <p:cBhvr>
                                        <p:cTn id="33" dur="3000" fill="hold"/>
                                        <p:tgtEl>
                                          <p:spTgt spid="171011">
                                            <p:txEl>
                                              <p:pRg st="3" end="3"/>
                                            </p:txEl>
                                          </p:spTgt>
                                        </p:tgtEl>
                                        <p:attrNameLst>
                                          <p:attrName>ppt_h</p:attrName>
                                        </p:attrNameLst>
                                      </p:cBhvr>
                                      <p:tavLst>
                                        <p:tav tm="0">
                                          <p:val>
                                            <p:strVal val="#ppt_h"/>
                                          </p:val>
                                        </p:tav>
                                        <p:tav tm="100000">
                                          <p:val>
                                            <p:strVal val="#ppt_h"/>
                                          </p:val>
                                        </p:tav>
                                      </p:tavLst>
                                    </p:anim>
                                    <p:animEffect transition="in" filter="fade">
                                      <p:cBhvr>
                                        <p:cTn id="34" dur="3000"/>
                                        <p:tgtEl>
                                          <p:spTgt spid="171011">
                                            <p:txEl>
                                              <p:pRg st="3" end="3"/>
                                            </p:txEl>
                                          </p:spTgt>
                                        </p:tgtEl>
                                      </p:cBhvr>
                                    </p:animEffect>
                                  </p:childTnLst>
                                </p:cTn>
                              </p:par>
                            </p:childTnLst>
                          </p:cTn>
                        </p:par>
                        <p:par>
                          <p:cTn id="35" fill="hold" nodeType="afterGroup">
                            <p:stCondLst>
                              <p:cond delay="14000"/>
                            </p:stCondLst>
                            <p:childTnLst>
                              <p:par>
                                <p:cTn id="36" presetID="0" presetClass="path" presetSubtype="0" accel="50000" decel="50000" fill="hold" nodeType="afterEffect">
                                  <p:stCondLst>
                                    <p:cond delay="0"/>
                                  </p:stCondLst>
                                  <p:childTnLst>
                                    <p:animMotion origin="layout" path="M 4.16667E-6 1.9963E-6 C 0.03142 -0.00694 0.06284 -0.01434 0.11475 1.9963E-6 C 0.16666 0.01365 0.25451 0.04834 0.31198 0.08142 C 0.36961 0.11473 0.42829 0.16724 0.45989 0.1987 C 0.49132 0.22993 0.49409 0.25769 0.50138 0.26926 " pathEditMode="relative" rAng="0" ptsTypes="aaaaA">
                                      <p:cBhvr>
                                        <p:cTn id="37" dur="2000" fill="hold"/>
                                        <p:tgtEl>
                                          <p:spTgt spid="171026"/>
                                        </p:tgtEl>
                                        <p:attrNameLst>
                                          <p:attrName>ppt_x</p:attrName>
                                          <p:attrName>ppt_y</p:attrName>
                                        </p:attrNameLst>
                                      </p:cBhvr>
                                      <p:rCtr x="25069" y="12746"/>
                                    </p:animMotion>
                                  </p:childTnLst>
                                </p:cTn>
                              </p:par>
                              <p:par>
                                <p:cTn id="38" presetID="12" presetClass="entr" presetSubtype="8" fill="hold" grpId="0" nodeType="withEffect">
                                  <p:stCondLst>
                                    <p:cond delay="0"/>
                                  </p:stCondLst>
                                  <p:childTnLst>
                                    <p:set>
                                      <p:cBhvr>
                                        <p:cTn id="39" dur="1" fill="hold">
                                          <p:stCondLst>
                                            <p:cond delay="0"/>
                                          </p:stCondLst>
                                        </p:cTn>
                                        <p:tgtEl>
                                          <p:spTgt spid="171029"/>
                                        </p:tgtEl>
                                        <p:attrNameLst>
                                          <p:attrName>style.visibility</p:attrName>
                                        </p:attrNameLst>
                                      </p:cBhvr>
                                      <p:to>
                                        <p:strVal val="visible"/>
                                      </p:to>
                                    </p:set>
                                    <p:animEffect transition="in" filter="slide(fromLeft)">
                                      <p:cBhvr>
                                        <p:cTn id="40" dur="500"/>
                                        <p:tgtEl>
                                          <p:spTgt spid="17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171029"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a typeface="宋体" pitchFamily="2" charset="-122"/>
              </a:rPr>
              <a:t>软件工程简介</a:t>
            </a:r>
          </a:p>
        </p:txBody>
      </p:sp>
      <p:sp>
        <p:nvSpPr>
          <p:cNvPr id="3" name="内容占位符 2"/>
          <p:cNvSpPr>
            <a:spLocks noGrp="1"/>
          </p:cNvSpPr>
          <p:nvPr>
            <p:ph idx="1"/>
          </p:nvPr>
        </p:nvSpPr>
        <p:spPr/>
        <p:txBody>
          <a:bodyPr/>
          <a:lstStyle/>
          <a:p>
            <a:pPr>
              <a:defRPr/>
            </a:pPr>
            <a:r>
              <a:rPr lang="zh-CN" altLang="en-US" sz="2800" b="1" smtClean="0">
                <a:ea typeface="宋体" pitchFamily="2" charset="-122"/>
              </a:rPr>
              <a:t>软件的概念和特点</a:t>
            </a:r>
            <a:endParaRPr lang="en-US" altLang="zh-CN" sz="2800" b="1" smtClean="0">
              <a:ea typeface="宋体" pitchFamily="2" charset="-122"/>
            </a:endParaRPr>
          </a:p>
          <a:p>
            <a:pPr>
              <a:defRPr/>
            </a:pPr>
            <a:r>
              <a:rPr lang="zh-CN" altLang="en-US" sz="2800" b="1" smtClean="0">
                <a:ea typeface="宋体" pitchFamily="2" charset="-122"/>
              </a:rPr>
              <a:t>软件的分类</a:t>
            </a:r>
            <a:endParaRPr lang="en-US" altLang="zh-CN" sz="2800" b="1" smtClean="0">
              <a:ea typeface="宋体" pitchFamily="2" charset="-122"/>
            </a:endParaRPr>
          </a:p>
          <a:p>
            <a:pPr>
              <a:defRPr/>
            </a:pPr>
            <a:r>
              <a:rPr lang="zh-CN" altLang="en-US" sz="2800" b="1" smtClean="0">
                <a:ea typeface="宋体" pitchFamily="2" charset="-122"/>
              </a:rPr>
              <a:t>软件危机</a:t>
            </a:r>
            <a:endParaRPr lang="en-US" altLang="zh-CN" sz="2800" b="1" smtClean="0">
              <a:ea typeface="宋体" pitchFamily="2" charset="-122"/>
            </a:endParaRPr>
          </a:p>
          <a:p>
            <a:pPr>
              <a:defRPr/>
            </a:pPr>
            <a:r>
              <a:rPr lang="zh-CN" altLang="en-US" sz="2800" b="1" smtClean="0">
                <a:ea typeface="宋体" pitchFamily="2" charset="-122"/>
              </a:rPr>
              <a:t>什么是软件工程</a:t>
            </a:r>
            <a:endParaRPr lang="en-US" altLang="zh-CN" sz="2800" b="1" smtClean="0">
              <a:ea typeface="宋体" pitchFamily="2" charset="-122"/>
            </a:endParaRPr>
          </a:p>
          <a:p>
            <a:pPr>
              <a:defRPr/>
            </a:pPr>
            <a:r>
              <a:rPr lang="zh-CN" altLang="en-US" sz="2800" b="1" smtClean="0">
                <a:ea typeface="宋体" pitchFamily="2" charset="-122"/>
              </a:rPr>
              <a:t>什么是好软件</a:t>
            </a:r>
            <a:endParaRPr lang="en-US" altLang="zh-CN" sz="2800" b="1" smtClean="0">
              <a:ea typeface="宋体" pitchFamily="2" charset="-122"/>
            </a:endParaRPr>
          </a:p>
          <a:p>
            <a:pPr>
              <a:defRPr/>
            </a:pPr>
            <a:r>
              <a:rPr lang="zh-CN" altLang="en-US" sz="2800" b="1" smtClean="0">
                <a:ea typeface="宋体" pitchFamily="2" charset="-122"/>
              </a:rPr>
              <a:t>谁来做软件工程</a:t>
            </a:r>
            <a:endParaRPr lang="en-US" altLang="zh-CN" sz="2800" b="1" smtClean="0">
              <a:ea typeface="宋体" pitchFamily="2" charset="-122"/>
            </a:endParaRPr>
          </a:p>
          <a:p>
            <a:pPr>
              <a:defRPr/>
            </a:pPr>
            <a:r>
              <a:rPr lang="zh-CN" altLang="en-US" sz="2800" b="1" smtClean="0">
                <a:solidFill>
                  <a:srgbClr val="FFFF00"/>
                </a:solidFill>
                <a:ea typeface="宋体" pitchFamily="2" charset="-122"/>
              </a:rPr>
              <a:t>系统的方法</a:t>
            </a:r>
            <a:endParaRPr lang="en-US" altLang="zh-CN" sz="2800" b="1" smtClean="0">
              <a:solidFill>
                <a:srgbClr val="FFFF00"/>
              </a:solidFill>
              <a:ea typeface="宋体" pitchFamily="2" charset="-122"/>
            </a:endParaRPr>
          </a:p>
          <a:p>
            <a:pPr>
              <a:defRPr/>
            </a:pPr>
            <a:r>
              <a:rPr lang="zh-CN" altLang="en-US" sz="2800" b="1" smtClean="0">
                <a:ea typeface="宋体" pitchFamily="2" charset="-122"/>
              </a:rPr>
              <a:t>工程的方法</a:t>
            </a:r>
            <a:endParaRPr lang="en-US" altLang="zh-CN" sz="2800" b="1" smtClean="0">
              <a:ea typeface="宋体" pitchFamily="2" charset="-122"/>
            </a:endParaRPr>
          </a:p>
          <a:p>
            <a:pPr>
              <a:defRPr/>
            </a:pPr>
            <a:r>
              <a:rPr lang="zh-CN" altLang="en-US" sz="2800" b="1" smtClean="0">
                <a:ea typeface="宋体" pitchFamily="2" charset="-122"/>
              </a:rPr>
              <a:t>软件工程的变化</a:t>
            </a:r>
            <a:endParaRPr lang="en-US" altLang="zh-CN" sz="2800" b="1" smtClean="0">
              <a:ea typeface="宋体" pitchFamily="2" charset="-122"/>
            </a:endParaRPr>
          </a:p>
          <a:p>
            <a:pPr>
              <a:defRPr/>
            </a:pPr>
            <a:r>
              <a:rPr lang="zh-CN" altLang="en-US" sz="2800" b="1" smtClean="0">
                <a:ea typeface="宋体" pitchFamily="2" charset="-122"/>
              </a:rPr>
              <a:t>再看软件工程</a:t>
            </a:r>
          </a:p>
          <a:p>
            <a:pPr>
              <a:defRPr/>
            </a:pPr>
            <a:endParaRPr lang="zh-CN" altLang="en-US" smtClean="0">
              <a:ea typeface="宋体" pitchFamily="2" charset="-122"/>
            </a:endParaRPr>
          </a:p>
        </p:txBody>
      </p:sp>
      <p:sp>
        <p:nvSpPr>
          <p:cNvPr id="14438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75B0E0F0-3D6E-485B-B59C-F16F16588A08}" type="slidenum">
              <a:rPr lang="zh-CN" altLang="en-US" sz="1200" smtClean="0">
                <a:solidFill>
                  <a:schemeClr val="bg2"/>
                </a:solidFill>
                <a:latin typeface="Arial" pitchFamily="34" charset="0"/>
              </a:rPr>
              <a:pPr eaLnBrk="1" hangingPunct="1">
                <a:spcBef>
                  <a:spcPct val="0"/>
                </a:spcBef>
                <a:buClrTx/>
                <a:buSzTx/>
                <a:buFontTx/>
                <a:buNone/>
              </a:pPr>
              <a:t>137</a:t>
            </a:fld>
            <a:endParaRPr lang="en-US" altLang="zh-CN" sz="1200" smtClean="0">
              <a:solidFill>
                <a:schemeClr val="bg2"/>
              </a:solidFill>
              <a:latin typeface="Arial" pitchFamily="34" charset="0"/>
            </a:endParaRPr>
          </a:p>
        </p:txBody>
      </p:sp>
      <p:sp>
        <p:nvSpPr>
          <p:cNvPr id="144389" name="页脚占位符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183298" name="Rectangle 2"/>
          <p:cNvSpPr>
            <a:spLocks noGrp="1" noRot="1" noChangeArrowheads="1"/>
          </p:cNvSpPr>
          <p:nvPr>
            <p:ph type="title"/>
          </p:nvPr>
        </p:nvSpPr>
        <p:spPr>
          <a:xfrm>
            <a:off x="1763713" y="228600"/>
            <a:ext cx="7056437" cy="884238"/>
          </a:xfrm>
        </p:spPr>
        <p:txBody>
          <a:bodyPr/>
          <a:lstStyle/>
          <a:p>
            <a:pPr algn="l" eaLnBrk="1" hangingPunct="1">
              <a:defRPr/>
            </a:pPr>
            <a:r>
              <a:rPr lang="en-US" altLang="zh-CN" sz="3600" smtClean="0">
                <a:ea typeface="宋体" pitchFamily="2" charset="-122"/>
              </a:rPr>
              <a:t>1.7 Systems approach  </a:t>
            </a:r>
            <a:r>
              <a:rPr lang="zh-CN" altLang="en-US" sz="2800" smtClean="0">
                <a:ea typeface="宋体" pitchFamily="2" charset="-122"/>
              </a:rPr>
              <a:t>系统方法</a:t>
            </a:r>
          </a:p>
        </p:txBody>
      </p:sp>
      <p:grpSp>
        <p:nvGrpSpPr>
          <p:cNvPr id="2" name="Group 105"/>
          <p:cNvGrpSpPr>
            <a:grpSpLocks/>
          </p:cNvGrpSpPr>
          <p:nvPr/>
        </p:nvGrpSpPr>
        <p:grpSpPr bwMode="auto">
          <a:xfrm>
            <a:off x="218161" y="2060575"/>
            <a:ext cx="5865138" cy="4038600"/>
            <a:chOff x="732" y="1249"/>
            <a:chExt cx="2873" cy="2544"/>
          </a:xfrm>
        </p:grpSpPr>
        <p:grpSp>
          <p:nvGrpSpPr>
            <p:cNvPr id="145415" name="Group 62"/>
            <p:cNvGrpSpPr>
              <a:grpSpLocks/>
            </p:cNvGrpSpPr>
            <p:nvPr/>
          </p:nvGrpSpPr>
          <p:grpSpPr bwMode="auto">
            <a:xfrm>
              <a:off x="732" y="1249"/>
              <a:ext cx="2873" cy="2544"/>
              <a:chOff x="610" y="1341"/>
              <a:chExt cx="2552" cy="2259"/>
            </a:xfrm>
          </p:grpSpPr>
          <p:grpSp>
            <p:nvGrpSpPr>
              <p:cNvPr id="145420" name="Group 63"/>
              <p:cNvGrpSpPr>
                <a:grpSpLocks/>
              </p:cNvGrpSpPr>
              <p:nvPr/>
            </p:nvGrpSpPr>
            <p:grpSpPr bwMode="auto">
              <a:xfrm>
                <a:off x="610" y="1341"/>
                <a:ext cx="2552" cy="2259"/>
                <a:chOff x="610" y="1341"/>
                <a:chExt cx="2552" cy="2259"/>
              </a:xfrm>
            </p:grpSpPr>
            <p:sp>
              <p:nvSpPr>
                <p:cNvPr id="183360" name="Rectangle 64"/>
                <p:cNvSpPr>
                  <a:spLocks noChangeArrowheads="1"/>
                </p:cNvSpPr>
                <p:nvPr/>
              </p:nvSpPr>
              <p:spPr bwMode="gray">
                <a:xfrm>
                  <a:off x="624" y="2565"/>
                  <a:ext cx="2290" cy="442"/>
                </a:xfrm>
                <a:prstGeom prst="rect">
                  <a:avLst/>
                </a:prstGeom>
                <a:gradFill rotWithShape="1">
                  <a:gsLst>
                    <a:gs pos="0">
                      <a:schemeClr val="hlink">
                        <a:gamma/>
                        <a:tint val="0"/>
                        <a:invGamma/>
                        <a:alpha val="0"/>
                      </a:schemeClr>
                    </a:gs>
                    <a:gs pos="100000">
                      <a:schemeClr val="hlink"/>
                    </a:gs>
                  </a:gsLst>
                  <a:lin ang="0" scaled="1"/>
                </a:gradFill>
                <a:ln w="9525">
                  <a:noFill/>
                  <a:miter lim="800000"/>
                  <a:headEnd/>
                  <a:tailEnd/>
                </a:ln>
                <a:effectLst/>
              </p:spPr>
              <p:txBody>
                <a:bodyPr wrap="none" anchor="ctr"/>
                <a:lstStyle/>
                <a:p>
                  <a:pPr algn="r" eaLnBrk="0" hangingPunct="0">
                    <a:defRPr/>
                  </a:pPr>
                  <a:endParaRPr lang="zh-CN" altLang="en-US"/>
                </a:p>
              </p:txBody>
            </p:sp>
            <p:sp>
              <p:nvSpPr>
                <p:cNvPr id="183361" name="Rectangle 65"/>
                <p:cNvSpPr>
                  <a:spLocks noChangeArrowheads="1"/>
                </p:cNvSpPr>
                <p:nvPr/>
              </p:nvSpPr>
              <p:spPr bwMode="gray">
                <a:xfrm>
                  <a:off x="624" y="1950"/>
                  <a:ext cx="2290" cy="442"/>
                </a:xfrm>
                <a:prstGeom prst="rect">
                  <a:avLst/>
                </a:prstGeom>
                <a:gradFill rotWithShape="1">
                  <a:gsLst>
                    <a:gs pos="0">
                      <a:schemeClr val="accent2">
                        <a:gamma/>
                        <a:tint val="0"/>
                        <a:invGamma/>
                        <a:alpha val="0"/>
                      </a:schemeClr>
                    </a:gs>
                    <a:gs pos="100000">
                      <a:schemeClr val="accent2"/>
                    </a:gs>
                  </a:gsLst>
                  <a:lin ang="0" scaled="1"/>
                </a:gradFill>
                <a:ln w="9525">
                  <a:noFill/>
                  <a:miter lim="800000"/>
                  <a:headEnd/>
                  <a:tailEnd/>
                </a:ln>
                <a:effectLst/>
              </p:spPr>
              <p:txBody>
                <a:bodyPr wrap="none" anchor="ctr"/>
                <a:lstStyle/>
                <a:p>
                  <a:pPr algn="r" eaLnBrk="0" hangingPunct="0">
                    <a:defRPr/>
                  </a:pPr>
                  <a:endParaRPr lang="zh-CN" altLang="en-US"/>
                </a:p>
              </p:txBody>
            </p:sp>
            <p:sp>
              <p:nvSpPr>
                <p:cNvPr id="183362" name="Rectangle 66"/>
                <p:cNvSpPr>
                  <a:spLocks noChangeArrowheads="1"/>
                </p:cNvSpPr>
                <p:nvPr/>
              </p:nvSpPr>
              <p:spPr bwMode="gray">
                <a:xfrm>
                  <a:off x="624" y="1361"/>
                  <a:ext cx="2290" cy="440"/>
                </a:xfrm>
                <a:prstGeom prst="rect">
                  <a:avLst/>
                </a:prstGeom>
                <a:gradFill rotWithShape="1">
                  <a:gsLst>
                    <a:gs pos="0">
                      <a:schemeClr val="accent1">
                        <a:gamma/>
                        <a:tint val="0"/>
                        <a:invGamma/>
                        <a:alpha val="0"/>
                      </a:schemeClr>
                    </a:gs>
                    <a:gs pos="100000">
                      <a:schemeClr val="accent1"/>
                    </a:gs>
                  </a:gsLst>
                  <a:lin ang="0" scaled="1"/>
                </a:gradFill>
                <a:ln w="9525">
                  <a:noFill/>
                  <a:miter lim="800000"/>
                  <a:headEnd/>
                  <a:tailEnd/>
                </a:ln>
                <a:effectLst/>
              </p:spPr>
              <p:txBody>
                <a:bodyPr wrap="none" anchor="ctr"/>
                <a:lstStyle/>
                <a:p>
                  <a:pPr algn="r" eaLnBrk="0" hangingPunct="0">
                    <a:defRPr/>
                  </a:pPr>
                  <a:endParaRPr lang="zh-CN" altLang="en-US"/>
                </a:p>
              </p:txBody>
            </p:sp>
            <p:grpSp>
              <p:nvGrpSpPr>
                <p:cNvPr id="145425" name="Group 67"/>
                <p:cNvGrpSpPr>
                  <a:grpSpLocks/>
                </p:cNvGrpSpPr>
                <p:nvPr/>
              </p:nvGrpSpPr>
              <p:grpSpPr bwMode="auto">
                <a:xfrm>
                  <a:off x="610" y="1341"/>
                  <a:ext cx="2552" cy="2259"/>
                  <a:chOff x="610" y="1341"/>
                  <a:chExt cx="2552" cy="2259"/>
                </a:xfrm>
              </p:grpSpPr>
              <p:sp>
                <p:nvSpPr>
                  <p:cNvPr id="183364" name="Rectangle 68"/>
                  <p:cNvSpPr>
                    <a:spLocks noChangeArrowheads="1"/>
                  </p:cNvSpPr>
                  <p:nvPr/>
                </p:nvSpPr>
                <p:spPr bwMode="gray">
                  <a:xfrm>
                    <a:off x="610" y="3155"/>
                    <a:ext cx="2290" cy="442"/>
                  </a:xfrm>
                  <a:prstGeom prst="rect">
                    <a:avLst/>
                  </a:prstGeom>
                  <a:gradFill rotWithShape="1">
                    <a:gsLst>
                      <a:gs pos="0">
                        <a:schemeClr val="folHlink">
                          <a:gamma/>
                          <a:tint val="0"/>
                          <a:invGamma/>
                          <a:alpha val="0"/>
                        </a:schemeClr>
                      </a:gs>
                      <a:gs pos="100000">
                        <a:schemeClr val="folHlink"/>
                      </a:gs>
                    </a:gsLst>
                    <a:lin ang="0" scaled="1"/>
                  </a:gradFill>
                  <a:ln w="9525">
                    <a:noFill/>
                    <a:miter lim="800000"/>
                    <a:headEnd/>
                    <a:tailEnd/>
                  </a:ln>
                  <a:effectLst/>
                </p:spPr>
                <p:txBody>
                  <a:bodyPr wrap="none" anchor="ctr"/>
                  <a:lstStyle/>
                  <a:p>
                    <a:pPr algn="r" eaLnBrk="0" hangingPunct="0">
                      <a:defRPr/>
                    </a:pPr>
                    <a:endParaRPr lang="zh-CN" altLang="en-US"/>
                  </a:p>
                </p:txBody>
              </p:sp>
              <p:sp>
                <p:nvSpPr>
                  <p:cNvPr id="145427" name="Rectangle 69"/>
                  <p:cNvSpPr>
                    <a:spLocks noChangeArrowheads="1"/>
                  </p:cNvSpPr>
                  <p:nvPr/>
                </p:nvSpPr>
                <p:spPr bwMode="auto">
                  <a:xfrm>
                    <a:off x="768" y="1424"/>
                    <a:ext cx="1935"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en-US" altLang="zh-CN" sz="1400" b="1">
                      <a:latin typeface="Arial" pitchFamily="34" charset="0"/>
                      <a:cs typeface="Arial" pitchFamily="34" charset="0"/>
                    </a:endParaRPr>
                  </a:p>
                </p:txBody>
              </p:sp>
              <p:sp>
                <p:nvSpPr>
                  <p:cNvPr id="145428" name="Rectangle 70"/>
                  <p:cNvSpPr>
                    <a:spLocks noChangeArrowheads="1"/>
                  </p:cNvSpPr>
                  <p:nvPr/>
                </p:nvSpPr>
                <p:spPr bwMode="auto">
                  <a:xfrm>
                    <a:off x="768" y="2016"/>
                    <a:ext cx="1935"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en-US" altLang="zh-CN" sz="1400" b="1">
                      <a:latin typeface="Arial" pitchFamily="34" charset="0"/>
                      <a:cs typeface="Arial" pitchFamily="34" charset="0"/>
                    </a:endParaRPr>
                  </a:p>
                </p:txBody>
              </p:sp>
              <p:sp>
                <p:nvSpPr>
                  <p:cNvPr id="145429" name="Rectangle 71"/>
                  <p:cNvSpPr>
                    <a:spLocks noChangeArrowheads="1"/>
                  </p:cNvSpPr>
                  <p:nvPr/>
                </p:nvSpPr>
                <p:spPr bwMode="auto">
                  <a:xfrm>
                    <a:off x="768" y="2644"/>
                    <a:ext cx="1935"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en-US" altLang="zh-CN" sz="1400" b="1">
                      <a:latin typeface="Arial" pitchFamily="34" charset="0"/>
                      <a:cs typeface="Arial" pitchFamily="34" charset="0"/>
                    </a:endParaRPr>
                  </a:p>
                </p:txBody>
              </p:sp>
              <p:grpSp>
                <p:nvGrpSpPr>
                  <p:cNvPr id="145430" name="Group 72"/>
                  <p:cNvGrpSpPr>
                    <a:grpSpLocks/>
                  </p:cNvGrpSpPr>
                  <p:nvPr/>
                </p:nvGrpSpPr>
                <p:grpSpPr bwMode="auto">
                  <a:xfrm>
                    <a:off x="2645" y="1341"/>
                    <a:ext cx="485" cy="482"/>
                    <a:chOff x="1596" y="1152"/>
                    <a:chExt cx="518" cy="516"/>
                  </a:xfrm>
                </p:grpSpPr>
                <p:sp>
                  <p:nvSpPr>
                    <p:cNvPr id="145452" name="Oval 73"/>
                    <p:cNvSpPr>
                      <a:spLocks noChangeArrowheads="1"/>
                    </p:cNvSpPr>
                    <p:nvPr/>
                  </p:nvSpPr>
                  <p:spPr bwMode="gray">
                    <a:xfrm>
                      <a:off x="1596" y="1154"/>
                      <a:ext cx="518" cy="514"/>
                    </a:xfrm>
                    <a:prstGeom prst="ellipse">
                      <a:avLst/>
                    </a:prstGeom>
                    <a:solidFill>
                      <a:schemeClr val="accent1"/>
                    </a:solidFill>
                    <a:ln w="28575" algn="ctr">
                      <a:solidFill>
                        <a:srgbClr val="F8F8F8">
                          <a:alpha val="70195"/>
                        </a:srgbClr>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pic>
                  <p:nvPicPr>
                    <p:cNvPr id="145453" name="Picture 74" descr="cir_lighteffect0"/>
                    <p:cNvPicPr>
                      <a:picLocks noChangeAspect="1" noChangeArrowheads="1"/>
                    </p:cNvPicPr>
                    <p:nvPr/>
                  </p:nvPicPr>
                  <p:blipFill>
                    <a:blip r:embed="rId3">
                      <a:lum bright="18000" contrast="-12000"/>
                      <a:extLst>
                        <a:ext uri="{28A0092B-C50C-407E-A947-70E740481C1C}">
                          <a14:useLocalDpi xmlns:a14="http://schemas.microsoft.com/office/drawing/2010/main" val="0"/>
                        </a:ext>
                      </a:extLst>
                    </a:blip>
                    <a:srcRect/>
                    <a:stretch>
                      <a:fillRect/>
                    </a:stretch>
                  </p:blipFill>
                  <p:spPr bwMode="gray">
                    <a:xfrm>
                      <a:off x="1609" y="1152"/>
                      <a:ext cx="48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5431" name="Group 75"/>
                  <p:cNvGrpSpPr>
                    <a:grpSpLocks/>
                  </p:cNvGrpSpPr>
                  <p:nvPr/>
                </p:nvGrpSpPr>
                <p:grpSpPr bwMode="auto">
                  <a:xfrm>
                    <a:off x="2645" y="1924"/>
                    <a:ext cx="485" cy="483"/>
                    <a:chOff x="1596" y="1152"/>
                    <a:chExt cx="518" cy="516"/>
                  </a:xfrm>
                </p:grpSpPr>
                <p:sp>
                  <p:nvSpPr>
                    <p:cNvPr id="145450" name="Oval 76"/>
                    <p:cNvSpPr>
                      <a:spLocks noChangeArrowheads="1"/>
                    </p:cNvSpPr>
                    <p:nvPr/>
                  </p:nvSpPr>
                  <p:spPr bwMode="gray">
                    <a:xfrm>
                      <a:off x="1596" y="1154"/>
                      <a:ext cx="518" cy="514"/>
                    </a:xfrm>
                    <a:prstGeom prst="ellipse">
                      <a:avLst/>
                    </a:prstGeom>
                    <a:solidFill>
                      <a:schemeClr val="accent2"/>
                    </a:solidFill>
                    <a:ln w="28575" algn="ctr">
                      <a:solidFill>
                        <a:srgbClr val="F8F8F8">
                          <a:alpha val="70195"/>
                        </a:srgbClr>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pic>
                  <p:nvPicPr>
                    <p:cNvPr id="145451" name="Picture 77" descr="cir_lighteffect0"/>
                    <p:cNvPicPr>
                      <a:picLocks noChangeAspect="1" noChangeArrowheads="1"/>
                    </p:cNvPicPr>
                    <p:nvPr/>
                  </p:nvPicPr>
                  <p:blipFill>
                    <a:blip r:embed="rId3">
                      <a:lum bright="18000" contrast="-12000"/>
                      <a:extLst>
                        <a:ext uri="{28A0092B-C50C-407E-A947-70E740481C1C}">
                          <a14:useLocalDpi xmlns:a14="http://schemas.microsoft.com/office/drawing/2010/main" val="0"/>
                        </a:ext>
                      </a:extLst>
                    </a:blip>
                    <a:srcRect/>
                    <a:stretch>
                      <a:fillRect/>
                    </a:stretch>
                  </p:blipFill>
                  <p:spPr bwMode="gray">
                    <a:xfrm>
                      <a:off x="1609" y="1152"/>
                      <a:ext cx="48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5432" name="Group 78"/>
                  <p:cNvGrpSpPr>
                    <a:grpSpLocks/>
                  </p:cNvGrpSpPr>
                  <p:nvPr/>
                </p:nvGrpSpPr>
                <p:grpSpPr bwMode="auto">
                  <a:xfrm>
                    <a:off x="2645" y="2553"/>
                    <a:ext cx="485" cy="482"/>
                    <a:chOff x="1596" y="1152"/>
                    <a:chExt cx="518" cy="516"/>
                  </a:xfrm>
                </p:grpSpPr>
                <p:sp>
                  <p:nvSpPr>
                    <p:cNvPr id="145448" name="Oval 79"/>
                    <p:cNvSpPr>
                      <a:spLocks noChangeArrowheads="1"/>
                    </p:cNvSpPr>
                    <p:nvPr/>
                  </p:nvSpPr>
                  <p:spPr bwMode="gray">
                    <a:xfrm>
                      <a:off x="1596" y="1154"/>
                      <a:ext cx="518" cy="514"/>
                    </a:xfrm>
                    <a:prstGeom prst="ellipse">
                      <a:avLst/>
                    </a:prstGeom>
                    <a:solidFill>
                      <a:schemeClr val="hlink"/>
                    </a:solidFill>
                    <a:ln w="28575" algn="ctr">
                      <a:solidFill>
                        <a:srgbClr val="F8F8F8">
                          <a:alpha val="70195"/>
                        </a:srgbClr>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pic>
                  <p:nvPicPr>
                    <p:cNvPr id="145449" name="Picture 80" descr="cir_lighteffect0"/>
                    <p:cNvPicPr>
                      <a:picLocks noChangeAspect="1" noChangeArrowheads="1"/>
                    </p:cNvPicPr>
                    <p:nvPr/>
                  </p:nvPicPr>
                  <p:blipFill>
                    <a:blip r:embed="rId3">
                      <a:lum bright="18000" contrast="-12000"/>
                      <a:extLst>
                        <a:ext uri="{28A0092B-C50C-407E-A947-70E740481C1C}">
                          <a14:useLocalDpi xmlns:a14="http://schemas.microsoft.com/office/drawing/2010/main" val="0"/>
                        </a:ext>
                      </a:extLst>
                    </a:blip>
                    <a:srcRect/>
                    <a:stretch>
                      <a:fillRect/>
                    </a:stretch>
                  </p:blipFill>
                  <p:spPr bwMode="gray">
                    <a:xfrm>
                      <a:off x="1609" y="1152"/>
                      <a:ext cx="48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5433" name="Group 81"/>
                  <p:cNvGrpSpPr>
                    <a:grpSpLocks/>
                  </p:cNvGrpSpPr>
                  <p:nvPr/>
                </p:nvGrpSpPr>
                <p:grpSpPr bwMode="auto">
                  <a:xfrm>
                    <a:off x="2678" y="3118"/>
                    <a:ext cx="484" cy="482"/>
                    <a:chOff x="1596" y="1152"/>
                    <a:chExt cx="518" cy="516"/>
                  </a:xfrm>
                </p:grpSpPr>
                <p:sp>
                  <p:nvSpPr>
                    <p:cNvPr id="145446" name="Oval 82"/>
                    <p:cNvSpPr>
                      <a:spLocks noChangeArrowheads="1"/>
                    </p:cNvSpPr>
                    <p:nvPr/>
                  </p:nvSpPr>
                  <p:spPr bwMode="gray">
                    <a:xfrm>
                      <a:off x="1596" y="1154"/>
                      <a:ext cx="518" cy="514"/>
                    </a:xfrm>
                    <a:prstGeom prst="ellipse">
                      <a:avLst/>
                    </a:prstGeom>
                    <a:solidFill>
                      <a:schemeClr val="folHlink"/>
                    </a:solidFill>
                    <a:ln w="28575" algn="ctr">
                      <a:solidFill>
                        <a:srgbClr val="F8F8F8">
                          <a:alpha val="70195"/>
                        </a:srgbClr>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pic>
                  <p:nvPicPr>
                    <p:cNvPr id="145447" name="Picture 83" descr="cir_lighteffect0"/>
                    <p:cNvPicPr>
                      <a:picLocks noChangeAspect="1" noChangeArrowheads="1"/>
                    </p:cNvPicPr>
                    <p:nvPr/>
                  </p:nvPicPr>
                  <p:blipFill>
                    <a:blip r:embed="rId3">
                      <a:lum bright="18000" contrast="-12000"/>
                      <a:extLst>
                        <a:ext uri="{28A0092B-C50C-407E-A947-70E740481C1C}">
                          <a14:useLocalDpi xmlns:a14="http://schemas.microsoft.com/office/drawing/2010/main" val="0"/>
                        </a:ext>
                      </a:extLst>
                    </a:blip>
                    <a:srcRect/>
                    <a:stretch>
                      <a:fillRect/>
                    </a:stretch>
                  </p:blipFill>
                  <p:spPr bwMode="gray">
                    <a:xfrm>
                      <a:off x="1609" y="1152"/>
                      <a:ext cx="48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5434" name="Group 84"/>
                  <p:cNvGrpSpPr>
                    <a:grpSpLocks/>
                  </p:cNvGrpSpPr>
                  <p:nvPr/>
                </p:nvGrpSpPr>
                <p:grpSpPr bwMode="auto">
                  <a:xfrm>
                    <a:off x="2754" y="1476"/>
                    <a:ext cx="266" cy="200"/>
                    <a:chOff x="1890" y="1712"/>
                    <a:chExt cx="399" cy="300"/>
                  </a:xfrm>
                </p:grpSpPr>
                <p:sp>
                  <p:nvSpPr>
                    <p:cNvPr id="145444" name="Freeform 85"/>
                    <p:cNvSpPr>
                      <a:spLocks noEditPoints="1"/>
                    </p:cNvSpPr>
                    <p:nvPr/>
                  </p:nvSpPr>
                  <p:spPr bwMode="gray">
                    <a:xfrm>
                      <a:off x="1890" y="1712"/>
                      <a:ext cx="200" cy="300"/>
                    </a:xfrm>
                    <a:custGeom>
                      <a:avLst/>
                      <a:gdLst>
                        <a:gd name="T0" fmla="*/ 200 w 200"/>
                        <a:gd name="T1" fmla="*/ 172 h 300"/>
                        <a:gd name="T2" fmla="*/ 195 w 200"/>
                        <a:gd name="T3" fmla="*/ 172 h 300"/>
                        <a:gd name="T4" fmla="*/ 192 w 200"/>
                        <a:gd name="T5" fmla="*/ 169 h 300"/>
                        <a:gd name="T6" fmla="*/ 65 w 200"/>
                        <a:gd name="T7" fmla="*/ 42 h 300"/>
                        <a:gd name="T8" fmla="*/ 200 w 200"/>
                        <a:gd name="T9" fmla="*/ 42 h 300"/>
                        <a:gd name="T10" fmla="*/ 200 w 200"/>
                        <a:gd name="T11" fmla="*/ 0 h 300"/>
                        <a:gd name="T12" fmla="*/ 0 w 200"/>
                        <a:gd name="T13" fmla="*/ 0 h 300"/>
                        <a:gd name="T14" fmla="*/ 0 w 200"/>
                        <a:gd name="T15" fmla="*/ 300 h 300"/>
                        <a:gd name="T16" fmla="*/ 200 w 200"/>
                        <a:gd name="T17" fmla="*/ 300 h 300"/>
                        <a:gd name="T18" fmla="*/ 200 w 200"/>
                        <a:gd name="T19" fmla="*/ 258 h 300"/>
                        <a:gd name="T20" fmla="*/ 65 w 200"/>
                        <a:gd name="T21" fmla="*/ 258 h 300"/>
                        <a:gd name="T22" fmla="*/ 150 w 200"/>
                        <a:gd name="T23" fmla="*/ 174 h 300"/>
                        <a:gd name="T24" fmla="*/ 186 w 200"/>
                        <a:gd name="T25" fmla="*/ 208 h 300"/>
                        <a:gd name="T26" fmla="*/ 189 w 200"/>
                        <a:gd name="T27" fmla="*/ 211 h 300"/>
                        <a:gd name="T28" fmla="*/ 195 w 200"/>
                        <a:gd name="T29" fmla="*/ 214 h 300"/>
                        <a:gd name="T30" fmla="*/ 200 w 200"/>
                        <a:gd name="T31" fmla="*/ 214 h 300"/>
                        <a:gd name="T32" fmla="*/ 200 w 200"/>
                        <a:gd name="T33" fmla="*/ 172 h 300"/>
                        <a:gd name="T34" fmla="*/ 42 w 200"/>
                        <a:gd name="T35" fmla="*/ 64 h 300"/>
                        <a:gd name="T36" fmla="*/ 126 w 200"/>
                        <a:gd name="T37" fmla="*/ 150 h 300"/>
                        <a:gd name="T38" fmla="*/ 42 w 200"/>
                        <a:gd name="T39" fmla="*/ 234 h 300"/>
                        <a:gd name="T40" fmla="*/ 42 w 200"/>
                        <a:gd name="T41" fmla="*/ 64 h 3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0" h="300">
                          <a:moveTo>
                            <a:pt x="200" y="172"/>
                          </a:moveTo>
                          <a:lnTo>
                            <a:pt x="195" y="172"/>
                          </a:lnTo>
                          <a:lnTo>
                            <a:pt x="192" y="169"/>
                          </a:lnTo>
                          <a:lnTo>
                            <a:pt x="65" y="42"/>
                          </a:lnTo>
                          <a:lnTo>
                            <a:pt x="200" y="42"/>
                          </a:lnTo>
                          <a:lnTo>
                            <a:pt x="200" y="0"/>
                          </a:lnTo>
                          <a:lnTo>
                            <a:pt x="0" y="0"/>
                          </a:lnTo>
                          <a:lnTo>
                            <a:pt x="0" y="300"/>
                          </a:lnTo>
                          <a:lnTo>
                            <a:pt x="200" y="300"/>
                          </a:lnTo>
                          <a:lnTo>
                            <a:pt x="200" y="258"/>
                          </a:lnTo>
                          <a:lnTo>
                            <a:pt x="65" y="258"/>
                          </a:lnTo>
                          <a:lnTo>
                            <a:pt x="150" y="174"/>
                          </a:lnTo>
                          <a:lnTo>
                            <a:pt x="186" y="208"/>
                          </a:lnTo>
                          <a:lnTo>
                            <a:pt x="189" y="211"/>
                          </a:lnTo>
                          <a:lnTo>
                            <a:pt x="195" y="214"/>
                          </a:lnTo>
                          <a:lnTo>
                            <a:pt x="200" y="214"/>
                          </a:lnTo>
                          <a:lnTo>
                            <a:pt x="200" y="172"/>
                          </a:lnTo>
                          <a:close/>
                          <a:moveTo>
                            <a:pt x="42" y="64"/>
                          </a:moveTo>
                          <a:lnTo>
                            <a:pt x="126" y="150"/>
                          </a:lnTo>
                          <a:lnTo>
                            <a:pt x="42" y="234"/>
                          </a:lnTo>
                          <a:lnTo>
                            <a:pt x="42" y="64"/>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zh-CN" altLang="en-US"/>
                    </a:p>
                  </p:txBody>
                </p:sp>
                <p:sp>
                  <p:nvSpPr>
                    <p:cNvPr id="145445" name="Freeform 86"/>
                    <p:cNvSpPr>
                      <a:spLocks noEditPoints="1"/>
                    </p:cNvSpPr>
                    <p:nvPr/>
                  </p:nvSpPr>
                  <p:spPr bwMode="gray">
                    <a:xfrm>
                      <a:off x="2090" y="1712"/>
                      <a:ext cx="199" cy="300"/>
                    </a:xfrm>
                    <a:custGeom>
                      <a:avLst/>
                      <a:gdLst>
                        <a:gd name="T0" fmla="*/ 0 w 199"/>
                        <a:gd name="T1" fmla="*/ 214 h 300"/>
                        <a:gd name="T2" fmla="*/ 6 w 199"/>
                        <a:gd name="T3" fmla="*/ 214 h 300"/>
                        <a:gd name="T4" fmla="*/ 10 w 199"/>
                        <a:gd name="T5" fmla="*/ 211 h 300"/>
                        <a:gd name="T6" fmla="*/ 15 w 199"/>
                        <a:gd name="T7" fmla="*/ 208 h 300"/>
                        <a:gd name="T8" fmla="*/ 51 w 199"/>
                        <a:gd name="T9" fmla="*/ 174 h 300"/>
                        <a:gd name="T10" fmla="*/ 135 w 199"/>
                        <a:gd name="T11" fmla="*/ 258 h 300"/>
                        <a:gd name="T12" fmla="*/ 0 w 199"/>
                        <a:gd name="T13" fmla="*/ 258 h 300"/>
                        <a:gd name="T14" fmla="*/ 0 w 199"/>
                        <a:gd name="T15" fmla="*/ 300 h 300"/>
                        <a:gd name="T16" fmla="*/ 199 w 199"/>
                        <a:gd name="T17" fmla="*/ 300 h 300"/>
                        <a:gd name="T18" fmla="*/ 199 w 199"/>
                        <a:gd name="T19" fmla="*/ 0 h 300"/>
                        <a:gd name="T20" fmla="*/ 0 w 199"/>
                        <a:gd name="T21" fmla="*/ 0 h 300"/>
                        <a:gd name="T22" fmla="*/ 0 w 199"/>
                        <a:gd name="T23" fmla="*/ 42 h 300"/>
                        <a:gd name="T24" fmla="*/ 135 w 199"/>
                        <a:gd name="T25" fmla="*/ 42 h 300"/>
                        <a:gd name="T26" fmla="*/ 7 w 199"/>
                        <a:gd name="T27" fmla="*/ 169 h 300"/>
                        <a:gd name="T28" fmla="*/ 4 w 199"/>
                        <a:gd name="T29" fmla="*/ 172 h 300"/>
                        <a:gd name="T30" fmla="*/ 0 w 199"/>
                        <a:gd name="T31" fmla="*/ 172 h 300"/>
                        <a:gd name="T32" fmla="*/ 0 w 199"/>
                        <a:gd name="T33" fmla="*/ 214 h 300"/>
                        <a:gd name="T34" fmla="*/ 157 w 199"/>
                        <a:gd name="T35" fmla="*/ 234 h 300"/>
                        <a:gd name="T36" fmla="*/ 73 w 199"/>
                        <a:gd name="T37" fmla="*/ 150 h 300"/>
                        <a:gd name="T38" fmla="*/ 157 w 199"/>
                        <a:gd name="T39" fmla="*/ 64 h 300"/>
                        <a:gd name="T40" fmla="*/ 157 w 199"/>
                        <a:gd name="T41" fmla="*/ 234 h 3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9" h="300">
                          <a:moveTo>
                            <a:pt x="0" y="214"/>
                          </a:moveTo>
                          <a:lnTo>
                            <a:pt x="6" y="214"/>
                          </a:lnTo>
                          <a:lnTo>
                            <a:pt x="10" y="211"/>
                          </a:lnTo>
                          <a:lnTo>
                            <a:pt x="15" y="208"/>
                          </a:lnTo>
                          <a:lnTo>
                            <a:pt x="51" y="174"/>
                          </a:lnTo>
                          <a:lnTo>
                            <a:pt x="135" y="258"/>
                          </a:lnTo>
                          <a:lnTo>
                            <a:pt x="0" y="258"/>
                          </a:lnTo>
                          <a:lnTo>
                            <a:pt x="0" y="300"/>
                          </a:lnTo>
                          <a:lnTo>
                            <a:pt x="199" y="300"/>
                          </a:lnTo>
                          <a:lnTo>
                            <a:pt x="199" y="0"/>
                          </a:lnTo>
                          <a:lnTo>
                            <a:pt x="0" y="0"/>
                          </a:lnTo>
                          <a:lnTo>
                            <a:pt x="0" y="42"/>
                          </a:lnTo>
                          <a:lnTo>
                            <a:pt x="135" y="42"/>
                          </a:lnTo>
                          <a:lnTo>
                            <a:pt x="7" y="169"/>
                          </a:lnTo>
                          <a:lnTo>
                            <a:pt x="4" y="172"/>
                          </a:lnTo>
                          <a:lnTo>
                            <a:pt x="0" y="172"/>
                          </a:lnTo>
                          <a:lnTo>
                            <a:pt x="0" y="214"/>
                          </a:lnTo>
                          <a:close/>
                          <a:moveTo>
                            <a:pt x="157" y="234"/>
                          </a:moveTo>
                          <a:lnTo>
                            <a:pt x="73" y="150"/>
                          </a:lnTo>
                          <a:lnTo>
                            <a:pt x="157" y="64"/>
                          </a:lnTo>
                          <a:lnTo>
                            <a:pt x="157" y="234"/>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zh-CN" altLang="en-US"/>
                    </a:p>
                  </p:txBody>
                </p:sp>
              </p:grpSp>
              <p:sp>
                <p:nvSpPr>
                  <p:cNvPr id="145435" name="Freeform 87"/>
                  <p:cNvSpPr>
                    <a:spLocks noEditPoints="1"/>
                  </p:cNvSpPr>
                  <p:nvPr/>
                </p:nvSpPr>
                <p:spPr bwMode="gray">
                  <a:xfrm>
                    <a:off x="2783" y="3234"/>
                    <a:ext cx="259" cy="265"/>
                  </a:xfrm>
                  <a:custGeom>
                    <a:avLst/>
                    <a:gdLst>
                      <a:gd name="T0" fmla="*/ 19 w 366"/>
                      <a:gd name="T1" fmla="*/ 18 h 377"/>
                      <a:gd name="T2" fmla="*/ 16 w 366"/>
                      <a:gd name="T3" fmla="*/ 19 h 377"/>
                      <a:gd name="T4" fmla="*/ 10 w 366"/>
                      <a:gd name="T5" fmla="*/ 19 h 377"/>
                      <a:gd name="T6" fmla="*/ 6 w 366"/>
                      <a:gd name="T7" fmla="*/ 18 h 377"/>
                      <a:gd name="T8" fmla="*/ 4 w 366"/>
                      <a:gd name="T9" fmla="*/ 13 h 377"/>
                      <a:gd name="T10" fmla="*/ 4 w 366"/>
                      <a:gd name="T11" fmla="*/ 8 h 377"/>
                      <a:gd name="T12" fmla="*/ 7 w 366"/>
                      <a:gd name="T13" fmla="*/ 4 h 377"/>
                      <a:gd name="T14" fmla="*/ 13 w 366"/>
                      <a:gd name="T15" fmla="*/ 3 h 377"/>
                      <a:gd name="T16" fmla="*/ 17 w 366"/>
                      <a:gd name="T17" fmla="*/ 4 h 377"/>
                      <a:gd name="T18" fmla="*/ 15 w 366"/>
                      <a:gd name="T19" fmla="*/ 4 h 377"/>
                      <a:gd name="T20" fmla="*/ 14 w 366"/>
                      <a:gd name="T21" fmla="*/ 4 h 377"/>
                      <a:gd name="T22" fmla="*/ 14 w 366"/>
                      <a:gd name="T23" fmla="*/ 4 h 377"/>
                      <a:gd name="T24" fmla="*/ 13 w 366"/>
                      <a:gd name="T25" fmla="*/ 4 h 377"/>
                      <a:gd name="T26" fmla="*/ 11 w 366"/>
                      <a:gd name="T27" fmla="*/ 4 h 377"/>
                      <a:gd name="T28" fmla="*/ 7 w 366"/>
                      <a:gd name="T29" fmla="*/ 6 h 377"/>
                      <a:gd name="T30" fmla="*/ 4 w 366"/>
                      <a:gd name="T31" fmla="*/ 10 h 377"/>
                      <a:gd name="T32" fmla="*/ 4 w 366"/>
                      <a:gd name="T33" fmla="*/ 15 h 377"/>
                      <a:gd name="T34" fmla="*/ 8 w 366"/>
                      <a:gd name="T35" fmla="*/ 18 h 377"/>
                      <a:gd name="T36" fmla="*/ 11 w 366"/>
                      <a:gd name="T37" fmla="*/ 18 h 377"/>
                      <a:gd name="T38" fmla="*/ 13 w 366"/>
                      <a:gd name="T39" fmla="*/ 17 h 377"/>
                      <a:gd name="T40" fmla="*/ 14 w 366"/>
                      <a:gd name="T41" fmla="*/ 18 h 377"/>
                      <a:gd name="T42" fmla="*/ 18 w 366"/>
                      <a:gd name="T43" fmla="*/ 17 h 377"/>
                      <a:gd name="T44" fmla="*/ 23 w 366"/>
                      <a:gd name="T45" fmla="*/ 13 h 377"/>
                      <a:gd name="T46" fmla="*/ 23 w 366"/>
                      <a:gd name="T47" fmla="*/ 8 h 377"/>
                      <a:gd name="T48" fmla="*/ 20 w 366"/>
                      <a:gd name="T49" fmla="*/ 3 h 377"/>
                      <a:gd name="T50" fmla="*/ 16 w 366"/>
                      <a:gd name="T51" fmla="*/ 1 h 377"/>
                      <a:gd name="T52" fmla="*/ 10 w 366"/>
                      <a:gd name="T53" fmla="*/ 1 h 377"/>
                      <a:gd name="T54" fmla="*/ 4 w 366"/>
                      <a:gd name="T55" fmla="*/ 2 h 377"/>
                      <a:gd name="T56" fmla="*/ 1 w 366"/>
                      <a:gd name="T57" fmla="*/ 7 h 377"/>
                      <a:gd name="T58" fmla="*/ 1 w 366"/>
                      <a:gd name="T59" fmla="*/ 14 h 377"/>
                      <a:gd name="T60" fmla="*/ 4 w 366"/>
                      <a:gd name="T61" fmla="*/ 19 h 377"/>
                      <a:gd name="T62" fmla="*/ 9 w 366"/>
                      <a:gd name="T63" fmla="*/ 22 h 377"/>
                      <a:gd name="T64" fmla="*/ 18 w 366"/>
                      <a:gd name="T65" fmla="*/ 21 h 377"/>
                      <a:gd name="T66" fmla="*/ 23 w 366"/>
                      <a:gd name="T67" fmla="*/ 18 h 377"/>
                      <a:gd name="T68" fmla="*/ 23 w 366"/>
                      <a:gd name="T69" fmla="*/ 18 h 377"/>
                      <a:gd name="T70" fmla="*/ 23 w 366"/>
                      <a:gd name="T71" fmla="*/ 17 h 377"/>
                      <a:gd name="T72" fmla="*/ 16 w 366"/>
                      <a:gd name="T73" fmla="*/ 15 h 377"/>
                      <a:gd name="T74" fmla="*/ 16 w 366"/>
                      <a:gd name="T75" fmla="*/ 15 h 377"/>
                      <a:gd name="T76" fmla="*/ 18 w 366"/>
                      <a:gd name="T77" fmla="*/ 5 h 377"/>
                      <a:gd name="T78" fmla="*/ 20 w 366"/>
                      <a:gd name="T79" fmla="*/ 9 h 377"/>
                      <a:gd name="T80" fmla="*/ 18 w 366"/>
                      <a:gd name="T81" fmla="*/ 13 h 377"/>
                      <a:gd name="T82" fmla="*/ 8 w 366"/>
                      <a:gd name="T83" fmla="*/ 11 h 377"/>
                      <a:gd name="T84" fmla="*/ 11 w 366"/>
                      <a:gd name="T85" fmla="*/ 7 h 377"/>
                      <a:gd name="T86" fmla="*/ 12 w 366"/>
                      <a:gd name="T87" fmla="*/ 7 h 377"/>
                      <a:gd name="T88" fmla="*/ 13 w 366"/>
                      <a:gd name="T89" fmla="*/ 9 h 377"/>
                      <a:gd name="T90" fmla="*/ 11 w 366"/>
                      <a:gd name="T91" fmla="*/ 13 h 377"/>
                      <a:gd name="T92" fmla="*/ 11 w 366"/>
                      <a:gd name="T93" fmla="*/ 15 h 377"/>
                      <a:gd name="T94" fmla="*/ 9 w 366"/>
                      <a:gd name="T95" fmla="*/ 15 h 377"/>
                      <a:gd name="T96" fmla="*/ 9 w 366"/>
                      <a:gd name="T97" fmla="*/ 15 h 37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66" h="377">
                        <a:moveTo>
                          <a:pt x="357" y="288"/>
                        </a:moveTo>
                        <a:lnTo>
                          <a:pt x="309" y="288"/>
                        </a:lnTo>
                        <a:lnTo>
                          <a:pt x="306" y="290"/>
                        </a:lnTo>
                        <a:lnTo>
                          <a:pt x="303" y="291"/>
                        </a:lnTo>
                        <a:lnTo>
                          <a:pt x="277" y="306"/>
                        </a:lnTo>
                        <a:lnTo>
                          <a:pt x="250" y="318"/>
                        </a:lnTo>
                        <a:lnTo>
                          <a:pt x="223" y="326"/>
                        </a:lnTo>
                        <a:lnTo>
                          <a:pt x="193" y="327"/>
                        </a:lnTo>
                        <a:lnTo>
                          <a:pt x="163" y="326"/>
                        </a:lnTo>
                        <a:lnTo>
                          <a:pt x="136" y="318"/>
                        </a:lnTo>
                        <a:lnTo>
                          <a:pt x="112" y="306"/>
                        </a:lnTo>
                        <a:lnTo>
                          <a:pt x="91" y="291"/>
                        </a:lnTo>
                        <a:lnTo>
                          <a:pt x="75" y="270"/>
                        </a:lnTo>
                        <a:lnTo>
                          <a:pt x="61" y="248"/>
                        </a:lnTo>
                        <a:lnTo>
                          <a:pt x="55" y="222"/>
                        </a:lnTo>
                        <a:lnTo>
                          <a:pt x="52" y="192"/>
                        </a:lnTo>
                        <a:lnTo>
                          <a:pt x="55" y="161"/>
                        </a:lnTo>
                        <a:lnTo>
                          <a:pt x="63" y="134"/>
                        </a:lnTo>
                        <a:lnTo>
                          <a:pt x="75" y="110"/>
                        </a:lnTo>
                        <a:lnTo>
                          <a:pt x="93" y="89"/>
                        </a:lnTo>
                        <a:lnTo>
                          <a:pt x="114" y="71"/>
                        </a:lnTo>
                        <a:lnTo>
                          <a:pt x="139" y="59"/>
                        </a:lnTo>
                        <a:lnTo>
                          <a:pt x="166" y="53"/>
                        </a:lnTo>
                        <a:lnTo>
                          <a:pt x="196" y="50"/>
                        </a:lnTo>
                        <a:lnTo>
                          <a:pt x="225" y="53"/>
                        </a:lnTo>
                        <a:lnTo>
                          <a:pt x="249" y="60"/>
                        </a:lnTo>
                        <a:lnTo>
                          <a:pt x="271" y="72"/>
                        </a:lnTo>
                        <a:lnTo>
                          <a:pt x="264" y="72"/>
                        </a:lnTo>
                        <a:lnTo>
                          <a:pt x="253" y="72"/>
                        </a:lnTo>
                        <a:lnTo>
                          <a:pt x="243" y="72"/>
                        </a:lnTo>
                        <a:lnTo>
                          <a:pt x="234" y="72"/>
                        </a:lnTo>
                        <a:lnTo>
                          <a:pt x="229" y="72"/>
                        </a:lnTo>
                        <a:lnTo>
                          <a:pt x="226" y="72"/>
                        </a:lnTo>
                        <a:lnTo>
                          <a:pt x="223" y="75"/>
                        </a:lnTo>
                        <a:lnTo>
                          <a:pt x="220" y="80"/>
                        </a:lnTo>
                        <a:lnTo>
                          <a:pt x="220" y="81"/>
                        </a:lnTo>
                        <a:lnTo>
                          <a:pt x="220" y="84"/>
                        </a:lnTo>
                        <a:lnTo>
                          <a:pt x="214" y="78"/>
                        </a:lnTo>
                        <a:lnTo>
                          <a:pt x="207" y="74"/>
                        </a:lnTo>
                        <a:lnTo>
                          <a:pt x="192" y="68"/>
                        </a:lnTo>
                        <a:lnTo>
                          <a:pt x="174" y="65"/>
                        </a:lnTo>
                        <a:lnTo>
                          <a:pt x="151" y="68"/>
                        </a:lnTo>
                        <a:lnTo>
                          <a:pt x="130" y="77"/>
                        </a:lnTo>
                        <a:lnTo>
                          <a:pt x="112" y="90"/>
                        </a:lnTo>
                        <a:lnTo>
                          <a:pt x="96" y="110"/>
                        </a:lnTo>
                        <a:lnTo>
                          <a:pt x="78" y="140"/>
                        </a:lnTo>
                        <a:lnTo>
                          <a:pt x="69" y="171"/>
                        </a:lnTo>
                        <a:lnTo>
                          <a:pt x="64" y="207"/>
                        </a:lnTo>
                        <a:lnTo>
                          <a:pt x="67" y="234"/>
                        </a:lnTo>
                        <a:lnTo>
                          <a:pt x="75" y="257"/>
                        </a:lnTo>
                        <a:lnTo>
                          <a:pt x="88" y="276"/>
                        </a:lnTo>
                        <a:lnTo>
                          <a:pt x="105" y="291"/>
                        </a:lnTo>
                        <a:lnTo>
                          <a:pt x="126" y="302"/>
                        </a:lnTo>
                        <a:lnTo>
                          <a:pt x="150" y="305"/>
                        </a:lnTo>
                        <a:lnTo>
                          <a:pt x="166" y="303"/>
                        </a:lnTo>
                        <a:lnTo>
                          <a:pt x="180" y="299"/>
                        </a:lnTo>
                        <a:lnTo>
                          <a:pt x="187" y="294"/>
                        </a:lnTo>
                        <a:lnTo>
                          <a:pt x="193" y="290"/>
                        </a:lnTo>
                        <a:lnTo>
                          <a:pt x="201" y="285"/>
                        </a:lnTo>
                        <a:lnTo>
                          <a:pt x="205" y="293"/>
                        </a:lnTo>
                        <a:lnTo>
                          <a:pt x="214" y="299"/>
                        </a:lnTo>
                        <a:lnTo>
                          <a:pt x="225" y="303"/>
                        </a:lnTo>
                        <a:lnTo>
                          <a:pt x="240" y="305"/>
                        </a:lnTo>
                        <a:lnTo>
                          <a:pt x="268" y="300"/>
                        </a:lnTo>
                        <a:lnTo>
                          <a:pt x="297" y="287"/>
                        </a:lnTo>
                        <a:lnTo>
                          <a:pt x="324" y="266"/>
                        </a:lnTo>
                        <a:lnTo>
                          <a:pt x="343" y="243"/>
                        </a:lnTo>
                        <a:lnTo>
                          <a:pt x="355" y="219"/>
                        </a:lnTo>
                        <a:lnTo>
                          <a:pt x="364" y="191"/>
                        </a:lnTo>
                        <a:lnTo>
                          <a:pt x="366" y="158"/>
                        </a:lnTo>
                        <a:lnTo>
                          <a:pt x="364" y="126"/>
                        </a:lnTo>
                        <a:lnTo>
                          <a:pt x="355" y="98"/>
                        </a:lnTo>
                        <a:lnTo>
                          <a:pt x="343" y="74"/>
                        </a:lnTo>
                        <a:lnTo>
                          <a:pt x="325" y="51"/>
                        </a:lnTo>
                        <a:lnTo>
                          <a:pt x="306" y="35"/>
                        </a:lnTo>
                        <a:lnTo>
                          <a:pt x="285" y="20"/>
                        </a:lnTo>
                        <a:lnTo>
                          <a:pt x="259" y="9"/>
                        </a:lnTo>
                        <a:lnTo>
                          <a:pt x="229" y="3"/>
                        </a:lnTo>
                        <a:lnTo>
                          <a:pt x="195" y="0"/>
                        </a:lnTo>
                        <a:lnTo>
                          <a:pt x="160" y="3"/>
                        </a:lnTo>
                        <a:lnTo>
                          <a:pt x="129" y="9"/>
                        </a:lnTo>
                        <a:lnTo>
                          <a:pt x="100" y="21"/>
                        </a:lnTo>
                        <a:lnTo>
                          <a:pt x="75" y="36"/>
                        </a:lnTo>
                        <a:lnTo>
                          <a:pt x="52" y="57"/>
                        </a:lnTo>
                        <a:lnTo>
                          <a:pt x="30" y="86"/>
                        </a:lnTo>
                        <a:lnTo>
                          <a:pt x="13" y="119"/>
                        </a:lnTo>
                        <a:lnTo>
                          <a:pt x="4" y="155"/>
                        </a:lnTo>
                        <a:lnTo>
                          <a:pt x="0" y="194"/>
                        </a:lnTo>
                        <a:lnTo>
                          <a:pt x="4" y="233"/>
                        </a:lnTo>
                        <a:lnTo>
                          <a:pt x="15" y="269"/>
                        </a:lnTo>
                        <a:lnTo>
                          <a:pt x="31" y="299"/>
                        </a:lnTo>
                        <a:lnTo>
                          <a:pt x="55" y="326"/>
                        </a:lnTo>
                        <a:lnTo>
                          <a:pt x="85" y="348"/>
                        </a:lnTo>
                        <a:lnTo>
                          <a:pt x="118" y="363"/>
                        </a:lnTo>
                        <a:lnTo>
                          <a:pt x="154" y="374"/>
                        </a:lnTo>
                        <a:lnTo>
                          <a:pt x="193" y="377"/>
                        </a:lnTo>
                        <a:lnTo>
                          <a:pt x="240" y="372"/>
                        </a:lnTo>
                        <a:lnTo>
                          <a:pt x="286" y="359"/>
                        </a:lnTo>
                        <a:lnTo>
                          <a:pt x="315" y="344"/>
                        </a:lnTo>
                        <a:lnTo>
                          <a:pt x="340" y="326"/>
                        </a:lnTo>
                        <a:lnTo>
                          <a:pt x="363" y="303"/>
                        </a:lnTo>
                        <a:lnTo>
                          <a:pt x="366" y="300"/>
                        </a:lnTo>
                        <a:lnTo>
                          <a:pt x="366" y="297"/>
                        </a:lnTo>
                        <a:lnTo>
                          <a:pt x="364" y="294"/>
                        </a:lnTo>
                        <a:lnTo>
                          <a:pt x="363" y="291"/>
                        </a:lnTo>
                        <a:lnTo>
                          <a:pt x="360" y="290"/>
                        </a:lnTo>
                        <a:lnTo>
                          <a:pt x="357" y="288"/>
                        </a:lnTo>
                        <a:close/>
                        <a:moveTo>
                          <a:pt x="277" y="242"/>
                        </a:moveTo>
                        <a:lnTo>
                          <a:pt x="265" y="249"/>
                        </a:lnTo>
                        <a:lnTo>
                          <a:pt x="253" y="251"/>
                        </a:lnTo>
                        <a:lnTo>
                          <a:pt x="255" y="249"/>
                        </a:lnTo>
                        <a:lnTo>
                          <a:pt x="255" y="248"/>
                        </a:lnTo>
                        <a:lnTo>
                          <a:pt x="255" y="246"/>
                        </a:lnTo>
                        <a:lnTo>
                          <a:pt x="283" y="83"/>
                        </a:lnTo>
                        <a:lnTo>
                          <a:pt x="283" y="81"/>
                        </a:lnTo>
                        <a:lnTo>
                          <a:pt x="301" y="104"/>
                        </a:lnTo>
                        <a:lnTo>
                          <a:pt x="312" y="129"/>
                        </a:lnTo>
                        <a:lnTo>
                          <a:pt x="315" y="159"/>
                        </a:lnTo>
                        <a:lnTo>
                          <a:pt x="312" y="186"/>
                        </a:lnTo>
                        <a:lnTo>
                          <a:pt x="304" y="209"/>
                        </a:lnTo>
                        <a:lnTo>
                          <a:pt x="292" y="228"/>
                        </a:lnTo>
                        <a:lnTo>
                          <a:pt x="277" y="242"/>
                        </a:lnTo>
                        <a:close/>
                        <a:moveTo>
                          <a:pt x="130" y="219"/>
                        </a:moveTo>
                        <a:lnTo>
                          <a:pt x="135" y="182"/>
                        </a:lnTo>
                        <a:lnTo>
                          <a:pt x="145" y="146"/>
                        </a:lnTo>
                        <a:lnTo>
                          <a:pt x="154" y="129"/>
                        </a:lnTo>
                        <a:lnTo>
                          <a:pt x="166" y="119"/>
                        </a:lnTo>
                        <a:lnTo>
                          <a:pt x="180" y="116"/>
                        </a:lnTo>
                        <a:lnTo>
                          <a:pt x="187" y="117"/>
                        </a:lnTo>
                        <a:lnTo>
                          <a:pt x="192" y="119"/>
                        </a:lnTo>
                        <a:lnTo>
                          <a:pt x="196" y="123"/>
                        </a:lnTo>
                        <a:lnTo>
                          <a:pt x="202" y="135"/>
                        </a:lnTo>
                        <a:lnTo>
                          <a:pt x="204" y="149"/>
                        </a:lnTo>
                        <a:lnTo>
                          <a:pt x="201" y="177"/>
                        </a:lnTo>
                        <a:lnTo>
                          <a:pt x="195" y="209"/>
                        </a:lnTo>
                        <a:lnTo>
                          <a:pt x="187" y="230"/>
                        </a:lnTo>
                        <a:lnTo>
                          <a:pt x="181" y="242"/>
                        </a:lnTo>
                        <a:lnTo>
                          <a:pt x="175" y="248"/>
                        </a:lnTo>
                        <a:lnTo>
                          <a:pt x="169" y="252"/>
                        </a:lnTo>
                        <a:lnTo>
                          <a:pt x="163" y="255"/>
                        </a:lnTo>
                        <a:lnTo>
                          <a:pt x="156" y="257"/>
                        </a:lnTo>
                        <a:lnTo>
                          <a:pt x="150" y="255"/>
                        </a:lnTo>
                        <a:lnTo>
                          <a:pt x="145" y="254"/>
                        </a:lnTo>
                        <a:lnTo>
                          <a:pt x="142" y="251"/>
                        </a:lnTo>
                        <a:lnTo>
                          <a:pt x="138" y="246"/>
                        </a:lnTo>
                        <a:lnTo>
                          <a:pt x="133" y="234"/>
                        </a:lnTo>
                        <a:lnTo>
                          <a:pt x="130" y="219"/>
                        </a:lnTo>
                        <a:close/>
                      </a:path>
                    </a:pathLst>
                  </a:custGeom>
                  <a:solidFill>
                    <a:srgbClr val="FFFFFF"/>
                  </a:solidFill>
                  <a:ln>
                    <a:noFill/>
                  </a:ln>
                  <a:effectLst>
                    <a:outerShdw dist="35921"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45436" name="Group 88"/>
                  <p:cNvGrpSpPr>
                    <a:grpSpLocks/>
                  </p:cNvGrpSpPr>
                  <p:nvPr/>
                </p:nvGrpSpPr>
                <p:grpSpPr bwMode="auto">
                  <a:xfrm>
                    <a:off x="2756" y="2025"/>
                    <a:ext cx="247" cy="276"/>
                    <a:chOff x="1919" y="2690"/>
                    <a:chExt cx="342" cy="384"/>
                  </a:xfrm>
                </p:grpSpPr>
                <p:sp>
                  <p:nvSpPr>
                    <p:cNvPr id="145440" name="Freeform 89"/>
                    <p:cNvSpPr>
                      <a:spLocks/>
                    </p:cNvSpPr>
                    <p:nvPr/>
                  </p:nvSpPr>
                  <p:spPr bwMode="gray">
                    <a:xfrm>
                      <a:off x="1919" y="2724"/>
                      <a:ext cx="127" cy="350"/>
                    </a:xfrm>
                    <a:custGeom>
                      <a:avLst/>
                      <a:gdLst>
                        <a:gd name="T0" fmla="*/ 34 w 127"/>
                        <a:gd name="T1" fmla="*/ 0 h 350"/>
                        <a:gd name="T2" fmla="*/ 21 w 127"/>
                        <a:gd name="T3" fmla="*/ 2 h 350"/>
                        <a:gd name="T4" fmla="*/ 10 w 127"/>
                        <a:gd name="T5" fmla="*/ 9 h 350"/>
                        <a:gd name="T6" fmla="*/ 3 w 127"/>
                        <a:gd name="T7" fmla="*/ 21 h 350"/>
                        <a:gd name="T8" fmla="*/ 0 w 127"/>
                        <a:gd name="T9" fmla="*/ 35 h 350"/>
                        <a:gd name="T10" fmla="*/ 0 w 127"/>
                        <a:gd name="T11" fmla="*/ 315 h 350"/>
                        <a:gd name="T12" fmla="*/ 3 w 127"/>
                        <a:gd name="T13" fmla="*/ 329 h 350"/>
                        <a:gd name="T14" fmla="*/ 10 w 127"/>
                        <a:gd name="T15" fmla="*/ 341 h 350"/>
                        <a:gd name="T16" fmla="*/ 21 w 127"/>
                        <a:gd name="T17" fmla="*/ 348 h 350"/>
                        <a:gd name="T18" fmla="*/ 34 w 127"/>
                        <a:gd name="T19" fmla="*/ 350 h 350"/>
                        <a:gd name="T20" fmla="*/ 127 w 127"/>
                        <a:gd name="T21" fmla="*/ 350 h 350"/>
                        <a:gd name="T22" fmla="*/ 127 w 127"/>
                        <a:gd name="T23" fmla="*/ 314 h 350"/>
                        <a:gd name="T24" fmla="*/ 36 w 127"/>
                        <a:gd name="T25" fmla="*/ 314 h 350"/>
                        <a:gd name="T26" fmla="*/ 36 w 127"/>
                        <a:gd name="T27" fmla="*/ 0 h 350"/>
                        <a:gd name="T28" fmla="*/ 34 w 127"/>
                        <a:gd name="T29" fmla="*/ 0 h 3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7" h="350">
                          <a:moveTo>
                            <a:pt x="34" y="0"/>
                          </a:moveTo>
                          <a:lnTo>
                            <a:pt x="21" y="2"/>
                          </a:lnTo>
                          <a:lnTo>
                            <a:pt x="10" y="9"/>
                          </a:lnTo>
                          <a:lnTo>
                            <a:pt x="3" y="21"/>
                          </a:lnTo>
                          <a:lnTo>
                            <a:pt x="0" y="35"/>
                          </a:lnTo>
                          <a:lnTo>
                            <a:pt x="0" y="315"/>
                          </a:lnTo>
                          <a:lnTo>
                            <a:pt x="3" y="329"/>
                          </a:lnTo>
                          <a:lnTo>
                            <a:pt x="10" y="341"/>
                          </a:lnTo>
                          <a:lnTo>
                            <a:pt x="21" y="348"/>
                          </a:lnTo>
                          <a:lnTo>
                            <a:pt x="34" y="350"/>
                          </a:lnTo>
                          <a:lnTo>
                            <a:pt x="127" y="350"/>
                          </a:lnTo>
                          <a:lnTo>
                            <a:pt x="127" y="314"/>
                          </a:lnTo>
                          <a:lnTo>
                            <a:pt x="36" y="314"/>
                          </a:lnTo>
                          <a:lnTo>
                            <a:pt x="36" y="0"/>
                          </a:lnTo>
                          <a:lnTo>
                            <a:pt x="34" y="0"/>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zh-CN" altLang="en-US"/>
                    </a:p>
                  </p:txBody>
                </p:sp>
                <p:sp>
                  <p:nvSpPr>
                    <p:cNvPr id="145441" name="Freeform 90"/>
                    <p:cNvSpPr>
                      <a:spLocks noEditPoints="1"/>
                    </p:cNvSpPr>
                    <p:nvPr/>
                  </p:nvSpPr>
                  <p:spPr bwMode="gray">
                    <a:xfrm>
                      <a:off x="2001" y="2690"/>
                      <a:ext cx="260" cy="384"/>
                    </a:xfrm>
                    <a:custGeom>
                      <a:avLst/>
                      <a:gdLst>
                        <a:gd name="T0" fmla="*/ 239 w 260"/>
                        <a:gd name="T1" fmla="*/ 382 h 384"/>
                        <a:gd name="T2" fmla="*/ 257 w 260"/>
                        <a:gd name="T3" fmla="*/ 363 h 384"/>
                        <a:gd name="T4" fmla="*/ 260 w 260"/>
                        <a:gd name="T5" fmla="*/ 34 h 384"/>
                        <a:gd name="T6" fmla="*/ 249 w 260"/>
                        <a:gd name="T7" fmla="*/ 10 h 384"/>
                        <a:gd name="T8" fmla="*/ 225 w 260"/>
                        <a:gd name="T9" fmla="*/ 0 h 384"/>
                        <a:gd name="T10" fmla="*/ 57 w 260"/>
                        <a:gd name="T11" fmla="*/ 1 h 384"/>
                        <a:gd name="T12" fmla="*/ 48 w 260"/>
                        <a:gd name="T13" fmla="*/ 7 h 384"/>
                        <a:gd name="T14" fmla="*/ 45 w 260"/>
                        <a:gd name="T15" fmla="*/ 18 h 384"/>
                        <a:gd name="T16" fmla="*/ 44 w 260"/>
                        <a:gd name="T17" fmla="*/ 123 h 384"/>
                        <a:gd name="T18" fmla="*/ 33 w 260"/>
                        <a:gd name="T19" fmla="*/ 145 h 384"/>
                        <a:gd name="T20" fmla="*/ 18 w 260"/>
                        <a:gd name="T21" fmla="*/ 175 h 384"/>
                        <a:gd name="T22" fmla="*/ 6 w 260"/>
                        <a:gd name="T23" fmla="*/ 202 h 384"/>
                        <a:gd name="T24" fmla="*/ 2 w 260"/>
                        <a:gd name="T25" fmla="*/ 213 h 384"/>
                        <a:gd name="T26" fmla="*/ 0 w 260"/>
                        <a:gd name="T27" fmla="*/ 220 h 384"/>
                        <a:gd name="T28" fmla="*/ 2 w 260"/>
                        <a:gd name="T29" fmla="*/ 231 h 384"/>
                        <a:gd name="T30" fmla="*/ 12 w 260"/>
                        <a:gd name="T31" fmla="*/ 238 h 384"/>
                        <a:gd name="T32" fmla="*/ 21 w 260"/>
                        <a:gd name="T33" fmla="*/ 238 h 384"/>
                        <a:gd name="T34" fmla="*/ 45 w 260"/>
                        <a:gd name="T35" fmla="*/ 238 h 384"/>
                        <a:gd name="T36" fmla="*/ 225 w 260"/>
                        <a:gd name="T37" fmla="*/ 384 h 384"/>
                        <a:gd name="T38" fmla="*/ 81 w 260"/>
                        <a:gd name="T39" fmla="*/ 348 h 384"/>
                        <a:gd name="T40" fmla="*/ 81 w 260"/>
                        <a:gd name="T41" fmla="*/ 316 h 384"/>
                        <a:gd name="T42" fmla="*/ 81 w 260"/>
                        <a:gd name="T43" fmla="*/ 274 h 384"/>
                        <a:gd name="T44" fmla="*/ 81 w 260"/>
                        <a:gd name="T45" fmla="*/ 237 h 384"/>
                        <a:gd name="T46" fmla="*/ 81 w 260"/>
                        <a:gd name="T47" fmla="*/ 220 h 384"/>
                        <a:gd name="T48" fmla="*/ 78 w 260"/>
                        <a:gd name="T49" fmla="*/ 211 h 384"/>
                        <a:gd name="T50" fmla="*/ 72 w 260"/>
                        <a:gd name="T51" fmla="*/ 205 h 384"/>
                        <a:gd name="T52" fmla="*/ 63 w 260"/>
                        <a:gd name="T53" fmla="*/ 202 h 384"/>
                        <a:gd name="T54" fmla="*/ 60 w 260"/>
                        <a:gd name="T55" fmla="*/ 202 h 384"/>
                        <a:gd name="T56" fmla="*/ 51 w 260"/>
                        <a:gd name="T57" fmla="*/ 202 h 384"/>
                        <a:gd name="T58" fmla="*/ 53 w 260"/>
                        <a:gd name="T59" fmla="*/ 187 h 384"/>
                        <a:gd name="T60" fmla="*/ 68 w 260"/>
                        <a:gd name="T61" fmla="*/ 156 h 384"/>
                        <a:gd name="T62" fmla="*/ 78 w 260"/>
                        <a:gd name="T63" fmla="*/ 133 h 384"/>
                        <a:gd name="T64" fmla="*/ 81 w 260"/>
                        <a:gd name="T65" fmla="*/ 126 h 384"/>
                        <a:gd name="T66" fmla="*/ 81 w 260"/>
                        <a:gd name="T67" fmla="*/ 118 h 384"/>
                        <a:gd name="T68" fmla="*/ 81 w 260"/>
                        <a:gd name="T69" fmla="*/ 88 h 384"/>
                        <a:gd name="T70" fmla="*/ 81 w 260"/>
                        <a:gd name="T71" fmla="*/ 52 h 384"/>
                        <a:gd name="T72" fmla="*/ 224 w 260"/>
                        <a:gd name="T73" fmla="*/ 36 h 3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0" h="384">
                          <a:moveTo>
                            <a:pt x="225" y="384"/>
                          </a:moveTo>
                          <a:lnTo>
                            <a:pt x="239" y="382"/>
                          </a:lnTo>
                          <a:lnTo>
                            <a:pt x="249" y="375"/>
                          </a:lnTo>
                          <a:lnTo>
                            <a:pt x="257" y="363"/>
                          </a:lnTo>
                          <a:lnTo>
                            <a:pt x="260" y="349"/>
                          </a:lnTo>
                          <a:lnTo>
                            <a:pt x="260" y="34"/>
                          </a:lnTo>
                          <a:lnTo>
                            <a:pt x="257" y="21"/>
                          </a:lnTo>
                          <a:lnTo>
                            <a:pt x="249" y="10"/>
                          </a:lnTo>
                          <a:lnTo>
                            <a:pt x="239" y="3"/>
                          </a:lnTo>
                          <a:lnTo>
                            <a:pt x="225" y="0"/>
                          </a:lnTo>
                          <a:lnTo>
                            <a:pt x="63" y="0"/>
                          </a:lnTo>
                          <a:lnTo>
                            <a:pt x="57" y="1"/>
                          </a:lnTo>
                          <a:lnTo>
                            <a:pt x="53" y="3"/>
                          </a:lnTo>
                          <a:lnTo>
                            <a:pt x="48" y="7"/>
                          </a:lnTo>
                          <a:lnTo>
                            <a:pt x="47" y="12"/>
                          </a:lnTo>
                          <a:lnTo>
                            <a:pt x="45" y="18"/>
                          </a:lnTo>
                          <a:lnTo>
                            <a:pt x="45" y="118"/>
                          </a:lnTo>
                          <a:lnTo>
                            <a:pt x="44" y="123"/>
                          </a:lnTo>
                          <a:lnTo>
                            <a:pt x="39" y="133"/>
                          </a:lnTo>
                          <a:lnTo>
                            <a:pt x="33" y="145"/>
                          </a:lnTo>
                          <a:lnTo>
                            <a:pt x="26" y="160"/>
                          </a:lnTo>
                          <a:lnTo>
                            <a:pt x="18" y="175"/>
                          </a:lnTo>
                          <a:lnTo>
                            <a:pt x="12" y="190"/>
                          </a:lnTo>
                          <a:lnTo>
                            <a:pt x="6" y="202"/>
                          </a:lnTo>
                          <a:lnTo>
                            <a:pt x="3" y="210"/>
                          </a:lnTo>
                          <a:lnTo>
                            <a:pt x="2" y="213"/>
                          </a:lnTo>
                          <a:lnTo>
                            <a:pt x="0" y="217"/>
                          </a:lnTo>
                          <a:lnTo>
                            <a:pt x="0" y="220"/>
                          </a:lnTo>
                          <a:lnTo>
                            <a:pt x="0" y="226"/>
                          </a:lnTo>
                          <a:lnTo>
                            <a:pt x="2" y="231"/>
                          </a:lnTo>
                          <a:lnTo>
                            <a:pt x="6" y="235"/>
                          </a:lnTo>
                          <a:lnTo>
                            <a:pt x="12" y="238"/>
                          </a:lnTo>
                          <a:lnTo>
                            <a:pt x="18" y="238"/>
                          </a:lnTo>
                          <a:lnTo>
                            <a:pt x="21" y="238"/>
                          </a:lnTo>
                          <a:lnTo>
                            <a:pt x="32" y="238"/>
                          </a:lnTo>
                          <a:lnTo>
                            <a:pt x="45" y="238"/>
                          </a:lnTo>
                          <a:lnTo>
                            <a:pt x="45" y="384"/>
                          </a:lnTo>
                          <a:lnTo>
                            <a:pt x="225" y="384"/>
                          </a:lnTo>
                          <a:close/>
                          <a:moveTo>
                            <a:pt x="224" y="348"/>
                          </a:moveTo>
                          <a:lnTo>
                            <a:pt x="81" y="348"/>
                          </a:lnTo>
                          <a:lnTo>
                            <a:pt x="81" y="334"/>
                          </a:lnTo>
                          <a:lnTo>
                            <a:pt x="81" y="316"/>
                          </a:lnTo>
                          <a:lnTo>
                            <a:pt x="81" y="295"/>
                          </a:lnTo>
                          <a:lnTo>
                            <a:pt x="81" y="274"/>
                          </a:lnTo>
                          <a:lnTo>
                            <a:pt x="81" y="253"/>
                          </a:lnTo>
                          <a:lnTo>
                            <a:pt x="81" y="237"/>
                          </a:lnTo>
                          <a:lnTo>
                            <a:pt x="81" y="225"/>
                          </a:lnTo>
                          <a:lnTo>
                            <a:pt x="81" y="220"/>
                          </a:lnTo>
                          <a:lnTo>
                            <a:pt x="81" y="216"/>
                          </a:lnTo>
                          <a:lnTo>
                            <a:pt x="78" y="211"/>
                          </a:lnTo>
                          <a:lnTo>
                            <a:pt x="77" y="208"/>
                          </a:lnTo>
                          <a:lnTo>
                            <a:pt x="72" y="205"/>
                          </a:lnTo>
                          <a:lnTo>
                            <a:pt x="68" y="204"/>
                          </a:lnTo>
                          <a:lnTo>
                            <a:pt x="63" y="202"/>
                          </a:lnTo>
                          <a:lnTo>
                            <a:pt x="62" y="202"/>
                          </a:lnTo>
                          <a:lnTo>
                            <a:pt x="60" y="202"/>
                          </a:lnTo>
                          <a:lnTo>
                            <a:pt x="56" y="202"/>
                          </a:lnTo>
                          <a:lnTo>
                            <a:pt x="51" y="202"/>
                          </a:lnTo>
                          <a:lnTo>
                            <a:pt x="45" y="202"/>
                          </a:lnTo>
                          <a:lnTo>
                            <a:pt x="53" y="187"/>
                          </a:lnTo>
                          <a:lnTo>
                            <a:pt x="60" y="171"/>
                          </a:lnTo>
                          <a:lnTo>
                            <a:pt x="68" y="156"/>
                          </a:lnTo>
                          <a:lnTo>
                            <a:pt x="74" y="142"/>
                          </a:lnTo>
                          <a:lnTo>
                            <a:pt x="78" y="133"/>
                          </a:lnTo>
                          <a:lnTo>
                            <a:pt x="80" y="130"/>
                          </a:lnTo>
                          <a:lnTo>
                            <a:pt x="81" y="126"/>
                          </a:lnTo>
                          <a:lnTo>
                            <a:pt x="81" y="123"/>
                          </a:lnTo>
                          <a:lnTo>
                            <a:pt x="81" y="118"/>
                          </a:lnTo>
                          <a:lnTo>
                            <a:pt x="81" y="106"/>
                          </a:lnTo>
                          <a:lnTo>
                            <a:pt x="81" y="88"/>
                          </a:lnTo>
                          <a:lnTo>
                            <a:pt x="81" y="70"/>
                          </a:lnTo>
                          <a:lnTo>
                            <a:pt x="81" y="52"/>
                          </a:lnTo>
                          <a:lnTo>
                            <a:pt x="81" y="36"/>
                          </a:lnTo>
                          <a:lnTo>
                            <a:pt x="224" y="36"/>
                          </a:lnTo>
                          <a:lnTo>
                            <a:pt x="224" y="348"/>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zh-CN" altLang="en-US"/>
                    </a:p>
                  </p:txBody>
                </p:sp>
                <p:sp>
                  <p:nvSpPr>
                    <p:cNvPr id="145442" name="Rectangle 91"/>
                    <p:cNvSpPr>
                      <a:spLocks noChangeArrowheads="1"/>
                    </p:cNvSpPr>
                    <p:nvPr/>
                  </p:nvSpPr>
                  <p:spPr bwMode="gray">
                    <a:xfrm>
                      <a:off x="2099" y="2792"/>
                      <a:ext cx="33" cy="40"/>
                    </a:xfrm>
                    <a:prstGeom prst="rect">
                      <a:avLst/>
                    </a:prstGeom>
                    <a:solidFill>
                      <a:srgbClr val="FFFFFF"/>
                    </a:solidFill>
                    <a:ln w="0">
                      <a:solidFill>
                        <a:srgbClr val="FFFFFF"/>
                      </a:solidFill>
                      <a:miter lim="800000"/>
                      <a:headEnd/>
                      <a:tailEnd/>
                    </a:ln>
                    <a:effectLst>
                      <a:outerShdw dist="35921" dir="2700000" algn="ctr" rotWithShape="0">
                        <a:srgbClr val="000000">
                          <a:alpha val="50000"/>
                        </a:srgbClr>
                      </a:outerShdw>
                    </a:effec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45443" name="Rectangle 92"/>
                    <p:cNvSpPr>
                      <a:spLocks noChangeArrowheads="1"/>
                    </p:cNvSpPr>
                    <p:nvPr/>
                  </p:nvSpPr>
                  <p:spPr bwMode="gray">
                    <a:xfrm>
                      <a:off x="1955" y="2724"/>
                      <a:ext cx="91" cy="36"/>
                    </a:xfrm>
                    <a:prstGeom prst="rect">
                      <a:avLst/>
                    </a:prstGeom>
                    <a:solidFill>
                      <a:srgbClr val="FFFFFF"/>
                    </a:solidFill>
                    <a:ln w="0">
                      <a:solidFill>
                        <a:srgbClr val="FFFFFF"/>
                      </a:solidFill>
                      <a:miter lim="800000"/>
                      <a:headEnd/>
                      <a:tailEnd/>
                    </a:ln>
                    <a:effectLst>
                      <a:outerShdw dist="35921" dir="2700000" algn="ctr" rotWithShape="0">
                        <a:srgbClr val="000000">
                          <a:alpha val="50000"/>
                        </a:srgbClr>
                      </a:outerShdw>
                    </a:effec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145437" name="Group 93"/>
                  <p:cNvGrpSpPr>
                    <a:grpSpLocks/>
                  </p:cNvGrpSpPr>
                  <p:nvPr/>
                </p:nvGrpSpPr>
                <p:grpSpPr bwMode="auto">
                  <a:xfrm>
                    <a:off x="2734" y="2637"/>
                    <a:ext cx="314" cy="314"/>
                    <a:chOff x="2430" y="1692"/>
                    <a:chExt cx="339" cy="339"/>
                  </a:xfrm>
                </p:grpSpPr>
                <p:sp>
                  <p:nvSpPr>
                    <p:cNvPr id="145438" name="Freeform 94"/>
                    <p:cNvSpPr>
                      <a:spLocks noEditPoints="1"/>
                    </p:cNvSpPr>
                    <p:nvPr/>
                  </p:nvSpPr>
                  <p:spPr bwMode="gray">
                    <a:xfrm>
                      <a:off x="2430" y="1692"/>
                      <a:ext cx="339" cy="336"/>
                    </a:xfrm>
                    <a:custGeom>
                      <a:avLst/>
                      <a:gdLst>
                        <a:gd name="T0" fmla="*/ 170 w 339"/>
                        <a:gd name="T1" fmla="*/ 0 h 339"/>
                        <a:gd name="T2" fmla="*/ 131 w 339"/>
                        <a:gd name="T3" fmla="*/ 5 h 339"/>
                        <a:gd name="T4" fmla="*/ 95 w 339"/>
                        <a:gd name="T5" fmla="*/ 17 h 339"/>
                        <a:gd name="T6" fmla="*/ 63 w 339"/>
                        <a:gd name="T7" fmla="*/ 38 h 339"/>
                        <a:gd name="T8" fmla="*/ 38 w 339"/>
                        <a:gd name="T9" fmla="*/ 56 h 339"/>
                        <a:gd name="T10" fmla="*/ 18 w 339"/>
                        <a:gd name="T11" fmla="*/ 87 h 339"/>
                        <a:gd name="T12" fmla="*/ 5 w 339"/>
                        <a:gd name="T13" fmla="*/ 123 h 339"/>
                        <a:gd name="T14" fmla="*/ 0 w 339"/>
                        <a:gd name="T15" fmla="*/ 161 h 339"/>
                        <a:gd name="T16" fmla="*/ 5 w 339"/>
                        <a:gd name="T17" fmla="*/ 193 h 339"/>
                        <a:gd name="T18" fmla="*/ 18 w 339"/>
                        <a:gd name="T19" fmla="*/ 229 h 339"/>
                        <a:gd name="T20" fmla="*/ 38 w 339"/>
                        <a:gd name="T21" fmla="*/ 260 h 339"/>
                        <a:gd name="T22" fmla="*/ 63 w 339"/>
                        <a:gd name="T23" fmla="*/ 279 h 339"/>
                        <a:gd name="T24" fmla="*/ 95 w 339"/>
                        <a:gd name="T25" fmla="*/ 299 h 339"/>
                        <a:gd name="T26" fmla="*/ 131 w 339"/>
                        <a:gd name="T27" fmla="*/ 311 h 339"/>
                        <a:gd name="T28" fmla="*/ 170 w 339"/>
                        <a:gd name="T29" fmla="*/ 315 h 339"/>
                        <a:gd name="T30" fmla="*/ 209 w 339"/>
                        <a:gd name="T31" fmla="*/ 311 h 339"/>
                        <a:gd name="T32" fmla="*/ 245 w 339"/>
                        <a:gd name="T33" fmla="*/ 299 h 339"/>
                        <a:gd name="T34" fmla="*/ 276 w 339"/>
                        <a:gd name="T35" fmla="*/ 279 h 339"/>
                        <a:gd name="T36" fmla="*/ 303 w 339"/>
                        <a:gd name="T37" fmla="*/ 260 h 339"/>
                        <a:gd name="T38" fmla="*/ 323 w 339"/>
                        <a:gd name="T39" fmla="*/ 229 h 339"/>
                        <a:gd name="T40" fmla="*/ 335 w 339"/>
                        <a:gd name="T41" fmla="*/ 193 h 339"/>
                        <a:gd name="T42" fmla="*/ 339 w 339"/>
                        <a:gd name="T43" fmla="*/ 161 h 339"/>
                        <a:gd name="T44" fmla="*/ 335 w 339"/>
                        <a:gd name="T45" fmla="*/ 123 h 339"/>
                        <a:gd name="T46" fmla="*/ 323 w 339"/>
                        <a:gd name="T47" fmla="*/ 87 h 339"/>
                        <a:gd name="T48" fmla="*/ 303 w 339"/>
                        <a:gd name="T49" fmla="*/ 56 h 339"/>
                        <a:gd name="T50" fmla="*/ 276 w 339"/>
                        <a:gd name="T51" fmla="*/ 38 h 339"/>
                        <a:gd name="T52" fmla="*/ 245 w 339"/>
                        <a:gd name="T53" fmla="*/ 17 h 339"/>
                        <a:gd name="T54" fmla="*/ 209 w 339"/>
                        <a:gd name="T55" fmla="*/ 5 h 339"/>
                        <a:gd name="T56" fmla="*/ 170 w 339"/>
                        <a:gd name="T57" fmla="*/ 0 h 339"/>
                        <a:gd name="T58" fmla="*/ 170 w 339"/>
                        <a:gd name="T59" fmla="*/ 274 h 339"/>
                        <a:gd name="T60" fmla="*/ 137 w 339"/>
                        <a:gd name="T61" fmla="*/ 272 h 339"/>
                        <a:gd name="T62" fmla="*/ 107 w 339"/>
                        <a:gd name="T63" fmla="*/ 262 h 339"/>
                        <a:gd name="T64" fmla="*/ 81 w 339"/>
                        <a:gd name="T65" fmla="*/ 242 h 339"/>
                        <a:gd name="T66" fmla="*/ 62 w 339"/>
                        <a:gd name="T67" fmla="*/ 217 h 339"/>
                        <a:gd name="T68" fmla="*/ 50 w 339"/>
                        <a:gd name="T69" fmla="*/ 187 h 339"/>
                        <a:gd name="T70" fmla="*/ 45 w 339"/>
                        <a:gd name="T71" fmla="*/ 161 h 339"/>
                        <a:gd name="T72" fmla="*/ 50 w 339"/>
                        <a:gd name="T73" fmla="*/ 129 h 339"/>
                        <a:gd name="T74" fmla="*/ 62 w 339"/>
                        <a:gd name="T75" fmla="*/ 99 h 339"/>
                        <a:gd name="T76" fmla="*/ 81 w 339"/>
                        <a:gd name="T77" fmla="*/ 73 h 339"/>
                        <a:gd name="T78" fmla="*/ 107 w 339"/>
                        <a:gd name="T79" fmla="*/ 56 h 339"/>
                        <a:gd name="T80" fmla="*/ 137 w 339"/>
                        <a:gd name="T81" fmla="*/ 48 h 339"/>
                        <a:gd name="T82" fmla="*/ 170 w 339"/>
                        <a:gd name="T83" fmla="*/ 44 h 339"/>
                        <a:gd name="T84" fmla="*/ 203 w 339"/>
                        <a:gd name="T85" fmla="*/ 48 h 339"/>
                        <a:gd name="T86" fmla="*/ 233 w 339"/>
                        <a:gd name="T87" fmla="*/ 56 h 339"/>
                        <a:gd name="T88" fmla="*/ 258 w 339"/>
                        <a:gd name="T89" fmla="*/ 73 h 339"/>
                        <a:gd name="T90" fmla="*/ 278 w 339"/>
                        <a:gd name="T91" fmla="*/ 99 h 339"/>
                        <a:gd name="T92" fmla="*/ 291 w 339"/>
                        <a:gd name="T93" fmla="*/ 129 h 339"/>
                        <a:gd name="T94" fmla="*/ 296 w 339"/>
                        <a:gd name="T95" fmla="*/ 161 h 339"/>
                        <a:gd name="T96" fmla="*/ 291 w 339"/>
                        <a:gd name="T97" fmla="*/ 187 h 339"/>
                        <a:gd name="T98" fmla="*/ 278 w 339"/>
                        <a:gd name="T99" fmla="*/ 217 h 339"/>
                        <a:gd name="T100" fmla="*/ 258 w 339"/>
                        <a:gd name="T101" fmla="*/ 242 h 339"/>
                        <a:gd name="T102" fmla="*/ 233 w 339"/>
                        <a:gd name="T103" fmla="*/ 262 h 339"/>
                        <a:gd name="T104" fmla="*/ 203 w 339"/>
                        <a:gd name="T105" fmla="*/ 272 h 339"/>
                        <a:gd name="T106" fmla="*/ 170 w 339"/>
                        <a:gd name="T107" fmla="*/ 274 h 33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39" h="339">
                          <a:moveTo>
                            <a:pt x="170" y="0"/>
                          </a:moveTo>
                          <a:lnTo>
                            <a:pt x="131" y="5"/>
                          </a:lnTo>
                          <a:lnTo>
                            <a:pt x="95" y="17"/>
                          </a:lnTo>
                          <a:lnTo>
                            <a:pt x="63" y="38"/>
                          </a:lnTo>
                          <a:lnTo>
                            <a:pt x="38" y="63"/>
                          </a:lnTo>
                          <a:lnTo>
                            <a:pt x="18" y="95"/>
                          </a:lnTo>
                          <a:lnTo>
                            <a:pt x="5" y="131"/>
                          </a:lnTo>
                          <a:lnTo>
                            <a:pt x="0" y="170"/>
                          </a:lnTo>
                          <a:lnTo>
                            <a:pt x="5" y="209"/>
                          </a:lnTo>
                          <a:lnTo>
                            <a:pt x="18" y="245"/>
                          </a:lnTo>
                          <a:lnTo>
                            <a:pt x="38" y="276"/>
                          </a:lnTo>
                          <a:lnTo>
                            <a:pt x="63" y="302"/>
                          </a:lnTo>
                          <a:lnTo>
                            <a:pt x="95" y="323"/>
                          </a:lnTo>
                          <a:lnTo>
                            <a:pt x="131" y="335"/>
                          </a:lnTo>
                          <a:lnTo>
                            <a:pt x="170" y="339"/>
                          </a:lnTo>
                          <a:lnTo>
                            <a:pt x="209" y="335"/>
                          </a:lnTo>
                          <a:lnTo>
                            <a:pt x="245" y="323"/>
                          </a:lnTo>
                          <a:lnTo>
                            <a:pt x="276" y="302"/>
                          </a:lnTo>
                          <a:lnTo>
                            <a:pt x="303" y="276"/>
                          </a:lnTo>
                          <a:lnTo>
                            <a:pt x="323" y="245"/>
                          </a:lnTo>
                          <a:lnTo>
                            <a:pt x="335" y="209"/>
                          </a:lnTo>
                          <a:lnTo>
                            <a:pt x="339" y="170"/>
                          </a:lnTo>
                          <a:lnTo>
                            <a:pt x="335" y="131"/>
                          </a:lnTo>
                          <a:lnTo>
                            <a:pt x="323" y="95"/>
                          </a:lnTo>
                          <a:lnTo>
                            <a:pt x="303" y="63"/>
                          </a:lnTo>
                          <a:lnTo>
                            <a:pt x="276" y="38"/>
                          </a:lnTo>
                          <a:lnTo>
                            <a:pt x="245" y="17"/>
                          </a:lnTo>
                          <a:lnTo>
                            <a:pt x="209" y="5"/>
                          </a:lnTo>
                          <a:lnTo>
                            <a:pt x="170" y="0"/>
                          </a:lnTo>
                          <a:close/>
                          <a:moveTo>
                            <a:pt x="170" y="294"/>
                          </a:moveTo>
                          <a:lnTo>
                            <a:pt x="137" y="291"/>
                          </a:lnTo>
                          <a:lnTo>
                            <a:pt x="107" y="278"/>
                          </a:lnTo>
                          <a:lnTo>
                            <a:pt x="81" y="258"/>
                          </a:lnTo>
                          <a:lnTo>
                            <a:pt x="62" y="233"/>
                          </a:lnTo>
                          <a:lnTo>
                            <a:pt x="50" y="203"/>
                          </a:lnTo>
                          <a:lnTo>
                            <a:pt x="45" y="170"/>
                          </a:lnTo>
                          <a:lnTo>
                            <a:pt x="50" y="137"/>
                          </a:lnTo>
                          <a:lnTo>
                            <a:pt x="62" y="107"/>
                          </a:lnTo>
                          <a:lnTo>
                            <a:pt x="81" y="81"/>
                          </a:lnTo>
                          <a:lnTo>
                            <a:pt x="107" y="62"/>
                          </a:lnTo>
                          <a:lnTo>
                            <a:pt x="137" y="48"/>
                          </a:lnTo>
                          <a:lnTo>
                            <a:pt x="170" y="44"/>
                          </a:lnTo>
                          <a:lnTo>
                            <a:pt x="203" y="48"/>
                          </a:lnTo>
                          <a:lnTo>
                            <a:pt x="233" y="62"/>
                          </a:lnTo>
                          <a:lnTo>
                            <a:pt x="258" y="81"/>
                          </a:lnTo>
                          <a:lnTo>
                            <a:pt x="278" y="107"/>
                          </a:lnTo>
                          <a:lnTo>
                            <a:pt x="291" y="137"/>
                          </a:lnTo>
                          <a:lnTo>
                            <a:pt x="296" y="170"/>
                          </a:lnTo>
                          <a:lnTo>
                            <a:pt x="291" y="203"/>
                          </a:lnTo>
                          <a:lnTo>
                            <a:pt x="278" y="233"/>
                          </a:lnTo>
                          <a:lnTo>
                            <a:pt x="258" y="258"/>
                          </a:lnTo>
                          <a:lnTo>
                            <a:pt x="233" y="278"/>
                          </a:lnTo>
                          <a:lnTo>
                            <a:pt x="203" y="291"/>
                          </a:lnTo>
                          <a:lnTo>
                            <a:pt x="170" y="294"/>
                          </a:lnTo>
                          <a:close/>
                        </a:path>
                      </a:pathLst>
                    </a:custGeom>
                    <a:solidFill>
                      <a:srgbClr val="FFFFFF"/>
                    </a:solidFill>
                    <a:ln>
                      <a:noFill/>
                    </a:ln>
                    <a:effectLst>
                      <a:outerShdw dist="35921"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5439" name="Freeform 95"/>
                    <p:cNvSpPr>
                      <a:spLocks noEditPoints="1"/>
                    </p:cNvSpPr>
                    <p:nvPr/>
                  </p:nvSpPr>
                  <p:spPr bwMode="gray">
                    <a:xfrm>
                      <a:off x="2515" y="1799"/>
                      <a:ext cx="169" cy="157"/>
                    </a:xfrm>
                    <a:custGeom>
                      <a:avLst/>
                      <a:gdLst>
                        <a:gd name="T0" fmla="*/ 12 w 168"/>
                        <a:gd name="T1" fmla="*/ 76 h 157"/>
                        <a:gd name="T2" fmla="*/ 30 w 168"/>
                        <a:gd name="T3" fmla="*/ 114 h 157"/>
                        <a:gd name="T4" fmla="*/ 63 w 168"/>
                        <a:gd name="T5" fmla="*/ 132 h 157"/>
                        <a:gd name="T6" fmla="*/ 114 w 168"/>
                        <a:gd name="T7" fmla="*/ 132 h 157"/>
                        <a:gd name="T8" fmla="*/ 147 w 168"/>
                        <a:gd name="T9" fmla="*/ 114 h 157"/>
                        <a:gd name="T10" fmla="*/ 165 w 168"/>
                        <a:gd name="T11" fmla="*/ 76 h 157"/>
                        <a:gd name="T12" fmla="*/ 171 w 168"/>
                        <a:gd name="T13" fmla="*/ 100 h 157"/>
                        <a:gd name="T14" fmla="*/ 150 w 168"/>
                        <a:gd name="T15" fmla="*/ 136 h 157"/>
                        <a:gd name="T16" fmla="*/ 114 w 168"/>
                        <a:gd name="T17" fmla="*/ 156 h 157"/>
                        <a:gd name="T18" fmla="*/ 61 w 168"/>
                        <a:gd name="T19" fmla="*/ 156 h 157"/>
                        <a:gd name="T20" fmla="*/ 27 w 168"/>
                        <a:gd name="T21" fmla="*/ 136 h 157"/>
                        <a:gd name="T22" fmla="*/ 4 w 168"/>
                        <a:gd name="T23" fmla="*/ 100 h 157"/>
                        <a:gd name="T24" fmla="*/ 39 w 168"/>
                        <a:gd name="T25" fmla="*/ 45 h 157"/>
                        <a:gd name="T26" fmla="*/ 27 w 168"/>
                        <a:gd name="T27" fmla="*/ 42 h 157"/>
                        <a:gd name="T28" fmla="*/ 19 w 168"/>
                        <a:gd name="T29" fmla="*/ 34 h 157"/>
                        <a:gd name="T30" fmla="*/ 16 w 168"/>
                        <a:gd name="T31" fmla="*/ 22 h 157"/>
                        <a:gd name="T32" fmla="*/ 19 w 168"/>
                        <a:gd name="T33" fmla="*/ 12 h 157"/>
                        <a:gd name="T34" fmla="*/ 27 w 168"/>
                        <a:gd name="T35" fmla="*/ 3 h 157"/>
                        <a:gd name="T36" fmla="*/ 39 w 168"/>
                        <a:gd name="T37" fmla="*/ 0 h 157"/>
                        <a:gd name="T38" fmla="*/ 49 w 168"/>
                        <a:gd name="T39" fmla="*/ 3 h 157"/>
                        <a:gd name="T40" fmla="*/ 58 w 168"/>
                        <a:gd name="T41" fmla="*/ 12 h 157"/>
                        <a:gd name="T42" fmla="*/ 61 w 168"/>
                        <a:gd name="T43" fmla="*/ 22 h 157"/>
                        <a:gd name="T44" fmla="*/ 58 w 168"/>
                        <a:gd name="T45" fmla="*/ 34 h 157"/>
                        <a:gd name="T46" fmla="*/ 49 w 168"/>
                        <a:gd name="T47" fmla="*/ 42 h 157"/>
                        <a:gd name="T48" fmla="*/ 39 w 168"/>
                        <a:gd name="T49" fmla="*/ 45 h 157"/>
                        <a:gd name="T50" fmla="*/ 132 w 168"/>
                        <a:gd name="T51" fmla="*/ 45 h 157"/>
                        <a:gd name="T52" fmla="*/ 122 w 168"/>
                        <a:gd name="T53" fmla="*/ 39 h 157"/>
                        <a:gd name="T54" fmla="*/ 116 w 168"/>
                        <a:gd name="T55" fmla="*/ 28 h 157"/>
                        <a:gd name="T56" fmla="*/ 116 w 168"/>
                        <a:gd name="T57" fmla="*/ 16 h 157"/>
                        <a:gd name="T58" fmla="*/ 122 w 168"/>
                        <a:gd name="T59" fmla="*/ 6 h 157"/>
                        <a:gd name="T60" fmla="*/ 132 w 168"/>
                        <a:gd name="T61" fmla="*/ 1 h 157"/>
                        <a:gd name="T62" fmla="*/ 144 w 168"/>
                        <a:gd name="T63" fmla="*/ 1 h 157"/>
                        <a:gd name="T64" fmla="*/ 153 w 168"/>
                        <a:gd name="T65" fmla="*/ 6 h 157"/>
                        <a:gd name="T66" fmla="*/ 159 w 168"/>
                        <a:gd name="T67" fmla="*/ 16 h 157"/>
                        <a:gd name="T68" fmla="*/ 159 w 168"/>
                        <a:gd name="T69" fmla="*/ 28 h 157"/>
                        <a:gd name="T70" fmla="*/ 153 w 168"/>
                        <a:gd name="T71" fmla="*/ 39 h 157"/>
                        <a:gd name="T72" fmla="*/ 144 w 168"/>
                        <a:gd name="T73" fmla="*/ 45 h 1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8" h="157">
                          <a:moveTo>
                            <a:pt x="0" y="76"/>
                          </a:moveTo>
                          <a:lnTo>
                            <a:pt x="12" y="76"/>
                          </a:lnTo>
                          <a:lnTo>
                            <a:pt x="18" y="97"/>
                          </a:lnTo>
                          <a:lnTo>
                            <a:pt x="30" y="114"/>
                          </a:lnTo>
                          <a:lnTo>
                            <a:pt x="43" y="126"/>
                          </a:lnTo>
                          <a:lnTo>
                            <a:pt x="63" y="132"/>
                          </a:lnTo>
                          <a:lnTo>
                            <a:pt x="84" y="135"/>
                          </a:lnTo>
                          <a:lnTo>
                            <a:pt x="106" y="132"/>
                          </a:lnTo>
                          <a:lnTo>
                            <a:pt x="124" y="126"/>
                          </a:lnTo>
                          <a:lnTo>
                            <a:pt x="139" y="114"/>
                          </a:lnTo>
                          <a:lnTo>
                            <a:pt x="150" y="97"/>
                          </a:lnTo>
                          <a:lnTo>
                            <a:pt x="157" y="76"/>
                          </a:lnTo>
                          <a:lnTo>
                            <a:pt x="168" y="76"/>
                          </a:lnTo>
                          <a:lnTo>
                            <a:pt x="163" y="100"/>
                          </a:lnTo>
                          <a:lnTo>
                            <a:pt x="154" y="120"/>
                          </a:lnTo>
                          <a:lnTo>
                            <a:pt x="142" y="136"/>
                          </a:lnTo>
                          <a:lnTo>
                            <a:pt x="126" y="148"/>
                          </a:lnTo>
                          <a:lnTo>
                            <a:pt x="106" y="156"/>
                          </a:lnTo>
                          <a:lnTo>
                            <a:pt x="84" y="157"/>
                          </a:lnTo>
                          <a:lnTo>
                            <a:pt x="61" y="156"/>
                          </a:lnTo>
                          <a:lnTo>
                            <a:pt x="43" y="148"/>
                          </a:lnTo>
                          <a:lnTo>
                            <a:pt x="27" y="136"/>
                          </a:lnTo>
                          <a:lnTo>
                            <a:pt x="13" y="120"/>
                          </a:lnTo>
                          <a:lnTo>
                            <a:pt x="4" y="100"/>
                          </a:lnTo>
                          <a:lnTo>
                            <a:pt x="0" y="76"/>
                          </a:lnTo>
                          <a:close/>
                          <a:moveTo>
                            <a:pt x="39" y="45"/>
                          </a:moveTo>
                          <a:lnTo>
                            <a:pt x="33" y="45"/>
                          </a:lnTo>
                          <a:lnTo>
                            <a:pt x="27" y="42"/>
                          </a:lnTo>
                          <a:lnTo>
                            <a:pt x="22" y="39"/>
                          </a:lnTo>
                          <a:lnTo>
                            <a:pt x="19" y="34"/>
                          </a:lnTo>
                          <a:lnTo>
                            <a:pt x="16" y="28"/>
                          </a:lnTo>
                          <a:lnTo>
                            <a:pt x="16" y="22"/>
                          </a:lnTo>
                          <a:lnTo>
                            <a:pt x="16" y="16"/>
                          </a:lnTo>
                          <a:lnTo>
                            <a:pt x="19" y="12"/>
                          </a:lnTo>
                          <a:lnTo>
                            <a:pt x="22" y="6"/>
                          </a:lnTo>
                          <a:lnTo>
                            <a:pt x="27" y="3"/>
                          </a:lnTo>
                          <a:lnTo>
                            <a:pt x="33" y="1"/>
                          </a:lnTo>
                          <a:lnTo>
                            <a:pt x="39" y="0"/>
                          </a:lnTo>
                          <a:lnTo>
                            <a:pt x="45" y="1"/>
                          </a:lnTo>
                          <a:lnTo>
                            <a:pt x="49" y="3"/>
                          </a:lnTo>
                          <a:lnTo>
                            <a:pt x="55" y="6"/>
                          </a:lnTo>
                          <a:lnTo>
                            <a:pt x="58" y="12"/>
                          </a:lnTo>
                          <a:lnTo>
                            <a:pt x="61" y="16"/>
                          </a:lnTo>
                          <a:lnTo>
                            <a:pt x="61" y="22"/>
                          </a:lnTo>
                          <a:lnTo>
                            <a:pt x="61" y="28"/>
                          </a:lnTo>
                          <a:lnTo>
                            <a:pt x="58" y="34"/>
                          </a:lnTo>
                          <a:lnTo>
                            <a:pt x="55" y="39"/>
                          </a:lnTo>
                          <a:lnTo>
                            <a:pt x="49" y="42"/>
                          </a:lnTo>
                          <a:lnTo>
                            <a:pt x="45" y="45"/>
                          </a:lnTo>
                          <a:lnTo>
                            <a:pt x="39" y="45"/>
                          </a:lnTo>
                          <a:close/>
                          <a:moveTo>
                            <a:pt x="130" y="45"/>
                          </a:moveTo>
                          <a:lnTo>
                            <a:pt x="124" y="45"/>
                          </a:lnTo>
                          <a:lnTo>
                            <a:pt x="118" y="42"/>
                          </a:lnTo>
                          <a:lnTo>
                            <a:pt x="114" y="39"/>
                          </a:lnTo>
                          <a:lnTo>
                            <a:pt x="109" y="34"/>
                          </a:lnTo>
                          <a:lnTo>
                            <a:pt x="108" y="28"/>
                          </a:lnTo>
                          <a:lnTo>
                            <a:pt x="106" y="22"/>
                          </a:lnTo>
                          <a:lnTo>
                            <a:pt x="108" y="16"/>
                          </a:lnTo>
                          <a:lnTo>
                            <a:pt x="109" y="12"/>
                          </a:lnTo>
                          <a:lnTo>
                            <a:pt x="114" y="6"/>
                          </a:lnTo>
                          <a:lnTo>
                            <a:pt x="118" y="3"/>
                          </a:lnTo>
                          <a:lnTo>
                            <a:pt x="124" y="1"/>
                          </a:lnTo>
                          <a:lnTo>
                            <a:pt x="130" y="0"/>
                          </a:lnTo>
                          <a:lnTo>
                            <a:pt x="136" y="1"/>
                          </a:lnTo>
                          <a:lnTo>
                            <a:pt x="141" y="3"/>
                          </a:lnTo>
                          <a:lnTo>
                            <a:pt x="145" y="6"/>
                          </a:lnTo>
                          <a:lnTo>
                            <a:pt x="150" y="12"/>
                          </a:lnTo>
                          <a:lnTo>
                            <a:pt x="151" y="16"/>
                          </a:lnTo>
                          <a:lnTo>
                            <a:pt x="153" y="22"/>
                          </a:lnTo>
                          <a:lnTo>
                            <a:pt x="151" y="28"/>
                          </a:lnTo>
                          <a:lnTo>
                            <a:pt x="150" y="34"/>
                          </a:lnTo>
                          <a:lnTo>
                            <a:pt x="145" y="39"/>
                          </a:lnTo>
                          <a:lnTo>
                            <a:pt x="141" y="42"/>
                          </a:lnTo>
                          <a:lnTo>
                            <a:pt x="136" y="45"/>
                          </a:lnTo>
                          <a:lnTo>
                            <a:pt x="130" y="45"/>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zh-CN" altLang="en-US"/>
                    </a:p>
                  </p:txBody>
                </p:sp>
              </p:grpSp>
            </p:grpSp>
          </p:grpSp>
          <p:sp>
            <p:nvSpPr>
              <p:cNvPr id="145421" name="Rectangle 96"/>
              <p:cNvSpPr>
                <a:spLocks noChangeArrowheads="1"/>
              </p:cNvSpPr>
              <p:nvPr/>
            </p:nvSpPr>
            <p:spPr bwMode="auto">
              <a:xfrm>
                <a:off x="768" y="3227"/>
                <a:ext cx="193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en-US" altLang="zh-CN" sz="1400" b="1">
                  <a:latin typeface="Arial" pitchFamily="34" charset="0"/>
                  <a:cs typeface="Arial" pitchFamily="34" charset="0"/>
                </a:endParaRPr>
              </a:p>
            </p:txBody>
          </p:sp>
        </p:grpSp>
        <p:sp>
          <p:nvSpPr>
            <p:cNvPr id="183393" name="Rectangle 97"/>
            <p:cNvSpPr>
              <a:spLocks noChangeArrowheads="1"/>
            </p:cNvSpPr>
            <p:nvPr/>
          </p:nvSpPr>
          <p:spPr bwMode="auto">
            <a:xfrm>
              <a:off x="1953" y="1366"/>
              <a:ext cx="831" cy="250"/>
            </a:xfrm>
            <a:prstGeom prst="rect">
              <a:avLst/>
            </a:prstGeom>
            <a:noFill/>
            <a:ln w="9525" algn="ctr">
              <a:noFill/>
              <a:miter lim="800000"/>
              <a:headEnd/>
              <a:tailEnd/>
            </a:ln>
            <a:effectLst/>
          </p:spPr>
          <p:txBody>
            <a:bodyPr wrap="none">
              <a:spAutoFit/>
            </a:bodyPr>
            <a:lstStyle/>
            <a:p>
              <a:pPr eaLnBrk="0" hangingPunct="0">
                <a:defRPr/>
              </a:pPr>
              <a:r>
                <a:rPr lang="en-US" altLang="zh-CN" sz="2000" b="1">
                  <a:effectLst>
                    <a:outerShdw blurRad="38100" dist="38100" dir="2700000" algn="tl">
                      <a:srgbClr val="000000"/>
                    </a:outerShdw>
                  </a:effectLst>
                  <a:latin typeface="Garamond" pitchFamily="18" charset="0"/>
                </a:rPr>
                <a:t>Activities</a:t>
              </a:r>
              <a:r>
                <a:rPr lang="zh-CN" altLang="en-US" sz="2000" b="1">
                  <a:effectLst>
                    <a:outerShdw blurRad="38100" dist="38100" dir="2700000" algn="tl">
                      <a:srgbClr val="000000"/>
                    </a:outerShdw>
                  </a:effectLst>
                  <a:latin typeface="Garamond" pitchFamily="18" charset="0"/>
                </a:rPr>
                <a:t>活动</a:t>
              </a:r>
            </a:p>
          </p:txBody>
        </p:sp>
        <p:sp>
          <p:nvSpPr>
            <p:cNvPr id="183394" name="Rectangle 98"/>
            <p:cNvSpPr>
              <a:spLocks noChangeArrowheads="1"/>
            </p:cNvSpPr>
            <p:nvPr/>
          </p:nvSpPr>
          <p:spPr bwMode="auto">
            <a:xfrm>
              <a:off x="1565" y="2046"/>
              <a:ext cx="1303" cy="250"/>
            </a:xfrm>
            <a:prstGeom prst="rect">
              <a:avLst/>
            </a:prstGeom>
            <a:noFill/>
            <a:ln w="9525" algn="ctr">
              <a:noFill/>
              <a:miter lim="800000"/>
              <a:headEnd/>
              <a:tailEnd/>
            </a:ln>
            <a:effectLst/>
          </p:spPr>
          <p:txBody>
            <a:bodyPr wrap="none">
              <a:spAutoFit/>
            </a:bodyPr>
            <a:lstStyle/>
            <a:p>
              <a:pPr>
                <a:spcBef>
                  <a:spcPct val="20000"/>
                </a:spcBef>
                <a:buClr>
                  <a:schemeClr val="hlink"/>
                </a:buClr>
                <a:buSzPct val="70000"/>
                <a:buFont typeface="Wingdings" pitchFamily="2" charset="2"/>
                <a:buNone/>
                <a:defRPr/>
              </a:pPr>
              <a:r>
                <a:rPr lang="en-US" altLang="zh-CN" sz="2000" b="1">
                  <a:effectLst>
                    <a:outerShdw blurRad="38100" dist="38100" dir="2700000" algn="tl">
                      <a:srgbClr val="000000"/>
                    </a:outerShdw>
                  </a:effectLst>
                  <a:latin typeface="Garamond" pitchFamily="18" charset="0"/>
                </a:rPr>
                <a:t>Objects or entities</a:t>
              </a:r>
              <a:r>
                <a:rPr lang="zh-CN" altLang="en-US" sz="2000" b="1">
                  <a:effectLst>
                    <a:outerShdw blurRad="38100" dist="38100" dir="2700000" algn="tl">
                      <a:srgbClr val="000000"/>
                    </a:outerShdw>
                  </a:effectLst>
                  <a:latin typeface="Garamond" pitchFamily="18" charset="0"/>
                </a:rPr>
                <a:t>对象</a:t>
              </a:r>
            </a:p>
          </p:txBody>
        </p:sp>
        <p:sp>
          <p:nvSpPr>
            <p:cNvPr id="183398" name="Rectangle 102"/>
            <p:cNvSpPr>
              <a:spLocks noChangeArrowheads="1"/>
            </p:cNvSpPr>
            <p:nvPr/>
          </p:nvSpPr>
          <p:spPr bwMode="auto">
            <a:xfrm>
              <a:off x="1791" y="2726"/>
              <a:ext cx="1061" cy="250"/>
            </a:xfrm>
            <a:prstGeom prst="rect">
              <a:avLst/>
            </a:prstGeom>
            <a:noFill/>
            <a:ln w="9525" algn="ctr">
              <a:noFill/>
              <a:miter lim="800000"/>
              <a:headEnd/>
              <a:tailEnd/>
            </a:ln>
            <a:effectLst/>
          </p:spPr>
          <p:txBody>
            <a:bodyPr wrap="none">
              <a:spAutoFit/>
            </a:bodyPr>
            <a:lstStyle/>
            <a:p>
              <a:pPr eaLnBrk="0" hangingPunct="0">
                <a:defRPr/>
              </a:pPr>
              <a:r>
                <a:rPr lang="en-US" altLang="zh-CN" sz="2000" b="1">
                  <a:effectLst>
                    <a:outerShdw blurRad="38100" dist="38100" dir="2700000" algn="tl">
                      <a:srgbClr val="000000"/>
                    </a:outerShdw>
                  </a:effectLst>
                  <a:latin typeface="Garamond" pitchFamily="18" charset="0"/>
                </a:rPr>
                <a:t>Relationships</a:t>
              </a:r>
              <a:r>
                <a:rPr lang="zh-CN" altLang="en-US" sz="2000" b="1">
                  <a:effectLst>
                    <a:outerShdw blurRad="38100" dist="38100" dir="2700000" algn="tl">
                      <a:srgbClr val="000000"/>
                    </a:outerShdw>
                  </a:effectLst>
                  <a:latin typeface="Garamond" pitchFamily="18" charset="0"/>
                </a:rPr>
                <a:t>关系</a:t>
              </a:r>
            </a:p>
          </p:txBody>
        </p:sp>
        <p:sp>
          <p:nvSpPr>
            <p:cNvPr id="183399" name="Rectangle 103"/>
            <p:cNvSpPr>
              <a:spLocks noChangeArrowheads="1"/>
            </p:cNvSpPr>
            <p:nvPr/>
          </p:nvSpPr>
          <p:spPr bwMode="auto">
            <a:xfrm>
              <a:off x="1489" y="3426"/>
              <a:ext cx="1523" cy="233"/>
            </a:xfrm>
            <a:prstGeom prst="rect">
              <a:avLst/>
            </a:prstGeom>
            <a:noFill/>
            <a:ln w="9525" algn="ctr">
              <a:noFill/>
              <a:miter lim="800000"/>
              <a:headEnd/>
              <a:tailEnd/>
            </a:ln>
            <a:effectLst/>
          </p:spPr>
          <p:txBody>
            <a:bodyPr wrap="square">
              <a:spAutoFit/>
            </a:bodyPr>
            <a:lstStyle/>
            <a:p>
              <a:pPr>
                <a:lnSpc>
                  <a:spcPct val="90000"/>
                </a:lnSpc>
                <a:spcBef>
                  <a:spcPct val="20000"/>
                </a:spcBef>
                <a:buClr>
                  <a:schemeClr val="hlink"/>
                </a:buClr>
                <a:buSzPct val="70000"/>
                <a:buFont typeface="Wingdings" pitchFamily="2" charset="2"/>
                <a:buNone/>
                <a:defRPr/>
              </a:pPr>
              <a:r>
                <a:rPr lang="en-US" altLang="zh-CN" sz="2000" b="1" dirty="0">
                  <a:solidFill>
                    <a:srgbClr val="33CCCC"/>
                  </a:solidFill>
                  <a:effectLst>
                    <a:outerShdw blurRad="38100" dist="38100" dir="2700000" algn="tl">
                      <a:srgbClr val="000000"/>
                    </a:outerShdw>
                  </a:effectLst>
                  <a:latin typeface="Garamond" pitchFamily="18" charset="0"/>
                </a:rPr>
                <a:t>System Boundary</a:t>
              </a:r>
              <a:r>
                <a:rPr lang="zh-CN" altLang="en-US" sz="2000" b="1" dirty="0">
                  <a:solidFill>
                    <a:srgbClr val="33CCCC"/>
                  </a:solidFill>
                  <a:effectLst>
                    <a:outerShdw blurRad="38100" dist="38100" dir="2700000" algn="tl">
                      <a:srgbClr val="000000"/>
                    </a:outerShdw>
                  </a:effectLst>
                  <a:latin typeface="Garamond" pitchFamily="18" charset="0"/>
                </a:rPr>
                <a:t>系统边界</a:t>
              </a:r>
            </a:p>
          </p:txBody>
        </p:sp>
      </p:grpSp>
      <p:sp>
        <p:nvSpPr>
          <p:cNvPr id="183400" name="Rectangle 104"/>
          <p:cNvSpPr>
            <a:spLocks noChangeArrowheads="1"/>
          </p:cNvSpPr>
          <p:nvPr/>
        </p:nvSpPr>
        <p:spPr bwMode="auto">
          <a:xfrm>
            <a:off x="976313" y="1325563"/>
            <a:ext cx="6259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zh-CN" altLang="en-US" sz="2800" b="1">
                <a:latin typeface="Garamond" pitchFamily="18" charset="0"/>
              </a:rPr>
              <a:t>一、</a:t>
            </a:r>
            <a:r>
              <a:rPr lang="en-US" altLang="zh-CN" sz="2800" b="1">
                <a:latin typeface="Garamond" pitchFamily="18" charset="0"/>
              </a:rPr>
              <a:t>The elements of system</a:t>
            </a:r>
            <a:r>
              <a:rPr lang="zh-CN" altLang="en-US" sz="2800" b="1">
                <a:latin typeface="Garamond" pitchFamily="18" charset="0"/>
              </a:rPr>
              <a:t>系统元素</a:t>
            </a:r>
          </a:p>
        </p:txBody>
      </p:sp>
      <p:sp>
        <p:nvSpPr>
          <p:cNvPr id="145414" name="灯片编号占位符 4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EFBADC13-35B6-4814-BB47-DCEEFA9DAC85}" type="slidenum">
              <a:rPr lang="zh-CN" altLang="en-US" sz="1200" smtClean="0">
                <a:solidFill>
                  <a:schemeClr val="bg2"/>
                </a:solidFill>
                <a:latin typeface="Arial" pitchFamily="34" charset="0"/>
              </a:rPr>
              <a:pPr eaLnBrk="1" hangingPunct="1">
                <a:spcBef>
                  <a:spcPct val="0"/>
                </a:spcBef>
                <a:buClrTx/>
                <a:buSzTx/>
                <a:buFontTx/>
                <a:buNone/>
              </a:pPr>
              <a:t>138</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3400"/>
                                        </p:tgtEl>
                                        <p:attrNameLst>
                                          <p:attrName>style.visibility</p:attrName>
                                        </p:attrNameLst>
                                      </p:cBhvr>
                                      <p:to>
                                        <p:strVal val="visible"/>
                                      </p:to>
                                    </p:set>
                                    <p:animEffect transition="in" filter="fade">
                                      <p:cBhvr>
                                        <p:cTn id="7" dur="1000"/>
                                        <p:tgtEl>
                                          <p:spTgt spid="183400"/>
                                        </p:tgtEl>
                                      </p:cBhvr>
                                    </p:animEffect>
                                    <p:anim calcmode="lin" valueType="num">
                                      <p:cBhvr>
                                        <p:cTn id="8" dur="1000" fill="hold"/>
                                        <p:tgtEl>
                                          <p:spTgt spid="183400"/>
                                        </p:tgtEl>
                                        <p:attrNameLst>
                                          <p:attrName>ppt_x</p:attrName>
                                        </p:attrNameLst>
                                      </p:cBhvr>
                                      <p:tavLst>
                                        <p:tav tm="0">
                                          <p:val>
                                            <p:strVal val="#ppt_x"/>
                                          </p:val>
                                        </p:tav>
                                        <p:tav tm="100000">
                                          <p:val>
                                            <p:strVal val="#ppt_x"/>
                                          </p:val>
                                        </p:tav>
                                      </p:tavLst>
                                    </p:anim>
                                    <p:anim calcmode="lin" valueType="num">
                                      <p:cBhvr>
                                        <p:cTn id="9" dur="1000" fill="hold"/>
                                        <p:tgtEl>
                                          <p:spTgt spid="18340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8"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amond(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400"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grpSp>
        <p:nvGrpSpPr>
          <p:cNvPr id="2" name="Group 2"/>
          <p:cNvGrpSpPr>
            <a:grpSpLocks/>
          </p:cNvGrpSpPr>
          <p:nvPr/>
        </p:nvGrpSpPr>
        <p:grpSpPr bwMode="auto">
          <a:xfrm>
            <a:off x="468313" y="1341438"/>
            <a:ext cx="7991475" cy="4319587"/>
            <a:chOff x="535" y="1391"/>
            <a:chExt cx="4672" cy="1583"/>
          </a:xfrm>
        </p:grpSpPr>
        <p:sp>
          <p:nvSpPr>
            <p:cNvPr id="146438" name="AutoShape 3"/>
            <p:cNvSpPr>
              <a:spLocks noChangeArrowheads="1"/>
            </p:cNvSpPr>
            <p:nvPr/>
          </p:nvSpPr>
          <p:spPr bwMode="gray">
            <a:xfrm>
              <a:off x="535" y="1391"/>
              <a:ext cx="4664" cy="1583"/>
            </a:xfrm>
            <a:prstGeom prst="roundRect">
              <a:avLst>
                <a:gd name="adj" fmla="val 5722"/>
              </a:avLst>
            </a:prstGeom>
            <a:gradFill rotWithShape="1">
              <a:gsLst>
                <a:gs pos="0">
                  <a:srgbClr val="CACACA"/>
                </a:gs>
                <a:gs pos="100000">
                  <a:srgbClr val="FFFFFF"/>
                </a:gs>
              </a:gsLst>
              <a:lin ang="5400000" scaled="1"/>
            </a:gradFill>
            <a:ln w="38100" algn="ctr">
              <a:solidFill>
                <a:srgbClr val="F8F8F8"/>
              </a:solidFill>
              <a:round/>
              <a:headEnd/>
              <a:tailEnd/>
            </a:ln>
            <a:effectLst>
              <a:outerShdw dist="107763" dir="2700000" algn="ctr" rotWithShape="0">
                <a:srgbClr val="080808">
                  <a:alpha val="50000"/>
                </a:srgbClr>
              </a:outerShdw>
            </a:effec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pic>
          <p:nvPicPr>
            <p:cNvPr id="146439" name="Picture 4" descr="high_line"/>
            <p:cNvPicPr>
              <a:picLocks noChangeAspect="1" noChangeArrowheads="1"/>
            </p:cNvPicPr>
            <p:nvPr/>
          </p:nvPicPr>
          <p:blipFill>
            <a:blip r:embed="rId3">
              <a:lum bright="-20000" contrast="20000"/>
              <a:extLst>
                <a:ext uri="{28A0092B-C50C-407E-A947-70E740481C1C}">
                  <a14:useLocalDpi xmlns:a14="http://schemas.microsoft.com/office/drawing/2010/main" val="0"/>
                </a:ext>
              </a:extLst>
            </a:blip>
            <a:srcRect t="12500"/>
            <a:stretch>
              <a:fillRect/>
            </a:stretch>
          </p:blipFill>
          <p:spPr bwMode="gray">
            <a:xfrm>
              <a:off x="543" y="1397"/>
              <a:ext cx="4664" cy="329"/>
            </a:xfrm>
            <a:prstGeom prst="rect">
              <a:avLst/>
            </a:prstGeom>
            <a:noFill/>
            <a:ln>
              <a:noFill/>
            </a:ln>
            <a:effectLst>
              <a:outerShdw dist="35921"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509" name="Rectangle 5"/>
          <p:cNvSpPr>
            <a:spLocks noGrp="1" noChangeArrowheads="1"/>
          </p:cNvSpPr>
          <p:nvPr>
            <p:ph type="body" idx="1"/>
          </p:nvPr>
        </p:nvSpPr>
        <p:spPr>
          <a:xfrm>
            <a:off x="457200" y="1411288"/>
            <a:ext cx="7931150" cy="4178300"/>
          </a:xfrm>
        </p:spPr>
        <p:txBody>
          <a:bodyPr/>
          <a:lstStyle/>
          <a:p>
            <a:pPr algn="just" eaLnBrk="1" hangingPunct="1">
              <a:lnSpc>
                <a:spcPct val="90000"/>
              </a:lnSpc>
              <a:defRPr/>
            </a:pPr>
            <a:r>
              <a:rPr lang="en-US" altLang="zh-CN" sz="2800" dirty="0" smtClean="0">
                <a:solidFill>
                  <a:srgbClr val="FF9900"/>
                </a:solidFill>
                <a:ea typeface="宋体" pitchFamily="2" charset="-122"/>
              </a:rPr>
              <a:t>A system</a:t>
            </a:r>
            <a:r>
              <a:rPr lang="en-US" altLang="zh-CN" sz="2400" dirty="0" smtClean="0">
                <a:solidFill>
                  <a:srgbClr val="FF9900"/>
                </a:solidFill>
                <a:ea typeface="宋体" pitchFamily="2" charset="-122"/>
              </a:rPr>
              <a:t> </a:t>
            </a:r>
            <a:r>
              <a:rPr lang="en-US" altLang="zh-CN" sz="2400" dirty="0" smtClean="0">
                <a:solidFill>
                  <a:schemeClr val="bg1"/>
                </a:solidFill>
                <a:effectLst/>
                <a:ea typeface="宋体" pitchFamily="2" charset="-122"/>
              </a:rPr>
              <a:t>is a collection of things: a set of entities, a set of activities, a description of the relationships among entities and activities, and definition of boundary of the</a:t>
            </a:r>
            <a:r>
              <a:rPr lang="en-US" altLang="zh-CN" sz="2400" dirty="0" smtClean="0">
                <a:solidFill>
                  <a:schemeClr val="bg1"/>
                </a:solidFill>
                <a:ea typeface="宋体" pitchFamily="2" charset="-122"/>
              </a:rPr>
              <a:t> </a:t>
            </a:r>
            <a:r>
              <a:rPr lang="en-US" altLang="zh-CN" sz="2400" dirty="0" smtClean="0">
                <a:solidFill>
                  <a:schemeClr val="bg1"/>
                </a:solidFill>
                <a:effectLst/>
                <a:ea typeface="宋体" pitchFamily="2" charset="-122"/>
              </a:rPr>
              <a:t>system.</a:t>
            </a:r>
            <a:r>
              <a:rPr lang="zh-CN" altLang="en-US" sz="2400" dirty="0" smtClean="0">
                <a:solidFill>
                  <a:schemeClr val="bg1"/>
                </a:solidFill>
                <a:effectLst/>
                <a:ea typeface="宋体" pitchFamily="2" charset="-122"/>
              </a:rPr>
              <a:t>系统是一组事物的集合：实体的集合、活动的集合、实体和活动之间关系的描述以及系统边界的定义。</a:t>
            </a:r>
            <a:r>
              <a:rPr lang="zh-CN" altLang="en-US" sz="2400" dirty="0" smtClean="0">
                <a:ea typeface="宋体" pitchFamily="2" charset="-122"/>
              </a:rPr>
              <a:t> </a:t>
            </a:r>
            <a:endParaRPr lang="en-US" altLang="zh-CN" sz="2800" dirty="0" smtClean="0">
              <a:solidFill>
                <a:schemeClr val="bg1"/>
              </a:solidFill>
              <a:effectLst/>
              <a:ea typeface="宋体" pitchFamily="2" charset="-122"/>
            </a:endParaRPr>
          </a:p>
          <a:p>
            <a:pPr algn="just" eaLnBrk="1" hangingPunct="1">
              <a:lnSpc>
                <a:spcPct val="90000"/>
              </a:lnSpc>
              <a:defRPr/>
            </a:pPr>
            <a:r>
              <a:rPr lang="en-US" altLang="zh-CN" sz="2800" dirty="0" smtClean="0">
                <a:solidFill>
                  <a:schemeClr val="accent2"/>
                </a:solidFill>
                <a:ea typeface="宋体" pitchFamily="2" charset="-122"/>
              </a:rPr>
              <a:t>Activities(</a:t>
            </a:r>
            <a:r>
              <a:rPr lang="zh-CN" altLang="en-US" sz="2800" dirty="0" smtClean="0">
                <a:solidFill>
                  <a:schemeClr val="accent2"/>
                </a:solidFill>
                <a:ea typeface="宋体" pitchFamily="2" charset="-122"/>
              </a:rPr>
              <a:t>活动）</a:t>
            </a:r>
            <a:r>
              <a:rPr lang="en-US" altLang="zh-CN" sz="2800" dirty="0" smtClean="0">
                <a:solidFill>
                  <a:schemeClr val="accent2"/>
                </a:solidFill>
                <a:ea typeface="宋体" pitchFamily="2" charset="-122"/>
              </a:rPr>
              <a:t>:</a:t>
            </a:r>
            <a:r>
              <a:rPr lang="en-US" altLang="zh-CN" sz="2800" dirty="0" smtClean="0">
                <a:ea typeface="宋体" pitchFamily="2" charset="-122"/>
              </a:rPr>
              <a:t> </a:t>
            </a:r>
            <a:r>
              <a:rPr lang="en-US" altLang="zh-CN" sz="2400" dirty="0" smtClean="0">
                <a:solidFill>
                  <a:schemeClr val="bg1"/>
                </a:solidFill>
                <a:effectLst/>
                <a:ea typeface="宋体" pitchFamily="2" charset="-122"/>
              </a:rPr>
              <a:t>is  something that happens in a system. </a:t>
            </a:r>
            <a:r>
              <a:rPr lang="zh-CN" altLang="en-US" sz="2800" dirty="0" smtClean="0">
                <a:solidFill>
                  <a:schemeClr val="bg1"/>
                </a:solidFill>
                <a:effectLst/>
                <a:ea typeface="宋体" pitchFamily="2" charset="-122"/>
              </a:rPr>
              <a:t>发生在系统中的某个事件。</a:t>
            </a:r>
            <a:r>
              <a:rPr lang="zh-CN" altLang="en-US" dirty="0" smtClean="0">
                <a:solidFill>
                  <a:schemeClr val="bg2"/>
                </a:solidFill>
                <a:effectLst>
                  <a:outerShdw blurRad="38100" dist="38100" dir="2700000" algn="tl">
                    <a:srgbClr val="FFFFFF"/>
                  </a:outerShdw>
                </a:effectLst>
                <a:ea typeface="宋体" pitchFamily="2" charset="-122"/>
              </a:rPr>
              <a:t> </a:t>
            </a:r>
            <a:endParaRPr lang="en-US" altLang="zh-CN" sz="2400" dirty="0" smtClean="0">
              <a:solidFill>
                <a:schemeClr val="bg2"/>
              </a:solidFill>
              <a:effectLst/>
              <a:ea typeface="宋体" pitchFamily="2" charset="-122"/>
            </a:endParaRPr>
          </a:p>
          <a:p>
            <a:pPr algn="just" eaLnBrk="1" hangingPunct="1">
              <a:lnSpc>
                <a:spcPct val="90000"/>
              </a:lnSpc>
              <a:defRPr/>
            </a:pPr>
            <a:r>
              <a:rPr lang="en-US" altLang="zh-CN" sz="2800" dirty="0" smtClean="0">
                <a:solidFill>
                  <a:schemeClr val="accent2"/>
                </a:solidFill>
                <a:ea typeface="宋体" pitchFamily="2" charset="-122"/>
              </a:rPr>
              <a:t>Objects or entities</a:t>
            </a:r>
            <a:r>
              <a:rPr lang="zh-CN" altLang="en-US" sz="2800" dirty="0" smtClean="0">
                <a:solidFill>
                  <a:schemeClr val="accent2"/>
                </a:solidFill>
                <a:ea typeface="宋体" pitchFamily="2" charset="-122"/>
              </a:rPr>
              <a:t>（对象）</a:t>
            </a:r>
            <a:r>
              <a:rPr lang="en-US" altLang="zh-CN" sz="2800" dirty="0" smtClean="0">
                <a:solidFill>
                  <a:schemeClr val="accent2"/>
                </a:solidFill>
                <a:ea typeface="宋体" pitchFamily="2" charset="-122"/>
              </a:rPr>
              <a:t>:</a:t>
            </a:r>
            <a:r>
              <a:rPr lang="en-US" altLang="zh-CN" sz="2800" dirty="0" smtClean="0">
                <a:ea typeface="宋体" pitchFamily="2" charset="-122"/>
              </a:rPr>
              <a:t> </a:t>
            </a:r>
            <a:r>
              <a:rPr lang="en-US" altLang="zh-CN" sz="2400" dirty="0" smtClean="0">
                <a:solidFill>
                  <a:schemeClr val="bg1"/>
                </a:solidFill>
                <a:effectLst/>
                <a:ea typeface="宋体" pitchFamily="2" charset="-122"/>
              </a:rPr>
              <a:t>The elements involved in the activities.</a:t>
            </a:r>
            <a:r>
              <a:rPr lang="zh-CN" altLang="en-US" sz="2400" dirty="0" smtClean="0">
                <a:solidFill>
                  <a:schemeClr val="bg1"/>
                </a:solidFill>
                <a:effectLst/>
                <a:ea typeface="宋体" pitchFamily="2" charset="-122"/>
              </a:rPr>
              <a:t>活动中涉及的元素。</a:t>
            </a:r>
            <a:r>
              <a:rPr lang="zh-CN" altLang="en-US" sz="2400" dirty="0" smtClean="0">
                <a:ea typeface="宋体" pitchFamily="2" charset="-122"/>
              </a:rPr>
              <a:t> </a:t>
            </a:r>
          </a:p>
        </p:txBody>
      </p:sp>
      <p:sp>
        <p:nvSpPr>
          <p:cNvPr id="146437" name="灯片编号占位符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84E78776-7003-4357-954D-E7944002315F}" type="slidenum">
              <a:rPr lang="zh-CN" altLang="en-US" sz="1200" smtClean="0">
                <a:solidFill>
                  <a:schemeClr val="bg2"/>
                </a:solidFill>
                <a:latin typeface="Arial" pitchFamily="34" charset="0"/>
              </a:rPr>
              <a:pPr eaLnBrk="1" hangingPunct="1">
                <a:spcBef>
                  <a:spcPct val="0"/>
                </a:spcBef>
                <a:buClrTx/>
                <a:buSzTx/>
                <a:buFontTx/>
                <a:buNone/>
              </a:pPr>
              <a:t>139</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0" fill="hold" grpId="0" nodeType="clickEffect">
                                  <p:stCondLst>
                                    <p:cond delay="0"/>
                                  </p:stCondLst>
                                  <p:childTnLst>
                                    <p:set>
                                      <p:cBhvr>
                                        <p:cTn id="14" dur="1" fill="hold">
                                          <p:stCondLst>
                                            <p:cond delay="0"/>
                                          </p:stCondLst>
                                        </p:cTn>
                                        <p:tgtEl>
                                          <p:spTgt spid="277509">
                                            <p:txEl>
                                              <p:pRg st="0" end="0"/>
                                            </p:txEl>
                                          </p:spTgt>
                                        </p:tgtEl>
                                        <p:attrNameLst>
                                          <p:attrName>style.visibility</p:attrName>
                                        </p:attrNameLst>
                                      </p:cBhvr>
                                      <p:to>
                                        <p:strVal val="visible"/>
                                      </p:to>
                                    </p:set>
                                    <p:anim calcmode="lin" valueType="num">
                                      <p:cBhvr>
                                        <p:cTn id="15" dur="500" fill="hold"/>
                                        <p:tgtEl>
                                          <p:spTgt spid="277509">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77509">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27750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277509">
                                            <p:txEl>
                                              <p:pRg st="1" end="1"/>
                                            </p:txEl>
                                          </p:spTgt>
                                        </p:tgtEl>
                                        <p:attrNameLst>
                                          <p:attrName>style.visibility</p:attrName>
                                        </p:attrNameLst>
                                      </p:cBhvr>
                                      <p:to>
                                        <p:strVal val="visible"/>
                                      </p:to>
                                    </p:set>
                                    <p:anim calcmode="lin" valueType="num">
                                      <p:cBhvr>
                                        <p:cTn id="22" dur="500" fill="hold"/>
                                        <p:tgtEl>
                                          <p:spTgt spid="277509">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277509">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277509">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0" fill="hold" grpId="0" nodeType="clickEffect">
                                  <p:stCondLst>
                                    <p:cond delay="0"/>
                                  </p:stCondLst>
                                  <p:childTnLst>
                                    <p:set>
                                      <p:cBhvr>
                                        <p:cTn id="28" dur="1" fill="hold">
                                          <p:stCondLst>
                                            <p:cond delay="0"/>
                                          </p:stCondLst>
                                        </p:cTn>
                                        <p:tgtEl>
                                          <p:spTgt spid="277509">
                                            <p:txEl>
                                              <p:pRg st="2" end="2"/>
                                            </p:txEl>
                                          </p:spTgt>
                                        </p:tgtEl>
                                        <p:attrNameLst>
                                          <p:attrName>style.visibility</p:attrName>
                                        </p:attrNameLst>
                                      </p:cBhvr>
                                      <p:to>
                                        <p:strVal val="visible"/>
                                      </p:to>
                                    </p:set>
                                    <p:anim calcmode="lin" valueType="num">
                                      <p:cBhvr>
                                        <p:cTn id="29" dur="500" fill="hold"/>
                                        <p:tgtEl>
                                          <p:spTgt spid="277509">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277509">
                                            <p:txEl>
                                              <p:pRg st="2" end="2"/>
                                            </p:txEl>
                                          </p:spTgt>
                                        </p:tgtEl>
                                        <p:attrNameLst>
                                          <p:attrName>ppt_h</p:attrName>
                                        </p:attrNameLst>
                                      </p:cBhvr>
                                      <p:tavLst>
                                        <p:tav tm="0">
                                          <p:val>
                                            <p:fltVal val="0"/>
                                          </p:val>
                                        </p:tav>
                                        <p:tav tm="100000">
                                          <p:val>
                                            <p:strVal val="#ppt_h"/>
                                          </p:val>
                                        </p:tav>
                                      </p:tavLst>
                                    </p:anim>
                                    <p:animEffect transition="in" filter="fade">
                                      <p:cBhvr>
                                        <p:cTn id="31" dur="500"/>
                                        <p:tgtEl>
                                          <p:spTgt spid="2775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73090" name="Text Box 2"/>
          <p:cNvSpPr txBox="1">
            <a:spLocks noChangeArrowheads="1"/>
          </p:cNvSpPr>
          <p:nvPr/>
        </p:nvSpPr>
        <p:spPr bwMode="auto">
          <a:xfrm>
            <a:off x="684213" y="1341438"/>
            <a:ext cx="8137525" cy="1554162"/>
          </a:xfrm>
          <a:prstGeom prst="rect">
            <a:avLst/>
          </a:prstGeom>
          <a:no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altLang="zh-CN" sz="3200" b="1">
                <a:effectLst>
                  <a:outerShdw blurRad="38100" dist="38100" dir="2700000" algn="tl">
                    <a:srgbClr val="000000"/>
                  </a:outerShdw>
                </a:effectLst>
                <a:latin typeface="Garamond" pitchFamily="18" charset="0"/>
              </a:rPr>
              <a:t>Maintaining of software is more complicated than that of hardware, they are different constitutionally.</a:t>
            </a:r>
            <a:endParaRPr lang="zh-CN" altLang="en-US" sz="3200">
              <a:latin typeface="Garamond" pitchFamily="18" charset="0"/>
            </a:endParaRPr>
          </a:p>
        </p:txBody>
      </p:sp>
      <p:sp>
        <p:nvSpPr>
          <p:cNvPr id="473091" name="Text Box 3"/>
          <p:cNvSpPr txBox="1">
            <a:spLocks noChangeArrowheads="1"/>
          </p:cNvSpPr>
          <p:nvPr/>
        </p:nvSpPr>
        <p:spPr bwMode="auto">
          <a:xfrm>
            <a:off x="1116013" y="3068638"/>
            <a:ext cx="7056437" cy="366712"/>
          </a:xfrm>
          <a:prstGeom prst="rect">
            <a:avLst/>
          </a:prstGeom>
          <a:noFill/>
          <a:ln w="9525">
            <a:noFill/>
            <a:miter lim="800000"/>
            <a:headEnd/>
            <a:tailEnd/>
          </a:ln>
          <a:effectLst/>
        </p:spPr>
        <p:txBody>
          <a:bodyPr>
            <a:spAutoFit/>
          </a:bodyPr>
          <a:lstStyle/>
          <a:p>
            <a:pPr eaLnBrk="0" hangingPunct="0">
              <a:spcBef>
                <a:spcPct val="50000"/>
              </a:spcBef>
              <a:defRPr/>
            </a:pPr>
            <a:r>
              <a:rPr lang="zh-CN" altLang="en-US" b="1">
                <a:solidFill>
                  <a:schemeClr val="accent2"/>
                </a:solidFill>
                <a:effectLst>
                  <a:outerShdw blurRad="38100" dist="38100" dir="2700000" algn="tl">
                    <a:srgbClr val="000000"/>
                  </a:outerShdw>
                </a:effectLst>
                <a:latin typeface="Garamond" pitchFamily="18" charset="0"/>
              </a:rPr>
              <a:t>软件维护比硬件维护更复杂，它与硬件的维修有本质差别</a:t>
            </a:r>
          </a:p>
        </p:txBody>
      </p:sp>
      <p:pic>
        <p:nvPicPr>
          <p:cNvPr id="473092" name="Picture 4" descr="008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4437063"/>
            <a:ext cx="8572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66AEB077-5BB6-4B00-BA33-CD3220D6D5C8}" type="slidenum">
              <a:rPr lang="zh-CN" altLang="en-US" sz="1200" smtClean="0">
                <a:solidFill>
                  <a:schemeClr val="bg2"/>
                </a:solidFill>
                <a:latin typeface="Arial" pitchFamily="34" charset="0"/>
              </a:rPr>
              <a:pPr eaLnBrk="1" hangingPunct="1">
                <a:spcBef>
                  <a:spcPct val="0"/>
                </a:spcBef>
                <a:buClrTx/>
                <a:buSzTx/>
                <a:buFontTx/>
                <a:buNone/>
              </a:pPr>
              <a:t>14</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73090"/>
                                        </p:tgtEl>
                                        <p:attrNameLst>
                                          <p:attrName>style.visibility</p:attrName>
                                        </p:attrNameLst>
                                      </p:cBhvr>
                                      <p:to>
                                        <p:strVal val="visible"/>
                                      </p:to>
                                    </p:set>
                                    <p:anim calcmode="discrete" valueType="clr">
                                      <p:cBhvr override="childStyle">
                                        <p:cTn id="7" dur="80"/>
                                        <p:tgtEl>
                                          <p:spTgt spid="47309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73090"/>
                                        </p:tgtEl>
                                        <p:attrNameLst>
                                          <p:attrName>fillcolor</p:attrName>
                                        </p:attrNameLst>
                                      </p:cBhvr>
                                      <p:tavLst>
                                        <p:tav tm="0">
                                          <p:val>
                                            <p:clrVal>
                                              <a:schemeClr val="accent2"/>
                                            </p:clrVal>
                                          </p:val>
                                        </p:tav>
                                        <p:tav tm="50000">
                                          <p:val>
                                            <p:clrVal>
                                              <a:schemeClr val="hlink"/>
                                            </p:clrVal>
                                          </p:val>
                                        </p:tav>
                                      </p:tavLst>
                                    </p:anim>
                                    <p:set>
                                      <p:cBhvr>
                                        <p:cTn id="9" dur="80"/>
                                        <p:tgtEl>
                                          <p:spTgt spid="47309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0" restart="whenNotActive" fill="hold" evtFilter="cancelBubble" nodeType="interactiveSeq">
                <p:stCondLst>
                  <p:cond evt="onClick" delay="0">
                    <p:tgtEl>
                      <p:spTgt spid="473092"/>
                    </p:tgtEl>
                  </p:cond>
                </p:stCondLst>
                <p:endSync evt="end" delay="0">
                  <p:rtn val="all"/>
                </p:endSync>
                <p:childTnLst>
                  <p:par>
                    <p:cTn id="11" fill="hold" nodeType="clickPar">
                      <p:stCondLst>
                        <p:cond delay="0"/>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473091"/>
                                        </p:tgtEl>
                                        <p:attrNameLst>
                                          <p:attrName>style.visibility</p:attrName>
                                        </p:attrNameLst>
                                      </p:cBhvr>
                                      <p:to>
                                        <p:strVal val="visible"/>
                                      </p:to>
                                    </p:set>
                                    <p:anim calcmode="lin" valueType="num">
                                      <p:cBhvr>
                                        <p:cTn id="15" dur="500" fill="hold"/>
                                        <p:tgtEl>
                                          <p:spTgt spid="473091"/>
                                        </p:tgtEl>
                                        <p:attrNameLst>
                                          <p:attrName>ppt_x</p:attrName>
                                        </p:attrNameLst>
                                      </p:cBhvr>
                                      <p:tavLst>
                                        <p:tav tm="0">
                                          <p:val>
                                            <p:strVal val="#ppt_x-#ppt_w/2"/>
                                          </p:val>
                                        </p:tav>
                                        <p:tav tm="100000">
                                          <p:val>
                                            <p:strVal val="#ppt_x"/>
                                          </p:val>
                                        </p:tav>
                                      </p:tavLst>
                                    </p:anim>
                                    <p:anim calcmode="lin" valueType="num">
                                      <p:cBhvr>
                                        <p:cTn id="16" dur="500" fill="hold"/>
                                        <p:tgtEl>
                                          <p:spTgt spid="473091"/>
                                        </p:tgtEl>
                                        <p:attrNameLst>
                                          <p:attrName>ppt_y</p:attrName>
                                        </p:attrNameLst>
                                      </p:cBhvr>
                                      <p:tavLst>
                                        <p:tav tm="0">
                                          <p:val>
                                            <p:strVal val="#ppt_y"/>
                                          </p:val>
                                        </p:tav>
                                        <p:tav tm="100000">
                                          <p:val>
                                            <p:strVal val="#ppt_y"/>
                                          </p:val>
                                        </p:tav>
                                      </p:tavLst>
                                    </p:anim>
                                    <p:anim calcmode="lin" valueType="num">
                                      <p:cBhvr>
                                        <p:cTn id="17" dur="500" fill="hold"/>
                                        <p:tgtEl>
                                          <p:spTgt spid="473091"/>
                                        </p:tgtEl>
                                        <p:attrNameLst>
                                          <p:attrName>ppt_w</p:attrName>
                                        </p:attrNameLst>
                                      </p:cBhvr>
                                      <p:tavLst>
                                        <p:tav tm="0">
                                          <p:val>
                                            <p:fltVal val="0"/>
                                          </p:val>
                                        </p:tav>
                                        <p:tav tm="100000">
                                          <p:val>
                                            <p:strVal val="#ppt_w"/>
                                          </p:val>
                                        </p:tav>
                                      </p:tavLst>
                                    </p:anim>
                                    <p:anim calcmode="lin" valueType="num">
                                      <p:cBhvr>
                                        <p:cTn id="18" dur="500" fill="hold"/>
                                        <p:tgtEl>
                                          <p:spTgt spid="473091"/>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473091"/>
                                        </p:tgtEl>
                                        <p:attrNameLst>
                                          <p:attrName>style.visibility</p:attrName>
                                        </p:attrNameLst>
                                      </p:cBhvr>
                                      <p:to>
                                        <p:strVal val="hidden"/>
                                      </p:to>
                                    </p:set>
                                  </p:subTnLst>
                                </p:cTn>
                              </p:par>
                            </p:childTnLst>
                          </p:cTn>
                        </p:par>
                      </p:childTnLst>
                    </p:cTn>
                  </p:par>
                </p:childTnLst>
              </p:cTn>
              <p:nextCondLst>
                <p:cond evt="onClick" delay="0">
                  <p:tgtEl>
                    <p:spTgt spid="473092"/>
                  </p:tgtEl>
                </p:cond>
              </p:nextCondLst>
            </p:seq>
          </p:childTnLst>
        </p:cTn>
      </p:par>
    </p:tnLst>
    <p:bldLst>
      <p:bldP spid="473090" grpId="0"/>
      <p:bldP spid="47309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grpSp>
        <p:nvGrpSpPr>
          <p:cNvPr id="2" name="Group 4"/>
          <p:cNvGrpSpPr>
            <a:grpSpLocks/>
          </p:cNvGrpSpPr>
          <p:nvPr/>
        </p:nvGrpSpPr>
        <p:grpSpPr bwMode="auto">
          <a:xfrm>
            <a:off x="468313" y="1341438"/>
            <a:ext cx="7991475" cy="4319587"/>
            <a:chOff x="535" y="1391"/>
            <a:chExt cx="4672" cy="1583"/>
          </a:xfrm>
        </p:grpSpPr>
        <p:sp>
          <p:nvSpPr>
            <p:cNvPr id="147462" name="AutoShape 5"/>
            <p:cNvSpPr>
              <a:spLocks noChangeArrowheads="1"/>
            </p:cNvSpPr>
            <p:nvPr/>
          </p:nvSpPr>
          <p:spPr bwMode="gray">
            <a:xfrm>
              <a:off x="535" y="1391"/>
              <a:ext cx="4664" cy="1583"/>
            </a:xfrm>
            <a:prstGeom prst="roundRect">
              <a:avLst>
                <a:gd name="adj" fmla="val 5722"/>
              </a:avLst>
            </a:prstGeom>
            <a:gradFill rotWithShape="1">
              <a:gsLst>
                <a:gs pos="0">
                  <a:srgbClr val="CACACA"/>
                </a:gs>
                <a:gs pos="100000">
                  <a:srgbClr val="FFFFFF"/>
                </a:gs>
              </a:gsLst>
              <a:lin ang="5400000" scaled="1"/>
            </a:gradFill>
            <a:ln w="38100" algn="ctr">
              <a:solidFill>
                <a:srgbClr val="F8F8F8"/>
              </a:solidFill>
              <a:round/>
              <a:headEnd/>
              <a:tailEnd/>
            </a:ln>
            <a:effectLst>
              <a:outerShdw dist="107763" dir="2700000" algn="ctr" rotWithShape="0">
                <a:srgbClr val="080808">
                  <a:alpha val="50000"/>
                </a:srgbClr>
              </a:outerShdw>
            </a:effec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pic>
          <p:nvPicPr>
            <p:cNvPr id="147463" name="Picture 6" descr="high_line"/>
            <p:cNvPicPr>
              <a:picLocks noChangeAspect="1" noChangeArrowheads="1"/>
            </p:cNvPicPr>
            <p:nvPr/>
          </p:nvPicPr>
          <p:blipFill>
            <a:blip r:embed="rId3">
              <a:lum bright="-20000" contrast="20000"/>
              <a:extLst>
                <a:ext uri="{28A0092B-C50C-407E-A947-70E740481C1C}">
                  <a14:useLocalDpi xmlns:a14="http://schemas.microsoft.com/office/drawing/2010/main" val="0"/>
                </a:ext>
              </a:extLst>
            </a:blip>
            <a:srcRect t="12500"/>
            <a:stretch>
              <a:fillRect/>
            </a:stretch>
          </p:blipFill>
          <p:spPr bwMode="gray">
            <a:xfrm>
              <a:off x="543" y="1397"/>
              <a:ext cx="4664" cy="329"/>
            </a:xfrm>
            <a:prstGeom prst="rect">
              <a:avLst/>
            </a:prstGeom>
            <a:noFill/>
            <a:ln>
              <a:noFill/>
            </a:ln>
            <a:effectLst>
              <a:outerShdw dist="35921"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23" name="Rectangle 3"/>
          <p:cNvSpPr>
            <a:spLocks noGrp="1" noChangeArrowheads="1"/>
          </p:cNvSpPr>
          <p:nvPr>
            <p:ph type="body" idx="1"/>
          </p:nvPr>
        </p:nvSpPr>
        <p:spPr>
          <a:xfrm>
            <a:off x="457200" y="1411288"/>
            <a:ext cx="7786688" cy="4178300"/>
          </a:xfrm>
        </p:spPr>
        <p:txBody>
          <a:bodyPr/>
          <a:lstStyle/>
          <a:p>
            <a:pPr algn="just" eaLnBrk="1" hangingPunct="1"/>
            <a:r>
              <a:rPr lang="en-US" altLang="zh-CN" smtClean="0">
                <a:solidFill>
                  <a:schemeClr val="folHlink"/>
                </a:solidFill>
                <a:effectLst/>
                <a:ea typeface="宋体" pitchFamily="2" charset="-122"/>
              </a:rPr>
              <a:t>Relationships</a:t>
            </a:r>
            <a:r>
              <a:rPr lang="zh-CN" altLang="en-US" smtClean="0">
                <a:solidFill>
                  <a:schemeClr val="bg1"/>
                </a:solidFill>
                <a:effectLst/>
                <a:ea typeface="宋体" pitchFamily="2" charset="-122"/>
              </a:rPr>
              <a:t>（关系）：</a:t>
            </a:r>
            <a:r>
              <a:rPr lang="en-US" altLang="zh-CN" smtClean="0">
                <a:solidFill>
                  <a:schemeClr val="bg1"/>
                </a:solidFill>
                <a:effectLst/>
                <a:ea typeface="宋体" pitchFamily="2" charset="-122"/>
              </a:rPr>
              <a:t>we match the entities with their activities.</a:t>
            </a:r>
            <a:r>
              <a:rPr lang="zh-CN" altLang="en-US" smtClean="0">
                <a:solidFill>
                  <a:schemeClr val="bg1"/>
                </a:solidFill>
                <a:effectLst/>
                <a:ea typeface="宋体" pitchFamily="2" charset="-122"/>
              </a:rPr>
              <a:t>实体与活动间的匹配。</a:t>
            </a:r>
          </a:p>
          <a:p>
            <a:pPr algn="just" eaLnBrk="1" hangingPunct="1"/>
            <a:r>
              <a:rPr lang="en-US" altLang="zh-CN" smtClean="0">
                <a:solidFill>
                  <a:schemeClr val="folHlink"/>
                </a:solidFill>
                <a:effectLst/>
                <a:ea typeface="宋体" pitchFamily="2" charset="-122"/>
              </a:rPr>
              <a:t>System Boundary</a:t>
            </a:r>
            <a:r>
              <a:rPr lang="zh-CN" altLang="en-US" smtClean="0">
                <a:solidFill>
                  <a:schemeClr val="bg1"/>
                </a:solidFill>
                <a:effectLst/>
                <a:ea typeface="宋体" pitchFamily="2" charset="-122"/>
              </a:rPr>
              <a:t>（系统边界）：</a:t>
            </a:r>
            <a:r>
              <a:rPr lang="en-US" altLang="zh-CN" smtClean="0">
                <a:solidFill>
                  <a:schemeClr val="bg1"/>
                </a:solidFill>
                <a:effectLst/>
                <a:ea typeface="宋体" pitchFamily="2" charset="-122"/>
              </a:rPr>
              <a:t>what is included in the project and what is not.</a:t>
            </a:r>
            <a:r>
              <a:rPr lang="zh-CN" altLang="en-US" smtClean="0">
                <a:solidFill>
                  <a:schemeClr val="bg1"/>
                </a:solidFill>
                <a:effectLst/>
                <a:ea typeface="宋体" pitchFamily="2" charset="-122"/>
              </a:rPr>
              <a:t>项目中包括什么不包括什么。</a:t>
            </a:r>
          </a:p>
        </p:txBody>
      </p:sp>
      <p:sp>
        <p:nvSpPr>
          <p:cNvPr id="147461" name="灯片编号占位符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FEEA6B4A-FE17-4571-98BA-429F94C10D99}" type="slidenum">
              <a:rPr lang="zh-CN" altLang="en-US" sz="1200" smtClean="0">
                <a:solidFill>
                  <a:schemeClr val="bg2"/>
                </a:solidFill>
                <a:latin typeface="Arial" pitchFamily="34" charset="0"/>
              </a:rPr>
              <a:pPr eaLnBrk="1" hangingPunct="1">
                <a:spcBef>
                  <a:spcPct val="0"/>
                </a:spcBef>
                <a:buClrTx/>
                <a:buSzTx/>
                <a:buFontTx/>
                <a:buNone/>
              </a:pPr>
              <a:t>140</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0" fill="hold" grpId="0" nodeType="clickEffect">
                                  <p:stCondLst>
                                    <p:cond delay="0"/>
                                  </p:stCondLst>
                                  <p:childTnLst>
                                    <p:set>
                                      <p:cBhvr>
                                        <p:cTn id="14" dur="1" fill="hold">
                                          <p:stCondLst>
                                            <p:cond delay="0"/>
                                          </p:stCondLst>
                                        </p:cTn>
                                        <p:tgtEl>
                                          <p:spTgt spid="184323">
                                            <p:txEl>
                                              <p:pRg st="0" end="0"/>
                                            </p:txEl>
                                          </p:spTgt>
                                        </p:tgtEl>
                                        <p:attrNameLst>
                                          <p:attrName>style.visibility</p:attrName>
                                        </p:attrNameLst>
                                      </p:cBhvr>
                                      <p:to>
                                        <p:strVal val="visible"/>
                                      </p:to>
                                    </p:set>
                                    <p:anim calcmode="lin" valueType="num">
                                      <p:cBhvr>
                                        <p:cTn id="15" dur="500" fill="hold"/>
                                        <p:tgtEl>
                                          <p:spTgt spid="18432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184323">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18432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184323">
                                            <p:txEl>
                                              <p:pRg st="1" end="1"/>
                                            </p:txEl>
                                          </p:spTgt>
                                        </p:tgtEl>
                                        <p:attrNameLst>
                                          <p:attrName>style.visibility</p:attrName>
                                        </p:attrNameLst>
                                      </p:cBhvr>
                                      <p:to>
                                        <p:strVal val="visible"/>
                                      </p:to>
                                    </p:set>
                                    <p:anim calcmode="lin" valueType="num">
                                      <p:cBhvr>
                                        <p:cTn id="22" dur="500" fill="hold"/>
                                        <p:tgtEl>
                                          <p:spTgt spid="184323">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184323">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1843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页脚占位符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grpSp>
        <p:nvGrpSpPr>
          <p:cNvPr id="2" name="Group 98"/>
          <p:cNvGrpSpPr>
            <a:grpSpLocks/>
          </p:cNvGrpSpPr>
          <p:nvPr/>
        </p:nvGrpSpPr>
        <p:grpSpPr bwMode="auto">
          <a:xfrm>
            <a:off x="611188" y="1341438"/>
            <a:ext cx="2466975" cy="5124450"/>
            <a:chOff x="373" y="829"/>
            <a:chExt cx="1554" cy="3228"/>
          </a:xfrm>
        </p:grpSpPr>
        <p:grpSp>
          <p:nvGrpSpPr>
            <p:cNvPr id="148489" name="Group 13"/>
            <p:cNvGrpSpPr>
              <a:grpSpLocks/>
            </p:cNvGrpSpPr>
            <p:nvPr/>
          </p:nvGrpSpPr>
          <p:grpSpPr bwMode="auto">
            <a:xfrm>
              <a:off x="373" y="1170"/>
              <a:ext cx="1418" cy="1262"/>
              <a:chOff x="802" y="1248"/>
              <a:chExt cx="2688" cy="2544"/>
            </a:xfrm>
          </p:grpSpPr>
          <p:sp>
            <p:nvSpPr>
              <p:cNvPr id="148521" name="Rectangle 47"/>
              <p:cNvSpPr>
                <a:spLocks noChangeArrowheads="1"/>
              </p:cNvSpPr>
              <p:nvPr/>
            </p:nvSpPr>
            <p:spPr bwMode="gray">
              <a:xfrm>
                <a:off x="802" y="1248"/>
                <a:ext cx="2640" cy="443"/>
              </a:xfrm>
              <a:prstGeom prst="rect">
                <a:avLst/>
              </a:prstGeom>
              <a:solidFill>
                <a:schemeClr val="accent1">
                  <a:alpha val="2000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0"/>
                  </a:spcBef>
                  <a:buClrTx/>
                  <a:buSzTx/>
                  <a:buFontTx/>
                  <a:buNone/>
                </a:pPr>
                <a:endParaRPr lang="zh-CN" altLang="en-US" sz="1800">
                  <a:latin typeface="Arial" pitchFamily="34" charset="0"/>
                  <a:cs typeface="Arial" pitchFamily="34" charset="0"/>
                </a:endParaRPr>
              </a:p>
            </p:txBody>
          </p:sp>
          <p:sp>
            <p:nvSpPr>
              <p:cNvPr id="148522" name="Rectangle 48"/>
              <p:cNvSpPr>
                <a:spLocks noChangeArrowheads="1"/>
              </p:cNvSpPr>
              <p:nvPr/>
            </p:nvSpPr>
            <p:spPr bwMode="ltGray">
              <a:xfrm>
                <a:off x="802" y="1700"/>
                <a:ext cx="2688" cy="518"/>
              </a:xfrm>
              <a:prstGeom prst="rect">
                <a:avLst/>
              </a:prstGeom>
              <a:solidFill>
                <a:schemeClr val="accent2">
                  <a:alpha val="2000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0"/>
                  </a:spcBef>
                  <a:buClrTx/>
                  <a:buSzTx/>
                  <a:buFontTx/>
                  <a:buNone/>
                </a:pPr>
                <a:endParaRPr lang="zh-CN" altLang="en-US" sz="1800">
                  <a:latin typeface="Arial" pitchFamily="34" charset="0"/>
                  <a:cs typeface="Arial" pitchFamily="34" charset="0"/>
                </a:endParaRPr>
              </a:p>
            </p:txBody>
          </p:sp>
          <p:sp>
            <p:nvSpPr>
              <p:cNvPr id="148523" name="Rectangle 49"/>
              <p:cNvSpPr>
                <a:spLocks noChangeArrowheads="1"/>
              </p:cNvSpPr>
              <p:nvPr/>
            </p:nvSpPr>
            <p:spPr bwMode="gray">
              <a:xfrm>
                <a:off x="802" y="2222"/>
                <a:ext cx="2400" cy="515"/>
              </a:xfrm>
              <a:prstGeom prst="rect">
                <a:avLst/>
              </a:prstGeom>
              <a:solidFill>
                <a:schemeClr val="accent1">
                  <a:alpha val="2000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0"/>
                  </a:spcBef>
                  <a:buClrTx/>
                  <a:buSzTx/>
                  <a:buFontTx/>
                  <a:buNone/>
                </a:pPr>
                <a:endParaRPr lang="zh-CN" altLang="en-US" sz="1800">
                  <a:latin typeface="Arial" pitchFamily="34" charset="0"/>
                  <a:cs typeface="Arial" pitchFamily="34" charset="0"/>
                </a:endParaRPr>
              </a:p>
            </p:txBody>
          </p:sp>
          <p:sp>
            <p:nvSpPr>
              <p:cNvPr id="148524" name="Rectangle 50"/>
              <p:cNvSpPr>
                <a:spLocks noChangeArrowheads="1"/>
              </p:cNvSpPr>
              <p:nvPr/>
            </p:nvSpPr>
            <p:spPr bwMode="ltGray">
              <a:xfrm>
                <a:off x="802" y="2751"/>
                <a:ext cx="2016" cy="518"/>
              </a:xfrm>
              <a:prstGeom prst="rect">
                <a:avLst/>
              </a:prstGeom>
              <a:solidFill>
                <a:schemeClr val="accent2">
                  <a:alpha val="2000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0"/>
                  </a:spcBef>
                  <a:buClrTx/>
                  <a:buSzTx/>
                  <a:buFontTx/>
                  <a:buNone/>
                </a:pPr>
                <a:endParaRPr lang="zh-CN" altLang="en-US" sz="1800">
                  <a:latin typeface="Arial" pitchFamily="34" charset="0"/>
                  <a:cs typeface="Arial" pitchFamily="34" charset="0"/>
                </a:endParaRPr>
              </a:p>
            </p:txBody>
          </p:sp>
          <p:sp>
            <p:nvSpPr>
              <p:cNvPr id="148525" name="Rectangle 51"/>
              <p:cNvSpPr>
                <a:spLocks noChangeArrowheads="1"/>
              </p:cNvSpPr>
              <p:nvPr/>
            </p:nvSpPr>
            <p:spPr bwMode="gray">
              <a:xfrm>
                <a:off x="802" y="3279"/>
                <a:ext cx="1584" cy="508"/>
              </a:xfrm>
              <a:prstGeom prst="rect">
                <a:avLst/>
              </a:prstGeom>
              <a:solidFill>
                <a:schemeClr val="accent1">
                  <a:alpha val="2000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0"/>
                  </a:spcBef>
                  <a:buClrTx/>
                  <a:buSzTx/>
                  <a:buFontTx/>
                  <a:buNone/>
                </a:pPr>
                <a:endParaRPr lang="zh-CN" altLang="en-US" sz="1800">
                  <a:latin typeface="Arial" pitchFamily="34" charset="0"/>
                  <a:cs typeface="Arial" pitchFamily="34" charset="0"/>
                </a:endParaRPr>
              </a:p>
            </p:txBody>
          </p:sp>
          <p:sp>
            <p:nvSpPr>
              <p:cNvPr id="148526" name="Line 52"/>
              <p:cNvSpPr>
                <a:spLocks noChangeShapeType="1"/>
              </p:cNvSpPr>
              <p:nvPr/>
            </p:nvSpPr>
            <p:spPr bwMode="auto">
              <a:xfrm flipH="1">
                <a:off x="802" y="3784"/>
                <a:ext cx="1168" cy="1"/>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27" name="Line 53"/>
              <p:cNvSpPr>
                <a:spLocks noChangeShapeType="1"/>
              </p:cNvSpPr>
              <p:nvPr/>
            </p:nvSpPr>
            <p:spPr bwMode="auto">
              <a:xfrm flipH="1">
                <a:off x="802" y="3273"/>
                <a:ext cx="1507" cy="1"/>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28" name="Line 54"/>
              <p:cNvSpPr>
                <a:spLocks noChangeShapeType="1"/>
              </p:cNvSpPr>
              <p:nvPr/>
            </p:nvSpPr>
            <p:spPr bwMode="auto">
              <a:xfrm flipH="1">
                <a:off x="802" y="2743"/>
                <a:ext cx="1770" cy="1"/>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29" name="Line 55"/>
              <p:cNvSpPr>
                <a:spLocks noChangeShapeType="1"/>
              </p:cNvSpPr>
              <p:nvPr/>
            </p:nvSpPr>
            <p:spPr bwMode="auto">
              <a:xfrm flipH="1">
                <a:off x="802" y="2221"/>
                <a:ext cx="2071" cy="1"/>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30" name="Line 56"/>
              <p:cNvSpPr>
                <a:spLocks noChangeShapeType="1"/>
              </p:cNvSpPr>
              <p:nvPr/>
            </p:nvSpPr>
            <p:spPr bwMode="auto">
              <a:xfrm flipH="1">
                <a:off x="802" y="1696"/>
                <a:ext cx="2372" cy="1"/>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31" name="Line 57"/>
              <p:cNvSpPr>
                <a:spLocks noChangeShapeType="1"/>
              </p:cNvSpPr>
              <p:nvPr/>
            </p:nvSpPr>
            <p:spPr bwMode="auto">
              <a:xfrm flipH="1">
                <a:off x="802" y="1248"/>
                <a:ext cx="2636" cy="1"/>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32" name="Line 58"/>
              <p:cNvSpPr>
                <a:spLocks noChangeShapeType="1"/>
              </p:cNvSpPr>
              <p:nvPr/>
            </p:nvSpPr>
            <p:spPr bwMode="auto">
              <a:xfrm flipH="1">
                <a:off x="953" y="1248"/>
                <a:ext cx="7" cy="448"/>
              </a:xfrm>
              <a:prstGeom prst="line">
                <a:avLst/>
              </a:prstGeom>
              <a:noFill/>
              <a:ln w="9525">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33" name="Line 59"/>
              <p:cNvSpPr>
                <a:spLocks noChangeShapeType="1"/>
              </p:cNvSpPr>
              <p:nvPr/>
            </p:nvSpPr>
            <p:spPr bwMode="auto">
              <a:xfrm>
                <a:off x="952" y="1696"/>
                <a:ext cx="1" cy="530"/>
              </a:xfrm>
              <a:prstGeom prst="line">
                <a:avLst/>
              </a:prstGeom>
              <a:noFill/>
              <a:ln w="9525">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34" name="Line 60"/>
              <p:cNvSpPr>
                <a:spLocks noChangeShapeType="1"/>
              </p:cNvSpPr>
              <p:nvPr/>
            </p:nvSpPr>
            <p:spPr bwMode="auto">
              <a:xfrm>
                <a:off x="952" y="2226"/>
                <a:ext cx="1" cy="530"/>
              </a:xfrm>
              <a:prstGeom prst="line">
                <a:avLst/>
              </a:prstGeom>
              <a:noFill/>
              <a:ln w="9525">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35" name="Line 61"/>
              <p:cNvSpPr>
                <a:spLocks noChangeShapeType="1"/>
              </p:cNvSpPr>
              <p:nvPr/>
            </p:nvSpPr>
            <p:spPr bwMode="auto">
              <a:xfrm>
                <a:off x="952" y="2756"/>
                <a:ext cx="1" cy="530"/>
              </a:xfrm>
              <a:prstGeom prst="line">
                <a:avLst/>
              </a:prstGeom>
              <a:noFill/>
              <a:ln w="9525">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36" name="Line 62"/>
              <p:cNvSpPr>
                <a:spLocks noChangeShapeType="1"/>
              </p:cNvSpPr>
              <p:nvPr/>
            </p:nvSpPr>
            <p:spPr bwMode="auto">
              <a:xfrm>
                <a:off x="952" y="3286"/>
                <a:ext cx="8" cy="506"/>
              </a:xfrm>
              <a:prstGeom prst="line">
                <a:avLst/>
              </a:prstGeom>
              <a:noFill/>
              <a:ln w="9525">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8490" name="Group 64"/>
            <p:cNvGrpSpPr>
              <a:grpSpLocks/>
            </p:cNvGrpSpPr>
            <p:nvPr/>
          </p:nvGrpSpPr>
          <p:grpSpPr bwMode="auto">
            <a:xfrm rot="10800000">
              <a:off x="418" y="2704"/>
              <a:ext cx="1509" cy="1316"/>
              <a:chOff x="802" y="1248"/>
              <a:chExt cx="2688" cy="2544"/>
            </a:xfrm>
          </p:grpSpPr>
          <p:sp>
            <p:nvSpPr>
              <p:cNvPr id="148505" name="Rectangle 47"/>
              <p:cNvSpPr>
                <a:spLocks noChangeArrowheads="1"/>
              </p:cNvSpPr>
              <p:nvPr/>
            </p:nvSpPr>
            <p:spPr bwMode="gray">
              <a:xfrm>
                <a:off x="802" y="1248"/>
                <a:ext cx="2640" cy="443"/>
              </a:xfrm>
              <a:prstGeom prst="rect">
                <a:avLst/>
              </a:prstGeom>
              <a:solidFill>
                <a:schemeClr val="accent1">
                  <a:alpha val="2000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0"/>
                  </a:spcBef>
                  <a:buClrTx/>
                  <a:buSzTx/>
                  <a:buFontTx/>
                  <a:buNone/>
                </a:pPr>
                <a:endParaRPr lang="zh-CN" altLang="en-US" sz="1800">
                  <a:latin typeface="Arial" pitchFamily="34" charset="0"/>
                  <a:cs typeface="Arial" pitchFamily="34" charset="0"/>
                </a:endParaRPr>
              </a:p>
            </p:txBody>
          </p:sp>
          <p:sp>
            <p:nvSpPr>
              <p:cNvPr id="148506" name="Rectangle 48"/>
              <p:cNvSpPr>
                <a:spLocks noChangeArrowheads="1"/>
              </p:cNvSpPr>
              <p:nvPr/>
            </p:nvSpPr>
            <p:spPr bwMode="ltGray">
              <a:xfrm>
                <a:off x="802" y="1700"/>
                <a:ext cx="2688" cy="518"/>
              </a:xfrm>
              <a:prstGeom prst="rect">
                <a:avLst/>
              </a:prstGeom>
              <a:solidFill>
                <a:schemeClr val="accent2">
                  <a:alpha val="2000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0"/>
                  </a:spcBef>
                  <a:buClrTx/>
                  <a:buSzTx/>
                  <a:buFontTx/>
                  <a:buNone/>
                </a:pPr>
                <a:endParaRPr lang="zh-CN" altLang="en-US" sz="1800">
                  <a:latin typeface="Arial" pitchFamily="34" charset="0"/>
                  <a:cs typeface="Arial" pitchFamily="34" charset="0"/>
                </a:endParaRPr>
              </a:p>
            </p:txBody>
          </p:sp>
          <p:sp>
            <p:nvSpPr>
              <p:cNvPr id="148507" name="Rectangle 49"/>
              <p:cNvSpPr>
                <a:spLocks noChangeArrowheads="1"/>
              </p:cNvSpPr>
              <p:nvPr/>
            </p:nvSpPr>
            <p:spPr bwMode="gray">
              <a:xfrm>
                <a:off x="802" y="2222"/>
                <a:ext cx="2400" cy="515"/>
              </a:xfrm>
              <a:prstGeom prst="rect">
                <a:avLst/>
              </a:prstGeom>
              <a:solidFill>
                <a:schemeClr val="accent1">
                  <a:alpha val="2000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0"/>
                  </a:spcBef>
                  <a:buClrTx/>
                  <a:buSzTx/>
                  <a:buFontTx/>
                  <a:buNone/>
                </a:pPr>
                <a:endParaRPr lang="zh-CN" altLang="en-US" sz="1800">
                  <a:latin typeface="Arial" pitchFamily="34" charset="0"/>
                  <a:cs typeface="Arial" pitchFamily="34" charset="0"/>
                </a:endParaRPr>
              </a:p>
            </p:txBody>
          </p:sp>
          <p:sp>
            <p:nvSpPr>
              <p:cNvPr id="148508" name="Rectangle 50"/>
              <p:cNvSpPr>
                <a:spLocks noChangeArrowheads="1"/>
              </p:cNvSpPr>
              <p:nvPr/>
            </p:nvSpPr>
            <p:spPr bwMode="ltGray">
              <a:xfrm>
                <a:off x="802" y="2751"/>
                <a:ext cx="2016" cy="518"/>
              </a:xfrm>
              <a:prstGeom prst="rect">
                <a:avLst/>
              </a:prstGeom>
              <a:solidFill>
                <a:schemeClr val="accent2">
                  <a:alpha val="2000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0"/>
                  </a:spcBef>
                  <a:buClrTx/>
                  <a:buSzTx/>
                  <a:buFontTx/>
                  <a:buNone/>
                </a:pPr>
                <a:endParaRPr lang="zh-CN" altLang="en-US" sz="1800">
                  <a:latin typeface="Arial" pitchFamily="34" charset="0"/>
                  <a:cs typeface="Arial" pitchFamily="34" charset="0"/>
                </a:endParaRPr>
              </a:p>
            </p:txBody>
          </p:sp>
          <p:sp>
            <p:nvSpPr>
              <p:cNvPr id="148509" name="Rectangle 51"/>
              <p:cNvSpPr>
                <a:spLocks noChangeArrowheads="1"/>
              </p:cNvSpPr>
              <p:nvPr/>
            </p:nvSpPr>
            <p:spPr bwMode="gray">
              <a:xfrm>
                <a:off x="802" y="3279"/>
                <a:ext cx="1584" cy="508"/>
              </a:xfrm>
              <a:prstGeom prst="rect">
                <a:avLst/>
              </a:prstGeom>
              <a:solidFill>
                <a:schemeClr val="accent1">
                  <a:alpha val="2000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0"/>
                  </a:spcBef>
                  <a:buClrTx/>
                  <a:buSzTx/>
                  <a:buFontTx/>
                  <a:buNone/>
                </a:pPr>
                <a:endParaRPr lang="zh-CN" altLang="en-US" sz="1800">
                  <a:latin typeface="Arial" pitchFamily="34" charset="0"/>
                  <a:cs typeface="Arial" pitchFamily="34" charset="0"/>
                </a:endParaRPr>
              </a:p>
            </p:txBody>
          </p:sp>
          <p:sp>
            <p:nvSpPr>
              <p:cNvPr id="148510" name="Line 52"/>
              <p:cNvSpPr>
                <a:spLocks noChangeShapeType="1"/>
              </p:cNvSpPr>
              <p:nvPr/>
            </p:nvSpPr>
            <p:spPr bwMode="auto">
              <a:xfrm flipH="1">
                <a:off x="802" y="3784"/>
                <a:ext cx="1168" cy="1"/>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11" name="Line 53"/>
              <p:cNvSpPr>
                <a:spLocks noChangeShapeType="1"/>
              </p:cNvSpPr>
              <p:nvPr/>
            </p:nvSpPr>
            <p:spPr bwMode="auto">
              <a:xfrm flipH="1">
                <a:off x="802" y="3273"/>
                <a:ext cx="1507" cy="1"/>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12" name="Line 54"/>
              <p:cNvSpPr>
                <a:spLocks noChangeShapeType="1"/>
              </p:cNvSpPr>
              <p:nvPr/>
            </p:nvSpPr>
            <p:spPr bwMode="auto">
              <a:xfrm flipH="1">
                <a:off x="802" y="2743"/>
                <a:ext cx="1770" cy="1"/>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13" name="Line 55"/>
              <p:cNvSpPr>
                <a:spLocks noChangeShapeType="1"/>
              </p:cNvSpPr>
              <p:nvPr/>
            </p:nvSpPr>
            <p:spPr bwMode="auto">
              <a:xfrm flipH="1">
                <a:off x="802" y="2221"/>
                <a:ext cx="2071" cy="1"/>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14" name="Line 56"/>
              <p:cNvSpPr>
                <a:spLocks noChangeShapeType="1"/>
              </p:cNvSpPr>
              <p:nvPr/>
            </p:nvSpPr>
            <p:spPr bwMode="auto">
              <a:xfrm flipH="1">
                <a:off x="802" y="1696"/>
                <a:ext cx="2372" cy="1"/>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15" name="Line 57"/>
              <p:cNvSpPr>
                <a:spLocks noChangeShapeType="1"/>
              </p:cNvSpPr>
              <p:nvPr/>
            </p:nvSpPr>
            <p:spPr bwMode="auto">
              <a:xfrm flipH="1">
                <a:off x="802" y="1248"/>
                <a:ext cx="2636" cy="1"/>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16" name="Line 58"/>
              <p:cNvSpPr>
                <a:spLocks noChangeShapeType="1"/>
              </p:cNvSpPr>
              <p:nvPr/>
            </p:nvSpPr>
            <p:spPr bwMode="auto">
              <a:xfrm flipH="1">
                <a:off x="953" y="1248"/>
                <a:ext cx="7" cy="448"/>
              </a:xfrm>
              <a:prstGeom prst="line">
                <a:avLst/>
              </a:prstGeom>
              <a:noFill/>
              <a:ln w="9525">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17" name="Line 59"/>
              <p:cNvSpPr>
                <a:spLocks noChangeShapeType="1"/>
              </p:cNvSpPr>
              <p:nvPr/>
            </p:nvSpPr>
            <p:spPr bwMode="auto">
              <a:xfrm>
                <a:off x="952" y="1696"/>
                <a:ext cx="1" cy="530"/>
              </a:xfrm>
              <a:prstGeom prst="line">
                <a:avLst/>
              </a:prstGeom>
              <a:noFill/>
              <a:ln w="9525">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18" name="Line 60"/>
              <p:cNvSpPr>
                <a:spLocks noChangeShapeType="1"/>
              </p:cNvSpPr>
              <p:nvPr/>
            </p:nvSpPr>
            <p:spPr bwMode="auto">
              <a:xfrm>
                <a:off x="952" y="2226"/>
                <a:ext cx="1" cy="530"/>
              </a:xfrm>
              <a:prstGeom prst="line">
                <a:avLst/>
              </a:prstGeom>
              <a:noFill/>
              <a:ln w="9525">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19" name="Line 61"/>
              <p:cNvSpPr>
                <a:spLocks noChangeShapeType="1"/>
              </p:cNvSpPr>
              <p:nvPr/>
            </p:nvSpPr>
            <p:spPr bwMode="auto">
              <a:xfrm>
                <a:off x="952" y="2756"/>
                <a:ext cx="1" cy="530"/>
              </a:xfrm>
              <a:prstGeom prst="line">
                <a:avLst/>
              </a:prstGeom>
              <a:noFill/>
              <a:ln w="9525">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20" name="Line 62"/>
              <p:cNvSpPr>
                <a:spLocks noChangeShapeType="1"/>
              </p:cNvSpPr>
              <p:nvPr/>
            </p:nvSpPr>
            <p:spPr bwMode="auto">
              <a:xfrm>
                <a:off x="952" y="3286"/>
                <a:ext cx="8" cy="506"/>
              </a:xfrm>
              <a:prstGeom prst="line">
                <a:avLst/>
              </a:prstGeom>
              <a:noFill/>
              <a:ln w="9525">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8491" name="Text Box 81"/>
            <p:cNvSpPr txBox="1">
              <a:spLocks noChangeArrowheads="1"/>
            </p:cNvSpPr>
            <p:nvPr/>
          </p:nvSpPr>
          <p:spPr bwMode="auto">
            <a:xfrm>
              <a:off x="522" y="829"/>
              <a:ext cx="11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2400" b="1">
                  <a:latin typeface="Garamond" pitchFamily="18" charset="0"/>
                </a:rPr>
                <a:t>ENTITIES</a:t>
              </a:r>
            </a:p>
          </p:txBody>
        </p:sp>
        <p:sp>
          <p:nvSpPr>
            <p:cNvPr id="148492" name="Text Box 82"/>
            <p:cNvSpPr txBox="1">
              <a:spLocks noChangeArrowheads="1"/>
            </p:cNvSpPr>
            <p:nvPr/>
          </p:nvSpPr>
          <p:spPr bwMode="auto">
            <a:xfrm>
              <a:off x="476" y="1117"/>
              <a:ext cx="14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2400">
                  <a:latin typeface="Garamond" pitchFamily="18" charset="0"/>
                </a:rPr>
                <a:t>Particulate matter</a:t>
              </a:r>
            </a:p>
          </p:txBody>
        </p:sp>
        <p:sp>
          <p:nvSpPr>
            <p:cNvPr id="148493" name="Text Box 83"/>
            <p:cNvSpPr txBox="1">
              <a:spLocks noChangeArrowheads="1"/>
            </p:cNvSpPr>
            <p:nvPr/>
          </p:nvSpPr>
          <p:spPr bwMode="auto">
            <a:xfrm>
              <a:off x="748" y="1373"/>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2400">
                  <a:latin typeface="Garamond" pitchFamily="18" charset="0"/>
                </a:rPr>
                <a:t>Oxygen</a:t>
              </a:r>
            </a:p>
          </p:txBody>
        </p:sp>
        <p:sp>
          <p:nvSpPr>
            <p:cNvPr id="148494" name="Text Box 84"/>
            <p:cNvSpPr txBox="1">
              <a:spLocks noChangeArrowheads="1"/>
            </p:cNvSpPr>
            <p:nvPr/>
          </p:nvSpPr>
          <p:spPr bwMode="auto">
            <a:xfrm>
              <a:off x="476" y="1616"/>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2400">
                  <a:latin typeface="Garamond" pitchFamily="18" charset="0"/>
                </a:rPr>
                <a:t>Carbon dioxide</a:t>
              </a:r>
            </a:p>
          </p:txBody>
        </p:sp>
        <p:sp>
          <p:nvSpPr>
            <p:cNvPr id="148495" name="Text Box 85"/>
            <p:cNvSpPr txBox="1">
              <a:spLocks noChangeArrowheads="1"/>
            </p:cNvSpPr>
            <p:nvPr/>
          </p:nvSpPr>
          <p:spPr bwMode="auto">
            <a:xfrm>
              <a:off x="774" y="1888"/>
              <a:ext cx="5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2400">
                  <a:latin typeface="Garamond" pitchFamily="18" charset="0"/>
                </a:rPr>
                <a:t>Water</a:t>
              </a:r>
            </a:p>
          </p:txBody>
        </p:sp>
        <p:sp>
          <p:nvSpPr>
            <p:cNvPr id="148496" name="Text Box 86"/>
            <p:cNvSpPr txBox="1">
              <a:spLocks noChangeArrowheads="1"/>
            </p:cNvSpPr>
            <p:nvPr/>
          </p:nvSpPr>
          <p:spPr bwMode="auto">
            <a:xfrm>
              <a:off x="684" y="2144"/>
              <a:ext cx="7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2400">
                  <a:latin typeface="Garamond" pitchFamily="18" charset="0"/>
                </a:rPr>
                <a:t>Nitrogen</a:t>
              </a:r>
            </a:p>
          </p:txBody>
        </p:sp>
        <p:sp>
          <p:nvSpPr>
            <p:cNvPr id="148497" name="Text Box 87"/>
            <p:cNvSpPr txBox="1">
              <a:spLocks noChangeArrowheads="1"/>
            </p:cNvSpPr>
            <p:nvPr/>
          </p:nvSpPr>
          <p:spPr bwMode="auto">
            <a:xfrm>
              <a:off x="793" y="2432"/>
              <a:ext cx="5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2400">
                  <a:latin typeface="Garamond" pitchFamily="18" charset="0"/>
                </a:rPr>
                <a:t>Nose</a:t>
              </a:r>
            </a:p>
          </p:txBody>
        </p:sp>
        <p:sp>
          <p:nvSpPr>
            <p:cNvPr id="148498" name="Text Box 88"/>
            <p:cNvSpPr txBox="1">
              <a:spLocks noChangeArrowheads="1"/>
            </p:cNvSpPr>
            <p:nvPr/>
          </p:nvSpPr>
          <p:spPr bwMode="auto">
            <a:xfrm>
              <a:off x="761" y="2688"/>
              <a:ext cx="6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2400">
                  <a:latin typeface="Garamond" pitchFamily="18" charset="0"/>
                </a:rPr>
                <a:t>Mouth</a:t>
              </a:r>
            </a:p>
          </p:txBody>
        </p:sp>
        <p:sp>
          <p:nvSpPr>
            <p:cNvPr id="148499" name="Text Box 89"/>
            <p:cNvSpPr txBox="1">
              <a:spLocks noChangeArrowheads="1"/>
            </p:cNvSpPr>
            <p:nvPr/>
          </p:nvSpPr>
          <p:spPr bwMode="auto">
            <a:xfrm>
              <a:off x="717" y="2953"/>
              <a:ext cx="7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2400">
                  <a:latin typeface="Garamond" pitchFamily="18" charset="0"/>
                </a:rPr>
                <a:t>Trachea</a:t>
              </a:r>
            </a:p>
          </p:txBody>
        </p:sp>
        <p:sp>
          <p:nvSpPr>
            <p:cNvPr id="148500" name="Text Box 90"/>
            <p:cNvSpPr txBox="1">
              <a:spLocks noChangeArrowheads="1"/>
            </p:cNvSpPr>
            <p:nvPr/>
          </p:nvSpPr>
          <p:spPr bwMode="auto">
            <a:xfrm>
              <a:off x="521" y="3220"/>
              <a:ext cx="12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2400">
                  <a:latin typeface="Garamond" pitchFamily="18" charset="0"/>
                </a:rPr>
                <a:t>Bronchial tubes</a:t>
              </a:r>
            </a:p>
          </p:txBody>
        </p:sp>
        <p:sp>
          <p:nvSpPr>
            <p:cNvPr id="148501" name="Text Box 91"/>
            <p:cNvSpPr txBox="1">
              <a:spLocks noChangeArrowheads="1"/>
            </p:cNvSpPr>
            <p:nvPr/>
          </p:nvSpPr>
          <p:spPr bwMode="auto">
            <a:xfrm>
              <a:off x="793" y="3497"/>
              <a:ext cx="5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2400">
                  <a:latin typeface="Garamond" pitchFamily="18" charset="0"/>
                </a:rPr>
                <a:t>Lungs</a:t>
              </a:r>
            </a:p>
          </p:txBody>
        </p:sp>
        <p:sp>
          <p:nvSpPr>
            <p:cNvPr id="148502" name="Text Box 92"/>
            <p:cNvSpPr txBox="1">
              <a:spLocks noChangeArrowheads="1"/>
            </p:cNvSpPr>
            <p:nvPr/>
          </p:nvSpPr>
          <p:spPr bwMode="auto">
            <a:xfrm>
              <a:off x="783" y="3769"/>
              <a:ext cx="6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2400">
                  <a:latin typeface="Garamond" pitchFamily="18" charset="0"/>
                </a:rPr>
                <a:t>Alveoli</a:t>
              </a:r>
            </a:p>
          </p:txBody>
        </p:sp>
        <p:sp>
          <p:nvSpPr>
            <p:cNvPr id="148503" name="Line 62"/>
            <p:cNvSpPr>
              <a:spLocks noChangeShapeType="1"/>
            </p:cNvSpPr>
            <p:nvPr/>
          </p:nvSpPr>
          <p:spPr bwMode="auto">
            <a:xfrm rot="10800000">
              <a:off x="1828" y="2442"/>
              <a:ext cx="5" cy="262"/>
            </a:xfrm>
            <a:prstGeom prst="line">
              <a:avLst/>
            </a:prstGeom>
            <a:noFill/>
            <a:ln w="9525">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04" name="Line 62"/>
            <p:cNvSpPr>
              <a:spLocks noChangeShapeType="1"/>
            </p:cNvSpPr>
            <p:nvPr/>
          </p:nvSpPr>
          <p:spPr bwMode="auto">
            <a:xfrm rot="10800000">
              <a:off x="451" y="2442"/>
              <a:ext cx="5" cy="262"/>
            </a:xfrm>
            <a:prstGeom prst="line">
              <a:avLst/>
            </a:prstGeom>
            <a:noFill/>
            <a:ln w="9525">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97"/>
          <p:cNvGrpSpPr>
            <a:grpSpLocks/>
          </p:cNvGrpSpPr>
          <p:nvPr/>
        </p:nvGrpSpPr>
        <p:grpSpPr bwMode="auto">
          <a:xfrm>
            <a:off x="3276600" y="1268413"/>
            <a:ext cx="5399088" cy="4392612"/>
            <a:chOff x="2064" y="573"/>
            <a:chExt cx="3401" cy="2676"/>
          </a:xfrm>
        </p:grpSpPr>
        <p:sp>
          <p:nvSpPr>
            <p:cNvPr id="148487" name="AutoShape 95" descr="深色木质"/>
            <p:cNvSpPr>
              <a:spLocks noChangeArrowheads="1"/>
            </p:cNvSpPr>
            <p:nvPr/>
          </p:nvSpPr>
          <p:spPr bwMode="auto">
            <a:xfrm>
              <a:off x="2064" y="573"/>
              <a:ext cx="3401" cy="2676"/>
            </a:xfrm>
            <a:prstGeom prst="bevel">
              <a:avLst>
                <a:gd name="adj" fmla="val 7130"/>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pic>
          <p:nvPicPr>
            <p:cNvPr id="148488" name="Picture 5"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 y="766"/>
              <a:ext cx="3026" cy="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5443" name="Rectangle 99"/>
          <p:cNvSpPr>
            <a:spLocks noGrp="1" noRot="1" noChangeArrowheads="1"/>
          </p:cNvSpPr>
          <p:nvPr>
            <p:ph type="title"/>
          </p:nvPr>
        </p:nvSpPr>
        <p:spPr/>
        <p:txBody>
          <a:bodyPr/>
          <a:lstStyle/>
          <a:p>
            <a:pPr eaLnBrk="1" hangingPunct="1">
              <a:defRPr/>
            </a:pPr>
            <a:r>
              <a:rPr lang="en-US" altLang="zh-CN" sz="3600" smtClean="0">
                <a:ea typeface="宋体" pitchFamily="2" charset="-122"/>
              </a:rPr>
              <a:t>Example of systems </a:t>
            </a:r>
            <a:r>
              <a:rPr lang="zh-CN" altLang="en-US" sz="3600" smtClean="0">
                <a:ea typeface="宋体" pitchFamily="2" charset="-122"/>
              </a:rPr>
              <a:t>系统举例</a:t>
            </a:r>
          </a:p>
        </p:txBody>
      </p:sp>
      <p:sp>
        <p:nvSpPr>
          <p:cNvPr id="148486" name="灯片编号占位符 5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13F77144-FE9C-4848-81D1-54A609208CE9}" type="slidenum">
              <a:rPr lang="zh-CN" altLang="en-US" sz="1200" smtClean="0">
                <a:solidFill>
                  <a:schemeClr val="bg2"/>
                </a:solidFill>
                <a:latin typeface="Arial" pitchFamily="34" charset="0"/>
              </a:rPr>
              <a:pPr eaLnBrk="1" hangingPunct="1">
                <a:spcBef>
                  <a:spcPct val="0"/>
                </a:spcBef>
                <a:buClrTx/>
                <a:buSzTx/>
                <a:buFontTx/>
                <a:buNone/>
              </a:pPr>
              <a:t>141</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186370" name="Rectangle 2"/>
          <p:cNvSpPr>
            <a:spLocks noGrp="1" noRot="1" noChangeArrowheads="1"/>
          </p:cNvSpPr>
          <p:nvPr>
            <p:ph type="title"/>
          </p:nvPr>
        </p:nvSpPr>
        <p:spPr>
          <a:xfrm>
            <a:off x="1331913" y="228600"/>
            <a:ext cx="7050087" cy="884238"/>
          </a:xfrm>
        </p:spPr>
        <p:txBody>
          <a:bodyPr/>
          <a:lstStyle/>
          <a:p>
            <a:pPr algn="l" eaLnBrk="1" hangingPunct="1">
              <a:defRPr/>
            </a:pPr>
            <a:r>
              <a:rPr lang="zh-CN" altLang="en-US" sz="3600" smtClean="0">
                <a:ea typeface="宋体" pitchFamily="2" charset="-122"/>
              </a:rPr>
              <a:t>二、</a:t>
            </a:r>
            <a:r>
              <a:rPr lang="en-US" altLang="zh-CN" sz="3600" smtClean="0">
                <a:ea typeface="宋体" pitchFamily="2" charset="-122"/>
              </a:rPr>
              <a:t>Systems approach</a:t>
            </a:r>
            <a:r>
              <a:rPr lang="zh-CN" altLang="en-US" sz="3600" smtClean="0">
                <a:ea typeface="宋体" pitchFamily="2" charset="-122"/>
              </a:rPr>
              <a:t>系统方法</a:t>
            </a:r>
          </a:p>
        </p:txBody>
      </p:sp>
      <p:grpSp>
        <p:nvGrpSpPr>
          <p:cNvPr id="2" name="Group 35"/>
          <p:cNvGrpSpPr>
            <a:grpSpLocks/>
          </p:cNvGrpSpPr>
          <p:nvPr/>
        </p:nvGrpSpPr>
        <p:grpSpPr bwMode="auto">
          <a:xfrm>
            <a:off x="1014413" y="1701800"/>
            <a:ext cx="7373937" cy="4464050"/>
            <a:chOff x="639" y="1072"/>
            <a:chExt cx="4645" cy="2812"/>
          </a:xfrm>
        </p:grpSpPr>
        <p:grpSp>
          <p:nvGrpSpPr>
            <p:cNvPr id="149510" name="Group 34"/>
            <p:cNvGrpSpPr>
              <a:grpSpLocks/>
            </p:cNvGrpSpPr>
            <p:nvPr/>
          </p:nvGrpSpPr>
          <p:grpSpPr bwMode="auto">
            <a:xfrm>
              <a:off x="639" y="1072"/>
              <a:ext cx="4645" cy="2812"/>
              <a:chOff x="639" y="981"/>
              <a:chExt cx="4645" cy="2812"/>
            </a:xfrm>
          </p:grpSpPr>
          <p:sp>
            <p:nvSpPr>
              <p:cNvPr id="149516" name="Freeform 4"/>
              <p:cNvSpPr>
                <a:spLocks/>
              </p:cNvSpPr>
              <p:nvPr/>
            </p:nvSpPr>
            <p:spPr bwMode="gray">
              <a:xfrm>
                <a:off x="639" y="1339"/>
                <a:ext cx="4645" cy="1874"/>
              </a:xfrm>
              <a:custGeom>
                <a:avLst/>
                <a:gdLst>
                  <a:gd name="T0" fmla="*/ 1034 w 4728"/>
                  <a:gd name="T1" fmla="*/ 3 h 1686"/>
                  <a:gd name="T2" fmla="*/ 139 w 4728"/>
                  <a:gd name="T3" fmla="*/ 4722 h 1686"/>
                  <a:gd name="T4" fmla="*/ 797 w 4728"/>
                  <a:gd name="T5" fmla="*/ 8663 h 1686"/>
                  <a:gd name="T6" fmla="*/ 1736 w 4728"/>
                  <a:gd name="T7" fmla="*/ 9572 h 1686"/>
                  <a:gd name="T8" fmla="*/ 2671 w 4728"/>
                  <a:gd name="T9" fmla="*/ 8546 h 1686"/>
                  <a:gd name="T10" fmla="*/ 3289 w 4728"/>
                  <a:gd name="T11" fmla="*/ 4722 h 1686"/>
                  <a:gd name="T12" fmla="*/ 2394 w 4728"/>
                  <a:gd name="T13" fmla="*/ 183 h 1686"/>
                  <a:gd name="T14" fmla="*/ 3420 w 4728"/>
                  <a:gd name="T15" fmla="*/ 4808 h 1686"/>
                  <a:gd name="T16" fmla="*/ 2762 w 4728"/>
                  <a:gd name="T17" fmla="*/ 9976 h 1686"/>
                  <a:gd name="T18" fmla="*/ 1755 w 4728"/>
                  <a:gd name="T19" fmla="*/ 11294 h 1686"/>
                  <a:gd name="T20" fmla="*/ 706 w 4728"/>
                  <a:gd name="T21" fmla="*/ 10100 h 1686"/>
                  <a:gd name="T22" fmla="*/ 24 w 4728"/>
                  <a:gd name="T23" fmla="*/ 4852 h 1686"/>
                  <a:gd name="T24" fmla="*/ 1034 w 4728"/>
                  <a:gd name="T25" fmla="*/ 3 h 16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28"/>
                  <a:gd name="T40" fmla="*/ 0 h 1686"/>
                  <a:gd name="T41" fmla="*/ 4728 w 4728"/>
                  <a:gd name="T42" fmla="*/ 1686 h 16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28" h="1686">
                    <a:moveTo>
                      <a:pt x="1422" y="3"/>
                    </a:moveTo>
                    <a:cubicBezTo>
                      <a:pt x="1450" y="0"/>
                      <a:pt x="252" y="159"/>
                      <a:pt x="192" y="705"/>
                    </a:cubicBezTo>
                    <a:cubicBezTo>
                      <a:pt x="222" y="1041"/>
                      <a:pt x="828" y="1203"/>
                      <a:pt x="1096" y="1292"/>
                    </a:cubicBezTo>
                    <a:cubicBezTo>
                      <a:pt x="1364" y="1381"/>
                      <a:pt x="1955" y="1428"/>
                      <a:pt x="2388" y="1428"/>
                    </a:cubicBezTo>
                    <a:cubicBezTo>
                      <a:pt x="2821" y="1428"/>
                      <a:pt x="3307" y="1379"/>
                      <a:pt x="3672" y="1275"/>
                    </a:cubicBezTo>
                    <a:cubicBezTo>
                      <a:pt x="4037" y="1171"/>
                      <a:pt x="4506" y="987"/>
                      <a:pt x="4524" y="705"/>
                    </a:cubicBezTo>
                    <a:cubicBezTo>
                      <a:pt x="4518" y="207"/>
                      <a:pt x="3269" y="50"/>
                      <a:pt x="3294" y="27"/>
                    </a:cubicBezTo>
                    <a:cubicBezTo>
                      <a:pt x="3324" y="29"/>
                      <a:pt x="4674" y="201"/>
                      <a:pt x="4704" y="717"/>
                    </a:cubicBezTo>
                    <a:cubicBezTo>
                      <a:pt x="4728" y="1077"/>
                      <a:pt x="4236" y="1365"/>
                      <a:pt x="3798" y="1488"/>
                    </a:cubicBezTo>
                    <a:cubicBezTo>
                      <a:pt x="3360" y="1611"/>
                      <a:pt x="2883" y="1680"/>
                      <a:pt x="2412" y="1683"/>
                    </a:cubicBezTo>
                    <a:cubicBezTo>
                      <a:pt x="1941" y="1686"/>
                      <a:pt x="1374" y="1644"/>
                      <a:pt x="972" y="1506"/>
                    </a:cubicBezTo>
                    <a:cubicBezTo>
                      <a:pt x="570" y="1368"/>
                      <a:pt x="0" y="1173"/>
                      <a:pt x="24" y="723"/>
                    </a:cubicBezTo>
                    <a:cubicBezTo>
                      <a:pt x="42" y="117"/>
                      <a:pt x="1394" y="6"/>
                      <a:pt x="1422" y="3"/>
                    </a:cubicBezTo>
                    <a:close/>
                  </a:path>
                </a:pathLst>
              </a:custGeom>
              <a:gradFill rotWithShape="1">
                <a:gsLst>
                  <a:gs pos="0">
                    <a:srgbClr val="080808"/>
                  </a:gs>
                  <a:gs pos="100000">
                    <a:srgbClr val="D0D0D0"/>
                  </a:gs>
                </a:gsLst>
                <a:lin ang="5400000" scaled="1"/>
              </a:gradFill>
              <a:ln w="9525">
                <a:round/>
                <a:headEnd/>
                <a:tailEnd/>
              </a:ln>
              <a:scene3d>
                <a:camera prst="legacyObliqueBottom">
                  <a:rot lat="21299970" lon="0" rev="0"/>
                </a:camera>
                <a:lightRig rig="legacyFlat3" dir="b"/>
              </a:scene3d>
              <a:sp3d extrusionH="100000" prstMaterial="legacyMatte">
                <a:bevelT w="13500" h="13500" prst="angle"/>
                <a:bevelB w="13500" h="13500" prst="angle"/>
                <a:extrusionClr>
                  <a:srgbClr val="080808"/>
                </a:extrusionClr>
              </a:sp3d>
            </p:spPr>
            <p:txBody>
              <a:bodyPr wrap="none" anchor="ctr">
                <a:flatTx/>
              </a:bodyPr>
              <a:lstStyle/>
              <a:p>
                <a:endParaRPr lang="zh-CN" altLang="en-US"/>
              </a:p>
            </p:txBody>
          </p:sp>
          <p:sp>
            <p:nvSpPr>
              <p:cNvPr id="149517" name="Rectangle 5"/>
              <p:cNvSpPr>
                <a:spLocks noChangeArrowheads="1"/>
              </p:cNvSpPr>
              <p:nvPr/>
            </p:nvSpPr>
            <p:spPr bwMode="gray">
              <a:xfrm>
                <a:off x="777" y="981"/>
                <a:ext cx="1391" cy="1108"/>
              </a:xfrm>
              <a:prstGeom prst="rect">
                <a:avLst/>
              </a:prstGeom>
              <a:solidFill>
                <a:schemeClr val="hlink"/>
              </a:solidFill>
              <a:ln w="9525">
                <a:miter lim="800000"/>
                <a:headEnd/>
                <a:tailEnd/>
              </a:ln>
              <a:scene3d>
                <a:camera prst="legacyPerspectiveBottomRight"/>
                <a:lightRig rig="legacyFlat3" dir="r"/>
              </a:scene3d>
              <a:sp3d extrusionH="121893000" prstMaterial="legacyMetal">
                <a:bevelT w="13500" h="13500" prst="angle"/>
                <a:bevelB w="13500" h="13500" prst="angle"/>
                <a:extrusionClr>
                  <a:schemeClr val="hlink"/>
                </a:extrusionClr>
              </a:sp3d>
            </p:spPr>
            <p:txBody>
              <a:bodyPr wrap="none" anchor="ctr">
                <a:flatTx/>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49518" name="Rectangle 6"/>
              <p:cNvSpPr>
                <a:spLocks noChangeArrowheads="1"/>
              </p:cNvSpPr>
              <p:nvPr/>
            </p:nvSpPr>
            <p:spPr bwMode="gray">
              <a:xfrm>
                <a:off x="3699" y="981"/>
                <a:ext cx="1390" cy="1108"/>
              </a:xfrm>
              <a:prstGeom prst="rect">
                <a:avLst/>
              </a:prstGeom>
              <a:solidFill>
                <a:srgbClr val="BBC557"/>
              </a:solidFill>
              <a:ln w="9525">
                <a:miter lim="800000"/>
                <a:headEnd/>
                <a:tailEnd/>
              </a:ln>
              <a:scene3d>
                <a:camera prst="legacyPerspectiveBottomLeft"/>
                <a:lightRig rig="legacyFlat3" dir="r"/>
              </a:scene3d>
              <a:sp3d extrusionH="121893000" prstMaterial="legacyMetal">
                <a:bevelT w="13500" h="13500" prst="angle"/>
                <a:bevelB w="13500" h="13500" prst="angle"/>
                <a:extrusionClr>
                  <a:srgbClr val="BBC557"/>
                </a:extrusionClr>
              </a:sp3d>
            </p:spPr>
            <p:txBody>
              <a:bodyPr wrap="none" anchor="ctr">
                <a:flatTx/>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49519" name="Rectangle 7"/>
              <p:cNvSpPr>
                <a:spLocks noChangeArrowheads="1"/>
              </p:cNvSpPr>
              <p:nvPr/>
            </p:nvSpPr>
            <p:spPr bwMode="gray">
              <a:xfrm>
                <a:off x="2238" y="981"/>
                <a:ext cx="1391" cy="1108"/>
              </a:xfrm>
              <a:prstGeom prst="rect">
                <a:avLst/>
              </a:prstGeom>
              <a:solidFill>
                <a:schemeClr val="accent1"/>
              </a:solidFill>
              <a:ln w="9525">
                <a:miter lim="800000"/>
                <a:headEnd/>
                <a:tailEnd/>
              </a:ln>
              <a:scene3d>
                <a:camera prst="legacyPerspectiveBottom"/>
                <a:lightRig rig="legacyFlat3" dir="r"/>
              </a:scene3d>
              <a:sp3d extrusionH="121893000" prstMaterial="legacyMatte">
                <a:bevelT w="13500" h="13500" prst="angle"/>
                <a:bevelB w="13500" h="13500" prst="angle"/>
                <a:extrusionClr>
                  <a:schemeClr val="accent1"/>
                </a:extrusionClr>
              </a:sp3d>
            </p:spPr>
            <p:txBody>
              <a:bodyPr wrap="none" anchor="ctr">
                <a:flatTx/>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49520" name="AutoShape 8"/>
              <p:cNvSpPr>
                <a:spLocks noChangeArrowheads="1"/>
              </p:cNvSpPr>
              <p:nvPr/>
            </p:nvSpPr>
            <p:spPr bwMode="ltGray">
              <a:xfrm>
                <a:off x="860" y="1059"/>
                <a:ext cx="1227" cy="958"/>
              </a:xfrm>
              <a:prstGeom prst="bevel">
                <a:avLst>
                  <a:gd name="adj" fmla="val 1648"/>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49521" name="AutoShape 9"/>
              <p:cNvSpPr>
                <a:spLocks noChangeArrowheads="1"/>
              </p:cNvSpPr>
              <p:nvPr/>
            </p:nvSpPr>
            <p:spPr bwMode="ltGray">
              <a:xfrm>
                <a:off x="2315" y="1053"/>
                <a:ext cx="1239" cy="969"/>
              </a:xfrm>
              <a:prstGeom prst="bevel">
                <a:avLst>
                  <a:gd name="adj" fmla="val 164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49522" name="AutoShape 10"/>
              <p:cNvSpPr>
                <a:spLocks noChangeArrowheads="1"/>
              </p:cNvSpPr>
              <p:nvPr/>
            </p:nvSpPr>
            <p:spPr bwMode="ltGray">
              <a:xfrm>
                <a:off x="3782" y="1059"/>
                <a:ext cx="1227" cy="958"/>
              </a:xfrm>
              <a:prstGeom prst="bevel">
                <a:avLst>
                  <a:gd name="adj" fmla="val 1648"/>
                </a:avLst>
              </a:prstGeom>
              <a:solidFill>
                <a:srgbClr val="BBC55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nvGrpSpPr>
              <p:cNvPr id="149523" name="Group 11"/>
              <p:cNvGrpSpPr>
                <a:grpSpLocks/>
              </p:cNvGrpSpPr>
              <p:nvPr/>
            </p:nvGrpSpPr>
            <p:grpSpPr bwMode="auto">
              <a:xfrm>
                <a:off x="2312" y="2421"/>
                <a:ext cx="1273" cy="1372"/>
                <a:chOff x="2457" y="2000"/>
                <a:chExt cx="901" cy="888"/>
              </a:xfrm>
            </p:grpSpPr>
            <p:pic>
              <p:nvPicPr>
                <p:cNvPr id="149526" name="Picture 12"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2457" y="2000"/>
                  <a:ext cx="901"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381" name="Oval 13"/>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algn="r" eaLnBrk="0" hangingPunct="0">
                    <a:defRPr/>
                  </a:pPr>
                  <a:endParaRPr lang="zh-CN" altLang="en-US"/>
                </a:p>
              </p:txBody>
            </p:sp>
            <p:sp>
              <p:nvSpPr>
                <p:cNvPr id="149530" name="Freeform 14"/>
                <p:cNvSpPr>
                  <a:spLocks/>
                </p:cNvSpPr>
                <p:nvPr/>
              </p:nvSpPr>
              <p:spPr bwMode="ltGray">
                <a:xfrm>
                  <a:off x="2550" y="2018"/>
                  <a:ext cx="703" cy="308"/>
                </a:xfrm>
                <a:custGeom>
                  <a:avLst/>
                  <a:gdLst>
                    <a:gd name="T0" fmla="*/ 1 w 1321"/>
                    <a:gd name="T1" fmla="*/ 0 h 712"/>
                    <a:gd name="T2" fmla="*/ 1 w 1321"/>
                    <a:gd name="T3" fmla="*/ 0 h 712"/>
                    <a:gd name="T4" fmla="*/ 1 w 1321"/>
                    <a:gd name="T5" fmla="*/ 0 h 712"/>
                    <a:gd name="T6" fmla="*/ 1 w 1321"/>
                    <a:gd name="T7" fmla="*/ 0 h 712"/>
                    <a:gd name="T8" fmla="*/ 1 w 1321"/>
                    <a:gd name="T9" fmla="*/ 0 h 712"/>
                    <a:gd name="T10" fmla="*/ 1 w 1321"/>
                    <a:gd name="T11" fmla="*/ 0 h 712"/>
                    <a:gd name="T12" fmla="*/ 1 w 1321"/>
                    <a:gd name="T13" fmla="*/ 0 h 712"/>
                    <a:gd name="T14" fmla="*/ 1 w 1321"/>
                    <a:gd name="T15" fmla="*/ 0 h 712"/>
                    <a:gd name="T16" fmla="*/ 1 w 1321"/>
                    <a:gd name="T17" fmla="*/ 0 h 712"/>
                    <a:gd name="T18" fmla="*/ 1 w 1321"/>
                    <a:gd name="T19" fmla="*/ 0 h 712"/>
                    <a:gd name="T20" fmla="*/ 1 w 1321"/>
                    <a:gd name="T21" fmla="*/ 0 h 712"/>
                    <a:gd name="T22" fmla="*/ 1 w 1321"/>
                    <a:gd name="T23" fmla="*/ 0 h 712"/>
                    <a:gd name="T24" fmla="*/ 1 w 1321"/>
                    <a:gd name="T25" fmla="*/ 0 h 712"/>
                    <a:gd name="T26" fmla="*/ 1 w 1321"/>
                    <a:gd name="T27" fmla="*/ 0 h 712"/>
                    <a:gd name="T28" fmla="*/ 1 w 1321"/>
                    <a:gd name="T29" fmla="*/ 0 h 712"/>
                    <a:gd name="T30" fmla="*/ 1 w 1321"/>
                    <a:gd name="T31" fmla="*/ 0 h 712"/>
                    <a:gd name="T32" fmla="*/ 1 w 1321"/>
                    <a:gd name="T33" fmla="*/ 0 h 712"/>
                    <a:gd name="T34" fmla="*/ 1 w 1321"/>
                    <a:gd name="T35" fmla="*/ 0 h 712"/>
                    <a:gd name="T36" fmla="*/ 1 w 1321"/>
                    <a:gd name="T37" fmla="*/ 0 h 712"/>
                    <a:gd name="T38" fmla="*/ 1 w 1321"/>
                    <a:gd name="T39" fmla="*/ 0 h 712"/>
                    <a:gd name="T40" fmla="*/ 1 w 1321"/>
                    <a:gd name="T41" fmla="*/ 0 h 712"/>
                    <a:gd name="T42" fmla="*/ 1 w 1321"/>
                    <a:gd name="T43" fmla="*/ 0 h 712"/>
                    <a:gd name="T44" fmla="*/ 1 w 1321"/>
                    <a:gd name="T45" fmla="*/ 0 h 712"/>
                    <a:gd name="T46" fmla="*/ 1 w 1321"/>
                    <a:gd name="T47" fmla="*/ 0 h 712"/>
                    <a:gd name="T48" fmla="*/ 1 w 1321"/>
                    <a:gd name="T49" fmla="*/ 0 h 712"/>
                    <a:gd name="T50" fmla="*/ 1 w 1321"/>
                    <a:gd name="T51" fmla="*/ 0 h 712"/>
                    <a:gd name="T52" fmla="*/ 1 w 1321"/>
                    <a:gd name="T53" fmla="*/ 0 h 712"/>
                    <a:gd name="T54" fmla="*/ 1 w 1321"/>
                    <a:gd name="T55" fmla="*/ 0 h 712"/>
                    <a:gd name="T56" fmla="*/ 0 w 1321"/>
                    <a:gd name="T57" fmla="*/ 0 h 712"/>
                    <a:gd name="T58" fmla="*/ 0 w 1321"/>
                    <a:gd name="T59" fmla="*/ 0 h 712"/>
                    <a:gd name="T60" fmla="*/ 1 w 1321"/>
                    <a:gd name="T61" fmla="*/ 0 h 712"/>
                    <a:gd name="T62" fmla="*/ 1 w 1321"/>
                    <a:gd name="T63" fmla="*/ 0 h 712"/>
                    <a:gd name="T64" fmla="*/ 1 w 1321"/>
                    <a:gd name="T65" fmla="*/ 0 h 712"/>
                    <a:gd name="T66" fmla="*/ 1 w 1321"/>
                    <a:gd name="T67" fmla="*/ 0 h 712"/>
                    <a:gd name="T68" fmla="*/ 1 w 1321"/>
                    <a:gd name="T69" fmla="*/ 0 h 712"/>
                    <a:gd name="T70" fmla="*/ 1 w 1321"/>
                    <a:gd name="T71" fmla="*/ 0 h 712"/>
                    <a:gd name="T72" fmla="*/ 1 w 1321"/>
                    <a:gd name="T73" fmla="*/ 0 h 712"/>
                    <a:gd name="T74" fmla="*/ 1 w 1321"/>
                    <a:gd name="T75" fmla="*/ 0 h 712"/>
                    <a:gd name="T76" fmla="*/ 1 w 1321"/>
                    <a:gd name="T77" fmla="*/ 0 h 712"/>
                    <a:gd name="T78" fmla="*/ 1 w 1321"/>
                    <a:gd name="T79" fmla="*/ 0 h 712"/>
                    <a:gd name="T80" fmla="*/ 1 w 1321"/>
                    <a:gd name="T81" fmla="*/ 0 h 712"/>
                    <a:gd name="T82" fmla="*/ 1 w 1321"/>
                    <a:gd name="T83" fmla="*/ 0 h 712"/>
                    <a:gd name="T84" fmla="*/ 1 w 1321"/>
                    <a:gd name="T85" fmla="*/ 0 h 712"/>
                    <a:gd name="T86" fmla="*/ 1 w 1321"/>
                    <a:gd name="T87" fmla="*/ 0 h 712"/>
                    <a:gd name="T88" fmla="*/ 1 w 1321"/>
                    <a:gd name="T89" fmla="*/ 0 h 712"/>
                    <a:gd name="T90" fmla="*/ 1 w 1321"/>
                    <a:gd name="T91" fmla="*/ 0 h 712"/>
                    <a:gd name="T92" fmla="*/ 1 w 1321"/>
                    <a:gd name="T93" fmla="*/ 0 h 712"/>
                    <a:gd name="T94" fmla="*/ 1 w 1321"/>
                    <a:gd name="T95" fmla="*/ 0 h 712"/>
                    <a:gd name="T96" fmla="*/ 1 w 1321"/>
                    <a:gd name="T97" fmla="*/ 0 h 712"/>
                    <a:gd name="T98" fmla="*/ 1 w 1321"/>
                    <a:gd name="T99" fmla="*/ 0 h 712"/>
                    <a:gd name="T100" fmla="*/ 1 w 1321"/>
                    <a:gd name="T101" fmla="*/ 0 h 712"/>
                    <a:gd name="T102" fmla="*/ 1 w 1321"/>
                    <a:gd name="T103" fmla="*/ 0 h 712"/>
                    <a:gd name="T104" fmla="*/ 1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nvGrpSpPr>
                <p:cNvPr id="149531" name="Group 15"/>
                <p:cNvGrpSpPr>
                  <a:grpSpLocks/>
                </p:cNvGrpSpPr>
                <p:nvPr/>
              </p:nvGrpSpPr>
              <p:grpSpPr bwMode="auto">
                <a:xfrm rot="-1297425" flipH="1" flipV="1">
                  <a:off x="2525" y="2693"/>
                  <a:ext cx="781" cy="188"/>
                  <a:chOff x="2532" y="1051"/>
                  <a:chExt cx="893" cy="246"/>
                </a:xfrm>
              </p:grpSpPr>
              <p:grpSp>
                <p:nvGrpSpPr>
                  <p:cNvPr id="149532" name="Group 16"/>
                  <p:cNvGrpSpPr>
                    <a:grpSpLocks/>
                  </p:cNvGrpSpPr>
                  <p:nvPr/>
                </p:nvGrpSpPr>
                <p:grpSpPr bwMode="auto">
                  <a:xfrm>
                    <a:off x="2532" y="1051"/>
                    <a:ext cx="743" cy="185"/>
                    <a:chOff x="1565" y="2568"/>
                    <a:chExt cx="1118" cy="279"/>
                  </a:xfrm>
                </p:grpSpPr>
                <p:sp>
                  <p:nvSpPr>
                    <p:cNvPr id="149538" name="AutoShape 17"/>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49539" name="AutoShape 18"/>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49540" name="AutoShape 19"/>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49541" name="AutoShape 20"/>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149533" name="Group 21"/>
                  <p:cNvGrpSpPr>
                    <a:grpSpLocks/>
                  </p:cNvGrpSpPr>
                  <p:nvPr/>
                </p:nvGrpSpPr>
                <p:grpSpPr bwMode="auto">
                  <a:xfrm rot="1353540">
                    <a:off x="2682" y="1111"/>
                    <a:ext cx="743" cy="186"/>
                    <a:chOff x="1565" y="2568"/>
                    <a:chExt cx="1118" cy="279"/>
                  </a:xfrm>
                </p:grpSpPr>
                <p:sp>
                  <p:nvSpPr>
                    <p:cNvPr id="149534" name="AutoShape 22"/>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49535" name="AutoShape 23"/>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49536" name="AutoShape 24"/>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49537" name="AutoShape 25"/>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grpSp>
          <p:sp>
            <p:nvSpPr>
              <p:cNvPr id="149524" name="Rectangle 26"/>
              <p:cNvSpPr>
                <a:spLocks noChangeArrowheads="1"/>
              </p:cNvSpPr>
              <p:nvPr/>
            </p:nvSpPr>
            <p:spPr bwMode="auto">
              <a:xfrm>
                <a:off x="978" y="1134"/>
                <a:ext cx="96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buFont typeface="Wingdings" pitchFamily="2" charset="2"/>
                  <a:buNone/>
                </a:pPr>
                <a:r>
                  <a:rPr lang="en-US" altLang="zh-CN" sz="2000" b="1">
                    <a:latin typeface="Garamond" pitchFamily="18" charset="0"/>
                  </a:rPr>
                  <a:t>Identify activities and objects</a:t>
                </a:r>
                <a:endParaRPr lang="zh-CN" altLang="en-US" sz="2000" b="1">
                  <a:latin typeface="Garamond" pitchFamily="18" charset="0"/>
                </a:endParaRPr>
              </a:p>
            </p:txBody>
          </p:sp>
          <p:sp>
            <p:nvSpPr>
              <p:cNvPr id="186395" name="Rectangle 27"/>
              <p:cNvSpPr>
                <a:spLocks noChangeArrowheads="1"/>
              </p:cNvSpPr>
              <p:nvPr/>
            </p:nvSpPr>
            <p:spPr bwMode="auto">
              <a:xfrm>
                <a:off x="2433" y="1134"/>
                <a:ext cx="967" cy="634"/>
              </a:xfrm>
              <a:prstGeom prst="rect">
                <a:avLst/>
              </a:prstGeom>
              <a:noFill/>
              <a:ln w="9525">
                <a:noFill/>
                <a:miter lim="800000"/>
                <a:headEnd/>
                <a:tailEnd/>
              </a:ln>
              <a:effectLst/>
            </p:spPr>
            <p:txBody>
              <a:bodyPr>
                <a:spAutoFit/>
              </a:bodyPr>
              <a:lstStyle/>
              <a:p>
                <a:pPr algn="ctr">
                  <a:spcBef>
                    <a:spcPct val="20000"/>
                  </a:spcBef>
                  <a:buClr>
                    <a:schemeClr val="hlink"/>
                  </a:buClr>
                  <a:buSzPct val="70000"/>
                  <a:buFont typeface="Wingdings" pitchFamily="2" charset="2"/>
                  <a:buNone/>
                  <a:defRPr/>
                </a:pPr>
                <a:r>
                  <a:rPr lang="en-US" altLang="zh-CN" sz="2000" b="1">
                    <a:effectLst>
                      <a:outerShdw blurRad="38100" dist="38100" dir="2700000" algn="tl">
                        <a:srgbClr val="000000"/>
                      </a:outerShdw>
                    </a:effectLst>
                    <a:latin typeface="Garamond" pitchFamily="18" charset="0"/>
                  </a:rPr>
                  <a:t>Define the system boundary</a:t>
                </a:r>
                <a:endParaRPr lang="en-US" altLang="zh-CN" sz="2000" b="1">
                  <a:solidFill>
                    <a:srgbClr val="FEFEFE"/>
                  </a:solidFill>
                  <a:latin typeface="Arial" charset="0"/>
                  <a:cs typeface="Arial" charset="0"/>
                </a:endParaRPr>
              </a:p>
            </p:txBody>
          </p:sp>
        </p:grpSp>
        <p:sp>
          <p:nvSpPr>
            <p:cNvPr id="186396" name="Rectangle 28"/>
            <p:cNvSpPr>
              <a:spLocks noChangeArrowheads="1"/>
            </p:cNvSpPr>
            <p:nvPr/>
          </p:nvSpPr>
          <p:spPr bwMode="auto">
            <a:xfrm>
              <a:off x="3741" y="1129"/>
              <a:ext cx="1271" cy="577"/>
            </a:xfrm>
            <a:prstGeom prst="rect">
              <a:avLst/>
            </a:prstGeom>
            <a:noFill/>
            <a:ln w="9525">
              <a:noFill/>
              <a:miter lim="800000"/>
              <a:headEnd/>
              <a:tailEnd/>
            </a:ln>
            <a:effectLst/>
          </p:spPr>
          <p:txBody>
            <a:bodyPr>
              <a:spAutoFit/>
            </a:bodyPr>
            <a:lstStyle/>
            <a:p>
              <a:pPr algn="ctr">
                <a:spcBef>
                  <a:spcPct val="20000"/>
                </a:spcBef>
                <a:buClr>
                  <a:schemeClr val="hlink"/>
                </a:buClr>
                <a:buSzPct val="70000"/>
                <a:buFont typeface="Wingdings" pitchFamily="2" charset="2"/>
                <a:buNone/>
                <a:defRPr/>
              </a:pPr>
              <a:r>
                <a:rPr lang="en-US" altLang="zh-CN" b="1">
                  <a:effectLst>
                    <a:outerShdw blurRad="38100" dist="38100" dir="2700000" algn="tl">
                      <a:srgbClr val="000000"/>
                    </a:outerShdw>
                  </a:effectLst>
                  <a:latin typeface="Garamond" pitchFamily="18" charset="0"/>
                </a:rPr>
                <a:t>Consider nested systems, system interrelationships</a:t>
              </a:r>
              <a:endParaRPr lang="en-US" altLang="zh-CN" b="1">
                <a:solidFill>
                  <a:srgbClr val="FEFEFE"/>
                </a:solidFill>
                <a:latin typeface="Arial" charset="0"/>
                <a:cs typeface="Arial" charset="0"/>
              </a:endParaRPr>
            </a:p>
          </p:txBody>
        </p:sp>
        <p:sp>
          <p:nvSpPr>
            <p:cNvPr id="149512" name="Rectangle 29"/>
            <p:cNvSpPr>
              <a:spLocks noChangeArrowheads="1"/>
            </p:cNvSpPr>
            <p:nvPr/>
          </p:nvSpPr>
          <p:spPr bwMode="auto">
            <a:xfrm>
              <a:off x="2419" y="2957"/>
              <a:ext cx="10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zh-CN" sz="2400" b="1">
                  <a:solidFill>
                    <a:schemeClr val="bg2"/>
                  </a:solidFill>
                  <a:latin typeface="Garamond" pitchFamily="18" charset="0"/>
                </a:rPr>
                <a:t>Systems approach</a:t>
              </a:r>
            </a:p>
          </p:txBody>
        </p:sp>
        <p:sp>
          <p:nvSpPr>
            <p:cNvPr id="149513" name="Rectangle 31"/>
            <p:cNvSpPr>
              <a:spLocks noChangeArrowheads="1"/>
            </p:cNvSpPr>
            <p:nvPr/>
          </p:nvSpPr>
          <p:spPr bwMode="auto">
            <a:xfrm>
              <a:off x="930" y="1793"/>
              <a:ext cx="11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zh-CN" altLang="en-US" sz="1800">
                  <a:latin typeface="Garamond" pitchFamily="18" charset="0"/>
                </a:rPr>
                <a:t>确定活动和对象</a:t>
              </a:r>
            </a:p>
          </p:txBody>
        </p:sp>
        <p:sp>
          <p:nvSpPr>
            <p:cNvPr id="149514" name="Rectangle 32"/>
            <p:cNvSpPr>
              <a:spLocks noChangeArrowheads="1"/>
            </p:cNvSpPr>
            <p:nvPr/>
          </p:nvSpPr>
          <p:spPr bwMode="auto">
            <a:xfrm>
              <a:off x="2444" y="1793"/>
              <a:ext cx="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zh-CN" altLang="en-US" sz="1800">
                  <a:latin typeface="Garamond" pitchFamily="18" charset="0"/>
                </a:rPr>
                <a:t>定义系统边界</a:t>
              </a:r>
            </a:p>
          </p:txBody>
        </p:sp>
        <p:sp>
          <p:nvSpPr>
            <p:cNvPr id="149515" name="Rectangle 33"/>
            <p:cNvSpPr>
              <a:spLocks noChangeArrowheads="1"/>
            </p:cNvSpPr>
            <p:nvPr/>
          </p:nvSpPr>
          <p:spPr bwMode="auto">
            <a:xfrm>
              <a:off x="3833" y="1665"/>
              <a:ext cx="12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zh-CN" altLang="en-US" sz="1800">
                  <a:latin typeface="Garamond" pitchFamily="18" charset="0"/>
                </a:rPr>
                <a:t>考虑嵌套的系统、</a:t>
              </a:r>
            </a:p>
            <a:p>
              <a:pPr>
                <a:spcBef>
                  <a:spcPct val="0"/>
                </a:spcBef>
                <a:buClrTx/>
                <a:buSzTx/>
                <a:buFontTx/>
                <a:buNone/>
              </a:pPr>
              <a:r>
                <a:rPr lang="zh-CN" altLang="en-US" sz="1800">
                  <a:latin typeface="Garamond" pitchFamily="18" charset="0"/>
                </a:rPr>
                <a:t>相互关联的系统</a:t>
              </a:r>
            </a:p>
          </p:txBody>
        </p:sp>
      </p:grpSp>
      <p:sp>
        <p:nvSpPr>
          <p:cNvPr id="149509" name="灯片编号占位符 3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3469DFB2-13ED-4752-9345-E2D42C45DC73}" type="slidenum">
              <a:rPr lang="zh-CN" altLang="en-US" sz="1200" smtClean="0">
                <a:solidFill>
                  <a:schemeClr val="bg2"/>
                </a:solidFill>
                <a:latin typeface="Arial" pitchFamily="34" charset="0"/>
              </a:rPr>
              <a:pPr eaLnBrk="1" hangingPunct="1">
                <a:spcBef>
                  <a:spcPct val="0"/>
                </a:spcBef>
                <a:buClrTx/>
                <a:buSzTx/>
                <a:buFontTx/>
                <a:buNone/>
              </a:pPr>
              <a:t>142</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a typeface="宋体" pitchFamily="2" charset="-122"/>
              </a:rPr>
              <a:t>软件工程简介</a:t>
            </a:r>
          </a:p>
        </p:txBody>
      </p:sp>
      <p:sp>
        <p:nvSpPr>
          <p:cNvPr id="3" name="内容占位符 2"/>
          <p:cNvSpPr>
            <a:spLocks noGrp="1"/>
          </p:cNvSpPr>
          <p:nvPr>
            <p:ph idx="1"/>
          </p:nvPr>
        </p:nvSpPr>
        <p:spPr/>
        <p:txBody>
          <a:bodyPr/>
          <a:lstStyle/>
          <a:p>
            <a:pPr>
              <a:defRPr/>
            </a:pPr>
            <a:r>
              <a:rPr lang="zh-CN" altLang="en-US" sz="2800" b="1" smtClean="0">
                <a:ea typeface="宋体" pitchFamily="2" charset="-122"/>
              </a:rPr>
              <a:t>软件的概念和特点</a:t>
            </a:r>
            <a:endParaRPr lang="en-US" altLang="zh-CN" sz="2800" b="1" smtClean="0">
              <a:ea typeface="宋体" pitchFamily="2" charset="-122"/>
            </a:endParaRPr>
          </a:p>
          <a:p>
            <a:pPr>
              <a:defRPr/>
            </a:pPr>
            <a:r>
              <a:rPr lang="zh-CN" altLang="en-US" sz="2800" b="1" smtClean="0">
                <a:ea typeface="宋体" pitchFamily="2" charset="-122"/>
              </a:rPr>
              <a:t>软件的分类</a:t>
            </a:r>
            <a:endParaRPr lang="en-US" altLang="zh-CN" sz="2800" b="1" smtClean="0">
              <a:ea typeface="宋体" pitchFamily="2" charset="-122"/>
            </a:endParaRPr>
          </a:p>
          <a:p>
            <a:pPr>
              <a:defRPr/>
            </a:pPr>
            <a:r>
              <a:rPr lang="zh-CN" altLang="en-US" sz="2800" b="1" smtClean="0">
                <a:ea typeface="宋体" pitchFamily="2" charset="-122"/>
              </a:rPr>
              <a:t>软件危机</a:t>
            </a:r>
            <a:endParaRPr lang="en-US" altLang="zh-CN" sz="2800" b="1" smtClean="0">
              <a:ea typeface="宋体" pitchFamily="2" charset="-122"/>
            </a:endParaRPr>
          </a:p>
          <a:p>
            <a:pPr>
              <a:defRPr/>
            </a:pPr>
            <a:r>
              <a:rPr lang="zh-CN" altLang="en-US" sz="2800" b="1" smtClean="0">
                <a:ea typeface="宋体" pitchFamily="2" charset="-122"/>
              </a:rPr>
              <a:t>什么是软件工程</a:t>
            </a:r>
            <a:endParaRPr lang="en-US" altLang="zh-CN" sz="2800" b="1" smtClean="0">
              <a:ea typeface="宋体" pitchFamily="2" charset="-122"/>
            </a:endParaRPr>
          </a:p>
          <a:p>
            <a:pPr>
              <a:defRPr/>
            </a:pPr>
            <a:r>
              <a:rPr lang="zh-CN" altLang="en-US" sz="2800" b="1" smtClean="0">
                <a:ea typeface="宋体" pitchFamily="2" charset="-122"/>
              </a:rPr>
              <a:t>什么是好软件</a:t>
            </a:r>
            <a:endParaRPr lang="en-US" altLang="zh-CN" sz="2800" b="1" smtClean="0">
              <a:ea typeface="宋体" pitchFamily="2" charset="-122"/>
            </a:endParaRPr>
          </a:p>
          <a:p>
            <a:pPr>
              <a:defRPr/>
            </a:pPr>
            <a:r>
              <a:rPr lang="zh-CN" altLang="en-US" sz="2800" b="1" smtClean="0">
                <a:ea typeface="宋体" pitchFamily="2" charset="-122"/>
              </a:rPr>
              <a:t>谁来做软件工程</a:t>
            </a:r>
            <a:endParaRPr lang="en-US" altLang="zh-CN" sz="2800" b="1" smtClean="0">
              <a:ea typeface="宋体" pitchFamily="2" charset="-122"/>
            </a:endParaRPr>
          </a:p>
          <a:p>
            <a:pPr>
              <a:defRPr/>
            </a:pPr>
            <a:r>
              <a:rPr lang="zh-CN" altLang="en-US" sz="2800" b="1" smtClean="0">
                <a:ea typeface="宋体" pitchFamily="2" charset="-122"/>
              </a:rPr>
              <a:t>系统的方法</a:t>
            </a:r>
            <a:endParaRPr lang="en-US" altLang="zh-CN" sz="2800" b="1" smtClean="0">
              <a:ea typeface="宋体" pitchFamily="2" charset="-122"/>
            </a:endParaRPr>
          </a:p>
          <a:p>
            <a:pPr>
              <a:defRPr/>
            </a:pPr>
            <a:r>
              <a:rPr lang="zh-CN" altLang="en-US" sz="2800" b="1" smtClean="0">
                <a:solidFill>
                  <a:srgbClr val="FFFF00"/>
                </a:solidFill>
                <a:ea typeface="宋体" pitchFamily="2" charset="-122"/>
              </a:rPr>
              <a:t>工程的方法</a:t>
            </a:r>
            <a:endParaRPr lang="en-US" altLang="zh-CN" sz="2800" b="1" smtClean="0">
              <a:solidFill>
                <a:srgbClr val="FFFF00"/>
              </a:solidFill>
              <a:ea typeface="宋体" pitchFamily="2" charset="-122"/>
            </a:endParaRPr>
          </a:p>
          <a:p>
            <a:pPr>
              <a:defRPr/>
            </a:pPr>
            <a:r>
              <a:rPr lang="zh-CN" altLang="en-US" sz="2800" b="1" smtClean="0">
                <a:ea typeface="宋体" pitchFamily="2" charset="-122"/>
              </a:rPr>
              <a:t>软件工程的变化</a:t>
            </a:r>
            <a:endParaRPr lang="en-US" altLang="zh-CN" sz="2800" b="1" smtClean="0">
              <a:ea typeface="宋体" pitchFamily="2" charset="-122"/>
            </a:endParaRPr>
          </a:p>
          <a:p>
            <a:pPr>
              <a:defRPr/>
            </a:pPr>
            <a:r>
              <a:rPr lang="zh-CN" altLang="en-US" sz="2800" b="1" smtClean="0">
                <a:ea typeface="宋体" pitchFamily="2" charset="-122"/>
              </a:rPr>
              <a:t>再看软件工程</a:t>
            </a:r>
          </a:p>
          <a:p>
            <a:pPr>
              <a:defRPr/>
            </a:pPr>
            <a:endParaRPr lang="zh-CN" altLang="en-US" smtClean="0">
              <a:ea typeface="宋体" pitchFamily="2" charset="-122"/>
            </a:endParaRPr>
          </a:p>
        </p:txBody>
      </p:sp>
      <p:sp>
        <p:nvSpPr>
          <p:cNvPr id="15053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2E799E50-344B-42C5-B6AC-5AB5F87A65E4}" type="slidenum">
              <a:rPr lang="zh-CN" altLang="en-US" sz="1200" smtClean="0">
                <a:solidFill>
                  <a:schemeClr val="bg2"/>
                </a:solidFill>
                <a:latin typeface="Arial" pitchFamily="34" charset="0"/>
              </a:rPr>
              <a:pPr eaLnBrk="1" hangingPunct="1">
                <a:spcBef>
                  <a:spcPct val="0"/>
                </a:spcBef>
                <a:buClrTx/>
                <a:buSzTx/>
                <a:buFontTx/>
                <a:buNone/>
              </a:pPr>
              <a:t>143</a:t>
            </a:fld>
            <a:endParaRPr lang="en-US" altLang="zh-CN" sz="1200" smtClean="0">
              <a:solidFill>
                <a:schemeClr val="bg2"/>
              </a:solidFill>
              <a:latin typeface="Arial" pitchFamily="34" charset="0"/>
            </a:endParaRPr>
          </a:p>
        </p:txBody>
      </p:sp>
      <p:sp>
        <p:nvSpPr>
          <p:cNvPr id="150533" name="页脚占位符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37570" name="Rectangle 2"/>
          <p:cNvSpPr>
            <a:spLocks noGrp="1" noRot="1" noChangeArrowheads="1"/>
          </p:cNvSpPr>
          <p:nvPr>
            <p:ph type="title"/>
          </p:nvPr>
        </p:nvSpPr>
        <p:spPr>
          <a:xfrm>
            <a:off x="611188" y="228600"/>
            <a:ext cx="8208962" cy="3200400"/>
          </a:xfrm>
        </p:spPr>
        <p:txBody>
          <a:bodyPr/>
          <a:lstStyle/>
          <a:p>
            <a:pPr eaLnBrk="1" hangingPunct="1">
              <a:defRPr/>
            </a:pPr>
            <a:r>
              <a:rPr lang="en-US" altLang="zh-CN" sz="4400" smtClean="0">
                <a:ea typeface="宋体" pitchFamily="2" charset="-122"/>
              </a:rPr>
              <a:t>1.8  An Engineering</a:t>
            </a:r>
            <a:r>
              <a:rPr lang="en-US" altLang="zh-CN" smtClean="0">
                <a:ea typeface="宋体" pitchFamily="2" charset="-122"/>
              </a:rPr>
              <a:t> Approach</a:t>
            </a:r>
            <a:br>
              <a:rPr lang="en-US" altLang="zh-CN" smtClean="0">
                <a:ea typeface="宋体" pitchFamily="2" charset="-122"/>
              </a:rPr>
            </a:br>
            <a:r>
              <a:rPr lang="en-US" altLang="zh-CN" smtClean="0">
                <a:ea typeface="宋体" pitchFamily="2" charset="-122"/>
              </a:rPr>
              <a:t>  </a:t>
            </a:r>
            <a:r>
              <a:rPr lang="zh-CN" altLang="en-US" smtClean="0">
                <a:ea typeface="宋体" pitchFamily="2" charset="-122"/>
              </a:rPr>
              <a:t>工程的方法</a:t>
            </a:r>
          </a:p>
        </p:txBody>
      </p:sp>
      <p:sp>
        <p:nvSpPr>
          <p:cNvPr id="15155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93C4BC63-5F96-4BD8-AD53-C4CE8BBCC097}" type="slidenum">
              <a:rPr lang="zh-CN" altLang="en-US" sz="1200" smtClean="0">
                <a:solidFill>
                  <a:schemeClr val="bg2"/>
                </a:solidFill>
                <a:latin typeface="Arial" pitchFamily="34" charset="0"/>
              </a:rPr>
              <a:pPr eaLnBrk="1" hangingPunct="1">
                <a:spcBef>
                  <a:spcPct val="0"/>
                </a:spcBef>
                <a:buClrTx/>
                <a:buSzTx/>
                <a:buFontTx/>
                <a:buNone/>
              </a:pPr>
              <a:t>144</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grpSp>
        <p:nvGrpSpPr>
          <p:cNvPr id="2" name="Group 119"/>
          <p:cNvGrpSpPr>
            <a:grpSpLocks/>
          </p:cNvGrpSpPr>
          <p:nvPr/>
        </p:nvGrpSpPr>
        <p:grpSpPr bwMode="auto">
          <a:xfrm>
            <a:off x="4930775" y="1270000"/>
            <a:ext cx="3889375" cy="4967288"/>
            <a:chOff x="797" y="1945"/>
            <a:chExt cx="1489" cy="1584"/>
          </a:xfrm>
        </p:grpSpPr>
        <p:sp>
          <p:nvSpPr>
            <p:cNvPr id="152611" name="AutoShape 120"/>
            <p:cNvSpPr>
              <a:spLocks noChangeArrowheads="1"/>
            </p:cNvSpPr>
            <p:nvPr/>
          </p:nvSpPr>
          <p:spPr bwMode="gray">
            <a:xfrm>
              <a:off x="799" y="1945"/>
              <a:ext cx="1487" cy="1584"/>
            </a:xfrm>
            <a:prstGeom prst="roundRect">
              <a:avLst>
                <a:gd name="adj" fmla="val 12574"/>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87513" name="AutoShape 121"/>
            <p:cNvSpPr>
              <a:spLocks noChangeArrowheads="1"/>
            </p:cNvSpPr>
            <p:nvPr/>
          </p:nvSpPr>
          <p:spPr bwMode="gray">
            <a:xfrm>
              <a:off x="797" y="3118"/>
              <a:ext cx="1488" cy="408"/>
            </a:xfrm>
            <a:prstGeom prst="roundRect">
              <a:avLst>
                <a:gd name="adj" fmla="val 49755"/>
              </a:avLst>
            </a:prstGeom>
            <a:gradFill rotWithShape="1">
              <a:gsLst>
                <a:gs pos="0">
                  <a:schemeClr val="accent1">
                    <a:alpha val="0"/>
                  </a:schemeClr>
                </a:gs>
                <a:gs pos="100000">
                  <a:schemeClr val="accent1">
                    <a:gamma/>
                    <a:tint val="41176"/>
                    <a:invGamma/>
                  </a:schemeClr>
                </a:gs>
              </a:gsLst>
              <a:lin ang="5400000" scaled="1"/>
            </a:gradFill>
            <a:ln w="9525">
              <a:noFill/>
              <a:round/>
              <a:headEnd/>
              <a:tailEnd/>
            </a:ln>
            <a:effectLst/>
          </p:spPr>
          <p:txBody>
            <a:bodyPr wrap="none" anchor="ctr"/>
            <a:lstStyle/>
            <a:p>
              <a:pPr algn="r" eaLnBrk="0" hangingPunct="0">
                <a:defRPr/>
              </a:pPr>
              <a:endParaRPr lang="zh-CN" altLang="en-US"/>
            </a:p>
          </p:txBody>
        </p:sp>
        <p:sp>
          <p:nvSpPr>
            <p:cNvPr id="187514" name="AutoShape 122"/>
            <p:cNvSpPr>
              <a:spLocks noChangeArrowheads="1"/>
            </p:cNvSpPr>
            <p:nvPr/>
          </p:nvSpPr>
          <p:spPr bwMode="gray">
            <a:xfrm>
              <a:off x="817" y="1950"/>
              <a:ext cx="1462" cy="408"/>
            </a:xfrm>
            <a:prstGeom prst="roundRect">
              <a:avLst>
                <a:gd name="adj" fmla="val 38727"/>
              </a:avLst>
            </a:prstGeom>
            <a:gradFill rotWithShape="1">
              <a:gsLst>
                <a:gs pos="0">
                  <a:schemeClr val="accent1">
                    <a:gamma/>
                    <a:tint val="33333"/>
                    <a:invGamma/>
                  </a:schemeClr>
                </a:gs>
                <a:gs pos="100000">
                  <a:schemeClr val="accent1">
                    <a:alpha val="0"/>
                  </a:schemeClr>
                </a:gs>
              </a:gsLst>
              <a:lin ang="5400000" scaled="1"/>
            </a:gradFill>
            <a:ln w="9525">
              <a:noFill/>
              <a:round/>
              <a:headEnd/>
              <a:tailEnd/>
            </a:ln>
            <a:effectLst/>
          </p:spPr>
          <p:txBody>
            <a:bodyPr wrap="none" anchor="ctr"/>
            <a:lstStyle/>
            <a:p>
              <a:pPr algn="r" eaLnBrk="0" hangingPunct="0">
                <a:defRPr/>
              </a:pPr>
              <a:endParaRPr lang="zh-CN" altLang="en-US"/>
            </a:p>
          </p:txBody>
        </p:sp>
      </p:grpSp>
      <p:grpSp>
        <p:nvGrpSpPr>
          <p:cNvPr id="3" name="Group 112"/>
          <p:cNvGrpSpPr>
            <a:grpSpLocks/>
          </p:cNvGrpSpPr>
          <p:nvPr/>
        </p:nvGrpSpPr>
        <p:grpSpPr bwMode="auto">
          <a:xfrm>
            <a:off x="47625" y="5876925"/>
            <a:ext cx="4392613" cy="382588"/>
            <a:chOff x="1161" y="1572"/>
            <a:chExt cx="3206" cy="338"/>
          </a:xfrm>
        </p:grpSpPr>
        <p:sp>
          <p:nvSpPr>
            <p:cNvPr id="152609" name="AutoShape 113"/>
            <p:cNvSpPr>
              <a:spLocks noChangeArrowheads="1"/>
            </p:cNvSpPr>
            <p:nvPr/>
          </p:nvSpPr>
          <p:spPr bwMode="gray">
            <a:xfrm>
              <a:off x="1161" y="1572"/>
              <a:ext cx="3206" cy="338"/>
            </a:xfrm>
            <a:prstGeom prst="roundRect">
              <a:avLst>
                <a:gd name="adj" fmla="val 16667"/>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endParaRPr lang="zh-CN" altLang="en-US" sz="1800">
                <a:latin typeface="Garamond" pitchFamily="18" charset="0"/>
              </a:endParaRPr>
            </a:p>
          </p:txBody>
        </p:sp>
        <p:sp>
          <p:nvSpPr>
            <p:cNvPr id="152610" name="AutoShape 114"/>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4" name="Group 109"/>
          <p:cNvGrpSpPr>
            <a:grpSpLocks/>
          </p:cNvGrpSpPr>
          <p:nvPr/>
        </p:nvGrpSpPr>
        <p:grpSpPr bwMode="auto">
          <a:xfrm>
            <a:off x="63500" y="5413375"/>
            <a:ext cx="4376738" cy="431800"/>
            <a:chOff x="1161" y="1572"/>
            <a:chExt cx="3206" cy="338"/>
          </a:xfrm>
        </p:grpSpPr>
        <p:sp>
          <p:nvSpPr>
            <p:cNvPr id="152607" name="AutoShape 110"/>
            <p:cNvSpPr>
              <a:spLocks noChangeArrowheads="1"/>
            </p:cNvSpPr>
            <p:nvPr/>
          </p:nvSpPr>
          <p:spPr bwMode="gray">
            <a:xfrm>
              <a:off x="1161" y="1572"/>
              <a:ext cx="3206" cy="338"/>
            </a:xfrm>
            <a:prstGeom prst="roundRect">
              <a:avLst>
                <a:gd name="adj" fmla="val 16667"/>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endParaRPr lang="zh-CN" altLang="en-US" sz="1800">
                <a:latin typeface="Garamond" pitchFamily="18" charset="0"/>
              </a:endParaRPr>
            </a:p>
          </p:txBody>
        </p:sp>
        <p:sp>
          <p:nvSpPr>
            <p:cNvPr id="152608" name="AutoShape 111"/>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5" name="Group 106"/>
          <p:cNvGrpSpPr>
            <a:grpSpLocks/>
          </p:cNvGrpSpPr>
          <p:nvPr/>
        </p:nvGrpSpPr>
        <p:grpSpPr bwMode="auto">
          <a:xfrm>
            <a:off x="50800" y="4997450"/>
            <a:ext cx="4392613" cy="382588"/>
            <a:chOff x="1161" y="1572"/>
            <a:chExt cx="3206" cy="338"/>
          </a:xfrm>
        </p:grpSpPr>
        <p:sp>
          <p:nvSpPr>
            <p:cNvPr id="152605" name="AutoShape 107"/>
            <p:cNvSpPr>
              <a:spLocks noChangeArrowheads="1"/>
            </p:cNvSpPr>
            <p:nvPr/>
          </p:nvSpPr>
          <p:spPr bwMode="gray">
            <a:xfrm>
              <a:off x="1161" y="1572"/>
              <a:ext cx="3206" cy="338"/>
            </a:xfrm>
            <a:prstGeom prst="roundRect">
              <a:avLst>
                <a:gd name="adj" fmla="val 16667"/>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endParaRPr lang="zh-CN" altLang="en-US" sz="1800">
                <a:latin typeface="Garamond" pitchFamily="18" charset="0"/>
              </a:endParaRPr>
            </a:p>
          </p:txBody>
        </p:sp>
        <p:sp>
          <p:nvSpPr>
            <p:cNvPr id="152606" name="AutoShape 108"/>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6" name="Group 103"/>
          <p:cNvGrpSpPr>
            <a:grpSpLocks/>
          </p:cNvGrpSpPr>
          <p:nvPr/>
        </p:nvGrpSpPr>
        <p:grpSpPr bwMode="auto">
          <a:xfrm>
            <a:off x="66675" y="4533900"/>
            <a:ext cx="4376738" cy="431800"/>
            <a:chOff x="1161" y="1572"/>
            <a:chExt cx="3206" cy="338"/>
          </a:xfrm>
        </p:grpSpPr>
        <p:sp>
          <p:nvSpPr>
            <p:cNvPr id="152603" name="AutoShape 104"/>
            <p:cNvSpPr>
              <a:spLocks noChangeArrowheads="1"/>
            </p:cNvSpPr>
            <p:nvPr/>
          </p:nvSpPr>
          <p:spPr bwMode="gray">
            <a:xfrm>
              <a:off x="1161" y="1572"/>
              <a:ext cx="3206" cy="338"/>
            </a:xfrm>
            <a:prstGeom prst="roundRect">
              <a:avLst>
                <a:gd name="adj" fmla="val 16667"/>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endParaRPr lang="zh-CN" altLang="en-US" sz="1800">
                <a:latin typeface="Garamond" pitchFamily="18" charset="0"/>
              </a:endParaRPr>
            </a:p>
          </p:txBody>
        </p:sp>
        <p:sp>
          <p:nvSpPr>
            <p:cNvPr id="152604" name="AutoShape 105"/>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7" name="Group 97"/>
          <p:cNvGrpSpPr>
            <a:grpSpLocks/>
          </p:cNvGrpSpPr>
          <p:nvPr/>
        </p:nvGrpSpPr>
        <p:grpSpPr bwMode="auto">
          <a:xfrm>
            <a:off x="63500" y="4102100"/>
            <a:ext cx="4392613" cy="382588"/>
            <a:chOff x="1161" y="1572"/>
            <a:chExt cx="3206" cy="338"/>
          </a:xfrm>
        </p:grpSpPr>
        <p:sp>
          <p:nvSpPr>
            <p:cNvPr id="152601" name="AutoShape 98"/>
            <p:cNvSpPr>
              <a:spLocks noChangeArrowheads="1"/>
            </p:cNvSpPr>
            <p:nvPr/>
          </p:nvSpPr>
          <p:spPr bwMode="gray">
            <a:xfrm>
              <a:off x="1161" y="1572"/>
              <a:ext cx="3206" cy="338"/>
            </a:xfrm>
            <a:prstGeom prst="roundRect">
              <a:avLst>
                <a:gd name="adj" fmla="val 16667"/>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endParaRPr lang="zh-CN" altLang="en-US" sz="1800">
                <a:latin typeface="Garamond" pitchFamily="18" charset="0"/>
              </a:endParaRPr>
            </a:p>
          </p:txBody>
        </p:sp>
        <p:sp>
          <p:nvSpPr>
            <p:cNvPr id="152602" name="AutoShape 99"/>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8" name="Group 91"/>
          <p:cNvGrpSpPr>
            <a:grpSpLocks/>
          </p:cNvGrpSpPr>
          <p:nvPr/>
        </p:nvGrpSpPr>
        <p:grpSpPr bwMode="auto">
          <a:xfrm>
            <a:off x="66675" y="3316288"/>
            <a:ext cx="4392613" cy="719137"/>
            <a:chOff x="1161" y="1572"/>
            <a:chExt cx="3206" cy="338"/>
          </a:xfrm>
        </p:grpSpPr>
        <p:sp>
          <p:nvSpPr>
            <p:cNvPr id="152599" name="AutoShape 92"/>
            <p:cNvSpPr>
              <a:spLocks noChangeArrowheads="1"/>
            </p:cNvSpPr>
            <p:nvPr/>
          </p:nvSpPr>
          <p:spPr bwMode="gray">
            <a:xfrm>
              <a:off x="1161" y="1572"/>
              <a:ext cx="3206" cy="338"/>
            </a:xfrm>
            <a:prstGeom prst="roundRect">
              <a:avLst>
                <a:gd name="adj" fmla="val 16667"/>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endParaRPr lang="zh-CN" altLang="en-US" sz="1800">
                <a:latin typeface="Garamond" pitchFamily="18" charset="0"/>
              </a:endParaRPr>
            </a:p>
          </p:txBody>
        </p:sp>
        <p:sp>
          <p:nvSpPr>
            <p:cNvPr id="152600" name="AutoShape 93"/>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9" name="Group 88"/>
          <p:cNvGrpSpPr>
            <a:grpSpLocks/>
          </p:cNvGrpSpPr>
          <p:nvPr/>
        </p:nvGrpSpPr>
        <p:grpSpPr bwMode="auto">
          <a:xfrm>
            <a:off x="66675" y="2852738"/>
            <a:ext cx="4392613" cy="382587"/>
            <a:chOff x="1161" y="1572"/>
            <a:chExt cx="3206" cy="338"/>
          </a:xfrm>
        </p:grpSpPr>
        <p:sp>
          <p:nvSpPr>
            <p:cNvPr id="152597" name="AutoShape 89"/>
            <p:cNvSpPr>
              <a:spLocks noChangeArrowheads="1"/>
            </p:cNvSpPr>
            <p:nvPr/>
          </p:nvSpPr>
          <p:spPr bwMode="gray">
            <a:xfrm>
              <a:off x="1161" y="1572"/>
              <a:ext cx="3206" cy="338"/>
            </a:xfrm>
            <a:prstGeom prst="roundRect">
              <a:avLst>
                <a:gd name="adj" fmla="val 16667"/>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endParaRPr lang="zh-CN" altLang="en-US" sz="1800">
                <a:latin typeface="Garamond" pitchFamily="18" charset="0"/>
              </a:endParaRPr>
            </a:p>
          </p:txBody>
        </p:sp>
        <p:sp>
          <p:nvSpPr>
            <p:cNvPr id="152598" name="AutoShape 90"/>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10" name="Group 31"/>
          <p:cNvGrpSpPr>
            <a:grpSpLocks/>
          </p:cNvGrpSpPr>
          <p:nvPr/>
        </p:nvGrpSpPr>
        <p:grpSpPr bwMode="auto">
          <a:xfrm>
            <a:off x="82550" y="2062163"/>
            <a:ext cx="4376738" cy="719137"/>
            <a:chOff x="1161" y="1572"/>
            <a:chExt cx="3206" cy="338"/>
          </a:xfrm>
        </p:grpSpPr>
        <p:sp>
          <p:nvSpPr>
            <p:cNvPr id="152595" name="AutoShape 32"/>
            <p:cNvSpPr>
              <a:spLocks noChangeArrowheads="1"/>
            </p:cNvSpPr>
            <p:nvPr/>
          </p:nvSpPr>
          <p:spPr bwMode="gray">
            <a:xfrm>
              <a:off x="1161" y="1572"/>
              <a:ext cx="3206" cy="338"/>
            </a:xfrm>
            <a:prstGeom prst="roundRect">
              <a:avLst>
                <a:gd name="adj" fmla="val 16667"/>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endParaRPr lang="zh-CN" altLang="en-US" sz="1800">
                <a:latin typeface="Garamond" pitchFamily="18" charset="0"/>
              </a:endParaRPr>
            </a:p>
          </p:txBody>
        </p:sp>
        <p:sp>
          <p:nvSpPr>
            <p:cNvPr id="152596" name="AutoShape 33"/>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11" name="Group 82"/>
          <p:cNvGrpSpPr>
            <a:grpSpLocks/>
          </p:cNvGrpSpPr>
          <p:nvPr/>
        </p:nvGrpSpPr>
        <p:grpSpPr bwMode="auto">
          <a:xfrm>
            <a:off x="50800" y="1246188"/>
            <a:ext cx="4392613" cy="742950"/>
            <a:chOff x="1161" y="1572"/>
            <a:chExt cx="3206" cy="338"/>
          </a:xfrm>
        </p:grpSpPr>
        <p:sp>
          <p:nvSpPr>
            <p:cNvPr id="152593" name="AutoShape 83"/>
            <p:cNvSpPr>
              <a:spLocks noChangeArrowheads="1"/>
            </p:cNvSpPr>
            <p:nvPr/>
          </p:nvSpPr>
          <p:spPr bwMode="gray">
            <a:xfrm>
              <a:off x="1161" y="1572"/>
              <a:ext cx="3206" cy="338"/>
            </a:xfrm>
            <a:prstGeom prst="roundRect">
              <a:avLst>
                <a:gd name="adj" fmla="val 16667"/>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endParaRPr lang="zh-CN" altLang="en-US" sz="1800">
                <a:latin typeface="Garamond" pitchFamily="18" charset="0"/>
              </a:endParaRPr>
            </a:p>
          </p:txBody>
        </p:sp>
        <p:sp>
          <p:nvSpPr>
            <p:cNvPr id="152594" name="AutoShape 84"/>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sp>
        <p:nvSpPr>
          <p:cNvPr id="187400" name="Rectangle 8"/>
          <p:cNvSpPr>
            <a:spLocks noGrp="1" noChangeArrowheads="1"/>
          </p:cNvSpPr>
          <p:nvPr>
            <p:ph type="body" sz="half" idx="1"/>
          </p:nvPr>
        </p:nvSpPr>
        <p:spPr>
          <a:xfrm>
            <a:off x="0" y="1196975"/>
            <a:ext cx="4787900" cy="5040313"/>
          </a:xfrm>
          <a:noFill/>
          <a:extLst>
            <a:ext uri="{909E8E84-426E-40DD-AFC4-6F175D3DCCD1}">
              <a14:hiddenFill xmlns:a14="http://schemas.microsoft.com/office/drawing/2010/main">
                <a:solidFill>
                  <a:srgbClr val="FFFFFF"/>
                </a:solidFill>
              </a14:hiddenFill>
            </a:ext>
          </a:extLst>
        </p:spPr>
        <p:txBody>
          <a:bodyPr lIns="92075" tIns="46038" rIns="92075" bIns="46038"/>
          <a:lstStyle/>
          <a:p>
            <a:pPr eaLnBrk="1" hangingPunct="1"/>
            <a:r>
              <a:rPr lang="en-US" altLang="zh-CN" sz="2400" smtClean="0">
                <a:effectLst/>
                <a:ea typeface="宋体" pitchFamily="2" charset="-122"/>
              </a:rPr>
              <a:t>Determining and analyzing requirements</a:t>
            </a:r>
          </a:p>
          <a:p>
            <a:pPr eaLnBrk="1" hangingPunct="1"/>
            <a:r>
              <a:rPr lang="en-US" altLang="zh-CN" sz="2400" smtClean="0">
                <a:solidFill>
                  <a:schemeClr val="bg1"/>
                </a:solidFill>
                <a:effectLst/>
                <a:ea typeface="宋体" pitchFamily="2" charset="-122"/>
              </a:rPr>
              <a:t>Producing and documenting the design</a:t>
            </a:r>
          </a:p>
          <a:p>
            <a:pPr eaLnBrk="1" hangingPunct="1"/>
            <a:r>
              <a:rPr lang="en-US" altLang="zh-CN" sz="2400" smtClean="0">
                <a:effectLst/>
                <a:ea typeface="宋体" pitchFamily="2" charset="-122"/>
              </a:rPr>
              <a:t>Detailed specifications</a:t>
            </a:r>
          </a:p>
          <a:p>
            <a:pPr eaLnBrk="1" hangingPunct="1"/>
            <a:r>
              <a:rPr lang="en-US" altLang="zh-CN" sz="2400" smtClean="0">
                <a:solidFill>
                  <a:schemeClr val="bg1"/>
                </a:solidFill>
                <a:effectLst/>
                <a:ea typeface="宋体" pitchFamily="2" charset="-122"/>
              </a:rPr>
              <a:t>Identifying and designing components</a:t>
            </a:r>
          </a:p>
          <a:p>
            <a:pPr eaLnBrk="1" hangingPunct="1"/>
            <a:r>
              <a:rPr lang="en-US" altLang="zh-CN" sz="2400" smtClean="0">
                <a:effectLst/>
                <a:ea typeface="宋体" pitchFamily="2" charset="-122"/>
              </a:rPr>
              <a:t>Building components</a:t>
            </a:r>
          </a:p>
          <a:p>
            <a:pPr eaLnBrk="1" hangingPunct="1"/>
            <a:r>
              <a:rPr lang="en-US" altLang="zh-CN" sz="2400" smtClean="0">
                <a:solidFill>
                  <a:schemeClr val="bg1"/>
                </a:solidFill>
                <a:effectLst/>
                <a:ea typeface="宋体" pitchFamily="2" charset="-122"/>
              </a:rPr>
              <a:t>Testing components</a:t>
            </a:r>
          </a:p>
          <a:p>
            <a:pPr eaLnBrk="1" hangingPunct="1"/>
            <a:r>
              <a:rPr lang="en-US" altLang="zh-CN" sz="2400" smtClean="0">
                <a:effectLst/>
                <a:ea typeface="宋体" pitchFamily="2" charset="-122"/>
              </a:rPr>
              <a:t>Integrating components</a:t>
            </a:r>
          </a:p>
          <a:p>
            <a:pPr eaLnBrk="1" hangingPunct="1"/>
            <a:r>
              <a:rPr lang="en-US" altLang="zh-CN" sz="2400" smtClean="0">
                <a:solidFill>
                  <a:schemeClr val="bg1"/>
                </a:solidFill>
                <a:effectLst/>
                <a:ea typeface="宋体" pitchFamily="2" charset="-122"/>
              </a:rPr>
              <a:t>Making final modifications</a:t>
            </a:r>
          </a:p>
          <a:p>
            <a:pPr eaLnBrk="1" hangingPunct="1"/>
            <a:r>
              <a:rPr lang="en-US" altLang="zh-CN" sz="2400" smtClean="0">
                <a:effectLst/>
                <a:ea typeface="宋体" pitchFamily="2" charset="-122"/>
              </a:rPr>
              <a:t>Continuing maintenance</a:t>
            </a:r>
          </a:p>
        </p:txBody>
      </p:sp>
      <p:sp>
        <p:nvSpPr>
          <p:cNvPr id="187394" name="Rectangle 2"/>
          <p:cNvSpPr>
            <a:spLocks noGrp="1" noRot="1" noChangeArrowheads="1"/>
          </p:cNvSpPr>
          <p:nvPr>
            <p:ph type="title"/>
          </p:nvPr>
        </p:nvSpPr>
        <p:spPr/>
        <p:txBody>
          <a:bodyPr/>
          <a:lstStyle/>
          <a:p>
            <a:pPr algn="l" eaLnBrk="1" hangingPunct="1">
              <a:defRPr/>
            </a:pPr>
            <a:r>
              <a:rPr lang="en-US" altLang="zh-CN" sz="3600" smtClean="0">
                <a:ea typeface="宋体" pitchFamily="2" charset="-122"/>
              </a:rPr>
              <a:t>Building a house</a:t>
            </a:r>
            <a:endParaRPr lang="zh-CN" altLang="en-US" sz="3600" smtClean="0">
              <a:ea typeface="宋体" pitchFamily="2" charset="-122"/>
            </a:endParaRPr>
          </a:p>
        </p:txBody>
      </p:sp>
      <p:sp>
        <p:nvSpPr>
          <p:cNvPr id="187401" name="Rectangle 9"/>
          <p:cNvSpPr>
            <a:spLocks noChangeArrowheads="1"/>
          </p:cNvSpPr>
          <p:nvPr/>
        </p:nvSpPr>
        <p:spPr bwMode="auto">
          <a:xfrm>
            <a:off x="4787900" y="1270000"/>
            <a:ext cx="4032250" cy="5038725"/>
          </a:xfrm>
          <a:prstGeom prst="rect">
            <a:avLst/>
          </a:prstGeom>
          <a:noFill/>
          <a:ln w="9525">
            <a:noFill/>
            <a:miter lim="800000"/>
            <a:headEnd/>
            <a:tailEnd/>
          </a:ln>
          <a:effectLst/>
        </p:spPr>
        <p:txBody>
          <a:bodyPr lIns="92075" tIns="46038" rIns="92075" bIns="46038"/>
          <a:lstStyle/>
          <a:p>
            <a:pPr marL="342900" indent="-342900">
              <a:spcBef>
                <a:spcPct val="20000"/>
              </a:spcBef>
              <a:buClr>
                <a:schemeClr val="hlink"/>
              </a:buClr>
              <a:buSzPct val="70000"/>
              <a:buFont typeface="Wingdings" pitchFamily="2" charset="2"/>
              <a:buChar char="n"/>
              <a:defRPr/>
            </a:pPr>
            <a:r>
              <a:rPr lang="zh-CN" altLang="en-US" sz="2400">
                <a:effectLst>
                  <a:outerShdw blurRad="38100" dist="38100" dir="2700000" algn="tl">
                    <a:srgbClr val="000000"/>
                  </a:outerShdw>
                </a:effectLst>
                <a:latin typeface="Verdana" pitchFamily="34" charset="0"/>
              </a:rPr>
              <a:t>确定和分析需求</a:t>
            </a:r>
          </a:p>
          <a:p>
            <a:pPr marL="342900" indent="-342900">
              <a:spcBef>
                <a:spcPct val="20000"/>
              </a:spcBef>
              <a:buClr>
                <a:schemeClr val="hlink"/>
              </a:buClr>
              <a:buSzPct val="70000"/>
              <a:buFont typeface="Wingdings" pitchFamily="2" charset="2"/>
              <a:buChar char="n"/>
              <a:defRPr/>
            </a:pPr>
            <a:r>
              <a:rPr lang="zh-CN" altLang="en-US" sz="2400">
                <a:effectLst>
                  <a:outerShdw blurRad="38100" dist="38100" dir="2700000" algn="tl">
                    <a:srgbClr val="000000"/>
                  </a:outerShdw>
                </a:effectLst>
                <a:latin typeface="Verdana" pitchFamily="34" charset="0"/>
              </a:rPr>
              <a:t>得出并记录房子的整体设计</a:t>
            </a:r>
          </a:p>
          <a:p>
            <a:pPr marL="342900" indent="-342900">
              <a:spcBef>
                <a:spcPct val="20000"/>
              </a:spcBef>
              <a:buClr>
                <a:schemeClr val="hlink"/>
              </a:buClr>
              <a:buSzPct val="70000"/>
              <a:buFont typeface="Wingdings" pitchFamily="2" charset="2"/>
              <a:buChar char="n"/>
              <a:defRPr/>
            </a:pPr>
            <a:r>
              <a:rPr lang="zh-CN" altLang="en-US" sz="2400">
                <a:effectLst>
                  <a:outerShdw blurRad="38100" dist="38100" dir="2700000" algn="tl">
                    <a:srgbClr val="000000"/>
                  </a:outerShdw>
                </a:effectLst>
                <a:latin typeface="Verdana" pitchFamily="34" charset="0"/>
              </a:rPr>
              <a:t>得出房子的详细规格说明</a:t>
            </a:r>
          </a:p>
          <a:p>
            <a:pPr marL="342900" indent="-342900">
              <a:spcBef>
                <a:spcPct val="20000"/>
              </a:spcBef>
              <a:buClr>
                <a:schemeClr val="hlink"/>
              </a:buClr>
              <a:buSzPct val="70000"/>
              <a:buFont typeface="Wingdings" pitchFamily="2" charset="2"/>
              <a:buChar char="n"/>
              <a:defRPr/>
            </a:pPr>
            <a:r>
              <a:rPr lang="zh-CN" altLang="en-US" sz="2400">
                <a:effectLst>
                  <a:outerShdw blurRad="38100" dist="38100" dir="2700000" algn="tl">
                    <a:srgbClr val="000000"/>
                  </a:outerShdw>
                </a:effectLst>
                <a:latin typeface="Verdana" pitchFamily="34" charset="0"/>
              </a:rPr>
              <a:t>确定并设计各个部分</a:t>
            </a:r>
          </a:p>
          <a:p>
            <a:pPr marL="342900" indent="-342900">
              <a:spcBef>
                <a:spcPct val="20000"/>
              </a:spcBef>
              <a:buClr>
                <a:schemeClr val="hlink"/>
              </a:buClr>
              <a:buSzPct val="70000"/>
              <a:buFont typeface="Wingdings" pitchFamily="2" charset="2"/>
              <a:buChar char="n"/>
              <a:defRPr/>
            </a:pPr>
            <a:r>
              <a:rPr lang="zh-CN" altLang="en-US" sz="2400">
                <a:effectLst>
                  <a:outerShdw blurRad="38100" dist="38100" dir="2700000" algn="tl">
                    <a:srgbClr val="000000"/>
                  </a:outerShdw>
                </a:effectLst>
                <a:latin typeface="Verdana" pitchFamily="34" charset="0"/>
              </a:rPr>
              <a:t>建设房子的每个部分</a:t>
            </a:r>
          </a:p>
          <a:p>
            <a:pPr marL="342900" indent="-342900">
              <a:spcBef>
                <a:spcPct val="20000"/>
              </a:spcBef>
              <a:buClr>
                <a:schemeClr val="hlink"/>
              </a:buClr>
              <a:buSzPct val="70000"/>
              <a:buFont typeface="Wingdings" pitchFamily="2" charset="2"/>
              <a:buChar char="n"/>
              <a:defRPr/>
            </a:pPr>
            <a:r>
              <a:rPr lang="zh-CN" altLang="en-US" sz="2400">
                <a:effectLst>
                  <a:outerShdw blurRad="38100" dist="38100" dir="2700000" algn="tl">
                    <a:srgbClr val="000000"/>
                  </a:outerShdw>
                </a:effectLst>
                <a:latin typeface="Verdana" pitchFamily="34" charset="0"/>
              </a:rPr>
              <a:t>测试房子的每个部分</a:t>
            </a:r>
          </a:p>
          <a:p>
            <a:pPr marL="342900" indent="-342900">
              <a:spcBef>
                <a:spcPct val="20000"/>
              </a:spcBef>
              <a:buClr>
                <a:schemeClr val="hlink"/>
              </a:buClr>
              <a:buSzPct val="70000"/>
              <a:buFont typeface="Wingdings" pitchFamily="2" charset="2"/>
              <a:buChar char="n"/>
              <a:defRPr/>
            </a:pPr>
            <a:r>
              <a:rPr lang="zh-CN" altLang="en-US" sz="2400">
                <a:effectLst>
                  <a:outerShdw blurRad="38100" dist="38100" dir="2700000" algn="tl">
                    <a:srgbClr val="000000"/>
                  </a:outerShdw>
                </a:effectLst>
                <a:latin typeface="Verdana" pitchFamily="34" charset="0"/>
              </a:rPr>
              <a:t>把房子各个部分集成起来</a:t>
            </a:r>
          </a:p>
          <a:p>
            <a:pPr marL="342900" indent="-342900">
              <a:spcBef>
                <a:spcPct val="20000"/>
              </a:spcBef>
              <a:buClr>
                <a:schemeClr val="hlink"/>
              </a:buClr>
              <a:buSzPct val="70000"/>
              <a:buFont typeface="Wingdings" pitchFamily="2" charset="2"/>
              <a:buChar char="n"/>
              <a:defRPr/>
            </a:pPr>
            <a:r>
              <a:rPr lang="zh-CN" altLang="en-US" sz="2400">
                <a:effectLst>
                  <a:outerShdw blurRad="38100" dist="38100" dir="2700000" algn="tl">
                    <a:srgbClr val="000000"/>
                  </a:outerShdw>
                </a:effectLst>
                <a:latin typeface="Verdana" pitchFamily="34" charset="0"/>
              </a:rPr>
              <a:t>入住之前做最后修改</a:t>
            </a:r>
          </a:p>
          <a:p>
            <a:pPr marL="342900" indent="-342900">
              <a:spcBef>
                <a:spcPct val="20000"/>
              </a:spcBef>
              <a:buClr>
                <a:schemeClr val="hlink"/>
              </a:buClr>
              <a:buSzPct val="70000"/>
              <a:buFont typeface="Wingdings" pitchFamily="2" charset="2"/>
              <a:buChar char="n"/>
              <a:defRPr/>
            </a:pPr>
            <a:r>
              <a:rPr lang="zh-CN" altLang="en-US" sz="2400">
                <a:effectLst>
                  <a:outerShdw blurRad="38100" dist="38100" dir="2700000" algn="tl">
                    <a:srgbClr val="000000"/>
                  </a:outerShdw>
                </a:effectLst>
                <a:latin typeface="Verdana" pitchFamily="34" charset="0"/>
              </a:rPr>
              <a:t>房子的居住者不断进行维护</a:t>
            </a:r>
            <a:endParaRPr lang="en-US" altLang="zh-CN" sz="2400">
              <a:solidFill>
                <a:schemeClr val="accent2"/>
              </a:solidFill>
              <a:effectLst>
                <a:outerShdw blurRad="38100" dist="38100" dir="2700000" algn="tl">
                  <a:srgbClr val="000000"/>
                </a:outerShdw>
              </a:effectLst>
              <a:latin typeface="Verdana" pitchFamily="34" charset="0"/>
            </a:endParaRPr>
          </a:p>
        </p:txBody>
      </p:sp>
      <p:sp>
        <p:nvSpPr>
          <p:cNvPr id="152592" name="灯片编号占位符 3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4358D42F-5A08-4494-BEFF-3D069FB3F280}" type="slidenum">
              <a:rPr lang="zh-CN" altLang="en-US" sz="1200" smtClean="0">
                <a:solidFill>
                  <a:schemeClr val="bg2"/>
                </a:solidFill>
                <a:latin typeface="Arial" pitchFamily="34" charset="0"/>
              </a:rPr>
              <a:pPr eaLnBrk="1" hangingPunct="1">
                <a:spcBef>
                  <a:spcPct val="0"/>
                </a:spcBef>
                <a:buClrTx/>
                <a:buSzTx/>
                <a:buFontTx/>
                <a:buNone/>
              </a:pPr>
              <a:t>145</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par>
                                <p:cTn id="8" presetID="18" presetClass="entr" presetSubtype="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par>
                                <p:cTn id="11" presetID="18" presetClass="entr" presetSubtype="6"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Right)">
                                      <p:cBhvr>
                                        <p:cTn id="13" dur="500"/>
                                        <p:tgtEl>
                                          <p:spTgt spid="5"/>
                                        </p:tgtEl>
                                      </p:cBhvr>
                                    </p:animEffect>
                                  </p:childTnLst>
                                </p:cTn>
                              </p:par>
                              <p:par>
                                <p:cTn id="14" presetID="18" presetClass="entr" presetSubtype="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trips(downRight)">
                                      <p:cBhvr>
                                        <p:cTn id="16" dur="500"/>
                                        <p:tgtEl>
                                          <p:spTgt spid="6"/>
                                        </p:tgtEl>
                                      </p:cBhvr>
                                    </p:animEffect>
                                  </p:childTnLst>
                                </p:cTn>
                              </p:par>
                              <p:par>
                                <p:cTn id="17" presetID="18" presetClass="entr" presetSubtype="6"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trips(downRight)">
                                      <p:cBhvr>
                                        <p:cTn id="19" dur="500"/>
                                        <p:tgtEl>
                                          <p:spTgt spid="7"/>
                                        </p:tgtEl>
                                      </p:cBhvr>
                                    </p:animEffect>
                                  </p:childTnLst>
                                </p:cTn>
                              </p:par>
                              <p:par>
                                <p:cTn id="20" presetID="18" presetClass="entr" presetSubtype="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Right)">
                                      <p:cBhvr>
                                        <p:cTn id="22" dur="500"/>
                                        <p:tgtEl>
                                          <p:spTgt spid="8"/>
                                        </p:tgtEl>
                                      </p:cBhvr>
                                    </p:animEffect>
                                  </p:childTnLst>
                                </p:cTn>
                              </p:par>
                              <p:par>
                                <p:cTn id="23" presetID="18" presetClass="entr" presetSubtype="6"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trips(downRight)">
                                      <p:cBhvr>
                                        <p:cTn id="25" dur="500"/>
                                        <p:tgtEl>
                                          <p:spTgt spid="9"/>
                                        </p:tgtEl>
                                      </p:cBhvr>
                                    </p:animEffect>
                                  </p:childTnLst>
                                </p:cTn>
                              </p:par>
                              <p:par>
                                <p:cTn id="26" presetID="18" presetClass="entr" presetSubtype="6"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strips(downRight)">
                                      <p:cBhvr>
                                        <p:cTn id="28" dur="500"/>
                                        <p:tgtEl>
                                          <p:spTgt spid="10"/>
                                        </p:tgtEl>
                                      </p:cBhvr>
                                    </p:animEffect>
                                  </p:childTnLst>
                                </p:cTn>
                              </p:par>
                              <p:par>
                                <p:cTn id="29" presetID="18" presetClass="entr" presetSubtype="6"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strips(downRight)">
                                      <p:cBhvr>
                                        <p:cTn id="31" dur="500"/>
                                        <p:tgtEl>
                                          <p:spTgt spid="11"/>
                                        </p:tgtEl>
                                      </p:cBhvr>
                                    </p:animEffect>
                                  </p:childTnLst>
                                </p:cTn>
                              </p:par>
                              <p:par>
                                <p:cTn id="32" presetID="18" presetClass="entr" presetSubtype="6" fill="hold" grpId="0" nodeType="withEffect">
                                  <p:stCondLst>
                                    <p:cond delay="0"/>
                                  </p:stCondLst>
                                  <p:childTnLst>
                                    <p:set>
                                      <p:cBhvr>
                                        <p:cTn id="33" dur="1" fill="hold">
                                          <p:stCondLst>
                                            <p:cond delay="0"/>
                                          </p:stCondLst>
                                        </p:cTn>
                                        <p:tgtEl>
                                          <p:spTgt spid="187400">
                                            <p:txEl>
                                              <p:pRg st="0" end="0"/>
                                            </p:txEl>
                                          </p:spTgt>
                                        </p:tgtEl>
                                        <p:attrNameLst>
                                          <p:attrName>style.visibility</p:attrName>
                                        </p:attrNameLst>
                                      </p:cBhvr>
                                      <p:to>
                                        <p:strVal val="visible"/>
                                      </p:to>
                                    </p:set>
                                    <p:animEffect transition="in" filter="strips(downRight)">
                                      <p:cBhvr>
                                        <p:cTn id="34" dur="500"/>
                                        <p:tgtEl>
                                          <p:spTgt spid="187400">
                                            <p:txEl>
                                              <p:pRg st="0" end="0"/>
                                            </p:txEl>
                                          </p:spTgt>
                                        </p:tgtEl>
                                      </p:cBhvr>
                                    </p:animEffect>
                                  </p:childTnLst>
                                </p:cTn>
                              </p:par>
                            </p:childTnLst>
                          </p:cTn>
                        </p:par>
                        <p:par>
                          <p:cTn id="35" fill="hold" nodeType="afterGroup">
                            <p:stCondLst>
                              <p:cond delay="500"/>
                            </p:stCondLst>
                            <p:childTnLst>
                              <p:par>
                                <p:cTn id="36" presetID="18" presetClass="entr" presetSubtype="6" fill="hold" grpId="0" nodeType="afterEffect">
                                  <p:stCondLst>
                                    <p:cond delay="0"/>
                                  </p:stCondLst>
                                  <p:childTnLst>
                                    <p:set>
                                      <p:cBhvr>
                                        <p:cTn id="37" dur="1" fill="hold">
                                          <p:stCondLst>
                                            <p:cond delay="0"/>
                                          </p:stCondLst>
                                        </p:cTn>
                                        <p:tgtEl>
                                          <p:spTgt spid="187400">
                                            <p:txEl>
                                              <p:pRg st="1" end="1"/>
                                            </p:txEl>
                                          </p:spTgt>
                                        </p:tgtEl>
                                        <p:attrNameLst>
                                          <p:attrName>style.visibility</p:attrName>
                                        </p:attrNameLst>
                                      </p:cBhvr>
                                      <p:to>
                                        <p:strVal val="visible"/>
                                      </p:to>
                                    </p:set>
                                    <p:animEffect transition="in" filter="strips(downRight)">
                                      <p:cBhvr>
                                        <p:cTn id="38" dur="500"/>
                                        <p:tgtEl>
                                          <p:spTgt spid="187400">
                                            <p:txEl>
                                              <p:pRg st="1" end="1"/>
                                            </p:txEl>
                                          </p:spTgt>
                                        </p:tgtEl>
                                      </p:cBhvr>
                                    </p:animEffect>
                                  </p:childTnLst>
                                </p:cTn>
                              </p:par>
                            </p:childTnLst>
                          </p:cTn>
                        </p:par>
                        <p:par>
                          <p:cTn id="39" fill="hold" nodeType="afterGroup">
                            <p:stCondLst>
                              <p:cond delay="1000"/>
                            </p:stCondLst>
                            <p:childTnLst>
                              <p:par>
                                <p:cTn id="40" presetID="18" presetClass="entr" presetSubtype="6" fill="hold" grpId="0" nodeType="afterEffect">
                                  <p:stCondLst>
                                    <p:cond delay="0"/>
                                  </p:stCondLst>
                                  <p:childTnLst>
                                    <p:set>
                                      <p:cBhvr>
                                        <p:cTn id="41" dur="1" fill="hold">
                                          <p:stCondLst>
                                            <p:cond delay="0"/>
                                          </p:stCondLst>
                                        </p:cTn>
                                        <p:tgtEl>
                                          <p:spTgt spid="187400">
                                            <p:txEl>
                                              <p:pRg st="2" end="2"/>
                                            </p:txEl>
                                          </p:spTgt>
                                        </p:tgtEl>
                                        <p:attrNameLst>
                                          <p:attrName>style.visibility</p:attrName>
                                        </p:attrNameLst>
                                      </p:cBhvr>
                                      <p:to>
                                        <p:strVal val="visible"/>
                                      </p:to>
                                    </p:set>
                                    <p:animEffect transition="in" filter="strips(downRight)">
                                      <p:cBhvr>
                                        <p:cTn id="42" dur="500"/>
                                        <p:tgtEl>
                                          <p:spTgt spid="187400">
                                            <p:txEl>
                                              <p:pRg st="2" end="2"/>
                                            </p:txEl>
                                          </p:spTgt>
                                        </p:tgtEl>
                                      </p:cBhvr>
                                    </p:animEffect>
                                  </p:childTnLst>
                                </p:cTn>
                              </p:par>
                            </p:childTnLst>
                          </p:cTn>
                        </p:par>
                        <p:par>
                          <p:cTn id="43" fill="hold" nodeType="afterGroup">
                            <p:stCondLst>
                              <p:cond delay="1500"/>
                            </p:stCondLst>
                            <p:childTnLst>
                              <p:par>
                                <p:cTn id="44" presetID="18" presetClass="entr" presetSubtype="6" fill="hold" grpId="0" nodeType="afterEffect">
                                  <p:stCondLst>
                                    <p:cond delay="0"/>
                                  </p:stCondLst>
                                  <p:childTnLst>
                                    <p:set>
                                      <p:cBhvr>
                                        <p:cTn id="45" dur="1" fill="hold">
                                          <p:stCondLst>
                                            <p:cond delay="0"/>
                                          </p:stCondLst>
                                        </p:cTn>
                                        <p:tgtEl>
                                          <p:spTgt spid="187400">
                                            <p:txEl>
                                              <p:pRg st="3" end="3"/>
                                            </p:txEl>
                                          </p:spTgt>
                                        </p:tgtEl>
                                        <p:attrNameLst>
                                          <p:attrName>style.visibility</p:attrName>
                                        </p:attrNameLst>
                                      </p:cBhvr>
                                      <p:to>
                                        <p:strVal val="visible"/>
                                      </p:to>
                                    </p:set>
                                    <p:animEffect transition="in" filter="strips(downRight)">
                                      <p:cBhvr>
                                        <p:cTn id="46" dur="500"/>
                                        <p:tgtEl>
                                          <p:spTgt spid="187400">
                                            <p:txEl>
                                              <p:pRg st="3" end="3"/>
                                            </p:txEl>
                                          </p:spTgt>
                                        </p:tgtEl>
                                      </p:cBhvr>
                                    </p:animEffect>
                                  </p:childTnLst>
                                </p:cTn>
                              </p:par>
                            </p:childTnLst>
                          </p:cTn>
                        </p:par>
                        <p:par>
                          <p:cTn id="47" fill="hold" nodeType="afterGroup">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187400">
                                            <p:txEl>
                                              <p:pRg st="4" end="4"/>
                                            </p:txEl>
                                          </p:spTgt>
                                        </p:tgtEl>
                                        <p:attrNameLst>
                                          <p:attrName>style.visibility</p:attrName>
                                        </p:attrNameLst>
                                      </p:cBhvr>
                                      <p:to>
                                        <p:strVal val="visible"/>
                                      </p:to>
                                    </p:set>
                                    <p:animEffect transition="in" filter="strips(downRight)">
                                      <p:cBhvr>
                                        <p:cTn id="50" dur="500"/>
                                        <p:tgtEl>
                                          <p:spTgt spid="187400">
                                            <p:txEl>
                                              <p:pRg st="4" end="4"/>
                                            </p:txEl>
                                          </p:spTgt>
                                        </p:tgtEl>
                                      </p:cBhvr>
                                    </p:animEffect>
                                  </p:childTnLst>
                                </p:cTn>
                              </p:par>
                            </p:childTnLst>
                          </p:cTn>
                        </p:par>
                        <p:par>
                          <p:cTn id="51" fill="hold" nodeType="afterGroup">
                            <p:stCondLst>
                              <p:cond delay="2500"/>
                            </p:stCondLst>
                            <p:childTnLst>
                              <p:par>
                                <p:cTn id="52" presetID="18" presetClass="entr" presetSubtype="6" fill="hold" grpId="0" nodeType="afterEffect">
                                  <p:stCondLst>
                                    <p:cond delay="0"/>
                                  </p:stCondLst>
                                  <p:childTnLst>
                                    <p:set>
                                      <p:cBhvr>
                                        <p:cTn id="53" dur="1" fill="hold">
                                          <p:stCondLst>
                                            <p:cond delay="0"/>
                                          </p:stCondLst>
                                        </p:cTn>
                                        <p:tgtEl>
                                          <p:spTgt spid="187400">
                                            <p:txEl>
                                              <p:pRg st="5" end="5"/>
                                            </p:txEl>
                                          </p:spTgt>
                                        </p:tgtEl>
                                        <p:attrNameLst>
                                          <p:attrName>style.visibility</p:attrName>
                                        </p:attrNameLst>
                                      </p:cBhvr>
                                      <p:to>
                                        <p:strVal val="visible"/>
                                      </p:to>
                                    </p:set>
                                    <p:animEffect transition="in" filter="strips(downRight)">
                                      <p:cBhvr>
                                        <p:cTn id="54" dur="500"/>
                                        <p:tgtEl>
                                          <p:spTgt spid="187400">
                                            <p:txEl>
                                              <p:pRg st="5" end="5"/>
                                            </p:txEl>
                                          </p:spTgt>
                                        </p:tgtEl>
                                      </p:cBhvr>
                                    </p:animEffect>
                                  </p:childTnLst>
                                </p:cTn>
                              </p:par>
                            </p:childTnLst>
                          </p:cTn>
                        </p:par>
                        <p:par>
                          <p:cTn id="55" fill="hold" nodeType="afterGroup">
                            <p:stCondLst>
                              <p:cond delay="3000"/>
                            </p:stCondLst>
                            <p:childTnLst>
                              <p:par>
                                <p:cTn id="56" presetID="18" presetClass="entr" presetSubtype="6" fill="hold" grpId="0" nodeType="afterEffect">
                                  <p:stCondLst>
                                    <p:cond delay="0"/>
                                  </p:stCondLst>
                                  <p:childTnLst>
                                    <p:set>
                                      <p:cBhvr>
                                        <p:cTn id="57" dur="1" fill="hold">
                                          <p:stCondLst>
                                            <p:cond delay="0"/>
                                          </p:stCondLst>
                                        </p:cTn>
                                        <p:tgtEl>
                                          <p:spTgt spid="187400">
                                            <p:txEl>
                                              <p:pRg st="6" end="6"/>
                                            </p:txEl>
                                          </p:spTgt>
                                        </p:tgtEl>
                                        <p:attrNameLst>
                                          <p:attrName>style.visibility</p:attrName>
                                        </p:attrNameLst>
                                      </p:cBhvr>
                                      <p:to>
                                        <p:strVal val="visible"/>
                                      </p:to>
                                    </p:set>
                                    <p:animEffect transition="in" filter="strips(downRight)">
                                      <p:cBhvr>
                                        <p:cTn id="58" dur="500"/>
                                        <p:tgtEl>
                                          <p:spTgt spid="187400">
                                            <p:txEl>
                                              <p:pRg st="6" end="6"/>
                                            </p:txEl>
                                          </p:spTgt>
                                        </p:tgtEl>
                                      </p:cBhvr>
                                    </p:animEffect>
                                  </p:childTnLst>
                                </p:cTn>
                              </p:par>
                            </p:childTnLst>
                          </p:cTn>
                        </p:par>
                        <p:par>
                          <p:cTn id="59" fill="hold" nodeType="afterGroup">
                            <p:stCondLst>
                              <p:cond delay="3500"/>
                            </p:stCondLst>
                            <p:childTnLst>
                              <p:par>
                                <p:cTn id="60" presetID="18" presetClass="entr" presetSubtype="6" fill="hold" grpId="0" nodeType="afterEffect">
                                  <p:stCondLst>
                                    <p:cond delay="0"/>
                                  </p:stCondLst>
                                  <p:childTnLst>
                                    <p:set>
                                      <p:cBhvr>
                                        <p:cTn id="61" dur="1" fill="hold">
                                          <p:stCondLst>
                                            <p:cond delay="0"/>
                                          </p:stCondLst>
                                        </p:cTn>
                                        <p:tgtEl>
                                          <p:spTgt spid="187400">
                                            <p:txEl>
                                              <p:pRg st="7" end="7"/>
                                            </p:txEl>
                                          </p:spTgt>
                                        </p:tgtEl>
                                        <p:attrNameLst>
                                          <p:attrName>style.visibility</p:attrName>
                                        </p:attrNameLst>
                                      </p:cBhvr>
                                      <p:to>
                                        <p:strVal val="visible"/>
                                      </p:to>
                                    </p:set>
                                    <p:animEffect transition="in" filter="strips(downRight)">
                                      <p:cBhvr>
                                        <p:cTn id="62" dur="500"/>
                                        <p:tgtEl>
                                          <p:spTgt spid="187400">
                                            <p:txEl>
                                              <p:pRg st="7" end="7"/>
                                            </p:txEl>
                                          </p:spTgt>
                                        </p:tgtEl>
                                      </p:cBhvr>
                                    </p:animEffect>
                                  </p:childTnLst>
                                </p:cTn>
                              </p:par>
                            </p:childTnLst>
                          </p:cTn>
                        </p:par>
                        <p:par>
                          <p:cTn id="63" fill="hold" nodeType="afterGroup">
                            <p:stCondLst>
                              <p:cond delay="4000"/>
                            </p:stCondLst>
                            <p:childTnLst>
                              <p:par>
                                <p:cTn id="64" presetID="18" presetClass="entr" presetSubtype="6" fill="hold" grpId="0" nodeType="afterEffect">
                                  <p:stCondLst>
                                    <p:cond delay="0"/>
                                  </p:stCondLst>
                                  <p:childTnLst>
                                    <p:set>
                                      <p:cBhvr>
                                        <p:cTn id="65" dur="1" fill="hold">
                                          <p:stCondLst>
                                            <p:cond delay="0"/>
                                          </p:stCondLst>
                                        </p:cTn>
                                        <p:tgtEl>
                                          <p:spTgt spid="187400">
                                            <p:txEl>
                                              <p:pRg st="8" end="8"/>
                                            </p:txEl>
                                          </p:spTgt>
                                        </p:tgtEl>
                                        <p:attrNameLst>
                                          <p:attrName>style.visibility</p:attrName>
                                        </p:attrNameLst>
                                      </p:cBhvr>
                                      <p:to>
                                        <p:strVal val="visible"/>
                                      </p:to>
                                    </p:set>
                                    <p:animEffect transition="in" filter="strips(downRight)">
                                      <p:cBhvr>
                                        <p:cTn id="66" dur="500"/>
                                        <p:tgtEl>
                                          <p:spTgt spid="187400">
                                            <p:txEl>
                                              <p:pRg st="8" end="8"/>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12"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strips(downLeft)">
                                      <p:cBhvr>
                                        <p:cTn id="71" dur="500"/>
                                        <p:tgtEl>
                                          <p:spTgt spid="2"/>
                                        </p:tgtEl>
                                      </p:cBhvr>
                                    </p:animEffect>
                                  </p:childTnLst>
                                </p:cTn>
                              </p:par>
                              <p:par>
                                <p:cTn id="72" presetID="18" presetClass="entr" presetSubtype="12" fill="hold" grpId="0" nodeType="withEffect">
                                  <p:stCondLst>
                                    <p:cond delay="0"/>
                                  </p:stCondLst>
                                  <p:childTnLst>
                                    <p:set>
                                      <p:cBhvr>
                                        <p:cTn id="73" dur="1" fill="hold">
                                          <p:stCondLst>
                                            <p:cond delay="0"/>
                                          </p:stCondLst>
                                        </p:cTn>
                                        <p:tgtEl>
                                          <p:spTgt spid="187401"/>
                                        </p:tgtEl>
                                        <p:attrNameLst>
                                          <p:attrName>style.visibility</p:attrName>
                                        </p:attrNameLst>
                                      </p:cBhvr>
                                      <p:to>
                                        <p:strVal val="visible"/>
                                      </p:to>
                                    </p:set>
                                    <p:animEffect transition="in" filter="strips(downLeft)">
                                      <p:cBhvr>
                                        <p:cTn id="74" dur="500"/>
                                        <p:tgtEl>
                                          <p:spTgt spid="187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0" grpId="0" build="p"/>
      <p:bldP spid="187401"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grpSp>
        <p:nvGrpSpPr>
          <p:cNvPr id="2" name="Group 2"/>
          <p:cNvGrpSpPr>
            <a:grpSpLocks/>
          </p:cNvGrpSpPr>
          <p:nvPr/>
        </p:nvGrpSpPr>
        <p:grpSpPr bwMode="auto">
          <a:xfrm>
            <a:off x="684213" y="1196975"/>
            <a:ext cx="7596187" cy="4608513"/>
            <a:chOff x="797" y="1945"/>
            <a:chExt cx="1489" cy="1584"/>
          </a:xfrm>
        </p:grpSpPr>
        <p:sp>
          <p:nvSpPr>
            <p:cNvPr id="153607" name="AutoShape 3"/>
            <p:cNvSpPr>
              <a:spLocks noChangeArrowheads="1"/>
            </p:cNvSpPr>
            <p:nvPr/>
          </p:nvSpPr>
          <p:spPr bwMode="gray">
            <a:xfrm>
              <a:off x="799" y="1945"/>
              <a:ext cx="1487" cy="1584"/>
            </a:xfrm>
            <a:prstGeom prst="roundRect">
              <a:avLst>
                <a:gd name="adj" fmla="val 12574"/>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238596" name="AutoShape 4"/>
            <p:cNvSpPr>
              <a:spLocks noChangeArrowheads="1"/>
            </p:cNvSpPr>
            <p:nvPr/>
          </p:nvSpPr>
          <p:spPr bwMode="gray">
            <a:xfrm>
              <a:off x="797" y="3118"/>
              <a:ext cx="1488" cy="408"/>
            </a:xfrm>
            <a:prstGeom prst="roundRect">
              <a:avLst>
                <a:gd name="adj" fmla="val 49755"/>
              </a:avLst>
            </a:prstGeom>
            <a:gradFill rotWithShape="1">
              <a:gsLst>
                <a:gs pos="0">
                  <a:schemeClr val="accent1">
                    <a:alpha val="0"/>
                  </a:schemeClr>
                </a:gs>
                <a:gs pos="100000">
                  <a:schemeClr val="accent1">
                    <a:gamma/>
                    <a:tint val="41176"/>
                    <a:invGamma/>
                  </a:schemeClr>
                </a:gs>
              </a:gsLst>
              <a:lin ang="5400000" scaled="1"/>
            </a:gradFill>
            <a:ln w="9525">
              <a:noFill/>
              <a:round/>
              <a:headEnd/>
              <a:tailEnd/>
            </a:ln>
            <a:effectLst/>
          </p:spPr>
          <p:txBody>
            <a:bodyPr wrap="none" anchor="ctr"/>
            <a:lstStyle/>
            <a:p>
              <a:pPr algn="r" eaLnBrk="0" hangingPunct="0">
                <a:defRPr/>
              </a:pPr>
              <a:endParaRPr lang="zh-CN" altLang="en-US"/>
            </a:p>
          </p:txBody>
        </p:sp>
        <p:sp>
          <p:nvSpPr>
            <p:cNvPr id="238597" name="AutoShape 5"/>
            <p:cNvSpPr>
              <a:spLocks noChangeArrowheads="1"/>
            </p:cNvSpPr>
            <p:nvPr/>
          </p:nvSpPr>
          <p:spPr bwMode="gray">
            <a:xfrm>
              <a:off x="817" y="1950"/>
              <a:ext cx="1462" cy="408"/>
            </a:xfrm>
            <a:prstGeom prst="roundRect">
              <a:avLst>
                <a:gd name="adj" fmla="val 38727"/>
              </a:avLst>
            </a:prstGeom>
            <a:gradFill rotWithShape="1">
              <a:gsLst>
                <a:gs pos="0">
                  <a:schemeClr val="accent1">
                    <a:gamma/>
                    <a:tint val="33333"/>
                    <a:invGamma/>
                  </a:schemeClr>
                </a:gs>
                <a:gs pos="100000">
                  <a:schemeClr val="accent1">
                    <a:alpha val="0"/>
                  </a:schemeClr>
                </a:gs>
              </a:gsLst>
              <a:lin ang="5400000" scaled="1"/>
            </a:gradFill>
            <a:ln w="9525">
              <a:noFill/>
              <a:round/>
              <a:headEnd/>
              <a:tailEnd/>
            </a:ln>
            <a:effectLst/>
          </p:spPr>
          <p:txBody>
            <a:bodyPr wrap="none" anchor="ctr"/>
            <a:lstStyle/>
            <a:p>
              <a:pPr algn="r" eaLnBrk="0" hangingPunct="0">
                <a:defRPr/>
              </a:pPr>
              <a:endParaRPr lang="zh-CN" altLang="en-US"/>
            </a:p>
          </p:txBody>
        </p:sp>
      </p:grpSp>
      <p:sp>
        <p:nvSpPr>
          <p:cNvPr id="238626" name="Rectangle 34"/>
          <p:cNvSpPr>
            <a:spLocks noGrp="1" noRot="1" noChangeArrowheads="1"/>
          </p:cNvSpPr>
          <p:nvPr>
            <p:ph type="title"/>
          </p:nvPr>
        </p:nvSpPr>
        <p:spPr/>
        <p:txBody>
          <a:bodyPr/>
          <a:lstStyle/>
          <a:p>
            <a:pPr algn="l" eaLnBrk="1" hangingPunct="1">
              <a:defRPr/>
            </a:pPr>
            <a:r>
              <a:rPr lang="zh-CN" altLang="en-US" sz="3600" smtClean="0">
                <a:ea typeface="宋体" pitchFamily="2" charset="-122"/>
              </a:rPr>
              <a:t>软件开发活动的内容</a:t>
            </a:r>
          </a:p>
        </p:txBody>
      </p:sp>
      <p:sp>
        <p:nvSpPr>
          <p:cNvPr id="238627" name="Rectangle 35"/>
          <p:cNvSpPr>
            <a:spLocks noChangeArrowheads="1"/>
          </p:cNvSpPr>
          <p:nvPr/>
        </p:nvSpPr>
        <p:spPr bwMode="auto">
          <a:xfrm>
            <a:off x="827088" y="1268413"/>
            <a:ext cx="7273925" cy="3600450"/>
          </a:xfrm>
          <a:prstGeom prst="rect">
            <a:avLst/>
          </a:prstGeom>
          <a:noFill/>
          <a:ln w="9525">
            <a:noFill/>
            <a:miter lim="800000"/>
            <a:headEnd/>
            <a:tailEnd/>
          </a:ln>
          <a:effectLst/>
        </p:spPr>
        <p:txBody>
          <a:bodyPr lIns="92075" tIns="46038" rIns="92075" bIns="46038"/>
          <a:lstStyle/>
          <a:p>
            <a:pPr marL="342900" indent="-342900">
              <a:spcBef>
                <a:spcPct val="20000"/>
              </a:spcBef>
              <a:buClr>
                <a:schemeClr val="hlink"/>
              </a:buClr>
              <a:buSzPct val="70000"/>
              <a:buFont typeface="Wingdings" pitchFamily="2" charset="2"/>
              <a:buChar char="n"/>
              <a:defRPr/>
            </a:pPr>
            <a:r>
              <a:rPr lang="en-US" altLang="zh-CN" sz="2000">
                <a:solidFill>
                  <a:schemeClr val="accent2"/>
                </a:solidFill>
                <a:effectLst>
                  <a:outerShdw blurRad="38100" dist="38100" dir="2700000" algn="tl">
                    <a:srgbClr val="000000"/>
                  </a:outerShdw>
                </a:effectLst>
                <a:latin typeface="Verdana" pitchFamily="34" charset="0"/>
              </a:rPr>
              <a:t>Requirements analysis and definition  </a:t>
            </a:r>
            <a:r>
              <a:rPr lang="zh-CN" altLang="en-US" sz="2000">
                <a:effectLst>
                  <a:outerShdw blurRad="38100" dist="38100" dir="2700000" algn="tl">
                    <a:srgbClr val="000000"/>
                  </a:outerShdw>
                </a:effectLst>
                <a:latin typeface="Verdana" pitchFamily="34" charset="0"/>
              </a:rPr>
              <a:t>需求分析和定义</a:t>
            </a:r>
            <a:r>
              <a:rPr lang="zh-CN" altLang="en-US" sz="2800">
                <a:effectLst>
                  <a:outerShdw blurRad="38100" dist="38100" dir="2700000" algn="tl">
                    <a:srgbClr val="000000"/>
                  </a:outerShdw>
                </a:effectLst>
                <a:latin typeface="Verdana" pitchFamily="34" charset="0"/>
              </a:rPr>
              <a:t> </a:t>
            </a:r>
            <a:endParaRPr lang="en-US" altLang="zh-CN" sz="2000">
              <a:solidFill>
                <a:schemeClr val="accent2"/>
              </a:solidFill>
              <a:effectLst>
                <a:outerShdw blurRad="38100" dist="38100" dir="2700000" algn="tl">
                  <a:srgbClr val="000000"/>
                </a:outerShdw>
              </a:effectLst>
              <a:latin typeface="Verdana" pitchFamily="34" charset="0"/>
            </a:endParaRPr>
          </a:p>
          <a:p>
            <a:pPr marL="342900" indent="-342900">
              <a:spcBef>
                <a:spcPct val="20000"/>
              </a:spcBef>
              <a:buClr>
                <a:schemeClr val="hlink"/>
              </a:buClr>
              <a:buSzPct val="70000"/>
              <a:buFont typeface="Wingdings" pitchFamily="2" charset="2"/>
              <a:buChar char="n"/>
              <a:defRPr/>
            </a:pPr>
            <a:r>
              <a:rPr lang="en-US" altLang="zh-CN" sz="2000">
                <a:solidFill>
                  <a:schemeClr val="accent2"/>
                </a:solidFill>
                <a:effectLst>
                  <a:outerShdw blurRad="38100" dist="38100" dir="2700000" algn="tl">
                    <a:srgbClr val="000000"/>
                  </a:outerShdw>
                </a:effectLst>
                <a:latin typeface="Verdana" pitchFamily="34" charset="0"/>
              </a:rPr>
              <a:t>System design                                  </a:t>
            </a:r>
            <a:r>
              <a:rPr lang="zh-CN" altLang="en-US" sz="2000">
                <a:effectLst>
                  <a:outerShdw blurRad="38100" dist="38100" dir="2700000" algn="tl">
                    <a:srgbClr val="000000"/>
                  </a:outerShdw>
                </a:effectLst>
                <a:latin typeface="Verdana" pitchFamily="34" charset="0"/>
              </a:rPr>
              <a:t>系统设计</a:t>
            </a:r>
            <a:r>
              <a:rPr lang="zh-CN" altLang="en-US" sz="2800">
                <a:effectLst>
                  <a:outerShdw blurRad="38100" dist="38100" dir="2700000" algn="tl">
                    <a:srgbClr val="000000"/>
                  </a:outerShdw>
                </a:effectLst>
                <a:latin typeface="Verdana" pitchFamily="34" charset="0"/>
              </a:rPr>
              <a:t> </a:t>
            </a:r>
            <a:endParaRPr lang="en-US" altLang="zh-CN" sz="2000">
              <a:solidFill>
                <a:schemeClr val="accent2"/>
              </a:solidFill>
              <a:effectLst>
                <a:outerShdw blurRad="38100" dist="38100" dir="2700000" algn="tl">
                  <a:srgbClr val="000000"/>
                </a:outerShdw>
              </a:effectLst>
              <a:latin typeface="Verdana" pitchFamily="34" charset="0"/>
            </a:endParaRPr>
          </a:p>
          <a:p>
            <a:pPr marL="342900" indent="-342900">
              <a:spcBef>
                <a:spcPct val="20000"/>
              </a:spcBef>
              <a:buClr>
                <a:schemeClr val="hlink"/>
              </a:buClr>
              <a:buSzPct val="70000"/>
              <a:buFont typeface="Wingdings" pitchFamily="2" charset="2"/>
              <a:buChar char="n"/>
              <a:defRPr/>
            </a:pPr>
            <a:r>
              <a:rPr lang="en-US" altLang="zh-CN" sz="2000">
                <a:solidFill>
                  <a:schemeClr val="accent2"/>
                </a:solidFill>
                <a:effectLst>
                  <a:outerShdw blurRad="38100" dist="38100" dir="2700000" algn="tl">
                    <a:srgbClr val="000000"/>
                  </a:outerShdw>
                </a:effectLst>
                <a:latin typeface="Verdana" pitchFamily="34" charset="0"/>
              </a:rPr>
              <a:t>Program design</a:t>
            </a:r>
            <a:r>
              <a:rPr lang="en-US" altLang="zh-CN" sz="2800">
                <a:effectLst>
                  <a:outerShdw blurRad="38100" dist="38100" dir="2700000" algn="tl">
                    <a:srgbClr val="000000"/>
                  </a:outerShdw>
                </a:effectLst>
                <a:latin typeface="Verdana" pitchFamily="34" charset="0"/>
              </a:rPr>
              <a:t>                       </a:t>
            </a:r>
            <a:r>
              <a:rPr lang="zh-CN" altLang="en-US" sz="2000">
                <a:effectLst>
                  <a:outerShdw blurRad="38100" dist="38100" dir="2700000" algn="tl">
                    <a:srgbClr val="000000"/>
                  </a:outerShdw>
                </a:effectLst>
                <a:latin typeface="Verdana" pitchFamily="34" charset="0"/>
              </a:rPr>
              <a:t>程序设计</a:t>
            </a:r>
            <a:endParaRPr lang="en-US" altLang="zh-CN" sz="2000">
              <a:solidFill>
                <a:schemeClr val="accent2"/>
              </a:solidFill>
              <a:effectLst>
                <a:outerShdw blurRad="38100" dist="38100" dir="2700000" algn="tl">
                  <a:srgbClr val="000000"/>
                </a:outerShdw>
              </a:effectLst>
              <a:latin typeface="Verdana" pitchFamily="34" charset="0"/>
            </a:endParaRPr>
          </a:p>
          <a:p>
            <a:pPr marL="342900" indent="-342900">
              <a:spcBef>
                <a:spcPct val="20000"/>
              </a:spcBef>
              <a:buClr>
                <a:schemeClr val="hlink"/>
              </a:buClr>
              <a:buSzPct val="70000"/>
              <a:buFont typeface="Wingdings" pitchFamily="2" charset="2"/>
              <a:buChar char="n"/>
              <a:defRPr/>
            </a:pPr>
            <a:r>
              <a:rPr lang="en-US" altLang="zh-CN" sz="2000">
                <a:solidFill>
                  <a:schemeClr val="accent2"/>
                </a:solidFill>
                <a:effectLst>
                  <a:outerShdw blurRad="38100" dist="38100" dir="2700000" algn="tl">
                    <a:srgbClr val="000000"/>
                  </a:outerShdw>
                </a:effectLst>
                <a:latin typeface="Verdana" pitchFamily="34" charset="0"/>
              </a:rPr>
              <a:t>Writing programs                              </a:t>
            </a:r>
            <a:r>
              <a:rPr lang="zh-CN" altLang="en-US" sz="2000">
                <a:effectLst>
                  <a:outerShdw blurRad="38100" dist="38100" dir="2700000" algn="tl">
                    <a:srgbClr val="000000"/>
                  </a:outerShdw>
                </a:effectLst>
                <a:latin typeface="Verdana" pitchFamily="34" charset="0"/>
              </a:rPr>
              <a:t>编写程序</a:t>
            </a:r>
            <a:r>
              <a:rPr lang="zh-CN" altLang="en-US" sz="2800">
                <a:effectLst>
                  <a:outerShdw blurRad="38100" dist="38100" dir="2700000" algn="tl">
                    <a:srgbClr val="000000"/>
                  </a:outerShdw>
                </a:effectLst>
                <a:latin typeface="Verdana" pitchFamily="34" charset="0"/>
              </a:rPr>
              <a:t> </a:t>
            </a:r>
            <a:endParaRPr lang="en-US" altLang="zh-CN" sz="2000">
              <a:solidFill>
                <a:schemeClr val="accent2"/>
              </a:solidFill>
              <a:effectLst>
                <a:outerShdw blurRad="38100" dist="38100" dir="2700000" algn="tl">
                  <a:srgbClr val="000000"/>
                </a:outerShdw>
              </a:effectLst>
              <a:latin typeface="Verdana" pitchFamily="34" charset="0"/>
            </a:endParaRPr>
          </a:p>
          <a:p>
            <a:pPr marL="342900" indent="-342900">
              <a:spcBef>
                <a:spcPct val="20000"/>
              </a:spcBef>
              <a:buClr>
                <a:schemeClr val="hlink"/>
              </a:buClr>
              <a:buSzPct val="70000"/>
              <a:buFont typeface="Wingdings" pitchFamily="2" charset="2"/>
              <a:buChar char="n"/>
              <a:defRPr/>
            </a:pPr>
            <a:r>
              <a:rPr lang="en-US" altLang="zh-CN" sz="2000">
                <a:solidFill>
                  <a:schemeClr val="accent2"/>
                </a:solidFill>
                <a:effectLst>
                  <a:outerShdw blurRad="38100" dist="38100" dir="2700000" algn="tl">
                    <a:srgbClr val="000000"/>
                  </a:outerShdw>
                </a:effectLst>
                <a:latin typeface="Verdana" pitchFamily="34" charset="0"/>
              </a:rPr>
              <a:t>Unit testing                                      </a:t>
            </a:r>
            <a:r>
              <a:rPr lang="zh-CN" altLang="en-US" sz="2000">
                <a:effectLst>
                  <a:outerShdw blurRad="38100" dist="38100" dir="2700000" algn="tl">
                    <a:srgbClr val="000000"/>
                  </a:outerShdw>
                </a:effectLst>
                <a:latin typeface="Verdana" pitchFamily="34" charset="0"/>
              </a:rPr>
              <a:t>单元测试</a:t>
            </a:r>
            <a:r>
              <a:rPr lang="zh-CN" altLang="en-US" sz="2800">
                <a:effectLst>
                  <a:outerShdw blurRad="38100" dist="38100" dir="2700000" algn="tl">
                    <a:srgbClr val="000000"/>
                  </a:outerShdw>
                </a:effectLst>
                <a:latin typeface="Verdana" pitchFamily="34" charset="0"/>
              </a:rPr>
              <a:t> </a:t>
            </a:r>
          </a:p>
          <a:p>
            <a:pPr marL="342900" indent="-342900">
              <a:spcBef>
                <a:spcPct val="20000"/>
              </a:spcBef>
              <a:buClr>
                <a:schemeClr val="hlink"/>
              </a:buClr>
              <a:buSzPct val="70000"/>
              <a:buFont typeface="Wingdings" pitchFamily="2" charset="2"/>
              <a:buChar char="n"/>
              <a:defRPr/>
            </a:pPr>
            <a:r>
              <a:rPr lang="en-US" altLang="zh-CN" sz="2000">
                <a:solidFill>
                  <a:schemeClr val="accent2"/>
                </a:solidFill>
                <a:effectLst>
                  <a:outerShdw blurRad="38100" dist="38100" dir="2700000" algn="tl">
                    <a:srgbClr val="000000"/>
                  </a:outerShdw>
                </a:effectLst>
                <a:latin typeface="Verdana" pitchFamily="34" charset="0"/>
              </a:rPr>
              <a:t>Integration testing                            </a:t>
            </a:r>
            <a:r>
              <a:rPr lang="zh-CN" altLang="en-US" sz="2000">
                <a:effectLst>
                  <a:outerShdw blurRad="38100" dist="38100" dir="2700000" algn="tl">
                    <a:srgbClr val="000000"/>
                  </a:outerShdw>
                </a:effectLst>
                <a:latin typeface="Verdana" pitchFamily="34" charset="0"/>
              </a:rPr>
              <a:t>集成测试</a:t>
            </a:r>
            <a:endParaRPr lang="zh-CN" altLang="en-US" sz="2800">
              <a:effectLst>
                <a:outerShdw blurRad="38100" dist="38100" dir="2700000" algn="tl">
                  <a:srgbClr val="000000"/>
                </a:outerShdw>
              </a:effectLst>
              <a:latin typeface="Verdana" pitchFamily="34" charset="0"/>
            </a:endParaRPr>
          </a:p>
          <a:p>
            <a:pPr marL="342900" indent="-342900">
              <a:spcBef>
                <a:spcPct val="20000"/>
              </a:spcBef>
              <a:buClr>
                <a:schemeClr val="hlink"/>
              </a:buClr>
              <a:buSzPct val="70000"/>
              <a:buFont typeface="Wingdings" pitchFamily="2" charset="2"/>
              <a:buChar char="n"/>
              <a:defRPr/>
            </a:pPr>
            <a:r>
              <a:rPr lang="en-US" altLang="zh-CN" sz="2000">
                <a:solidFill>
                  <a:schemeClr val="accent2"/>
                </a:solidFill>
                <a:effectLst>
                  <a:outerShdw blurRad="38100" dist="38100" dir="2700000" algn="tl">
                    <a:srgbClr val="000000"/>
                  </a:outerShdw>
                </a:effectLst>
                <a:latin typeface="Verdana" pitchFamily="34" charset="0"/>
              </a:rPr>
              <a:t>System testing                                 </a:t>
            </a:r>
            <a:r>
              <a:rPr lang="zh-CN" altLang="en-US" sz="2000">
                <a:effectLst>
                  <a:outerShdw blurRad="38100" dist="38100" dir="2700000" algn="tl">
                    <a:srgbClr val="000000"/>
                  </a:outerShdw>
                </a:effectLst>
                <a:latin typeface="Verdana" pitchFamily="34" charset="0"/>
              </a:rPr>
              <a:t>系统测试</a:t>
            </a:r>
            <a:endParaRPr lang="en-US" altLang="zh-CN" sz="2000">
              <a:solidFill>
                <a:schemeClr val="accent2"/>
              </a:solidFill>
              <a:effectLst>
                <a:outerShdw blurRad="38100" dist="38100" dir="2700000" algn="tl">
                  <a:srgbClr val="000000"/>
                </a:outerShdw>
              </a:effectLst>
              <a:latin typeface="Verdana" pitchFamily="34" charset="0"/>
            </a:endParaRPr>
          </a:p>
          <a:p>
            <a:pPr marL="342900" indent="-342900">
              <a:spcBef>
                <a:spcPct val="20000"/>
              </a:spcBef>
              <a:buClr>
                <a:schemeClr val="hlink"/>
              </a:buClr>
              <a:buSzPct val="70000"/>
              <a:buFont typeface="Wingdings" pitchFamily="2" charset="2"/>
              <a:buChar char="n"/>
              <a:defRPr/>
            </a:pPr>
            <a:r>
              <a:rPr lang="en-US" altLang="zh-CN" sz="2000">
                <a:solidFill>
                  <a:schemeClr val="accent2"/>
                </a:solidFill>
                <a:effectLst>
                  <a:outerShdw blurRad="38100" dist="38100" dir="2700000" algn="tl">
                    <a:srgbClr val="000000"/>
                  </a:outerShdw>
                </a:effectLst>
                <a:latin typeface="Verdana" pitchFamily="34" charset="0"/>
              </a:rPr>
              <a:t>System delivery                                </a:t>
            </a:r>
            <a:r>
              <a:rPr lang="zh-CN" altLang="en-US" sz="2000">
                <a:effectLst>
                  <a:outerShdw blurRad="38100" dist="38100" dir="2700000" algn="tl">
                    <a:srgbClr val="000000"/>
                  </a:outerShdw>
                </a:effectLst>
                <a:latin typeface="Verdana" pitchFamily="34" charset="0"/>
              </a:rPr>
              <a:t>系统交付</a:t>
            </a:r>
            <a:r>
              <a:rPr lang="zh-CN" altLang="en-US" sz="2800">
                <a:effectLst>
                  <a:outerShdw blurRad="38100" dist="38100" dir="2700000" algn="tl">
                    <a:srgbClr val="000000"/>
                  </a:outerShdw>
                </a:effectLst>
                <a:latin typeface="Verdana" pitchFamily="34" charset="0"/>
              </a:rPr>
              <a:t> </a:t>
            </a:r>
            <a:endParaRPr lang="en-US" altLang="zh-CN" sz="2000">
              <a:solidFill>
                <a:schemeClr val="accent2"/>
              </a:solidFill>
              <a:effectLst>
                <a:outerShdw blurRad="38100" dist="38100" dir="2700000" algn="tl">
                  <a:srgbClr val="000000"/>
                </a:outerShdw>
              </a:effectLst>
              <a:latin typeface="Verdana" pitchFamily="34" charset="0"/>
            </a:endParaRPr>
          </a:p>
          <a:p>
            <a:pPr marL="342900" indent="-342900">
              <a:spcBef>
                <a:spcPct val="20000"/>
              </a:spcBef>
              <a:buClr>
                <a:schemeClr val="hlink"/>
              </a:buClr>
              <a:buSzPct val="70000"/>
              <a:buFont typeface="Wingdings" pitchFamily="2" charset="2"/>
              <a:buChar char="n"/>
              <a:defRPr/>
            </a:pPr>
            <a:r>
              <a:rPr lang="en-US" altLang="zh-CN" sz="2000">
                <a:solidFill>
                  <a:schemeClr val="accent2"/>
                </a:solidFill>
                <a:effectLst>
                  <a:outerShdw blurRad="38100" dist="38100" dir="2700000" algn="tl">
                    <a:srgbClr val="000000"/>
                  </a:outerShdw>
                </a:effectLst>
                <a:latin typeface="Verdana" pitchFamily="34" charset="0"/>
              </a:rPr>
              <a:t>Maintenance                                     </a:t>
            </a:r>
            <a:r>
              <a:rPr lang="zh-CN" altLang="en-US" sz="2000">
                <a:effectLst>
                  <a:outerShdw blurRad="38100" dist="38100" dir="2700000" algn="tl">
                    <a:srgbClr val="000000"/>
                  </a:outerShdw>
                </a:effectLst>
                <a:latin typeface="Verdana" pitchFamily="34" charset="0"/>
              </a:rPr>
              <a:t>维护</a:t>
            </a:r>
            <a:r>
              <a:rPr lang="zh-CN" altLang="en-US" sz="2800">
                <a:effectLst>
                  <a:outerShdw blurRad="38100" dist="38100" dir="2700000" algn="tl">
                    <a:srgbClr val="000000"/>
                  </a:outerShdw>
                </a:effectLst>
                <a:latin typeface="Verdana" pitchFamily="34" charset="0"/>
              </a:rPr>
              <a:t> </a:t>
            </a:r>
            <a:endParaRPr lang="en-US" altLang="zh-CN" sz="2800">
              <a:effectLst>
                <a:outerShdw blurRad="38100" dist="38100" dir="2700000" algn="tl">
                  <a:srgbClr val="000000"/>
                </a:outerShdw>
              </a:effectLst>
              <a:latin typeface="Verdana" pitchFamily="34" charset="0"/>
            </a:endParaRPr>
          </a:p>
        </p:txBody>
      </p:sp>
      <p:sp>
        <p:nvSpPr>
          <p:cNvPr id="153606" name="灯片编号占位符 8"/>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77C7F72B-55A8-43AD-B93C-0C75B210A644}" type="slidenum">
              <a:rPr lang="zh-CN" altLang="en-US" sz="1200" smtClean="0">
                <a:solidFill>
                  <a:schemeClr val="bg2"/>
                </a:solidFill>
                <a:latin typeface="Arial" pitchFamily="34" charset="0"/>
              </a:rPr>
              <a:pPr eaLnBrk="1" hangingPunct="1">
                <a:spcBef>
                  <a:spcPct val="0"/>
                </a:spcBef>
                <a:buClrTx/>
                <a:buSzTx/>
                <a:buFontTx/>
                <a:buNone/>
              </a:pPr>
              <a:t>146</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38627"/>
                                        </p:tgtEl>
                                        <p:attrNameLst>
                                          <p:attrName>style.visibility</p:attrName>
                                        </p:attrNameLst>
                                      </p:cBhvr>
                                      <p:to>
                                        <p:strVal val="visible"/>
                                      </p:to>
                                    </p:set>
                                    <p:animEffect transition="in" filter="strips(downLeft)">
                                      <p:cBhvr>
                                        <p:cTn id="10" dur="500"/>
                                        <p:tgtEl>
                                          <p:spTgt spid="238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27"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a typeface="宋体" pitchFamily="2" charset="-122"/>
              </a:rPr>
              <a:t>软件工程简介</a:t>
            </a:r>
          </a:p>
        </p:txBody>
      </p:sp>
      <p:sp>
        <p:nvSpPr>
          <p:cNvPr id="3" name="内容占位符 2"/>
          <p:cNvSpPr>
            <a:spLocks noGrp="1"/>
          </p:cNvSpPr>
          <p:nvPr>
            <p:ph idx="1"/>
          </p:nvPr>
        </p:nvSpPr>
        <p:spPr/>
        <p:txBody>
          <a:bodyPr/>
          <a:lstStyle/>
          <a:p>
            <a:pPr>
              <a:defRPr/>
            </a:pPr>
            <a:r>
              <a:rPr lang="zh-CN" altLang="en-US" sz="2800" b="1" smtClean="0">
                <a:ea typeface="宋体" pitchFamily="2" charset="-122"/>
              </a:rPr>
              <a:t>软件的概念和特点</a:t>
            </a:r>
            <a:endParaRPr lang="en-US" altLang="zh-CN" sz="2800" b="1" smtClean="0">
              <a:ea typeface="宋体" pitchFamily="2" charset="-122"/>
            </a:endParaRPr>
          </a:p>
          <a:p>
            <a:pPr>
              <a:defRPr/>
            </a:pPr>
            <a:r>
              <a:rPr lang="zh-CN" altLang="en-US" sz="2800" b="1" smtClean="0">
                <a:ea typeface="宋体" pitchFamily="2" charset="-122"/>
              </a:rPr>
              <a:t>软件的分类</a:t>
            </a:r>
            <a:endParaRPr lang="en-US" altLang="zh-CN" sz="2800" b="1" smtClean="0">
              <a:ea typeface="宋体" pitchFamily="2" charset="-122"/>
            </a:endParaRPr>
          </a:p>
          <a:p>
            <a:pPr>
              <a:defRPr/>
            </a:pPr>
            <a:r>
              <a:rPr lang="zh-CN" altLang="en-US" sz="2800" b="1" smtClean="0">
                <a:ea typeface="宋体" pitchFamily="2" charset="-122"/>
              </a:rPr>
              <a:t>软件危机</a:t>
            </a:r>
            <a:endParaRPr lang="en-US" altLang="zh-CN" sz="2800" b="1" smtClean="0">
              <a:ea typeface="宋体" pitchFamily="2" charset="-122"/>
            </a:endParaRPr>
          </a:p>
          <a:p>
            <a:pPr>
              <a:defRPr/>
            </a:pPr>
            <a:r>
              <a:rPr lang="zh-CN" altLang="en-US" sz="2800" b="1" smtClean="0">
                <a:ea typeface="宋体" pitchFamily="2" charset="-122"/>
              </a:rPr>
              <a:t>什么是软件工程</a:t>
            </a:r>
            <a:endParaRPr lang="en-US" altLang="zh-CN" sz="2800" b="1" smtClean="0">
              <a:ea typeface="宋体" pitchFamily="2" charset="-122"/>
            </a:endParaRPr>
          </a:p>
          <a:p>
            <a:pPr>
              <a:defRPr/>
            </a:pPr>
            <a:r>
              <a:rPr lang="zh-CN" altLang="en-US" sz="2800" b="1" smtClean="0">
                <a:ea typeface="宋体" pitchFamily="2" charset="-122"/>
              </a:rPr>
              <a:t>什么是好软件</a:t>
            </a:r>
            <a:endParaRPr lang="en-US" altLang="zh-CN" sz="2800" b="1" smtClean="0">
              <a:ea typeface="宋体" pitchFamily="2" charset="-122"/>
            </a:endParaRPr>
          </a:p>
          <a:p>
            <a:pPr>
              <a:defRPr/>
            </a:pPr>
            <a:r>
              <a:rPr lang="zh-CN" altLang="en-US" sz="2800" b="1" smtClean="0">
                <a:ea typeface="宋体" pitchFamily="2" charset="-122"/>
              </a:rPr>
              <a:t>谁来做软件工程</a:t>
            </a:r>
            <a:endParaRPr lang="en-US" altLang="zh-CN" sz="2800" b="1" smtClean="0">
              <a:ea typeface="宋体" pitchFamily="2" charset="-122"/>
            </a:endParaRPr>
          </a:p>
          <a:p>
            <a:pPr>
              <a:defRPr/>
            </a:pPr>
            <a:r>
              <a:rPr lang="zh-CN" altLang="en-US" sz="2800" b="1" smtClean="0">
                <a:ea typeface="宋体" pitchFamily="2" charset="-122"/>
              </a:rPr>
              <a:t>系统的方法</a:t>
            </a:r>
            <a:endParaRPr lang="en-US" altLang="zh-CN" sz="2800" b="1" smtClean="0">
              <a:ea typeface="宋体" pitchFamily="2" charset="-122"/>
            </a:endParaRPr>
          </a:p>
          <a:p>
            <a:pPr>
              <a:defRPr/>
            </a:pPr>
            <a:r>
              <a:rPr lang="zh-CN" altLang="en-US" sz="2800" b="1" smtClean="0">
                <a:ea typeface="宋体" pitchFamily="2" charset="-122"/>
              </a:rPr>
              <a:t>工程的方法</a:t>
            </a:r>
            <a:endParaRPr lang="en-US" altLang="zh-CN" sz="2800" b="1" smtClean="0">
              <a:ea typeface="宋体" pitchFamily="2" charset="-122"/>
            </a:endParaRPr>
          </a:p>
          <a:p>
            <a:pPr>
              <a:defRPr/>
            </a:pPr>
            <a:r>
              <a:rPr lang="zh-CN" altLang="en-US" sz="2800" b="1" smtClean="0">
                <a:solidFill>
                  <a:srgbClr val="FFFF00"/>
                </a:solidFill>
                <a:ea typeface="宋体" pitchFamily="2" charset="-122"/>
              </a:rPr>
              <a:t>软件工程的变化</a:t>
            </a:r>
            <a:endParaRPr lang="en-US" altLang="zh-CN" sz="2800" b="1" smtClean="0">
              <a:solidFill>
                <a:srgbClr val="FFFF00"/>
              </a:solidFill>
              <a:ea typeface="宋体" pitchFamily="2" charset="-122"/>
            </a:endParaRPr>
          </a:p>
          <a:p>
            <a:pPr>
              <a:defRPr/>
            </a:pPr>
            <a:r>
              <a:rPr lang="zh-CN" altLang="en-US" sz="2800" b="1" smtClean="0">
                <a:ea typeface="宋体" pitchFamily="2" charset="-122"/>
              </a:rPr>
              <a:t>再看软件工程</a:t>
            </a:r>
          </a:p>
          <a:p>
            <a:pPr>
              <a:defRPr/>
            </a:pPr>
            <a:endParaRPr lang="zh-CN" altLang="en-US" smtClean="0">
              <a:ea typeface="宋体" pitchFamily="2" charset="-122"/>
            </a:endParaRPr>
          </a:p>
        </p:txBody>
      </p:sp>
      <p:sp>
        <p:nvSpPr>
          <p:cNvPr id="15462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F0A19B72-067B-4F6E-A63D-AEAFE15DBFFC}" type="slidenum">
              <a:rPr lang="zh-CN" altLang="en-US" sz="1200" smtClean="0">
                <a:solidFill>
                  <a:schemeClr val="bg2"/>
                </a:solidFill>
                <a:latin typeface="Arial" pitchFamily="34" charset="0"/>
              </a:rPr>
              <a:pPr eaLnBrk="1" hangingPunct="1">
                <a:spcBef>
                  <a:spcPct val="0"/>
                </a:spcBef>
                <a:buClrTx/>
                <a:buSzTx/>
                <a:buFontTx/>
                <a:buNone/>
              </a:pPr>
              <a:t>147</a:t>
            </a:fld>
            <a:endParaRPr lang="en-US" altLang="zh-CN" sz="1200" smtClean="0">
              <a:solidFill>
                <a:schemeClr val="bg2"/>
              </a:solidFill>
              <a:latin typeface="Arial" pitchFamily="34" charset="0"/>
            </a:endParaRPr>
          </a:p>
        </p:txBody>
      </p:sp>
      <p:sp>
        <p:nvSpPr>
          <p:cNvPr id="154629" name="页脚占位符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页脚占位符 5"/>
          <p:cNvSpPr>
            <a:spLocks noGrp="1"/>
          </p:cNvSpPr>
          <p:nvPr>
            <p:ph type="ftr" sz="quarter" idx="12"/>
          </p:nvPr>
        </p:nvSpPr>
        <p:spPr>
          <a:xfrm>
            <a:off x="5940425" y="6453188"/>
            <a:ext cx="2895600"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67266" name="Rectangle 2"/>
          <p:cNvSpPr>
            <a:spLocks noGrp="1" noRot="1" noChangeArrowheads="1"/>
          </p:cNvSpPr>
          <p:nvPr>
            <p:ph type="title"/>
          </p:nvPr>
        </p:nvSpPr>
        <p:spPr>
          <a:xfrm>
            <a:off x="971550" y="228600"/>
            <a:ext cx="8172450" cy="884238"/>
          </a:xfrm>
        </p:spPr>
        <p:txBody>
          <a:bodyPr/>
          <a:lstStyle/>
          <a:p>
            <a:pPr eaLnBrk="1" hangingPunct="1">
              <a:defRPr/>
            </a:pPr>
            <a:r>
              <a:rPr lang="en-US" altLang="zh-CN" sz="2800" smtClean="0">
                <a:ea typeface="宋体" pitchFamily="2" charset="-122"/>
              </a:rPr>
              <a:t>1.9 How has software engineering changed</a:t>
            </a:r>
            <a:br>
              <a:rPr lang="en-US" altLang="zh-CN" sz="2800" smtClean="0">
                <a:ea typeface="宋体" pitchFamily="2" charset="-122"/>
              </a:rPr>
            </a:br>
            <a:r>
              <a:rPr lang="zh-CN" altLang="en-US" sz="2800" smtClean="0">
                <a:ea typeface="宋体" pitchFamily="2" charset="-122"/>
              </a:rPr>
              <a:t>软件工程的变化</a:t>
            </a:r>
            <a:r>
              <a:rPr lang="zh-CN" altLang="en-US" smtClean="0">
                <a:ea typeface="宋体" pitchFamily="2" charset="-122"/>
              </a:rPr>
              <a:t> </a:t>
            </a:r>
            <a:endParaRPr lang="en-US" altLang="zh-CN" smtClean="0">
              <a:ea typeface="宋体" pitchFamily="2" charset="-122"/>
            </a:endParaRPr>
          </a:p>
        </p:txBody>
      </p:sp>
      <p:sp>
        <p:nvSpPr>
          <p:cNvPr id="267267" name="Rectangle 3"/>
          <p:cNvSpPr>
            <a:spLocks noGrp="1" noChangeArrowheads="1"/>
          </p:cNvSpPr>
          <p:nvPr>
            <p:ph type="body" idx="1"/>
          </p:nvPr>
        </p:nvSpPr>
        <p:spPr>
          <a:xfrm>
            <a:off x="467544" y="1124744"/>
            <a:ext cx="8229600" cy="5157788"/>
          </a:xfrm>
        </p:spPr>
        <p:txBody>
          <a:bodyPr/>
          <a:lstStyle/>
          <a:p>
            <a:pPr algn="just" eaLnBrk="1" hangingPunct="1">
              <a:defRPr/>
            </a:pPr>
            <a:r>
              <a:rPr lang="en-US" altLang="zh-CN" sz="2400" dirty="0" smtClean="0">
                <a:ea typeface="宋体" pitchFamily="2" charset="-122"/>
              </a:rPr>
              <a:t>Early applications were intended to run on a single processor, usually a mainframe. The input was linear, usually a deck of cards or an input tape, and the output was alphanumeric. The system was designed in one of two basic ways: </a:t>
            </a:r>
            <a:r>
              <a:rPr lang="en-US" altLang="zh-CN" sz="2400" dirty="0" smtClean="0">
                <a:solidFill>
                  <a:srgbClr val="FFFF00"/>
                </a:solidFill>
                <a:ea typeface="宋体" pitchFamily="2" charset="-122"/>
              </a:rPr>
              <a:t>transformation</a:t>
            </a:r>
            <a:r>
              <a:rPr lang="en-US" altLang="zh-CN" sz="2400" dirty="0" smtClean="0">
                <a:solidFill>
                  <a:srgbClr val="FF0000"/>
                </a:solidFill>
                <a:ea typeface="宋体" pitchFamily="2" charset="-122"/>
              </a:rPr>
              <a:t> </a:t>
            </a:r>
            <a:r>
              <a:rPr lang="en-US" altLang="zh-CN" sz="2400" dirty="0" smtClean="0">
                <a:ea typeface="宋体" pitchFamily="2" charset="-122"/>
              </a:rPr>
              <a:t>or </a:t>
            </a:r>
            <a:r>
              <a:rPr lang="en-US" altLang="zh-CN" sz="2400" dirty="0" smtClean="0">
                <a:solidFill>
                  <a:srgbClr val="FFFF00"/>
                </a:solidFill>
                <a:ea typeface="宋体" pitchFamily="2" charset="-122"/>
              </a:rPr>
              <a:t>transaction</a:t>
            </a:r>
            <a:r>
              <a:rPr lang="en-US" altLang="zh-CN" sz="2400" dirty="0" smtClean="0">
                <a:ea typeface="宋体" pitchFamily="2" charset="-122"/>
              </a:rPr>
              <a:t>.</a:t>
            </a:r>
          </a:p>
          <a:p>
            <a:pPr algn="just" eaLnBrk="1" hangingPunct="1">
              <a:defRPr/>
            </a:pPr>
            <a:r>
              <a:rPr lang="zh-CN" altLang="en-US" sz="2400" dirty="0" smtClean="0">
                <a:ea typeface="宋体" pitchFamily="2" charset="-122"/>
              </a:rPr>
              <a:t>早期的应用倾向于运行在单处理器上，通常是一个主机。输入是线性的，往往是一组卡片和一个输入磁带，输出是字母数字。设计系统有两种基本方法：转换或事务方法。</a:t>
            </a:r>
          </a:p>
          <a:p>
            <a:pPr algn="just" eaLnBrk="1" hangingPunct="1">
              <a:defRPr/>
            </a:pPr>
            <a:r>
              <a:rPr lang="en-US" altLang="zh-CN" sz="2400" dirty="0" smtClean="0">
                <a:ea typeface="宋体" pitchFamily="2" charset="-122"/>
              </a:rPr>
              <a:t>Transformation</a:t>
            </a:r>
            <a:r>
              <a:rPr lang="en-US" altLang="zh-CN" sz="2400" dirty="0">
                <a:ea typeface="宋体" pitchFamily="2" charset="-122"/>
              </a:rPr>
              <a:t>(</a:t>
            </a:r>
            <a:r>
              <a:rPr lang="zh-CN" altLang="en-US" sz="2400" dirty="0" smtClean="0">
                <a:ea typeface="宋体" pitchFamily="2" charset="-122"/>
              </a:rPr>
              <a:t>转换</a:t>
            </a:r>
            <a:r>
              <a:rPr lang="en-US" altLang="zh-CN" sz="2400" dirty="0" smtClean="0">
                <a:ea typeface="宋体" pitchFamily="2" charset="-122"/>
              </a:rPr>
              <a:t>):where input was converted to output </a:t>
            </a:r>
            <a:r>
              <a:rPr lang="zh-CN" altLang="en-US" sz="2400" dirty="0" smtClean="0">
                <a:ea typeface="宋体" pitchFamily="2" charset="-122"/>
              </a:rPr>
              <a:t>使输入转换为输出。</a:t>
            </a:r>
          </a:p>
          <a:p>
            <a:pPr algn="just" eaLnBrk="1" hangingPunct="1">
              <a:defRPr/>
            </a:pPr>
            <a:r>
              <a:rPr lang="en-US" altLang="zh-CN" sz="2400" dirty="0" smtClean="0">
                <a:ea typeface="宋体" pitchFamily="2" charset="-122"/>
              </a:rPr>
              <a:t>Transaction</a:t>
            </a:r>
            <a:r>
              <a:rPr lang="en-US" altLang="zh-CN" sz="2400" dirty="0">
                <a:ea typeface="宋体" pitchFamily="2" charset="-122"/>
              </a:rPr>
              <a:t>(</a:t>
            </a:r>
            <a:r>
              <a:rPr lang="zh-CN" altLang="en-US" sz="2400" dirty="0" smtClean="0">
                <a:ea typeface="宋体" pitchFamily="2" charset="-122"/>
              </a:rPr>
              <a:t>事务</a:t>
            </a:r>
            <a:r>
              <a:rPr lang="en-US" altLang="zh-CN" sz="2400" dirty="0">
                <a:ea typeface="宋体" pitchFamily="2" charset="-122"/>
              </a:rPr>
              <a:t>)</a:t>
            </a:r>
            <a:r>
              <a:rPr lang="zh-CN" altLang="en-US" sz="2400" dirty="0" smtClean="0">
                <a:ea typeface="宋体" pitchFamily="2" charset="-122"/>
              </a:rPr>
              <a:t>：</a:t>
            </a:r>
            <a:r>
              <a:rPr lang="en-US" altLang="zh-CN" sz="2400" dirty="0" smtClean="0">
                <a:ea typeface="宋体" pitchFamily="2" charset="-122"/>
              </a:rPr>
              <a:t>where input determined which function would be performed.</a:t>
            </a:r>
            <a:r>
              <a:rPr lang="zh-CN" altLang="en-US" sz="2400" dirty="0" smtClean="0">
                <a:ea typeface="宋体" pitchFamily="2" charset="-122"/>
              </a:rPr>
              <a:t>由输入决定执行哪个功能。</a:t>
            </a:r>
            <a:endParaRPr lang="en-US" altLang="zh-CN" sz="2400" dirty="0" smtClean="0">
              <a:ea typeface="宋体" pitchFamily="2" charset="-122"/>
            </a:endParaRPr>
          </a:p>
        </p:txBody>
      </p:sp>
      <p:sp>
        <p:nvSpPr>
          <p:cNvPr id="15565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16A01C8B-58F4-49F7-B239-76D616538B54}" type="slidenum">
              <a:rPr lang="zh-CN" altLang="en-US" sz="1200" smtClean="0">
                <a:solidFill>
                  <a:schemeClr val="bg2"/>
                </a:solidFill>
                <a:latin typeface="Arial" pitchFamily="34" charset="0"/>
              </a:rPr>
              <a:pPr eaLnBrk="1" hangingPunct="1">
                <a:spcBef>
                  <a:spcPct val="0"/>
                </a:spcBef>
                <a:buClrTx/>
                <a:buSzTx/>
                <a:buFontTx/>
                <a:buNone/>
              </a:pPr>
              <a:t>148</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83650" name="Rectangle 2"/>
          <p:cNvSpPr>
            <a:spLocks noGrp="1" noRot="1" noChangeArrowheads="1"/>
          </p:cNvSpPr>
          <p:nvPr>
            <p:ph type="title"/>
          </p:nvPr>
        </p:nvSpPr>
        <p:spPr>
          <a:xfrm>
            <a:off x="971550" y="228600"/>
            <a:ext cx="8172450" cy="884238"/>
          </a:xfrm>
        </p:spPr>
        <p:txBody>
          <a:bodyPr/>
          <a:lstStyle/>
          <a:p>
            <a:pPr eaLnBrk="1" hangingPunct="1">
              <a:defRPr/>
            </a:pPr>
            <a:r>
              <a:rPr lang="en-US" altLang="zh-CN" sz="2800" smtClean="0">
                <a:solidFill>
                  <a:srgbClr val="F47210"/>
                </a:solidFill>
                <a:ea typeface="宋体" pitchFamily="2" charset="-122"/>
              </a:rPr>
              <a:t> </a:t>
            </a:r>
            <a:endParaRPr lang="en-US" altLang="zh-CN" smtClean="0">
              <a:ea typeface="宋体" pitchFamily="2" charset="-122"/>
            </a:endParaRPr>
          </a:p>
        </p:txBody>
      </p:sp>
      <p:sp>
        <p:nvSpPr>
          <p:cNvPr id="283651" name="Rectangle 3"/>
          <p:cNvSpPr>
            <a:spLocks noGrp="1" noChangeArrowheads="1"/>
          </p:cNvSpPr>
          <p:nvPr>
            <p:ph type="body" idx="1"/>
          </p:nvPr>
        </p:nvSpPr>
        <p:spPr>
          <a:xfrm>
            <a:off x="468313" y="1052513"/>
            <a:ext cx="8229600" cy="5157787"/>
          </a:xfrm>
        </p:spPr>
        <p:txBody>
          <a:bodyPr/>
          <a:lstStyle/>
          <a:p>
            <a:pPr algn="just" eaLnBrk="1" hangingPunct="1">
              <a:defRPr/>
            </a:pPr>
            <a:r>
              <a:rPr lang="en-US" altLang="zh-CN" sz="2800" dirty="0" smtClean="0">
                <a:ea typeface="宋体" pitchFamily="2" charset="-122"/>
              </a:rPr>
              <a:t>Today’s software runs on multiple systems, sometimes configured in a C/S architecture with distribute functionality. Software performs functions that user needs, network control, security, user-interface and data and object management.</a:t>
            </a:r>
          </a:p>
          <a:p>
            <a:pPr algn="just" eaLnBrk="1" hangingPunct="1">
              <a:defRPr/>
            </a:pPr>
            <a:r>
              <a:rPr lang="zh-CN" altLang="en-US" sz="2800" dirty="0" smtClean="0">
                <a:ea typeface="宋体" pitchFamily="2" charset="-122"/>
              </a:rPr>
              <a:t>现在的软件运行在多处理器系统上，有时配置在客户</a:t>
            </a:r>
            <a:r>
              <a:rPr lang="en-US" altLang="zh-CN" sz="2800" dirty="0" smtClean="0">
                <a:ea typeface="宋体" pitchFamily="2" charset="-122"/>
              </a:rPr>
              <a:t>/</a:t>
            </a:r>
            <a:r>
              <a:rPr lang="zh-CN" altLang="en-US" sz="2800" dirty="0" smtClean="0">
                <a:ea typeface="宋体" pitchFamily="2" charset="-122"/>
              </a:rPr>
              <a:t>服务器结构中，具有分布式的功能。软件不仅完成用户需要的主要功能，而且完成网络控制、安全性、用户接口及数据和对象管理。</a:t>
            </a:r>
            <a:endParaRPr lang="en-US" altLang="zh-CN" sz="2800" dirty="0" smtClean="0">
              <a:ea typeface="宋体" pitchFamily="2" charset="-122"/>
            </a:endParaRPr>
          </a:p>
        </p:txBody>
      </p:sp>
      <p:sp>
        <p:nvSpPr>
          <p:cNvPr id="15667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BB5BDECD-6146-4F00-9C1B-D2E0DE79EE09}" type="slidenum">
              <a:rPr lang="zh-CN" altLang="en-US" sz="1200" smtClean="0">
                <a:solidFill>
                  <a:schemeClr val="bg2"/>
                </a:solidFill>
                <a:latin typeface="Arial" pitchFamily="34" charset="0"/>
              </a:rPr>
              <a:pPr eaLnBrk="1" hangingPunct="1">
                <a:spcBef>
                  <a:spcPct val="0"/>
                </a:spcBef>
                <a:buClrTx/>
                <a:buSzTx/>
                <a:buFontTx/>
                <a:buNone/>
              </a:pPr>
              <a:t>149</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grpSp>
        <p:nvGrpSpPr>
          <p:cNvPr id="19459" name="Group 2"/>
          <p:cNvGrpSpPr>
            <a:grpSpLocks noChangeAspect="1"/>
          </p:cNvGrpSpPr>
          <p:nvPr/>
        </p:nvGrpSpPr>
        <p:grpSpPr bwMode="auto">
          <a:xfrm>
            <a:off x="611188" y="1412875"/>
            <a:ext cx="7777162" cy="2089150"/>
            <a:chOff x="431" y="754"/>
            <a:chExt cx="4899" cy="1316"/>
          </a:xfrm>
        </p:grpSpPr>
        <p:sp>
          <p:nvSpPr>
            <p:cNvPr id="19465" name="AutoShape 3"/>
            <p:cNvSpPr>
              <a:spLocks noChangeAspect="1" noChangeArrowheads="1" noTextEdit="1"/>
            </p:cNvSpPr>
            <p:nvPr/>
          </p:nvSpPr>
          <p:spPr bwMode="auto">
            <a:xfrm>
              <a:off x="431" y="754"/>
              <a:ext cx="4899" cy="1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66" name="Freeform 4"/>
            <p:cNvSpPr>
              <a:spLocks noEditPoints="1"/>
            </p:cNvSpPr>
            <p:nvPr/>
          </p:nvSpPr>
          <p:spPr bwMode="auto">
            <a:xfrm>
              <a:off x="431" y="754"/>
              <a:ext cx="4886" cy="1305"/>
            </a:xfrm>
            <a:custGeom>
              <a:avLst/>
              <a:gdLst>
                <a:gd name="T0" fmla="*/ 2147483647 w 254"/>
                <a:gd name="T1" fmla="*/ 2147483647 h 189"/>
                <a:gd name="T2" fmla="*/ 2147483647 w 254"/>
                <a:gd name="T3" fmla="*/ 2147483647 h 189"/>
                <a:gd name="T4" fmla="*/ 2147483647 w 254"/>
                <a:gd name="T5" fmla="*/ 2147483647 h 189"/>
                <a:gd name="T6" fmla="*/ 2147483647 w 254"/>
                <a:gd name="T7" fmla="*/ 2147483647 h 189"/>
                <a:gd name="T8" fmla="*/ 2147483647 w 254"/>
                <a:gd name="T9" fmla="*/ 2147483647 h 189"/>
                <a:gd name="T10" fmla="*/ 2147483647 w 254"/>
                <a:gd name="T11" fmla="*/ 2147483647 h 189"/>
                <a:gd name="T12" fmla="*/ 2147483647 w 254"/>
                <a:gd name="T13" fmla="*/ 2147483647 h 189"/>
                <a:gd name="T14" fmla="*/ 2147483647 w 254"/>
                <a:gd name="T15" fmla="*/ 2147483647 h 189"/>
                <a:gd name="T16" fmla="*/ 2147483647 w 254"/>
                <a:gd name="T17" fmla="*/ 2147483647 h 189"/>
                <a:gd name="T18" fmla="*/ 2147483647 w 254"/>
                <a:gd name="T19" fmla="*/ 2147483647 h 189"/>
                <a:gd name="T20" fmla="*/ 2147483647 w 254"/>
                <a:gd name="T21" fmla="*/ 2147483647 h 189"/>
                <a:gd name="T22" fmla="*/ 2147483647 w 254"/>
                <a:gd name="T23" fmla="*/ 2147483647 h 189"/>
                <a:gd name="T24" fmla="*/ 2147483647 w 254"/>
                <a:gd name="T25" fmla="*/ 2147483647 h 189"/>
                <a:gd name="T26" fmla="*/ 2147483647 w 254"/>
                <a:gd name="T27" fmla="*/ 2147483647 h 189"/>
                <a:gd name="T28" fmla="*/ 2147483647 w 254"/>
                <a:gd name="T29" fmla="*/ 2147483647 h 189"/>
                <a:gd name="T30" fmla="*/ 0 w 254"/>
                <a:gd name="T31" fmla="*/ 2147483647 h 189"/>
                <a:gd name="T32" fmla="*/ 0 w 254"/>
                <a:gd name="T33" fmla="*/ 2147483647 h 189"/>
                <a:gd name="T34" fmla="*/ 0 w 254"/>
                <a:gd name="T35" fmla="*/ 2147483647 h 189"/>
                <a:gd name="T36" fmla="*/ 2147483647 w 254"/>
                <a:gd name="T37" fmla="*/ 2147483647 h 189"/>
                <a:gd name="T38" fmla="*/ 2147483647 w 254"/>
                <a:gd name="T39" fmla="*/ 2147483647 h 189"/>
                <a:gd name="T40" fmla="*/ 2147483647 w 254"/>
                <a:gd name="T41" fmla="*/ 0 h 189"/>
                <a:gd name="T42" fmla="*/ 2147483647 w 254"/>
                <a:gd name="T43" fmla="*/ 2147483647 h 189"/>
                <a:gd name="T44" fmla="*/ 2147483647 w 254"/>
                <a:gd name="T45" fmla="*/ 2147483647 h 189"/>
                <a:gd name="T46" fmla="*/ 2147483647 w 254"/>
                <a:gd name="T47" fmla="*/ 2147483647 h 189"/>
                <a:gd name="T48" fmla="*/ 2147483647 w 254"/>
                <a:gd name="T49" fmla="*/ 2147483647 h 189"/>
                <a:gd name="T50" fmla="*/ 2147483647 w 254"/>
                <a:gd name="T51" fmla="*/ 2147483647 h 189"/>
                <a:gd name="T52" fmla="*/ 2147483647 w 254"/>
                <a:gd name="T53" fmla="*/ 2147483647 h 189"/>
                <a:gd name="T54" fmla="*/ 2147483647 w 254"/>
                <a:gd name="T55" fmla="*/ 2147483647 h 189"/>
                <a:gd name="T56" fmla="*/ 2147483647 w 254"/>
                <a:gd name="T57" fmla="*/ 2147483647 h 189"/>
                <a:gd name="T58" fmla="*/ 2147483647 w 254"/>
                <a:gd name="T59" fmla="*/ 2147483647 h 189"/>
                <a:gd name="T60" fmla="*/ 2147483647 w 254"/>
                <a:gd name="T61" fmla="*/ 2147483647 h 189"/>
                <a:gd name="T62" fmla="*/ 2147483647 w 254"/>
                <a:gd name="T63" fmla="*/ 2147483647 h 189"/>
                <a:gd name="T64" fmla="*/ 2147483647 w 254"/>
                <a:gd name="T65" fmla="*/ 2147483647 h 189"/>
                <a:gd name="T66" fmla="*/ 2147483647 w 254"/>
                <a:gd name="T67" fmla="*/ 2147483647 h 189"/>
                <a:gd name="T68" fmla="*/ 2147483647 w 254"/>
                <a:gd name="T69" fmla="*/ 2147483647 h 189"/>
                <a:gd name="T70" fmla="*/ 2147483647 w 254"/>
                <a:gd name="T71" fmla="*/ 2147483647 h 189"/>
                <a:gd name="T72" fmla="*/ 2147483647 w 254"/>
                <a:gd name="T73" fmla="*/ 2147483647 h 189"/>
                <a:gd name="T74" fmla="*/ 2147483647 w 254"/>
                <a:gd name="T75" fmla="*/ 2147483647 h 189"/>
                <a:gd name="T76" fmla="*/ 2147483647 w 254"/>
                <a:gd name="T77" fmla="*/ 2147483647 h 189"/>
                <a:gd name="T78" fmla="*/ 2147483647 w 254"/>
                <a:gd name="T79" fmla="*/ 2147483647 h 189"/>
                <a:gd name="T80" fmla="*/ 2147483647 w 254"/>
                <a:gd name="T81" fmla="*/ 2147483647 h 189"/>
                <a:gd name="T82" fmla="*/ 2147483647 w 254"/>
                <a:gd name="T83" fmla="*/ 2147483647 h 189"/>
                <a:gd name="T84" fmla="*/ 2147483647 w 254"/>
                <a:gd name="T85" fmla="*/ 2147483647 h 189"/>
                <a:gd name="T86" fmla="*/ 2147483647 w 254"/>
                <a:gd name="T87" fmla="*/ 2147483647 h 189"/>
                <a:gd name="T88" fmla="*/ 2147483647 w 254"/>
                <a:gd name="T89" fmla="*/ 2147483647 h 189"/>
                <a:gd name="T90" fmla="*/ 2147483647 w 254"/>
                <a:gd name="T91" fmla="*/ 2147483647 h 189"/>
                <a:gd name="T92" fmla="*/ 2147483647 w 254"/>
                <a:gd name="T93" fmla="*/ 2147483647 h 189"/>
                <a:gd name="T94" fmla="*/ 2147483647 w 254"/>
                <a:gd name="T95" fmla="*/ 2147483647 h 189"/>
                <a:gd name="T96" fmla="*/ 2147483647 w 254"/>
                <a:gd name="T97" fmla="*/ 2147483647 h 189"/>
                <a:gd name="T98" fmla="*/ 2147483647 w 254"/>
                <a:gd name="T99" fmla="*/ 2147483647 h 189"/>
                <a:gd name="T100" fmla="*/ 2147483647 w 254"/>
                <a:gd name="T101" fmla="*/ 2147483647 h 1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4"/>
                <a:gd name="T154" fmla="*/ 0 h 189"/>
                <a:gd name="T155" fmla="*/ 254 w 254"/>
                <a:gd name="T156" fmla="*/ 189 h 18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4" h="189">
                  <a:moveTo>
                    <a:pt x="253" y="179"/>
                  </a:moveTo>
                  <a:cubicBezTo>
                    <a:pt x="252" y="182"/>
                    <a:pt x="248" y="185"/>
                    <a:pt x="243" y="186"/>
                  </a:cubicBezTo>
                  <a:cubicBezTo>
                    <a:pt x="237" y="188"/>
                    <a:pt x="233" y="189"/>
                    <a:pt x="232" y="189"/>
                  </a:cubicBezTo>
                  <a:cubicBezTo>
                    <a:pt x="230" y="189"/>
                    <a:pt x="226" y="188"/>
                    <a:pt x="223" y="188"/>
                  </a:cubicBezTo>
                  <a:cubicBezTo>
                    <a:pt x="219" y="187"/>
                    <a:pt x="216" y="187"/>
                    <a:pt x="214" y="187"/>
                  </a:cubicBezTo>
                  <a:lnTo>
                    <a:pt x="148" y="187"/>
                  </a:lnTo>
                  <a:cubicBezTo>
                    <a:pt x="147" y="187"/>
                    <a:pt x="146" y="187"/>
                    <a:pt x="145" y="188"/>
                  </a:cubicBezTo>
                  <a:cubicBezTo>
                    <a:pt x="144" y="188"/>
                    <a:pt x="143" y="189"/>
                    <a:pt x="142" y="189"/>
                  </a:cubicBezTo>
                  <a:cubicBezTo>
                    <a:pt x="141" y="189"/>
                    <a:pt x="140" y="188"/>
                    <a:pt x="139" y="188"/>
                  </a:cubicBezTo>
                  <a:cubicBezTo>
                    <a:pt x="138" y="187"/>
                    <a:pt x="137" y="187"/>
                    <a:pt x="136" y="187"/>
                  </a:cubicBezTo>
                  <a:lnTo>
                    <a:pt x="41" y="189"/>
                  </a:lnTo>
                  <a:cubicBezTo>
                    <a:pt x="40" y="189"/>
                    <a:pt x="39" y="189"/>
                    <a:pt x="39" y="189"/>
                  </a:cubicBezTo>
                  <a:cubicBezTo>
                    <a:pt x="38" y="188"/>
                    <a:pt x="37" y="188"/>
                    <a:pt x="36" y="188"/>
                  </a:cubicBezTo>
                  <a:lnTo>
                    <a:pt x="16" y="188"/>
                  </a:lnTo>
                  <a:cubicBezTo>
                    <a:pt x="15" y="188"/>
                    <a:pt x="12" y="188"/>
                    <a:pt x="7" y="187"/>
                  </a:cubicBezTo>
                  <a:cubicBezTo>
                    <a:pt x="2" y="186"/>
                    <a:pt x="0" y="184"/>
                    <a:pt x="0" y="182"/>
                  </a:cubicBezTo>
                  <a:lnTo>
                    <a:pt x="0" y="33"/>
                  </a:lnTo>
                  <a:cubicBezTo>
                    <a:pt x="0" y="32"/>
                    <a:pt x="0" y="30"/>
                    <a:pt x="0" y="26"/>
                  </a:cubicBezTo>
                  <a:cubicBezTo>
                    <a:pt x="1" y="23"/>
                    <a:pt x="2" y="21"/>
                    <a:pt x="3" y="21"/>
                  </a:cubicBezTo>
                  <a:cubicBezTo>
                    <a:pt x="26" y="22"/>
                    <a:pt x="37" y="19"/>
                    <a:pt x="35" y="11"/>
                  </a:cubicBezTo>
                  <a:cubicBezTo>
                    <a:pt x="33" y="3"/>
                    <a:pt x="40" y="0"/>
                    <a:pt x="56" y="0"/>
                  </a:cubicBezTo>
                  <a:cubicBezTo>
                    <a:pt x="64" y="0"/>
                    <a:pt x="70" y="0"/>
                    <a:pt x="76" y="2"/>
                  </a:cubicBezTo>
                  <a:cubicBezTo>
                    <a:pt x="82" y="3"/>
                    <a:pt x="85" y="4"/>
                    <a:pt x="86" y="5"/>
                  </a:cubicBezTo>
                  <a:cubicBezTo>
                    <a:pt x="87" y="7"/>
                    <a:pt x="88" y="10"/>
                    <a:pt x="90" y="14"/>
                  </a:cubicBezTo>
                  <a:cubicBezTo>
                    <a:pt x="92" y="18"/>
                    <a:pt x="96" y="20"/>
                    <a:pt x="100" y="20"/>
                  </a:cubicBezTo>
                  <a:lnTo>
                    <a:pt x="240" y="20"/>
                  </a:lnTo>
                  <a:cubicBezTo>
                    <a:pt x="248" y="20"/>
                    <a:pt x="252" y="21"/>
                    <a:pt x="253" y="25"/>
                  </a:cubicBezTo>
                  <a:cubicBezTo>
                    <a:pt x="253" y="29"/>
                    <a:pt x="254" y="33"/>
                    <a:pt x="254" y="38"/>
                  </a:cubicBezTo>
                  <a:lnTo>
                    <a:pt x="253" y="179"/>
                  </a:lnTo>
                  <a:close/>
                  <a:moveTo>
                    <a:pt x="243" y="42"/>
                  </a:moveTo>
                  <a:cubicBezTo>
                    <a:pt x="243" y="41"/>
                    <a:pt x="242" y="39"/>
                    <a:pt x="240" y="35"/>
                  </a:cubicBezTo>
                  <a:cubicBezTo>
                    <a:pt x="238" y="31"/>
                    <a:pt x="236" y="29"/>
                    <a:pt x="233" y="28"/>
                  </a:cubicBezTo>
                  <a:lnTo>
                    <a:pt x="101" y="29"/>
                  </a:lnTo>
                  <a:cubicBezTo>
                    <a:pt x="91" y="29"/>
                    <a:pt x="84" y="26"/>
                    <a:pt x="82" y="20"/>
                  </a:cubicBezTo>
                  <a:cubicBezTo>
                    <a:pt x="80" y="13"/>
                    <a:pt x="76" y="10"/>
                    <a:pt x="71" y="10"/>
                  </a:cubicBezTo>
                  <a:cubicBezTo>
                    <a:pt x="49" y="10"/>
                    <a:pt x="39" y="13"/>
                    <a:pt x="41" y="20"/>
                  </a:cubicBezTo>
                  <a:cubicBezTo>
                    <a:pt x="43" y="27"/>
                    <a:pt x="36" y="30"/>
                    <a:pt x="18" y="30"/>
                  </a:cubicBezTo>
                  <a:cubicBezTo>
                    <a:pt x="17" y="30"/>
                    <a:pt x="17" y="30"/>
                    <a:pt x="17" y="30"/>
                  </a:cubicBezTo>
                  <a:cubicBezTo>
                    <a:pt x="17" y="29"/>
                    <a:pt x="17" y="29"/>
                    <a:pt x="16" y="29"/>
                  </a:cubicBezTo>
                  <a:cubicBezTo>
                    <a:pt x="14" y="29"/>
                    <a:pt x="13" y="30"/>
                    <a:pt x="11" y="33"/>
                  </a:cubicBezTo>
                  <a:cubicBezTo>
                    <a:pt x="9" y="35"/>
                    <a:pt x="8" y="37"/>
                    <a:pt x="8" y="38"/>
                  </a:cubicBezTo>
                  <a:lnTo>
                    <a:pt x="8" y="166"/>
                  </a:lnTo>
                  <a:cubicBezTo>
                    <a:pt x="8" y="168"/>
                    <a:pt x="9" y="170"/>
                    <a:pt x="11" y="173"/>
                  </a:cubicBezTo>
                  <a:cubicBezTo>
                    <a:pt x="12" y="175"/>
                    <a:pt x="13" y="177"/>
                    <a:pt x="14" y="178"/>
                  </a:cubicBezTo>
                  <a:lnTo>
                    <a:pt x="234" y="178"/>
                  </a:lnTo>
                  <a:cubicBezTo>
                    <a:pt x="239" y="178"/>
                    <a:pt x="241" y="175"/>
                    <a:pt x="241" y="168"/>
                  </a:cubicBezTo>
                  <a:cubicBezTo>
                    <a:pt x="241" y="162"/>
                    <a:pt x="242" y="158"/>
                    <a:pt x="242" y="156"/>
                  </a:cubicBezTo>
                  <a:lnTo>
                    <a:pt x="242" y="118"/>
                  </a:lnTo>
                  <a:cubicBezTo>
                    <a:pt x="242" y="109"/>
                    <a:pt x="242" y="100"/>
                    <a:pt x="242" y="91"/>
                  </a:cubicBezTo>
                  <a:cubicBezTo>
                    <a:pt x="243" y="81"/>
                    <a:pt x="243" y="75"/>
                    <a:pt x="243" y="72"/>
                  </a:cubicBezTo>
                  <a:lnTo>
                    <a:pt x="243" y="42"/>
                  </a:lnTo>
                  <a:close/>
                </a:path>
              </a:pathLst>
            </a:custGeom>
            <a:solidFill>
              <a:srgbClr val="853C27"/>
            </a:solidFill>
            <a:ln w="0">
              <a:solidFill>
                <a:srgbClr val="000000"/>
              </a:solidFill>
              <a:round/>
              <a:headEnd/>
              <a:tailEnd/>
            </a:ln>
          </p:spPr>
          <p:txBody>
            <a:bodyPr/>
            <a:lstStyle/>
            <a:p>
              <a:endParaRPr lang="zh-CN" altLang="en-US"/>
            </a:p>
          </p:txBody>
        </p:sp>
      </p:grpSp>
      <p:sp>
        <p:nvSpPr>
          <p:cNvPr id="474117" name="Rectangle 5"/>
          <p:cNvSpPr>
            <a:spLocks noChangeArrowheads="1"/>
          </p:cNvSpPr>
          <p:nvPr/>
        </p:nvSpPr>
        <p:spPr bwMode="auto">
          <a:xfrm>
            <a:off x="900113" y="1773238"/>
            <a:ext cx="7127875" cy="1569660"/>
          </a:xfrm>
          <a:prstGeom prst="rect">
            <a:avLst/>
          </a:prstGeom>
          <a:noFill/>
          <a:ln w="9525" algn="ctr">
            <a:noFill/>
            <a:miter lim="800000"/>
            <a:headEnd/>
            <a:tailEnd/>
          </a:ln>
          <a:effectLst/>
        </p:spPr>
        <p:txBody>
          <a:bodyPr>
            <a:spAutoFit/>
          </a:bodyPr>
          <a:lstStyle/>
          <a:p>
            <a:pPr marL="800100" lvl="1" indent="-342900" eaLnBrk="0" hangingPunct="0">
              <a:buClr>
                <a:schemeClr val="bg1"/>
              </a:buClr>
              <a:buSzPct val="70000"/>
              <a:buFont typeface="Wingdings" pitchFamily="2" charset="2"/>
              <a:buNone/>
              <a:defRPr/>
            </a:pPr>
            <a:r>
              <a:rPr lang="en-US" altLang="zh-CN" sz="2400" b="1" dirty="0">
                <a:effectLst>
                  <a:outerShdw blurRad="38100" dist="38100" dir="2700000" algn="tl">
                    <a:srgbClr val="000000"/>
                  </a:outerShdw>
                </a:effectLst>
                <a:latin typeface="Garamond" pitchFamily="18" charset="0"/>
              </a:rPr>
              <a:t>    Abrasion of  hardware:      replace it</a:t>
            </a:r>
          </a:p>
          <a:p>
            <a:pPr marL="800100" lvl="1" indent="-342900" eaLnBrk="0" hangingPunct="0">
              <a:buClr>
                <a:schemeClr val="bg1"/>
              </a:buClr>
              <a:buSzPct val="70000"/>
              <a:buFont typeface="Wingdings" pitchFamily="2" charset="2"/>
              <a:buNone/>
              <a:defRPr/>
            </a:pPr>
            <a:r>
              <a:rPr lang="en-US" altLang="zh-CN" sz="2400" b="1" dirty="0">
                <a:effectLst>
                  <a:outerShdw blurRad="38100" dist="38100" dir="2700000" algn="tl">
                    <a:srgbClr val="000000"/>
                  </a:outerShdw>
                </a:effectLst>
                <a:latin typeface="Garamond" pitchFamily="18" charset="0"/>
              </a:rPr>
              <a:t>    Wrong of Software:     There must be some </a:t>
            </a:r>
            <a:r>
              <a:rPr lang="en-US" altLang="zh-CN" sz="2400" b="1" dirty="0" smtClean="0">
                <a:effectLst>
                  <a:outerShdw blurRad="38100" dist="38100" dir="2700000" algn="tl">
                    <a:srgbClr val="000000"/>
                  </a:outerShdw>
                </a:effectLst>
                <a:latin typeface="Garamond" pitchFamily="18" charset="0"/>
              </a:rPr>
              <a:t>mistakes </a:t>
            </a:r>
            <a:r>
              <a:rPr lang="en-US" altLang="zh-CN" sz="2400" b="1" dirty="0">
                <a:effectLst>
                  <a:outerShdw blurRad="38100" dist="38100" dir="2700000" algn="tl">
                    <a:srgbClr val="000000"/>
                  </a:outerShdw>
                </a:effectLst>
                <a:latin typeface="Garamond" pitchFamily="18" charset="0"/>
              </a:rPr>
              <a:t>during developing and can’t be replaced.</a:t>
            </a:r>
          </a:p>
        </p:txBody>
      </p:sp>
      <p:sp>
        <p:nvSpPr>
          <p:cNvPr id="474118" name="Text Box 6"/>
          <p:cNvSpPr txBox="1">
            <a:spLocks noChangeArrowheads="1"/>
          </p:cNvSpPr>
          <p:nvPr/>
        </p:nvSpPr>
        <p:spPr bwMode="auto">
          <a:xfrm>
            <a:off x="900113" y="3860800"/>
            <a:ext cx="7056437" cy="915988"/>
          </a:xfrm>
          <a:prstGeom prst="rect">
            <a:avLst/>
          </a:prstGeom>
          <a:noFill/>
          <a:ln w="9525">
            <a:noFill/>
            <a:miter lim="800000"/>
            <a:headEnd/>
            <a:tailEnd/>
          </a:ln>
          <a:effectLst/>
        </p:spPr>
        <p:txBody>
          <a:bodyPr>
            <a:spAutoFit/>
          </a:bodyPr>
          <a:lstStyle/>
          <a:p>
            <a:pPr lvl="1" eaLnBrk="0" hangingPunct="0">
              <a:defRPr/>
            </a:pPr>
            <a:r>
              <a:rPr lang="zh-CN" altLang="en-US" b="1">
                <a:solidFill>
                  <a:schemeClr val="accent2"/>
                </a:solidFill>
                <a:effectLst>
                  <a:outerShdw blurRad="38100" dist="38100" dir="2700000" algn="tl">
                    <a:srgbClr val="000000"/>
                  </a:outerShdw>
                </a:effectLst>
                <a:latin typeface="Garamond" pitchFamily="18" charset="0"/>
              </a:rPr>
              <a:t>硬件磨损：可以用备用零件替换；</a:t>
            </a:r>
          </a:p>
          <a:p>
            <a:pPr lvl="1" eaLnBrk="0" hangingPunct="0">
              <a:defRPr/>
            </a:pPr>
            <a:r>
              <a:rPr lang="zh-CN" altLang="en-US" b="1">
                <a:solidFill>
                  <a:schemeClr val="accent2"/>
                </a:solidFill>
                <a:effectLst>
                  <a:outerShdw blurRad="38100" dist="38100" dir="2700000" algn="tl">
                    <a:srgbClr val="000000"/>
                  </a:outerShdw>
                </a:effectLst>
                <a:latin typeface="Garamond" pitchFamily="18" charset="0"/>
              </a:rPr>
              <a:t>软件出故障：无法用备用零件替换来解决，是因为设计开发过程中存在错误</a:t>
            </a:r>
          </a:p>
        </p:txBody>
      </p:sp>
      <p:pic>
        <p:nvPicPr>
          <p:cNvPr id="19462" name="Picture 7" descr="0048"/>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989138"/>
            <a:ext cx="14446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8" descr="0048"/>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276475"/>
            <a:ext cx="14446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灯片编号占位符 9"/>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D6B0CD9C-D76F-4220-A2D0-3D9C4803DA5E}" type="slidenum">
              <a:rPr lang="zh-CN" altLang="en-US" sz="1200" smtClean="0">
                <a:solidFill>
                  <a:schemeClr val="bg2"/>
                </a:solidFill>
                <a:latin typeface="Arial" pitchFamily="34" charset="0"/>
              </a:rPr>
              <a:pPr eaLnBrk="1" hangingPunct="1">
                <a:spcBef>
                  <a:spcPct val="0"/>
                </a:spcBef>
                <a:buClrTx/>
                <a:buSzTx/>
                <a:buFontTx/>
                <a:buNone/>
              </a:pPr>
              <a:t>15</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74118"/>
                                        </p:tgtEl>
                                        <p:attrNameLst>
                                          <p:attrName>style.visibility</p:attrName>
                                        </p:attrNameLst>
                                      </p:cBhvr>
                                      <p:to>
                                        <p:strVal val="visible"/>
                                      </p:to>
                                    </p:set>
                                    <p:anim calcmode="lin" valueType="num">
                                      <p:cBhvr>
                                        <p:cTn id="7" dur="500" fill="hold"/>
                                        <p:tgtEl>
                                          <p:spTgt spid="474118"/>
                                        </p:tgtEl>
                                        <p:attrNameLst>
                                          <p:attrName>ppt_w</p:attrName>
                                        </p:attrNameLst>
                                      </p:cBhvr>
                                      <p:tavLst>
                                        <p:tav tm="0">
                                          <p:val>
                                            <p:fltVal val="0"/>
                                          </p:val>
                                        </p:tav>
                                        <p:tav tm="100000">
                                          <p:val>
                                            <p:strVal val="#ppt_w"/>
                                          </p:val>
                                        </p:tav>
                                      </p:tavLst>
                                    </p:anim>
                                    <p:anim calcmode="lin" valueType="num">
                                      <p:cBhvr>
                                        <p:cTn id="8" dur="500" fill="hold"/>
                                        <p:tgtEl>
                                          <p:spTgt spid="47411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4741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8"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191490" name="Rectangle 2"/>
          <p:cNvSpPr>
            <a:spLocks noGrp="1" noRot="1" noChangeArrowheads="1"/>
          </p:cNvSpPr>
          <p:nvPr>
            <p:ph type="title"/>
          </p:nvPr>
        </p:nvSpPr>
        <p:spPr>
          <a:xfrm>
            <a:off x="1042988" y="228600"/>
            <a:ext cx="8209532" cy="884238"/>
          </a:xfrm>
        </p:spPr>
        <p:txBody>
          <a:bodyPr/>
          <a:lstStyle/>
          <a:p>
            <a:pPr algn="l" eaLnBrk="1" hangingPunct="1">
              <a:defRPr/>
            </a:pPr>
            <a:r>
              <a:rPr lang="zh-CN" altLang="en-US" sz="2400" dirty="0" smtClean="0">
                <a:ea typeface="宋体" pitchFamily="2" charset="-122"/>
              </a:rPr>
              <a:t>一、</a:t>
            </a:r>
            <a:r>
              <a:rPr lang="en-US" altLang="zh-CN" sz="2400" dirty="0" smtClean="0">
                <a:ea typeface="宋体" pitchFamily="2" charset="-122"/>
              </a:rPr>
              <a:t>Key Factors that </a:t>
            </a:r>
            <a:r>
              <a:rPr lang="en-US" altLang="zh-CN" sz="2400" dirty="0">
                <a:ea typeface="宋体" pitchFamily="2" charset="-122"/>
              </a:rPr>
              <a:t>H</a:t>
            </a:r>
            <a:r>
              <a:rPr lang="en-US" altLang="zh-CN" sz="2400" dirty="0" smtClean="0">
                <a:ea typeface="宋体" pitchFamily="2" charset="-122"/>
              </a:rPr>
              <a:t>ave Changed Software </a:t>
            </a:r>
            <a:r>
              <a:rPr lang="en-US" altLang="zh-CN" sz="2400" dirty="0">
                <a:ea typeface="宋体" pitchFamily="2" charset="-122"/>
              </a:rPr>
              <a:t>E</a:t>
            </a:r>
            <a:r>
              <a:rPr lang="en-US" altLang="zh-CN" sz="2400" dirty="0" smtClean="0">
                <a:ea typeface="宋体" pitchFamily="2" charset="-122"/>
              </a:rPr>
              <a:t>ngineering Practices</a:t>
            </a:r>
            <a:br>
              <a:rPr lang="en-US" altLang="zh-CN" sz="2400" dirty="0" smtClean="0">
                <a:ea typeface="宋体" pitchFamily="2" charset="-122"/>
              </a:rPr>
            </a:br>
            <a:r>
              <a:rPr lang="zh-CN" altLang="en-US" sz="2400" dirty="0" smtClean="0">
                <a:ea typeface="宋体" pitchFamily="2" charset="-122"/>
              </a:rPr>
              <a:t>改变软件工程实践的关键因素</a:t>
            </a:r>
            <a:r>
              <a:rPr lang="zh-CN" altLang="en-US" dirty="0" smtClean="0">
                <a:ea typeface="宋体" pitchFamily="2" charset="-122"/>
              </a:rPr>
              <a:t> （</a:t>
            </a:r>
            <a:r>
              <a:rPr lang="en-US" altLang="zh-CN" sz="2400" dirty="0" smtClean="0">
                <a:ea typeface="宋体" pitchFamily="2" charset="-122"/>
              </a:rPr>
              <a:t>Wasserman) </a:t>
            </a:r>
            <a:endParaRPr lang="zh-CN" altLang="en-US" sz="2400" dirty="0" smtClean="0">
              <a:ea typeface="宋体" pitchFamily="2" charset="-122"/>
            </a:endParaRPr>
          </a:p>
        </p:txBody>
      </p:sp>
      <p:grpSp>
        <p:nvGrpSpPr>
          <p:cNvPr id="157700" name="Group 6"/>
          <p:cNvGrpSpPr>
            <a:grpSpLocks noChangeAspect="1"/>
          </p:cNvGrpSpPr>
          <p:nvPr/>
        </p:nvGrpSpPr>
        <p:grpSpPr bwMode="auto">
          <a:xfrm>
            <a:off x="2124075" y="1519238"/>
            <a:ext cx="434975" cy="4646612"/>
            <a:chOff x="1610" y="572"/>
            <a:chExt cx="272" cy="2903"/>
          </a:xfrm>
        </p:grpSpPr>
        <p:sp>
          <p:nvSpPr>
            <p:cNvPr id="157713" name="AutoShape 7"/>
            <p:cNvSpPr>
              <a:spLocks noChangeAspect="1" noChangeArrowheads="1"/>
            </p:cNvSpPr>
            <p:nvPr/>
          </p:nvSpPr>
          <p:spPr bwMode="auto">
            <a:xfrm>
              <a:off x="1701" y="799"/>
              <a:ext cx="91" cy="226"/>
            </a:xfrm>
            <a:prstGeom prst="roundRect">
              <a:avLst>
                <a:gd name="adj" fmla="val 16667"/>
              </a:avLst>
            </a:prstGeom>
            <a:gradFill rotWithShape="1">
              <a:gsLst>
                <a:gs pos="0">
                  <a:srgbClr val="640000"/>
                </a:gs>
                <a:gs pos="50000">
                  <a:srgbClr val="FFA3A3"/>
                </a:gs>
                <a:gs pos="100000">
                  <a:srgbClr val="64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57714" name="AutoShape 8"/>
            <p:cNvSpPr>
              <a:spLocks noChangeAspect="1" noChangeArrowheads="1"/>
            </p:cNvSpPr>
            <p:nvPr/>
          </p:nvSpPr>
          <p:spPr bwMode="auto">
            <a:xfrm>
              <a:off x="1701" y="3023"/>
              <a:ext cx="91" cy="226"/>
            </a:xfrm>
            <a:prstGeom prst="roundRect">
              <a:avLst>
                <a:gd name="adj" fmla="val 16667"/>
              </a:avLst>
            </a:prstGeom>
            <a:gradFill rotWithShape="1">
              <a:gsLst>
                <a:gs pos="0">
                  <a:srgbClr val="640000"/>
                </a:gs>
                <a:gs pos="50000">
                  <a:srgbClr val="FFA3A3"/>
                </a:gs>
                <a:gs pos="100000">
                  <a:srgbClr val="64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57715" name="AutoShape 9"/>
            <p:cNvSpPr>
              <a:spLocks noChangeAspect="1" noChangeArrowheads="1"/>
            </p:cNvSpPr>
            <p:nvPr/>
          </p:nvSpPr>
          <p:spPr bwMode="auto">
            <a:xfrm>
              <a:off x="1642" y="927"/>
              <a:ext cx="210" cy="2174"/>
            </a:xfrm>
            <a:prstGeom prst="roundRect">
              <a:avLst>
                <a:gd name="adj" fmla="val 16667"/>
              </a:avLst>
            </a:prstGeom>
            <a:gradFill rotWithShape="1">
              <a:gsLst>
                <a:gs pos="0">
                  <a:srgbClr val="640000"/>
                </a:gs>
                <a:gs pos="50000">
                  <a:srgbClr val="FFA3A3"/>
                </a:gs>
                <a:gs pos="100000">
                  <a:srgbClr val="64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57716" name="Oval 10"/>
            <p:cNvSpPr>
              <a:spLocks noChangeAspect="1" noChangeArrowheads="1"/>
            </p:cNvSpPr>
            <p:nvPr/>
          </p:nvSpPr>
          <p:spPr bwMode="auto">
            <a:xfrm>
              <a:off x="1610" y="572"/>
              <a:ext cx="272" cy="272"/>
            </a:xfrm>
            <a:prstGeom prst="ellipse">
              <a:avLst/>
            </a:prstGeom>
            <a:gradFill rotWithShape="1">
              <a:gsLst>
                <a:gs pos="0">
                  <a:srgbClr val="FFA3A3"/>
                </a:gs>
                <a:gs pos="100000">
                  <a:srgbClr val="64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57717" name="Oval 11"/>
            <p:cNvSpPr>
              <a:spLocks noChangeAspect="1" noChangeArrowheads="1"/>
            </p:cNvSpPr>
            <p:nvPr/>
          </p:nvSpPr>
          <p:spPr bwMode="auto">
            <a:xfrm>
              <a:off x="1610" y="3203"/>
              <a:ext cx="272" cy="272"/>
            </a:xfrm>
            <a:prstGeom prst="ellipse">
              <a:avLst/>
            </a:prstGeom>
            <a:gradFill rotWithShape="1">
              <a:gsLst>
                <a:gs pos="0">
                  <a:srgbClr val="FFA3A3"/>
                </a:gs>
                <a:gs pos="100000">
                  <a:srgbClr val="64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3" name="Group 21"/>
          <p:cNvGrpSpPr>
            <a:grpSpLocks/>
          </p:cNvGrpSpPr>
          <p:nvPr/>
        </p:nvGrpSpPr>
        <p:grpSpPr bwMode="auto">
          <a:xfrm>
            <a:off x="2386013" y="1519238"/>
            <a:ext cx="501650" cy="4646612"/>
            <a:chOff x="1503" y="957"/>
            <a:chExt cx="316" cy="2927"/>
          </a:xfrm>
        </p:grpSpPr>
        <p:grpSp>
          <p:nvGrpSpPr>
            <p:cNvPr id="157704" name="Group 12"/>
            <p:cNvGrpSpPr>
              <a:grpSpLocks/>
            </p:cNvGrpSpPr>
            <p:nvPr/>
          </p:nvGrpSpPr>
          <p:grpSpPr bwMode="auto">
            <a:xfrm>
              <a:off x="1503" y="957"/>
              <a:ext cx="289" cy="2927"/>
              <a:chOff x="1096" y="821"/>
              <a:chExt cx="289" cy="2927"/>
            </a:xfrm>
          </p:grpSpPr>
          <p:grpSp>
            <p:nvGrpSpPr>
              <p:cNvPr id="157706" name="Group 13"/>
              <p:cNvGrpSpPr>
                <a:grpSpLocks noChangeAspect="1"/>
              </p:cNvGrpSpPr>
              <p:nvPr/>
            </p:nvGrpSpPr>
            <p:grpSpPr bwMode="auto">
              <a:xfrm>
                <a:off x="1111" y="821"/>
                <a:ext cx="274" cy="2927"/>
                <a:chOff x="1610" y="572"/>
                <a:chExt cx="272" cy="2903"/>
              </a:xfrm>
            </p:grpSpPr>
            <p:sp>
              <p:nvSpPr>
                <p:cNvPr id="157708" name="AutoShape 14"/>
                <p:cNvSpPr>
                  <a:spLocks noChangeAspect="1" noChangeArrowheads="1"/>
                </p:cNvSpPr>
                <p:nvPr/>
              </p:nvSpPr>
              <p:spPr bwMode="auto">
                <a:xfrm>
                  <a:off x="1701" y="799"/>
                  <a:ext cx="91" cy="226"/>
                </a:xfrm>
                <a:prstGeom prst="roundRect">
                  <a:avLst>
                    <a:gd name="adj" fmla="val 16667"/>
                  </a:avLst>
                </a:prstGeom>
                <a:gradFill rotWithShape="1">
                  <a:gsLst>
                    <a:gs pos="0">
                      <a:srgbClr val="640000"/>
                    </a:gs>
                    <a:gs pos="50000">
                      <a:srgbClr val="FFA3A3"/>
                    </a:gs>
                    <a:gs pos="100000">
                      <a:srgbClr val="64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57709" name="AutoShape 15"/>
                <p:cNvSpPr>
                  <a:spLocks noChangeAspect="1" noChangeArrowheads="1"/>
                </p:cNvSpPr>
                <p:nvPr/>
              </p:nvSpPr>
              <p:spPr bwMode="auto">
                <a:xfrm>
                  <a:off x="1701" y="3023"/>
                  <a:ext cx="91" cy="226"/>
                </a:xfrm>
                <a:prstGeom prst="roundRect">
                  <a:avLst>
                    <a:gd name="adj" fmla="val 16667"/>
                  </a:avLst>
                </a:prstGeom>
                <a:gradFill rotWithShape="1">
                  <a:gsLst>
                    <a:gs pos="0">
                      <a:srgbClr val="640000"/>
                    </a:gs>
                    <a:gs pos="50000">
                      <a:srgbClr val="FFA3A3"/>
                    </a:gs>
                    <a:gs pos="100000">
                      <a:srgbClr val="64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57710" name="AutoShape 16"/>
                <p:cNvSpPr>
                  <a:spLocks noChangeAspect="1" noChangeArrowheads="1"/>
                </p:cNvSpPr>
                <p:nvPr/>
              </p:nvSpPr>
              <p:spPr bwMode="auto">
                <a:xfrm>
                  <a:off x="1642" y="927"/>
                  <a:ext cx="210" cy="2174"/>
                </a:xfrm>
                <a:prstGeom prst="roundRect">
                  <a:avLst>
                    <a:gd name="adj" fmla="val 16667"/>
                  </a:avLst>
                </a:prstGeom>
                <a:gradFill rotWithShape="1">
                  <a:gsLst>
                    <a:gs pos="0">
                      <a:srgbClr val="640000"/>
                    </a:gs>
                    <a:gs pos="50000">
                      <a:srgbClr val="FFA3A3"/>
                    </a:gs>
                    <a:gs pos="100000">
                      <a:srgbClr val="64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57711" name="Oval 17"/>
                <p:cNvSpPr>
                  <a:spLocks noChangeAspect="1" noChangeArrowheads="1"/>
                </p:cNvSpPr>
                <p:nvPr/>
              </p:nvSpPr>
              <p:spPr bwMode="auto">
                <a:xfrm>
                  <a:off x="1610" y="572"/>
                  <a:ext cx="272" cy="272"/>
                </a:xfrm>
                <a:prstGeom prst="ellipse">
                  <a:avLst/>
                </a:prstGeom>
                <a:gradFill rotWithShape="1">
                  <a:gsLst>
                    <a:gs pos="0">
                      <a:srgbClr val="FFA3A3"/>
                    </a:gs>
                    <a:gs pos="100000">
                      <a:srgbClr val="64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57712" name="Oval 18"/>
                <p:cNvSpPr>
                  <a:spLocks noChangeAspect="1" noChangeArrowheads="1"/>
                </p:cNvSpPr>
                <p:nvPr/>
              </p:nvSpPr>
              <p:spPr bwMode="auto">
                <a:xfrm>
                  <a:off x="1610" y="3203"/>
                  <a:ext cx="272" cy="272"/>
                </a:xfrm>
                <a:prstGeom prst="ellipse">
                  <a:avLst/>
                </a:prstGeom>
                <a:gradFill rotWithShape="1">
                  <a:gsLst>
                    <a:gs pos="0">
                      <a:srgbClr val="FFA3A3"/>
                    </a:gs>
                    <a:gs pos="100000">
                      <a:srgbClr val="64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sp>
            <p:nvSpPr>
              <p:cNvPr id="157707" name="Text Box 19"/>
              <p:cNvSpPr txBox="1">
                <a:spLocks noChangeArrowheads="1"/>
              </p:cNvSpPr>
              <p:nvPr/>
            </p:nvSpPr>
            <p:spPr bwMode="auto">
              <a:xfrm>
                <a:off x="1096" y="2563"/>
                <a:ext cx="289"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en-US" altLang="zh-CN" sz="1800" b="1">
                  <a:latin typeface="Arial" pitchFamily="34" charset="0"/>
                  <a:ea typeface="华文行楷" pitchFamily="2" charset="-122"/>
                </a:endParaRPr>
              </a:p>
            </p:txBody>
          </p:sp>
        </p:grpSp>
        <p:sp>
          <p:nvSpPr>
            <p:cNvPr id="157705" name="Text Box 4"/>
            <p:cNvSpPr txBox="1">
              <a:spLocks noChangeArrowheads="1"/>
            </p:cNvSpPr>
            <p:nvPr/>
          </p:nvSpPr>
          <p:spPr bwMode="auto">
            <a:xfrm>
              <a:off x="1549" y="1298"/>
              <a:ext cx="270" cy="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50000"/>
                </a:spcBef>
                <a:buClrTx/>
                <a:buSzTx/>
                <a:buFontTx/>
                <a:buNone/>
              </a:pPr>
              <a:r>
                <a:rPr lang="zh-CN" altLang="en-US" sz="1600" b="1">
                  <a:solidFill>
                    <a:srgbClr val="FFFF00"/>
                  </a:solidFill>
                  <a:latin typeface="Arial" pitchFamily="34" charset="0"/>
                </a:rPr>
                <a:t>改变软件工程实践的七个关键因素</a:t>
              </a:r>
            </a:p>
          </p:txBody>
        </p:sp>
      </p:grpSp>
      <p:pic>
        <p:nvPicPr>
          <p:cNvPr id="191493" name="Picture 5"/>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339975" y="2133600"/>
            <a:ext cx="5184775" cy="3311525"/>
          </a:xfrm>
          <a:noFill/>
          <a:extLst>
            <a:ext uri="{909E8E84-426E-40DD-AFC4-6F175D3DCCD1}">
              <a14:hiddenFill xmlns:a14="http://schemas.microsoft.com/office/drawing/2010/main">
                <a:solidFill>
                  <a:srgbClr val="FFFFFF"/>
                </a:solidFill>
              </a14:hiddenFill>
            </a:ext>
          </a:extLst>
        </p:spPr>
      </p:pic>
      <p:sp>
        <p:nvSpPr>
          <p:cNvPr id="157703" name="灯片编号占位符 20"/>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1E35AC15-5EF1-4DAB-8247-A743C3BE8AC4}" type="slidenum">
              <a:rPr lang="zh-CN" altLang="en-US" sz="1200" smtClean="0">
                <a:solidFill>
                  <a:schemeClr val="bg2"/>
                </a:solidFill>
                <a:latin typeface="Arial" pitchFamily="34" charset="0"/>
              </a:rPr>
              <a:pPr eaLnBrk="1" hangingPunct="1">
                <a:spcBef>
                  <a:spcPct val="0"/>
                </a:spcBef>
                <a:buClrTx/>
                <a:buSzTx/>
                <a:buFontTx/>
                <a:buNone/>
              </a:pPr>
              <a:t>150</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91493"/>
                                        </p:tgtEl>
                                        <p:attrNameLst>
                                          <p:attrName>style.visibility</p:attrName>
                                        </p:attrNameLst>
                                      </p:cBhvr>
                                      <p:to>
                                        <p:strVal val="visible"/>
                                      </p:to>
                                    </p:set>
                                    <p:animEffect transition="in" filter="slide(fromLeft)">
                                      <p:cBhvr>
                                        <p:cTn id="7" dur="3000"/>
                                        <p:tgtEl>
                                          <p:spTgt spid="191493"/>
                                        </p:tgtEl>
                                      </p:cBhvr>
                                    </p:animEffect>
                                  </p:childTnLst>
                                </p:cTn>
                              </p:par>
                              <p:par>
                                <p:cTn id="8" presetID="63" presetClass="path" presetSubtype="0" fill="hold" nodeType="withEffect">
                                  <p:stCondLst>
                                    <p:cond delay="0"/>
                                  </p:stCondLst>
                                  <p:childTnLst>
                                    <p:animMotion origin="layout" path="M 1.94444E-6 2.42775E-6 L 0.55017 -0.00763 " pathEditMode="relative" rAng="0" ptsTypes="AA">
                                      <p:cBhvr>
                                        <p:cTn id="9" dur="3000" fill="hold"/>
                                        <p:tgtEl>
                                          <p:spTgt spid="3"/>
                                        </p:tgtEl>
                                        <p:attrNameLst>
                                          <p:attrName>ppt_x</p:attrName>
                                          <p:attrName>ppt_y</p:attrName>
                                        </p:attrNameLst>
                                      </p:cBhvr>
                                      <p:rCtr x="27500" y="-393"/>
                                    </p:animMotion>
                                  </p:childTnLst>
                                </p:cTn>
                              </p:par>
                            </p:childTnLst>
                          </p:cTn>
                        </p:par>
                      </p:childTnLst>
                    </p:cTn>
                  </p:par>
                  <p:par>
                    <p:cTn id="10" fill="hold" nodeType="clickPar">
                      <p:stCondLst>
                        <p:cond delay="indefinite"/>
                      </p:stCondLst>
                      <p:childTnLst>
                        <p:par>
                          <p:cTn id="11" fill="hold" nodeType="withGroup">
                            <p:stCondLst>
                              <p:cond delay="0"/>
                            </p:stCondLst>
                            <p:childTnLst>
                              <p:par>
                                <p:cTn id="12" presetID="12" presetClass="exit" presetSubtype="8" fill="hold" nodeType="clickEffect">
                                  <p:stCondLst>
                                    <p:cond delay="0"/>
                                  </p:stCondLst>
                                  <p:childTnLst>
                                    <p:animEffect transition="out" filter="slide(fromLeft)">
                                      <p:cBhvr>
                                        <p:cTn id="13" dur="3000"/>
                                        <p:tgtEl>
                                          <p:spTgt spid="191493"/>
                                        </p:tgtEl>
                                      </p:cBhvr>
                                    </p:animEffect>
                                    <p:set>
                                      <p:cBhvr>
                                        <p:cTn id="14" dur="1" fill="hold">
                                          <p:stCondLst>
                                            <p:cond delay="2999"/>
                                          </p:stCondLst>
                                        </p:cTn>
                                        <p:tgtEl>
                                          <p:spTgt spid="191493"/>
                                        </p:tgtEl>
                                        <p:attrNameLst>
                                          <p:attrName>style.visibility</p:attrName>
                                        </p:attrNameLst>
                                      </p:cBhvr>
                                      <p:to>
                                        <p:strVal val="hidden"/>
                                      </p:to>
                                    </p:set>
                                  </p:childTnLst>
                                </p:cTn>
                              </p:par>
                              <p:par>
                                <p:cTn id="15" presetID="35" presetClass="path" presetSubtype="0" fill="hold" nodeType="withEffect">
                                  <p:stCondLst>
                                    <p:cond delay="0"/>
                                  </p:stCondLst>
                                  <p:childTnLst>
                                    <p:animMotion origin="layout" path="M 0.55017 -0.00763 L -0.00104 0.00277 " pathEditMode="relative" rAng="0" ptsTypes="AA">
                                      <p:cBhvr>
                                        <p:cTn id="16" dur="3000" fill="hold"/>
                                        <p:tgtEl>
                                          <p:spTgt spid="3"/>
                                        </p:tgtEl>
                                        <p:attrNameLst>
                                          <p:attrName>ppt_x</p:attrName>
                                          <p:attrName>ppt_y</p:attrName>
                                        </p:attrNameLst>
                                      </p:cBhvr>
                                      <p:rCtr x="-27569" y="5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84674" name="Rectangle 2"/>
          <p:cNvSpPr>
            <a:spLocks noGrp="1" noRot="1" noChangeArrowheads="1"/>
          </p:cNvSpPr>
          <p:nvPr>
            <p:ph type="title"/>
          </p:nvPr>
        </p:nvSpPr>
        <p:spPr>
          <a:xfrm>
            <a:off x="1187450" y="0"/>
            <a:ext cx="7956550" cy="1412875"/>
          </a:xfrm>
        </p:spPr>
        <p:txBody>
          <a:bodyPr/>
          <a:lstStyle/>
          <a:p>
            <a:pPr eaLnBrk="1" hangingPunct="1">
              <a:defRPr/>
            </a:pPr>
            <a:endParaRPr lang="zh-CN" altLang="en-US" smtClean="0">
              <a:ea typeface="宋体" pitchFamily="2" charset="-122"/>
            </a:endParaRPr>
          </a:p>
        </p:txBody>
      </p:sp>
      <p:sp>
        <p:nvSpPr>
          <p:cNvPr id="284675" name="Rectangle 3"/>
          <p:cNvSpPr>
            <a:spLocks noGrp="1" noChangeArrowheads="1"/>
          </p:cNvSpPr>
          <p:nvPr>
            <p:ph type="body" idx="1"/>
          </p:nvPr>
        </p:nvSpPr>
        <p:spPr>
          <a:xfrm>
            <a:off x="457200" y="1412875"/>
            <a:ext cx="8229600" cy="5040313"/>
          </a:xfrm>
        </p:spPr>
        <p:txBody>
          <a:bodyPr/>
          <a:lstStyle/>
          <a:p>
            <a:pPr algn="just" eaLnBrk="1" hangingPunct="1">
              <a:lnSpc>
                <a:spcPct val="90000"/>
              </a:lnSpc>
              <a:defRPr/>
            </a:pPr>
            <a:r>
              <a:rPr lang="en-US" altLang="zh-CN" sz="2400" dirty="0" smtClean="0">
                <a:ea typeface="宋体" pitchFamily="2" charset="-122"/>
              </a:rPr>
              <a:t>1.Criticality of time-to-market for commercial products</a:t>
            </a:r>
          </a:p>
          <a:p>
            <a:pPr lvl="1" algn="just" eaLnBrk="1" hangingPunct="1">
              <a:lnSpc>
                <a:spcPct val="90000"/>
              </a:lnSpc>
              <a:defRPr/>
            </a:pPr>
            <a:r>
              <a:rPr lang="zh-CN" altLang="en-US" sz="2400" dirty="0" smtClean="0">
                <a:ea typeface="宋体" pitchFamily="2" charset="-122"/>
              </a:rPr>
              <a:t>商业产品推向市场的时间的重要性</a:t>
            </a:r>
          </a:p>
          <a:p>
            <a:pPr algn="just" eaLnBrk="1" hangingPunct="1">
              <a:lnSpc>
                <a:spcPct val="90000"/>
              </a:lnSpc>
              <a:defRPr/>
            </a:pPr>
            <a:r>
              <a:rPr lang="en-US" altLang="zh-CN" sz="2400" dirty="0" smtClean="0">
                <a:ea typeface="宋体" pitchFamily="2" charset="-122"/>
              </a:rPr>
              <a:t>2.Shift in the economics of computing: lower hardware costs and greater development and maintenance cost</a:t>
            </a:r>
          </a:p>
          <a:p>
            <a:pPr lvl="1" algn="just" eaLnBrk="1" hangingPunct="1">
              <a:lnSpc>
                <a:spcPct val="90000"/>
              </a:lnSpc>
              <a:defRPr/>
            </a:pPr>
            <a:r>
              <a:rPr lang="zh-CN" altLang="en-US" sz="2400" dirty="0" smtClean="0">
                <a:ea typeface="宋体" pitchFamily="2" charset="-122"/>
              </a:rPr>
              <a:t>计算机行业经济的变化趋势：硬件费用越来越低，而开发、维护费用越来越高</a:t>
            </a:r>
          </a:p>
          <a:p>
            <a:pPr algn="just" eaLnBrk="1" hangingPunct="1">
              <a:lnSpc>
                <a:spcPct val="90000"/>
              </a:lnSpc>
              <a:defRPr/>
            </a:pPr>
            <a:r>
              <a:rPr lang="en-US" altLang="zh-CN" sz="2400" dirty="0" smtClean="0">
                <a:ea typeface="宋体" pitchFamily="2" charset="-122"/>
              </a:rPr>
              <a:t>3.Availability of powerful desktop computing </a:t>
            </a:r>
          </a:p>
          <a:p>
            <a:pPr lvl="1" algn="just" eaLnBrk="1" hangingPunct="1">
              <a:lnSpc>
                <a:spcPct val="90000"/>
              </a:lnSpc>
              <a:defRPr/>
            </a:pPr>
            <a:r>
              <a:rPr lang="zh-CN" altLang="en-US" sz="2400" dirty="0" smtClean="0">
                <a:ea typeface="宋体" pitchFamily="2" charset="-122"/>
              </a:rPr>
              <a:t>功能强大的桌面计算的出现</a:t>
            </a:r>
          </a:p>
          <a:p>
            <a:pPr algn="just" eaLnBrk="1" hangingPunct="1">
              <a:lnSpc>
                <a:spcPct val="90000"/>
              </a:lnSpc>
              <a:defRPr/>
            </a:pPr>
            <a:r>
              <a:rPr lang="en-US" altLang="zh-CN" sz="2400" dirty="0" smtClean="0">
                <a:ea typeface="宋体" pitchFamily="2" charset="-122"/>
              </a:rPr>
              <a:t>4.Extensive local-and wide-area networking </a:t>
            </a:r>
          </a:p>
          <a:p>
            <a:pPr lvl="1" algn="just" eaLnBrk="1" hangingPunct="1">
              <a:lnSpc>
                <a:spcPct val="90000"/>
              </a:lnSpc>
              <a:defRPr/>
            </a:pPr>
            <a:r>
              <a:rPr lang="zh-CN" altLang="en-US" sz="2400" dirty="0" smtClean="0">
                <a:ea typeface="宋体" pitchFamily="2" charset="-122"/>
              </a:rPr>
              <a:t>网络的延伸</a:t>
            </a:r>
            <a:endParaRPr lang="en-US" altLang="zh-CN" sz="2400" dirty="0" smtClean="0">
              <a:ea typeface="宋体" pitchFamily="2" charset="-122"/>
            </a:endParaRPr>
          </a:p>
        </p:txBody>
      </p:sp>
      <p:sp>
        <p:nvSpPr>
          <p:cNvPr id="15872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474DEC21-C309-409F-B4D8-AFFD787EABB8}" type="slidenum">
              <a:rPr lang="zh-CN" altLang="en-US" sz="1200" smtClean="0">
                <a:solidFill>
                  <a:schemeClr val="bg2"/>
                </a:solidFill>
                <a:latin typeface="Arial" pitchFamily="34" charset="0"/>
              </a:rPr>
              <a:pPr eaLnBrk="1" hangingPunct="1">
                <a:spcBef>
                  <a:spcPct val="0"/>
                </a:spcBef>
                <a:buClrTx/>
                <a:buSzTx/>
                <a:buFontTx/>
                <a:buNone/>
              </a:pPr>
              <a:t>151</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85698" name="Rectangle 2"/>
          <p:cNvSpPr>
            <a:spLocks noGrp="1" noRot="1" noChangeArrowheads="1"/>
          </p:cNvSpPr>
          <p:nvPr>
            <p:ph type="title"/>
          </p:nvPr>
        </p:nvSpPr>
        <p:spPr>
          <a:xfrm>
            <a:off x="1187450" y="228600"/>
            <a:ext cx="7956550" cy="1471613"/>
          </a:xfrm>
        </p:spPr>
        <p:txBody>
          <a:bodyPr/>
          <a:lstStyle/>
          <a:p>
            <a:pPr eaLnBrk="1" hangingPunct="1">
              <a:defRPr/>
            </a:pPr>
            <a:endParaRPr lang="zh-CN" altLang="en-US" smtClean="0">
              <a:ea typeface="宋体" pitchFamily="2" charset="-122"/>
            </a:endParaRPr>
          </a:p>
        </p:txBody>
      </p:sp>
      <p:sp>
        <p:nvSpPr>
          <p:cNvPr id="285699" name="Rectangle 3"/>
          <p:cNvSpPr>
            <a:spLocks noGrp="1" noChangeArrowheads="1"/>
          </p:cNvSpPr>
          <p:nvPr>
            <p:ph type="body" idx="1"/>
          </p:nvPr>
        </p:nvSpPr>
        <p:spPr>
          <a:xfrm>
            <a:off x="468313" y="1916113"/>
            <a:ext cx="8229600" cy="3744912"/>
          </a:xfrm>
        </p:spPr>
        <p:txBody>
          <a:bodyPr/>
          <a:lstStyle/>
          <a:p>
            <a:pPr eaLnBrk="1" hangingPunct="1">
              <a:defRPr/>
            </a:pPr>
            <a:r>
              <a:rPr lang="en-US" altLang="zh-CN" sz="2400" dirty="0" smtClean="0">
                <a:ea typeface="宋体" pitchFamily="2" charset="-122"/>
              </a:rPr>
              <a:t>5.Availability and adoption of object-oriented technology</a:t>
            </a:r>
          </a:p>
          <a:p>
            <a:pPr lvl="1" eaLnBrk="1" hangingPunct="1">
              <a:defRPr/>
            </a:pPr>
            <a:r>
              <a:rPr lang="zh-CN" altLang="en-US" sz="2400" dirty="0" smtClean="0">
                <a:ea typeface="宋体" pitchFamily="2" charset="-122"/>
              </a:rPr>
              <a:t>面向对象技术的出现和应用</a:t>
            </a:r>
          </a:p>
          <a:p>
            <a:pPr eaLnBrk="1" hangingPunct="1">
              <a:defRPr/>
            </a:pPr>
            <a:r>
              <a:rPr lang="en-US" altLang="zh-CN" sz="2400" dirty="0" smtClean="0">
                <a:ea typeface="宋体" pitchFamily="2" charset="-122"/>
              </a:rPr>
              <a:t>6.Graphical user interfaces using windows, icons, menus, and pointers </a:t>
            </a:r>
          </a:p>
          <a:p>
            <a:pPr lvl="1" eaLnBrk="1" hangingPunct="1">
              <a:defRPr/>
            </a:pPr>
            <a:r>
              <a:rPr lang="zh-CN" altLang="en-US" sz="2400" dirty="0" smtClean="0">
                <a:ea typeface="宋体" pitchFamily="2" charset="-122"/>
              </a:rPr>
              <a:t>使用窗口、图标、菜单和指针的用户界面</a:t>
            </a:r>
          </a:p>
          <a:p>
            <a:pPr eaLnBrk="1" hangingPunct="1">
              <a:defRPr/>
            </a:pPr>
            <a:r>
              <a:rPr lang="en-US" altLang="zh-CN" sz="2400" dirty="0" smtClean="0">
                <a:ea typeface="宋体" pitchFamily="2" charset="-122"/>
              </a:rPr>
              <a:t>7.Unpredictability of the waterfall model of software development</a:t>
            </a:r>
          </a:p>
          <a:p>
            <a:pPr lvl="1" eaLnBrk="1" hangingPunct="1">
              <a:defRPr/>
            </a:pPr>
            <a:r>
              <a:rPr lang="zh-CN" altLang="en-US" sz="2400" dirty="0" smtClean="0">
                <a:ea typeface="宋体" pitchFamily="2" charset="-122"/>
              </a:rPr>
              <a:t>软件开发瀑布模型的不可预知性。</a:t>
            </a:r>
            <a:endParaRPr lang="en-US" altLang="zh-CN" sz="2400" dirty="0" smtClean="0">
              <a:ea typeface="宋体" pitchFamily="2" charset="-122"/>
            </a:endParaRPr>
          </a:p>
        </p:txBody>
      </p:sp>
      <p:sp>
        <p:nvSpPr>
          <p:cNvPr id="15974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E25D59A5-D62C-4A41-B14B-5339B8471C0C}" type="slidenum">
              <a:rPr lang="zh-CN" altLang="en-US" sz="1200" smtClean="0">
                <a:solidFill>
                  <a:schemeClr val="bg2"/>
                </a:solidFill>
                <a:latin typeface="Arial" pitchFamily="34" charset="0"/>
              </a:rPr>
              <a:pPr eaLnBrk="1" hangingPunct="1">
                <a:spcBef>
                  <a:spcPct val="0"/>
                </a:spcBef>
                <a:buClrTx/>
                <a:buSzTx/>
                <a:buFontTx/>
                <a:buNone/>
              </a:pPr>
              <a:t>152</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192514" name="Rectangle 2"/>
          <p:cNvSpPr>
            <a:spLocks noGrp="1" noRot="1" noChangeArrowheads="1"/>
          </p:cNvSpPr>
          <p:nvPr>
            <p:ph type="title"/>
          </p:nvPr>
        </p:nvSpPr>
        <p:spPr>
          <a:xfrm>
            <a:off x="1042988" y="228600"/>
            <a:ext cx="7705725" cy="884238"/>
          </a:xfrm>
        </p:spPr>
        <p:txBody>
          <a:bodyPr/>
          <a:lstStyle/>
          <a:p>
            <a:pPr algn="l" eaLnBrk="1" hangingPunct="1">
              <a:defRPr/>
            </a:pPr>
            <a:r>
              <a:rPr lang="zh-CN" altLang="en-US" sz="2800" smtClean="0">
                <a:latin typeface="宋体" pitchFamily="2" charset="-122"/>
                <a:ea typeface="宋体" pitchFamily="2" charset="-122"/>
              </a:rPr>
              <a:t>二、软件工程规范的基础概念 （</a:t>
            </a:r>
            <a:r>
              <a:rPr lang="en-US" altLang="zh-CN" sz="2800" smtClean="0">
                <a:latin typeface="宋体" pitchFamily="2" charset="-122"/>
                <a:ea typeface="宋体" pitchFamily="2" charset="-122"/>
              </a:rPr>
              <a:t>Wasserman</a:t>
            </a:r>
            <a:r>
              <a:rPr lang="zh-CN" altLang="en-US" sz="2800" smtClean="0">
                <a:latin typeface="宋体" pitchFamily="2" charset="-122"/>
                <a:ea typeface="宋体" pitchFamily="2" charset="-122"/>
              </a:rPr>
              <a:t>）</a:t>
            </a:r>
          </a:p>
        </p:txBody>
      </p:sp>
      <p:sp>
        <p:nvSpPr>
          <p:cNvPr id="192515" name="Rectangle 3"/>
          <p:cNvSpPr>
            <a:spLocks noGrp="1" noChangeArrowheads="1"/>
          </p:cNvSpPr>
          <p:nvPr>
            <p:ph type="body" idx="1"/>
          </p:nvPr>
        </p:nvSpPr>
        <p:spPr>
          <a:xfrm>
            <a:off x="611188" y="1293813"/>
            <a:ext cx="6913562" cy="4222750"/>
          </a:xfrm>
        </p:spPr>
        <p:txBody>
          <a:bodyPr/>
          <a:lstStyle/>
          <a:p>
            <a:pPr eaLnBrk="1" hangingPunct="1">
              <a:lnSpc>
                <a:spcPct val="90000"/>
              </a:lnSpc>
              <a:defRPr/>
            </a:pPr>
            <a:r>
              <a:rPr lang="en-US" altLang="zh-CN" sz="2800" smtClean="0">
                <a:ea typeface="宋体" pitchFamily="2" charset="-122"/>
              </a:rPr>
              <a:t>Abstraction                                   </a:t>
            </a:r>
            <a:endParaRPr lang="zh-CN" altLang="en-US" sz="2800" smtClean="0">
              <a:solidFill>
                <a:srgbClr val="FFFF00"/>
              </a:solidFill>
              <a:effectLst/>
              <a:ea typeface="宋体" pitchFamily="2" charset="-122"/>
            </a:endParaRPr>
          </a:p>
          <a:p>
            <a:pPr eaLnBrk="1" hangingPunct="1">
              <a:lnSpc>
                <a:spcPct val="90000"/>
              </a:lnSpc>
              <a:defRPr/>
            </a:pPr>
            <a:r>
              <a:rPr lang="en-US" altLang="zh-CN" sz="2800" smtClean="0">
                <a:ea typeface="宋体" pitchFamily="2" charset="-122"/>
              </a:rPr>
              <a:t>Analysis and design methods and notations </a:t>
            </a:r>
            <a:endParaRPr lang="zh-CN" altLang="en-US" sz="1800" smtClean="0">
              <a:solidFill>
                <a:srgbClr val="FFFF00"/>
              </a:solidFill>
              <a:effectLst/>
              <a:ea typeface="宋体" pitchFamily="2" charset="-122"/>
            </a:endParaRPr>
          </a:p>
          <a:p>
            <a:pPr eaLnBrk="1" hangingPunct="1">
              <a:lnSpc>
                <a:spcPct val="90000"/>
              </a:lnSpc>
              <a:defRPr/>
            </a:pPr>
            <a:r>
              <a:rPr lang="en-US" altLang="zh-CN" sz="2800" smtClean="0">
                <a:ea typeface="宋体" pitchFamily="2" charset="-122"/>
              </a:rPr>
              <a:t>User interface prototyping   </a:t>
            </a:r>
            <a:endParaRPr lang="zh-CN" altLang="en-US" sz="2800" smtClean="0">
              <a:solidFill>
                <a:srgbClr val="FFFF00"/>
              </a:solidFill>
              <a:effectLst/>
              <a:ea typeface="宋体" pitchFamily="2" charset="-122"/>
            </a:endParaRPr>
          </a:p>
          <a:p>
            <a:pPr eaLnBrk="1" hangingPunct="1">
              <a:lnSpc>
                <a:spcPct val="90000"/>
              </a:lnSpc>
              <a:defRPr/>
            </a:pPr>
            <a:r>
              <a:rPr lang="en-US" altLang="zh-CN" sz="2800" smtClean="0">
                <a:ea typeface="宋体" pitchFamily="2" charset="-122"/>
              </a:rPr>
              <a:t>Software architecture          </a:t>
            </a:r>
            <a:endParaRPr lang="zh-CN" altLang="en-US" sz="2800" smtClean="0">
              <a:solidFill>
                <a:srgbClr val="FFFF00"/>
              </a:solidFill>
              <a:effectLst/>
              <a:ea typeface="宋体" pitchFamily="2" charset="-122"/>
            </a:endParaRPr>
          </a:p>
          <a:p>
            <a:pPr eaLnBrk="1" hangingPunct="1">
              <a:lnSpc>
                <a:spcPct val="90000"/>
              </a:lnSpc>
              <a:defRPr/>
            </a:pPr>
            <a:r>
              <a:rPr lang="en-US" altLang="zh-CN" sz="2800" smtClean="0">
                <a:ea typeface="宋体" pitchFamily="2" charset="-122"/>
              </a:rPr>
              <a:t>Software process                      </a:t>
            </a:r>
            <a:endParaRPr lang="zh-CN" altLang="en-US" sz="2800" smtClean="0">
              <a:solidFill>
                <a:srgbClr val="FFFF00"/>
              </a:solidFill>
              <a:effectLst/>
              <a:ea typeface="宋体" pitchFamily="2" charset="-122"/>
            </a:endParaRPr>
          </a:p>
          <a:p>
            <a:pPr eaLnBrk="1" hangingPunct="1">
              <a:lnSpc>
                <a:spcPct val="90000"/>
              </a:lnSpc>
              <a:defRPr/>
            </a:pPr>
            <a:r>
              <a:rPr lang="en-US" altLang="zh-CN" sz="2800" smtClean="0">
                <a:ea typeface="宋体" pitchFamily="2" charset="-122"/>
              </a:rPr>
              <a:t>Reuse                                          </a:t>
            </a:r>
            <a:endParaRPr lang="zh-CN" altLang="en-US" sz="2800" smtClean="0">
              <a:solidFill>
                <a:srgbClr val="FFFF00"/>
              </a:solidFill>
              <a:effectLst/>
              <a:ea typeface="宋体" pitchFamily="2" charset="-122"/>
            </a:endParaRPr>
          </a:p>
          <a:p>
            <a:pPr eaLnBrk="1" hangingPunct="1">
              <a:lnSpc>
                <a:spcPct val="90000"/>
              </a:lnSpc>
              <a:defRPr/>
            </a:pPr>
            <a:r>
              <a:rPr lang="en-US" altLang="zh-CN" sz="2800" smtClean="0">
                <a:ea typeface="宋体" pitchFamily="2" charset="-122"/>
              </a:rPr>
              <a:t>Measurement                                 </a:t>
            </a:r>
            <a:endParaRPr lang="zh-CN" altLang="en-US" sz="2800" smtClean="0">
              <a:solidFill>
                <a:srgbClr val="FFFF00"/>
              </a:solidFill>
              <a:effectLst/>
              <a:ea typeface="宋体" pitchFamily="2" charset="-122"/>
            </a:endParaRPr>
          </a:p>
          <a:p>
            <a:pPr eaLnBrk="1" hangingPunct="1">
              <a:lnSpc>
                <a:spcPct val="90000"/>
              </a:lnSpc>
              <a:defRPr/>
            </a:pPr>
            <a:r>
              <a:rPr lang="en-US" altLang="zh-CN" sz="2800" smtClean="0">
                <a:ea typeface="宋体" pitchFamily="2" charset="-122"/>
              </a:rPr>
              <a:t>Tools and integrated environments </a:t>
            </a:r>
            <a:endParaRPr lang="zh-CN" altLang="en-US" sz="2800" smtClean="0">
              <a:solidFill>
                <a:srgbClr val="FFFF00"/>
              </a:solidFill>
              <a:effectLst/>
              <a:ea typeface="宋体" pitchFamily="2" charset="-122"/>
            </a:endParaRPr>
          </a:p>
        </p:txBody>
      </p:sp>
      <p:grpSp>
        <p:nvGrpSpPr>
          <p:cNvPr id="2" name="Group 16"/>
          <p:cNvGrpSpPr>
            <a:grpSpLocks/>
          </p:cNvGrpSpPr>
          <p:nvPr/>
        </p:nvGrpSpPr>
        <p:grpSpPr bwMode="auto">
          <a:xfrm>
            <a:off x="4500563" y="1312863"/>
            <a:ext cx="3240087" cy="4464050"/>
            <a:chOff x="2835" y="845"/>
            <a:chExt cx="2041" cy="2812"/>
          </a:xfrm>
        </p:grpSpPr>
        <p:sp>
          <p:nvSpPr>
            <p:cNvPr id="160776" name="Rectangle 7"/>
            <p:cNvSpPr>
              <a:spLocks noChangeArrowheads="1"/>
            </p:cNvSpPr>
            <p:nvPr/>
          </p:nvSpPr>
          <p:spPr bwMode="auto">
            <a:xfrm>
              <a:off x="4376" y="845"/>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zh-CN" altLang="en-US" sz="2400">
                  <a:solidFill>
                    <a:srgbClr val="FFFF00"/>
                  </a:solidFill>
                  <a:latin typeface="Garamond" pitchFamily="18" charset="0"/>
                </a:rPr>
                <a:t>抽象</a:t>
              </a:r>
            </a:p>
          </p:txBody>
        </p:sp>
        <p:sp>
          <p:nvSpPr>
            <p:cNvPr id="160777" name="Rectangle 8"/>
            <p:cNvSpPr>
              <a:spLocks noChangeArrowheads="1"/>
            </p:cNvSpPr>
            <p:nvPr/>
          </p:nvSpPr>
          <p:spPr bwMode="auto">
            <a:xfrm>
              <a:off x="2835" y="1389"/>
              <a:ext cx="20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zh-CN" altLang="en-US" sz="2400">
                  <a:solidFill>
                    <a:srgbClr val="FFFF00"/>
                  </a:solidFill>
                  <a:latin typeface="Garamond" pitchFamily="18" charset="0"/>
                </a:rPr>
                <a:t>分析、设计方法和符号</a:t>
              </a:r>
            </a:p>
          </p:txBody>
        </p:sp>
        <p:sp>
          <p:nvSpPr>
            <p:cNvPr id="160778" name="Rectangle 9"/>
            <p:cNvSpPr>
              <a:spLocks noChangeArrowheads="1"/>
            </p:cNvSpPr>
            <p:nvPr/>
          </p:nvSpPr>
          <p:spPr bwMode="auto">
            <a:xfrm>
              <a:off x="3603" y="1689"/>
              <a:ext cx="126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lnSpc>
                  <a:spcPct val="90000"/>
                </a:lnSpc>
                <a:buFont typeface="Wingdings" pitchFamily="2" charset="2"/>
                <a:buNone/>
              </a:pPr>
              <a:r>
                <a:rPr lang="zh-CN" altLang="en-US" sz="2400">
                  <a:solidFill>
                    <a:srgbClr val="FFFF00"/>
                  </a:solidFill>
                  <a:latin typeface="Garamond" pitchFamily="18" charset="0"/>
                </a:rPr>
                <a:t>用户界面原型</a:t>
              </a:r>
            </a:p>
          </p:txBody>
        </p:sp>
        <p:sp>
          <p:nvSpPr>
            <p:cNvPr id="160779" name="Rectangle 10"/>
            <p:cNvSpPr>
              <a:spLocks noChangeArrowheads="1"/>
            </p:cNvSpPr>
            <p:nvPr/>
          </p:nvSpPr>
          <p:spPr bwMode="auto">
            <a:xfrm>
              <a:off x="3603" y="1949"/>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zh-CN" altLang="en-US" sz="2400">
                  <a:solidFill>
                    <a:srgbClr val="FFFF00"/>
                  </a:solidFill>
                  <a:latin typeface="Garamond" pitchFamily="18" charset="0"/>
                </a:rPr>
                <a:t>软件体系结构</a:t>
              </a:r>
            </a:p>
          </p:txBody>
        </p:sp>
        <p:sp>
          <p:nvSpPr>
            <p:cNvPr id="160780" name="Rectangle 11"/>
            <p:cNvSpPr>
              <a:spLocks noChangeArrowheads="1"/>
            </p:cNvSpPr>
            <p:nvPr/>
          </p:nvSpPr>
          <p:spPr bwMode="auto">
            <a:xfrm>
              <a:off x="3987" y="2266"/>
              <a:ext cx="88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lnSpc>
                  <a:spcPct val="90000"/>
                </a:lnSpc>
                <a:buFont typeface="Wingdings" pitchFamily="2" charset="2"/>
                <a:buNone/>
              </a:pPr>
              <a:r>
                <a:rPr lang="zh-CN" altLang="en-US" sz="2400">
                  <a:solidFill>
                    <a:srgbClr val="FFFF00"/>
                  </a:solidFill>
                  <a:latin typeface="Garamond" pitchFamily="18" charset="0"/>
                </a:rPr>
                <a:t>软件过程</a:t>
              </a:r>
            </a:p>
          </p:txBody>
        </p:sp>
        <p:sp>
          <p:nvSpPr>
            <p:cNvPr id="160781" name="Rectangle 12"/>
            <p:cNvSpPr>
              <a:spLocks noChangeArrowheads="1"/>
            </p:cNvSpPr>
            <p:nvPr/>
          </p:nvSpPr>
          <p:spPr bwMode="auto">
            <a:xfrm>
              <a:off x="4327" y="2540"/>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r>
                <a:rPr lang="zh-CN" altLang="en-US" sz="2400">
                  <a:solidFill>
                    <a:srgbClr val="FFFF00"/>
                  </a:solidFill>
                  <a:latin typeface="Garamond" pitchFamily="18" charset="0"/>
                </a:rPr>
                <a:t>复用</a:t>
              </a:r>
            </a:p>
          </p:txBody>
        </p:sp>
        <p:sp>
          <p:nvSpPr>
            <p:cNvPr id="160782" name="Rectangle 13"/>
            <p:cNvSpPr>
              <a:spLocks noChangeArrowheads="1"/>
            </p:cNvSpPr>
            <p:nvPr/>
          </p:nvSpPr>
          <p:spPr bwMode="auto">
            <a:xfrm>
              <a:off x="4371" y="2823"/>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zh-CN" altLang="en-US" sz="2400">
                  <a:solidFill>
                    <a:srgbClr val="FFFF00"/>
                  </a:solidFill>
                  <a:latin typeface="Garamond" pitchFamily="18" charset="0"/>
                </a:rPr>
                <a:t>度量</a:t>
              </a:r>
            </a:p>
          </p:txBody>
        </p:sp>
        <p:sp>
          <p:nvSpPr>
            <p:cNvPr id="160783" name="Rectangle 14"/>
            <p:cNvSpPr>
              <a:spLocks noChangeArrowheads="1"/>
            </p:cNvSpPr>
            <p:nvPr/>
          </p:nvSpPr>
          <p:spPr bwMode="auto">
            <a:xfrm>
              <a:off x="3411" y="3392"/>
              <a:ext cx="146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lnSpc>
                  <a:spcPct val="90000"/>
                </a:lnSpc>
                <a:buFont typeface="Wingdings" pitchFamily="2" charset="2"/>
                <a:buNone/>
              </a:pPr>
              <a:r>
                <a:rPr lang="zh-CN" altLang="en-US" sz="2400">
                  <a:solidFill>
                    <a:srgbClr val="FFFF00"/>
                  </a:solidFill>
                  <a:latin typeface="Garamond" pitchFamily="18" charset="0"/>
                </a:rPr>
                <a:t>工具和集成环境</a:t>
              </a:r>
            </a:p>
          </p:txBody>
        </p:sp>
      </p:grpSp>
      <p:pic>
        <p:nvPicPr>
          <p:cNvPr id="192527" name="Picture 15" descr="008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763963" y="5876925"/>
            <a:ext cx="8572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5" name="灯片编号占位符 1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0A01F0AD-61DF-4C36-8ADF-1B73E5DDD830}" type="slidenum">
              <a:rPr lang="zh-CN" altLang="en-US" sz="1200" smtClean="0">
                <a:solidFill>
                  <a:schemeClr val="bg2"/>
                </a:solidFill>
                <a:latin typeface="Arial" pitchFamily="34" charset="0"/>
              </a:rPr>
              <a:pPr eaLnBrk="1" hangingPunct="1">
                <a:spcBef>
                  <a:spcPct val="0"/>
                </a:spcBef>
                <a:buClrTx/>
                <a:buSzTx/>
                <a:buFontTx/>
                <a:buNone/>
              </a:pPr>
              <a:t>153</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192527"/>
                    </p:tgtEl>
                  </p:cond>
                </p:stCondLst>
                <p:endSync evt="end" delay="0">
                  <p:rtn val="all"/>
                </p:endSync>
                <p:childTnLst>
                  <p:par>
                    <p:cTn id="3" fill="hold" nodeType="clickPar">
                      <p:stCondLst>
                        <p:cond delay="0"/>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Right)">
                                      <p:cBhvr>
                                        <p:cTn id="7" dur="500"/>
                                        <p:tgtEl>
                                          <p:spTgt spid="2"/>
                                        </p:tgtEl>
                                      </p:cBhvr>
                                    </p:animEffect>
                                  </p:childTnLst>
                                </p:cTn>
                              </p:par>
                            </p:childTnLst>
                          </p:cTn>
                        </p:par>
                      </p:childTnLst>
                    </p:cTn>
                  </p:par>
                </p:childTnLst>
              </p:cTn>
              <p:nextCondLst>
                <p:cond evt="onClick" delay="0">
                  <p:tgtEl>
                    <p:spTgt spid="192527"/>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161795" name="Rectangle 2"/>
          <p:cNvSpPr>
            <a:spLocks noGrp="1" noRot="1" noChangeArrowheads="1"/>
          </p:cNvSpPr>
          <p:nvPr>
            <p:ph type="title"/>
          </p:nvPr>
        </p:nvSpPr>
        <p:spPr/>
        <p:txBody>
          <a:bodyPr/>
          <a:lstStyle/>
          <a:p>
            <a:pPr eaLnBrk="1" hangingPunct="1"/>
            <a:r>
              <a:rPr lang="en-US" altLang="zh-CN" b="0" smtClean="0">
                <a:effectLst/>
                <a:ea typeface="宋体" pitchFamily="2" charset="-122"/>
              </a:rPr>
              <a:t>Abstraction </a:t>
            </a:r>
            <a:r>
              <a:rPr lang="zh-CN" altLang="en-US" sz="4800" b="0" smtClean="0">
                <a:solidFill>
                  <a:schemeClr val="folHlink"/>
                </a:solidFill>
                <a:effectLst/>
                <a:ea typeface="宋体" pitchFamily="2" charset="-122"/>
              </a:rPr>
              <a:t>抽象</a:t>
            </a:r>
            <a:endParaRPr lang="en-US" altLang="zh-CN" sz="4800" b="0" smtClean="0">
              <a:solidFill>
                <a:schemeClr val="folHlink"/>
              </a:solidFill>
              <a:effectLst/>
              <a:ea typeface="宋体" pitchFamily="2" charset="-122"/>
            </a:endParaRPr>
          </a:p>
        </p:txBody>
      </p:sp>
      <p:sp>
        <p:nvSpPr>
          <p:cNvPr id="268291" name="Rectangle 3"/>
          <p:cNvSpPr>
            <a:spLocks noGrp="1" noChangeArrowheads="1"/>
          </p:cNvSpPr>
          <p:nvPr>
            <p:ph type="body" idx="1"/>
          </p:nvPr>
        </p:nvSpPr>
        <p:spPr/>
        <p:txBody>
          <a:bodyPr/>
          <a:lstStyle/>
          <a:p>
            <a:pPr algn="just" eaLnBrk="1" hangingPunct="1">
              <a:lnSpc>
                <a:spcPct val="80000"/>
              </a:lnSpc>
              <a:defRPr/>
            </a:pPr>
            <a:r>
              <a:rPr lang="en-US" altLang="zh-CN" sz="2800" dirty="0" smtClean="0">
                <a:solidFill>
                  <a:schemeClr val="folHlink"/>
                </a:solidFill>
                <a:ea typeface="宋体" pitchFamily="2" charset="-122"/>
              </a:rPr>
              <a:t>Abstraction</a:t>
            </a:r>
            <a:r>
              <a:rPr lang="en-US" altLang="zh-CN" sz="2800" dirty="0" smtClean="0">
                <a:ea typeface="宋体" pitchFamily="2" charset="-122"/>
              </a:rPr>
              <a:t> is a description of the problem at some level of generalization that allows us to concentrate on the key aspects of the problem without getting mired in the details, this notion is different from a Transformation ,where we translate the problem to another environment that we understand better. </a:t>
            </a:r>
          </a:p>
          <a:p>
            <a:pPr algn="just" eaLnBrk="1" hangingPunct="1">
              <a:lnSpc>
                <a:spcPct val="80000"/>
              </a:lnSpc>
              <a:defRPr/>
            </a:pPr>
            <a:r>
              <a:rPr lang="zh-CN" altLang="en-US" sz="2800" dirty="0" smtClean="0">
                <a:solidFill>
                  <a:schemeClr val="folHlink"/>
                </a:solidFill>
                <a:ea typeface="宋体" pitchFamily="2" charset="-122"/>
              </a:rPr>
              <a:t>抽象</a:t>
            </a:r>
            <a:r>
              <a:rPr lang="zh-CN" altLang="en-US" sz="2800" dirty="0" smtClean="0">
                <a:ea typeface="宋体" pitchFamily="2" charset="-122"/>
              </a:rPr>
              <a:t>就是在概括层次上对问题的描述，它使我们能侧重考虑问题的关键方面而不会陷于细节。这个概念与转化不同，转化是把问题移到另外一个可以更好理解的环境中去。</a:t>
            </a:r>
            <a:endParaRPr lang="en-US" altLang="zh-CN" sz="2800" dirty="0" smtClean="0">
              <a:ea typeface="宋体" pitchFamily="2" charset="-122"/>
            </a:endParaRPr>
          </a:p>
        </p:txBody>
      </p:sp>
      <p:sp>
        <p:nvSpPr>
          <p:cNvPr id="16179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DA934B8A-3F15-48D4-86D5-D387CEF3B65B}" type="slidenum">
              <a:rPr lang="zh-CN" altLang="en-US" sz="1200" smtClean="0">
                <a:solidFill>
                  <a:schemeClr val="bg2"/>
                </a:solidFill>
                <a:latin typeface="Arial" pitchFamily="34" charset="0"/>
              </a:rPr>
              <a:pPr eaLnBrk="1" hangingPunct="1">
                <a:spcBef>
                  <a:spcPct val="0"/>
                </a:spcBef>
                <a:buClrTx/>
                <a:buSzTx/>
                <a:buFontTx/>
                <a:buNone/>
              </a:pPr>
              <a:t>154</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88098" name="Rectangle 2"/>
          <p:cNvSpPr>
            <a:spLocks noGrp="1" noRot="1" noChangeArrowheads="1"/>
          </p:cNvSpPr>
          <p:nvPr>
            <p:ph type="title"/>
          </p:nvPr>
        </p:nvSpPr>
        <p:spPr>
          <a:xfrm>
            <a:off x="971550" y="228600"/>
            <a:ext cx="7777163" cy="884238"/>
          </a:xfrm>
        </p:spPr>
        <p:txBody>
          <a:bodyPr/>
          <a:lstStyle/>
          <a:p>
            <a:pPr eaLnBrk="1" hangingPunct="1">
              <a:defRPr/>
            </a:pPr>
            <a:r>
              <a:rPr lang="en-US" altLang="zh-CN" sz="2800" smtClean="0">
                <a:ea typeface="宋体" pitchFamily="2" charset="-122"/>
              </a:rPr>
              <a:t>Analysis and design methods and notations</a:t>
            </a:r>
            <a:br>
              <a:rPr lang="en-US" altLang="zh-CN" sz="2800" smtClean="0">
                <a:ea typeface="宋体" pitchFamily="2" charset="-122"/>
              </a:rPr>
            </a:br>
            <a:r>
              <a:rPr lang="zh-CN" altLang="en-US" sz="2800" smtClean="0">
                <a:ea typeface="宋体" pitchFamily="2" charset="-122"/>
              </a:rPr>
              <a:t>分析、设计方法和符号</a:t>
            </a:r>
            <a:r>
              <a:rPr lang="zh-CN" altLang="en-US" sz="3600" smtClean="0">
                <a:ea typeface="宋体" pitchFamily="2" charset="-122"/>
              </a:rPr>
              <a:t> </a:t>
            </a:r>
          </a:p>
        </p:txBody>
      </p:sp>
      <p:sp>
        <p:nvSpPr>
          <p:cNvPr id="388099" name="Rectangle 3"/>
          <p:cNvSpPr>
            <a:spLocks noGrp="1" noChangeArrowheads="1"/>
          </p:cNvSpPr>
          <p:nvPr>
            <p:ph type="body" idx="1"/>
          </p:nvPr>
        </p:nvSpPr>
        <p:spPr>
          <a:xfrm>
            <a:off x="467544" y="1268760"/>
            <a:ext cx="8229600" cy="4830763"/>
          </a:xfrm>
        </p:spPr>
        <p:txBody>
          <a:bodyPr/>
          <a:lstStyle/>
          <a:p>
            <a:pPr eaLnBrk="1" hangingPunct="1">
              <a:defRPr/>
            </a:pPr>
            <a:r>
              <a:rPr lang="en-US" altLang="zh-CN" dirty="0" smtClean="0">
                <a:ea typeface="宋体" pitchFamily="2" charset="-122"/>
              </a:rPr>
              <a:t>A communication medium. they allow us to build models and check them for completeness and consistency.</a:t>
            </a:r>
          </a:p>
          <a:p>
            <a:pPr eaLnBrk="1" hangingPunct="1">
              <a:defRPr/>
            </a:pPr>
            <a:r>
              <a:rPr lang="zh-CN" altLang="en-US" dirty="0" smtClean="0">
                <a:ea typeface="宋体" pitchFamily="2" charset="-122"/>
              </a:rPr>
              <a:t>是交流的媒介，允许我们建立模型并检查它们的完整性和一致性。</a:t>
            </a:r>
          </a:p>
        </p:txBody>
      </p:sp>
      <p:sp>
        <p:nvSpPr>
          <p:cNvPr id="16282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6816E2DC-7815-42A2-B912-F40D36CDF1DE}" type="slidenum">
              <a:rPr lang="zh-CN" altLang="en-US" sz="1200" smtClean="0">
                <a:solidFill>
                  <a:schemeClr val="bg2"/>
                </a:solidFill>
                <a:latin typeface="Arial" pitchFamily="34" charset="0"/>
              </a:rPr>
              <a:pPr eaLnBrk="1" hangingPunct="1">
                <a:spcBef>
                  <a:spcPct val="0"/>
                </a:spcBef>
                <a:buClrTx/>
                <a:buSzTx/>
                <a:buFontTx/>
                <a:buNone/>
              </a:pPr>
              <a:t>155</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69314" name="Rectangle 2"/>
          <p:cNvSpPr>
            <a:spLocks noGrp="1" noRot="1" noChangeArrowheads="1"/>
          </p:cNvSpPr>
          <p:nvPr>
            <p:ph type="title"/>
          </p:nvPr>
        </p:nvSpPr>
        <p:spPr/>
        <p:txBody>
          <a:bodyPr/>
          <a:lstStyle/>
          <a:p>
            <a:pPr eaLnBrk="1" hangingPunct="1">
              <a:defRPr/>
            </a:pPr>
            <a:r>
              <a:rPr lang="en-US" altLang="zh-CN" smtClean="0">
                <a:ea typeface="宋体" pitchFamily="2" charset="-122"/>
              </a:rPr>
              <a:t>Prototyping</a:t>
            </a:r>
            <a:r>
              <a:rPr lang="zh-CN" altLang="en-US" smtClean="0">
                <a:solidFill>
                  <a:schemeClr val="folHlink"/>
                </a:solidFill>
                <a:ea typeface="宋体" pitchFamily="2" charset="-122"/>
              </a:rPr>
              <a:t>原型</a:t>
            </a:r>
          </a:p>
        </p:txBody>
      </p:sp>
      <p:sp>
        <p:nvSpPr>
          <p:cNvPr id="269315" name="Rectangle 3"/>
          <p:cNvSpPr>
            <a:spLocks noGrp="1" noChangeArrowheads="1"/>
          </p:cNvSpPr>
          <p:nvPr>
            <p:ph type="body" idx="1"/>
          </p:nvPr>
        </p:nvSpPr>
        <p:spPr>
          <a:xfrm>
            <a:off x="468313" y="1341438"/>
            <a:ext cx="8229600" cy="4830762"/>
          </a:xfrm>
        </p:spPr>
        <p:txBody>
          <a:bodyPr/>
          <a:lstStyle/>
          <a:p>
            <a:pPr algn="just" eaLnBrk="1" hangingPunct="1">
              <a:defRPr/>
            </a:pPr>
            <a:r>
              <a:rPr lang="en-US" altLang="zh-CN" sz="2400" b="1" dirty="0" smtClean="0">
                <a:solidFill>
                  <a:schemeClr val="folHlink"/>
                </a:solidFill>
                <a:ea typeface="宋体" pitchFamily="2" charset="-122"/>
              </a:rPr>
              <a:t>Prototyping</a:t>
            </a:r>
            <a:r>
              <a:rPr lang="en-US" altLang="zh-CN" sz="2400" dirty="0" smtClean="0">
                <a:solidFill>
                  <a:schemeClr val="folHlink"/>
                </a:solidFill>
                <a:ea typeface="宋体" pitchFamily="2" charset="-122"/>
              </a:rPr>
              <a:t> </a:t>
            </a:r>
            <a:r>
              <a:rPr lang="en-US" altLang="zh-CN" sz="2400" dirty="0" smtClean="0">
                <a:ea typeface="宋体" pitchFamily="2" charset="-122"/>
              </a:rPr>
              <a:t>means building a small version of a  system, usually with limited functionality</a:t>
            </a:r>
            <a:r>
              <a:rPr lang="zh-CN" altLang="en-US" sz="2400" dirty="0" smtClean="0">
                <a:ea typeface="宋体" pitchFamily="2" charset="-122"/>
              </a:rPr>
              <a:t>。</a:t>
            </a:r>
            <a:r>
              <a:rPr lang="zh-CN" altLang="en-US" sz="2400" b="1" dirty="0" smtClean="0">
                <a:solidFill>
                  <a:schemeClr val="folHlink"/>
                </a:solidFill>
                <a:ea typeface="宋体" pitchFamily="2" charset="-122"/>
              </a:rPr>
              <a:t>原型</a:t>
            </a:r>
            <a:r>
              <a:rPr lang="zh-CN" altLang="en-US" sz="2400" dirty="0" smtClean="0">
                <a:ea typeface="宋体" pitchFamily="2" charset="-122"/>
              </a:rPr>
              <a:t>意味着建立系统的小版本，通常具有有限的功能。</a:t>
            </a:r>
          </a:p>
          <a:p>
            <a:pPr lvl="1" algn="just" eaLnBrk="1" hangingPunct="1">
              <a:defRPr/>
            </a:pPr>
            <a:r>
              <a:rPr lang="en-US" altLang="zh-CN" sz="2400" dirty="0" smtClean="0">
                <a:ea typeface="宋体" pitchFamily="2" charset="-122"/>
              </a:rPr>
              <a:t>1.Help the user or customer identify the key requirements of a system </a:t>
            </a:r>
            <a:r>
              <a:rPr lang="zh-CN" altLang="en-US" sz="2400" dirty="0" smtClean="0">
                <a:ea typeface="宋体" pitchFamily="2" charset="-122"/>
              </a:rPr>
              <a:t>帮助用户和顾客确定系统的关键需求；</a:t>
            </a:r>
            <a:endParaRPr lang="en-US" altLang="zh-CN" sz="2400" dirty="0" smtClean="0">
              <a:ea typeface="宋体" pitchFamily="2" charset="-122"/>
            </a:endParaRPr>
          </a:p>
          <a:p>
            <a:pPr lvl="1" algn="just" eaLnBrk="1" hangingPunct="1">
              <a:defRPr/>
            </a:pPr>
            <a:r>
              <a:rPr lang="en-US" altLang="zh-CN" sz="2400" dirty="0" smtClean="0">
                <a:ea typeface="宋体" pitchFamily="2" charset="-122"/>
              </a:rPr>
              <a:t>2.Demonstrate feasibility of a design or approach</a:t>
            </a:r>
            <a:r>
              <a:rPr lang="zh-CN" altLang="en-US" sz="2400" dirty="0" smtClean="0">
                <a:ea typeface="宋体" pitchFamily="2" charset="-122"/>
              </a:rPr>
              <a:t>。证明设计或方法的可行性。</a:t>
            </a:r>
          </a:p>
          <a:p>
            <a:pPr algn="just" eaLnBrk="1" hangingPunct="1">
              <a:defRPr/>
            </a:pPr>
            <a:r>
              <a:rPr lang="en-US" altLang="zh-CN" sz="2400" dirty="0" smtClean="0">
                <a:ea typeface="宋体" pitchFamily="2" charset="-122"/>
              </a:rPr>
              <a:t>Prototyping is often used to design a good user interface: the part of the system with which the user interacts. </a:t>
            </a:r>
            <a:r>
              <a:rPr lang="zh-CN" altLang="en-US" sz="2400" dirty="0" smtClean="0">
                <a:ea typeface="宋体" pitchFamily="2" charset="-122"/>
              </a:rPr>
              <a:t>原型常常用来设计一个好的用户界面，即系统和用户的交互部分。</a:t>
            </a:r>
            <a:endParaRPr lang="en-US" altLang="zh-CN" sz="2400" dirty="0" smtClean="0">
              <a:ea typeface="宋体" pitchFamily="2" charset="-122"/>
            </a:endParaRPr>
          </a:p>
        </p:txBody>
      </p:sp>
      <p:sp>
        <p:nvSpPr>
          <p:cNvPr id="16384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22EFBB66-3EEC-4381-9C6D-0A4F6203D8A1}" type="slidenum">
              <a:rPr lang="zh-CN" altLang="en-US" sz="1200" smtClean="0">
                <a:solidFill>
                  <a:schemeClr val="bg2"/>
                </a:solidFill>
                <a:latin typeface="Arial" pitchFamily="34" charset="0"/>
              </a:rPr>
              <a:pPr eaLnBrk="1" hangingPunct="1">
                <a:spcBef>
                  <a:spcPct val="0"/>
                </a:spcBef>
                <a:buClrTx/>
                <a:buSzTx/>
                <a:buFontTx/>
                <a:buNone/>
              </a:pPr>
              <a:t>156</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70338" name="Rectangle 2"/>
          <p:cNvSpPr>
            <a:spLocks noGrp="1" noRot="1" noChangeArrowheads="1"/>
          </p:cNvSpPr>
          <p:nvPr>
            <p:ph type="title"/>
          </p:nvPr>
        </p:nvSpPr>
        <p:spPr>
          <a:xfrm>
            <a:off x="1763713" y="23813"/>
            <a:ext cx="6618287" cy="884237"/>
          </a:xfrm>
        </p:spPr>
        <p:txBody>
          <a:bodyPr/>
          <a:lstStyle/>
          <a:p>
            <a:pPr eaLnBrk="1" hangingPunct="1">
              <a:defRPr/>
            </a:pPr>
            <a:r>
              <a:rPr lang="en-US" altLang="zh-CN" sz="2800" smtClean="0">
                <a:ea typeface="宋体" pitchFamily="2" charset="-122"/>
              </a:rPr>
              <a:t>Software architecture</a:t>
            </a:r>
            <a:r>
              <a:rPr lang="zh-CN" altLang="en-US" sz="2800" b="0" smtClean="0">
                <a:solidFill>
                  <a:schemeClr val="folHlink"/>
                </a:solidFill>
                <a:ea typeface="宋体" pitchFamily="2" charset="-122"/>
              </a:rPr>
              <a:t>软件体系结构</a:t>
            </a:r>
            <a:endParaRPr lang="en-US" altLang="zh-CN" sz="2800" b="0" smtClean="0">
              <a:solidFill>
                <a:schemeClr val="folHlink"/>
              </a:solidFill>
              <a:ea typeface="宋体" pitchFamily="2" charset="-122"/>
            </a:endParaRPr>
          </a:p>
        </p:txBody>
      </p:sp>
      <p:sp>
        <p:nvSpPr>
          <p:cNvPr id="270339" name="Rectangle 3"/>
          <p:cNvSpPr>
            <a:spLocks noGrp="1" noChangeArrowheads="1"/>
          </p:cNvSpPr>
          <p:nvPr>
            <p:ph type="body" idx="1"/>
          </p:nvPr>
        </p:nvSpPr>
        <p:spPr>
          <a:xfrm>
            <a:off x="457200" y="908050"/>
            <a:ext cx="8229600" cy="4830763"/>
          </a:xfrm>
        </p:spPr>
        <p:txBody>
          <a:bodyPr/>
          <a:lstStyle/>
          <a:p>
            <a:pPr lvl="1" algn="just" eaLnBrk="1" hangingPunct="1">
              <a:defRPr/>
            </a:pPr>
            <a:r>
              <a:rPr lang="en-US" altLang="zh-CN" sz="2400" b="1" dirty="0" smtClean="0">
                <a:solidFill>
                  <a:schemeClr val="folHlink"/>
                </a:solidFill>
                <a:ea typeface="宋体" pitchFamily="2" charset="-122"/>
              </a:rPr>
              <a:t>Software architecture</a:t>
            </a:r>
            <a:r>
              <a:rPr lang="zh-CN" altLang="en-US" sz="2400" b="1" dirty="0" smtClean="0">
                <a:ea typeface="宋体" pitchFamily="2" charset="-122"/>
              </a:rPr>
              <a:t>：</a:t>
            </a:r>
            <a:r>
              <a:rPr lang="en-US" altLang="zh-CN" sz="2400" dirty="0" smtClean="0">
                <a:ea typeface="宋体" pitchFamily="2" charset="-122"/>
              </a:rPr>
              <a:t>A system’s architecture describes the system in terms of a set of architectural units and a map of how the units related to one another. </a:t>
            </a:r>
          </a:p>
          <a:p>
            <a:pPr lvl="1" algn="just" eaLnBrk="1" hangingPunct="1">
              <a:buFont typeface="Wingdings" pitchFamily="2" charset="2"/>
              <a:buNone/>
              <a:defRPr/>
            </a:pPr>
            <a:r>
              <a:rPr lang="zh-CN" altLang="en-US" sz="2400" b="1" dirty="0" smtClean="0">
                <a:solidFill>
                  <a:schemeClr val="folHlink"/>
                </a:solidFill>
                <a:ea typeface="宋体" pitchFamily="2" charset="-122"/>
              </a:rPr>
              <a:t>  软件体系结构</a:t>
            </a:r>
            <a:r>
              <a:rPr lang="zh-CN" altLang="en-US" sz="2400" dirty="0" smtClean="0">
                <a:ea typeface="宋体" pitchFamily="2" charset="-122"/>
              </a:rPr>
              <a:t>是用一组体系结构单元以及单元之间如何联系的映射来描述系统。</a:t>
            </a:r>
          </a:p>
          <a:p>
            <a:pPr lvl="1" algn="just" eaLnBrk="1" hangingPunct="1">
              <a:buFont typeface="Wingdings" pitchFamily="2" charset="2"/>
              <a:buNone/>
              <a:defRPr/>
            </a:pPr>
            <a:r>
              <a:rPr lang="en-US" altLang="zh-CN" sz="2000" dirty="0" smtClean="0">
                <a:ea typeface="宋体" pitchFamily="2" charset="-122"/>
              </a:rPr>
              <a:t>   Five ways to partition the system into units:</a:t>
            </a:r>
            <a:r>
              <a:rPr lang="zh-CN" altLang="en-US" sz="2000" dirty="0" smtClean="0">
                <a:ea typeface="宋体" pitchFamily="2" charset="-122"/>
              </a:rPr>
              <a:t>五种把系统分解成单元的方法：</a:t>
            </a:r>
          </a:p>
          <a:p>
            <a:pPr lvl="1" algn="just" eaLnBrk="1" hangingPunct="1">
              <a:buFont typeface="Wingdings" pitchFamily="2" charset="2"/>
              <a:buNone/>
              <a:defRPr/>
            </a:pPr>
            <a:r>
              <a:rPr lang="en-US" altLang="zh-CN" sz="2000" dirty="0" smtClean="0">
                <a:ea typeface="宋体" pitchFamily="2" charset="-122"/>
              </a:rPr>
              <a:t>       1.Modular decomposition               </a:t>
            </a:r>
            <a:r>
              <a:rPr lang="zh-CN" altLang="en-US" sz="2000" dirty="0" smtClean="0">
                <a:ea typeface="宋体" pitchFamily="2" charset="-122"/>
              </a:rPr>
              <a:t>模块化分解</a:t>
            </a:r>
          </a:p>
          <a:p>
            <a:pPr lvl="1" algn="just" eaLnBrk="1" hangingPunct="1">
              <a:buFont typeface="Wingdings" pitchFamily="2" charset="2"/>
              <a:buNone/>
              <a:defRPr/>
            </a:pPr>
            <a:r>
              <a:rPr lang="en-US" altLang="zh-CN" sz="2000" dirty="0" smtClean="0">
                <a:ea typeface="宋体" pitchFamily="2" charset="-122"/>
              </a:rPr>
              <a:t>       2.Data-oriented decomposition       </a:t>
            </a:r>
            <a:r>
              <a:rPr lang="zh-CN" altLang="en-US" sz="2000" dirty="0" smtClean="0">
                <a:ea typeface="宋体" pitchFamily="2" charset="-122"/>
              </a:rPr>
              <a:t>面向数据的分解</a:t>
            </a:r>
          </a:p>
          <a:p>
            <a:pPr lvl="1" algn="just" eaLnBrk="1" hangingPunct="1">
              <a:buFont typeface="Wingdings" pitchFamily="2" charset="2"/>
              <a:buNone/>
              <a:defRPr/>
            </a:pPr>
            <a:r>
              <a:rPr lang="en-US" altLang="zh-CN" sz="2000" dirty="0" smtClean="0">
                <a:ea typeface="宋体" pitchFamily="2" charset="-122"/>
              </a:rPr>
              <a:t>       3.Event-oriented decomposition      </a:t>
            </a:r>
            <a:r>
              <a:rPr lang="zh-CN" altLang="en-US" sz="2000" dirty="0" smtClean="0">
                <a:ea typeface="宋体" pitchFamily="2" charset="-122"/>
              </a:rPr>
              <a:t>面向事件的分解</a:t>
            </a:r>
          </a:p>
          <a:p>
            <a:pPr lvl="1" algn="just" eaLnBrk="1" hangingPunct="1">
              <a:buFont typeface="Wingdings" pitchFamily="2" charset="2"/>
              <a:buNone/>
              <a:defRPr/>
            </a:pPr>
            <a:r>
              <a:rPr lang="en-US" altLang="zh-CN" sz="2000" dirty="0" smtClean="0">
                <a:ea typeface="宋体" pitchFamily="2" charset="-122"/>
              </a:rPr>
              <a:t>       4.Outside-in design                       </a:t>
            </a:r>
            <a:r>
              <a:rPr lang="zh-CN" altLang="en-US" sz="2000" dirty="0" smtClean="0">
                <a:ea typeface="宋体" pitchFamily="2" charset="-122"/>
              </a:rPr>
              <a:t>从外到内的设计</a:t>
            </a:r>
          </a:p>
          <a:p>
            <a:pPr lvl="1" algn="just" eaLnBrk="1" hangingPunct="1">
              <a:buFont typeface="Wingdings" pitchFamily="2" charset="2"/>
              <a:buNone/>
              <a:defRPr/>
            </a:pPr>
            <a:r>
              <a:rPr lang="en-US" altLang="zh-CN" sz="2000" dirty="0" smtClean="0">
                <a:ea typeface="宋体" pitchFamily="2" charset="-122"/>
              </a:rPr>
              <a:t>       5.Object-oriented design                </a:t>
            </a:r>
            <a:r>
              <a:rPr lang="zh-CN" altLang="en-US" sz="2000" dirty="0" smtClean="0">
                <a:ea typeface="宋体" pitchFamily="2" charset="-122"/>
              </a:rPr>
              <a:t>面向对象的设计</a:t>
            </a:r>
            <a:endParaRPr lang="en-US" altLang="zh-CN" sz="2000" dirty="0" smtClean="0">
              <a:ea typeface="宋体" pitchFamily="2" charset="-122"/>
            </a:endParaRPr>
          </a:p>
        </p:txBody>
      </p:sp>
      <p:sp>
        <p:nvSpPr>
          <p:cNvPr id="16486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B785F806-7C28-4F9D-9366-A17237608336}" type="slidenum">
              <a:rPr lang="zh-CN" altLang="en-US" sz="1200" smtClean="0">
                <a:solidFill>
                  <a:schemeClr val="bg2"/>
                </a:solidFill>
                <a:latin typeface="Arial" pitchFamily="34" charset="0"/>
              </a:rPr>
              <a:pPr eaLnBrk="1" hangingPunct="1">
                <a:spcBef>
                  <a:spcPct val="0"/>
                </a:spcBef>
                <a:buClrTx/>
                <a:buSzTx/>
                <a:buFontTx/>
                <a:buNone/>
              </a:pPr>
              <a:t>157</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71362" name="Rectangle 2"/>
          <p:cNvSpPr>
            <a:spLocks noGrp="1" noRot="1" noChangeArrowheads="1"/>
          </p:cNvSpPr>
          <p:nvPr>
            <p:ph type="title"/>
          </p:nvPr>
        </p:nvSpPr>
        <p:spPr>
          <a:xfrm>
            <a:off x="1763713" y="23813"/>
            <a:ext cx="6618287" cy="884237"/>
          </a:xfrm>
        </p:spPr>
        <p:txBody>
          <a:bodyPr/>
          <a:lstStyle/>
          <a:p>
            <a:pPr algn="l" eaLnBrk="1" hangingPunct="1">
              <a:defRPr/>
            </a:pPr>
            <a:r>
              <a:rPr lang="en-US" altLang="zh-CN" sz="3200" smtClean="0">
                <a:ea typeface="宋体" pitchFamily="2" charset="-122"/>
              </a:rPr>
              <a:t>Software Process</a:t>
            </a:r>
            <a:r>
              <a:rPr lang="zh-CN" altLang="en-US" sz="3200" smtClean="0">
                <a:ea typeface="宋体" pitchFamily="2" charset="-122"/>
              </a:rPr>
              <a:t>软件过程</a:t>
            </a:r>
          </a:p>
        </p:txBody>
      </p:sp>
      <p:sp>
        <p:nvSpPr>
          <p:cNvPr id="165892" name="Text Box 5"/>
          <p:cNvSpPr txBox="1">
            <a:spLocks noChangeArrowheads="1"/>
          </p:cNvSpPr>
          <p:nvPr/>
        </p:nvSpPr>
        <p:spPr bwMode="auto">
          <a:xfrm>
            <a:off x="1042988" y="2565400"/>
            <a:ext cx="7273925" cy="1169988"/>
          </a:xfrm>
          <a:prstGeom prst="rect">
            <a:avLst/>
          </a:prstGeom>
          <a:noFill/>
          <a:ln w="9525" algn="ctr">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50000"/>
              </a:spcBef>
              <a:buClrTx/>
              <a:buSzTx/>
              <a:buFontTx/>
              <a:buNone/>
            </a:pPr>
            <a:r>
              <a:rPr lang="en-US" altLang="zh-CN" sz="2800">
                <a:latin typeface="Garamond" pitchFamily="18" charset="0"/>
              </a:rPr>
              <a:t>Different types of software need </a:t>
            </a:r>
            <a:r>
              <a:rPr lang="en-US" altLang="zh-CN" sz="2800">
                <a:latin typeface="Times New Roman" pitchFamily="18" charset="0"/>
              </a:rPr>
              <a:t>Different process</a:t>
            </a:r>
          </a:p>
          <a:p>
            <a:pPr algn="ctr">
              <a:spcBef>
                <a:spcPct val="50000"/>
              </a:spcBef>
              <a:buClrTx/>
              <a:buSzTx/>
              <a:buFontTx/>
              <a:buNone/>
            </a:pPr>
            <a:r>
              <a:rPr lang="zh-CN" altLang="en-US" sz="2800">
                <a:latin typeface="Times New Roman" pitchFamily="18" charset="0"/>
              </a:rPr>
              <a:t>不同的软件使用不同的过程</a:t>
            </a:r>
          </a:p>
        </p:txBody>
      </p:sp>
      <p:sp>
        <p:nvSpPr>
          <p:cNvPr id="16589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7248A853-4EA4-450E-B109-0CDE9CF2E028}" type="slidenum">
              <a:rPr lang="zh-CN" altLang="en-US" sz="1200" smtClean="0">
                <a:solidFill>
                  <a:schemeClr val="bg2"/>
                </a:solidFill>
                <a:latin typeface="Arial" pitchFamily="34" charset="0"/>
              </a:rPr>
              <a:pPr eaLnBrk="1" hangingPunct="1">
                <a:spcBef>
                  <a:spcPct val="0"/>
                </a:spcBef>
                <a:buClrTx/>
                <a:buSzTx/>
                <a:buFontTx/>
                <a:buNone/>
              </a:pPr>
              <a:t>158</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91842" name="Rectangle 2"/>
          <p:cNvSpPr>
            <a:spLocks noGrp="1" noRot="1" noChangeArrowheads="1"/>
          </p:cNvSpPr>
          <p:nvPr>
            <p:ph type="title"/>
          </p:nvPr>
        </p:nvSpPr>
        <p:spPr>
          <a:xfrm>
            <a:off x="1763713" y="23813"/>
            <a:ext cx="6618287" cy="884237"/>
          </a:xfrm>
        </p:spPr>
        <p:txBody>
          <a:bodyPr/>
          <a:lstStyle/>
          <a:p>
            <a:pPr algn="l" eaLnBrk="1" hangingPunct="1">
              <a:defRPr/>
            </a:pPr>
            <a:r>
              <a:rPr lang="zh-CN" altLang="en-US" sz="3200" smtClean="0">
                <a:ea typeface="宋体" pitchFamily="2" charset="-122"/>
              </a:rPr>
              <a:t>软件过程开发的差别</a:t>
            </a:r>
          </a:p>
        </p:txBody>
      </p:sp>
      <p:sp>
        <p:nvSpPr>
          <p:cNvPr id="166916" name="Text Box 3"/>
          <p:cNvSpPr txBox="1">
            <a:spLocks noChangeArrowheads="1"/>
          </p:cNvSpPr>
          <p:nvPr/>
        </p:nvSpPr>
        <p:spPr bwMode="auto">
          <a:xfrm>
            <a:off x="1835150" y="981075"/>
            <a:ext cx="3816350" cy="1382713"/>
          </a:xfrm>
          <a:prstGeom prst="rect">
            <a:avLst/>
          </a:prstGeom>
          <a:noFill/>
          <a:ln w="9525" algn="ctr">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2800">
                <a:latin typeface="Garamond" pitchFamily="18" charset="0"/>
              </a:rPr>
              <a:t>Enterprise or division wide application</a:t>
            </a:r>
            <a:r>
              <a:rPr lang="zh-CN" altLang="en-US" sz="2800">
                <a:latin typeface="Garamond" pitchFamily="18" charset="0"/>
              </a:rPr>
              <a:t>企业级应用</a:t>
            </a:r>
          </a:p>
        </p:txBody>
      </p:sp>
      <p:sp>
        <p:nvSpPr>
          <p:cNvPr id="166917" name="Text Box 4"/>
          <p:cNvSpPr txBox="1">
            <a:spLocks noChangeArrowheads="1"/>
          </p:cNvSpPr>
          <p:nvPr/>
        </p:nvSpPr>
        <p:spPr bwMode="auto">
          <a:xfrm>
            <a:off x="1763713" y="2852738"/>
            <a:ext cx="3816350" cy="955675"/>
          </a:xfrm>
          <a:prstGeom prst="rect">
            <a:avLst/>
          </a:prstGeom>
          <a:noFill/>
          <a:ln w="9525" algn="ctr">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2800">
                <a:latin typeface="Garamond" pitchFamily="18" charset="0"/>
              </a:rPr>
              <a:t>Departmental application</a:t>
            </a:r>
            <a:r>
              <a:rPr lang="zh-CN" altLang="en-US" sz="2800">
                <a:latin typeface="Garamond" pitchFamily="18" charset="0"/>
              </a:rPr>
              <a:t>部门级应用程序</a:t>
            </a:r>
          </a:p>
        </p:txBody>
      </p:sp>
      <p:sp>
        <p:nvSpPr>
          <p:cNvPr id="166918" name="Text Box 5"/>
          <p:cNvSpPr txBox="1">
            <a:spLocks noChangeArrowheads="1"/>
          </p:cNvSpPr>
          <p:nvPr/>
        </p:nvSpPr>
        <p:spPr bwMode="auto">
          <a:xfrm>
            <a:off x="1835150" y="4292600"/>
            <a:ext cx="3744913" cy="1809750"/>
          </a:xfrm>
          <a:prstGeom prst="rect">
            <a:avLst/>
          </a:prstGeom>
          <a:noFill/>
          <a:ln w="9525" algn="ctr">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2800">
                <a:latin typeface="Garamond" pitchFamily="18" charset="0"/>
              </a:rPr>
              <a:t>Single-user, desktop productivity tools application</a:t>
            </a:r>
            <a:r>
              <a:rPr lang="zh-CN" altLang="en-US" sz="2800">
                <a:latin typeface="Garamond" pitchFamily="18" charset="0"/>
              </a:rPr>
              <a:t>单用户，桌面生产工具</a:t>
            </a:r>
          </a:p>
        </p:txBody>
      </p:sp>
      <p:sp>
        <p:nvSpPr>
          <p:cNvPr id="166919" name="Line 6"/>
          <p:cNvSpPr>
            <a:spLocks noChangeShapeType="1"/>
          </p:cNvSpPr>
          <p:nvPr/>
        </p:nvSpPr>
        <p:spPr bwMode="auto">
          <a:xfrm>
            <a:off x="1116013" y="2133600"/>
            <a:ext cx="0" cy="2592388"/>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6920" name="Line 7"/>
          <p:cNvSpPr>
            <a:spLocks noChangeShapeType="1"/>
          </p:cNvSpPr>
          <p:nvPr/>
        </p:nvSpPr>
        <p:spPr bwMode="auto">
          <a:xfrm flipV="1">
            <a:off x="468313" y="2133600"/>
            <a:ext cx="0" cy="2592388"/>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6921" name="Text Box 8"/>
          <p:cNvSpPr txBox="1">
            <a:spLocks noChangeArrowheads="1"/>
          </p:cNvSpPr>
          <p:nvPr/>
        </p:nvSpPr>
        <p:spPr bwMode="auto">
          <a:xfrm>
            <a:off x="0" y="1052513"/>
            <a:ext cx="19796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1800" b="1">
                <a:solidFill>
                  <a:srgbClr val="FFFF00"/>
                </a:solidFill>
                <a:latin typeface="Garamond" pitchFamily="18" charset="0"/>
              </a:rPr>
              <a:t>Controlled development</a:t>
            </a:r>
          </a:p>
          <a:p>
            <a:pPr>
              <a:spcBef>
                <a:spcPct val="50000"/>
              </a:spcBef>
              <a:buClrTx/>
              <a:buSzTx/>
              <a:buFontTx/>
              <a:buNone/>
            </a:pPr>
            <a:r>
              <a:rPr lang="zh-CN" altLang="en-US" sz="1800" b="1">
                <a:solidFill>
                  <a:srgbClr val="FFFF00"/>
                </a:solidFill>
                <a:latin typeface="Garamond" pitchFamily="18" charset="0"/>
              </a:rPr>
              <a:t>受控开发</a:t>
            </a:r>
          </a:p>
        </p:txBody>
      </p:sp>
      <p:sp>
        <p:nvSpPr>
          <p:cNvPr id="166922" name="Text Box 9"/>
          <p:cNvSpPr txBox="1">
            <a:spLocks noChangeArrowheads="1"/>
          </p:cNvSpPr>
          <p:nvPr/>
        </p:nvSpPr>
        <p:spPr bwMode="auto">
          <a:xfrm>
            <a:off x="107950" y="4652963"/>
            <a:ext cx="1512888"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1800" b="1">
                <a:solidFill>
                  <a:srgbClr val="FFFF00"/>
                </a:solidFill>
                <a:latin typeface="Garamond" pitchFamily="18" charset="0"/>
              </a:rPr>
              <a:t>Rapid application development</a:t>
            </a:r>
            <a:r>
              <a:rPr lang="zh-CN" altLang="en-US" sz="1800" b="1">
                <a:solidFill>
                  <a:srgbClr val="FFFF00"/>
                </a:solidFill>
                <a:latin typeface="Garamond" pitchFamily="18" charset="0"/>
              </a:rPr>
              <a:t>快速应用程序开发</a:t>
            </a:r>
          </a:p>
        </p:txBody>
      </p:sp>
      <p:sp>
        <p:nvSpPr>
          <p:cNvPr id="166923" name="Text Box 10"/>
          <p:cNvSpPr txBox="1">
            <a:spLocks noChangeArrowheads="1"/>
          </p:cNvSpPr>
          <p:nvPr/>
        </p:nvSpPr>
        <p:spPr bwMode="auto">
          <a:xfrm>
            <a:off x="5651500" y="4365625"/>
            <a:ext cx="316865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1600" b="1">
                <a:solidFill>
                  <a:schemeClr val="accent2"/>
                </a:solidFill>
                <a:latin typeface="Garamond" pitchFamily="18" charset="0"/>
              </a:rPr>
              <a:t>Packages/minimal development  </a:t>
            </a:r>
          </a:p>
          <a:p>
            <a:pPr>
              <a:spcBef>
                <a:spcPct val="50000"/>
              </a:spcBef>
              <a:buClrTx/>
              <a:buSzTx/>
              <a:buFontTx/>
              <a:buNone/>
            </a:pPr>
            <a:r>
              <a:rPr lang="zh-CN" altLang="en-US" sz="1600" b="1">
                <a:solidFill>
                  <a:schemeClr val="accent2"/>
                </a:solidFill>
                <a:latin typeface="Garamond" pitchFamily="18" charset="0"/>
              </a:rPr>
              <a:t>包</a:t>
            </a:r>
            <a:r>
              <a:rPr lang="en-US" altLang="zh-CN" sz="1600" b="1">
                <a:solidFill>
                  <a:schemeClr val="accent2"/>
                </a:solidFill>
                <a:latin typeface="Times New Roman" pitchFamily="18" charset="0"/>
              </a:rPr>
              <a:t>/</a:t>
            </a:r>
            <a:r>
              <a:rPr lang="zh-CN" altLang="en-US" sz="1600" b="1">
                <a:solidFill>
                  <a:schemeClr val="accent2"/>
                </a:solidFill>
                <a:latin typeface="Times New Roman" pitchFamily="18" charset="0"/>
              </a:rPr>
              <a:t>最小开发</a:t>
            </a:r>
            <a:endParaRPr lang="zh-CN" altLang="en-US" sz="1600" b="1">
              <a:solidFill>
                <a:schemeClr val="accent2"/>
              </a:solidFill>
              <a:latin typeface="Garamond" pitchFamily="18" charset="0"/>
            </a:endParaRPr>
          </a:p>
          <a:p>
            <a:pPr>
              <a:spcBef>
                <a:spcPct val="50000"/>
              </a:spcBef>
              <a:buClrTx/>
              <a:buSzTx/>
              <a:buFontTx/>
              <a:buNone/>
            </a:pPr>
            <a:r>
              <a:rPr lang="en-US" altLang="zh-CN" sz="1600" b="1">
                <a:solidFill>
                  <a:schemeClr val="accent2"/>
                </a:solidFill>
                <a:latin typeface="Garamond" pitchFamily="18" charset="0"/>
              </a:rPr>
              <a:t>Low cost/low risk </a:t>
            </a:r>
            <a:r>
              <a:rPr lang="zh-CN" altLang="en-US" sz="1600" b="1">
                <a:solidFill>
                  <a:schemeClr val="accent2"/>
                </a:solidFill>
                <a:latin typeface="Garamond" pitchFamily="18" charset="0"/>
              </a:rPr>
              <a:t>低花费</a:t>
            </a:r>
            <a:r>
              <a:rPr lang="en-US" altLang="zh-CN" sz="1600" b="1">
                <a:solidFill>
                  <a:schemeClr val="accent2"/>
                </a:solidFill>
                <a:latin typeface="Times New Roman" pitchFamily="18" charset="0"/>
              </a:rPr>
              <a:t>/</a:t>
            </a:r>
            <a:r>
              <a:rPr lang="zh-CN" altLang="en-US" sz="1600" b="1">
                <a:solidFill>
                  <a:schemeClr val="accent2"/>
                </a:solidFill>
                <a:latin typeface="Times New Roman" pitchFamily="18" charset="0"/>
              </a:rPr>
              <a:t>低风险</a:t>
            </a:r>
            <a:endParaRPr lang="zh-CN" altLang="en-US" sz="1600" b="1">
              <a:solidFill>
                <a:schemeClr val="accent2"/>
              </a:solidFill>
              <a:latin typeface="Garamond" pitchFamily="18" charset="0"/>
            </a:endParaRPr>
          </a:p>
          <a:p>
            <a:pPr>
              <a:spcBef>
                <a:spcPct val="50000"/>
              </a:spcBef>
              <a:buClrTx/>
              <a:buSzTx/>
              <a:buFontTx/>
              <a:buNone/>
            </a:pPr>
            <a:r>
              <a:rPr lang="en-US" altLang="zh-CN" sz="1600" b="1">
                <a:solidFill>
                  <a:schemeClr val="accent2"/>
                </a:solidFill>
                <a:latin typeface="Garamond" pitchFamily="18" charset="0"/>
              </a:rPr>
              <a:t>Single platform</a:t>
            </a:r>
            <a:r>
              <a:rPr lang="zh-CN" altLang="en-US" sz="1600" b="1">
                <a:solidFill>
                  <a:schemeClr val="accent2"/>
                </a:solidFill>
                <a:latin typeface="Garamond" pitchFamily="18" charset="0"/>
              </a:rPr>
              <a:t>单平台</a:t>
            </a:r>
          </a:p>
        </p:txBody>
      </p:sp>
      <p:sp>
        <p:nvSpPr>
          <p:cNvPr id="166924" name="Text Box 11"/>
          <p:cNvSpPr txBox="1">
            <a:spLocks noChangeArrowheads="1"/>
          </p:cNvSpPr>
          <p:nvPr/>
        </p:nvSpPr>
        <p:spPr bwMode="auto">
          <a:xfrm>
            <a:off x="5651500" y="2630488"/>
            <a:ext cx="34925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1600" b="1">
                <a:solidFill>
                  <a:schemeClr val="folHlink"/>
                </a:solidFill>
                <a:latin typeface="Garamond" pitchFamily="18" charset="0"/>
              </a:rPr>
              <a:t>Limited scope/vision</a:t>
            </a:r>
            <a:r>
              <a:rPr lang="zh-CN" altLang="en-US" sz="1600" b="1">
                <a:solidFill>
                  <a:schemeClr val="folHlink"/>
                </a:solidFill>
                <a:latin typeface="Garamond" pitchFamily="18" charset="0"/>
              </a:rPr>
              <a:t>有限范围</a:t>
            </a:r>
          </a:p>
          <a:p>
            <a:pPr>
              <a:spcBef>
                <a:spcPct val="50000"/>
              </a:spcBef>
              <a:buClrTx/>
              <a:buSzTx/>
              <a:buFontTx/>
              <a:buNone/>
            </a:pPr>
            <a:r>
              <a:rPr lang="en-US" altLang="zh-CN" sz="1600" b="1">
                <a:solidFill>
                  <a:schemeClr val="folHlink"/>
                </a:solidFill>
                <a:latin typeface="Garamond" pitchFamily="18" charset="0"/>
              </a:rPr>
              <a:t>Low/medium risk</a:t>
            </a:r>
            <a:r>
              <a:rPr lang="zh-CN" altLang="en-US" sz="1600" b="1">
                <a:solidFill>
                  <a:schemeClr val="folHlink"/>
                </a:solidFill>
                <a:latin typeface="Garamond" pitchFamily="18" charset="0"/>
              </a:rPr>
              <a:t>低</a:t>
            </a:r>
            <a:r>
              <a:rPr lang="en-US" altLang="zh-CN" sz="1600" b="1">
                <a:solidFill>
                  <a:schemeClr val="folHlink"/>
                </a:solidFill>
                <a:latin typeface="Times New Roman" pitchFamily="18" charset="0"/>
              </a:rPr>
              <a:t>/</a:t>
            </a:r>
            <a:r>
              <a:rPr lang="zh-CN" altLang="en-US" sz="1600" b="1">
                <a:solidFill>
                  <a:schemeClr val="folHlink"/>
                </a:solidFill>
                <a:latin typeface="Times New Roman" pitchFamily="18" charset="0"/>
              </a:rPr>
              <a:t>中风险</a:t>
            </a:r>
            <a:endParaRPr lang="zh-CN" altLang="en-US" sz="1600" b="1">
              <a:solidFill>
                <a:schemeClr val="folHlink"/>
              </a:solidFill>
              <a:latin typeface="Garamond" pitchFamily="18" charset="0"/>
            </a:endParaRPr>
          </a:p>
          <a:p>
            <a:pPr>
              <a:spcBef>
                <a:spcPct val="50000"/>
              </a:spcBef>
              <a:buClrTx/>
              <a:buSzTx/>
              <a:buFontTx/>
              <a:buNone/>
            </a:pPr>
            <a:r>
              <a:rPr lang="en-US" altLang="zh-CN" sz="1600" b="1">
                <a:solidFill>
                  <a:schemeClr val="folHlink"/>
                </a:solidFill>
                <a:latin typeface="Garamond" pitchFamily="18" charset="0"/>
              </a:rPr>
              <a:t>Single/multiplatform</a:t>
            </a:r>
            <a:r>
              <a:rPr lang="zh-CN" altLang="en-US" sz="1600" b="1">
                <a:solidFill>
                  <a:schemeClr val="folHlink"/>
                </a:solidFill>
                <a:latin typeface="Garamond" pitchFamily="18" charset="0"/>
              </a:rPr>
              <a:t>单</a:t>
            </a:r>
            <a:r>
              <a:rPr lang="en-US" altLang="zh-CN" sz="1600" b="1">
                <a:solidFill>
                  <a:schemeClr val="folHlink"/>
                </a:solidFill>
                <a:latin typeface="Times New Roman" pitchFamily="18" charset="0"/>
              </a:rPr>
              <a:t>/</a:t>
            </a:r>
            <a:r>
              <a:rPr lang="zh-CN" altLang="en-US" sz="1600" b="1">
                <a:solidFill>
                  <a:schemeClr val="folHlink"/>
                </a:solidFill>
                <a:latin typeface="Times New Roman" pitchFamily="18" charset="0"/>
              </a:rPr>
              <a:t>多平台</a:t>
            </a:r>
            <a:endParaRPr lang="zh-CN" altLang="en-US" sz="1600" b="1">
              <a:solidFill>
                <a:schemeClr val="folHlink"/>
              </a:solidFill>
              <a:latin typeface="Garamond" pitchFamily="18" charset="0"/>
            </a:endParaRPr>
          </a:p>
          <a:p>
            <a:pPr>
              <a:spcBef>
                <a:spcPct val="50000"/>
              </a:spcBef>
              <a:buClrTx/>
              <a:buSzTx/>
              <a:buFontTx/>
              <a:buNone/>
            </a:pPr>
            <a:r>
              <a:rPr lang="en-US" altLang="zh-CN" sz="1600" b="1">
                <a:solidFill>
                  <a:schemeClr val="folHlink"/>
                </a:solidFill>
                <a:latin typeface="Garamond" pitchFamily="18" charset="0"/>
              </a:rPr>
              <a:t>1-to 2-tier development   1-2</a:t>
            </a:r>
            <a:r>
              <a:rPr lang="zh-CN" altLang="en-US" sz="1600" b="1">
                <a:solidFill>
                  <a:schemeClr val="folHlink"/>
                </a:solidFill>
                <a:latin typeface="Times New Roman" pitchFamily="18" charset="0"/>
              </a:rPr>
              <a:t>层开发</a:t>
            </a:r>
            <a:endParaRPr lang="en-US" altLang="zh-CN" sz="1600" b="1">
              <a:solidFill>
                <a:schemeClr val="folHlink"/>
              </a:solidFill>
              <a:latin typeface="Garamond" pitchFamily="18" charset="0"/>
            </a:endParaRPr>
          </a:p>
        </p:txBody>
      </p:sp>
      <p:sp>
        <p:nvSpPr>
          <p:cNvPr id="166925" name="Text Box 12"/>
          <p:cNvSpPr txBox="1">
            <a:spLocks noChangeArrowheads="1"/>
          </p:cNvSpPr>
          <p:nvPr/>
        </p:nvSpPr>
        <p:spPr bwMode="auto">
          <a:xfrm>
            <a:off x="5688013" y="901700"/>
            <a:ext cx="34925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1600" b="1">
                <a:solidFill>
                  <a:srgbClr val="FFFF00"/>
                </a:solidFill>
                <a:latin typeface="Garamond" pitchFamily="18" charset="0"/>
              </a:rPr>
              <a:t>Mission critical </a:t>
            </a:r>
            <a:r>
              <a:rPr lang="zh-CN" altLang="en-US" sz="1600" b="1">
                <a:solidFill>
                  <a:srgbClr val="FFFF00"/>
                </a:solidFill>
                <a:latin typeface="Garamond" pitchFamily="18" charset="0"/>
              </a:rPr>
              <a:t>关键任务</a:t>
            </a:r>
          </a:p>
          <a:p>
            <a:pPr>
              <a:spcBef>
                <a:spcPct val="50000"/>
              </a:spcBef>
              <a:buClrTx/>
              <a:buSzTx/>
              <a:buFontTx/>
              <a:buNone/>
            </a:pPr>
            <a:r>
              <a:rPr lang="en-US" altLang="zh-CN" sz="1600" b="1">
                <a:solidFill>
                  <a:srgbClr val="FFFF00"/>
                </a:solidFill>
                <a:latin typeface="Garamond" pitchFamily="18" charset="0"/>
              </a:rPr>
              <a:t>Multiuser           </a:t>
            </a:r>
            <a:r>
              <a:rPr lang="zh-CN" altLang="en-US" sz="1600" b="1">
                <a:solidFill>
                  <a:srgbClr val="FFFF00"/>
                </a:solidFill>
                <a:latin typeface="Garamond" pitchFamily="18" charset="0"/>
              </a:rPr>
              <a:t>多用户</a:t>
            </a:r>
          </a:p>
          <a:p>
            <a:pPr>
              <a:spcBef>
                <a:spcPct val="50000"/>
              </a:spcBef>
              <a:buClrTx/>
              <a:buSzTx/>
              <a:buFontTx/>
              <a:buNone/>
            </a:pPr>
            <a:r>
              <a:rPr lang="en-US" altLang="zh-CN" sz="1600" b="1">
                <a:solidFill>
                  <a:srgbClr val="FFFF00"/>
                </a:solidFill>
                <a:latin typeface="Garamond" pitchFamily="18" charset="0"/>
              </a:rPr>
              <a:t>Multiplatform   </a:t>
            </a:r>
            <a:r>
              <a:rPr lang="zh-CN" altLang="en-US" sz="1600" b="1">
                <a:solidFill>
                  <a:srgbClr val="FFFF00"/>
                </a:solidFill>
                <a:latin typeface="Garamond" pitchFamily="18" charset="0"/>
              </a:rPr>
              <a:t>多平台</a:t>
            </a:r>
          </a:p>
          <a:p>
            <a:pPr>
              <a:spcBef>
                <a:spcPct val="50000"/>
              </a:spcBef>
              <a:buClrTx/>
              <a:buSzTx/>
              <a:buFontTx/>
              <a:buNone/>
            </a:pPr>
            <a:r>
              <a:rPr lang="en-US" altLang="zh-CN" sz="1600" b="1">
                <a:solidFill>
                  <a:srgbClr val="FFFF00"/>
                </a:solidFill>
                <a:latin typeface="Garamond" pitchFamily="18" charset="0"/>
              </a:rPr>
              <a:t>2-to 3-tier development  2-3</a:t>
            </a:r>
            <a:r>
              <a:rPr lang="zh-CN" altLang="en-US" sz="1600" b="1">
                <a:solidFill>
                  <a:srgbClr val="FFFF00"/>
                </a:solidFill>
                <a:latin typeface="Garamond" pitchFamily="18" charset="0"/>
              </a:rPr>
              <a:t>层开发</a:t>
            </a:r>
          </a:p>
        </p:txBody>
      </p:sp>
      <p:sp>
        <p:nvSpPr>
          <p:cNvPr id="166926" name="灯片编号占位符 1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2FA2F985-1AB5-4FFC-AE2F-CBE0F682A60E}" type="slidenum">
              <a:rPr lang="zh-CN" altLang="en-US" sz="1200" smtClean="0">
                <a:solidFill>
                  <a:schemeClr val="bg2"/>
                </a:solidFill>
                <a:latin typeface="Arial" pitchFamily="34" charset="0"/>
              </a:rPr>
              <a:pPr eaLnBrk="1" hangingPunct="1">
                <a:spcBef>
                  <a:spcPct val="0"/>
                </a:spcBef>
                <a:buClrTx/>
                <a:buSzTx/>
                <a:buFontTx/>
                <a:buNone/>
              </a:pPr>
              <a:t>159</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75138" name="Rectangle 2"/>
          <p:cNvSpPr>
            <a:spLocks noGrp="1" noChangeArrowheads="1"/>
          </p:cNvSpPr>
          <p:nvPr>
            <p:ph type="body" idx="1"/>
          </p:nvPr>
        </p:nvSpPr>
        <p:spPr>
          <a:xfrm>
            <a:off x="652463" y="115888"/>
            <a:ext cx="8240712" cy="2376487"/>
          </a:xfrm>
        </p:spPr>
        <p:txBody>
          <a:bodyPr/>
          <a:lstStyle/>
          <a:p>
            <a:pPr eaLnBrk="1" hangingPunct="1">
              <a:lnSpc>
                <a:spcPct val="90000"/>
              </a:lnSpc>
              <a:spcBef>
                <a:spcPct val="50000"/>
              </a:spcBef>
              <a:buClrTx/>
              <a:buSzTx/>
              <a:buFontTx/>
              <a:buNone/>
              <a:defRPr/>
            </a:pPr>
            <a:r>
              <a:rPr kumimoji="1" lang="en-US" altLang="zh-CN" sz="2800" b="1" dirty="0" smtClean="0">
                <a:ea typeface="宋体" pitchFamily="2" charset="-122"/>
              </a:rPr>
              <a:t>         </a:t>
            </a:r>
            <a:r>
              <a:rPr kumimoji="1" lang="en-US" altLang="zh-CN" sz="2400" b="1" dirty="0" smtClean="0">
                <a:ea typeface="宋体" pitchFamily="2" charset="-122"/>
              </a:rPr>
              <a:t>Although software has no abrasion and aging trouble, but it has </a:t>
            </a:r>
            <a:r>
              <a:rPr kumimoji="1" lang="en-US" altLang="zh-CN" sz="2400" b="1" dirty="0" smtClean="0">
                <a:solidFill>
                  <a:srgbClr val="FF9900"/>
                </a:solidFill>
                <a:ea typeface="宋体" pitchFamily="2" charset="-122"/>
              </a:rPr>
              <a:t>degeneration </a:t>
            </a:r>
            <a:r>
              <a:rPr kumimoji="1" lang="en-US" altLang="zh-CN" sz="2400" b="1" dirty="0" smtClean="0">
                <a:ea typeface="宋体" pitchFamily="2" charset="-122"/>
              </a:rPr>
              <a:t>problem, degeneration is derived from modification.</a:t>
            </a:r>
          </a:p>
          <a:p>
            <a:pPr eaLnBrk="1" hangingPunct="1">
              <a:lnSpc>
                <a:spcPct val="90000"/>
              </a:lnSpc>
              <a:spcBef>
                <a:spcPct val="50000"/>
              </a:spcBef>
              <a:buClrTx/>
              <a:buSzTx/>
              <a:buFontTx/>
              <a:buNone/>
              <a:defRPr/>
            </a:pPr>
            <a:r>
              <a:rPr kumimoji="1" lang="zh-CN" altLang="en-US" sz="2400" b="1" dirty="0" smtClean="0">
                <a:ea typeface="宋体" pitchFamily="2" charset="-122"/>
              </a:rPr>
              <a:t>          尽管软件没有老化和磨损问题，但是有退化（失效，</a:t>
            </a:r>
            <a:r>
              <a:rPr kumimoji="1" lang="en-US" altLang="zh-CN" sz="2400" b="1" dirty="0" smtClean="0">
                <a:ea typeface="宋体" pitchFamily="2" charset="-122"/>
              </a:rPr>
              <a:t>degeneration</a:t>
            </a:r>
            <a:r>
              <a:rPr kumimoji="1" lang="zh-CN" altLang="en-US" sz="2400" b="1" dirty="0" smtClean="0">
                <a:ea typeface="宋体" pitchFamily="2" charset="-122"/>
              </a:rPr>
              <a:t>）问题</a:t>
            </a:r>
            <a:r>
              <a:rPr kumimoji="1" lang="zh-CN" altLang="en-US" sz="2400" b="1" dirty="0">
                <a:ea typeface="宋体" pitchFamily="2" charset="-122"/>
              </a:rPr>
              <a:t>，</a:t>
            </a:r>
            <a:r>
              <a:rPr kumimoji="1" lang="zh-CN" altLang="en-US" sz="2400" b="1" dirty="0" smtClean="0">
                <a:ea typeface="宋体" pitchFamily="2" charset="-122"/>
              </a:rPr>
              <a:t>这个问题源于修改。</a:t>
            </a:r>
            <a:r>
              <a:rPr kumimoji="1" lang="zh-CN" altLang="en-US" sz="2400" dirty="0" smtClean="0">
                <a:ea typeface="宋体" pitchFamily="2" charset="-122"/>
              </a:rPr>
              <a:t> </a:t>
            </a:r>
          </a:p>
        </p:txBody>
      </p:sp>
      <p:grpSp>
        <p:nvGrpSpPr>
          <p:cNvPr id="20484" name="Group 3"/>
          <p:cNvGrpSpPr>
            <a:grpSpLocks/>
          </p:cNvGrpSpPr>
          <p:nvPr/>
        </p:nvGrpSpPr>
        <p:grpSpPr bwMode="auto">
          <a:xfrm>
            <a:off x="468313" y="2565400"/>
            <a:ext cx="3600450" cy="3311525"/>
            <a:chOff x="541" y="643"/>
            <a:chExt cx="2268" cy="2086"/>
          </a:xfrm>
        </p:grpSpPr>
        <p:sp>
          <p:nvSpPr>
            <p:cNvPr id="20489" name="AutoShape 4" descr="编织物"/>
            <p:cNvSpPr>
              <a:spLocks noChangeArrowheads="1"/>
            </p:cNvSpPr>
            <p:nvPr/>
          </p:nvSpPr>
          <p:spPr bwMode="auto">
            <a:xfrm>
              <a:off x="541" y="643"/>
              <a:ext cx="2268" cy="2086"/>
            </a:xfrm>
            <a:prstGeom prst="roundRect">
              <a:avLst>
                <a:gd name="adj" fmla="val 16667"/>
              </a:avLst>
            </a:prstGeom>
            <a:blipFill dpi="0" rotWithShape="1">
              <a:blip r:embed="rId3"/>
              <a:srcRect/>
              <a:tile tx="0" ty="0" sx="100000" sy="100000" flip="none" algn="tl"/>
            </a:blip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20490" name="AutoShape 5" descr="2"/>
            <p:cNvSpPr>
              <a:spLocks noChangeArrowheads="1"/>
            </p:cNvSpPr>
            <p:nvPr/>
          </p:nvSpPr>
          <p:spPr bwMode="auto">
            <a:xfrm>
              <a:off x="657" y="754"/>
              <a:ext cx="2041" cy="1860"/>
            </a:xfrm>
            <a:prstGeom prst="roundRect">
              <a:avLst>
                <a:gd name="adj" fmla="val 16667"/>
              </a:avLst>
            </a:prstGeom>
            <a:blipFill dpi="0" rotWithShape="1">
              <a:blip r:embed="rId4"/>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20485" name="Group 6"/>
          <p:cNvGrpSpPr>
            <a:grpSpLocks/>
          </p:cNvGrpSpPr>
          <p:nvPr/>
        </p:nvGrpSpPr>
        <p:grpSpPr bwMode="auto">
          <a:xfrm>
            <a:off x="4643438" y="2565400"/>
            <a:ext cx="3600450" cy="3311525"/>
            <a:chOff x="2880" y="644"/>
            <a:chExt cx="2268" cy="2086"/>
          </a:xfrm>
        </p:grpSpPr>
        <p:sp>
          <p:nvSpPr>
            <p:cNvPr id="20487" name="AutoShape 7" descr="编织物"/>
            <p:cNvSpPr>
              <a:spLocks noChangeArrowheads="1"/>
            </p:cNvSpPr>
            <p:nvPr/>
          </p:nvSpPr>
          <p:spPr bwMode="auto">
            <a:xfrm>
              <a:off x="2880" y="644"/>
              <a:ext cx="2268" cy="2086"/>
            </a:xfrm>
            <a:prstGeom prst="roundRect">
              <a:avLst>
                <a:gd name="adj" fmla="val 16667"/>
              </a:avLst>
            </a:prstGeom>
            <a:blipFill dpi="0" rotWithShape="1">
              <a:blip r:embed="rId3"/>
              <a:srcRect/>
              <a:tile tx="0" ty="0" sx="100000" sy="100000" flip="none" algn="tl"/>
            </a:blip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20488" name="AutoShape 8" descr="3"/>
            <p:cNvSpPr>
              <a:spLocks noChangeArrowheads="1"/>
            </p:cNvSpPr>
            <p:nvPr/>
          </p:nvSpPr>
          <p:spPr bwMode="auto">
            <a:xfrm>
              <a:off x="2971" y="764"/>
              <a:ext cx="2086" cy="1860"/>
            </a:xfrm>
            <a:prstGeom prst="roundRect">
              <a:avLst>
                <a:gd name="adj" fmla="val 16667"/>
              </a:avLst>
            </a:prstGeom>
            <a:blipFill dpi="0" rotWithShape="1">
              <a:blip r:embed="rId5"/>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sp>
        <p:nvSpPr>
          <p:cNvPr id="20486" name="灯片编号占位符 9"/>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8129F3F4-98E5-42AF-90CE-281B837923AC}" type="slidenum">
              <a:rPr lang="zh-CN" altLang="en-US" sz="1200" smtClean="0">
                <a:solidFill>
                  <a:schemeClr val="bg2"/>
                </a:solidFill>
                <a:latin typeface="Arial" pitchFamily="34" charset="0"/>
              </a:rPr>
              <a:pPr eaLnBrk="1" hangingPunct="1">
                <a:spcBef>
                  <a:spcPct val="0"/>
                </a:spcBef>
                <a:buClrTx/>
                <a:buSzTx/>
                <a:buFontTx/>
                <a:buNone/>
              </a:pPr>
              <a:t>16</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72386" name="Rectangle 2"/>
          <p:cNvSpPr>
            <a:spLocks noGrp="1" noRot="1" noChangeArrowheads="1"/>
          </p:cNvSpPr>
          <p:nvPr>
            <p:ph type="title"/>
          </p:nvPr>
        </p:nvSpPr>
        <p:spPr>
          <a:xfrm>
            <a:off x="1187450" y="44450"/>
            <a:ext cx="5400675" cy="884238"/>
          </a:xfrm>
        </p:spPr>
        <p:txBody>
          <a:bodyPr/>
          <a:lstStyle/>
          <a:p>
            <a:pPr eaLnBrk="1" hangingPunct="1">
              <a:defRPr/>
            </a:pPr>
            <a:r>
              <a:rPr lang="en-US" altLang="zh-CN" b="0" smtClean="0">
                <a:effectLst/>
                <a:ea typeface="宋体" pitchFamily="2" charset="-122"/>
              </a:rPr>
              <a:t>Reuse</a:t>
            </a:r>
            <a:r>
              <a:rPr lang="en-US" altLang="zh-CN" smtClean="0">
                <a:ea typeface="宋体" pitchFamily="2" charset="-122"/>
              </a:rPr>
              <a:t> </a:t>
            </a:r>
            <a:r>
              <a:rPr lang="zh-CN" altLang="en-US" smtClean="0">
                <a:solidFill>
                  <a:schemeClr val="folHlink"/>
                </a:solidFill>
                <a:ea typeface="宋体" pitchFamily="2" charset="-122"/>
              </a:rPr>
              <a:t>复用</a:t>
            </a:r>
            <a:endParaRPr lang="en-US" altLang="zh-CN" smtClean="0">
              <a:solidFill>
                <a:schemeClr val="folHlink"/>
              </a:solidFill>
              <a:ea typeface="宋体" pitchFamily="2" charset="-122"/>
            </a:endParaRPr>
          </a:p>
        </p:txBody>
      </p:sp>
      <p:sp>
        <p:nvSpPr>
          <p:cNvPr id="272387" name="Rectangle 3"/>
          <p:cNvSpPr>
            <a:spLocks noGrp="1" noChangeArrowheads="1"/>
          </p:cNvSpPr>
          <p:nvPr>
            <p:ph type="body" idx="1"/>
          </p:nvPr>
        </p:nvSpPr>
        <p:spPr>
          <a:xfrm>
            <a:off x="457200" y="981075"/>
            <a:ext cx="8229600" cy="5256213"/>
          </a:xfrm>
        </p:spPr>
        <p:txBody>
          <a:bodyPr/>
          <a:lstStyle/>
          <a:p>
            <a:pPr eaLnBrk="1" hangingPunct="1">
              <a:lnSpc>
                <a:spcPct val="80000"/>
              </a:lnSpc>
              <a:buFont typeface="Wingdings" pitchFamily="2" charset="2"/>
              <a:buNone/>
              <a:defRPr/>
            </a:pPr>
            <a:r>
              <a:rPr lang="en-US" altLang="zh-CN" sz="1800" dirty="0" smtClean="0">
                <a:ea typeface="宋体" pitchFamily="2" charset="-122"/>
              </a:rPr>
              <a:t>               Several barriers in reuse: </a:t>
            </a:r>
            <a:r>
              <a:rPr lang="zh-CN" altLang="en-US" sz="1800" dirty="0" smtClean="0">
                <a:ea typeface="宋体" pitchFamily="2" charset="-122"/>
              </a:rPr>
              <a:t>复用的几个障碍</a:t>
            </a:r>
          </a:p>
          <a:p>
            <a:pPr eaLnBrk="1" hangingPunct="1">
              <a:lnSpc>
                <a:spcPct val="80000"/>
              </a:lnSpc>
              <a:buFont typeface="Wingdings" pitchFamily="2" charset="2"/>
              <a:buNone/>
              <a:defRPr/>
            </a:pPr>
            <a:r>
              <a:rPr lang="en-US" altLang="zh-CN" sz="1800" dirty="0" smtClean="0">
                <a:ea typeface="宋体" pitchFamily="2" charset="-122"/>
              </a:rPr>
              <a:t> 1.It is sometimes faster to build a small component than to search for one in a repository of reusable components. </a:t>
            </a:r>
          </a:p>
          <a:p>
            <a:pPr eaLnBrk="1" hangingPunct="1">
              <a:lnSpc>
                <a:spcPct val="80000"/>
              </a:lnSpc>
              <a:buFont typeface="Wingdings" pitchFamily="2" charset="2"/>
              <a:buNone/>
              <a:defRPr/>
            </a:pPr>
            <a:r>
              <a:rPr lang="zh-CN" altLang="en-US" sz="1800" dirty="0" smtClean="0">
                <a:ea typeface="宋体" pitchFamily="2" charset="-122"/>
              </a:rPr>
              <a:t>    有时，建立一个小的组件比在可复用组件的资源库中寻找一个合适的组件更快。</a:t>
            </a:r>
          </a:p>
          <a:p>
            <a:pPr eaLnBrk="1" hangingPunct="1">
              <a:lnSpc>
                <a:spcPct val="80000"/>
              </a:lnSpc>
              <a:buFont typeface="Wingdings" pitchFamily="2" charset="2"/>
              <a:buNone/>
              <a:defRPr/>
            </a:pPr>
            <a:r>
              <a:rPr lang="en-US" altLang="zh-CN" sz="1800" dirty="0" smtClean="0">
                <a:ea typeface="宋体" pitchFamily="2" charset="-122"/>
              </a:rPr>
              <a:t>2.It may take extra time to make a component general enough to be reusable easily by other developers in the future. </a:t>
            </a:r>
          </a:p>
          <a:p>
            <a:pPr eaLnBrk="1" hangingPunct="1">
              <a:lnSpc>
                <a:spcPct val="80000"/>
              </a:lnSpc>
              <a:buFont typeface="Wingdings" pitchFamily="2" charset="2"/>
              <a:buNone/>
              <a:defRPr/>
            </a:pPr>
            <a:r>
              <a:rPr lang="zh-CN" altLang="en-US" sz="1800" dirty="0" smtClean="0">
                <a:ea typeface="宋体" pitchFamily="2" charset="-122"/>
              </a:rPr>
              <a:t>    要开发一个足够通用，可以将来被其他开发者容易复用的部件常常需要额外的时间。</a:t>
            </a:r>
          </a:p>
          <a:p>
            <a:pPr eaLnBrk="1" hangingPunct="1">
              <a:lnSpc>
                <a:spcPct val="80000"/>
              </a:lnSpc>
              <a:buFont typeface="Wingdings" pitchFamily="2" charset="2"/>
              <a:buNone/>
              <a:defRPr/>
            </a:pPr>
            <a:r>
              <a:rPr lang="en-US" altLang="zh-CN" sz="1800" dirty="0" smtClean="0">
                <a:ea typeface="宋体" pitchFamily="2" charset="-122"/>
              </a:rPr>
              <a:t>3.It is difficult to document the degree of quality assurance and testing that have been done, so that a potential </a:t>
            </a:r>
            <a:r>
              <a:rPr lang="en-US" altLang="zh-CN" sz="1800" dirty="0" err="1" smtClean="0">
                <a:ea typeface="宋体" pitchFamily="2" charset="-122"/>
              </a:rPr>
              <a:t>reuser</a:t>
            </a:r>
            <a:r>
              <a:rPr lang="en-US" altLang="zh-CN" sz="1800" dirty="0" smtClean="0">
                <a:ea typeface="宋体" pitchFamily="2" charset="-122"/>
              </a:rPr>
              <a:t> can feel comfortable about the quality of the component. </a:t>
            </a:r>
          </a:p>
          <a:p>
            <a:pPr eaLnBrk="1" hangingPunct="1">
              <a:lnSpc>
                <a:spcPct val="80000"/>
              </a:lnSpc>
              <a:buFont typeface="Wingdings" pitchFamily="2" charset="2"/>
              <a:buNone/>
              <a:defRPr/>
            </a:pPr>
            <a:r>
              <a:rPr lang="zh-CN" altLang="en-US" sz="1800" dirty="0" smtClean="0">
                <a:ea typeface="宋体" pitchFamily="2" charset="-122"/>
              </a:rPr>
              <a:t>    由于难以记录已经做过的质量保证和测试的程度，要让某个潜在的复用者对组件的质量感到满意是很困难的。</a:t>
            </a:r>
          </a:p>
          <a:p>
            <a:pPr eaLnBrk="1" hangingPunct="1">
              <a:lnSpc>
                <a:spcPct val="80000"/>
              </a:lnSpc>
              <a:buFont typeface="Wingdings" pitchFamily="2" charset="2"/>
              <a:buNone/>
              <a:defRPr/>
            </a:pPr>
            <a:r>
              <a:rPr lang="en-US" altLang="zh-CN" sz="1800" dirty="0" smtClean="0">
                <a:ea typeface="宋体" pitchFamily="2" charset="-122"/>
              </a:rPr>
              <a:t>4.It is not clear who is responsible if a reused component fails or needs to be updated. </a:t>
            </a:r>
          </a:p>
          <a:p>
            <a:pPr eaLnBrk="1" hangingPunct="1">
              <a:lnSpc>
                <a:spcPct val="80000"/>
              </a:lnSpc>
              <a:buFont typeface="Wingdings" pitchFamily="2" charset="2"/>
              <a:buNone/>
              <a:defRPr/>
            </a:pPr>
            <a:r>
              <a:rPr lang="zh-CN" altLang="en-US" sz="1800" dirty="0" smtClean="0">
                <a:ea typeface="宋体" pitchFamily="2" charset="-122"/>
              </a:rPr>
              <a:t>    如果某个复用的组件失效或是需要修改，无法弄清是谁的责任。</a:t>
            </a:r>
          </a:p>
          <a:p>
            <a:pPr eaLnBrk="1" hangingPunct="1">
              <a:lnSpc>
                <a:spcPct val="80000"/>
              </a:lnSpc>
              <a:buFont typeface="Wingdings" pitchFamily="2" charset="2"/>
              <a:buNone/>
              <a:defRPr/>
            </a:pPr>
            <a:r>
              <a:rPr lang="en-US" altLang="zh-CN" sz="1800" dirty="0" smtClean="0">
                <a:ea typeface="宋体" pitchFamily="2" charset="-122"/>
              </a:rPr>
              <a:t>5.It can be costly and time-consuming to understand and reuse a component written by someone else. </a:t>
            </a:r>
          </a:p>
          <a:p>
            <a:pPr eaLnBrk="1" hangingPunct="1">
              <a:lnSpc>
                <a:spcPct val="80000"/>
              </a:lnSpc>
              <a:buFont typeface="Wingdings" pitchFamily="2" charset="2"/>
              <a:buNone/>
              <a:defRPr/>
            </a:pPr>
            <a:r>
              <a:rPr lang="zh-CN" altLang="en-US" sz="1800" dirty="0" smtClean="0">
                <a:ea typeface="宋体" pitchFamily="2" charset="-122"/>
              </a:rPr>
              <a:t>    理解和复用别人写的组件费时费力。</a:t>
            </a:r>
          </a:p>
          <a:p>
            <a:pPr eaLnBrk="1" hangingPunct="1">
              <a:lnSpc>
                <a:spcPct val="80000"/>
              </a:lnSpc>
              <a:buFont typeface="Wingdings" pitchFamily="2" charset="2"/>
              <a:buNone/>
              <a:defRPr/>
            </a:pPr>
            <a:r>
              <a:rPr lang="en-US" altLang="zh-CN" sz="1800" dirty="0" smtClean="0">
                <a:ea typeface="宋体" pitchFamily="2" charset="-122"/>
              </a:rPr>
              <a:t>6.There is often a conflict between generality and specificity. </a:t>
            </a:r>
          </a:p>
          <a:p>
            <a:pPr eaLnBrk="1" hangingPunct="1">
              <a:lnSpc>
                <a:spcPct val="80000"/>
              </a:lnSpc>
              <a:buFont typeface="Wingdings" pitchFamily="2" charset="2"/>
              <a:buNone/>
              <a:defRPr/>
            </a:pPr>
            <a:r>
              <a:rPr lang="zh-CN" altLang="en-US" sz="1800" dirty="0" smtClean="0">
                <a:ea typeface="宋体" pitchFamily="2" charset="-122"/>
              </a:rPr>
              <a:t>    在通用化和特殊化之间存在冲突。</a:t>
            </a:r>
            <a:endParaRPr lang="en-US" altLang="zh-CN" sz="1800" dirty="0" smtClean="0">
              <a:ea typeface="宋体" pitchFamily="2" charset="-122"/>
            </a:endParaRPr>
          </a:p>
        </p:txBody>
      </p:sp>
      <p:sp>
        <p:nvSpPr>
          <p:cNvPr id="16794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9767852E-015E-441D-B988-189A2B36054F}" type="slidenum">
              <a:rPr lang="zh-CN" altLang="en-US" sz="1200" smtClean="0">
                <a:solidFill>
                  <a:schemeClr val="bg2"/>
                </a:solidFill>
                <a:latin typeface="Arial" pitchFamily="34" charset="0"/>
              </a:rPr>
              <a:pPr eaLnBrk="1" hangingPunct="1">
                <a:spcBef>
                  <a:spcPct val="0"/>
                </a:spcBef>
                <a:buClrTx/>
                <a:buSzTx/>
                <a:buFontTx/>
                <a:buNone/>
              </a:pPr>
              <a:t>160</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06178" name="Rectangle 2"/>
          <p:cNvSpPr>
            <a:spLocks noGrp="1" noRot="1" noChangeArrowheads="1"/>
          </p:cNvSpPr>
          <p:nvPr>
            <p:ph type="title"/>
          </p:nvPr>
        </p:nvSpPr>
        <p:spPr>
          <a:xfrm>
            <a:off x="1763713" y="23813"/>
            <a:ext cx="6618287" cy="884237"/>
          </a:xfrm>
        </p:spPr>
        <p:txBody>
          <a:bodyPr/>
          <a:lstStyle/>
          <a:p>
            <a:pPr eaLnBrk="1" hangingPunct="1">
              <a:defRPr/>
            </a:pPr>
            <a:r>
              <a:rPr lang="en-US" altLang="zh-CN" sz="3200" smtClean="0">
                <a:ea typeface="宋体" pitchFamily="2" charset="-122"/>
              </a:rPr>
              <a:t>Measurement </a:t>
            </a:r>
            <a:r>
              <a:rPr lang="zh-CN" altLang="en-US" sz="3200" smtClean="0">
                <a:ea typeface="宋体" pitchFamily="2" charset="-122"/>
              </a:rPr>
              <a:t>度量</a:t>
            </a:r>
          </a:p>
        </p:txBody>
      </p:sp>
      <p:sp>
        <p:nvSpPr>
          <p:cNvPr id="168964" name="Text Box 3"/>
          <p:cNvSpPr txBox="1">
            <a:spLocks noChangeArrowheads="1"/>
          </p:cNvSpPr>
          <p:nvPr/>
        </p:nvSpPr>
        <p:spPr bwMode="auto">
          <a:xfrm>
            <a:off x="1042988" y="2565400"/>
            <a:ext cx="7273925" cy="1169988"/>
          </a:xfrm>
          <a:prstGeom prst="rect">
            <a:avLst/>
          </a:prstGeom>
          <a:noFill/>
          <a:ln w="9525" algn="ctr">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50000"/>
              </a:spcBef>
              <a:buClrTx/>
              <a:buSzTx/>
              <a:buFontTx/>
              <a:buNone/>
            </a:pPr>
            <a:r>
              <a:rPr lang="en-US" altLang="zh-CN" sz="2800">
                <a:latin typeface="Garamond" pitchFamily="18" charset="0"/>
              </a:rPr>
              <a:t>Goals of  quantitative description</a:t>
            </a:r>
            <a:endParaRPr lang="en-US" altLang="zh-CN" sz="2800">
              <a:latin typeface="Times New Roman" pitchFamily="18" charset="0"/>
            </a:endParaRPr>
          </a:p>
          <a:p>
            <a:pPr algn="ctr">
              <a:spcBef>
                <a:spcPct val="50000"/>
              </a:spcBef>
              <a:buClrTx/>
              <a:buSzTx/>
              <a:buFontTx/>
              <a:buNone/>
            </a:pPr>
            <a:r>
              <a:rPr lang="zh-CN" altLang="en-US" sz="2800">
                <a:latin typeface="Times New Roman" pitchFamily="18" charset="0"/>
              </a:rPr>
              <a:t>对目标的定量地描述</a:t>
            </a:r>
          </a:p>
        </p:txBody>
      </p:sp>
      <p:sp>
        <p:nvSpPr>
          <p:cNvPr id="16896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EF771795-3AE5-4425-B4B5-712BDB5C0B55}" type="slidenum">
              <a:rPr lang="zh-CN" altLang="en-US" sz="1200" smtClean="0">
                <a:solidFill>
                  <a:schemeClr val="bg2"/>
                </a:solidFill>
                <a:latin typeface="Arial" pitchFamily="34" charset="0"/>
              </a:rPr>
              <a:pPr eaLnBrk="1" hangingPunct="1">
                <a:spcBef>
                  <a:spcPct val="0"/>
                </a:spcBef>
                <a:buClrTx/>
                <a:buSzTx/>
                <a:buFontTx/>
                <a:buNone/>
              </a:pPr>
              <a:t>161</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02082" name="Rectangle 2"/>
          <p:cNvSpPr>
            <a:spLocks noGrp="1" noRot="1" noChangeArrowheads="1"/>
          </p:cNvSpPr>
          <p:nvPr>
            <p:ph type="title"/>
          </p:nvPr>
        </p:nvSpPr>
        <p:spPr>
          <a:xfrm>
            <a:off x="1258888" y="228600"/>
            <a:ext cx="7345362" cy="884238"/>
          </a:xfrm>
        </p:spPr>
        <p:txBody>
          <a:bodyPr/>
          <a:lstStyle/>
          <a:p>
            <a:pPr eaLnBrk="1" hangingPunct="1">
              <a:defRPr/>
            </a:pPr>
            <a:r>
              <a:rPr lang="en-US" altLang="zh-CN" sz="3200" smtClean="0">
                <a:ea typeface="宋体" pitchFamily="2" charset="-122"/>
              </a:rPr>
              <a:t>Tool and integrated environments </a:t>
            </a:r>
            <a:br>
              <a:rPr lang="en-US" altLang="zh-CN" sz="3200" smtClean="0">
                <a:ea typeface="宋体" pitchFamily="2" charset="-122"/>
              </a:rPr>
            </a:br>
            <a:r>
              <a:rPr lang="zh-CN" altLang="en-US" sz="3200" smtClean="0">
                <a:ea typeface="宋体" pitchFamily="2" charset="-122"/>
              </a:rPr>
              <a:t>工具和集成环境</a:t>
            </a:r>
          </a:p>
        </p:txBody>
      </p:sp>
      <p:sp>
        <p:nvSpPr>
          <p:cNvPr id="302083" name="Rectangle 3"/>
          <p:cNvSpPr>
            <a:spLocks noGrp="1" noChangeArrowheads="1"/>
          </p:cNvSpPr>
          <p:nvPr>
            <p:ph type="body" idx="1"/>
          </p:nvPr>
        </p:nvSpPr>
        <p:spPr>
          <a:xfrm>
            <a:off x="323850" y="1268413"/>
            <a:ext cx="8578850" cy="4830762"/>
          </a:xfrm>
        </p:spPr>
        <p:txBody>
          <a:bodyPr/>
          <a:lstStyle/>
          <a:p>
            <a:pPr algn="just" eaLnBrk="1" hangingPunct="1">
              <a:defRPr/>
            </a:pPr>
            <a:r>
              <a:rPr lang="en-US" altLang="zh-CN" dirty="0" smtClean="0">
                <a:ea typeface="宋体" pitchFamily="2" charset="-122"/>
              </a:rPr>
              <a:t>CASE (computer-aided software engineering) tools, where standardized, integrated development environments would enhance software development.</a:t>
            </a:r>
          </a:p>
          <a:p>
            <a:pPr algn="just" eaLnBrk="1" hangingPunct="1">
              <a:defRPr/>
            </a:pPr>
            <a:r>
              <a:rPr lang="zh-CN" altLang="en-US" dirty="0" smtClean="0">
                <a:ea typeface="宋体" pitchFamily="2" charset="-122"/>
              </a:rPr>
              <a:t>计算机辅助软件工程工具</a:t>
            </a:r>
            <a:r>
              <a:rPr lang="en-US" altLang="zh-CN" dirty="0" smtClean="0">
                <a:ea typeface="宋体" pitchFamily="2" charset="-122"/>
              </a:rPr>
              <a:t>CASE</a:t>
            </a:r>
            <a:r>
              <a:rPr lang="zh-CN" altLang="en-US" dirty="0" smtClean="0">
                <a:ea typeface="宋体" pitchFamily="2" charset="-122"/>
              </a:rPr>
              <a:t>中的标准的、集成的开发环境将改进软件开发。</a:t>
            </a:r>
          </a:p>
        </p:txBody>
      </p:sp>
      <p:sp>
        <p:nvSpPr>
          <p:cNvPr id="16998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8E5A097F-7BA9-4A29-A4C1-F3DDF00AA48A}" type="slidenum">
              <a:rPr lang="zh-CN" altLang="en-US" sz="1200" smtClean="0">
                <a:solidFill>
                  <a:schemeClr val="bg2"/>
                </a:solidFill>
                <a:latin typeface="Arial" pitchFamily="34" charset="0"/>
              </a:rPr>
              <a:pPr eaLnBrk="1" hangingPunct="1">
                <a:spcBef>
                  <a:spcPct val="0"/>
                </a:spcBef>
                <a:buClrTx/>
                <a:buSzTx/>
                <a:buFontTx/>
                <a:buNone/>
              </a:pPr>
              <a:t>162</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03107" name="Rectangle 3"/>
          <p:cNvSpPr>
            <a:spLocks noGrp="1" noChangeArrowheads="1"/>
          </p:cNvSpPr>
          <p:nvPr>
            <p:ph type="body" idx="1"/>
          </p:nvPr>
        </p:nvSpPr>
        <p:spPr>
          <a:xfrm>
            <a:off x="457200" y="765175"/>
            <a:ext cx="8686800" cy="5360988"/>
          </a:xfrm>
        </p:spPr>
        <p:txBody>
          <a:bodyPr/>
          <a:lstStyle/>
          <a:p>
            <a:pPr eaLnBrk="1" hangingPunct="1">
              <a:defRPr/>
            </a:pPr>
            <a:r>
              <a:rPr lang="en-US" altLang="zh-CN" smtClean="0">
                <a:ea typeface="宋体" pitchFamily="2" charset="-122"/>
              </a:rPr>
              <a:t>Five issue that must be addressed in any tool integration( Wasserman 1990)</a:t>
            </a:r>
          </a:p>
          <a:p>
            <a:pPr eaLnBrk="1" hangingPunct="1">
              <a:buFont typeface="Wingdings" pitchFamily="2" charset="2"/>
              <a:buNone/>
              <a:defRPr/>
            </a:pPr>
            <a:r>
              <a:rPr lang="en-US" altLang="zh-CN" smtClean="0">
                <a:ea typeface="宋体" pitchFamily="2" charset="-122"/>
              </a:rPr>
              <a:t>  </a:t>
            </a:r>
            <a:r>
              <a:rPr lang="zh-CN" altLang="en-US" smtClean="0">
                <a:ea typeface="宋体" pitchFamily="2" charset="-122"/>
              </a:rPr>
              <a:t>任何工具集成中必须描述的</a:t>
            </a:r>
            <a:r>
              <a:rPr lang="en-US" altLang="zh-CN" smtClean="0">
                <a:ea typeface="宋体" pitchFamily="2" charset="-122"/>
              </a:rPr>
              <a:t>5</a:t>
            </a:r>
            <a:r>
              <a:rPr lang="zh-CN" altLang="en-US" smtClean="0">
                <a:ea typeface="宋体" pitchFamily="2" charset="-122"/>
              </a:rPr>
              <a:t>个问题</a:t>
            </a:r>
            <a:r>
              <a:rPr lang="en-US" altLang="zh-CN" smtClean="0">
                <a:ea typeface="宋体" pitchFamily="2" charset="-122"/>
              </a:rPr>
              <a:t>:</a:t>
            </a:r>
          </a:p>
          <a:p>
            <a:pPr eaLnBrk="1" hangingPunct="1">
              <a:buFont typeface="Wingdings" pitchFamily="2" charset="2"/>
              <a:buNone/>
              <a:defRPr/>
            </a:pPr>
            <a:r>
              <a:rPr lang="en-US" altLang="zh-CN" smtClean="0">
                <a:ea typeface="宋体" pitchFamily="2" charset="-122"/>
              </a:rPr>
              <a:t>   1.platform integration</a:t>
            </a:r>
            <a:r>
              <a:rPr lang="zh-CN" altLang="en-US" smtClean="0">
                <a:ea typeface="宋体" pitchFamily="2" charset="-122"/>
              </a:rPr>
              <a:t>平台集成性</a:t>
            </a:r>
          </a:p>
          <a:p>
            <a:pPr eaLnBrk="1" hangingPunct="1">
              <a:buFont typeface="Wingdings" pitchFamily="2" charset="2"/>
              <a:buNone/>
              <a:defRPr/>
            </a:pPr>
            <a:r>
              <a:rPr lang="en-US" altLang="zh-CN" smtClean="0">
                <a:ea typeface="宋体" pitchFamily="2" charset="-122"/>
              </a:rPr>
              <a:t>   2.presentation integration </a:t>
            </a:r>
            <a:r>
              <a:rPr lang="zh-CN" altLang="en-US" smtClean="0">
                <a:ea typeface="宋体" pitchFamily="2" charset="-122"/>
              </a:rPr>
              <a:t>外观集成性</a:t>
            </a:r>
          </a:p>
          <a:p>
            <a:pPr eaLnBrk="1" hangingPunct="1">
              <a:buFont typeface="Wingdings" pitchFamily="2" charset="2"/>
              <a:buNone/>
              <a:defRPr/>
            </a:pPr>
            <a:r>
              <a:rPr lang="en-US" altLang="zh-CN" smtClean="0">
                <a:ea typeface="宋体" pitchFamily="2" charset="-122"/>
              </a:rPr>
              <a:t>   3.process integration</a:t>
            </a:r>
            <a:r>
              <a:rPr lang="zh-CN" altLang="en-US" smtClean="0">
                <a:ea typeface="宋体" pitchFamily="2" charset="-122"/>
              </a:rPr>
              <a:t>过程集成性</a:t>
            </a:r>
          </a:p>
          <a:p>
            <a:pPr eaLnBrk="1" hangingPunct="1">
              <a:buFont typeface="Wingdings" pitchFamily="2" charset="2"/>
              <a:buNone/>
              <a:defRPr/>
            </a:pPr>
            <a:r>
              <a:rPr lang="en-US" altLang="zh-CN" smtClean="0">
                <a:ea typeface="宋体" pitchFamily="2" charset="-122"/>
              </a:rPr>
              <a:t>   4.data integration</a:t>
            </a:r>
            <a:r>
              <a:rPr lang="zh-CN" altLang="en-US" smtClean="0">
                <a:ea typeface="宋体" pitchFamily="2" charset="-122"/>
              </a:rPr>
              <a:t>数据集成性</a:t>
            </a:r>
          </a:p>
          <a:p>
            <a:pPr eaLnBrk="1" hangingPunct="1">
              <a:buFont typeface="Wingdings" pitchFamily="2" charset="2"/>
              <a:buNone/>
              <a:defRPr/>
            </a:pPr>
            <a:r>
              <a:rPr lang="en-US" altLang="zh-CN" smtClean="0">
                <a:ea typeface="宋体" pitchFamily="2" charset="-122"/>
              </a:rPr>
              <a:t>   5.control integration</a:t>
            </a:r>
            <a:r>
              <a:rPr lang="zh-CN" altLang="en-US" smtClean="0">
                <a:ea typeface="宋体" pitchFamily="2" charset="-122"/>
              </a:rPr>
              <a:t>控制集成性</a:t>
            </a:r>
          </a:p>
        </p:txBody>
      </p:sp>
      <p:sp>
        <p:nvSpPr>
          <p:cNvPr id="17101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3133DDDE-349C-413B-9914-F1DCA62862A8}" type="slidenum">
              <a:rPr lang="zh-CN" altLang="en-US" sz="1200" smtClean="0">
                <a:solidFill>
                  <a:schemeClr val="bg2"/>
                </a:solidFill>
                <a:latin typeface="Arial" pitchFamily="34" charset="0"/>
              </a:rPr>
              <a:pPr eaLnBrk="1" hangingPunct="1">
                <a:spcBef>
                  <a:spcPct val="0"/>
                </a:spcBef>
                <a:buClrTx/>
                <a:buSzTx/>
                <a:buFontTx/>
                <a:buNone/>
              </a:pPr>
              <a:t>163</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04130"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304131" name="Rectangle 3"/>
          <p:cNvSpPr>
            <a:spLocks noGrp="1" noChangeArrowheads="1"/>
          </p:cNvSpPr>
          <p:nvPr>
            <p:ph type="body" idx="1"/>
          </p:nvPr>
        </p:nvSpPr>
        <p:spPr>
          <a:xfrm>
            <a:off x="457200" y="1295400"/>
            <a:ext cx="8686800" cy="4830763"/>
          </a:xfrm>
        </p:spPr>
        <p:txBody>
          <a:bodyPr/>
          <a:lstStyle/>
          <a:p>
            <a:pPr eaLnBrk="1" hangingPunct="1">
              <a:buFont typeface="Wingdings" pitchFamily="2" charset="2"/>
              <a:buNone/>
              <a:defRPr/>
            </a:pPr>
            <a:r>
              <a:rPr lang="zh-CN" altLang="en-US" smtClean="0">
                <a:ea typeface="宋体" pitchFamily="2" charset="-122"/>
              </a:rPr>
              <a:t>   平台集成性</a:t>
            </a:r>
            <a:r>
              <a:rPr lang="en-US" altLang="zh-CN" smtClean="0">
                <a:ea typeface="宋体" pitchFamily="2" charset="-122"/>
              </a:rPr>
              <a:t>:</a:t>
            </a:r>
            <a:r>
              <a:rPr lang="zh-CN" altLang="en-US" smtClean="0">
                <a:ea typeface="宋体" pitchFamily="2" charset="-122"/>
              </a:rPr>
              <a:t>在不同网络中工具彼此协作的能</a:t>
            </a:r>
          </a:p>
          <a:p>
            <a:pPr eaLnBrk="1" hangingPunct="1">
              <a:buFont typeface="Wingdings" pitchFamily="2" charset="2"/>
              <a:buNone/>
              <a:defRPr/>
            </a:pPr>
            <a:r>
              <a:rPr lang="zh-CN" altLang="en-US" smtClean="0">
                <a:ea typeface="宋体" pitchFamily="2" charset="-122"/>
              </a:rPr>
              <a:t>力</a:t>
            </a:r>
          </a:p>
          <a:p>
            <a:pPr eaLnBrk="1" hangingPunct="1">
              <a:buFont typeface="Wingdings" pitchFamily="2" charset="2"/>
              <a:buNone/>
              <a:defRPr/>
            </a:pPr>
            <a:r>
              <a:rPr lang="zh-CN" altLang="en-US" smtClean="0">
                <a:ea typeface="宋体" pitchFamily="2" charset="-122"/>
              </a:rPr>
              <a:t>   外观集成性</a:t>
            </a:r>
            <a:r>
              <a:rPr lang="en-US" altLang="zh-CN" smtClean="0">
                <a:ea typeface="宋体" pitchFamily="2" charset="-122"/>
              </a:rPr>
              <a:t>:</a:t>
            </a:r>
            <a:r>
              <a:rPr lang="zh-CN" altLang="en-US" smtClean="0">
                <a:ea typeface="宋体" pitchFamily="2" charset="-122"/>
              </a:rPr>
              <a:t>用户接口的通用性</a:t>
            </a:r>
          </a:p>
          <a:p>
            <a:pPr eaLnBrk="1" hangingPunct="1">
              <a:buFont typeface="Wingdings" pitchFamily="2" charset="2"/>
              <a:buNone/>
              <a:defRPr/>
            </a:pPr>
            <a:r>
              <a:rPr lang="zh-CN" altLang="en-US" smtClean="0">
                <a:ea typeface="宋体" pitchFamily="2" charset="-122"/>
              </a:rPr>
              <a:t>   过程集成性</a:t>
            </a:r>
            <a:r>
              <a:rPr lang="en-US" altLang="zh-CN" smtClean="0">
                <a:ea typeface="宋体" pitchFamily="2" charset="-122"/>
              </a:rPr>
              <a:t>:</a:t>
            </a:r>
            <a:r>
              <a:rPr lang="zh-CN" altLang="en-US" smtClean="0">
                <a:ea typeface="宋体" pitchFamily="2" charset="-122"/>
              </a:rPr>
              <a:t>工具和开发过程之间的联系</a:t>
            </a:r>
          </a:p>
          <a:p>
            <a:pPr eaLnBrk="1" hangingPunct="1">
              <a:buFont typeface="Wingdings" pitchFamily="2" charset="2"/>
              <a:buNone/>
              <a:defRPr/>
            </a:pPr>
            <a:r>
              <a:rPr lang="zh-CN" altLang="en-US" smtClean="0">
                <a:ea typeface="宋体" pitchFamily="2" charset="-122"/>
              </a:rPr>
              <a:t>   数据集成性</a:t>
            </a:r>
            <a:r>
              <a:rPr lang="en-US" altLang="zh-CN" smtClean="0">
                <a:ea typeface="宋体" pitchFamily="2" charset="-122"/>
              </a:rPr>
              <a:t>:</a:t>
            </a:r>
            <a:r>
              <a:rPr lang="zh-CN" altLang="en-US" smtClean="0">
                <a:ea typeface="宋体" pitchFamily="2" charset="-122"/>
              </a:rPr>
              <a:t>工具共享数据的方式</a:t>
            </a:r>
          </a:p>
          <a:p>
            <a:pPr eaLnBrk="1" hangingPunct="1">
              <a:buFont typeface="Wingdings" pitchFamily="2" charset="2"/>
              <a:buNone/>
              <a:defRPr/>
            </a:pPr>
            <a:r>
              <a:rPr lang="zh-CN" altLang="en-US" smtClean="0">
                <a:ea typeface="宋体" pitchFamily="2" charset="-122"/>
              </a:rPr>
              <a:t>   控制集成性</a:t>
            </a:r>
            <a:r>
              <a:rPr lang="en-US" altLang="zh-CN" smtClean="0">
                <a:ea typeface="宋体" pitchFamily="2" charset="-122"/>
              </a:rPr>
              <a:t>:</a:t>
            </a:r>
            <a:r>
              <a:rPr lang="zh-CN" altLang="en-US" smtClean="0">
                <a:ea typeface="宋体" pitchFamily="2" charset="-122"/>
              </a:rPr>
              <a:t>一个工具通知和启动另一个工具</a:t>
            </a:r>
          </a:p>
          <a:p>
            <a:pPr eaLnBrk="1" hangingPunct="1">
              <a:buFont typeface="Wingdings" pitchFamily="2" charset="2"/>
              <a:buNone/>
              <a:defRPr/>
            </a:pPr>
            <a:r>
              <a:rPr lang="zh-CN" altLang="en-US" smtClean="0">
                <a:ea typeface="宋体" pitchFamily="2" charset="-122"/>
              </a:rPr>
              <a:t>的活动的能力</a:t>
            </a:r>
          </a:p>
          <a:p>
            <a:pPr eaLnBrk="1" hangingPunct="1">
              <a:defRPr/>
            </a:pPr>
            <a:endParaRPr lang="zh-CN" altLang="en-US" smtClean="0">
              <a:ea typeface="宋体" pitchFamily="2" charset="-122"/>
            </a:endParaRPr>
          </a:p>
        </p:txBody>
      </p:sp>
      <p:sp>
        <p:nvSpPr>
          <p:cNvPr id="17203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1E4B77E5-4171-4CEC-A1FC-DE36E3E63015}" type="slidenum">
              <a:rPr lang="zh-CN" altLang="en-US" sz="1200" smtClean="0">
                <a:solidFill>
                  <a:schemeClr val="bg2"/>
                </a:solidFill>
                <a:latin typeface="Arial" pitchFamily="34" charset="0"/>
              </a:rPr>
              <a:pPr eaLnBrk="1" hangingPunct="1">
                <a:spcBef>
                  <a:spcPct val="0"/>
                </a:spcBef>
                <a:buClrTx/>
                <a:buSzTx/>
                <a:buFontTx/>
                <a:buNone/>
              </a:pPr>
              <a:t>164</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a typeface="宋体" pitchFamily="2" charset="-122"/>
              </a:rPr>
              <a:t>软件工程简介</a:t>
            </a:r>
          </a:p>
        </p:txBody>
      </p:sp>
      <p:sp>
        <p:nvSpPr>
          <p:cNvPr id="3" name="内容占位符 2"/>
          <p:cNvSpPr>
            <a:spLocks noGrp="1"/>
          </p:cNvSpPr>
          <p:nvPr>
            <p:ph idx="1"/>
          </p:nvPr>
        </p:nvSpPr>
        <p:spPr/>
        <p:txBody>
          <a:bodyPr/>
          <a:lstStyle/>
          <a:p>
            <a:pPr>
              <a:defRPr/>
            </a:pPr>
            <a:r>
              <a:rPr lang="zh-CN" altLang="en-US" sz="2800" b="1" smtClean="0">
                <a:ea typeface="宋体" pitchFamily="2" charset="-122"/>
              </a:rPr>
              <a:t>软件的概念和特点</a:t>
            </a:r>
            <a:endParaRPr lang="en-US" altLang="zh-CN" sz="2800" b="1" smtClean="0">
              <a:ea typeface="宋体" pitchFamily="2" charset="-122"/>
            </a:endParaRPr>
          </a:p>
          <a:p>
            <a:pPr>
              <a:defRPr/>
            </a:pPr>
            <a:r>
              <a:rPr lang="zh-CN" altLang="en-US" sz="2800" b="1" smtClean="0">
                <a:ea typeface="宋体" pitchFamily="2" charset="-122"/>
              </a:rPr>
              <a:t>软件的分类</a:t>
            </a:r>
            <a:endParaRPr lang="en-US" altLang="zh-CN" sz="2800" b="1" smtClean="0">
              <a:ea typeface="宋体" pitchFamily="2" charset="-122"/>
            </a:endParaRPr>
          </a:p>
          <a:p>
            <a:pPr>
              <a:defRPr/>
            </a:pPr>
            <a:r>
              <a:rPr lang="zh-CN" altLang="en-US" sz="2800" b="1" smtClean="0">
                <a:ea typeface="宋体" pitchFamily="2" charset="-122"/>
              </a:rPr>
              <a:t>软件危机</a:t>
            </a:r>
            <a:endParaRPr lang="en-US" altLang="zh-CN" sz="2800" b="1" smtClean="0">
              <a:ea typeface="宋体" pitchFamily="2" charset="-122"/>
            </a:endParaRPr>
          </a:p>
          <a:p>
            <a:pPr>
              <a:defRPr/>
            </a:pPr>
            <a:r>
              <a:rPr lang="zh-CN" altLang="en-US" sz="2800" b="1" smtClean="0">
                <a:ea typeface="宋体" pitchFamily="2" charset="-122"/>
              </a:rPr>
              <a:t>什么是软件工程</a:t>
            </a:r>
            <a:endParaRPr lang="en-US" altLang="zh-CN" sz="2800" b="1" smtClean="0">
              <a:ea typeface="宋体" pitchFamily="2" charset="-122"/>
            </a:endParaRPr>
          </a:p>
          <a:p>
            <a:pPr>
              <a:defRPr/>
            </a:pPr>
            <a:r>
              <a:rPr lang="zh-CN" altLang="en-US" sz="2800" b="1" smtClean="0">
                <a:ea typeface="宋体" pitchFamily="2" charset="-122"/>
              </a:rPr>
              <a:t>什么是好软件</a:t>
            </a:r>
            <a:endParaRPr lang="en-US" altLang="zh-CN" sz="2800" b="1" smtClean="0">
              <a:ea typeface="宋体" pitchFamily="2" charset="-122"/>
            </a:endParaRPr>
          </a:p>
          <a:p>
            <a:pPr>
              <a:defRPr/>
            </a:pPr>
            <a:r>
              <a:rPr lang="zh-CN" altLang="en-US" sz="2800" b="1" smtClean="0">
                <a:ea typeface="宋体" pitchFamily="2" charset="-122"/>
              </a:rPr>
              <a:t>谁来做软件工程</a:t>
            </a:r>
            <a:endParaRPr lang="en-US" altLang="zh-CN" sz="2800" b="1" smtClean="0">
              <a:ea typeface="宋体" pitchFamily="2" charset="-122"/>
            </a:endParaRPr>
          </a:p>
          <a:p>
            <a:pPr>
              <a:defRPr/>
            </a:pPr>
            <a:r>
              <a:rPr lang="zh-CN" altLang="en-US" sz="2800" b="1" smtClean="0">
                <a:ea typeface="宋体" pitchFamily="2" charset="-122"/>
              </a:rPr>
              <a:t>系统的方法</a:t>
            </a:r>
            <a:endParaRPr lang="en-US" altLang="zh-CN" sz="2800" b="1" smtClean="0">
              <a:ea typeface="宋体" pitchFamily="2" charset="-122"/>
            </a:endParaRPr>
          </a:p>
          <a:p>
            <a:pPr>
              <a:defRPr/>
            </a:pPr>
            <a:r>
              <a:rPr lang="zh-CN" altLang="en-US" sz="2800" b="1" smtClean="0">
                <a:ea typeface="宋体" pitchFamily="2" charset="-122"/>
              </a:rPr>
              <a:t>工程的方法</a:t>
            </a:r>
            <a:endParaRPr lang="en-US" altLang="zh-CN" sz="2800" b="1" smtClean="0">
              <a:ea typeface="宋体" pitchFamily="2" charset="-122"/>
            </a:endParaRPr>
          </a:p>
          <a:p>
            <a:pPr>
              <a:defRPr/>
            </a:pPr>
            <a:r>
              <a:rPr lang="zh-CN" altLang="en-US" sz="2800" b="1" smtClean="0">
                <a:ea typeface="宋体" pitchFamily="2" charset="-122"/>
              </a:rPr>
              <a:t>软件工程的变化</a:t>
            </a:r>
            <a:endParaRPr lang="en-US" altLang="zh-CN" sz="2800" b="1" smtClean="0">
              <a:ea typeface="宋体" pitchFamily="2" charset="-122"/>
            </a:endParaRPr>
          </a:p>
          <a:p>
            <a:pPr>
              <a:defRPr/>
            </a:pPr>
            <a:r>
              <a:rPr lang="zh-CN" altLang="en-US" sz="2800" b="1" smtClean="0">
                <a:solidFill>
                  <a:srgbClr val="FFFF00"/>
                </a:solidFill>
                <a:ea typeface="宋体" pitchFamily="2" charset="-122"/>
              </a:rPr>
              <a:t>再看软件工程</a:t>
            </a:r>
          </a:p>
          <a:p>
            <a:pPr>
              <a:defRPr/>
            </a:pPr>
            <a:endParaRPr lang="zh-CN" altLang="en-US" smtClean="0">
              <a:ea typeface="宋体" pitchFamily="2" charset="-122"/>
            </a:endParaRPr>
          </a:p>
        </p:txBody>
      </p:sp>
      <p:sp>
        <p:nvSpPr>
          <p:cNvPr id="17306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CFD3C12B-5BA8-43E9-BF3E-AE93B35BFD8F}" type="slidenum">
              <a:rPr lang="zh-CN" altLang="en-US" sz="1200" smtClean="0">
                <a:solidFill>
                  <a:schemeClr val="bg2"/>
                </a:solidFill>
                <a:latin typeface="Arial" pitchFamily="34" charset="0"/>
              </a:rPr>
              <a:pPr eaLnBrk="1" hangingPunct="1">
                <a:spcBef>
                  <a:spcPct val="0"/>
                </a:spcBef>
                <a:buClrTx/>
                <a:buSzTx/>
                <a:buFontTx/>
                <a:buNone/>
              </a:pPr>
              <a:t>165</a:t>
            </a:fld>
            <a:endParaRPr lang="en-US" altLang="zh-CN" sz="1200" smtClean="0">
              <a:solidFill>
                <a:schemeClr val="bg2"/>
              </a:solidFill>
              <a:latin typeface="Arial" pitchFamily="34" charset="0"/>
            </a:endParaRPr>
          </a:p>
        </p:txBody>
      </p:sp>
      <p:sp>
        <p:nvSpPr>
          <p:cNvPr id="173061" name="页脚占位符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73410" name="Rectangle 2"/>
          <p:cNvSpPr>
            <a:spLocks noGrp="1" noRot="1" noChangeArrowheads="1"/>
          </p:cNvSpPr>
          <p:nvPr>
            <p:ph type="title"/>
          </p:nvPr>
        </p:nvSpPr>
        <p:spPr>
          <a:xfrm>
            <a:off x="1331913" y="333375"/>
            <a:ext cx="6119812" cy="863600"/>
          </a:xfrm>
        </p:spPr>
        <p:txBody>
          <a:bodyPr/>
          <a:lstStyle/>
          <a:p>
            <a:pPr algn="l" eaLnBrk="1" hangingPunct="1">
              <a:defRPr/>
            </a:pPr>
            <a:r>
              <a:rPr lang="en-US" altLang="zh-CN" smtClean="0">
                <a:ea typeface="宋体" pitchFamily="2" charset="-122"/>
              </a:rPr>
              <a:t>1.10 </a:t>
            </a:r>
            <a:r>
              <a:rPr lang="zh-CN" altLang="en-US" smtClean="0">
                <a:ea typeface="宋体" pitchFamily="2" charset="-122"/>
              </a:rPr>
              <a:t>再看软件工程</a:t>
            </a:r>
          </a:p>
        </p:txBody>
      </p:sp>
      <p:sp>
        <p:nvSpPr>
          <p:cNvPr id="273411" name="Rectangle 3"/>
          <p:cNvSpPr>
            <a:spLocks noGrp="1" noChangeArrowheads="1"/>
          </p:cNvSpPr>
          <p:nvPr>
            <p:ph type="body" idx="1"/>
          </p:nvPr>
        </p:nvSpPr>
        <p:spPr/>
        <p:txBody>
          <a:bodyPr/>
          <a:lstStyle/>
          <a:p>
            <a:pPr eaLnBrk="1" hangingPunct="1">
              <a:lnSpc>
                <a:spcPct val="90000"/>
              </a:lnSpc>
              <a:defRPr/>
            </a:pPr>
            <a:r>
              <a:rPr lang="zh-CN" altLang="en-US" b="1" dirty="0" smtClean="0">
                <a:ea typeface="宋体" pitchFamily="2" charset="-122"/>
              </a:rPr>
              <a:t>一、软件工程的本质特性</a:t>
            </a:r>
            <a:r>
              <a:rPr lang="zh-CN" altLang="en-US" dirty="0" smtClean="0">
                <a:ea typeface="宋体" pitchFamily="2" charset="-122"/>
              </a:rPr>
              <a:t> </a:t>
            </a:r>
          </a:p>
          <a:p>
            <a:pPr eaLnBrk="1" hangingPunct="1">
              <a:lnSpc>
                <a:spcPct val="90000"/>
              </a:lnSpc>
              <a:buFont typeface="Wingdings" pitchFamily="2" charset="2"/>
              <a:buNone/>
              <a:defRPr/>
            </a:pPr>
            <a:r>
              <a:rPr lang="zh-CN" altLang="en-US" b="1" dirty="0" smtClean="0">
                <a:ea typeface="宋体" pitchFamily="2" charset="-122"/>
              </a:rPr>
              <a:t>      软件工程关注</a:t>
            </a:r>
            <a:r>
              <a:rPr lang="zh-CN" altLang="en-US" b="1" dirty="0" smtClean="0">
                <a:solidFill>
                  <a:srgbClr val="FF9900"/>
                </a:solidFill>
                <a:ea typeface="宋体" pitchFamily="2" charset="-122"/>
              </a:rPr>
              <a:t>大型程序</a:t>
            </a:r>
            <a:r>
              <a:rPr lang="zh-CN" altLang="en-US" b="1" dirty="0" smtClean="0">
                <a:ea typeface="宋体" pitchFamily="2" charset="-122"/>
              </a:rPr>
              <a:t>的构造；</a:t>
            </a:r>
          </a:p>
          <a:p>
            <a:pPr eaLnBrk="1" hangingPunct="1">
              <a:lnSpc>
                <a:spcPct val="90000"/>
              </a:lnSpc>
              <a:buFont typeface="Wingdings" pitchFamily="2" charset="2"/>
              <a:buNone/>
              <a:defRPr/>
            </a:pPr>
            <a:r>
              <a:rPr lang="zh-CN" altLang="en-US" b="1" dirty="0" smtClean="0">
                <a:solidFill>
                  <a:srgbClr val="FFFF00"/>
                </a:solidFill>
                <a:ea typeface="宋体" pitchFamily="2" charset="-122"/>
              </a:rPr>
              <a:t>      </a:t>
            </a:r>
            <a:r>
              <a:rPr lang="zh-CN" altLang="en-US" b="1" dirty="0" smtClean="0">
                <a:ea typeface="宋体" pitchFamily="2" charset="-122"/>
              </a:rPr>
              <a:t>软件工程的中心课题是</a:t>
            </a:r>
            <a:r>
              <a:rPr lang="zh-CN" altLang="en-US" b="1" dirty="0" smtClean="0">
                <a:solidFill>
                  <a:srgbClr val="FF9900"/>
                </a:solidFill>
                <a:ea typeface="宋体" pitchFamily="2" charset="-122"/>
              </a:rPr>
              <a:t>控制复杂性</a:t>
            </a:r>
            <a:r>
              <a:rPr lang="zh-CN" altLang="en-US" b="1" dirty="0" smtClean="0">
                <a:ea typeface="宋体" pitchFamily="2" charset="-122"/>
              </a:rPr>
              <a:t>；</a:t>
            </a:r>
          </a:p>
          <a:p>
            <a:pPr eaLnBrk="1" hangingPunct="1">
              <a:lnSpc>
                <a:spcPct val="90000"/>
              </a:lnSpc>
              <a:buFont typeface="Wingdings" pitchFamily="2" charset="2"/>
              <a:buNone/>
              <a:defRPr/>
            </a:pPr>
            <a:r>
              <a:rPr lang="zh-CN" altLang="en-US" b="1" dirty="0" smtClean="0">
                <a:solidFill>
                  <a:srgbClr val="FFFF00"/>
                </a:solidFill>
                <a:ea typeface="宋体" pitchFamily="2" charset="-122"/>
              </a:rPr>
              <a:t>      </a:t>
            </a:r>
            <a:r>
              <a:rPr lang="zh-CN" altLang="en-US" b="1" dirty="0" smtClean="0">
                <a:ea typeface="宋体" pitchFamily="2" charset="-122"/>
              </a:rPr>
              <a:t>软件经常</a:t>
            </a:r>
            <a:r>
              <a:rPr lang="zh-CN" altLang="en-US" b="1" dirty="0" smtClean="0">
                <a:solidFill>
                  <a:srgbClr val="FF9900"/>
                </a:solidFill>
                <a:ea typeface="宋体" pitchFamily="2" charset="-122"/>
              </a:rPr>
              <a:t>变化</a:t>
            </a:r>
            <a:r>
              <a:rPr lang="zh-CN" altLang="en-US" b="1" dirty="0" smtClean="0">
                <a:ea typeface="宋体" pitchFamily="2" charset="-122"/>
              </a:rPr>
              <a:t>；</a:t>
            </a:r>
          </a:p>
          <a:p>
            <a:pPr eaLnBrk="1" hangingPunct="1">
              <a:lnSpc>
                <a:spcPct val="90000"/>
              </a:lnSpc>
              <a:buFont typeface="Wingdings" pitchFamily="2" charset="2"/>
              <a:buNone/>
              <a:defRPr/>
            </a:pPr>
            <a:r>
              <a:rPr lang="zh-CN" altLang="en-US" b="1" dirty="0" smtClean="0">
                <a:solidFill>
                  <a:srgbClr val="FFFF00"/>
                </a:solidFill>
                <a:ea typeface="宋体" pitchFamily="2" charset="-122"/>
              </a:rPr>
              <a:t>      </a:t>
            </a:r>
            <a:r>
              <a:rPr lang="zh-CN" altLang="en-US" b="1" dirty="0" smtClean="0">
                <a:ea typeface="宋体" pitchFamily="2" charset="-122"/>
              </a:rPr>
              <a:t>开发软件的</a:t>
            </a:r>
            <a:r>
              <a:rPr lang="zh-CN" altLang="en-US" b="1" dirty="0" smtClean="0">
                <a:solidFill>
                  <a:srgbClr val="FF9900"/>
                </a:solidFill>
                <a:ea typeface="宋体" pitchFamily="2" charset="-122"/>
              </a:rPr>
              <a:t>效率</a:t>
            </a:r>
            <a:r>
              <a:rPr lang="zh-CN" altLang="en-US" b="1" dirty="0" smtClean="0">
                <a:ea typeface="宋体" pitchFamily="2" charset="-122"/>
              </a:rPr>
              <a:t>非常重要；</a:t>
            </a:r>
          </a:p>
          <a:p>
            <a:pPr eaLnBrk="1" hangingPunct="1">
              <a:lnSpc>
                <a:spcPct val="90000"/>
              </a:lnSpc>
              <a:buFont typeface="Wingdings" pitchFamily="2" charset="2"/>
              <a:buNone/>
              <a:defRPr/>
            </a:pPr>
            <a:r>
              <a:rPr lang="zh-CN" altLang="en-US" b="1" dirty="0" smtClean="0">
                <a:ea typeface="宋体" pitchFamily="2" charset="-122"/>
              </a:rPr>
              <a:t>      和谐地</a:t>
            </a:r>
            <a:r>
              <a:rPr lang="zh-CN" altLang="en-US" b="1" dirty="0">
                <a:solidFill>
                  <a:srgbClr val="FF9900"/>
                </a:solidFill>
                <a:ea typeface="宋体" pitchFamily="2" charset="-122"/>
              </a:rPr>
              <a:t>合作</a:t>
            </a:r>
            <a:r>
              <a:rPr lang="zh-CN" altLang="en-US" b="1" dirty="0" smtClean="0">
                <a:ea typeface="宋体" pitchFamily="2" charset="-122"/>
              </a:rPr>
              <a:t>是开发软件的关键；</a:t>
            </a:r>
          </a:p>
          <a:p>
            <a:pPr eaLnBrk="1" hangingPunct="1">
              <a:lnSpc>
                <a:spcPct val="90000"/>
              </a:lnSpc>
              <a:buFont typeface="Wingdings" pitchFamily="2" charset="2"/>
              <a:buNone/>
              <a:defRPr/>
            </a:pPr>
            <a:r>
              <a:rPr lang="zh-CN" altLang="en-US" b="1" dirty="0" smtClean="0">
                <a:solidFill>
                  <a:srgbClr val="FFFF00"/>
                </a:solidFill>
                <a:ea typeface="宋体" pitchFamily="2" charset="-122"/>
              </a:rPr>
              <a:t>      </a:t>
            </a:r>
            <a:r>
              <a:rPr lang="zh-CN" altLang="en-US" b="1" dirty="0" smtClean="0">
                <a:ea typeface="宋体" pitchFamily="2" charset="-122"/>
              </a:rPr>
              <a:t>软件必须</a:t>
            </a:r>
            <a:r>
              <a:rPr lang="zh-CN" altLang="en-US" b="1" dirty="0" smtClean="0">
                <a:solidFill>
                  <a:srgbClr val="FF9900"/>
                </a:solidFill>
                <a:ea typeface="宋体" pitchFamily="2" charset="-122"/>
              </a:rPr>
              <a:t>有效地支持</a:t>
            </a:r>
            <a:r>
              <a:rPr lang="zh-CN" altLang="en-US" b="1" dirty="0" smtClean="0">
                <a:ea typeface="宋体" pitchFamily="2" charset="-122"/>
              </a:rPr>
              <a:t>它的用户；</a:t>
            </a:r>
          </a:p>
          <a:p>
            <a:pPr eaLnBrk="1" hangingPunct="1">
              <a:lnSpc>
                <a:spcPct val="90000"/>
              </a:lnSpc>
              <a:buFont typeface="Wingdings" pitchFamily="2" charset="2"/>
              <a:buNone/>
              <a:defRPr/>
            </a:pPr>
            <a:r>
              <a:rPr lang="zh-CN" altLang="en-US" b="1" dirty="0" smtClean="0">
                <a:solidFill>
                  <a:srgbClr val="FFFF00"/>
                </a:solidFill>
                <a:ea typeface="宋体" pitchFamily="2" charset="-122"/>
              </a:rPr>
              <a:t>      </a:t>
            </a:r>
            <a:r>
              <a:rPr lang="zh-CN" altLang="en-US" b="1" dirty="0" smtClean="0">
                <a:ea typeface="宋体" pitchFamily="2" charset="-122"/>
              </a:rPr>
              <a:t>软件工程领域中是由具有一种文化背景</a:t>
            </a:r>
          </a:p>
          <a:p>
            <a:pPr eaLnBrk="1" hangingPunct="1">
              <a:lnSpc>
                <a:spcPct val="90000"/>
              </a:lnSpc>
              <a:buFont typeface="Wingdings" pitchFamily="2" charset="2"/>
              <a:buNone/>
              <a:defRPr/>
            </a:pPr>
            <a:r>
              <a:rPr lang="zh-CN" altLang="en-US" b="1" dirty="0" smtClean="0">
                <a:ea typeface="宋体" pitchFamily="2" charset="-122"/>
              </a:rPr>
              <a:t>的人替具有另一种文化背景的人创造产品。</a:t>
            </a:r>
          </a:p>
        </p:txBody>
      </p:sp>
      <p:sp>
        <p:nvSpPr>
          <p:cNvPr id="17408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5A04283C-91B6-412A-B324-F524E65C7669}" type="slidenum">
              <a:rPr lang="zh-CN" altLang="en-US" sz="1200" smtClean="0">
                <a:solidFill>
                  <a:schemeClr val="bg2"/>
                </a:solidFill>
                <a:latin typeface="Arial" pitchFamily="34" charset="0"/>
              </a:rPr>
              <a:pPr eaLnBrk="1" hangingPunct="1">
                <a:spcBef>
                  <a:spcPct val="0"/>
                </a:spcBef>
                <a:buClrTx/>
                <a:buSzTx/>
                <a:buFontTx/>
                <a:buNone/>
              </a:pPr>
              <a:t>166</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01410" name="Rectangle 2"/>
          <p:cNvSpPr>
            <a:spLocks noGrp="1" noRot="1" noChangeArrowheads="1"/>
          </p:cNvSpPr>
          <p:nvPr>
            <p:ph type="title"/>
          </p:nvPr>
        </p:nvSpPr>
        <p:spPr/>
        <p:txBody>
          <a:bodyPr/>
          <a:lstStyle/>
          <a:p>
            <a:pPr algn="l" eaLnBrk="1" hangingPunct="1">
              <a:defRPr/>
            </a:pPr>
            <a:r>
              <a:rPr lang="zh-CN" altLang="en-US" smtClean="0">
                <a:ea typeface="宋体" pitchFamily="2" charset="-122"/>
              </a:rPr>
              <a:t>二、软件工程框架</a:t>
            </a:r>
          </a:p>
        </p:txBody>
      </p:sp>
      <p:sp>
        <p:nvSpPr>
          <p:cNvPr id="401411" name="Line 3"/>
          <p:cNvSpPr>
            <a:spLocks noChangeShapeType="1"/>
          </p:cNvSpPr>
          <p:nvPr/>
        </p:nvSpPr>
        <p:spPr bwMode="auto">
          <a:xfrm flipH="1">
            <a:off x="2139950" y="2770188"/>
            <a:ext cx="2362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12" name="Line 4"/>
          <p:cNvSpPr>
            <a:spLocks noChangeShapeType="1"/>
          </p:cNvSpPr>
          <p:nvPr/>
        </p:nvSpPr>
        <p:spPr bwMode="auto">
          <a:xfrm>
            <a:off x="2139950" y="3684588"/>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13" name="Line 5"/>
          <p:cNvSpPr>
            <a:spLocks noChangeShapeType="1"/>
          </p:cNvSpPr>
          <p:nvPr/>
        </p:nvSpPr>
        <p:spPr bwMode="auto">
          <a:xfrm flipV="1">
            <a:off x="4654550" y="2770188"/>
            <a:ext cx="2438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14" name="Line 6"/>
          <p:cNvSpPr>
            <a:spLocks noChangeShapeType="1"/>
          </p:cNvSpPr>
          <p:nvPr/>
        </p:nvSpPr>
        <p:spPr bwMode="auto">
          <a:xfrm>
            <a:off x="4502150" y="2770188"/>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15" name="Line 7"/>
          <p:cNvSpPr>
            <a:spLocks noChangeShapeType="1"/>
          </p:cNvSpPr>
          <p:nvPr/>
        </p:nvSpPr>
        <p:spPr bwMode="auto">
          <a:xfrm>
            <a:off x="2139950" y="3684588"/>
            <a:ext cx="0" cy="281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16" name="Line 8"/>
          <p:cNvSpPr>
            <a:spLocks noChangeShapeType="1"/>
          </p:cNvSpPr>
          <p:nvPr/>
        </p:nvSpPr>
        <p:spPr bwMode="auto">
          <a:xfrm>
            <a:off x="2139950" y="6503988"/>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17" name="Line 9"/>
          <p:cNvSpPr>
            <a:spLocks noChangeShapeType="1"/>
          </p:cNvSpPr>
          <p:nvPr/>
        </p:nvSpPr>
        <p:spPr bwMode="auto">
          <a:xfrm>
            <a:off x="4654550" y="3684588"/>
            <a:ext cx="0" cy="281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18" name="Line 10"/>
          <p:cNvSpPr>
            <a:spLocks noChangeShapeType="1"/>
          </p:cNvSpPr>
          <p:nvPr/>
        </p:nvSpPr>
        <p:spPr bwMode="auto">
          <a:xfrm>
            <a:off x="7092950" y="2770188"/>
            <a:ext cx="0" cy="281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19" name="Line 11"/>
          <p:cNvSpPr>
            <a:spLocks noChangeShapeType="1"/>
          </p:cNvSpPr>
          <p:nvPr/>
        </p:nvSpPr>
        <p:spPr bwMode="auto">
          <a:xfrm flipV="1">
            <a:off x="4654550" y="5589588"/>
            <a:ext cx="2438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0" name="Line 12"/>
          <p:cNvSpPr>
            <a:spLocks noChangeShapeType="1"/>
          </p:cNvSpPr>
          <p:nvPr/>
        </p:nvSpPr>
        <p:spPr bwMode="auto">
          <a:xfrm>
            <a:off x="3740150" y="3074988"/>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1" name="Line 13"/>
          <p:cNvSpPr>
            <a:spLocks noChangeShapeType="1"/>
          </p:cNvSpPr>
          <p:nvPr/>
        </p:nvSpPr>
        <p:spPr bwMode="auto">
          <a:xfrm>
            <a:off x="2901950" y="3379788"/>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2" name="Line 14"/>
          <p:cNvSpPr>
            <a:spLocks noChangeShapeType="1"/>
          </p:cNvSpPr>
          <p:nvPr/>
        </p:nvSpPr>
        <p:spPr bwMode="auto">
          <a:xfrm>
            <a:off x="2139950" y="5056188"/>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3" name="Line 15"/>
          <p:cNvSpPr>
            <a:spLocks noChangeShapeType="1"/>
          </p:cNvSpPr>
          <p:nvPr/>
        </p:nvSpPr>
        <p:spPr bwMode="auto">
          <a:xfrm>
            <a:off x="2139950" y="4370388"/>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4" name="Line 16"/>
          <p:cNvSpPr>
            <a:spLocks noChangeShapeType="1"/>
          </p:cNvSpPr>
          <p:nvPr/>
        </p:nvSpPr>
        <p:spPr bwMode="auto">
          <a:xfrm>
            <a:off x="2139950" y="5818188"/>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5" name="Line 17"/>
          <p:cNvSpPr>
            <a:spLocks noChangeShapeType="1"/>
          </p:cNvSpPr>
          <p:nvPr/>
        </p:nvSpPr>
        <p:spPr bwMode="auto">
          <a:xfrm>
            <a:off x="5111750" y="3532188"/>
            <a:ext cx="0"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6" name="Line 18"/>
          <p:cNvSpPr>
            <a:spLocks noChangeShapeType="1"/>
          </p:cNvSpPr>
          <p:nvPr/>
        </p:nvSpPr>
        <p:spPr bwMode="auto">
          <a:xfrm>
            <a:off x="5568950" y="3379788"/>
            <a:ext cx="0"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7" name="Line 19"/>
          <p:cNvSpPr>
            <a:spLocks noChangeShapeType="1"/>
          </p:cNvSpPr>
          <p:nvPr/>
        </p:nvSpPr>
        <p:spPr bwMode="auto">
          <a:xfrm>
            <a:off x="6026150" y="3227388"/>
            <a:ext cx="0"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8" name="Line 20"/>
          <p:cNvSpPr>
            <a:spLocks noChangeShapeType="1"/>
          </p:cNvSpPr>
          <p:nvPr/>
        </p:nvSpPr>
        <p:spPr bwMode="auto">
          <a:xfrm>
            <a:off x="6559550" y="2998788"/>
            <a:ext cx="0"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9" name="Text Box 21"/>
          <p:cNvSpPr txBox="1">
            <a:spLocks noChangeArrowheads="1"/>
          </p:cNvSpPr>
          <p:nvPr/>
        </p:nvSpPr>
        <p:spPr bwMode="auto">
          <a:xfrm>
            <a:off x="2216150" y="3760788"/>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50000"/>
              </a:spcBef>
              <a:buClrTx/>
              <a:buSzTx/>
              <a:buFontTx/>
              <a:buNone/>
            </a:pPr>
            <a:r>
              <a:rPr kumimoji="1" lang="zh-CN" altLang="en-US" sz="2400">
                <a:solidFill>
                  <a:schemeClr val="tx2"/>
                </a:solidFill>
                <a:latin typeface="Times New Roman" pitchFamily="18" charset="0"/>
                <a:ea typeface="楷体_GB2312"/>
                <a:cs typeface="楷体_GB2312"/>
              </a:rPr>
              <a:t>开发范例</a:t>
            </a:r>
          </a:p>
        </p:txBody>
      </p:sp>
      <p:sp>
        <p:nvSpPr>
          <p:cNvPr id="401430" name="Text Box 22"/>
          <p:cNvSpPr txBox="1">
            <a:spLocks noChangeArrowheads="1"/>
          </p:cNvSpPr>
          <p:nvPr/>
        </p:nvSpPr>
        <p:spPr bwMode="auto">
          <a:xfrm>
            <a:off x="2216150" y="4446588"/>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50000"/>
              </a:spcBef>
              <a:buClrTx/>
              <a:buSzTx/>
              <a:buFontTx/>
              <a:buNone/>
            </a:pPr>
            <a:r>
              <a:rPr kumimoji="1" lang="zh-CN" altLang="en-US" sz="2400">
                <a:solidFill>
                  <a:schemeClr val="tx2"/>
                </a:solidFill>
                <a:latin typeface="Times New Roman" pitchFamily="18" charset="0"/>
                <a:ea typeface="楷体_GB2312"/>
                <a:cs typeface="楷体_GB2312"/>
              </a:rPr>
              <a:t>设计方法</a:t>
            </a:r>
          </a:p>
        </p:txBody>
      </p:sp>
      <p:sp>
        <p:nvSpPr>
          <p:cNvPr id="401431" name="Text Box 23"/>
          <p:cNvSpPr txBox="1">
            <a:spLocks noChangeArrowheads="1"/>
          </p:cNvSpPr>
          <p:nvPr/>
        </p:nvSpPr>
        <p:spPr bwMode="auto">
          <a:xfrm>
            <a:off x="2216150" y="5208588"/>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50000"/>
              </a:spcBef>
              <a:buClrTx/>
              <a:buSzTx/>
              <a:buFontTx/>
              <a:buNone/>
            </a:pPr>
            <a:r>
              <a:rPr kumimoji="1" lang="zh-CN" altLang="en-US" sz="2400">
                <a:solidFill>
                  <a:schemeClr val="tx2"/>
                </a:solidFill>
                <a:latin typeface="Times New Roman" pitchFamily="18" charset="0"/>
                <a:ea typeface="楷体_GB2312"/>
                <a:cs typeface="楷体_GB2312"/>
              </a:rPr>
              <a:t>支持过程</a:t>
            </a:r>
          </a:p>
        </p:txBody>
      </p:sp>
      <p:sp>
        <p:nvSpPr>
          <p:cNvPr id="401432" name="Text Box 24"/>
          <p:cNvSpPr txBox="1">
            <a:spLocks noChangeArrowheads="1"/>
          </p:cNvSpPr>
          <p:nvPr/>
        </p:nvSpPr>
        <p:spPr bwMode="auto">
          <a:xfrm>
            <a:off x="2216150" y="5894388"/>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50000"/>
              </a:spcBef>
              <a:buClrTx/>
              <a:buSzTx/>
              <a:buFontTx/>
              <a:buNone/>
            </a:pPr>
            <a:r>
              <a:rPr kumimoji="1" lang="zh-CN" altLang="en-US" sz="2400">
                <a:solidFill>
                  <a:schemeClr val="tx2"/>
                </a:solidFill>
                <a:latin typeface="Times New Roman" pitchFamily="18" charset="0"/>
                <a:ea typeface="楷体_GB2312"/>
                <a:cs typeface="楷体_GB2312"/>
              </a:rPr>
              <a:t>管理过程</a:t>
            </a:r>
          </a:p>
        </p:txBody>
      </p:sp>
      <p:sp>
        <p:nvSpPr>
          <p:cNvPr id="401433" name="Text Box 25"/>
          <p:cNvSpPr txBox="1">
            <a:spLocks noChangeArrowheads="1"/>
          </p:cNvSpPr>
          <p:nvPr/>
        </p:nvSpPr>
        <p:spPr bwMode="auto">
          <a:xfrm>
            <a:off x="4654550" y="3760788"/>
            <a:ext cx="4572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50000"/>
              </a:spcBef>
              <a:buClrTx/>
              <a:buSzTx/>
              <a:buFontTx/>
              <a:buNone/>
            </a:pPr>
            <a:endParaRPr kumimoji="1" lang="zh-CN" altLang="en-US" sz="2000">
              <a:latin typeface="Times New Roman" pitchFamily="18" charset="0"/>
            </a:endParaRPr>
          </a:p>
          <a:p>
            <a:pPr eaLnBrk="1" hangingPunct="1">
              <a:spcBef>
                <a:spcPct val="50000"/>
              </a:spcBef>
              <a:buClrTx/>
              <a:buSzTx/>
              <a:buFontTx/>
              <a:buNone/>
            </a:pPr>
            <a:r>
              <a:rPr kumimoji="1" lang="zh-CN" altLang="en-US" sz="2000">
                <a:solidFill>
                  <a:schemeClr val="folHlink"/>
                </a:solidFill>
                <a:latin typeface="Times New Roman" pitchFamily="18" charset="0"/>
                <a:ea typeface="楷体_GB2312"/>
                <a:cs typeface="楷体_GB2312"/>
              </a:rPr>
              <a:t>需</a:t>
            </a:r>
          </a:p>
          <a:p>
            <a:pPr eaLnBrk="1" hangingPunct="1">
              <a:spcBef>
                <a:spcPct val="50000"/>
              </a:spcBef>
              <a:buClrTx/>
              <a:buSzTx/>
              <a:buFontTx/>
              <a:buNone/>
            </a:pPr>
            <a:endParaRPr kumimoji="1" lang="zh-CN" altLang="en-US" sz="2000">
              <a:solidFill>
                <a:schemeClr val="folHlink"/>
              </a:solidFill>
              <a:latin typeface="Times New Roman" pitchFamily="18" charset="0"/>
              <a:ea typeface="楷体_GB2312"/>
              <a:cs typeface="楷体_GB2312"/>
            </a:endParaRPr>
          </a:p>
          <a:p>
            <a:pPr eaLnBrk="1" hangingPunct="1">
              <a:spcBef>
                <a:spcPct val="50000"/>
              </a:spcBef>
              <a:buClrTx/>
              <a:buSzTx/>
              <a:buFontTx/>
              <a:buNone/>
            </a:pPr>
            <a:endParaRPr kumimoji="1" lang="zh-CN" altLang="en-US" sz="2000">
              <a:solidFill>
                <a:schemeClr val="folHlink"/>
              </a:solidFill>
              <a:latin typeface="Times New Roman" pitchFamily="18" charset="0"/>
              <a:ea typeface="楷体_GB2312"/>
              <a:cs typeface="楷体_GB2312"/>
            </a:endParaRPr>
          </a:p>
          <a:p>
            <a:pPr eaLnBrk="1" hangingPunct="1">
              <a:spcBef>
                <a:spcPct val="50000"/>
              </a:spcBef>
              <a:buClrTx/>
              <a:buSzTx/>
              <a:buFontTx/>
              <a:buNone/>
            </a:pPr>
            <a:r>
              <a:rPr kumimoji="1" lang="zh-CN" altLang="en-US" sz="2000">
                <a:solidFill>
                  <a:schemeClr val="folHlink"/>
                </a:solidFill>
                <a:latin typeface="Times New Roman" pitchFamily="18" charset="0"/>
                <a:ea typeface="楷体_GB2312"/>
                <a:cs typeface="楷体_GB2312"/>
              </a:rPr>
              <a:t>求</a:t>
            </a:r>
          </a:p>
        </p:txBody>
      </p:sp>
      <p:sp>
        <p:nvSpPr>
          <p:cNvPr id="401434" name="Text Box 26"/>
          <p:cNvSpPr txBox="1">
            <a:spLocks noChangeArrowheads="1"/>
          </p:cNvSpPr>
          <p:nvPr/>
        </p:nvSpPr>
        <p:spPr bwMode="auto">
          <a:xfrm>
            <a:off x="5111750" y="3668713"/>
            <a:ext cx="4572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50000"/>
              </a:spcBef>
              <a:buClrTx/>
              <a:buSzTx/>
              <a:buFontTx/>
              <a:buNone/>
            </a:pPr>
            <a:endParaRPr kumimoji="1" lang="zh-CN" altLang="en-US" sz="2000">
              <a:latin typeface="Times New Roman" pitchFamily="18" charset="0"/>
            </a:endParaRPr>
          </a:p>
          <a:p>
            <a:pPr eaLnBrk="1" hangingPunct="1">
              <a:spcBef>
                <a:spcPct val="50000"/>
              </a:spcBef>
              <a:buClrTx/>
              <a:buSzTx/>
              <a:buFontTx/>
              <a:buNone/>
            </a:pPr>
            <a:r>
              <a:rPr kumimoji="1" lang="zh-CN" altLang="en-US" sz="2000">
                <a:solidFill>
                  <a:schemeClr val="folHlink"/>
                </a:solidFill>
                <a:latin typeface="Times New Roman" pitchFamily="18" charset="0"/>
                <a:ea typeface="楷体_GB2312"/>
                <a:cs typeface="楷体_GB2312"/>
              </a:rPr>
              <a:t>设</a:t>
            </a:r>
          </a:p>
          <a:p>
            <a:pPr eaLnBrk="1" hangingPunct="1">
              <a:spcBef>
                <a:spcPct val="50000"/>
              </a:spcBef>
              <a:buClrTx/>
              <a:buSzTx/>
              <a:buFontTx/>
              <a:buNone/>
            </a:pPr>
            <a:endParaRPr kumimoji="1" lang="zh-CN" altLang="en-US" sz="2000">
              <a:solidFill>
                <a:schemeClr val="folHlink"/>
              </a:solidFill>
              <a:latin typeface="Times New Roman" pitchFamily="18" charset="0"/>
              <a:ea typeface="楷体_GB2312"/>
              <a:cs typeface="楷体_GB2312"/>
            </a:endParaRPr>
          </a:p>
          <a:p>
            <a:pPr eaLnBrk="1" hangingPunct="1">
              <a:spcBef>
                <a:spcPct val="50000"/>
              </a:spcBef>
              <a:buClrTx/>
              <a:buSzTx/>
              <a:buFontTx/>
              <a:buNone/>
            </a:pPr>
            <a:endParaRPr kumimoji="1" lang="zh-CN" altLang="en-US" sz="2000">
              <a:solidFill>
                <a:schemeClr val="folHlink"/>
              </a:solidFill>
              <a:latin typeface="Times New Roman" pitchFamily="18" charset="0"/>
              <a:ea typeface="楷体_GB2312"/>
              <a:cs typeface="楷体_GB2312"/>
            </a:endParaRPr>
          </a:p>
          <a:p>
            <a:pPr eaLnBrk="1" hangingPunct="1">
              <a:spcBef>
                <a:spcPct val="50000"/>
              </a:spcBef>
              <a:buClrTx/>
              <a:buSzTx/>
              <a:buFontTx/>
              <a:buNone/>
            </a:pPr>
            <a:r>
              <a:rPr kumimoji="1" lang="zh-CN" altLang="en-US" sz="2000">
                <a:solidFill>
                  <a:schemeClr val="folHlink"/>
                </a:solidFill>
                <a:latin typeface="Times New Roman" pitchFamily="18" charset="0"/>
                <a:ea typeface="楷体_GB2312"/>
                <a:cs typeface="楷体_GB2312"/>
              </a:rPr>
              <a:t>计</a:t>
            </a:r>
          </a:p>
        </p:txBody>
      </p:sp>
      <p:sp>
        <p:nvSpPr>
          <p:cNvPr id="401435" name="Text Box 27"/>
          <p:cNvSpPr txBox="1">
            <a:spLocks noChangeArrowheads="1"/>
          </p:cNvSpPr>
          <p:nvPr/>
        </p:nvSpPr>
        <p:spPr bwMode="auto">
          <a:xfrm>
            <a:off x="5568950" y="3532188"/>
            <a:ext cx="4572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50000"/>
              </a:spcBef>
              <a:buClrTx/>
              <a:buSzTx/>
              <a:buFontTx/>
              <a:buNone/>
            </a:pPr>
            <a:endParaRPr kumimoji="1" lang="zh-CN" altLang="en-US" sz="2000">
              <a:latin typeface="Times New Roman" pitchFamily="18" charset="0"/>
            </a:endParaRPr>
          </a:p>
          <a:p>
            <a:pPr eaLnBrk="1" hangingPunct="1">
              <a:spcBef>
                <a:spcPct val="50000"/>
              </a:spcBef>
              <a:buClrTx/>
              <a:buSzTx/>
              <a:buFontTx/>
              <a:buNone/>
            </a:pPr>
            <a:r>
              <a:rPr kumimoji="1" lang="zh-CN" altLang="en-US" sz="2000">
                <a:solidFill>
                  <a:schemeClr val="folHlink"/>
                </a:solidFill>
                <a:latin typeface="Times New Roman" pitchFamily="18" charset="0"/>
                <a:ea typeface="楷体_GB2312"/>
                <a:cs typeface="楷体_GB2312"/>
              </a:rPr>
              <a:t>实</a:t>
            </a:r>
          </a:p>
          <a:p>
            <a:pPr eaLnBrk="1" hangingPunct="1">
              <a:spcBef>
                <a:spcPct val="50000"/>
              </a:spcBef>
              <a:buClrTx/>
              <a:buSzTx/>
              <a:buFontTx/>
              <a:buNone/>
            </a:pPr>
            <a:endParaRPr kumimoji="1" lang="zh-CN" altLang="en-US" sz="2000">
              <a:solidFill>
                <a:schemeClr val="folHlink"/>
              </a:solidFill>
              <a:latin typeface="Times New Roman" pitchFamily="18" charset="0"/>
              <a:ea typeface="楷体_GB2312"/>
              <a:cs typeface="楷体_GB2312"/>
            </a:endParaRPr>
          </a:p>
          <a:p>
            <a:pPr eaLnBrk="1" hangingPunct="1">
              <a:spcBef>
                <a:spcPct val="50000"/>
              </a:spcBef>
              <a:buClrTx/>
              <a:buSzTx/>
              <a:buFontTx/>
              <a:buNone/>
            </a:pPr>
            <a:endParaRPr kumimoji="1" lang="zh-CN" altLang="en-US" sz="2000">
              <a:solidFill>
                <a:schemeClr val="folHlink"/>
              </a:solidFill>
              <a:latin typeface="Times New Roman" pitchFamily="18" charset="0"/>
              <a:ea typeface="楷体_GB2312"/>
              <a:cs typeface="楷体_GB2312"/>
            </a:endParaRPr>
          </a:p>
          <a:p>
            <a:pPr eaLnBrk="1" hangingPunct="1">
              <a:spcBef>
                <a:spcPct val="50000"/>
              </a:spcBef>
              <a:buClrTx/>
              <a:buSzTx/>
              <a:buFontTx/>
              <a:buNone/>
            </a:pPr>
            <a:r>
              <a:rPr kumimoji="1" lang="zh-CN" altLang="en-US" sz="2000">
                <a:solidFill>
                  <a:schemeClr val="folHlink"/>
                </a:solidFill>
                <a:latin typeface="Times New Roman" pitchFamily="18" charset="0"/>
                <a:ea typeface="楷体_GB2312"/>
                <a:cs typeface="楷体_GB2312"/>
              </a:rPr>
              <a:t>现</a:t>
            </a:r>
          </a:p>
        </p:txBody>
      </p:sp>
      <p:sp>
        <p:nvSpPr>
          <p:cNvPr id="401436" name="Text Box 28"/>
          <p:cNvSpPr txBox="1">
            <a:spLocks noChangeArrowheads="1"/>
          </p:cNvSpPr>
          <p:nvPr/>
        </p:nvSpPr>
        <p:spPr bwMode="auto">
          <a:xfrm>
            <a:off x="6102350" y="3303588"/>
            <a:ext cx="4572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50000"/>
              </a:spcBef>
              <a:buClrTx/>
              <a:buSzTx/>
              <a:buFontTx/>
              <a:buNone/>
            </a:pPr>
            <a:endParaRPr kumimoji="1" lang="zh-CN" altLang="en-US" sz="2000">
              <a:latin typeface="Times New Roman" pitchFamily="18" charset="0"/>
            </a:endParaRPr>
          </a:p>
          <a:p>
            <a:pPr eaLnBrk="1" hangingPunct="1">
              <a:spcBef>
                <a:spcPct val="50000"/>
              </a:spcBef>
              <a:buClrTx/>
              <a:buSzTx/>
              <a:buFontTx/>
              <a:buNone/>
            </a:pPr>
            <a:r>
              <a:rPr kumimoji="1" lang="zh-CN" altLang="en-US" sz="2000">
                <a:solidFill>
                  <a:schemeClr val="folHlink"/>
                </a:solidFill>
                <a:latin typeface="Times New Roman" pitchFamily="18" charset="0"/>
                <a:ea typeface="楷体_GB2312"/>
                <a:cs typeface="楷体_GB2312"/>
              </a:rPr>
              <a:t>确</a:t>
            </a:r>
          </a:p>
          <a:p>
            <a:pPr eaLnBrk="1" hangingPunct="1">
              <a:spcBef>
                <a:spcPct val="50000"/>
              </a:spcBef>
              <a:buClrTx/>
              <a:buSzTx/>
              <a:buFontTx/>
              <a:buNone/>
            </a:pPr>
            <a:endParaRPr kumimoji="1" lang="zh-CN" altLang="en-US" sz="2000">
              <a:solidFill>
                <a:schemeClr val="folHlink"/>
              </a:solidFill>
              <a:latin typeface="Times New Roman" pitchFamily="18" charset="0"/>
              <a:ea typeface="楷体_GB2312"/>
              <a:cs typeface="楷体_GB2312"/>
            </a:endParaRPr>
          </a:p>
          <a:p>
            <a:pPr eaLnBrk="1" hangingPunct="1">
              <a:spcBef>
                <a:spcPct val="50000"/>
              </a:spcBef>
              <a:buClrTx/>
              <a:buSzTx/>
              <a:buFontTx/>
              <a:buNone/>
            </a:pPr>
            <a:endParaRPr kumimoji="1" lang="zh-CN" altLang="en-US" sz="2000">
              <a:solidFill>
                <a:schemeClr val="folHlink"/>
              </a:solidFill>
              <a:latin typeface="Times New Roman" pitchFamily="18" charset="0"/>
              <a:ea typeface="楷体_GB2312"/>
              <a:cs typeface="楷体_GB2312"/>
            </a:endParaRPr>
          </a:p>
          <a:p>
            <a:pPr eaLnBrk="1" hangingPunct="1">
              <a:spcBef>
                <a:spcPct val="50000"/>
              </a:spcBef>
              <a:buClrTx/>
              <a:buSzTx/>
              <a:buFontTx/>
              <a:buNone/>
            </a:pPr>
            <a:r>
              <a:rPr kumimoji="1" lang="zh-CN" altLang="en-US" sz="2000">
                <a:solidFill>
                  <a:schemeClr val="folHlink"/>
                </a:solidFill>
                <a:latin typeface="Times New Roman" pitchFamily="18" charset="0"/>
                <a:ea typeface="楷体_GB2312"/>
                <a:cs typeface="楷体_GB2312"/>
              </a:rPr>
              <a:t>认</a:t>
            </a:r>
          </a:p>
        </p:txBody>
      </p:sp>
      <p:sp>
        <p:nvSpPr>
          <p:cNvPr id="401437" name="Text Box 29"/>
          <p:cNvSpPr txBox="1">
            <a:spLocks noChangeArrowheads="1"/>
          </p:cNvSpPr>
          <p:nvPr/>
        </p:nvSpPr>
        <p:spPr bwMode="auto">
          <a:xfrm>
            <a:off x="6559550" y="3151188"/>
            <a:ext cx="4572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50000"/>
              </a:spcBef>
              <a:buClrTx/>
              <a:buSzTx/>
              <a:buFontTx/>
              <a:buNone/>
            </a:pPr>
            <a:endParaRPr kumimoji="1" lang="zh-CN" altLang="en-US" sz="2000">
              <a:latin typeface="Times New Roman" pitchFamily="18" charset="0"/>
            </a:endParaRPr>
          </a:p>
          <a:p>
            <a:pPr eaLnBrk="1" hangingPunct="1">
              <a:spcBef>
                <a:spcPct val="50000"/>
              </a:spcBef>
              <a:buClrTx/>
              <a:buSzTx/>
              <a:buFontTx/>
              <a:buNone/>
            </a:pPr>
            <a:r>
              <a:rPr kumimoji="1" lang="zh-CN" altLang="en-US" sz="2000">
                <a:solidFill>
                  <a:schemeClr val="folHlink"/>
                </a:solidFill>
                <a:latin typeface="Times New Roman" pitchFamily="18" charset="0"/>
                <a:ea typeface="楷体_GB2312"/>
                <a:cs typeface="楷体_GB2312"/>
              </a:rPr>
              <a:t>支</a:t>
            </a:r>
          </a:p>
          <a:p>
            <a:pPr eaLnBrk="1" hangingPunct="1">
              <a:spcBef>
                <a:spcPct val="50000"/>
              </a:spcBef>
              <a:buClrTx/>
              <a:buSzTx/>
              <a:buFontTx/>
              <a:buNone/>
            </a:pPr>
            <a:endParaRPr kumimoji="1" lang="zh-CN" altLang="en-US" sz="2000">
              <a:solidFill>
                <a:schemeClr val="folHlink"/>
              </a:solidFill>
              <a:latin typeface="Times New Roman" pitchFamily="18" charset="0"/>
              <a:ea typeface="楷体_GB2312"/>
              <a:cs typeface="楷体_GB2312"/>
            </a:endParaRPr>
          </a:p>
          <a:p>
            <a:pPr eaLnBrk="1" hangingPunct="1">
              <a:spcBef>
                <a:spcPct val="50000"/>
              </a:spcBef>
              <a:buClrTx/>
              <a:buSzTx/>
              <a:buFontTx/>
              <a:buNone/>
            </a:pPr>
            <a:endParaRPr kumimoji="1" lang="zh-CN" altLang="en-US" sz="2000">
              <a:solidFill>
                <a:schemeClr val="folHlink"/>
              </a:solidFill>
              <a:latin typeface="Times New Roman" pitchFamily="18" charset="0"/>
              <a:ea typeface="楷体_GB2312"/>
              <a:cs typeface="楷体_GB2312"/>
            </a:endParaRPr>
          </a:p>
          <a:p>
            <a:pPr eaLnBrk="1" hangingPunct="1">
              <a:spcBef>
                <a:spcPct val="50000"/>
              </a:spcBef>
              <a:buClrTx/>
              <a:buSzTx/>
              <a:buFontTx/>
              <a:buNone/>
            </a:pPr>
            <a:r>
              <a:rPr kumimoji="1" lang="zh-CN" altLang="en-US" sz="2000">
                <a:solidFill>
                  <a:schemeClr val="folHlink"/>
                </a:solidFill>
                <a:latin typeface="Times New Roman" pitchFamily="18" charset="0"/>
                <a:ea typeface="楷体_GB2312"/>
                <a:cs typeface="楷体_GB2312"/>
              </a:rPr>
              <a:t>持</a:t>
            </a:r>
          </a:p>
        </p:txBody>
      </p:sp>
      <p:sp>
        <p:nvSpPr>
          <p:cNvPr id="401438" name="Text Box 30"/>
          <p:cNvSpPr txBox="1">
            <a:spLocks noChangeArrowheads="1"/>
          </p:cNvSpPr>
          <p:nvPr/>
        </p:nvSpPr>
        <p:spPr bwMode="auto">
          <a:xfrm>
            <a:off x="3206750" y="3317875"/>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50000"/>
              </a:spcBef>
              <a:buClrTx/>
              <a:buSzTx/>
              <a:buFontTx/>
              <a:buNone/>
            </a:pPr>
            <a:r>
              <a:rPr kumimoji="1" lang="zh-CN" altLang="en-US" sz="1800">
                <a:solidFill>
                  <a:srgbClr val="FFFF66"/>
                </a:solidFill>
                <a:latin typeface="Times New Roman" pitchFamily="18" charset="0"/>
                <a:ea typeface="楷体_GB2312"/>
                <a:cs typeface="楷体_GB2312"/>
              </a:rPr>
              <a:t>可用性</a:t>
            </a:r>
          </a:p>
        </p:txBody>
      </p:sp>
      <p:sp>
        <p:nvSpPr>
          <p:cNvPr id="401439" name="Text Box 31"/>
          <p:cNvSpPr txBox="1">
            <a:spLocks noChangeArrowheads="1"/>
          </p:cNvSpPr>
          <p:nvPr/>
        </p:nvSpPr>
        <p:spPr bwMode="auto">
          <a:xfrm>
            <a:off x="4140200" y="3013075"/>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50000"/>
              </a:spcBef>
              <a:buClrTx/>
              <a:buSzTx/>
              <a:buFontTx/>
              <a:buNone/>
            </a:pPr>
            <a:r>
              <a:rPr kumimoji="1" lang="zh-CN" altLang="en-US" sz="1800">
                <a:solidFill>
                  <a:srgbClr val="FFFF66"/>
                </a:solidFill>
                <a:latin typeface="Times New Roman" pitchFamily="18" charset="0"/>
                <a:ea typeface="楷体_GB2312"/>
                <a:cs typeface="楷体_GB2312"/>
              </a:rPr>
              <a:t>正确性</a:t>
            </a:r>
          </a:p>
        </p:txBody>
      </p:sp>
      <p:sp>
        <p:nvSpPr>
          <p:cNvPr id="401440" name="Text Box 32"/>
          <p:cNvSpPr txBox="1">
            <a:spLocks noChangeArrowheads="1"/>
          </p:cNvSpPr>
          <p:nvPr/>
        </p:nvSpPr>
        <p:spPr bwMode="auto">
          <a:xfrm>
            <a:off x="4959350" y="2708275"/>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50000"/>
              </a:spcBef>
              <a:buClrTx/>
              <a:buSzTx/>
              <a:buFontTx/>
              <a:buNone/>
            </a:pPr>
            <a:r>
              <a:rPr kumimoji="1" lang="zh-CN" altLang="en-US" sz="1800">
                <a:solidFill>
                  <a:srgbClr val="FFFF66"/>
                </a:solidFill>
                <a:latin typeface="Times New Roman" pitchFamily="18" charset="0"/>
                <a:ea typeface="楷体_GB2312"/>
                <a:cs typeface="楷体_GB2312"/>
              </a:rPr>
              <a:t>合算性</a:t>
            </a:r>
          </a:p>
        </p:txBody>
      </p:sp>
      <p:sp>
        <p:nvSpPr>
          <p:cNvPr id="401441" name="AutoShape 33"/>
          <p:cNvSpPr>
            <a:spLocks noChangeArrowheads="1"/>
          </p:cNvSpPr>
          <p:nvPr/>
        </p:nvSpPr>
        <p:spPr bwMode="auto">
          <a:xfrm>
            <a:off x="7378700" y="3873500"/>
            <a:ext cx="1676400" cy="990600"/>
          </a:xfrm>
          <a:prstGeom prst="wedgeRoundRectCallout">
            <a:avLst>
              <a:gd name="adj1" fmla="val -74620"/>
              <a:gd name="adj2" fmla="val 25319"/>
              <a:gd name="adj3" fmla="val 16667"/>
            </a:avLst>
          </a:prstGeom>
          <a:solidFill>
            <a:srgbClr val="6666FF"/>
          </a:solidFill>
          <a:ln w="9525">
            <a:solidFill>
              <a:schemeClr val="tx1"/>
            </a:solidFill>
            <a:miter lim="800000"/>
            <a:headEnd/>
            <a:tailEnd/>
          </a:ln>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0"/>
              </a:spcBef>
              <a:buClrTx/>
              <a:buSzTx/>
              <a:buFontTx/>
              <a:buNone/>
            </a:pPr>
            <a:r>
              <a:rPr kumimoji="1" lang="zh-CN" altLang="en-US" sz="2400">
                <a:latin typeface="Times New Roman" pitchFamily="18" charset="0"/>
              </a:rPr>
              <a:t>软件工程活动维</a:t>
            </a:r>
          </a:p>
        </p:txBody>
      </p:sp>
      <p:sp>
        <p:nvSpPr>
          <p:cNvPr id="401442" name="AutoShape 34"/>
          <p:cNvSpPr>
            <a:spLocks noChangeArrowheads="1"/>
          </p:cNvSpPr>
          <p:nvPr/>
        </p:nvSpPr>
        <p:spPr bwMode="auto">
          <a:xfrm>
            <a:off x="755650" y="2708275"/>
            <a:ext cx="1752600" cy="838200"/>
          </a:xfrm>
          <a:prstGeom prst="wedgeRoundRectCallout">
            <a:avLst>
              <a:gd name="adj1" fmla="val 76991"/>
              <a:gd name="adj2" fmla="val 29926"/>
              <a:gd name="adj3" fmla="val 16667"/>
            </a:avLst>
          </a:prstGeom>
          <a:solidFill>
            <a:srgbClr val="6666FF"/>
          </a:solidFill>
          <a:ln w="9525">
            <a:solidFill>
              <a:schemeClr val="tx1"/>
            </a:solidFill>
            <a:miter lim="800000"/>
            <a:headEnd/>
            <a:tailEnd/>
          </a:ln>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0"/>
              </a:spcBef>
              <a:buClrTx/>
              <a:buSzTx/>
              <a:buFontTx/>
              <a:buNone/>
            </a:pPr>
            <a:r>
              <a:rPr kumimoji="1" lang="zh-CN" altLang="en-US" sz="2400">
                <a:latin typeface="Times New Roman" pitchFamily="18" charset="0"/>
              </a:rPr>
              <a:t>软件工程目标维</a:t>
            </a:r>
          </a:p>
        </p:txBody>
      </p:sp>
      <p:sp>
        <p:nvSpPr>
          <p:cNvPr id="401443" name="AutoShape 35"/>
          <p:cNvSpPr>
            <a:spLocks noChangeArrowheads="1"/>
          </p:cNvSpPr>
          <p:nvPr/>
        </p:nvSpPr>
        <p:spPr bwMode="auto">
          <a:xfrm>
            <a:off x="368300" y="4940300"/>
            <a:ext cx="1524000" cy="914400"/>
          </a:xfrm>
          <a:prstGeom prst="wedgeRoundRectCallout">
            <a:avLst>
              <a:gd name="adj1" fmla="val 64690"/>
              <a:gd name="adj2" fmla="val 51042"/>
              <a:gd name="adj3" fmla="val 16667"/>
            </a:avLst>
          </a:prstGeom>
          <a:solidFill>
            <a:srgbClr val="6666FF"/>
          </a:solidFill>
          <a:ln w="9525">
            <a:solidFill>
              <a:schemeClr val="tx1"/>
            </a:solidFill>
            <a:miter lim="800000"/>
            <a:headEnd/>
            <a:tailEnd/>
          </a:ln>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0"/>
              </a:spcBef>
              <a:buClrTx/>
              <a:buSzTx/>
              <a:buFontTx/>
              <a:buNone/>
            </a:pPr>
            <a:r>
              <a:rPr kumimoji="1" lang="zh-CN" altLang="en-US" sz="2400">
                <a:latin typeface="Times New Roman" pitchFamily="18" charset="0"/>
              </a:rPr>
              <a:t>软件工程原则维</a:t>
            </a:r>
          </a:p>
        </p:txBody>
      </p:sp>
      <p:grpSp>
        <p:nvGrpSpPr>
          <p:cNvPr id="2" name="Group 36"/>
          <p:cNvGrpSpPr>
            <a:grpSpLocks/>
          </p:cNvGrpSpPr>
          <p:nvPr/>
        </p:nvGrpSpPr>
        <p:grpSpPr bwMode="auto">
          <a:xfrm>
            <a:off x="468313" y="1447800"/>
            <a:ext cx="7227887" cy="822325"/>
            <a:chOff x="295" y="912"/>
            <a:chExt cx="4553" cy="438"/>
          </a:xfrm>
        </p:grpSpPr>
        <p:sp>
          <p:nvSpPr>
            <p:cNvPr id="175143" name="Text Box 37"/>
            <p:cNvSpPr txBox="1">
              <a:spLocks noChangeArrowheads="1"/>
            </p:cNvSpPr>
            <p:nvPr/>
          </p:nvSpPr>
          <p:spPr bwMode="auto">
            <a:xfrm>
              <a:off x="480" y="912"/>
              <a:ext cx="4368"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buClr>
                  <a:schemeClr val="accent1"/>
                </a:buClr>
                <a:buSzTx/>
                <a:buFont typeface="Wingdings" pitchFamily="2" charset="2"/>
                <a:buNone/>
              </a:pPr>
              <a:r>
                <a:rPr lang="zh-CN" altLang="en-US" sz="2400">
                  <a:latin typeface="Arial" pitchFamily="34" charset="0"/>
                </a:rPr>
                <a:t>软件工程的框架是由软件工程目标、软件工程活动和软件工程原则三个方面的内容构成的。</a:t>
              </a:r>
              <a:endParaRPr lang="zh-CN" altLang="en-US" sz="2400" b="1">
                <a:latin typeface="Arial" pitchFamily="34" charset="0"/>
              </a:endParaRPr>
            </a:p>
          </p:txBody>
        </p:sp>
        <p:pic>
          <p:nvPicPr>
            <p:cNvPr id="175144" name="Picture 38" descr="0050"/>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95" y="981"/>
              <a:ext cx="13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5142" name="灯片编号占位符 39"/>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F1109571-09E5-4524-8A9F-EDE3FB2F2077}" type="slidenum">
              <a:rPr lang="zh-CN" altLang="en-US" sz="1200" smtClean="0">
                <a:solidFill>
                  <a:schemeClr val="bg2"/>
                </a:solidFill>
                <a:latin typeface="Arial" pitchFamily="34" charset="0"/>
              </a:rPr>
              <a:pPr eaLnBrk="1" hangingPunct="1">
                <a:spcBef>
                  <a:spcPct val="0"/>
                </a:spcBef>
                <a:buClrTx/>
                <a:buSzTx/>
                <a:buFontTx/>
                <a:buNone/>
              </a:pPr>
              <a:t>167</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01411"/>
                                        </p:tgtEl>
                                        <p:attrNameLst>
                                          <p:attrName>style.visibility</p:attrName>
                                        </p:attrNameLst>
                                      </p:cBhvr>
                                      <p:to>
                                        <p:strVal val="visible"/>
                                      </p:to>
                                    </p:set>
                                    <p:animEffect transition="in" filter="dissolve">
                                      <p:cBhvr>
                                        <p:cTn id="15" dur="500"/>
                                        <p:tgtEl>
                                          <p:spTgt spid="40141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01412"/>
                                        </p:tgtEl>
                                        <p:attrNameLst>
                                          <p:attrName>style.visibility</p:attrName>
                                        </p:attrNameLst>
                                      </p:cBhvr>
                                      <p:to>
                                        <p:strVal val="visible"/>
                                      </p:to>
                                    </p:set>
                                    <p:animEffect transition="in" filter="dissolve">
                                      <p:cBhvr>
                                        <p:cTn id="18" dur="500"/>
                                        <p:tgtEl>
                                          <p:spTgt spid="40141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01413"/>
                                        </p:tgtEl>
                                        <p:attrNameLst>
                                          <p:attrName>style.visibility</p:attrName>
                                        </p:attrNameLst>
                                      </p:cBhvr>
                                      <p:to>
                                        <p:strVal val="visible"/>
                                      </p:to>
                                    </p:set>
                                    <p:animEffect transition="in" filter="dissolve">
                                      <p:cBhvr>
                                        <p:cTn id="21" dur="500"/>
                                        <p:tgtEl>
                                          <p:spTgt spid="40141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01414"/>
                                        </p:tgtEl>
                                        <p:attrNameLst>
                                          <p:attrName>style.visibility</p:attrName>
                                        </p:attrNameLst>
                                      </p:cBhvr>
                                      <p:to>
                                        <p:strVal val="visible"/>
                                      </p:to>
                                    </p:set>
                                    <p:animEffect transition="in" filter="dissolve">
                                      <p:cBhvr>
                                        <p:cTn id="24" dur="500"/>
                                        <p:tgtEl>
                                          <p:spTgt spid="40141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01415"/>
                                        </p:tgtEl>
                                        <p:attrNameLst>
                                          <p:attrName>style.visibility</p:attrName>
                                        </p:attrNameLst>
                                      </p:cBhvr>
                                      <p:to>
                                        <p:strVal val="visible"/>
                                      </p:to>
                                    </p:set>
                                    <p:animEffect transition="in" filter="dissolve">
                                      <p:cBhvr>
                                        <p:cTn id="27" dur="500"/>
                                        <p:tgtEl>
                                          <p:spTgt spid="40141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01416"/>
                                        </p:tgtEl>
                                        <p:attrNameLst>
                                          <p:attrName>style.visibility</p:attrName>
                                        </p:attrNameLst>
                                      </p:cBhvr>
                                      <p:to>
                                        <p:strVal val="visible"/>
                                      </p:to>
                                    </p:set>
                                    <p:animEffect transition="in" filter="dissolve">
                                      <p:cBhvr>
                                        <p:cTn id="30" dur="500"/>
                                        <p:tgtEl>
                                          <p:spTgt spid="40141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01417"/>
                                        </p:tgtEl>
                                        <p:attrNameLst>
                                          <p:attrName>style.visibility</p:attrName>
                                        </p:attrNameLst>
                                      </p:cBhvr>
                                      <p:to>
                                        <p:strVal val="visible"/>
                                      </p:to>
                                    </p:set>
                                    <p:animEffect transition="in" filter="dissolve">
                                      <p:cBhvr>
                                        <p:cTn id="33" dur="500"/>
                                        <p:tgtEl>
                                          <p:spTgt spid="40141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01418"/>
                                        </p:tgtEl>
                                        <p:attrNameLst>
                                          <p:attrName>style.visibility</p:attrName>
                                        </p:attrNameLst>
                                      </p:cBhvr>
                                      <p:to>
                                        <p:strVal val="visible"/>
                                      </p:to>
                                    </p:set>
                                    <p:animEffect transition="in" filter="dissolve">
                                      <p:cBhvr>
                                        <p:cTn id="36" dur="500"/>
                                        <p:tgtEl>
                                          <p:spTgt spid="40141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01419"/>
                                        </p:tgtEl>
                                        <p:attrNameLst>
                                          <p:attrName>style.visibility</p:attrName>
                                        </p:attrNameLst>
                                      </p:cBhvr>
                                      <p:to>
                                        <p:strVal val="visible"/>
                                      </p:to>
                                    </p:set>
                                    <p:animEffect transition="in" filter="dissolve">
                                      <p:cBhvr>
                                        <p:cTn id="39" dur="500"/>
                                        <p:tgtEl>
                                          <p:spTgt spid="40141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01420"/>
                                        </p:tgtEl>
                                        <p:attrNameLst>
                                          <p:attrName>style.visibility</p:attrName>
                                        </p:attrNameLst>
                                      </p:cBhvr>
                                      <p:to>
                                        <p:strVal val="visible"/>
                                      </p:to>
                                    </p:set>
                                    <p:animEffect transition="in" filter="dissolve">
                                      <p:cBhvr>
                                        <p:cTn id="42" dur="500"/>
                                        <p:tgtEl>
                                          <p:spTgt spid="40142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01421"/>
                                        </p:tgtEl>
                                        <p:attrNameLst>
                                          <p:attrName>style.visibility</p:attrName>
                                        </p:attrNameLst>
                                      </p:cBhvr>
                                      <p:to>
                                        <p:strVal val="visible"/>
                                      </p:to>
                                    </p:set>
                                    <p:animEffect transition="in" filter="dissolve">
                                      <p:cBhvr>
                                        <p:cTn id="45" dur="500"/>
                                        <p:tgtEl>
                                          <p:spTgt spid="40142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01422"/>
                                        </p:tgtEl>
                                        <p:attrNameLst>
                                          <p:attrName>style.visibility</p:attrName>
                                        </p:attrNameLst>
                                      </p:cBhvr>
                                      <p:to>
                                        <p:strVal val="visible"/>
                                      </p:to>
                                    </p:set>
                                    <p:animEffect transition="in" filter="dissolve">
                                      <p:cBhvr>
                                        <p:cTn id="48" dur="500"/>
                                        <p:tgtEl>
                                          <p:spTgt spid="401422"/>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401423"/>
                                        </p:tgtEl>
                                        <p:attrNameLst>
                                          <p:attrName>style.visibility</p:attrName>
                                        </p:attrNameLst>
                                      </p:cBhvr>
                                      <p:to>
                                        <p:strVal val="visible"/>
                                      </p:to>
                                    </p:set>
                                    <p:animEffect transition="in" filter="dissolve">
                                      <p:cBhvr>
                                        <p:cTn id="51" dur="500"/>
                                        <p:tgtEl>
                                          <p:spTgt spid="401423"/>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401424"/>
                                        </p:tgtEl>
                                        <p:attrNameLst>
                                          <p:attrName>style.visibility</p:attrName>
                                        </p:attrNameLst>
                                      </p:cBhvr>
                                      <p:to>
                                        <p:strVal val="visible"/>
                                      </p:to>
                                    </p:set>
                                    <p:animEffect transition="in" filter="dissolve">
                                      <p:cBhvr>
                                        <p:cTn id="54" dur="500"/>
                                        <p:tgtEl>
                                          <p:spTgt spid="40142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01425"/>
                                        </p:tgtEl>
                                        <p:attrNameLst>
                                          <p:attrName>style.visibility</p:attrName>
                                        </p:attrNameLst>
                                      </p:cBhvr>
                                      <p:to>
                                        <p:strVal val="visible"/>
                                      </p:to>
                                    </p:set>
                                    <p:animEffect transition="in" filter="dissolve">
                                      <p:cBhvr>
                                        <p:cTn id="57" dur="500"/>
                                        <p:tgtEl>
                                          <p:spTgt spid="401425"/>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01426"/>
                                        </p:tgtEl>
                                        <p:attrNameLst>
                                          <p:attrName>style.visibility</p:attrName>
                                        </p:attrNameLst>
                                      </p:cBhvr>
                                      <p:to>
                                        <p:strVal val="visible"/>
                                      </p:to>
                                    </p:set>
                                    <p:animEffect transition="in" filter="dissolve">
                                      <p:cBhvr>
                                        <p:cTn id="60" dur="500"/>
                                        <p:tgtEl>
                                          <p:spTgt spid="40142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01427"/>
                                        </p:tgtEl>
                                        <p:attrNameLst>
                                          <p:attrName>style.visibility</p:attrName>
                                        </p:attrNameLst>
                                      </p:cBhvr>
                                      <p:to>
                                        <p:strVal val="visible"/>
                                      </p:to>
                                    </p:set>
                                    <p:animEffect transition="in" filter="dissolve">
                                      <p:cBhvr>
                                        <p:cTn id="63" dur="500"/>
                                        <p:tgtEl>
                                          <p:spTgt spid="401427"/>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01428"/>
                                        </p:tgtEl>
                                        <p:attrNameLst>
                                          <p:attrName>style.visibility</p:attrName>
                                        </p:attrNameLst>
                                      </p:cBhvr>
                                      <p:to>
                                        <p:strVal val="visible"/>
                                      </p:to>
                                    </p:set>
                                    <p:animEffect transition="in" filter="dissolve">
                                      <p:cBhvr>
                                        <p:cTn id="66" dur="500"/>
                                        <p:tgtEl>
                                          <p:spTgt spid="401428"/>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01429"/>
                                        </p:tgtEl>
                                        <p:attrNameLst>
                                          <p:attrName>style.visibility</p:attrName>
                                        </p:attrNameLst>
                                      </p:cBhvr>
                                      <p:to>
                                        <p:strVal val="visible"/>
                                      </p:to>
                                    </p:set>
                                    <p:animEffect transition="in" filter="dissolve">
                                      <p:cBhvr>
                                        <p:cTn id="69" dur="500"/>
                                        <p:tgtEl>
                                          <p:spTgt spid="401429"/>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01430"/>
                                        </p:tgtEl>
                                        <p:attrNameLst>
                                          <p:attrName>style.visibility</p:attrName>
                                        </p:attrNameLst>
                                      </p:cBhvr>
                                      <p:to>
                                        <p:strVal val="visible"/>
                                      </p:to>
                                    </p:set>
                                    <p:animEffect transition="in" filter="dissolve">
                                      <p:cBhvr>
                                        <p:cTn id="72" dur="500"/>
                                        <p:tgtEl>
                                          <p:spTgt spid="401430"/>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01431"/>
                                        </p:tgtEl>
                                        <p:attrNameLst>
                                          <p:attrName>style.visibility</p:attrName>
                                        </p:attrNameLst>
                                      </p:cBhvr>
                                      <p:to>
                                        <p:strVal val="visible"/>
                                      </p:to>
                                    </p:set>
                                    <p:animEffect transition="in" filter="dissolve">
                                      <p:cBhvr>
                                        <p:cTn id="75" dur="500"/>
                                        <p:tgtEl>
                                          <p:spTgt spid="401431"/>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01432"/>
                                        </p:tgtEl>
                                        <p:attrNameLst>
                                          <p:attrName>style.visibility</p:attrName>
                                        </p:attrNameLst>
                                      </p:cBhvr>
                                      <p:to>
                                        <p:strVal val="visible"/>
                                      </p:to>
                                    </p:set>
                                    <p:animEffect transition="in" filter="dissolve">
                                      <p:cBhvr>
                                        <p:cTn id="78" dur="500"/>
                                        <p:tgtEl>
                                          <p:spTgt spid="40143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01433"/>
                                        </p:tgtEl>
                                        <p:attrNameLst>
                                          <p:attrName>style.visibility</p:attrName>
                                        </p:attrNameLst>
                                      </p:cBhvr>
                                      <p:to>
                                        <p:strVal val="visible"/>
                                      </p:to>
                                    </p:set>
                                    <p:animEffect transition="in" filter="dissolve">
                                      <p:cBhvr>
                                        <p:cTn id="81" dur="500"/>
                                        <p:tgtEl>
                                          <p:spTgt spid="401433"/>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01434"/>
                                        </p:tgtEl>
                                        <p:attrNameLst>
                                          <p:attrName>style.visibility</p:attrName>
                                        </p:attrNameLst>
                                      </p:cBhvr>
                                      <p:to>
                                        <p:strVal val="visible"/>
                                      </p:to>
                                    </p:set>
                                    <p:animEffect transition="in" filter="dissolve">
                                      <p:cBhvr>
                                        <p:cTn id="84" dur="500"/>
                                        <p:tgtEl>
                                          <p:spTgt spid="401434"/>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01435"/>
                                        </p:tgtEl>
                                        <p:attrNameLst>
                                          <p:attrName>style.visibility</p:attrName>
                                        </p:attrNameLst>
                                      </p:cBhvr>
                                      <p:to>
                                        <p:strVal val="visible"/>
                                      </p:to>
                                    </p:set>
                                    <p:animEffect transition="in" filter="dissolve">
                                      <p:cBhvr>
                                        <p:cTn id="87" dur="500"/>
                                        <p:tgtEl>
                                          <p:spTgt spid="401435"/>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01436"/>
                                        </p:tgtEl>
                                        <p:attrNameLst>
                                          <p:attrName>style.visibility</p:attrName>
                                        </p:attrNameLst>
                                      </p:cBhvr>
                                      <p:to>
                                        <p:strVal val="visible"/>
                                      </p:to>
                                    </p:set>
                                    <p:animEffect transition="in" filter="dissolve">
                                      <p:cBhvr>
                                        <p:cTn id="90" dur="500"/>
                                        <p:tgtEl>
                                          <p:spTgt spid="401436"/>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401437"/>
                                        </p:tgtEl>
                                        <p:attrNameLst>
                                          <p:attrName>style.visibility</p:attrName>
                                        </p:attrNameLst>
                                      </p:cBhvr>
                                      <p:to>
                                        <p:strVal val="visible"/>
                                      </p:to>
                                    </p:set>
                                    <p:animEffect transition="in" filter="dissolve">
                                      <p:cBhvr>
                                        <p:cTn id="93" dur="500"/>
                                        <p:tgtEl>
                                          <p:spTgt spid="401437"/>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01438"/>
                                        </p:tgtEl>
                                        <p:attrNameLst>
                                          <p:attrName>style.visibility</p:attrName>
                                        </p:attrNameLst>
                                      </p:cBhvr>
                                      <p:to>
                                        <p:strVal val="visible"/>
                                      </p:to>
                                    </p:set>
                                    <p:animEffect transition="in" filter="dissolve">
                                      <p:cBhvr>
                                        <p:cTn id="96" dur="500"/>
                                        <p:tgtEl>
                                          <p:spTgt spid="401438"/>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401439"/>
                                        </p:tgtEl>
                                        <p:attrNameLst>
                                          <p:attrName>style.visibility</p:attrName>
                                        </p:attrNameLst>
                                      </p:cBhvr>
                                      <p:to>
                                        <p:strVal val="visible"/>
                                      </p:to>
                                    </p:set>
                                    <p:animEffect transition="in" filter="dissolve">
                                      <p:cBhvr>
                                        <p:cTn id="99" dur="500"/>
                                        <p:tgtEl>
                                          <p:spTgt spid="401439"/>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01440"/>
                                        </p:tgtEl>
                                        <p:attrNameLst>
                                          <p:attrName>style.visibility</p:attrName>
                                        </p:attrNameLst>
                                      </p:cBhvr>
                                      <p:to>
                                        <p:strVal val="visible"/>
                                      </p:to>
                                    </p:set>
                                    <p:animEffect transition="in" filter="dissolve">
                                      <p:cBhvr>
                                        <p:cTn id="102" dur="500"/>
                                        <p:tgtEl>
                                          <p:spTgt spid="401440"/>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401441"/>
                                        </p:tgtEl>
                                        <p:attrNameLst>
                                          <p:attrName>style.visibility</p:attrName>
                                        </p:attrNameLst>
                                      </p:cBhvr>
                                      <p:to>
                                        <p:strVal val="visible"/>
                                      </p:to>
                                    </p:set>
                                    <p:animEffect transition="in" filter="dissolve">
                                      <p:cBhvr>
                                        <p:cTn id="105" dur="500"/>
                                        <p:tgtEl>
                                          <p:spTgt spid="401441"/>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401442"/>
                                        </p:tgtEl>
                                        <p:attrNameLst>
                                          <p:attrName>style.visibility</p:attrName>
                                        </p:attrNameLst>
                                      </p:cBhvr>
                                      <p:to>
                                        <p:strVal val="visible"/>
                                      </p:to>
                                    </p:set>
                                    <p:animEffect transition="in" filter="dissolve">
                                      <p:cBhvr>
                                        <p:cTn id="108" dur="500"/>
                                        <p:tgtEl>
                                          <p:spTgt spid="401442"/>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401443"/>
                                        </p:tgtEl>
                                        <p:attrNameLst>
                                          <p:attrName>style.visibility</p:attrName>
                                        </p:attrNameLst>
                                      </p:cBhvr>
                                      <p:to>
                                        <p:strVal val="visible"/>
                                      </p:to>
                                    </p:set>
                                    <p:animEffect transition="in" filter="dissolve">
                                      <p:cBhvr>
                                        <p:cTn id="111" dur="500"/>
                                        <p:tgtEl>
                                          <p:spTgt spid="401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animBg="1"/>
      <p:bldP spid="401412" grpId="0" animBg="1"/>
      <p:bldP spid="401413" grpId="0" animBg="1"/>
      <p:bldP spid="401414" grpId="0" animBg="1"/>
      <p:bldP spid="401415" grpId="0" animBg="1"/>
      <p:bldP spid="401416" grpId="0" animBg="1"/>
      <p:bldP spid="401417" grpId="0" animBg="1"/>
      <p:bldP spid="401418" grpId="0" animBg="1"/>
      <p:bldP spid="401419" grpId="0" animBg="1"/>
      <p:bldP spid="401420" grpId="0" animBg="1"/>
      <p:bldP spid="401421" grpId="0" animBg="1"/>
      <p:bldP spid="401422" grpId="0" animBg="1"/>
      <p:bldP spid="401423" grpId="0" animBg="1"/>
      <p:bldP spid="401424" grpId="0" animBg="1"/>
      <p:bldP spid="401425" grpId="0" animBg="1"/>
      <p:bldP spid="401426" grpId="0" animBg="1"/>
      <p:bldP spid="401427" grpId="0" animBg="1"/>
      <p:bldP spid="401428" grpId="0" animBg="1"/>
      <p:bldP spid="401429" grpId="0"/>
      <p:bldP spid="401430" grpId="0"/>
      <p:bldP spid="401431" grpId="0"/>
      <p:bldP spid="401432" grpId="0"/>
      <p:bldP spid="401433" grpId="0"/>
      <p:bldP spid="401434" grpId="0"/>
      <p:bldP spid="401435" grpId="0"/>
      <p:bldP spid="401436" grpId="0"/>
      <p:bldP spid="401437" grpId="0"/>
      <p:bldP spid="401438" grpId="0"/>
      <p:bldP spid="401439" grpId="0"/>
      <p:bldP spid="401440" grpId="0"/>
      <p:bldP spid="401441" grpId="0" animBg="1"/>
      <p:bldP spid="401442" grpId="0" animBg="1"/>
      <p:bldP spid="401443"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59426" name="Rectangle 2"/>
          <p:cNvSpPr>
            <a:spLocks noGrp="1" noRot="1" noChangeArrowheads="1"/>
          </p:cNvSpPr>
          <p:nvPr>
            <p:ph type="title"/>
          </p:nvPr>
        </p:nvSpPr>
        <p:spPr>
          <a:xfrm>
            <a:off x="1187450" y="228600"/>
            <a:ext cx="6624638" cy="884238"/>
          </a:xfrm>
        </p:spPr>
        <p:txBody>
          <a:bodyPr/>
          <a:lstStyle/>
          <a:p>
            <a:pPr eaLnBrk="1" hangingPunct="1">
              <a:defRPr/>
            </a:pPr>
            <a:r>
              <a:rPr lang="zh-CN" altLang="en-US" sz="3600" smtClean="0">
                <a:ea typeface="宋体" pitchFamily="2" charset="-122"/>
              </a:rPr>
              <a:t>三、</a:t>
            </a:r>
            <a:r>
              <a:rPr lang="zh-CN" altLang="en-US" sz="3600" b="0" smtClean="0">
                <a:ea typeface="宋体" pitchFamily="2" charset="-122"/>
              </a:rPr>
              <a:t>软件工程项目的基本目标</a:t>
            </a:r>
            <a:r>
              <a:rPr lang="zh-CN" altLang="en-US" sz="3600" smtClean="0">
                <a:ea typeface="宋体" pitchFamily="2" charset="-122"/>
              </a:rPr>
              <a:t> </a:t>
            </a:r>
          </a:p>
        </p:txBody>
      </p:sp>
      <p:sp>
        <p:nvSpPr>
          <p:cNvPr id="359427" name="Rectangle 3"/>
          <p:cNvSpPr>
            <a:spLocks noGrp="1" noChangeArrowheads="1"/>
          </p:cNvSpPr>
          <p:nvPr>
            <p:ph type="body" idx="1"/>
          </p:nvPr>
        </p:nvSpPr>
        <p:spPr/>
        <p:txBody>
          <a:bodyPr/>
          <a:lstStyle/>
          <a:p>
            <a:pPr eaLnBrk="1" hangingPunct="1">
              <a:lnSpc>
                <a:spcPct val="90000"/>
              </a:lnSpc>
              <a:defRPr/>
            </a:pPr>
            <a:r>
              <a:rPr lang="zh-CN" altLang="en-US" smtClean="0">
                <a:ea typeface="宋体" pitchFamily="2" charset="-122"/>
              </a:rPr>
              <a:t>组织实施软件工程项目，从技术上和管理上采取了多项措施以后，最终希望得到项目的成功。所谓成功指的是达到以下几个主要的目标：</a:t>
            </a:r>
            <a:br>
              <a:rPr lang="zh-CN" altLang="en-US" smtClean="0">
                <a:ea typeface="宋体" pitchFamily="2" charset="-122"/>
              </a:rPr>
            </a:br>
            <a:r>
              <a:rPr lang="zh-CN" altLang="en-US" smtClean="0">
                <a:ea typeface="宋体" pitchFamily="2" charset="-122"/>
              </a:rPr>
              <a:t>　　</a:t>
            </a:r>
            <a:r>
              <a:rPr lang="en-US" altLang="zh-CN" smtClean="0">
                <a:ea typeface="宋体" pitchFamily="2" charset="-122"/>
              </a:rPr>
              <a:t>·</a:t>
            </a:r>
            <a:r>
              <a:rPr lang="zh-CN" altLang="en-US" smtClean="0">
                <a:ea typeface="宋体" pitchFamily="2" charset="-122"/>
              </a:rPr>
              <a:t>付出较低的开发成本；</a:t>
            </a:r>
            <a:br>
              <a:rPr lang="zh-CN" altLang="en-US" smtClean="0">
                <a:ea typeface="宋体" pitchFamily="2" charset="-122"/>
              </a:rPr>
            </a:br>
            <a:r>
              <a:rPr lang="zh-CN" altLang="en-US" smtClean="0">
                <a:ea typeface="宋体" pitchFamily="2" charset="-122"/>
              </a:rPr>
              <a:t>　　</a:t>
            </a:r>
            <a:r>
              <a:rPr lang="en-US" altLang="zh-CN" smtClean="0">
                <a:ea typeface="宋体" pitchFamily="2" charset="-122"/>
              </a:rPr>
              <a:t>·</a:t>
            </a:r>
            <a:r>
              <a:rPr lang="zh-CN" altLang="en-US" smtClean="0">
                <a:ea typeface="宋体" pitchFamily="2" charset="-122"/>
              </a:rPr>
              <a:t>达到要求的软件功能；</a:t>
            </a:r>
            <a:br>
              <a:rPr lang="zh-CN" altLang="en-US" smtClean="0">
                <a:ea typeface="宋体" pitchFamily="2" charset="-122"/>
              </a:rPr>
            </a:br>
            <a:r>
              <a:rPr lang="zh-CN" altLang="en-US" smtClean="0">
                <a:ea typeface="宋体" pitchFamily="2" charset="-122"/>
              </a:rPr>
              <a:t>　　</a:t>
            </a:r>
            <a:r>
              <a:rPr lang="en-US" altLang="zh-CN" smtClean="0">
                <a:ea typeface="宋体" pitchFamily="2" charset="-122"/>
              </a:rPr>
              <a:t>·</a:t>
            </a:r>
            <a:r>
              <a:rPr lang="zh-CN" altLang="en-US" smtClean="0">
                <a:ea typeface="宋体" pitchFamily="2" charset="-122"/>
              </a:rPr>
              <a:t>取得较好的软件性能；</a:t>
            </a:r>
            <a:br>
              <a:rPr lang="zh-CN" altLang="en-US" smtClean="0">
                <a:ea typeface="宋体" pitchFamily="2" charset="-122"/>
              </a:rPr>
            </a:br>
            <a:r>
              <a:rPr lang="zh-CN" altLang="en-US" smtClean="0">
                <a:ea typeface="宋体" pitchFamily="2" charset="-122"/>
              </a:rPr>
              <a:t>　　</a:t>
            </a:r>
            <a:r>
              <a:rPr lang="en-US" altLang="zh-CN" smtClean="0">
                <a:ea typeface="宋体" pitchFamily="2" charset="-122"/>
              </a:rPr>
              <a:t>·</a:t>
            </a:r>
            <a:r>
              <a:rPr lang="zh-CN" altLang="en-US" smtClean="0">
                <a:ea typeface="宋体" pitchFamily="2" charset="-122"/>
              </a:rPr>
              <a:t>开发的软件易于移植；</a:t>
            </a:r>
            <a:br>
              <a:rPr lang="zh-CN" altLang="en-US" smtClean="0">
                <a:ea typeface="宋体" pitchFamily="2" charset="-122"/>
              </a:rPr>
            </a:br>
            <a:r>
              <a:rPr lang="zh-CN" altLang="en-US" smtClean="0">
                <a:ea typeface="宋体" pitchFamily="2" charset="-122"/>
              </a:rPr>
              <a:t>　　</a:t>
            </a:r>
            <a:r>
              <a:rPr lang="en-US" altLang="zh-CN" smtClean="0">
                <a:ea typeface="宋体" pitchFamily="2" charset="-122"/>
              </a:rPr>
              <a:t>·</a:t>
            </a:r>
            <a:r>
              <a:rPr lang="zh-CN" altLang="en-US" smtClean="0">
                <a:ea typeface="宋体" pitchFamily="2" charset="-122"/>
              </a:rPr>
              <a:t>需要较低的维护费用；</a:t>
            </a:r>
            <a:br>
              <a:rPr lang="zh-CN" altLang="en-US" smtClean="0">
                <a:ea typeface="宋体" pitchFamily="2" charset="-122"/>
              </a:rPr>
            </a:br>
            <a:r>
              <a:rPr lang="zh-CN" altLang="en-US" smtClean="0">
                <a:ea typeface="宋体" pitchFamily="2" charset="-122"/>
              </a:rPr>
              <a:t>　　</a:t>
            </a:r>
            <a:r>
              <a:rPr lang="en-US" altLang="zh-CN" smtClean="0">
                <a:ea typeface="宋体" pitchFamily="2" charset="-122"/>
              </a:rPr>
              <a:t>·</a:t>
            </a:r>
            <a:r>
              <a:rPr lang="zh-CN" altLang="en-US" smtClean="0">
                <a:ea typeface="宋体" pitchFamily="2" charset="-122"/>
              </a:rPr>
              <a:t>能按时完成开发工作，及时交付使用。 </a:t>
            </a:r>
          </a:p>
        </p:txBody>
      </p:sp>
      <p:sp>
        <p:nvSpPr>
          <p:cNvPr id="17613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67B498D8-FF83-4ACD-99D3-325781BF1653}" type="slidenum">
              <a:rPr lang="zh-CN" altLang="en-US" sz="1200" smtClean="0">
                <a:solidFill>
                  <a:schemeClr val="bg2"/>
                </a:solidFill>
                <a:latin typeface="Arial" pitchFamily="34" charset="0"/>
              </a:rPr>
              <a:pPr eaLnBrk="1" hangingPunct="1">
                <a:spcBef>
                  <a:spcPct val="0"/>
                </a:spcBef>
                <a:buClrTx/>
                <a:buSzTx/>
                <a:buFontTx/>
                <a:buNone/>
              </a:pPr>
              <a:t>168</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90146"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390147" name="Rectangle 3"/>
          <p:cNvSpPr>
            <a:spLocks noGrp="1" noChangeArrowheads="1"/>
          </p:cNvSpPr>
          <p:nvPr>
            <p:ph type="body" idx="1"/>
          </p:nvPr>
        </p:nvSpPr>
        <p:spPr/>
        <p:txBody>
          <a:bodyPr/>
          <a:lstStyle/>
          <a:p>
            <a:pPr eaLnBrk="1" hangingPunct="1">
              <a:defRPr/>
            </a:pPr>
            <a:r>
              <a:rPr lang="zh-CN" altLang="en-US" smtClean="0">
                <a:ea typeface="宋体" pitchFamily="2" charset="-122"/>
              </a:rPr>
              <a:t>在具体项目的实际开发中，企图让以上几个目标都达到理想的程度往往是非常困难的。而且上述目标很可能是互相冲突的。例如，若降低开发成本，很可能同时也降低了软件的可靠性。另一方面，如果过于追求提高软件的性能，可能造成开发出的软件对硬件有较大的依赖，从而直接影响到软件的可移植性。 </a:t>
            </a:r>
          </a:p>
        </p:txBody>
      </p:sp>
      <p:sp>
        <p:nvSpPr>
          <p:cNvPr id="17715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6076A5B0-9E00-4633-8535-CA12068B0686}" type="slidenum">
              <a:rPr lang="zh-CN" altLang="en-US" sz="1200" smtClean="0">
                <a:solidFill>
                  <a:schemeClr val="bg2"/>
                </a:solidFill>
                <a:latin typeface="Arial" pitchFamily="34" charset="0"/>
              </a:rPr>
              <a:pPr eaLnBrk="1" hangingPunct="1">
                <a:spcBef>
                  <a:spcPct val="0"/>
                </a:spcBef>
                <a:buClrTx/>
                <a:buSzTx/>
                <a:buFontTx/>
                <a:buNone/>
              </a:pPr>
              <a:t>169</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76162" name="Rectangle 2"/>
          <p:cNvSpPr>
            <a:spLocks noGrp="1" noRot="1" noChangeArrowheads="1"/>
          </p:cNvSpPr>
          <p:nvPr>
            <p:ph type="title"/>
          </p:nvPr>
        </p:nvSpPr>
        <p:spPr>
          <a:xfrm>
            <a:off x="1116013" y="228600"/>
            <a:ext cx="7265987" cy="884238"/>
          </a:xfrm>
        </p:spPr>
        <p:txBody>
          <a:bodyPr/>
          <a:lstStyle/>
          <a:p>
            <a:pPr eaLnBrk="1" hangingPunct="1">
              <a:defRPr/>
            </a:pPr>
            <a:r>
              <a:rPr lang="zh-CN" altLang="en-US" smtClean="0">
                <a:ea typeface="宋体" pitchFamily="2" charset="-122"/>
              </a:rPr>
              <a:t>三、软件的特点</a:t>
            </a:r>
          </a:p>
        </p:txBody>
      </p:sp>
      <p:sp>
        <p:nvSpPr>
          <p:cNvPr id="476163" name="Rectangle 3"/>
          <p:cNvSpPr>
            <a:spLocks noGrp="1" noChangeArrowheads="1"/>
          </p:cNvSpPr>
          <p:nvPr>
            <p:ph type="body" idx="1"/>
          </p:nvPr>
        </p:nvSpPr>
        <p:spPr>
          <a:xfrm>
            <a:off x="468313" y="981075"/>
            <a:ext cx="8229600" cy="5145088"/>
          </a:xfrm>
        </p:spPr>
        <p:txBody>
          <a:bodyPr/>
          <a:lstStyle/>
          <a:p>
            <a:pPr algn="just" eaLnBrk="1" hangingPunct="1">
              <a:defRPr/>
            </a:pPr>
            <a:r>
              <a:rPr lang="en-US" altLang="zh-CN" sz="2400" b="1" dirty="0" smtClean="0">
                <a:solidFill>
                  <a:srgbClr val="FFFF00"/>
                </a:solidFill>
                <a:latin typeface="宋体" pitchFamily="2" charset="-122"/>
                <a:ea typeface="宋体" pitchFamily="2" charset="-122"/>
              </a:rPr>
              <a:t>1</a:t>
            </a:r>
            <a:r>
              <a:rPr lang="zh-CN" altLang="en-US" sz="2400" b="1" dirty="0" smtClean="0">
                <a:solidFill>
                  <a:srgbClr val="FFFF00"/>
                </a:solidFill>
                <a:latin typeface="宋体" pitchFamily="2" charset="-122"/>
                <a:ea typeface="宋体" pitchFamily="2" charset="-122"/>
              </a:rPr>
              <a:t>、依赖性</a:t>
            </a:r>
            <a:r>
              <a:rPr lang="zh-CN" altLang="en-US" sz="2400" b="1" dirty="0" smtClean="0">
                <a:latin typeface="宋体" pitchFamily="2" charset="-122"/>
                <a:ea typeface="宋体" pitchFamily="2" charset="-122"/>
              </a:rPr>
              <a:t>：软件的开发和运行常常受到计算机系统的限制，对计算机系统有着不同程度的依赖性。软件不能完全摆脱硬件单独活动。在开发和运行中必须以硬件提供的条件为依据。有的软件依赖于某个操作系统。 </a:t>
            </a:r>
          </a:p>
          <a:p>
            <a:pPr algn="just" eaLnBrk="1" hangingPunct="1">
              <a:defRPr/>
            </a:pPr>
            <a:r>
              <a:rPr lang="en-US" altLang="zh-CN" sz="2400" b="1" dirty="0" smtClean="0">
                <a:solidFill>
                  <a:srgbClr val="FFFF00"/>
                </a:solidFill>
                <a:latin typeface="宋体" pitchFamily="2" charset="-122"/>
                <a:ea typeface="宋体" pitchFamily="2" charset="-122"/>
              </a:rPr>
              <a:t>2</a:t>
            </a:r>
            <a:r>
              <a:rPr lang="zh-CN" altLang="en-US" sz="2400" b="1" dirty="0" smtClean="0">
                <a:solidFill>
                  <a:srgbClr val="FFFF00"/>
                </a:solidFill>
                <a:latin typeface="宋体" pitchFamily="2" charset="-122"/>
                <a:ea typeface="宋体" pitchFamily="2" charset="-122"/>
              </a:rPr>
              <a:t>、可移植性</a:t>
            </a:r>
            <a:r>
              <a:rPr lang="zh-CN" altLang="en-US" sz="2400" b="1" dirty="0" smtClean="0">
                <a:latin typeface="宋体" pitchFamily="2" charset="-122"/>
                <a:ea typeface="宋体" pitchFamily="2" charset="-122"/>
              </a:rPr>
              <a:t>：为了解除这种依赖性，在软件开发中提出了软件移植的问题，并且把软件的可移植性做为衡量软件质量的因素之一。 </a:t>
            </a:r>
          </a:p>
          <a:p>
            <a:pPr algn="just" eaLnBrk="1" hangingPunct="1">
              <a:defRPr/>
            </a:pPr>
            <a:r>
              <a:rPr lang="en-US" altLang="zh-CN" sz="2400" b="1" dirty="0" smtClean="0">
                <a:solidFill>
                  <a:srgbClr val="FFFF00"/>
                </a:solidFill>
                <a:latin typeface="宋体" pitchFamily="2" charset="-122"/>
                <a:ea typeface="宋体" pitchFamily="2" charset="-122"/>
              </a:rPr>
              <a:t>3</a:t>
            </a:r>
            <a:r>
              <a:rPr lang="zh-CN" altLang="en-US" sz="2400" b="1" dirty="0" smtClean="0">
                <a:solidFill>
                  <a:srgbClr val="FFFF00"/>
                </a:solidFill>
                <a:latin typeface="宋体" pitchFamily="2" charset="-122"/>
                <a:ea typeface="宋体" pitchFamily="2" charset="-122"/>
              </a:rPr>
              <a:t>、复用性</a:t>
            </a:r>
            <a:r>
              <a:rPr lang="zh-CN" altLang="en-US" sz="2400" b="1" dirty="0" smtClean="0">
                <a:latin typeface="宋体" pitchFamily="2" charset="-122"/>
                <a:ea typeface="宋体" pitchFamily="2" charset="-122"/>
              </a:rPr>
              <a:t>：软件的开发至今尚未完全摆脱手工艺的开发方式。由于传统的手工艺开发方式仍然占据统治地位，开发的效率自然受到很大的限制。为此，人们在软件技术方面做了许多卓有成效的工作，提出了许多新的开发方法，例如充分利用现成软件的复用技术、自动生成技术，也研制了一些有效的软件开发工具或软件开发环境。</a:t>
            </a:r>
          </a:p>
        </p:txBody>
      </p:sp>
      <p:sp>
        <p:nvSpPr>
          <p:cNvPr id="2150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E9B010EF-CEF1-4F06-BFCF-3BB241F7A28C}" type="slidenum">
              <a:rPr lang="zh-CN" altLang="en-US" sz="1200" smtClean="0">
                <a:solidFill>
                  <a:schemeClr val="bg2"/>
                </a:solidFill>
                <a:latin typeface="Arial" pitchFamily="34" charset="0"/>
              </a:rPr>
              <a:pPr eaLnBrk="1" hangingPunct="1">
                <a:spcBef>
                  <a:spcPct val="0"/>
                </a:spcBef>
                <a:buClrTx/>
                <a:buSzTx/>
                <a:buFontTx/>
                <a:buNone/>
              </a:pPr>
              <a:t>17</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页脚占位符 6"/>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91170" name="Rectangle 2"/>
          <p:cNvSpPr>
            <a:spLocks noGrp="1" noRot="1" noChangeArrowheads="1"/>
          </p:cNvSpPr>
          <p:nvPr>
            <p:ph type="title"/>
          </p:nvPr>
        </p:nvSpPr>
        <p:spPr>
          <a:xfrm>
            <a:off x="1258888" y="228600"/>
            <a:ext cx="7123112" cy="884238"/>
          </a:xfrm>
        </p:spPr>
        <p:txBody>
          <a:bodyPr/>
          <a:lstStyle/>
          <a:p>
            <a:pPr eaLnBrk="1" hangingPunct="1">
              <a:defRPr/>
            </a:pPr>
            <a:r>
              <a:rPr lang="zh-CN" altLang="en-US" sz="3600" smtClean="0">
                <a:ea typeface="宋体" pitchFamily="2" charset="-122"/>
              </a:rPr>
              <a:t>软件工程目标之间存在的相互关系 </a:t>
            </a:r>
          </a:p>
        </p:txBody>
      </p:sp>
      <p:sp>
        <p:nvSpPr>
          <p:cNvPr id="391173" name="Rectangle 5"/>
          <p:cNvSpPr>
            <a:spLocks noGrp="1" noChangeArrowheads="1"/>
          </p:cNvSpPr>
          <p:nvPr>
            <p:ph sz="half" idx="1"/>
          </p:nvPr>
        </p:nvSpPr>
        <p:spPr>
          <a:xfrm>
            <a:off x="468313" y="3860800"/>
            <a:ext cx="8229600" cy="2520950"/>
          </a:xfrm>
        </p:spPr>
        <p:txBody>
          <a:bodyPr/>
          <a:lstStyle/>
          <a:p>
            <a:pPr eaLnBrk="1" hangingPunct="1">
              <a:defRPr/>
            </a:pPr>
            <a:r>
              <a:rPr lang="zh-CN" altLang="en-US" sz="2400" smtClean="0">
                <a:ea typeface="宋体" pitchFamily="2" charset="-122"/>
              </a:rPr>
              <a:t>图表明了软件工程目标之间存在的相互关系。其中有些目标之间是互补关系，例如，易于维护和高可靠性之间，低开发成本与按时交付之间。还有一些目标是彼此互斥的，例如，低开发成本与软件可靠性之间，提高软件性能与软件可移植性之间，就存在冲突。</a:t>
            </a:r>
          </a:p>
        </p:txBody>
      </p:sp>
      <p:pic>
        <p:nvPicPr>
          <p:cNvPr id="178181" name="Picture 4" descr="http://wlzy.aynu.edu.cn/jsj/wlkc/rjgc1,2,3/2/images/images/chapter01/1_11.gif"/>
          <p:cNvPicPr>
            <a:picLocks noGrp="1" noChangeAspect="1" noChangeArrowheads="1"/>
          </p:cNvPicPr>
          <p:nvPr>
            <p:ph type="body" sz="half" idx="2"/>
          </p:nvPr>
        </p:nvPicPr>
        <p:blipFill>
          <a:blip r:embed="rId2" r:link="rId3">
            <a:extLst>
              <a:ext uri="{28A0092B-C50C-407E-A947-70E740481C1C}">
                <a14:useLocalDpi xmlns:a14="http://schemas.microsoft.com/office/drawing/2010/main" val="0"/>
              </a:ext>
            </a:extLst>
          </a:blip>
          <a:srcRect/>
          <a:stretch>
            <a:fillRect/>
          </a:stretch>
        </p:blipFill>
        <p:spPr>
          <a:xfrm>
            <a:off x="971550" y="1557338"/>
            <a:ext cx="7129463" cy="2039937"/>
          </a:xfrm>
          <a:noFill/>
          <a:extLst>
            <a:ext uri="{909E8E84-426E-40DD-AFC4-6F175D3DCCD1}">
              <a14:hiddenFill xmlns:a14="http://schemas.microsoft.com/office/drawing/2010/main">
                <a:solidFill>
                  <a:srgbClr val="FFFFFF"/>
                </a:solidFill>
              </a14:hiddenFill>
            </a:ext>
          </a:extLst>
        </p:spPr>
      </p:pic>
      <p:sp>
        <p:nvSpPr>
          <p:cNvPr id="17818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1D8C5052-1FE5-4734-80DD-6177F8662408}" type="slidenum">
              <a:rPr lang="zh-CN" altLang="en-US" sz="1200" smtClean="0">
                <a:solidFill>
                  <a:schemeClr val="bg2"/>
                </a:solidFill>
                <a:latin typeface="Arial" pitchFamily="34" charset="0"/>
              </a:rPr>
              <a:pPr eaLnBrk="1" hangingPunct="1">
                <a:spcBef>
                  <a:spcPct val="0"/>
                </a:spcBef>
                <a:buClrTx/>
                <a:buSzTx/>
                <a:buFontTx/>
                <a:buNone/>
              </a:pPr>
              <a:t>170</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96290"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396291" name="Rectangle 3"/>
          <p:cNvSpPr>
            <a:spLocks noGrp="1" noChangeArrowheads="1"/>
          </p:cNvSpPr>
          <p:nvPr>
            <p:ph type="body" idx="1"/>
          </p:nvPr>
        </p:nvSpPr>
        <p:spPr/>
        <p:txBody>
          <a:bodyPr/>
          <a:lstStyle/>
          <a:p>
            <a:pPr eaLnBrk="1" hangingPunct="1">
              <a:defRPr/>
            </a:pPr>
            <a:r>
              <a:rPr lang="zh-CN" altLang="en-US" dirty="0" smtClean="0">
                <a:ea typeface="宋体" pitchFamily="2" charset="-122"/>
              </a:rPr>
              <a:t>上述目标很自然地成为判断软件开发方法或管理方法优劣的衡量尺度。如果提出一种新的开发方法，我们关心的是它对满足哪些目标比现有的方法更为有利。实际上，实施软件开发项目就是力图在以上冲突的目标间取得一定程度的平衡。 </a:t>
            </a:r>
          </a:p>
        </p:txBody>
      </p:sp>
      <p:sp>
        <p:nvSpPr>
          <p:cNvPr id="17920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387C9C12-23DD-4EC9-9B50-298946472794}" type="slidenum">
              <a:rPr lang="zh-CN" altLang="en-US" sz="1200" smtClean="0">
                <a:solidFill>
                  <a:schemeClr val="bg2"/>
                </a:solidFill>
                <a:latin typeface="Arial" pitchFamily="34" charset="0"/>
              </a:rPr>
              <a:pPr eaLnBrk="1" hangingPunct="1">
                <a:spcBef>
                  <a:spcPct val="0"/>
                </a:spcBef>
                <a:buClrTx/>
                <a:buSzTx/>
                <a:buFontTx/>
                <a:buNone/>
              </a:pPr>
              <a:t>171</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04482" name="Rectangle 2"/>
          <p:cNvSpPr>
            <a:spLocks noGrp="1" noRot="1" noChangeArrowheads="1"/>
          </p:cNvSpPr>
          <p:nvPr>
            <p:ph type="title"/>
          </p:nvPr>
        </p:nvSpPr>
        <p:spPr/>
        <p:txBody>
          <a:bodyPr/>
          <a:lstStyle/>
          <a:p>
            <a:pPr algn="l" eaLnBrk="1" hangingPunct="1">
              <a:defRPr/>
            </a:pPr>
            <a:r>
              <a:rPr lang="zh-CN" altLang="en-US" smtClean="0">
                <a:ea typeface="宋体" pitchFamily="2" charset="-122"/>
              </a:rPr>
              <a:t>四、软件工程活动</a:t>
            </a:r>
          </a:p>
        </p:txBody>
      </p:sp>
      <p:sp>
        <p:nvSpPr>
          <p:cNvPr id="404483" name="Rectangle 3"/>
          <p:cNvSpPr>
            <a:spLocks noGrp="1" noChangeArrowheads="1"/>
          </p:cNvSpPr>
          <p:nvPr>
            <p:ph type="body" idx="1"/>
          </p:nvPr>
        </p:nvSpPr>
        <p:spPr>
          <a:xfrm>
            <a:off x="468313" y="1196975"/>
            <a:ext cx="8229600" cy="4752975"/>
          </a:xfrm>
        </p:spPr>
        <p:txBody>
          <a:bodyPr/>
          <a:lstStyle/>
          <a:p>
            <a:pPr eaLnBrk="1" hangingPunct="1">
              <a:buFont typeface="Wingdings" pitchFamily="2" charset="2"/>
              <a:buNone/>
              <a:defRPr/>
            </a:pPr>
            <a:r>
              <a:rPr lang="zh-CN" altLang="en-US" dirty="0" smtClean="0">
                <a:latin typeface="黑体" pitchFamily="2" charset="-122"/>
                <a:ea typeface="黑体" pitchFamily="2" charset="-122"/>
              </a:rPr>
              <a:t>活动：生产一个最终满足需求且达到工程目	   标的软件产品所需要的步骤。</a:t>
            </a:r>
          </a:p>
          <a:p>
            <a:pPr eaLnBrk="1" hangingPunct="1">
              <a:buFont typeface="Wingdings" pitchFamily="2" charset="2"/>
              <a:buNone/>
              <a:defRPr/>
            </a:pPr>
            <a:r>
              <a:rPr lang="en-US" altLang="zh-CN" sz="2000" dirty="0" smtClean="0">
                <a:effectLst/>
                <a:ea typeface="宋体" pitchFamily="2" charset="-122"/>
              </a:rPr>
              <a:t>1</a:t>
            </a:r>
            <a:r>
              <a:rPr lang="zh-CN" altLang="en-US" sz="2000" dirty="0" smtClean="0">
                <a:effectLst/>
                <a:ea typeface="宋体" pitchFamily="2" charset="-122"/>
              </a:rPr>
              <a:t>、</a:t>
            </a:r>
            <a:r>
              <a:rPr lang="zh-CN" altLang="en-US" sz="2000" b="1" dirty="0" smtClean="0">
                <a:solidFill>
                  <a:srgbClr val="FFFF00"/>
                </a:solidFill>
                <a:effectLst/>
                <a:ea typeface="宋体" pitchFamily="2" charset="-122"/>
              </a:rPr>
              <a:t>需求</a:t>
            </a:r>
            <a:r>
              <a:rPr lang="zh-CN" altLang="en-US" sz="2000" b="1" dirty="0" smtClean="0">
                <a:effectLst/>
                <a:ea typeface="宋体" pitchFamily="2" charset="-122"/>
              </a:rPr>
              <a:t>：  </a:t>
            </a:r>
            <a:r>
              <a:rPr lang="zh-CN" altLang="en-US" sz="2000" b="1" dirty="0" smtClean="0">
                <a:solidFill>
                  <a:schemeClr val="folHlink"/>
                </a:solidFill>
                <a:effectLst/>
                <a:ea typeface="宋体" pitchFamily="2" charset="-122"/>
              </a:rPr>
              <a:t>问题分析</a:t>
            </a:r>
            <a:r>
              <a:rPr lang="zh-CN" altLang="en-US" sz="2000" dirty="0" smtClean="0">
                <a:effectLst/>
                <a:ea typeface="宋体" pitchFamily="2" charset="-122"/>
              </a:rPr>
              <a:t>：需求获取和定义，又称软件需求规约。</a:t>
            </a:r>
          </a:p>
          <a:p>
            <a:pPr eaLnBrk="1" hangingPunct="1">
              <a:buFont typeface="Wingdings" pitchFamily="2" charset="2"/>
              <a:buNone/>
              <a:defRPr/>
            </a:pPr>
            <a:r>
              <a:rPr lang="zh-CN" altLang="en-US" sz="2000" dirty="0" smtClean="0">
                <a:effectLst/>
                <a:ea typeface="宋体" pitchFamily="2" charset="-122"/>
              </a:rPr>
              <a:t>               </a:t>
            </a:r>
            <a:r>
              <a:rPr lang="zh-CN" altLang="en-US" sz="2000" b="1" dirty="0" smtClean="0">
                <a:solidFill>
                  <a:schemeClr val="folHlink"/>
                </a:solidFill>
                <a:effectLst/>
                <a:ea typeface="宋体" pitchFamily="2" charset="-122"/>
              </a:rPr>
              <a:t>需求分析</a:t>
            </a:r>
            <a:r>
              <a:rPr lang="zh-CN" altLang="en-US" sz="2000" dirty="0" smtClean="0">
                <a:effectLst/>
                <a:ea typeface="宋体" pitchFamily="2" charset="-122"/>
              </a:rPr>
              <a:t>：生成软件功能规约。</a:t>
            </a:r>
          </a:p>
          <a:p>
            <a:pPr eaLnBrk="1" hangingPunct="1">
              <a:buFont typeface="Wingdings" pitchFamily="2" charset="2"/>
              <a:buNone/>
              <a:defRPr/>
            </a:pPr>
            <a:endParaRPr lang="zh-CN" altLang="en-US" sz="2000" dirty="0" smtClean="0">
              <a:effectLst/>
              <a:ea typeface="宋体" pitchFamily="2" charset="-122"/>
            </a:endParaRPr>
          </a:p>
          <a:p>
            <a:pPr eaLnBrk="1" hangingPunct="1">
              <a:buFont typeface="Wingdings" pitchFamily="2" charset="2"/>
              <a:buNone/>
              <a:defRPr/>
            </a:pPr>
            <a:r>
              <a:rPr lang="en-US" altLang="zh-CN" sz="2000" dirty="0" smtClean="0">
                <a:effectLst/>
                <a:ea typeface="宋体" pitchFamily="2" charset="-122"/>
              </a:rPr>
              <a:t>2</a:t>
            </a:r>
            <a:r>
              <a:rPr lang="zh-CN" altLang="en-US" sz="2000" dirty="0" smtClean="0">
                <a:effectLst/>
                <a:ea typeface="宋体" pitchFamily="2" charset="-122"/>
              </a:rPr>
              <a:t>、</a:t>
            </a:r>
            <a:r>
              <a:rPr lang="zh-CN" altLang="en-US" sz="2000" b="1" dirty="0" smtClean="0">
                <a:solidFill>
                  <a:srgbClr val="FFFF00"/>
                </a:solidFill>
                <a:effectLst/>
                <a:ea typeface="宋体" pitchFamily="2" charset="-122"/>
              </a:rPr>
              <a:t>设计</a:t>
            </a:r>
            <a:r>
              <a:rPr lang="zh-CN" altLang="en-US" sz="2000" b="1" dirty="0" smtClean="0">
                <a:effectLst/>
                <a:ea typeface="宋体" pitchFamily="2" charset="-122"/>
              </a:rPr>
              <a:t>：  </a:t>
            </a:r>
            <a:r>
              <a:rPr lang="zh-CN" altLang="en-US" sz="2000" b="1" dirty="0" smtClean="0">
                <a:solidFill>
                  <a:schemeClr val="folHlink"/>
                </a:solidFill>
                <a:effectLst/>
                <a:ea typeface="宋体" pitchFamily="2" charset="-122"/>
              </a:rPr>
              <a:t>概要设计</a:t>
            </a:r>
            <a:r>
              <a:rPr lang="zh-CN" altLang="en-US" sz="2000" dirty="0" smtClean="0">
                <a:effectLst/>
                <a:ea typeface="宋体" pitchFamily="2" charset="-122"/>
              </a:rPr>
              <a:t>：建立整个软件的体系结构，包括子系统、模</a:t>
            </a:r>
          </a:p>
          <a:p>
            <a:pPr eaLnBrk="1" hangingPunct="1">
              <a:buFont typeface="Wingdings" pitchFamily="2" charset="2"/>
              <a:buNone/>
              <a:defRPr/>
            </a:pPr>
            <a:r>
              <a:rPr lang="zh-CN" altLang="en-US" sz="2000" dirty="0" smtClean="0">
                <a:effectLst/>
                <a:ea typeface="宋体" pitchFamily="2" charset="-122"/>
              </a:rPr>
              <a:t>                        块以及相关层次的说明、每一模块的接口定义等。</a:t>
            </a:r>
          </a:p>
          <a:p>
            <a:pPr eaLnBrk="1" hangingPunct="1">
              <a:buFont typeface="Wingdings" pitchFamily="2" charset="2"/>
              <a:buNone/>
              <a:defRPr/>
            </a:pPr>
            <a:r>
              <a:rPr lang="zh-CN" altLang="en-US" sz="2000" dirty="0" smtClean="0">
                <a:effectLst/>
                <a:ea typeface="宋体" pitchFamily="2" charset="-122"/>
              </a:rPr>
              <a:t>                </a:t>
            </a:r>
            <a:r>
              <a:rPr lang="zh-CN" altLang="en-US" sz="2000" b="1" dirty="0" smtClean="0">
                <a:solidFill>
                  <a:schemeClr val="folHlink"/>
                </a:solidFill>
                <a:effectLst/>
                <a:ea typeface="宋体" pitchFamily="2" charset="-122"/>
              </a:rPr>
              <a:t>详细设计</a:t>
            </a:r>
            <a:r>
              <a:rPr lang="zh-CN" altLang="en-US" sz="2000" dirty="0" smtClean="0">
                <a:effectLst/>
                <a:ea typeface="宋体" pitchFamily="2" charset="-122"/>
              </a:rPr>
              <a:t>：产生程序员可用的模块说明，包括每一模块</a:t>
            </a:r>
          </a:p>
          <a:p>
            <a:pPr eaLnBrk="1" hangingPunct="1">
              <a:buFont typeface="Wingdings" pitchFamily="2" charset="2"/>
              <a:buNone/>
              <a:defRPr/>
            </a:pPr>
            <a:r>
              <a:rPr lang="zh-CN" altLang="en-US" sz="2000" dirty="0" smtClean="0">
                <a:effectLst/>
                <a:ea typeface="宋体" pitchFamily="2" charset="-122"/>
              </a:rPr>
              <a:t>                        中数据结构说明及加工描述。</a:t>
            </a:r>
          </a:p>
          <a:p>
            <a:pPr eaLnBrk="1" hangingPunct="1">
              <a:buFont typeface="Wingdings" pitchFamily="2" charset="2"/>
              <a:buNone/>
              <a:defRPr/>
            </a:pPr>
            <a:r>
              <a:rPr lang="en-US" altLang="zh-CN" sz="2000" dirty="0" smtClean="0">
                <a:effectLst/>
                <a:ea typeface="宋体" pitchFamily="2" charset="-122"/>
              </a:rPr>
              <a:t>3</a:t>
            </a:r>
            <a:r>
              <a:rPr lang="zh-CN" altLang="en-US" sz="2000" dirty="0" smtClean="0">
                <a:effectLst/>
                <a:ea typeface="宋体" pitchFamily="2" charset="-122"/>
              </a:rPr>
              <a:t>、</a:t>
            </a:r>
            <a:r>
              <a:rPr lang="zh-CN" altLang="en-US" sz="2000" b="1" dirty="0" smtClean="0">
                <a:solidFill>
                  <a:srgbClr val="FFFF00"/>
                </a:solidFill>
                <a:effectLst/>
                <a:ea typeface="宋体" pitchFamily="2" charset="-122"/>
              </a:rPr>
              <a:t>实现</a:t>
            </a:r>
            <a:r>
              <a:rPr lang="zh-CN" altLang="en-US" sz="2000" dirty="0" smtClean="0">
                <a:effectLst/>
                <a:ea typeface="宋体" pitchFamily="2" charset="-122"/>
              </a:rPr>
              <a:t>：  把设计结果转换为可执行的程序代码。</a:t>
            </a:r>
          </a:p>
          <a:p>
            <a:pPr eaLnBrk="1" hangingPunct="1">
              <a:buFont typeface="Wingdings" pitchFamily="2" charset="2"/>
              <a:buNone/>
              <a:defRPr/>
            </a:pPr>
            <a:r>
              <a:rPr lang="en-US" altLang="zh-CN" sz="2000" dirty="0" smtClean="0">
                <a:effectLst/>
                <a:ea typeface="宋体" pitchFamily="2" charset="-122"/>
              </a:rPr>
              <a:t>4</a:t>
            </a:r>
            <a:r>
              <a:rPr lang="zh-CN" altLang="en-US" sz="2000" dirty="0" smtClean="0">
                <a:effectLst/>
                <a:ea typeface="宋体" pitchFamily="2" charset="-122"/>
              </a:rPr>
              <a:t>、</a:t>
            </a:r>
            <a:r>
              <a:rPr lang="zh-CN" altLang="en-US" sz="2000" b="1" dirty="0" smtClean="0">
                <a:solidFill>
                  <a:srgbClr val="FFFF00"/>
                </a:solidFill>
                <a:effectLst/>
                <a:ea typeface="宋体" pitchFamily="2" charset="-122"/>
              </a:rPr>
              <a:t>确认</a:t>
            </a:r>
            <a:r>
              <a:rPr lang="zh-CN" altLang="en-US" sz="2000" dirty="0" smtClean="0">
                <a:effectLst/>
                <a:ea typeface="宋体" pitchFamily="2" charset="-122"/>
              </a:rPr>
              <a:t>：  贯穿整个开发过程，对完成的结果进行确认，保证产品</a:t>
            </a:r>
          </a:p>
          <a:p>
            <a:pPr eaLnBrk="1" hangingPunct="1">
              <a:buFont typeface="Wingdings" pitchFamily="2" charset="2"/>
              <a:buNone/>
              <a:defRPr/>
            </a:pPr>
            <a:r>
              <a:rPr lang="zh-CN" altLang="en-US" sz="2000" dirty="0" smtClean="0">
                <a:effectLst/>
                <a:ea typeface="宋体" pitchFamily="2" charset="-122"/>
              </a:rPr>
              <a:t>               满足用户的要求。</a:t>
            </a:r>
          </a:p>
          <a:p>
            <a:pPr eaLnBrk="1" hangingPunct="1">
              <a:buFont typeface="Wingdings" pitchFamily="2" charset="2"/>
              <a:buNone/>
              <a:defRPr/>
            </a:pPr>
            <a:r>
              <a:rPr lang="en-US" altLang="zh-CN" sz="2000" dirty="0" smtClean="0">
                <a:effectLst/>
                <a:ea typeface="宋体" pitchFamily="2" charset="-122"/>
              </a:rPr>
              <a:t>5</a:t>
            </a:r>
            <a:r>
              <a:rPr lang="zh-CN" altLang="en-US" sz="2000" dirty="0" smtClean="0">
                <a:effectLst/>
                <a:ea typeface="宋体" pitchFamily="2" charset="-122"/>
              </a:rPr>
              <a:t>、</a:t>
            </a:r>
            <a:r>
              <a:rPr lang="zh-CN" altLang="en-US" sz="2000" b="1" dirty="0" smtClean="0">
                <a:solidFill>
                  <a:srgbClr val="FFFF00"/>
                </a:solidFill>
                <a:effectLst/>
                <a:ea typeface="宋体" pitchFamily="2" charset="-122"/>
              </a:rPr>
              <a:t>支持</a:t>
            </a:r>
            <a:r>
              <a:rPr lang="zh-CN" altLang="en-US" sz="2000" dirty="0" smtClean="0">
                <a:effectLst/>
                <a:ea typeface="宋体" pitchFamily="2" charset="-122"/>
              </a:rPr>
              <a:t>：  修改和完善活动。</a:t>
            </a:r>
          </a:p>
        </p:txBody>
      </p:sp>
      <p:pic>
        <p:nvPicPr>
          <p:cNvPr id="404484" name="Picture 4" descr="0050"/>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628775"/>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23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79DB9E13-2A81-4FB8-8D3D-5D6F761483CC}" type="slidenum">
              <a:rPr lang="zh-CN" altLang="en-US" sz="1200" smtClean="0">
                <a:solidFill>
                  <a:schemeClr val="bg2"/>
                </a:solidFill>
                <a:latin typeface="Arial" pitchFamily="34" charset="0"/>
              </a:rPr>
              <a:pPr eaLnBrk="1" hangingPunct="1">
                <a:spcBef>
                  <a:spcPct val="0"/>
                </a:spcBef>
                <a:buClrTx/>
                <a:buSzTx/>
                <a:buFontTx/>
                <a:buNone/>
              </a:pPr>
              <a:t>172</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4484"/>
                                        </p:tgtEl>
                                        <p:attrNameLst>
                                          <p:attrName>style.visibility</p:attrName>
                                        </p:attrNameLst>
                                      </p:cBhvr>
                                      <p:to>
                                        <p:strVal val="visible"/>
                                      </p:to>
                                    </p:set>
                                  </p:childTnLst>
                                </p:cTn>
                              </p:par>
                              <p:par>
                                <p:cTn id="7" presetID="21" presetClass="entr" presetSubtype="4" fill="hold" grpId="0" nodeType="withEffect">
                                  <p:stCondLst>
                                    <p:cond delay="0"/>
                                  </p:stCondLst>
                                  <p:childTnLst>
                                    <p:set>
                                      <p:cBhvr>
                                        <p:cTn id="8" dur="1" fill="hold">
                                          <p:stCondLst>
                                            <p:cond delay="0"/>
                                          </p:stCondLst>
                                        </p:cTn>
                                        <p:tgtEl>
                                          <p:spTgt spid="404483">
                                            <p:txEl>
                                              <p:pRg st="0" end="0"/>
                                            </p:txEl>
                                          </p:spTgt>
                                        </p:tgtEl>
                                        <p:attrNameLst>
                                          <p:attrName>style.visibility</p:attrName>
                                        </p:attrNameLst>
                                      </p:cBhvr>
                                      <p:to>
                                        <p:strVal val="visible"/>
                                      </p:to>
                                    </p:set>
                                    <p:animEffect transition="in" filter="wheel(4)">
                                      <p:cBhvr>
                                        <p:cTn id="9" dur="500"/>
                                        <p:tgtEl>
                                          <p:spTgt spid="40448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1" presetClass="entr" presetSubtype="4" fill="hold" grpId="0" nodeType="clickEffect">
                                  <p:stCondLst>
                                    <p:cond delay="0"/>
                                  </p:stCondLst>
                                  <p:childTnLst>
                                    <p:set>
                                      <p:cBhvr>
                                        <p:cTn id="13" dur="1" fill="hold">
                                          <p:stCondLst>
                                            <p:cond delay="0"/>
                                          </p:stCondLst>
                                        </p:cTn>
                                        <p:tgtEl>
                                          <p:spTgt spid="404483">
                                            <p:txEl>
                                              <p:pRg st="1" end="1"/>
                                            </p:txEl>
                                          </p:spTgt>
                                        </p:tgtEl>
                                        <p:attrNameLst>
                                          <p:attrName>style.visibility</p:attrName>
                                        </p:attrNameLst>
                                      </p:cBhvr>
                                      <p:to>
                                        <p:strVal val="visible"/>
                                      </p:to>
                                    </p:set>
                                    <p:animEffect transition="in" filter="wheel(4)">
                                      <p:cBhvr>
                                        <p:cTn id="14" dur="500"/>
                                        <p:tgtEl>
                                          <p:spTgt spid="404483">
                                            <p:txEl>
                                              <p:pRg st="1" end="1"/>
                                            </p:txEl>
                                          </p:spTgt>
                                        </p:tgtEl>
                                      </p:cBhvr>
                                    </p:animEffect>
                                  </p:childTnLst>
                                </p:cTn>
                              </p:par>
                              <p:par>
                                <p:cTn id="15" presetID="21" presetClass="entr" presetSubtype="4" fill="hold" grpId="0" nodeType="withEffect">
                                  <p:stCondLst>
                                    <p:cond delay="0"/>
                                  </p:stCondLst>
                                  <p:childTnLst>
                                    <p:set>
                                      <p:cBhvr>
                                        <p:cTn id="16" dur="1" fill="hold">
                                          <p:stCondLst>
                                            <p:cond delay="0"/>
                                          </p:stCondLst>
                                        </p:cTn>
                                        <p:tgtEl>
                                          <p:spTgt spid="404483">
                                            <p:txEl>
                                              <p:pRg st="2" end="2"/>
                                            </p:txEl>
                                          </p:spTgt>
                                        </p:tgtEl>
                                        <p:attrNameLst>
                                          <p:attrName>style.visibility</p:attrName>
                                        </p:attrNameLst>
                                      </p:cBhvr>
                                      <p:to>
                                        <p:strVal val="visible"/>
                                      </p:to>
                                    </p:set>
                                    <p:animEffect transition="in" filter="wheel(4)">
                                      <p:cBhvr>
                                        <p:cTn id="17" dur="500"/>
                                        <p:tgtEl>
                                          <p:spTgt spid="404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4" fill="hold" grpId="0" nodeType="clickEffect">
                                  <p:stCondLst>
                                    <p:cond delay="0"/>
                                  </p:stCondLst>
                                  <p:childTnLst>
                                    <p:set>
                                      <p:cBhvr>
                                        <p:cTn id="21" dur="1" fill="hold">
                                          <p:stCondLst>
                                            <p:cond delay="0"/>
                                          </p:stCondLst>
                                        </p:cTn>
                                        <p:tgtEl>
                                          <p:spTgt spid="404483">
                                            <p:txEl>
                                              <p:pRg st="4" end="4"/>
                                            </p:txEl>
                                          </p:spTgt>
                                        </p:tgtEl>
                                        <p:attrNameLst>
                                          <p:attrName>style.visibility</p:attrName>
                                        </p:attrNameLst>
                                      </p:cBhvr>
                                      <p:to>
                                        <p:strVal val="visible"/>
                                      </p:to>
                                    </p:set>
                                    <p:animEffect transition="in" filter="wheel(4)">
                                      <p:cBhvr>
                                        <p:cTn id="22" dur="500"/>
                                        <p:tgtEl>
                                          <p:spTgt spid="404483">
                                            <p:txEl>
                                              <p:pRg st="4" end="4"/>
                                            </p:txEl>
                                          </p:spTgt>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04483">
                                            <p:txEl>
                                              <p:pRg st="5" end="5"/>
                                            </p:txEl>
                                          </p:spTgt>
                                        </p:tgtEl>
                                        <p:attrNameLst>
                                          <p:attrName>style.visibility</p:attrName>
                                        </p:attrNameLst>
                                      </p:cBhvr>
                                      <p:to>
                                        <p:strVal val="visible"/>
                                      </p:to>
                                    </p:set>
                                    <p:animEffect transition="in" filter="wheel(4)">
                                      <p:cBhvr>
                                        <p:cTn id="25" dur="500"/>
                                        <p:tgtEl>
                                          <p:spTgt spid="40448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1" presetClass="entr" presetSubtype="4" fill="hold" grpId="0" nodeType="clickEffect">
                                  <p:stCondLst>
                                    <p:cond delay="0"/>
                                  </p:stCondLst>
                                  <p:childTnLst>
                                    <p:set>
                                      <p:cBhvr>
                                        <p:cTn id="29" dur="1" fill="hold">
                                          <p:stCondLst>
                                            <p:cond delay="0"/>
                                          </p:stCondLst>
                                        </p:cTn>
                                        <p:tgtEl>
                                          <p:spTgt spid="404483">
                                            <p:txEl>
                                              <p:pRg st="6" end="6"/>
                                            </p:txEl>
                                          </p:spTgt>
                                        </p:tgtEl>
                                        <p:attrNameLst>
                                          <p:attrName>style.visibility</p:attrName>
                                        </p:attrNameLst>
                                      </p:cBhvr>
                                      <p:to>
                                        <p:strVal val="visible"/>
                                      </p:to>
                                    </p:set>
                                    <p:animEffect transition="in" filter="wheel(4)">
                                      <p:cBhvr>
                                        <p:cTn id="30" dur="500"/>
                                        <p:tgtEl>
                                          <p:spTgt spid="404483">
                                            <p:txEl>
                                              <p:pRg st="6" end="6"/>
                                            </p:txEl>
                                          </p:spTgt>
                                        </p:tgtEl>
                                      </p:cBhvr>
                                    </p:animEffect>
                                  </p:childTnLst>
                                </p:cTn>
                              </p:par>
                              <p:par>
                                <p:cTn id="31" presetID="21" presetClass="entr" presetSubtype="4" fill="hold" grpId="0" nodeType="withEffect">
                                  <p:stCondLst>
                                    <p:cond delay="0"/>
                                  </p:stCondLst>
                                  <p:childTnLst>
                                    <p:set>
                                      <p:cBhvr>
                                        <p:cTn id="32" dur="1" fill="hold">
                                          <p:stCondLst>
                                            <p:cond delay="0"/>
                                          </p:stCondLst>
                                        </p:cTn>
                                        <p:tgtEl>
                                          <p:spTgt spid="404483">
                                            <p:txEl>
                                              <p:pRg st="7" end="7"/>
                                            </p:txEl>
                                          </p:spTgt>
                                        </p:tgtEl>
                                        <p:attrNameLst>
                                          <p:attrName>style.visibility</p:attrName>
                                        </p:attrNameLst>
                                      </p:cBhvr>
                                      <p:to>
                                        <p:strVal val="visible"/>
                                      </p:to>
                                    </p:set>
                                    <p:animEffect transition="in" filter="wheel(4)">
                                      <p:cBhvr>
                                        <p:cTn id="33" dur="500"/>
                                        <p:tgtEl>
                                          <p:spTgt spid="404483">
                                            <p:txEl>
                                              <p:pRg st="7" end="7"/>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1" presetClass="entr" presetSubtype="4" fill="hold" grpId="0" nodeType="clickEffect">
                                  <p:stCondLst>
                                    <p:cond delay="0"/>
                                  </p:stCondLst>
                                  <p:childTnLst>
                                    <p:set>
                                      <p:cBhvr>
                                        <p:cTn id="37" dur="1" fill="hold">
                                          <p:stCondLst>
                                            <p:cond delay="0"/>
                                          </p:stCondLst>
                                        </p:cTn>
                                        <p:tgtEl>
                                          <p:spTgt spid="404483">
                                            <p:txEl>
                                              <p:pRg st="8" end="8"/>
                                            </p:txEl>
                                          </p:spTgt>
                                        </p:tgtEl>
                                        <p:attrNameLst>
                                          <p:attrName>style.visibility</p:attrName>
                                        </p:attrNameLst>
                                      </p:cBhvr>
                                      <p:to>
                                        <p:strVal val="visible"/>
                                      </p:to>
                                    </p:set>
                                    <p:animEffect transition="in" filter="wheel(4)">
                                      <p:cBhvr>
                                        <p:cTn id="38" dur="500"/>
                                        <p:tgtEl>
                                          <p:spTgt spid="404483">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1" presetClass="entr" presetSubtype="4" fill="hold" grpId="0" nodeType="clickEffect">
                                  <p:stCondLst>
                                    <p:cond delay="0"/>
                                  </p:stCondLst>
                                  <p:childTnLst>
                                    <p:set>
                                      <p:cBhvr>
                                        <p:cTn id="42" dur="1" fill="hold">
                                          <p:stCondLst>
                                            <p:cond delay="0"/>
                                          </p:stCondLst>
                                        </p:cTn>
                                        <p:tgtEl>
                                          <p:spTgt spid="404483">
                                            <p:txEl>
                                              <p:pRg st="9" end="9"/>
                                            </p:txEl>
                                          </p:spTgt>
                                        </p:tgtEl>
                                        <p:attrNameLst>
                                          <p:attrName>style.visibility</p:attrName>
                                        </p:attrNameLst>
                                      </p:cBhvr>
                                      <p:to>
                                        <p:strVal val="visible"/>
                                      </p:to>
                                    </p:set>
                                    <p:animEffect transition="in" filter="wheel(4)">
                                      <p:cBhvr>
                                        <p:cTn id="43" dur="500"/>
                                        <p:tgtEl>
                                          <p:spTgt spid="404483">
                                            <p:txEl>
                                              <p:pRg st="9" end="9"/>
                                            </p:txEl>
                                          </p:spTgt>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404483">
                                            <p:txEl>
                                              <p:pRg st="10" end="10"/>
                                            </p:txEl>
                                          </p:spTgt>
                                        </p:tgtEl>
                                        <p:attrNameLst>
                                          <p:attrName>style.visibility</p:attrName>
                                        </p:attrNameLst>
                                      </p:cBhvr>
                                      <p:to>
                                        <p:strVal val="visible"/>
                                      </p:to>
                                    </p:set>
                                    <p:animEffect transition="in" filter="wheel(4)">
                                      <p:cBhvr>
                                        <p:cTn id="46" dur="500"/>
                                        <p:tgtEl>
                                          <p:spTgt spid="404483">
                                            <p:txEl>
                                              <p:pRg st="10" end="1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1" presetClass="entr" presetSubtype="4" fill="hold" grpId="0" nodeType="clickEffect">
                                  <p:stCondLst>
                                    <p:cond delay="0"/>
                                  </p:stCondLst>
                                  <p:childTnLst>
                                    <p:set>
                                      <p:cBhvr>
                                        <p:cTn id="50" dur="1" fill="hold">
                                          <p:stCondLst>
                                            <p:cond delay="0"/>
                                          </p:stCondLst>
                                        </p:cTn>
                                        <p:tgtEl>
                                          <p:spTgt spid="404483">
                                            <p:txEl>
                                              <p:pRg st="11" end="11"/>
                                            </p:txEl>
                                          </p:spTgt>
                                        </p:tgtEl>
                                        <p:attrNameLst>
                                          <p:attrName>style.visibility</p:attrName>
                                        </p:attrNameLst>
                                      </p:cBhvr>
                                      <p:to>
                                        <p:strVal val="visible"/>
                                      </p:to>
                                    </p:set>
                                    <p:animEffect transition="in" filter="wheel(4)">
                                      <p:cBhvr>
                                        <p:cTn id="51" dur="500"/>
                                        <p:tgtEl>
                                          <p:spTgt spid="4044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02434" name="Rectangle 2"/>
          <p:cNvSpPr>
            <a:spLocks noGrp="1" noRot="1" noChangeArrowheads="1"/>
          </p:cNvSpPr>
          <p:nvPr>
            <p:ph type="title"/>
          </p:nvPr>
        </p:nvSpPr>
        <p:spPr/>
        <p:txBody>
          <a:bodyPr/>
          <a:lstStyle/>
          <a:p>
            <a:pPr algn="l" eaLnBrk="1" hangingPunct="1">
              <a:defRPr/>
            </a:pPr>
            <a:r>
              <a:rPr lang="zh-CN" altLang="en-US" b="0" smtClean="0">
                <a:effectLst/>
                <a:ea typeface="宋体" pitchFamily="2" charset="-122"/>
              </a:rPr>
              <a:t>五、</a:t>
            </a:r>
            <a:r>
              <a:rPr lang="zh-CN" altLang="en-US" smtClean="0">
                <a:ea typeface="宋体" pitchFamily="2" charset="-122"/>
              </a:rPr>
              <a:t>软件工程原则</a:t>
            </a:r>
          </a:p>
        </p:txBody>
      </p:sp>
      <p:sp>
        <p:nvSpPr>
          <p:cNvPr id="402435" name="Rectangle 3"/>
          <p:cNvSpPr>
            <a:spLocks noGrp="1" noChangeArrowheads="1"/>
          </p:cNvSpPr>
          <p:nvPr>
            <p:ph type="body" idx="1"/>
          </p:nvPr>
        </p:nvSpPr>
        <p:spPr/>
        <p:txBody>
          <a:bodyPr/>
          <a:lstStyle/>
          <a:p>
            <a:pPr eaLnBrk="1" hangingPunct="1">
              <a:lnSpc>
                <a:spcPct val="90000"/>
              </a:lnSpc>
              <a:defRPr/>
            </a:pPr>
            <a:r>
              <a:rPr lang="zh-CN" altLang="en-US" sz="2800" dirty="0" smtClean="0">
                <a:ea typeface="宋体" pitchFamily="2" charset="-122"/>
              </a:rPr>
              <a:t>软件工程基本目标适合于所有的软件工程项目。为达到这些目标，在软件开发过程中必须遵循下列软件工程基本原则：</a:t>
            </a:r>
          </a:p>
          <a:p>
            <a:pPr lvl="1" eaLnBrk="1" hangingPunct="1">
              <a:defRPr/>
            </a:pPr>
            <a:r>
              <a:rPr lang="zh-CN" altLang="en-US" sz="2100" dirty="0" smtClean="0">
                <a:solidFill>
                  <a:srgbClr val="FFFF00"/>
                </a:solidFill>
                <a:ea typeface="宋体" pitchFamily="2" charset="-122"/>
              </a:rPr>
              <a:t>采取适宜的开发模型：</a:t>
            </a:r>
            <a:r>
              <a:rPr lang="zh-CN" altLang="en-US" sz="2100" dirty="0" smtClean="0">
                <a:ea typeface="宋体" pitchFamily="2" charset="-122"/>
              </a:rPr>
              <a:t>控制易变的需求；</a:t>
            </a:r>
          </a:p>
          <a:p>
            <a:pPr lvl="1" eaLnBrk="1" hangingPunct="1">
              <a:lnSpc>
                <a:spcPct val="90000"/>
              </a:lnSpc>
              <a:defRPr/>
            </a:pPr>
            <a:r>
              <a:rPr lang="zh-CN" altLang="en-US" sz="2100" dirty="0" smtClean="0">
                <a:solidFill>
                  <a:srgbClr val="FFFF00"/>
                </a:solidFill>
                <a:ea typeface="宋体" pitchFamily="2" charset="-122"/>
              </a:rPr>
              <a:t>采用合适的设计方法：</a:t>
            </a:r>
            <a:r>
              <a:rPr lang="zh-CN" altLang="en-US" sz="2100" dirty="0" smtClean="0">
                <a:ea typeface="宋体" pitchFamily="2" charset="-122"/>
              </a:rPr>
              <a:t>需要软件模块化、抽象与信息隐藏、局部化、一致性以及适应性等，需要合适的设计方法的支持。</a:t>
            </a:r>
          </a:p>
          <a:p>
            <a:pPr lvl="1" eaLnBrk="1" hangingPunct="1">
              <a:lnSpc>
                <a:spcPct val="90000"/>
              </a:lnSpc>
              <a:defRPr/>
            </a:pPr>
            <a:r>
              <a:rPr lang="zh-CN" altLang="en-US" sz="2100" dirty="0" smtClean="0">
                <a:solidFill>
                  <a:srgbClr val="FFFF00"/>
                </a:solidFill>
                <a:ea typeface="宋体" pitchFamily="2" charset="-122"/>
              </a:rPr>
              <a:t>提供高质量的工程支持：</a:t>
            </a:r>
            <a:r>
              <a:rPr lang="zh-CN" altLang="en-US" sz="2100" dirty="0" smtClean="0">
                <a:ea typeface="宋体" pitchFamily="2" charset="-122"/>
              </a:rPr>
              <a:t>软件工具和环境对软件过程的支持。</a:t>
            </a:r>
          </a:p>
          <a:p>
            <a:pPr lvl="1" eaLnBrk="1" hangingPunct="1">
              <a:lnSpc>
                <a:spcPct val="90000"/>
              </a:lnSpc>
              <a:defRPr/>
            </a:pPr>
            <a:r>
              <a:rPr lang="zh-CN" altLang="en-US" sz="2100" dirty="0" smtClean="0">
                <a:solidFill>
                  <a:srgbClr val="FFFF00"/>
                </a:solidFill>
                <a:ea typeface="宋体" pitchFamily="2" charset="-122"/>
              </a:rPr>
              <a:t>重视开发过程的管理：</a:t>
            </a:r>
            <a:r>
              <a:rPr lang="zh-CN" altLang="en-US" sz="2100" dirty="0" smtClean="0">
                <a:ea typeface="宋体" pitchFamily="2" charset="-122"/>
              </a:rPr>
              <a:t>有效利用可用的资源、生产满足目标的软件产品、提高软件组织的生产能力等。</a:t>
            </a:r>
          </a:p>
          <a:p>
            <a:pPr eaLnBrk="1" hangingPunct="1">
              <a:lnSpc>
                <a:spcPct val="90000"/>
              </a:lnSpc>
              <a:buFont typeface="Wingdings" pitchFamily="2" charset="2"/>
              <a:buNone/>
              <a:defRPr/>
            </a:pPr>
            <a:r>
              <a:rPr lang="zh-CN" altLang="en-US" sz="2800" dirty="0" smtClean="0">
                <a:ea typeface="宋体" pitchFamily="2" charset="-122"/>
              </a:rPr>
              <a:t>具体细化为以下八条：抽象、信息隐蔽、模块化、</a:t>
            </a:r>
          </a:p>
          <a:p>
            <a:pPr eaLnBrk="1" hangingPunct="1">
              <a:lnSpc>
                <a:spcPct val="90000"/>
              </a:lnSpc>
              <a:buFont typeface="Wingdings" pitchFamily="2" charset="2"/>
              <a:buNone/>
              <a:defRPr/>
            </a:pPr>
            <a:r>
              <a:rPr lang="zh-CN" altLang="en-US" sz="2800" dirty="0" smtClean="0">
                <a:ea typeface="宋体" pitchFamily="2" charset="-122"/>
              </a:rPr>
              <a:t>局部化、确定性、一致性、完备性、可验证性</a:t>
            </a:r>
          </a:p>
        </p:txBody>
      </p:sp>
      <p:pic>
        <p:nvPicPr>
          <p:cNvPr id="402436" name="Picture 4" descr="0053"/>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28763"/>
            <a:ext cx="1873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5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6867BD13-2717-4B43-B049-684B119FA694}" type="slidenum">
              <a:rPr lang="zh-CN" altLang="en-US" sz="1200" smtClean="0">
                <a:solidFill>
                  <a:schemeClr val="bg2"/>
                </a:solidFill>
                <a:latin typeface="Arial" pitchFamily="34" charset="0"/>
              </a:rPr>
              <a:pPr eaLnBrk="1" hangingPunct="1">
                <a:spcBef>
                  <a:spcPct val="0"/>
                </a:spcBef>
                <a:buClrTx/>
                <a:buSzTx/>
                <a:buFontTx/>
                <a:buNone/>
              </a:pPr>
              <a:t>173</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02435">
                                            <p:txEl>
                                              <p:pRg st="0" end="0"/>
                                            </p:txEl>
                                          </p:spTgt>
                                        </p:tgtEl>
                                        <p:attrNameLst>
                                          <p:attrName>style.visibility</p:attrName>
                                        </p:attrNameLst>
                                      </p:cBhvr>
                                      <p:to>
                                        <p:strVal val="visible"/>
                                      </p:to>
                                    </p:set>
                                    <p:anim calcmode="lin" valueType="num">
                                      <p:cBhvr>
                                        <p:cTn id="7" dur="1000" fill="hold"/>
                                        <p:tgtEl>
                                          <p:spTgt spid="40243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0243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02435">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02435">
                                            <p:txEl>
                                              <p:pRg st="1" end="1"/>
                                            </p:txEl>
                                          </p:spTgt>
                                        </p:tgtEl>
                                        <p:attrNameLst>
                                          <p:attrName>style.visibility</p:attrName>
                                        </p:attrNameLst>
                                      </p:cBhvr>
                                      <p:to>
                                        <p:strVal val="visible"/>
                                      </p:to>
                                    </p:set>
                                    <p:anim calcmode="lin" valueType="num">
                                      <p:cBhvr>
                                        <p:cTn id="12" dur="1000" fill="hold"/>
                                        <p:tgtEl>
                                          <p:spTgt spid="402435">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402435">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402435">
                                            <p:txEl>
                                              <p:pRg st="1" end="1"/>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402435">
                                            <p:txEl>
                                              <p:pRg st="2" end="2"/>
                                            </p:txEl>
                                          </p:spTgt>
                                        </p:tgtEl>
                                        <p:attrNameLst>
                                          <p:attrName>style.visibility</p:attrName>
                                        </p:attrNameLst>
                                      </p:cBhvr>
                                      <p:to>
                                        <p:strVal val="visible"/>
                                      </p:to>
                                    </p:set>
                                    <p:anim calcmode="lin" valueType="num">
                                      <p:cBhvr>
                                        <p:cTn id="17" dur="1000" fill="hold"/>
                                        <p:tgtEl>
                                          <p:spTgt spid="402435">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402435">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402435">
                                            <p:txEl>
                                              <p:pRg st="2" end="2"/>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402435">
                                            <p:txEl>
                                              <p:pRg st="3" end="3"/>
                                            </p:txEl>
                                          </p:spTgt>
                                        </p:tgtEl>
                                        <p:attrNameLst>
                                          <p:attrName>style.visibility</p:attrName>
                                        </p:attrNameLst>
                                      </p:cBhvr>
                                      <p:to>
                                        <p:strVal val="visible"/>
                                      </p:to>
                                    </p:set>
                                    <p:anim calcmode="lin" valueType="num">
                                      <p:cBhvr>
                                        <p:cTn id="22" dur="1000" fill="hold"/>
                                        <p:tgtEl>
                                          <p:spTgt spid="402435">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402435">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402435">
                                            <p:txEl>
                                              <p:pRg st="3" end="3"/>
                                            </p:txEl>
                                          </p:spTgt>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402435">
                                            <p:txEl>
                                              <p:pRg st="4" end="4"/>
                                            </p:txEl>
                                          </p:spTgt>
                                        </p:tgtEl>
                                        <p:attrNameLst>
                                          <p:attrName>style.visibility</p:attrName>
                                        </p:attrNameLst>
                                      </p:cBhvr>
                                      <p:to>
                                        <p:strVal val="visible"/>
                                      </p:to>
                                    </p:set>
                                    <p:anim calcmode="lin" valueType="num">
                                      <p:cBhvr>
                                        <p:cTn id="27" dur="1000" fill="hold"/>
                                        <p:tgtEl>
                                          <p:spTgt spid="402435">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402435">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402435">
                                            <p:txEl>
                                              <p:pRg st="4" end="4"/>
                                            </p:txEl>
                                          </p:spTgt>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402435">
                                            <p:txEl>
                                              <p:pRg st="5" end="5"/>
                                            </p:txEl>
                                          </p:spTgt>
                                        </p:tgtEl>
                                        <p:attrNameLst>
                                          <p:attrName>style.visibility</p:attrName>
                                        </p:attrNameLst>
                                      </p:cBhvr>
                                      <p:to>
                                        <p:strVal val="visible"/>
                                      </p:to>
                                    </p:set>
                                    <p:anim calcmode="lin" valueType="num">
                                      <p:cBhvr>
                                        <p:cTn id="32" dur="1000" fill="hold"/>
                                        <p:tgtEl>
                                          <p:spTgt spid="402435">
                                            <p:txEl>
                                              <p:pRg st="5" end="5"/>
                                            </p:txEl>
                                          </p:spTgt>
                                        </p:tgtEl>
                                        <p:attrNameLst>
                                          <p:attrName>ppt_w</p:attrName>
                                        </p:attrNameLst>
                                      </p:cBhvr>
                                      <p:tavLst>
                                        <p:tav tm="0">
                                          <p:val>
                                            <p:strVal val="#ppt_w*0.70"/>
                                          </p:val>
                                        </p:tav>
                                        <p:tav tm="100000">
                                          <p:val>
                                            <p:strVal val="#ppt_w"/>
                                          </p:val>
                                        </p:tav>
                                      </p:tavLst>
                                    </p:anim>
                                    <p:anim calcmode="lin" valueType="num">
                                      <p:cBhvr>
                                        <p:cTn id="33" dur="1000" fill="hold"/>
                                        <p:tgtEl>
                                          <p:spTgt spid="402435">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402435">
                                            <p:txEl>
                                              <p:pRg st="5" end="5"/>
                                            </p:txEl>
                                          </p:spTgt>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402435">
                                            <p:txEl>
                                              <p:pRg st="6" end="6"/>
                                            </p:txEl>
                                          </p:spTgt>
                                        </p:tgtEl>
                                        <p:attrNameLst>
                                          <p:attrName>style.visibility</p:attrName>
                                        </p:attrNameLst>
                                      </p:cBhvr>
                                      <p:to>
                                        <p:strVal val="visible"/>
                                      </p:to>
                                    </p:set>
                                    <p:anim calcmode="lin" valueType="num">
                                      <p:cBhvr>
                                        <p:cTn id="37" dur="1000" fill="hold"/>
                                        <p:tgtEl>
                                          <p:spTgt spid="402435">
                                            <p:txEl>
                                              <p:pRg st="6" end="6"/>
                                            </p:txEl>
                                          </p:spTgt>
                                        </p:tgtEl>
                                        <p:attrNameLst>
                                          <p:attrName>ppt_w</p:attrName>
                                        </p:attrNameLst>
                                      </p:cBhvr>
                                      <p:tavLst>
                                        <p:tav tm="0">
                                          <p:val>
                                            <p:strVal val="#ppt_w*0.70"/>
                                          </p:val>
                                        </p:tav>
                                        <p:tav tm="100000">
                                          <p:val>
                                            <p:strVal val="#ppt_w"/>
                                          </p:val>
                                        </p:tav>
                                      </p:tavLst>
                                    </p:anim>
                                    <p:anim calcmode="lin" valueType="num">
                                      <p:cBhvr>
                                        <p:cTn id="38" dur="1000" fill="hold"/>
                                        <p:tgtEl>
                                          <p:spTgt spid="402435">
                                            <p:txEl>
                                              <p:pRg st="6" end="6"/>
                                            </p:txEl>
                                          </p:spTgt>
                                        </p:tgtEl>
                                        <p:attrNameLst>
                                          <p:attrName>ppt_h</p:attrName>
                                        </p:attrNameLst>
                                      </p:cBhvr>
                                      <p:tavLst>
                                        <p:tav tm="0">
                                          <p:val>
                                            <p:strVal val="#ppt_h"/>
                                          </p:val>
                                        </p:tav>
                                        <p:tav tm="100000">
                                          <p:val>
                                            <p:strVal val="#ppt_h"/>
                                          </p:val>
                                        </p:tav>
                                      </p:tavLst>
                                    </p:anim>
                                    <p:animEffect transition="in" filter="fade">
                                      <p:cBhvr>
                                        <p:cTn id="39" dur="1000"/>
                                        <p:tgtEl>
                                          <p:spTgt spid="402435">
                                            <p:txEl>
                                              <p:pRg st="6" end="6"/>
                                            </p:txEl>
                                          </p:spTgt>
                                        </p:tgtEl>
                                      </p:cBhvr>
                                    </p:animEffect>
                                  </p:childTnLst>
                                </p:cTn>
                              </p:par>
                              <p:par>
                                <p:cTn id="40" presetID="55" presetClass="entr" presetSubtype="0" fill="hold" nodeType="withEffect">
                                  <p:stCondLst>
                                    <p:cond delay="0"/>
                                  </p:stCondLst>
                                  <p:childTnLst>
                                    <p:set>
                                      <p:cBhvr>
                                        <p:cTn id="41" dur="1" fill="hold">
                                          <p:stCondLst>
                                            <p:cond delay="0"/>
                                          </p:stCondLst>
                                        </p:cTn>
                                        <p:tgtEl>
                                          <p:spTgt spid="402436"/>
                                        </p:tgtEl>
                                        <p:attrNameLst>
                                          <p:attrName>style.visibility</p:attrName>
                                        </p:attrNameLst>
                                      </p:cBhvr>
                                      <p:to>
                                        <p:strVal val="visible"/>
                                      </p:to>
                                    </p:set>
                                    <p:anim calcmode="lin" valueType="num">
                                      <p:cBhvr>
                                        <p:cTn id="42" dur="1000" fill="hold"/>
                                        <p:tgtEl>
                                          <p:spTgt spid="402436"/>
                                        </p:tgtEl>
                                        <p:attrNameLst>
                                          <p:attrName>ppt_w</p:attrName>
                                        </p:attrNameLst>
                                      </p:cBhvr>
                                      <p:tavLst>
                                        <p:tav tm="0">
                                          <p:val>
                                            <p:strVal val="#ppt_w*0.70"/>
                                          </p:val>
                                        </p:tav>
                                        <p:tav tm="100000">
                                          <p:val>
                                            <p:strVal val="#ppt_w"/>
                                          </p:val>
                                        </p:tav>
                                      </p:tavLst>
                                    </p:anim>
                                    <p:anim calcmode="lin" valueType="num">
                                      <p:cBhvr>
                                        <p:cTn id="43" dur="1000" fill="hold"/>
                                        <p:tgtEl>
                                          <p:spTgt spid="402436"/>
                                        </p:tgtEl>
                                        <p:attrNameLst>
                                          <p:attrName>ppt_h</p:attrName>
                                        </p:attrNameLst>
                                      </p:cBhvr>
                                      <p:tavLst>
                                        <p:tav tm="0">
                                          <p:val>
                                            <p:strVal val="#ppt_h"/>
                                          </p:val>
                                        </p:tav>
                                        <p:tav tm="100000">
                                          <p:val>
                                            <p:strVal val="#ppt_h"/>
                                          </p:val>
                                        </p:tav>
                                      </p:tavLst>
                                    </p:anim>
                                    <p:animEffect transition="in" filter="fade">
                                      <p:cBhvr>
                                        <p:cTn id="44" dur="1000"/>
                                        <p:tgtEl>
                                          <p:spTgt spid="402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06530"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406531" name="Rectangle 3"/>
          <p:cNvSpPr>
            <a:spLocks noGrp="1" noChangeArrowheads="1"/>
          </p:cNvSpPr>
          <p:nvPr>
            <p:ph type="body" idx="1"/>
          </p:nvPr>
        </p:nvSpPr>
        <p:spPr/>
        <p:txBody>
          <a:bodyPr/>
          <a:lstStyle/>
          <a:p>
            <a:pPr eaLnBrk="1" hangingPunct="1">
              <a:defRPr/>
            </a:pPr>
            <a:r>
              <a:rPr lang="zh-CN" altLang="en-US" sz="2800" dirty="0" smtClean="0">
                <a:solidFill>
                  <a:srgbClr val="FFFF00"/>
                </a:solidFill>
                <a:ea typeface="宋体" pitchFamily="2" charset="-122"/>
              </a:rPr>
              <a:t>抽象</a:t>
            </a:r>
            <a:r>
              <a:rPr lang="zh-CN" altLang="en-US" sz="2800" dirty="0" smtClean="0">
                <a:ea typeface="宋体" pitchFamily="2" charset="-122"/>
              </a:rPr>
              <a:t>：抽取事物最基本的特性和行为，忽略非基本的细节。采用分层次抽象，自顶向下、逐层分解的办法控制软件开发过程的复杂性。例如，软件瀑布模型、结构化分析方法、结构化设计方法，以及面向对象建模技术等都体现了抽象的原则。</a:t>
            </a:r>
          </a:p>
          <a:p>
            <a:pPr eaLnBrk="1" hangingPunct="1">
              <a:defRPr/>
            </a:pPr>
            <a:r>
              <a:rPr lang="zh-CN" altLang="en-US" sz="2800" dirty="0" smtClean="0">
                <a:solidFill>
                  <a:srgbClr val="FFFF00"/>
                </a:solidFill>
                <a:ea typeface="宋体" pitchFamily="2" charset="-122"/>
              </a:rPr>
              <a:t>信息隐蔽</a:t>
            </a:r>
            <a:r>
              <a:rPr lang="zh-CN" altLang="en-US" sz="2800" dirty="0" smtClean="0">
                <a:ea typeface="宋体" pitchFamily="2" charset="-122"/>
              </a:rPr>
              <a:t>：将模块设计成</a:t>
            </a:r>
            <a:r>
              <a:rPr lang="en-US" altLang="zh-CN" sz="2800" dirty="0" smtClean="0">
                <a:ea typeface="宋体" pitchFamily="2" charset="-122"/>
              </a:rPr>
              <a:t>"</a:t>
            </a:r>
            <a:r>
              <a:rPr lang="zh-CN" altLang="en-US" sz="2800" dirty="0" smtClean="0">
                <a:ea typeface="宋体" pitchFamily="2" charset="-122"/>
              </a:rPr>
              <a:t>黑箱</a:t>
            </a:r>
            <a:r>
              <a:rPr lang="en-US" altLang="zh-CN" sz="2800" dirty="0" smtClean="0">
                <a:ea typeface="宋体" pitchFamily="2" charset="-122"/>
              </a:rPr>
              <a:t>"</a:t>
            </a:r>
            <a:r>
              <a:rPr lang="zh-CN" altLang="en-US" sz="2800" dirty="0" smtClean="0">
                <a:ea typeface="宋体" pitchFamily="2" charset="-122"/>
              </a:rPr>
              <a:t>，实现的细节隐藏在模块内部，不让模块的使用者直接访问。这就是信息封装，使用与实现分离的原则。使用者只能通过模块接口访问模块中封装的数据。</a:t>
            </a:r>
          </a:p>
        </p:txBody>
      </p:sp>
      <p:sp>
        <p:nvSpPr>
          <p:cNvPr id="18227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09DBCCE9-22EA-47DF-8878-82C295EFE944}" type="slidenum">
              <a:rPr lang="zh-CN" altLang="en-US" sz="1200" smtClean="0">
                <a:solidFill>
                  <a:schemeClr val="bg2"/>
                </a:solidFill>
                <a:latin typeface="Arial" pitchFamily="34" charset="0"/>
              </a:rPr>
              <a:pPr eaLnBrk="1" hangingPunct="1">
                <a:spcBef>
                  <a:spcPct val="0"/>
                </a:spcBef>
                <a:buClrTx/>
                <a:buSzTx/>
                <a:buFontTx/>
                <a:buNone/>
              </a:pPr>
              <a:t>174</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07554"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407555" name="Rectangle 3"/>
          <p:cNvSpPr>
            <a:spLocks noGrp="1" noChangeArrowheads="1"/>
          </p:cNvSpPr>
          <p:nvPr>
            <p:ph type="body" idx="1"/>
          </p:nvPr>
        </p:nvSpPr>
        <p:spPr/>
        <p:txBody>
          <a:bodyPr/>
          <a:lstStyle/>
          <a:p>
            <a:pPr eaLnBrk="1" hangingPunct="1">
              <a:lnSpc>
                <a:spcPct val="90000"/>
              </a:lnSpc>
              <a:defRPr/>
            </a:pPr>
            <a:r>
              <a:rPr lang="zh-CN" altLang="en-US" dirty="0" smtClean="0">
                <a:solidFill>
                  <a:srgbClr val="FFFF00"/>
                </a:solidFill>
                <a:ea typeface="宋体" pitchFamily="2" charset="-122"/>
              </a:rPr>
              <a:t>模块化</a:t>
            </a:r>
            <a:r>
              <a:rPr lang="zh-CN" altLang="en-US" dirty="0" smtClean="0">
                <a:ea typeface="宋体" pitchFamily="2" charset="-122"/>
              </a:rPr>
              <a:t>：模块是程序中逻辑上相对独立的成分，是独立的编程单位，应有良好的接口定义。如</a:t>
            </a:r>
            <a:r>
              <a:rPr lang="en-US" altLang="zh-CN" dirty="0" smtClean="0">
                <a:ea typeface="宋体" pitchFamily="2" charset="-122"/>
              </a:rPr>
              <a:t>C</a:t>
            </a:r>
            <a:r>
              <a:rPr lang="zh-CN" altLang="en-US" dirty="0" smtClean="0">
                <a:ea typeface="宋体" pitchFamily="2" charset="-122"/>
              </a:rPr>
              <a:t>语言程序中的函数过程，</a:t>
            </a:r>
            <a:r>
              <a:rPr lang="en-US" altLang="zh-CN" dirty="0" smtClean="0">
                <a:ea typeface="宋体" pitchFamily="2" charset="-122"/>
              </a:rPr>
              <a:t>C++</a:t>
            </a:r>
            <a:r>
              <a:rPr lang="zh-CN" altLang="en-US" dirty="0" smtClean="0">
                <a:ea typeface="宋体" pitchFamily="2" charset="-122"/>
              </a:rPr>
              <a:t>语言程序中的类。模块化有助于信息隐蔽和抽象，有助于表示复杂的系统。</a:t>
            </a:r>
          </a:p>
          <a:p>
            <a:pPr eaLnBrk="1" hangingPunct="1">
              <a:lnSpc>
                <a:spcPct val="90000"/>
              </a:lnSpc>
              <a:defRPr/>
            </a:pPr>
            <a:r>
              <a:rPr lang="zh-CN" altLang="en-US" dirty="0" smtClean="0">
                <a:solidFill>
                  <a:srgbClr val="FFFF00"/>
                </a:solidFill>
                <a:ea typeface="宋体" pitchFamily="2" charset="-122"/>
              </a:rPr>
              <a:t>局部化</a:t>
            </a:r>
            <a:r>
              <a:rPr lang="zh-CN" altLang="en-US" dirty="0" smtClean="0">
                <a:ea typeface="宋体" pitchFamily="2" charset="-122"/>
              </a:rPr>
              <a:t>：要求在一个物理模块内集中逻辑上相互关联的计算机资源，保证模块之间具有松散的耦合，模块内部具有较强的内聚。这有助于加强模块的独立性，控制解的复杂性。</a:t>
            </a:r>
          </a:p>
          <a:p>
            <a:pPr eaLnBrk="1" hangingPunct="1">
              <a:lnSpc>
                <a:spcPct val="90000"/>
              </a:lnSpc>
              <a:defRPr/>
            </a:pPr>
            <a:endParaRPr lang="zh-CN" altLang="en-US" dirty="0" smtClean="0">
              <a:ea typeface="宋体" pitchFamily="2" charset="-122"/>
            </a:endParaRPr>
          </a:p>
        </p:txBody>
      </p:sp>
      <p:sp>
        <p:nvSpPr>
          <p:cNvPr id="18330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CEB74B00-9F97-41A1-88A3-681DA91AA7F1}" type="slidenum">
              <a:rPr lang="zh-CN" altLang="en-US" sz="1200" smtClean="0">
                <a:solidFill>
                  <a:schemeClr val="bg2"/>
                </a:solidFill>
                <a:latin typeface="Arial" pitchFamily="34" charset="0"/>
              </a:rPr>
              <a:pPr eaLnBrk="1" hangingPunct="1">
                <a:spcBef>
                  <a:spcPct val="0"/>
                </a:spcBef>
                <a:buClrTx/>
                <a:buSzTx/>
                <a:buFontTx/>
                <a:buNone/>
              </a:pPr>
              <a:t>175</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08578"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408579" name="Rectangle 3"/>
          <p:cNvSpPr>
            <a:spLocks noGrp="1" noChangeArrowheads="1"/>
          </p:cNvSpPr>
          <p:nvPr>
            <p:ph type="body" idx="1"/>
          </p:nvPr>
        </p:nvSpPr>
        <p:spPr/>
        <p:txBody>
          <a:bodyPr/>
          <a:lstStyle/>
          <a:p>
            <a:pPr eaLnBrk="1" hangingPunct="1">
              <a:lnSpc>
                <a:spcPct val="90000"/>
              </a:lnSpc>
              <a:defRPr/>
            </a:pPr>
            <a:r>
              <a:rPr lang="zh-CN" altLang="en-US" dirty="0" smtClean="0">
                <a:solidFill>
                  <a:srgbClr val="FFFF00"/>
                </a:solidFill>
                <a:ea typeface="宋体" pitchFamily="2" charset="-122"/>
              </a:rPr>
              <a:t>确定性</a:t>
            </a:r>
            <a:r>
              <a:rPr lang="zh-CN" altLang="en-US" dirty="0" smtClean="0">
                <a:ea typeface="宋体" pitchFamily="2" charset="-122"/>
              </a:rPr>
              <a:t>：软件开发过程中所有概念的表达应是确定的、无歧义性的、规范的。这有助于人们之间在交流时不会产生误解、遗漏，保证整个开发工作协调一致。</a:t>
            </a:r>
          </a:p>
          <a:p>
            <a:pPr eaLnBrk="1" hangingPunct="1">
              <a:lnSpc>
                <a:spcPct val="90000"/>
              </a:lnSpc>
              <a:defRPr/>
            </a:pPr>
            <a:r>
              <a:rPr lang="zh-CN" altLang="en-US" dirty="0" smtClean="0">
                <a:solidFill>
                  <a:srgbClr val="FFFF00"/>
                </a:solidFill>
                <a:ea typeface="宋体" pitchFamily="2" charset="-122"/>
              </a:rPr>
              <a:t>一致性</a:t>
            </a:r>
            <a:r>
              <a:rPr lang="zh-CN" altLang="en-US" dirty="0" smtClean="0">
                <a:ea typeface="宋体" pitchFamily="2" charset="-122"/>
              </a:rPr>
              <a:t>：整个软件系统（包括程序、文档和数据）的各个模块应使用一致的概念、符号和术语。程序内部接口应保持一致。软件和硬件、操作系统的接口应保持一致。系统规格说明与系统行为应保持一致。用于形式化规格说明的公理系统应保持一致。</a:t>
            </a:r>
          </a:p>
          <a:p>
            <a:pPr eaLnBrk="1" hangingPunct="1">
              <a:lnSpc>
                <a:spcPct val="90000"/>
              </a:lnSpc>
              <a:defRPr/>
            </a:pPr>
            <a:endParaRPr lang="zh-CN" altLang="en-US" dirty="0" smtClean="0">
              <a:ea typeface="宋体" pitchFamily="2" charset="-122"/>
            </a:endParaRPr>
          </a:p>
        </p:txBody>
      </p:sp>
      <p:sp>
        <p:nvSpPr>
          <p:cNvPr id="18432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3193062A-A95A-4FAD-9718-BE065BBA4C26}" type="slidenum">
              <a:rPr lang="zh-CN" altLang="en-US" sz="1200" smtClean="0">
                <a:solidFill>
                  <a:schemeClr val="bg2"/>
                </a:solidFill>
                <a:latin typeface="Arial" pitchFamily="34" charset="0"/>
              </a:rPr>
              <a:pPr eaLnBrk="1" hangingPunct="1">
                <a:spcBef>
                  <a:spcPct val="0"/>
                </a:spcBef>
                <a:buClrTx/>
                <a:buSzTx/>
                <a:buFontTx/>
                <a:buNone/>
              </a:pPr>
              <a:t>176</a:t>
            </a:fld>
            <a:endParaRPr lang="en-US" altLang="zh-CN" sz="1200" dirty="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09602"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409603" name="Rectangle 3"/>
          <p:cNvSpPr>
            <a:spLocks noGrp="1" noChangeArrowheads="1"/>
          </p:cNvSpPr>
          <p:nvPr>
            <p:ph type="body" idx="1"/>
          </p:nvPr>
        </p:nvSpPr>
        <p:spPr/>
        <p:txBody>
          <a:bodyPr/>
          <a:lstStyle/>
          <a:p>
            <a:pPr eaLnBrk="1" hangingPunct="1">
              <a:defRPr/>
            </a:pPr>
            <a:r>
              <a:rPr lang="zh-CN" altLang="en-US" dirty="0" smtClean="0">
                <a:solidFill>
                  <a:srgbClr val="FFFF00"/>
                </a:solidFill>
                <a:ea typeface="宋体" pitchFamily="2" charset="-122"/>
              </a:rPr>
              <a:t>完备性</a:t>
            </a:r>
            <a:r>
              <a:rPr lang="zh-CN" altLang="en-US" dirty="0" smtClean="0">
                <a:ea typeface="宋体" pitchFamily="2" charset="-122"/>
              </a:rPr>
              <a:t>：软件系统不丢失任何重要成分，可以完全实现系统所要求功能的程度。为了保证系统的完备性，在软件开发和运行过程中需要严格的技术评审。</a:t>
            </a:r>
          </a:p>
          <a:p>
            <a:pPr eaLnBrk="1" hangingPunct="1">
              <a:defRPr/>
            </a:pPr>
            <a:r>
              <a:rPr lang="zh-CN" altLang="en-US" dirty="0" smtClean="0">
                <a:solidFill>
                  <a:srgbClr val="FFFF00"/>
                </a:solidFill>
                <a:ea typeface="宋体" pitchFamily="2" charset="-122"/>
              </a:rPr>
              <a:t>可验证性</a:t>
            </a:r>
            <a:r>
              <a:rPr lang="zh-CN" altLang="en-US" dirty="0" smtClean="0">
                <a:ea typeface="宋体" pitchFamily="2" charset="-122"/>
              </a:rPr>
              <a:t>：开发大型的软件系统需要对系统自顶向下、逐层分解。系统分解应遵循系统易于检查、测试、评审的原则，以确保系统的正确性。</a:t>
            </a:r>
          </a:p>
          <a:p>
            <a:pPr eaLnBrk="1" hangingPunct="1">
              <a:defRPr/>
            </a:pPr>
            <a:endParaRPr lang="zh-CN" altLang="en-US" dirty="0" smtClean="0">
              <a:ea typeface="宋体" pitchFamily="2" charset="-122"/>
            </a:endParaRPr>
          </a:p>
        </p:txBody>
      </p:sp>
      <p:sp>
        <p:nvSpPr>
          <p:cNvPr id="18534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5FD4A3C9-0D24-4254-919D-CD0CA392E709}" type="slidenum">
              <a:rPr lang="zh-CN" altLang="en-US" sz="1200" smtClean="0">
                <a:solidFill>
                  <a:schemeClr val="bg2"/>
                </a:solidFill>
                <a:latin typeface="Arial" pitchFamily="34" charset="0"/>
              </a:rPr>
              <a:pPr eaLnBrk="1" hangingPunct="1">
                <a:spcBef>
                  <a:spcPct val="0"/>
                </a:spcBef>
                <a:buClrTx/>
                <a:buSzTx/>
                <a:buFontTx/>
                <a:buNone/>
              </a:pPr>
              <a:t>177</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10626"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410627" name="Rectangle 3"/>
          <p:cNvSpPr>
            <a:spLocks noGrp="1" noChangeArrowheads="1"/>
          </p:cNvSpPr>
          <p:nvPr>
            <p:ph type="body" idx="1"/>
          </p:nvPr>
        </p:nvSpPr>
        <p:spPr/>
        <p:txBody>
          <a:bodyPr/>
          <a:lstStyle/>
          <a:p>
            <a:pPr eaLnBrk="1" hangingPunct="1">
              <a:defRPr/>
            </a:pPr>
            <a:r>
              <a:rPr lang="zh-CN" altLang="en-US" smtClean="0">
                <a:ea typeface="宋体" pitchFamily="2" charset="-122"/>
              </a:rPr>
              <a:t>使用一致性、完备性和可验证性的原则可以帮助人们实现一个正确的系统。　 </a:t>
            </a:r>
          </a:p>
        </p:txBody>
      </p:sp>
      <p:sp>
        <p:nvSpPr>
          <p:cNvPr id="18637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00C01AA2-C5F6-429E-9C11-9F99CA1825B7}" type="slidenum">
              <a:rPr lang="zh-CN" altLang="en-US" sz="1200" smtClean="0">
                <a:solidFill>
                  <a:schemeClr val="bg2"/>
                </a:solidFill>
                <a:latin typeface="Arial" pitchFamily="34" charset="0"/>
              </a:rPr>
              <a:pPr eaLnBrk="1" hangingPunct="1">
                <a:spcBef>
                  <a:spcPct val="0"/>
                </a:spcBef>
                <a:buClrTx/>
                <a:buSzTx/>
                <a:buFontTx/>
                <a:buNone/>
              </a:pPr>
              <a:t>178</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92194" name="Rectangle 2"/>
          <p:cNvSpPr>
            <a:spLocks noGrp="1" noRot="1" noChangeArrowheads="1"/>
          </p:cNvSpPr>
          <p:nvPr>
            <p:ph type="title"/>
          </p:nvPr>
        </p:nvSpPr>
        <p:spPr>
          <a:xfrm>
            <a:off x="1116013" y="228600"/>
            <a:ext cx="7265987" cy="884238"/>
          </a:xfrm>
        </p:spPr>
        <p:txBody>
          <a:bodyPr/>
          <a:lstStyle/>
          <a:p>
            <a:pPr eaLnBrk="1" hangingPunct="1">
              <a:defRPr/>
            </a:pPr>
            <a:r>
              <a:rPr lang="zh-CN" altLang="en-US" smtClean="0">
                <a:ea typeface="宋体" pitchFamily="2" charset="-122"/>
              </a:rPr>
              <a:t>六、软件工程的基本准则 </a:t>
            </a:r>
          </a:p>
        </p:txBody>
      </p:sp>
      <p:sp>
        <p:nvSpPr>
          <p:cNvPr id="392195" name="Rectangle 3"/>
          <p:cNvSpPr>
            <a:spLocks noGrp="1" noChangeArrowheads="1"/>
          </p:cNvSpPr>
          <p:nvPr>
            <p:ph type="body" idx="1"/>
          </p:nvPr>
        </p:nvSpPr>
        <p:spPr/>
        <p:txBody>
          <a:bodyPr/>
          <a:lstStyle/>
          <a:p>
            <a:pPr eaLnBrk="1" hangingPunct="1">
              <a:defRPr/>
            </a:pPr>
            <a:r>
              <a:rPr lang="en-US" altLang="zh-CN" sz="2800" dirty="0" smtClean="0">
                <a:ea typeface="宋体" pitchFamily="2" charset="-122"/>
              </a:rPr>
              <a:t>1968</a:t>
            </a:r>
            <a:r>
              <a:rPr lang="zh-CN" altLang="en-US" sz="2800" dirty="0" smtClean="0">
                <a:ea typeface="宋体" pitchFamily="2" charset="-122"/>
              </a:rPr>
              <a:t>年在联邦德国召开的国际会议上正式提出并使用了</a:t>
            </a:r>
            <a:r>
              <a:rPr lang="en-US" altLang="zh-CN" sz="2800" dirty="0" smtClean="0">
                <a:ea typeface="宋体" pitchFamily="2" charset="-122"/>
              </a:rPr>
              <a:t>“</a:t>
            </a:r>
            <a:r>
              <a:rPr lang="zh-CN" altLang="en-US" sz="2800" dirty="0" smtClean="0">
                <a:ea typeface="宋体" pitchFamily="2" charset="-122"/>
              </a:rPr>
              <a:t>软件工程</a:t>
            </a:r>
            <a:r>
              <a:rPr lang="en-US" altLang="zh-CN" sz="2800" dirty="0" smtClean="0">
                <a:ea typeface="宋体" pitchFamily="2" charset="-122"/>
              </a:rPr>
              <a:t>”</a:t>
            </a:r>
            <a:r>
              <a:rPr lang="zh-CN" altLang="en-US" sz="2800" dirty="0" smtClean="0">
                <a:ea typeface="宋体" pitchFamily="2" charset="-122"/>
              </a:rPr>
              <a:t>这一术语，提出运用工程学的基本原理和方法来组织和实施软件生产。其后又发展了与软件有关的心理学、生理学和经济学等方面的学科。在此期间，研究软件工程学的科学家们陆续提出了</a:t>
            </a:r>
            <a:r>
              <a:rPr lang="en-US" altLang="zh-CN" sz="2800" dirty="0" smtClean="0">
                <a:ea typeface="宋体" pitchFamily="2" charset="-122"/>
              </a:rPr>
              <a:t>100</a:t>
            </a:r>
            <a:r>
              <a:rPr lang="zh-CN" altLang="en-US" sz="2800" dirty="0" smtClean="0">
                <a:ea typeface="宋体" pitchFamily="2" charset="-122"/>
              </a:rPr>
              <a:t>多条有关软件工程的准则，</a:t>
            </a:r>
            <a:r>
              <a:rPr lang="en-US" altLang="zh-CN" sz="2800" dirty="0" smtClean="0">
                <a:ea typeface="宋体" pitchFamily="2" charset="-122"/>
              </a:rPr>
              <a:t>1983</a:t>
            </a:r>
            <a:r>
              <a:rPr lang="zh-CN" altLang="en-US" sz="2800" dirty="0" smtClean="0">
                <a:ea typeface="宋体" pitchFamily="2" charset="-122"/>
              </a:rPr>
              <a:t>年美国</a:t>
            </a:r>
            <a:r>
              <a:rPr lang="en-US" altLang="zh-CN" sz="2800" dirty="0" smtClean="0">
                <a:ea typeface="宋体" pitchFamily="2" charset="-122"/>
              </a:rPr>
              <a:t>TRW</a:t>
            </a:r>
            <a:r>
              <a:rPr lang="zh-CN" altLang="en-US" sz="2800" dirty="0" smtClean="0">
                <a:ea typeface="宋体" pitchFamily="2" charset="-122"/>
              </a:rPr>
              <a:t>公司著名的软件工程专家</a:t>
            </a:r>
            <a:r>
              <a:rPr lang="en-US" altLang="zh-CN" sz="2800" dirty="0" err="1" smtClean="0">
                <a:ea typeface="宋体" pitchFamily="2" charset="-122"/>
              </a:rPr>
              <a:t>B.W.Boehm</a:t>
            </a:r>
            <a:r>
              <a:rPr lang="zh-CN" altLang="en-US" sz="2800" dirty="0" smtClean="0">
                <a:ea typeface="宋体" pitchFamily="2" charset="-122"/>
              </a:rPr>
              <a:t>将它们概括为著名的软件工程七条准则。他认为这七条准则是确保软件产品质量和开发效率的原理的最小集合： </a:t>
            </a:r>
          </a:p>
        </p:txBody>
      </p:sp>
      <p:sp>
        <p:nvSpPr>
          <p:cNvPr id="18739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378EE9AD-06F2-4CE8-9050-2C22E2C67966}" type="slidenum">
              <a:rPr lang="zh-CN" altLang="en-US" sz="1200" smtClean="0">
                <a:solidFill>
                  <a:schemeClr val="bg2"/>
                </a:solidFill>
                <a:latin typeface="Arial" pitchFamily="34" charset="0"/>
              </a:rPr>
              <a:pPr eaLnBrk="1" hangingPunct="1">
                <a:spcBef>
                  <a:spcPct val="0"/>
                </a:spcBef>
                <a:buClrTx/>
                <a:buSzTx/>
                <a:buFontTx/>
                <a:buNone/>
              </a:pPr>
              <a:t>179</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77186"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477187" name="Rectangle 3"/>
          <p:cNvSpPr>
            <a:spLocks noGrp="1" noChangeArrowheads="1"/>
          </p:cNvSpPr>
          <p:nvPr>
            <p:ph type="body" idx="1"/>
          </p:nvPr>
        </p:nvSpPr>
        <p:spPr>
          <a:xfrm>
            <a:off x="457200" y="1295400"/>
            <a:ext cx="8291513" cy="4830763"/>
          </a:xfrm>
        </p:spPr>
        <p:txBody>
          <a:bodyPr/>
          <a:lstStyle/>
          <a:p>
            <a:pPr algn="just" eaLnBrk="1" hangingPunct="1">
              <a:defRPr/>
            </a:pPr>
            <a:r>
              <a:rPr lang="en-US" altLang="zh-CN" sz="2400" b="1" dirty="0" smtClean="0">
                <a:solidFill>
                  <a:srgbClr val="FFFF00"/>
                </a:solidFill>
                <a:latin typeface="宋体" pitchFamily="2" charset="-122"/>
                <a:ea typeface="宋体" pitchFamily="2" charset="-122"/>
              </a:rPr>
              <a:t>4</a:t>
            </a:r>
            <a:r>
              <a:rPr lang="zh-CN" altLang="en-US" sz="2400" b="1" dirty="0" smtClean="0">
                <a:solidFill>
                  <a:srgbClr val="FFFF00"/>
                </a:solidFill>
                <a:latin typeface="宋体" pitchFamily="2" charset="-122"/>
                <a:ea typeface="宋体" pitchFamily="2" charset="-122"/>
              </a:rPr>
              <a:t>、复杂性</a:t>
            </a:r>
            <a:r>
              <a:rPr lang="zh-CN" altLang="en-US" sz="2400" b="1" dirty="0" smtClean="0">
                <a:latin typeface="宋体" pitchFamily="2" charset="-122"/>
                <a:ea typeface="宋体" pitchFamily="2" charset="-122"/>
              </a:rPr>
              <a:t>：软件本身是复杂的。软件的复杂性可能来自它所反映的实际问题的复杂性，也可能来自程序逻辑结构的复杂性。软件开发，特别是应用软件的开发常常涉及到其它领域的专门知识，这对软件人员提出了很高的要求。</a:t>
            </a:r>
          </a:p>
          <a:p>
            <a:pPr algn="just" eaLnBrk="1" hangingPunct="1">
              <a:defRPr/>
            </a:pPr>
            <a:r>
              <a:rPr lang="en-US" altLang="zh-CN" sz="2400" b="1" dirty="0" smtClean="0">
                <a:solidFill>
                  <a:srgbClr val="FFFF00"/>
                </a:solidFill>
                <a:latin typeface="宋体" pitchFamily="2" charset="-122"/>
                <a:ea typeface="宋体" pitchFamily="2" charset="-122"/>
              </a:rPr>
              <a:t>5</a:t>
            </a:r>
            <a:r>
              <a:rPr lang="zh-CN" altLang="en-US" sz="2400" b="1" dirty="0" smtClean="0">
                <a:solidFill>
                  <a:srgbClr val="FFFF00"/>
                </a:solidFill>
                <a:latin typeface="宋体" pitchFamily="2" charset="-122"/>
                <a:ea typeface="宋体" pitchFamily="2" charset="-122"/>
              </a:rPr>
              <a:t>、昂贵性</a:t>
            </a:r>
            <a:r>
              <a:rPr lang="zh-CN" altLang="en-US" sz="2400" b="1" dirty="0" smtClean="0">
                <a:latin typeface="宋体" pitchFamily="2" charset="-122"/>
                <a:ea typeface="宋体" pitchFamily="2" charset="-122"/>
              </a:rPr>
              <a:t>：软件成本相当昂贵。软件的研制工作需要投入大量的、复杂的、高强度的脑力劳动，它的成本是比较高的。然而，也并非在所有软件开发上的花费都能获得成果。</a:t>
            </a:r>
          </a:p>
          <a:p>
            <a:pPr algn="just" eaLnBrk="1" hangingPunct="1">
              <a:defRPr/>
            </a:pPr>
            <a:r>
              <a:rPr lang="en-US" altLang="zh-CN" sz="2400" b="1" dirty="0" smtClean="0">
                <a:solidFill>
                  <a:srgbClr val="FFFF00"/>
                </a:solidFill>
                <a:latin typeface="宋体" pitchFamily="2" charset="-122"/>
                <a:ea typeface="宋体" pitchFamily="2" charset="-122"/>
              </a:rPr>
              <a:t>6</a:t>
            </a:r>
            <a:r>
              <a:rPr lang="zh-CN" altLang="en-US" sz="2400" b="1" dirty="0" smtClean="0">
                <a:solidFill>
                  <a:srgbClr val="FFFF00"/>
                </a:solidFill>
                <a:latin typeface="宋体" pitchFamily="2" charset="-122"/>
                <a:ea typeface="宋体" pitchFamily="2" charset="-122"/>
              </a:rPr>
              <a:t>、社会性</a:t>
            </a:r>
            <a:r>
              <a:rPr lang="zh-CN" altLang="en-US" sz="2400" b="1" dirty="0" smtClean="0">
                <a:latin typeface="宋体" pitchFamily="2" charset="-122"/>
                <a:ea typeface="宋体" pitchFamily="2" charset="-122"/>
              </a:rPr>
              <a:t>：相当多的软件工作涉及到社会因素。许多软件的开发和运行涉及机构、体制及管理方式等问题，甚至涉及到人的观念和人们的心理。它直接影响到项目的成败。</a:t>
            </a:r>
          </a:p>
          <a:p>
            <a:pPr algn="just" eaLnBrk="1" hangingPunct="1">
              <a:defRPr/>
            </a:pPr>
            <a:endParaRPr lang="zh-CN" altLang="en-US" sz="2800" dirty="0" smtClean="0">
              <a:ea typeface="宋体" pitchFamily="2" charset="-122"/>
            </a:endParaRPr>
          </a:p>
        </p:txBody>
      </p:sp>
      <p:sp>
        <p:nvSpPr>
          <p:cNvPr id="2253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B3BFB842-D4A1-43A7-8A6C-4708598BAEE0}" type="slidenum">
              <a:rPr lang="zh-CN" altLang="en-US" sz="1200" smtClean="0">
                <a:solidFill>
                  <a:schemeClr val="bg2"/>
                </a:solidFill>
                <a:latin typeface="Arial" pitchFamily="34" charset="0"/>
              </a:rPr>
              <a:pPr eaLnBrk="1" hangingPunct="1">
                <a:spcBef>
                  <a:spcPct val="0"/>
                </a:spcBef>
                <a:buClrTx/>
                <a:buSzTx/>
                <a:buFontTx/>
                <a:buNone/>
              </a:pPr>
              <a:t>18</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92866" name="Rectangle 2"/>
          <p:cNvSpPr>
            <a:spLocks noGrp="1" noChangeArrowheads="1"/>
          </p:cNvSpPr>
          <p:nvPr>
            <p:ph type="body" idx="1"/>
          </p:nvPr>
        </p:nvSpPr>
        <p:spPr>
          <a:xfrm>
            <a:off x="457200" y="1773238"/>
            <a:ext cx="8229600" cy="4319587"/>
          </a:xfrm>
        </p:spPr>
        <p:txBody>
          <a:bodyPr/>
          <a:lstStyle/>
          <a:p>
            <a:pPr marL="609600" indent="-609600" eaLnBrk="1" hangingPunct="1">
              <a:lnSpc>
                <a:spcPct val="80000"/>
              </a:lnSpc>
              <a:buFont typeface="Wingdings" pitchFamily="2" charset="2"/>
              <a:buNone/>
              <a:defRPr/>
            </a:pPr>
            <a:r>
              <a:rPr lang="en-US" altLang="zh-CN" sz="1800" b="1" dirty="0" smtClean="0">
                <a:solidFill>
                  <a:schemeClr val="folHlink"/>
                </a:solidFill>
                <a:ea typeface="宋体" pitchFamily="2" charset="-122"/>
              </a:rPr>
              <a:t> </a:t>
            </a:r>
            <a:r>
              <a:rPr lang="en-US" altLang="zh-CN" sz="2800" b="1" dirty="0" smtClean="0">
                <a:solidFill>
                  <a:srgbClr val="FFFF00"/>
                </a:solidFill>
                <a:latin typeface="宋体" pitchFamily="2" charset="-122"/>
                <a:ea typeface="宋体" pitchFamily="2" charset="-122"/>
              </a:rPr>
              <a:t>1.</a:t>
            </a:r>
            <a:r>
              <a:rPr lang="zh-CN" altLang="en-US" sz="2800" b="1" dirty="0" smtClean="0">
                <a:solidFill>
                  <a:srgbClr val="FFFF00"/>
                </a:solidFill>
                <a:latin typeface="宋体" pitchFamily="2" charset="-122"/>
                <a:ea typeface="宋体" pitchFamily="2" charset="-122"/>
              </a:rPr>
              <a:t>用分阶段的生命周期计划严格管理</a:t>
            </a:r>
          </a:p>
          <a:p>
            <a:pPr marL="609600" indent="-609600" eaLnBrk="1" hangingPunct="1">
              <a:lnSpc>
                <a:spcPct val="80000"/>
              </a:lnSpc>
              <a:buFont typeface="Wingdings" pitchFamily="2" charset="2"/>
              <a:buNone/>
              <a:defRPr/>
            </a:pPr>
            <a:r>
              <a:rPr lang="zh-CN" altLang="en-US" sz="2800" b="1" dirty="0" smtClean="0">
                <a:latin typeface="宋体" pitchFamily="2" charset="-122"/>
                <a:ea typeface="宋体" pitchFamily="2" charset="-122"/>
              </a:rPr>
              <a:t>一个软件从定义、开发、运行和维护，直到最终</a:t>
            </a:r>
          </a:p>
          <a:p>
            <a:pPr marL="609600" indent="-609600" eaLnBrk="1" hangingPunct="1">
              <a:lnSpc>
                <a:spcPct val="80000"/>
              </a:lnSpc>
              <a:buFont typeface="Wingdings" pitchFamily="2" charset="2"/>
              <a:buNone/>
              <a:defRPr/>
            </a:pPr>
            <a:r>
              <a:rPr lang="zh-CN" altLang="en-US" sz="2800" b="1" dirty="0" smtClean="0">
                <a:latin typeface="宋体" pitchFamily="2" charset="-122"/>
                <a:ea typeface="宋体" pitchFamily="2" charset="-122"/>
              </a:rPr>
              <a:t>被废弃，要经历一个很长的时间，通常称这样一</a:t>
            </a:r>
          </a:p>
          <a:p>
            <a:pPr marL="609600" indent="-609600" eaLnBrk="1" hangingPunct="1">
              <a:lnSpc>
                <a:spcPct val="80000"/>
              </a:lnSpc>
              <a:buFont typeface="Wingdings" pitchFamily="2" charset="2"/>
              <a:buNone/>
              <a:defRPr/>
            </a:pPr>
            <a:r>
              <a:rPr lang="zh-CN" altLang="en-US" sz="2800" b="1" dirty="0" smtClean="0">
                <a:latin typeface="宋体" pitchFamily="2" charset="-122"/>
                <a:ea typeface="宋体" pitchFamily="2" charset="-122"/>
              </a:rPr>
              <a:t>个时期为软件生存期。在软件生存期中需要完成</a:t>
            </a:r>
          </a:p>
          <a:p>
            <a:pPr marL="609600" indent="-609600" eaLnBrk="1" hangingPunct="1">
              <a:lnSpc>
                <a:spcPct val="80000"/>
              </a:lnSpc>
              <a:buFont typeface="Wingdings" pitchFamily="2" charset="2"/>
              <a:buNone/>
              <a:defRPr/>
            </a:pPr>
            <a:r>
              <a:rPr lang="zh-CN" altLang="en-US" sz="2800" b="1" dirty="0" smtClean="0">
                <a:latin typeface="宋体" pitchFamily="2" charset="-122"/>
                <a:ea typeface="宋体" pitchFamily="2" charset="-122"/>
              </a:rPr>
              <a:t>许多不同性质的工作，所以应把软件生存期划分</a:t>
            </a:r>
          </a:p>
          <a:p>
            <a:pPr marL="609600" indent="-609600" eaLnBrk="1" hangingPunct="1">
              <a:lnSpc>
                <a:spcPct val="80000"/>
              </a:lnSpc>
              <a:buFont typeface="Wingdings" pitchFamily="2" charset="2"/>
              <a:buNone/>
              <a:defRPr/>
            </a:pPr>
            <a:r>
              <a:rPr lang="zh-CN" altLang="en-US" sz="2800" b="1" dirty="0" smtClean="0">
                <a:latin typeface="宋体" pitchFamily="2" charset="-122"/>
                <a:ea typeface="宋体" pitchFamily="2" charset="-122"/>
              </a:rPr>
              <a:t>为若干阶段，并相应制定出可行的计划，且按照</a:t>
            </a:r>
          </a:p>
          <a:p>
            <a:pPr marL="609600" indent="-609600" eaLnBrk="1" hangingPunct="1">
              <a:lnSpc>
                <a:spcPct val="80000"/>
              </a:lnSpc>
              <a:buFont typeface="Wingdings" pitchFamily="2" charset="2"/>
              <a:buNone/>
              <a:defRPr/>
            </a:pPr>
            <a:r>
              <a:rPr lang="zh-CN" altLang="en-US" sz="2800" b="1" dirty="0" smtClean="0">
                <a:latin typeface="宋体" pitchFamily="2" charset="-122"/>
                <a:ea typeface="宋体" pitchFamily="2" charset="-122"/>
              </a:rPr>
              <a:t>计划对软件的开发和维护活动进行管理。不同层</a:t>
            </a:r>
          </a:p>
          <a:p>
            <a:pPr marL="609600" indent="-609600" eaLnBrk="1" hangingPunct="1">
              <a:lnSpc>
                <a:spcPct val="80000"/>
              </a:lnSpc>
              <a:buFont typeface="Wingdings" pitchFamily="2" charset="2"/>
              <a:buNone/>
              <a:defRPr/>
            </a:pPr>
            <a:r>
              <a:rPr lang="zh-CN" altLang="en-US" sz="2800" b="1" dirty="0" smtClean="0">
                <a:latin typeface="宋体" pitchFamily="2" charset="-122"/>
                <a:ea typeface="宋体" pitchFamily="2" charset="-122"/>
              </a:rPr>
              <a:t>次的管理人员都必须严格按照计划各尽其职地管</a:t>
            </a:r>
          </a:p>
          <a:p>
            <a:pPr marL="609600" indent="-609600" eaLnBrk="1" hangingPunct="1">
              <a:lnSpc>
                <a:spcPct val="80000"/>
              </a:lnSpc>
              <a:buFont typeface="Wingdings" pitchFamily="2" charset="2"/>
              <a:buNone/>
              <a:defRPr/>
            </a:pPr>
            <a:r>
              <a:rPr lang="zh-CN" altLang="en-US" sz="2800" b="1" dirty="0" smtClean="0">
                <a:latin typeface="宋体" pitchFamily="2" charset="-122"/>
                <a:ea typeface="宋体" pitchFamily="2" charset="-122"/>
              </a:rPr>
              <a:t>理软件的开发和维护工作，不应受客户或上级人</a:t>
            </a:r>
          </a:p>
          <a:p>
            <a:pPr marL="609600" indent="-609600" eaLnBrk="1" hangingPunct="1">
              <a:lnSpc>
                <a:spcPct val="80000"/>
              </a:lnSpc>
              <a:buFont typeface="Wingdings" pitchFamily="2" charset="2"/>
              <a:buNone/>
              <a:defRPr/>
            </a:pPr>
            <a:r>
              <a:rPr lang="zh-CN" altLang="en-US" sz="2800" b="1" dirty="0" smtClean="0">
                <a:latin typeface="宋体" pitchFamily="2" charset="-122"/>
                <a:ea typeface="宋体" pitchFamily="2" charset="-122"/>
              </a:rPr>
              <a:t>员的影响而擅自背离预定计划。</a:t>
            </a:r>
            <a:r>
              <a:rPr lang="zh-CN" altLang="en-US" sz="2800" dirty="0" smtClean="0">
                <a:latin typeface="宋体" pitchFamily="2" charset="-122"/>
                <a:ea typeface="宋体" pitchFamily="2" charset="-122"/>
              </a:rPr>
              <a:t> </a:t>
            </a:r>
            <a:endParaRPr lang="en-US" altLang="zh-CN" sz="2800" dirty="0" smtClean="0">
              <a:latin typeface="宋体" pitchFamily="2" charset="-122"/>
              <a:ea typeface="宋体" pitchFamily="2" charset="-122"/>
            </a:endParaRPr>
          </a:p>
        </p:txBody>
      </p:sp>
      <p:sp>
        <p:nvSpPr>
          <p:cNvPr id="292868" name="Rectangle 4"/>
          <p:cNvSpPr>
            <a:spLocks noGrp="1" noRot="1" noChangeArrowheads="1"/>
          </p:cNvSpPr>
          <p:nvPr>
            <p:ph type="title"/>
          </p:nvPr>
        </p:nvSpPr>
        <p:spPr>
          <a:xfrm>
            <a:off x="1116013" y="549275"/>
            <a:ext cx="7488237" cy="1008063"/>
          </a:xfrm>
        </p:spPr>
        <p:txBody>
          <a:bodyPr/>
          <a:lstStyle/>
          <a:p>
            <a:pPr algn="l" eaLnBrk="1" hangingPunct="1">
              <a:defRPr/>
            </a:pPr>
            <a:r>
              <a:rPr lang="en-US" altLang="zh-CN" sz="3200" dirty="0" smtClean="0">
                <a:latin typeface="Verdana" pitchFamily="34" charset="0"/>
                <a:ea typeface="宋体" pitchFamily="2" charset="-122"/>
              </a:rPr>
              <a:t>B. W. Boehm</a:t>
            </a:r>
            <a:r>
              <a:rPr lang="zh-CN" altLang="en-US" sz="3600" dirty="0" smtClean="0">
                <a:ea typeface="宋体" pitchFamily="2" charset="-122"/>
              </a:rPr>
              <a:t>的软件工程基本准则</a:t>
            </a:r>
          </a:p>
        </p:txBody>
      </p:sp>
      <p:sp>
        <p:nvSpPr>
          <p:cNvPr id="18842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3C6AF7D1-2D5E-4CB0-A6EC-298B64FFDE85}" type="slidenum">
              <a:rPr lang="zh-CN" altLang="en-US" sz="1200" smtClean="0">
                <a:solidFill>
                  <a:schemeClr val="bg2"/>
                </a:solidFill>
                <a:latin typeface="Arial" pitchFamily="34" charset="0"/>
              </a:rPr>
              <a:pPr eaLnBrk="1" hangingPunct="1">
                <a:spcBef>
                  <a:spcPct val="0"/>
                </a:spcBef>
                <a:buClrTx/>
                <a:buSzTx/>
                <a:buFontTx/>
                <a:buNone/>
              </a:pPr>
              <a:t>180</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87746" name="Rectangle 2"/>
          <p:cNvSpPr>
            <a:spLocks noGrp="1" noChangeArrowheads="1"/>
          </p:cNvSpPr>
          <p:nvPr>
            <p:ph type="body" idx="1"/>
          </p:nvPr>
        </p:nvSpPr>
        <p:spPr>
          <a:xfrm>
            <a:off x="1187450" y="1196975"/>
            <a:ext cx="7354888" cy="4830763"/>
          </a:xfrm>
        </p:spPr>
        <p:txBody>
          <a:bodyPr/>
          <a:lstStyle/>
          <a:p>
            <a:pPr marL="609600" indent="-609600" eaLnBrk="1" hangingPunct="1">
              <a:buFont typeface="Wingdings" pitchFamily="2" charset="2"/>
              <a:buNone/>
              <a:defRPr/>
            </a:pPr>
            <a:r>
              <a:rPr lang="en-US" altLang="zh-CN" sz="2800" b="1" dirty="0" smtClean="0">
                <a:solidFill>
                  <a:srgbClr val="FFFF00"/>
                </a:solidFill>
                <a:ea typeface="宋体" pitchFamily="2" charset="-122"/>
              </a:rPr>
              <a:t>2.</a:t>
            </a:r>
            <a:r>
              <a:rPr lang="zh-CN" altLang="en-US" sz="2800" b="1" dirty="0" smtClean="0">
                <a:solidFill>
                  <a:srgbClr val="FFFF00"/>
                </a:solidFill>
                <a:ea typeface="宋体" pitchFamily="2" charset="-122"/>
              </a:rPr>
              <a:t>坚持进行阶段评审</a:t>
            </a:r>
          </a:p>
          <a:p>
            <a:pPr marL="609600" indent="-609600" eaLnBrk="1" hangingPunct="1">
              <a:buFont typeface="Wingdings" pitchFamily="2" charset="2"/>
              <a:buNone/>
              <a:defRPr/>
            </a:pPr>
            <a:r>
              <a:rPr lang="zh-CN" altLang="en-US" sz="2800" b="1" dirty="0" smtClean="0">
                <a:ea typeface="宋体" pitchFamily="2" charset="-122"/>
              </a:rPr>
              <a:t>软件的质量保证工作不能等到编码阶段结束之</a:t>
            </a:r>
          </a:p>
          <a:p>
            <a:pPr marL="609600" indent="-609600" eaLnBrk="1" hangingPunct="1">
              <a:buFont typeface="Wingdings" pitchFamily="2" charset="2"/>
              <a:buNone/>
              <a:defRPr/>
            </a:pPr>
            <a:r>
              <a:rPr lang="zh-CN" altLang="en-US" sz="2800" b="1" dirty="0" smtClean="0">
                <a:ea typeface="宋体" pitchFamily="2" charset="-122"/>
              </a:rPr>
              <a:t>后再进行。因为大部分错误是在编码之前造成</a:t>
            </a:r>
          </a:p>
          <a:p>
            <a:pPr marL="609600" indent="-609600" eaLnBrk="1" hangingPunct="1">
              <a:buFont typeface="Wingdings" pitchFamily="2" charset="2"/>
              <a:buNone/>
              <a:defRPr/>
            </a:pPr>
            <a:r>
              <a:rPr lang="zh-CN" altLang="en-US" sz="2800" b="1" dirty="0" smtClean="0">
                <a:ea typeface="宋体" pitchFamily="2" charset="-122"/>
              </a:rPr>
              <a:t>的，而且错误发现得越晚，为改正它所需付出</a:t>
            </a:r>
          </a:p>
          <a:p>
            <a:pPr marL="609600" indent="-609600" eaLnBrk="1" hangingPunct="1">
              <a:buFont typeface="Wingdings" pitchFamily="2" charset="2"/>
              <a:buNone/>
              <a:defRPr/>
            </a:pPr>
            <a:r>
              <a:rPr lang="zh-CN" altLang="en-US" sz="2800" b="1" dirty="0" smtClean="0">
                <a:ea typeface="宋体" pitchFamily="2" charset="-122"/>
              </a:rPr>
              <a:t>的代价就越大。因此，在每个阶段都要进行严</a:t>
            </a:r>
          </a:p>
          <a:p>
            <a:pPr marL="609600" indent="-609600" eaLnBrk="1" hangingPunct="1">
              <a:buFont typeface="Wingdings" pitchFamily="2" charset="2"/>
              <a:buNone/>
              <a:defRPr/>
            </a:pPr>
            <a:r>
              <a:rPr lang="zh-CN" altLang="en-US" sz="2800" b="1" dirty="0" smtClean="0">
                <a:ea typeface="宋体" pitchFamily="2" charset="-122"/>
              </a:rPr>
              <a:t>格的评审，以尽早发现在软件开发过程中产生</a:t>
            </a:r>
          </a:p>
          <a:p>
            <a:pPr marL="609600" indent="-609600" eaLnBrk="1" hangingPunct="1">
              <a:buFont typeface="Wingdings" pitchFamily="2" charset="2"/>
              <a:buNone/>
              <a:defRPr/>
            </a:pPr>
            <a:r>
              <a:rPr lang="zh-CN" altLang="en-US" sz="2800" b="1" dirty="0" smtClean="0">
                <a:ea typeface="宋体" pitchFamily="2" charset="-122"/>
              </a:rPr>
              <a:t>的错误。</a:t>
            </a:r>
            <a:r>
              <a:rPr lang="zh-CN" altLang="en-US" sz="2800" dirty="0" smtClean="0">
                <a:ea typeface="宋体" pitchFamily="2" charset="-122"/>
              </a:rPr>
              <a:t> </a:t>
            </a:r>
          </a:p>
          <a:p>
            <a:pPr marL="609600" indent="-609600" eaLnBrk="1" hangingPunct="1">
              <a:buFont typeface="Wingdings" pitchFamily="2" charset="2"/>
              <a:buNone/>
              <a:defRPr/>
            </a:pPr>
            <a:r>
              <a:rPr lang="zh-CN" altLang="en-US" sz="2800" b="1" dirty="0" smtClean="0">
                <a:ea typeface="宋体" pitchFamily="2" charset="-122"/>
              </a:rPr>
              <a:t>根据</a:t>
            </a:r>
            <a:r>
              <a:rPr lang="en-US" altLang="zh-CN" sz="2800" b="1" dirty="0" smtClean="0">
                <a:ea typeface="宋体" pitchFamily="2" charset="-122"/>
              </a:rPr>
              <a:t>Boehm</a:t>
            </a:r>
            <a:r>
              <a:rPr lang="zh-CN" altLang="en-US" sz="2800" b="1" dirty="0" smtClean="0">
                <a:ea typeface="宋体" pitchFamily="2" charset="-122"/>
              </a:rPr>
              <a:t>等人的统计，设计错误占软件错</a:t>
            </a:r>
          </a:p>
          <a:p>
            <a:pPr marL="609600" indent="-609600" eaLnBrk="1" hangingPunct="1">
              <a:buFont typeface="Wingdings" pitchFamily="2" charset="2"/>
              <a:buNone/>
              <a:defRPr/>
            </a:pPr>
            <a:r>
              <a:rPr lang="zh-CN" altLang="en-US" sz="2800" b="1" dirty="0" smtClean="0">
                <a:ea typeface="宋体" pitchFamily="2" charset="-122"/>
              </a:rPr>
              <a:t>误的</a:t>
            </a:r>
            <a:r>
              <a:rPr lang="en-US" altLang="zh-CN" sz="2800" b="1" dirty="0" smtClean="0">
                <a:ea typeface="宋体" pitchFamily="2" charset="-122"/>
              </a:rPr>
              <a:t>63</a:t>
            </a:r>
            <a:r>
              <a:rPr lang="zh-CN" altLang="en-US" sz="2800" b="1" dirty="0" smtClean="0">
                <a:ea typeface="宋体" pitchFamily="2" charset="-122"/>
              </a:rPr>
              <a:t>％，编码错误仅占</a:t>
            </a:r>
            <a:r>
              <a:rPr lang="en-US" altLang="zh-CN" sz="2800" b="1" dirty="0" smtClean="0">
                <a:ea typeface="宋体" pitchFamily="2" charset="-122"/>
              </a:rPr>
              <a:t>37</a:t>
            </a:r>
            <a:r>
              <a:rPr lang="zh-CN" altLang="en-US" sz="2800" b="1" dirty="0" smtClean="0">
                <a:ea typeface="宋体" pitchFamily="2" charset="-122"/>
              </a:rPr>
              <a:t>％；</a:t>
            </a:r>
          </a:p>
        </p:txBody>
      </p:sp>
      <p:sp>
        <p:nvSpPr>
          <p:cNvPr id="287748" name="Rectangle 4"/>
          <p:cNvSpPr>
            <a:spLocks noGrp="1" noRot="1" noChangeArrowheads="1"/>
          </p:cNvSpPr>
          <p:nvPr>
            <p:ph type="title"/>
          </p:nvPr>
        </p:nvSpPr>
        <p:spPr>
          <a:xfrm>
            <a:off x="1401763" y="404813"/>
            <a:ext cx="7634287" cy="863600"/>
          </a:xfrm>
        </p:spPr>
        <p:txBody>
          <a:bodyPr/>
          <a:lstStyle/>
          <a:p>
            <a:pPr algn="l" eaLnBrk="1" hangingPunct="1">
              <a:defRPr/>
            </a:pPr>
            <a:r>
              <a:rPr lang="en-US" altLang="zh-CN" sz="3200" smtClean="0">
                <a:latin typeface="Verdana" pitchFamily="34" charset="0"/>
                <a:ea typeface="宋体" pitchFamily="2" charset="-122"/>
              </a:rPr>
              <a:t>B. W. Boehm</a:t>
            </a:r>
            <a:r>
              <a:rPr lang="zh-CN" altLang="en-US" sz="3600" smtClean="0">
                <a:ea typeface="宋体" pitchFamily="2" charset="-122"/>
              </a:rPr>
              <a:t>的软件工程基本准则</a:t>
            </a:r>
          </a:p>
        </p:txBody>
      </p:sp>
      <p:sp>
        <p:nvSpPr>
          <p:cNvPr id="18944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9B7026D1-B033-4FA5-A3A5-8CD896D7BB88}" type="slidenum">
              <a:rPr lang="zh-CN" altLang="en-US" sz="1200" smtClean="0">
                <a:solidFill>
                  <a:schemeClr val="bg2"/>
                </a:solidFill>
                <a:latin typeface="Arial" pitchFamily="34" charset="0"/>
              </a:rPr>
              <a:pPr eaLnBrk="1" hangingPunct="1">
                <a:spcBef>
                  <a:spcPct val="0"/>
                </a:spcBef>
                <a:buClrTx/>
                <a:buSzTx/>
                <a:buFontTx/>
                <a:buNone/>
              </a:pPr>
              <a:t>181</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88770" name="Rectangle 2"/>
          <p:cNvSpPr>
            <a:spLocks noGrp="1" noRot="1" noChangeArrowheads="1"/>
          </p:cNvSpPr>
          <p:nvPr>
            <p:ph type="title"/>
          </p:nvPr>
        </p:nvSpPr>
        <p:spPr>
          <a:xfrm>
            <a:off x="1403350" y="260350"/>
            <a:ext cx="7561263" cy="720725"/>
          </a:xfrm>
        </p:spPr>
        <p:txBody>
          <a:bodyPr/>
          <a:lstStyle/>
          <a:p>
            <a:pPr algn="l" eaLnBrk="1" hangingPunct="1">
              <a:defRPr/>
            </a:pPr>
            <a:r>
              <a:rPr lang="en-US" altLang="zh-CN" sz="3200" smtClean="0">
                <a:latin typeface="Verdana" pitchFamily="34" charset="0"/>
                <a:ea typeface="宋体" pitchFamily="2" charset="-122"/>
              </a:rPr>
              <a:t>B. W. Boehm</a:t>
            </a:r>
            <a:r>
              <a:rPr lang="zh-CN" altLang="en-US" sz="3600" smtClean="0">
                <a:ea typeface="宋体" pitchFamily="2" charset="-122"/>
              </a:rPr>
              <a:t>的软件工程基本准则</a:t>
            </a:r>
          </a:p>
        </p:txBody>
      </p:sp>
      <p:sp>
        <p:nvSpPr>
          <p:cNvPr id="288771" name="Rectangle 3"/>
          <p:cNvSpPr>
            <a:spLocks noGrp="1" noChangeArrowheads="1"/>
          </p:cNvSpPr>
          <p:nvPr>
            <p:ph type="body" idx="1"/>
          </p:nvPr>
        </p:nvSpPr>
        <p:spPr>
          <a:xfrm>
            <a:off x="457200" y="1341438"/>
            <a:ext cx="8229600" cy="5040312"/>
          </a:xfrm>
        </p:spPr>
        <p:txBody>
          <a:bodyPr/>
          <a:lstStyle/>
          <a:p>
            <a:pPr marL="609600" indent="-609600" eaLnBrk="1" hangingPunct="1">
              <a:lnSpc>
                <a:spcPct val="80000"/>
              </a:lnSpc>
              <a:buFont typeface="Wingdings" pitchFamily="2" charset="2"/>
              <a:buNone/>
              <a:defRPr/>
            </a:pPr>
            <a:r>
              <a:rPr lang="en-US" altLang="zh-CN" sz="2400" b="1" dirty="0" smtClean="0">
                <a:solidFill>
                  <a:srgbClr val="FFFF00"/>
                </a:solidFill>
                <a:ea typeface="宋体" pitchFamily="2" charset="-122"/>
              </a:rPr>
              <a:t>3.</a:t>
            </a:r>
            <a:r>
              <a:rPr lang="zh-CN" altLang="en-US" sz="2400" b="1" dirty="0" smtClean="0">
                <a:solidFill>
                  <a:srgbClr val="FFFF00"/>
                </a:solidFill>
                <a:ea typeface="宋体" pitchFamily="2" charset="-122"/>
              </a:rPr>
              <a:t>实行严格的产品控制</a:t>
            </a:r>
          </a:p>
          <a:p>
            <a:pPr marL="609600" indent="-609600" eaLnBrk="1" hangingPunct="1">
              <a:lnSpc>
                <a:spcPct val="80000"/>
              </a:lnSpc>
              <a:buFont typeface="Wingdings" pitchFamily="2" charset="2"/>
              <a:buNone/>
              <a:defRPr/>
            </a:pPr>
            <a:r>
              <a:rPr lang="zh-CN" altLang="en-US" sz="2400" b="1" dirty="0" smtClean="0">
                <a:ea typeface="宋体" pitchFamily="2" charset="-122"/>
              </a:rPr>
              <a:t>在软件开发过程中不应随意改变需求，因为改变一项需求往</a:t>
            </a:r>
          </a:p>
          <a:p>
            <a:pPr marL="609600" indent="-609600" eaLnBrk="1" hangingPunct="1">
              <a:lnSpc>
                <a:spcPct val="80000"/>
              </a:lnSpc>
              <a:buFont typeface="Wingdings" pitchFamily="2" charset="2"/>
              <a:buNone/>
              <a:defRPr/>
            </a:pPr>
            <a:r>
              <a:rPr lang="zh-CN" altLang="en-US" sz="2400" b="1" dirty="0" smtClean="0">
                <a:ea typeface="宋体" pitchFamily="2" charset="-122"/>
              </a:rPr>
              <a:t>往需要付出较高的代价。但是，由于外界环境的变化或软件</a:t>
            </a:r>
          </a:p>
          <a:p>
            <a:pPr marL="609600" indent="-609600" eaLnBrk="1" hangingPunct="1">
              <a:lnSpc>
                <a:spcPct val="80000"/>
              </a:lnSpc>
              <a:buFont typeface="Wingdings" pitchFamily="2" charset="2"/>
              <a:buNone/>
              <a:defRPr/>
            </a:pPr>
            <a:r>
              <a:rPr lang="zh-CN" altLang="en-US" sz="2400" b="1" dirty="0" smtClean="0">
                <a:ea typeface="宋体" pitchFamily="2" charset="-122"/>
              </a:rPr>
              <a:t>工作范围的变化，在软件开发过程中改变需求又是难免的，</a:t>
            </a:r>
          </a:p>
          <a:p>
            <a:pPr marL="609600" indent="-609600" eaLnBrk="1" hangingPunct="1">
              <a:lnSpc>
                <a:spcPct val="80000"/>
              </a:lnSpc>
              <a:buFont typeface="Wingdings" pitchFamily="2" charset="2"/>
              <a:buNone/>
              <a:defRPr/>
            </a:pPr>
            <a:r>
              <a:rPr lang="zh-CN" altLang="en-US" sz="2400" b="1" dirty="0" smtClean="0">
                <a:ea typeface="宋体" pitchFamily="2" charset="-122"/>
              </a:rPr>
              <a:t>不能硬性规定禁止客户改变需求，只能</a:t>
            </a:r>
            <a:r>
              <a:rPr lang="zh-CN" altLang="en-US" sz="2400" b="1" dirty="0" smtClean="0">
                <a:solidFill>
                  <a:srgbClr val="FFFF00"/>
                </a:solidFill>
                <a:ea typeface="宋体" pitchFamily="2" charset="-122"/>
              </a:rPr>
              <a:t>依靠科学的产品变更</a:t>
            </a:r>
          </a:p>
          <a:p>
            <a:pPr marL="609600" indent="-609600" eaLnBrk="1" hangingPunct="1">
              <a:lnSpc>
                <a:spcPct val="80000"/>
              </a:lnSpc>
              <a:buFont typeface="Wingdings" pitchFamily="2" charset="2"/>
              <a:buNone/>
              <a:defRPr/>
            </a:pPr>
            <a:r>
              <a:rPr lang="zh-CN" altLang="en-US" sz="2400" b="1" dirty="0" smtClean="0">
                <a:solidFill>
                  <a:srgbClr val="FFFF00"/>
                </a:solidFill>
                <a:ea typeface="宋体" pitchFamily="2" charset="-122"/>
              </a:rPr>
              <a:t>控制技术来顺应需求的变更</a:t>
            </a:r>
            <a:r>
              <a:rPr lang="zh-CN" altLang="en-US" sz="2400" b="1" dirty="0" smtClean="0">
                <a:ea typeface="宋体" pitchFamily="2" charset="-122"/>
              </a:rPr>
              <a:t>。就是说，当变更需求时，为了</a:t>
            </a:r>
          </a:p>
          <a:p>
            <a:pPr marL="609600" indent="-609600" eaLnBrk="1" hangingPunct="1">
              <a:lnSpc>
                <a:spcPct val="80000"/>
              </a:lnSpc>
              <a:buFont typeface="Wingdings" pitchFamily="2" charset="2"/>
              <a:buNone/>
              <a:defRPr/>
            </a:pPr>
            <a:r>
              <a:rPr lang="zh-CN" altLang="en-US" sz="2400" b="1" dirty="0" smtClean="0">
                <a:ea typeface="宋体" pitchFamily="2" charset="-122"/>
              </a:rPr>
              <a:t>保持软件各个配置成分的一致性，必须实施严格的产品控制</a:t>
            </a:r>
          </a:p>
          <a:p>
            <a:pPr marL="609600" indent="-609600" eaLnBrk="1" hangingPunct="1">
              <a:lnSpc>
                <a:spcPct val="80000"/>
              </a:lnSpc>
              <a:buFont typeface="Wingdings" pitchFamily="2" charset="2"/>
              <a:buNone/>
              <a:defRPr/>
            </a:pPr>
            <a:r>
              <a:rPr lang="zh-CN" altLang="en-US" sz="2400" b="1" dirty="0" smtClean="0">
                <a:ea typeface="宋体" pitchFamily="2" charset="-122"/>
              </a:rPr>
              <a:t>，其中主要是实施基线配置管理。</a:t>
            </a:r>
          </a:p>
          <a:p>
            <a:pPr marL="609600" indent="-609600" eaLnBrk="1" hangingPunct="1">
              <a:lnSpc>
                <a:spcPct val="80000"/>
              </a:lnSpc>
              <a:buFont typeface="Wingdings" pitchFamily="2" charset="2"/>
              <a:buNone/>
              <a:defRPr/>
            </a:pPr>
            <a:r>
              <a:rPr lang="zh-CN" altLang="en-US" sz="2400" b="1" dirty="0" smtClean="0">
                <a:ea typeface="宋体" pitchFamily="2" charset="-122"/>
              </a:rPr>
              <a:t>所谓基线配置，是经过评审后的软件配置成分，包括各个阶</a:t>
            </a:r>
          </a:p>
          <a:p>
            <a:pPr marL="609600" indent="-609600" eaLnBrk="1" hangingPunct="1">
              <a:lnSpc>
                <a:spcPct val="80000"/>
              </a:lnSpc>
              <a:buFont typeface="Wingdings" pitchFamily="2" charset="2"/>
              <a:buNone/>
              <a:defRPr/>
            </a:pPr>
            <a:r>
              <a:rPr lang="zh-CN" altLang="en-US" sz="2400" b="1" dirty="0" smtClean="0">
                <a:ea typeface="宋体" pitchFamily="2" charset="-122"/>
              </a:rPr>
              <a:t>段产生的文档或源代码。基准配置管理也称为变动控制：一</a:t>
            </a:r>
          </a:p>
          <a:p>
            <a:pPr marL="609600" indent="-609600" eaLnBrk="1" hangingPunct="1">
              <a:lnSpc>
                <a:spcPct val="80000"/>
              </a:lnSpc>
              <a:buFont typeface="Wingdings" pitchFamily="2" charset="2"/>
              <a:buNone/>
              <a:defRPr/>
            </a:pPr>
            <a:r>
              <a:rPr lang="zh-CN" altLang="en-US" sz="2400" b="1" dirty="0" smtClean="0">
                <a:ea typeface="宋体" pitchFamily="2" charset="-122"/>
              </a:rPr>
              <a:t>切有关软件修改的建议，特别是涉及到对基线配置的修改建</a:t>
            </a:r>
          </a:p>
          <a:p>
            <a:pPr marL="609600" indent="-609600" eaLnBrk="1" hangingPunct="1">
              <a:lnSpc>
                <a:spcPct val="80000"/>
              </a:lnSpc>
              <a:buFont typeface="Wingdings" pitchFamily="2" charset="2"/>
              <a:buNone/>
              <a:defRPr/>
            </a:pPr>
            <a:r>
              <a:rPr lang="zh-CN" altLang="en-US" sz="2400" b="1" dirty="0" smtClean="0">
                <a:ea typeface="宋体" pitchFamily="2" charset="-122"/>
              </a:rPr>
              <a:t>议，都必须按照严格的规程进行审查，获得批准之后才能实</a:t>
            </a:r>
          </a:p>
          <a:p>
            <a:pPr marL="609600" indent="-609600" eaLnBrk="1" hangingPunct="1">
              <a:lnSpc>
                <a:spcPct val="80000"/>
              </a:lnSpc>
              <a:buFont typeface="Wingdings" pitchFamily="2" charset="2"/>
              <a:buNone/>
              <a:defRPr/>
            </a:pPr>
            <a:r>
              <a:rPr lang="zh-CN" altLang="en-US" sz="2400" b="1" dirty="0" smtClean="0">
                <a:ea typeface="宋体" pitchFamily="2" charset="-122"/>
              </a:rPr>
              <a:t>施修改。</a:t>
            </a:r>
          </a:p>
        </p:txBody>
      </p:sp>
      <p:sp>
        <p:nvSpPr>
          <p:cNvPr id="19046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0E3E4A6F-1139-43E7-B7EB-D3BA9A5B8D96}" type="slidenum">
              <a:rPr lang="zh-CN" altLang="en-US" sz="1200" smtClean="0">
                <a:solidFill>
                  <a:schemeClr val="bg2"/>
                </a:solidFill>
                <a:latin typeface="Arial" pitchFamily="34" charset="0"/>
              </a:rPr>
              <a:pPr eaLnBrk="1" hangingPunct="1">
                <a:spcBef>
                  <a:spcPct val="0"/>
                </a:spcBef>
                <a:buClrTx/>
                <a:buSzTx/>
                <a:buFontTx/>
                <a:buNone/>
              </a:pPr>
              <a:t>182</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89794" name="Rectangle 2"/>
          <p:cNvSpPr>
            <a:spLocks noGrp="1" noRot="1" noChangeArrowheads="1"/>
          </p:cNvSpPr>
          <p:nvPr>
            <p:ph type="title"/>
          </p:nvPr>
        </p:nvSpPr>
        <p:spPr>
          <a:xfrm>
            <a:off x="1401763" y="260350"/>
            <a:ext cx="7634287" cy="720725"/>
          </a:xfrm>
        </p:spPr>
        <p:txBody>
          <a:bodyPr/>
          <a:lstStyle/>
          <a:p>
            <a:pPr algn="l" eaLnBrk="1" hangingPunct="1">
              <a:defRPr/>
            </a:pPr>
            <a:r>
              <a:rPr lang="en-US" altLang="zh-CN" sz="3200" smtClean="0">
                <a:latin typeface="Verdana" pitchFamily="34" charset="0"/>
                <a:ea typeface="宋体" pitchFamily="2" charset="-122"/>
              </a:rPr>
              <a:t>B. W. Boehm</a:t>
            </a:r>
            <a:r>
              <a:rPr lang="zh-CN" altLang="en-US" sz="3600" smtClean="0">
                <a:ea typeface="宋体" pitchFamily="2" charset="-122"/>
              </a:rPr>
              <a:t>的软件工程基本准则</a:t>
            </a:r>
          </a:p>
        </p:txBody>
      </p:sp>
      <p:sp>
        <p:nvSpPr>
          <p:cNvPr id="289795" name="Rectangle 3"/>
          <p:cNvSpPr>
            <a:spLocks noGrp="1" noChangeArrowheads="1"/>
          </p:cNvSpPr>
          <p:nvPr>
            <p:ph type="body" idx="1"/>
          </p:nvPr>
        </p:nvSpPr>
        <p:spPr>
          <a:xfrm>
            <a:off x="457200" y="1295400"/>
            <a:ext cx="8435975" cy="4830763"/>
          </a:xfrm>
        </p:spPr>
        <p:txBody>
          <a:bodyPr/>
          <a:lstStyle/>
          <a:p>
            <a:pPr marL="609600" indent="-609600" eaLnBrk="1" hangingPunct="1">
              <a:lnSpc>
                <a:spcPct val="90000"/>
              </a:lnSpc>
              <a:buFont typeface="Wingdings" pitchFamily="2" charset="2"/>
              <a:buNone/>
              <a:defRPr/>
            </a:pPr>
            <a:r>
              <a:rPr lang="en-US" altLang="zh-CN" b="1" dirty="0" smtClean="0">
                <a:solidFill>
                  <a:srgbClr val="FFFF00"/>
                </a:solidFill>
                <a:ea typeface="宋体" pitchFamily="2" charset="-122"/>
              </a:rPr>
              <a:t>4.</a:t>
            </a:r>
            <a:r>
              <a:rPr lang="zh-CN" altLang="en-US" b="1" dirty="0" smtClean="0">
                <a:solidFill>
                  <a:srgbClr val="FFFF00"/>
                </a:solidFill>
                <a:ea typeface="宋体" pitchFamily="2" charset="-122"/>
              </a:rPr>
              <a:t>采用现代程序设计技术</a:t>
            </a:r>
          </a:p>
          <a:p>
            <a:pPr marL="609600" indent="-609600" eaLnBrk="1" hangingPunct="1">
              <a:lnSpc>
                <a:spcPct val="90000"/>
              </a:lnSpc>
              <a:buFont typeface="Wingdings" pitchFamily="2" charset="2"/>
              <a:buNone/>
              <a:defRPr/>
            </a:pPr>
            <a:r>
              <a:rPr lang="zh-CN" altLang="en-US" b="1" dirty="0" smtClean="0">
                <a:ea typeface="宋体" pitchFamily="2" charset="-122"/>
              </a:rPr>
              <a:t>实践表明，采用先进的技术既可提高软件开发</a:t>
            </a:r>
          </a:p>
          <a:p>
            <a:pPr marL="609600" indent="-609600" eaLnBrk="1" hangingPunct="1">
              <a:lnSpc>
                <a:spcPct val="90000"/>
              </a:lnSpc>
              <a:buFont typeface="Wingdings" pitchFamily="2" charset="2"/>
              <a:buNone/>
              <a:defRPr/>
            </a:pPr>
            <a:r>
              <a:rPr lang="zh-CN" altLang="en-US" b="1" dirty="0" smtClean="0">
                <a:ea typeface="宋体" pitchFamily="2" charset="-122"/>
              </a:rPr>
              <a:t>和维护的效率，又可提高软件产品的质量。</a:t>
            </a:r>
          </a:p>
          <a:p>
            <a:pPr marL="609600" indent="-609600" eaLnBrk="1" hangingPunct="1">
              <a:lnSpc>
                <a:spcPct val="90000"/>
              </a:lnSpc>
              <a:buFont typeface="Wingdings" pitchFamily="2" charset="2"/>
              <a:buNone/>
              <a:defRPr/>
            </a:pPr>
            <a:r>
              <a:rPr lang="en-US" altLang="zh-CN" b="1" dirty="0" smtClean="0">
                <a:solidFill>
                  <a:srgbClr val="FFFF00"/>
                </a:solidFill>
                <a:ea typeface="宋体" pitchFamily="2" charset="-122"/>
              </a:rPr>
              <a:t>5.</a:t>
            </a:r>
            <a:r>
              <a:rPr lang="zh-CN" altLang="en-US" b="1" dirty="0" smtClean="0">
                <a:solidFill>
                  <a:srgbClr val="FFFF00"/>
                </a:solidFill>
                <a:ea typeface="宋体" pitchFamily="2" charset="-122"/>
              </a:rPr>
              <a:t>结果应能清楚地审查（明确责任）</a:t>
            </a:r>
          </a:p>
          <a:p>
            <a:pPr marL="609600" indent="-609600" eaLnBrk="1" hangingPunct="1">
              <a:lnSpc>
                <a:spcPct val="90000"/>
              </a:lnSpc>
              <a:buFont typeface="Wingdings" pitchFamily="2" charset="2"/>
              <a:buNone/>
              <a:defRPr/>
            </a:pPr>
            <a:r>
              <a:rPr lang="zh-CN" altLang="en-US" b="1" dirty="0" smtClean="0">
                <a:ea typeface="宋体" pitchFamily="2" charset="-122"/>
              </a:rPr>
              <a:t>为了提高软件开发过程的可见性，更好地进行</a:t>
            </a:r>
          </a:p>
          <a:p>
            <a:pPr marL="609600" indent="-609600" eaLnBrk="1" hangingPunct="1">
              <a:lnSpc>
                <a:spcPct val="90000"/>
              </a:lnSpc>
              <a:buFont typeface="Wingdings" pitchFamily="2" charset="2"/>
              <a:buNone/>
              <a:defRPr/>
            </a:pPr>
            <a:r>
              <a:rPr lang="zh-CN" altLang="en-US" b="1" dirty="0" smtClean="0">
                <a:ea typeface="宋体" pitchFamily="2" charset="-122"/>
              </a:rPr>
              <a:t>管理，应该根据软件开发项目的总目标及完成</a:t>
            </a:r>
          </a:p>
          <a:p>
            <a:pPr marL="609600" indent="-609600" eaLnBrk="1" hangingPunct="1">
              <a:lnSpc>
                <a:spcPct val="90000"/>
              </a:lnSpc>
              <a:buFont typeface="Wingdings" pitchFamily="2" charset="2"/>
              <a:buNone/>
              <a:defRPr/>
            </a:pPr>
            <a:r>
              <a:rPr lang="zh-CN" altLang="en-US" b="1" dirty="0" smtClean="0">
                <a:ea typeface="宋体" pitchFamily="2" charset="-122"/>
              </a:rPr>
              <a:t>期限，规定开发组织的责任和产品标准，从而</a:t>
            </a:r>
          </a:p>
          <a:p>
            <a:pPr marL="609600" indent="-609600" eaLnBrk="1" hangingPunct="1">
              <a:lnSpc>
                <a:spcPct val="90000"/>
              </a:lnSpc>
              <a:buFont typeface="Wingdings" pitchFamily="2" charset="2"/>
              <a:buNone/>
              <a:defRPr/>
            </a:pPr>
            <a:r>
              <a:rPr lang="zh-CN" altLang="en-US" b="1" dirty="0" smtClean="0">
                <a:ea typeface="宋体" pitchFamily="2" charset="-122"/>
              </a:rPr>
              <a:t>使得所得到的结果能够清楚地审查。</a:t>
            </a:r>
          </a:p>
        </p:txBody>
      </p:sp>
      <p:sp>
        <p:nvSpPr>
          <p:cNvPr id="19149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4BC83D85-694B-4DB8-B7D6-A7697B31A7B0}" type="slidenum">
              <a:rPr lang="zh-CN" altLang="en-US" sz="1200" smtClean="0">
                <a:solidFill>
                  <a:schemeClr val="bg2"/>
                </a:solidFill>
                <a:latin typeface="Arial" pitchFamily="34" charset="0"/>
              </a:rPr>
              <a:pPr eaLnBrk="1" hangingPunct="1">
                <a:spcBef>
                  <a:spcPct val="0"/>
                </a:spcBef>
                <a:buClrTx/>
                <a:buSzTx/>
                <a:buFontTx/>
                <a:buNone/>
              </a:pPr>
              <a:t>183</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90818" name="Rectangle 2"/>
          <p:cNvSpPr>
            <a:spLocks noGrp="1" noRot="1" noChangeArrowheads="1"/>
          </p:cNvSpPr>
          <p:nvPr>
            <p:ph type="title"/>
          </p:nvPr>
        </p:nvSpPr>
        <p:spPr>
          <a:xfrm>
            <a:off x="1403350" y="260350"/>
            <a:ext cx="7561263" cy="720725"/>
          </a:xfrm>
        </p:spPr>
        <p:txBody>
          <a:bodyPr/>
          <a:lstStyle/>
          <a:p>
            <a:pPr algn="l" eaLnBrk="1" hangingPunct="1">
              <a:defRPr/>
            </a:pPr>
            <a:r>
              <a:rPr lang="en-US" altLang="zh-CN" sz="3200" smtClean="0">
                <a:latin typeface="Verdana" pitchFamily="34" charset="0"/>
                <a:ea typeface="宋体" pitchFamily="2" charset="-122"/>
              </a:rPr>
              <a:t>B. W. Boehm</a:t>
            </a:r>
            <a:r>
              <a:rPr lang="zh-CN" altLang="en-US" sz="3600" smtClean="0">
                <a:ea typeface="宋体" pitchFamily="2" charset="-122"/>
              </a:rPr>
              <a:t>的软件工程基本准则</a:t>
            </a:r>
          </a:p>
        </p:txBody>
      </p:sp>
      <p:sp>
        <p:nvSpPr>
          <p:cNvPr id="290819" name="Rectangle 3"/>
          <p:cNvSpPr>
            <a:spLocks noGrp="1" noChangeArrowheads="1"/>
          </p:cNvSpPr>
          <p:nvPr>
            <p:ph type="body" idx="1"/>
          </p:nvPr>
        </p:nvSpPr>
        <p:spPr/>
        <p:txBody>
          <a:bodyPr/>
          <a:lstStyle/>
          <a:p>
            <a:pPr marL="609600" indent="-609600" eaLnBrk="1" hangingPunct="1">
              <a:buFont typeface="Wingdings" pitchFamily="2" charset="2"/>
              <a:buNone/>
              <a:defRPr/>
            </a:pPr>
            <a:r>
              <a:rPr lang="en-US" altLang="zh-CN" b="1" dirty="0" smtClean="0">
                <a:solidFill>
                  <a:srgbClr val="FFFF00"/>
                </a:solidFill>
                <a:ea typeface="宋体" pitchFamily="2" charset="-122"/>
              </a:rPr>
              <a:t>6.</a:t>
            </a:r>
            <a:r>
              <a:rPr lang="zh-CN" altLang="en-US" b="1" dirty="0" smtClean="0">
                <a:solidFill>
                  <a:srgbClr val="FFFF00"/>
                </a:solidFill>
                <a:ea typeface="宋体" pitchFamily="2" charset="-122"/>
              </a:rPr>
              <a:t>开发小组的成员应该少而精</a:t>
            </a:r>
          </a:p>
          <a:p>
            <a:pPr marL="609600" indent="-609600" eaLnBrk="1" hangingPunct="1">
              <a:buFont typeface="Wingdings" pitchFamily="2" charset="2"/>
              <a:buNone/>
              <a:defRPr/>
            </a:pPr>
            <a:r>
              <a:rPr lang="zh-CN" altLang="en-US" b="1" dirty="0" smtClean="0">
                <a:ea typeface="宋体" pitchFamily="2" charset="-122"/>
              </a:rPr>
              <a:t>开发小组人员的素质和数量是影响软件产品</a:t>
            </a:r>
          </a:p>
          <a:p>
            <a:pPr marL="609600" indent="-609600" eaLnBrk="1" hangingPunct="1">
              <a:buFont typeface="Wingdings" pitchFamily="2" charset="2"/>
              <a:buNone/>
              <a:defRPr/>
            </a:pPr>
            <a:r>
              <a:rPr lang="zh-CN" altLang="en-US" b="1" dirty="0" smtClean="0">
                <a:ea typeface="宋体" pitchFamily="2" charset="-122"/>
              </a:rPr>
              <a:t>质量和开发效率的重要因素。</a:t>
            </a:r>
          </a:p>
          <a:p>
            <a:pPr marL="609600" indent="-609600" eaLnBrk="1" hangingPunct="1">
              <a:buFont typeface="Wingdings" pitchFamily="2" charset="2"/>
              <a:buNone/>
              <a:defRPr/>
            </a:pPr>
            <a:r>
              <a:rPr lang="en-US" altLang="zh-CN" b="1" dirty="0" smtClean="0">
                <a:solidFill>
                  <a:srgbClr val="FFFF00"/>
                </a:solidFill>
                <a:ea typeface="宋体" pitchFamily="2" charset="-122"/>
              </a:rPr>
              <a:t>7.</a:t>
            </a:r>
            <a:r>
              <a:rPr lang="zh-CN" altLang="en-US" b="1" dirty="0" smtClean="0">
                <a:solidFill>
                  <a:srgbClr val="FFFF00"/>
                </a:solidFill>
                <a:ea typeface="宋体" pitchFamily="2" charset="-122"/>
              </a:rPr>
              <a:t>承认不断改进软件工程实践的必要性</a:t>
            </a:r>
          </a:p>
          <a:p>
            <a:pPr marL="609600" indent="-609600" eaLnBrk="1" hangingPunct="1">
              <a:buFont typeface="Wingdings" pitchFamily="2" charset="2"/>
              <a:buNone/>
              <a:defRPr/>
            </a:pPr>
            <a:r>
              <a:rPr lang="zh-CN" altLang="en-US" b="1" dirty="0" smtClean="0">
                <a:ea typeface="宋体" pitchFamily="2" charset="-122"/>
              </a:rPr>
              <a:t>不仅要积极主动地采纳新的软件技术，而且</a:t>
            </a:r>
          </a:p>
          <a:p>
            <a:pPr marL="609600" indent="-609600" eaLnBrk="1" hangingPunct="1">
              <a:buFont typeface="Wingdings" pitchFamily="2" charset="2"/>
              <a:buNone/>
              <a:defRPr/>
            </a:pPr>
            <a:r>
              <a:rPr lang="zh-CN" altLang="en-US" b="1" dirty="0" smtClean="0">
                <a:ea typeface="宋体" pitchFamily="2" charset="-122"/>
              </a:rPr>
              <a:t>要注意不断总结经验，评价新的软件技术的</a:t>
            </a:r>
          </a:p>
          <a:p>
            <a:pPr marL="609600" indent="-609600" eaLnBrk="1" hangingPunct="1">
              <a:buFont typeface="Wingdings" pitchFamily="2" charset="2"/>
              <a:buNone/>
              <a:defRPr/>
            </a:pPr>
            <a:r>
              <a:rPr lang="zh-CN" altLang="en-US" b="1" dirty="0" smtClean="0">
                <a:ea typeface="宋体" pitchFamily="2" charset="-122"/>
              </a:rPr>
              <a:t>效果，指明必须着重开发的软件工具和应该</a:t>
            </a:r>
          </a:p>
          <a:p>
            <a:pPr marL="609600" indent="-609600" eaLnBrk="1" hangingPunct="1">
              <a:buFont typeface="Wingdings" pitchFamily="2" charset="2"/>
              <a:buNone/>
              <a:defRPr/>
            </a:pPr>
            <a:r>
              <a:rPr lang="zh-CN" altLang="en-US" b="1" dirty="0" smtClean="0">
                <a:ea typeface="宋体" pitchFamily="2" charset="-122"/>
              </a:rPr>
              <a:t>优先研究的技术。</a:t>
            </a:r>
          </a:p>
        </p:txBody>
      </p:sp>
      <p:sp>
        <p:nvSpPr>
          <p:cNvPr id="19251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5B7E8A7A-14A3-484D-BE6C-8A4326356673}" type="slidenum">
              <a:rPr lang="zh-CN" altLang="en-US" sz="1200" smtClean="0">
                <a:solidFill>
                  <a:schemeClr val="bg2"/>
                </a:solidFill>
                <a:latin typeface="Arial" pitchFamily="34" charset="0"/>
              </a:rPr>
              <a:pPr eaLnBrk="1" hangingPunct="1">
                <a:spcBef>
                  <a:spcPct val="0"/>
                </a:spcBef>
                <a:buClrTx/>
                <a:buSzTx/>
                <a:buFontTx/>
                <a:buNone/>
              </a:pPr>
              <a:t>184</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 name="Rectangle 2"/>
          <p:cNvSpPr>
            <a:spLocks noGrp="1" noRot="1" noChangeArrowheads="1"/>
          </p:cNvSpPr>
          <p:nvPr>
            <p:ph type="title"/>
          </p:nvPr>
        </p:nvSpPr>
        <p:spPr/>
        <p:txBody>
          <a:bodyPr/>
          <a:lstStyle/>
          <a:p>
            <a:pPr algn="l" eaLnBrk="1" hangingPunct="1">
              <a:defRPr/>
            </a:pPr>
            <a:r>
              <a:rPr lang="zh-CN" altLang="en-US" sz="3200" smtClean="0">
                <a:latin typeface="黑体" pitchFamily="2" charset="-122"/>
                <a:ea typeface="黑体" pitchFamily="2" charset="-122"/>
              </a:rPr>
              <a:t>七、软件工程的范围</a:t>
            </a:r>
          </a:p>
        </p:txBody>
      </p:sp>
      <p:sp>
        <p:nvSpPr>
          <p:cNvPr id="193541" name="Puzzle3"/>
          <p:cNvSpPr>
            <a:spLocks noEditPoints="1" noChangeArrowheads="1"/>
          </p:cNvSpPr>
          <p:nvPr/>
        </p:nvSpPr>
        <p:spPr bwMode="gray">
          <a:xfrm>
            <a:off x="4708525" y="1141413"/>
            <a:ext cx="1736725" cy="2325687"/>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gradFill rotWithShape="1">
            <a:gsLst>
              <a:gs pos="0">
                <a:schemeClr val="accent1">
                  <a:gamma/>
                  <a:shade val="63529"/>
                  <a:invGamma/>
                </a:schemeClr>
              </a:gs>
              <a:gs pos="100000">
                <a:schemeClr val="accent1"/>
              </a:gs>
            </a:gsLst>
            <a:lin ang="54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pPr algn="r" eaLnBrk="0" hangingPunct="0">
              <a:defRPr/>
            </a:pPr>
            <a:endParaRPr lang="zh-CN" altLang="en-US"/>
          </a:p>
        </p:txBody>
      </p:sp>
      <p:sp>
        <p:nvSpPr>
          <p:cNvPr id="193542" name="Puzzle2"/>
          <p:cNvSpPr>
            <a:spLocks noEditPoints="1" noChangeArrowheads="1"/>
          </p:cNvSpPr>
          <p:nvPr/>
        </p:nvSpPr>
        <p:spPr bwMode="gray">
          <a:xfrm>
            <a:off x="4202113" y="2835275"/>
            <a:ext cx="2773362" cy="2119313"/>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gradFill rotWithShape="1">
            <a:gsLst>
              <a:gs pos="0">
                <a:schemeClr val="accent2">
                  <a:gamma/>
                  <a:tint val="45490"/>
                  <a:invGamma/>
                </a:schemeClr>
              </a:gs>
              <a:gs pos="100000">
                <a:schemeClr val="accent2"/>
              </a:gs>
            </a:gsLst>
            <a:lin ang="54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pPr algn="r" eaLnBrk="0" hangingPunct="0">
              <a:defRPr/>
            </a:pPr>
            <a:endParaRPr lang="zh-CN" altLang="en-US"/>
          </a:p>
        </p:txBody>
      </p:sp>
      <p:sp>
        <p:nvSpPr>
          <p:cNvPr id="193543" name="Puzzle4"/>
          <p:cNvSpPr>
            <a:spLocks noEditPoints="1" noChangeArrowheads="1"/>
          </p:cNvSpPr>
          <p:nvPr/>
        </p:nvSpPr>
        <p:spPr bwMode="gray">
          <a:xfrm>
            <a:off x="3130550" y="2809875"/>
            <a:ext cx="1671638" cy="2708275"/>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gradFill rotWithShape="1">
            <a:gsLst>
              <a:gs pos="0">
                <a:schemeClr val="hlink"/>
              </a:gs>
              <a:gs pos="100000">
                <a:schemeClr val="hlink">
                  <a:gamma/>
                  <a:tint val="51373"/>
                  <a:invGamma/>
                </a:schemeClr>
              </a:gs>
            </a:gsLst>
            <a:lin ang="189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pPr algn="r" eaLnBrk="0" hangingPunct="0">
              <a:defRPr/>
            </a:pPr>
            <a:endParaRPr lang="zh-CN" altLang="en-US"/>
          </a:p>
        </p:txBody>
      </p:sp>
      <p:sp>
        <p:nvSpPr>
          <p:cNvPr id="193544" name="Puzzle1"/>
          <p:cNvSpPr>
            <a:spLocks noEditPoints="1" noChangeArrowheads="1"/>
          </p:cNvSpPr>
          <p:nvPr/>
        </p:nvSpPr>
        <p:spPr bwMode="gray">
          <a:xfrm>
            <a:off x="2555875" y="1844675"/>
            <a:ext cx="2806700" cy="1614488"/>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gradFill rotWithShape="1">
            <a:gsLst>
              <a:gs pos="0">
                <a:schemeClr val="folHlink"/>
              </a:gs>
              <a:gs pos="100000">
                <a:schemeClr val="folHlink">
                  <a:gamma/>
                  <a:shade val="46275"/>
                  <a:invGamma/>
                </a:schemeClr>
              </a:gs>
            </a:gsLst>
            <a:lin ang="27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pPr algn="r" eaLnBrk="0" hangingPunct="0">
              <a:defRPr/>
            </a:pPr>
            <a:endParaRPr lang="zh-CN" altLang="en-US"/>
          </a:p>
        </p:txBody>
      </p:sp>
      <p:sp>
        <p:nvSpPr>
          <p:cNvPr id="193545" name="Text Box 9"/>
          <p:cNvSpPr txBox="1">
            <a:spLocks noChangeArrowheads="1"/>
          </p:cNvSpPr>
          <p:nvPr/>
        </p:nvSpPr>
        <p:spPr bwMode="auto">
          <a:xfrm>
            <a:off x="0" y="1268413"/>
            <a:ext cx="3059113"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zh-CN" altLang="en-US" sz="2000" b="1">
                <a:solidFill>
                  <a:srgbClr val="FFFF00"/>
                </a:solidFill>
                <a:latin typeface="Garamond" pitchFamily="18" charset="0"/>
              </a:rPr>
              <a:t>商业方面（</a:t>
            </a:r>
            <a:r>
              <a:rPr lang="en-US" altLang="zh-CN" sz="2000" b="1">
                <a:solidFill>
                  <a:srgbClr val="FFFF00"/>
                </a:solidFill>
                <a:latin typeface="Garamond" pitchFamily="18" charset="0"/>
              </a:rPr>
              <a:t>Business</a:t>
            </a:r>
            <a:r>
              <a:rPr lang="zh-CN" altLang="en-US" sz="2000" b="1">
                <a:solidFill>
                  <a:srgbClr val="FFFF00"/>
                </a:solidFill>
                <a:latin typeface="Garamond" pitchFamily="18" charset="0"/>
              </a:rPr>
              <a:t>）</a:t>
            </a:r>
            <a:r>
              <a:rPr lang="zh-CN" altLang="en-US" sz="1800" b="1">
                <a:solidFill>
                  <a:srgbClr val="FFFF00"/>
                </a:solidFill>
                <a:latin typeface="Garamond" pitchFamily="18" charset="0"/>
              </a:rPr>
              <a:t> </a:t>
            </a:r>
          </a:p>
          <a:p>
            <a:pPr>
              <a:spcBef>
                <a:spcPct val="50000"/>
              </a:spcBef>
              <a:buClrTx/>
              <a:buSzTx/>
              <a:buFontTx/>
              <a:buChar char="•"/>
            </a:pPr>
            <a:r>
              <a:rPr lang="zh-CN" altLang="en-US" sz="1800" b="1">
                <a:solidFill>
                  <a:srgbClr val="FFFF00"/>
                </a:solidFill>
                <a:latin typeface="Garamond" pitchFamily="18" charset="0"/>
              </a:rPr>
              <a:t>可预测性（</a:t>
            </a:r>
            <a:r>
              <a:rPr lang="en-US" altLang="zh-CN" sz="1800" b="1">
                <a:solidFill>
                  <a:srgbClr val="FFFF00"/>
                </a:solidFill>
                <a:latin typeface="Garamond" pitchFamily="18" charset="0"/>
              </a:rPr>
              <a:t>predictability</a:t>
            </a:r>
            <a:r>
              <a:rPr lang="zh-CN" altLang="en-US" sz="1800" b="1">
                <a:solidFill>
                  <a:srgbClr val="FFFF00"/>
                </a:solidFill>
                <a:latin typeface="Garamond" pitchFamily="18" charset="0"/>
              </a:rPr>
              <a:t>）按照交付；承诺费用；变更影响</a:t>
            </a:r>
          </a:p>
          <a:p>
            <a:pPr>
              <a:spcBef>
                <a:spcPct val="50000"/>
              </a:spcBef>
              <a:buClrTx/>
              <a:buSzTx/>
              <a:buFontTx/>
              <a:buChar char="•"/>
            </a:pPr>
            <a:r>
              <a:rPr lang="zh-CN" altLang="en-US" sz="1800" b="1">
                <a:solidFill>
                  <a:srgbClr val="FFFF00"/>
                </a:solidFill>
                <a:latin typeface="Garamond" pitchFamily="18" charset="0"/>
              </a:rPr>
              <a:t>可追踪性（</a:t>
            </a:r>
            <a:r>
              <a:rPr lang="en-US" altLang="zh-CN" sz="1800" b="1">
                <a:solidFill>
                  <a:srgbClr val="FFFF00"/>
                </a:solidFill>
                <a:latin typeface="Garamond" pitchFamily="18" charset="0"/>
              </a:rPr>
              <a:t>trackability</a:t>
            </a:r>
            <a:r>
              <a:rPr lang="zh-CN" altLang="en-US" sz="1800" b="1">
                <a:solidFill>
                  <a:srgbClr val="FFFF00"/>
                </a:solidFill>
                <a:latin typeface="Garamond" pitchFamily="18" charset="0"/>
              </a:rPr>
              <a:t>）   状态；报告；风险</a:t>
            </a:r>
          </a:p>
          <a:p>
            <a:pPr>
              <a:spcBef>
                <a:spcPct val="50000"/>
              </a:spcBef>
              <a:buClrTx/>
              <a:buSzTx/>
              <a:buFontTx/>
              <a:buChar char="•"/>
            </a:pPr>
            <a:r>
              <a:rPr lang="zh-CN" altLang="en-US" sz="1800" b="1">
                <a:solidFill>
                  <a:srgbClr val="FFFF00"/>
                </a:solidFill>
                <a:latin typeface="Garamond" pitchFamily="18" charset="0"/>
              </a:rPr>
              <a:t>适应性（</a:t>
            </a:r>
            <a:r>
              <a:rPr lang="en-US" altLang="zh-CN" sz="1800" b="1">
                <a:solidFill>
                  <a:srgbClr val="FFFF00"/>
                </a:solidFill>
                <a:latin typeface="Garamond" pitchFamily="18" charset="0"/>
              </a:rPr>
              <a:t>adaptability</a:t>
            </a:r>
            <a:r>
              <a:rPr lang="zh-CN" altLang="en-US" sz="1800" b="1">
                <a:solidFill>
                  <a:srgbClr val="FFFF00"/>
                </a:solidFill>
                <a:latin typeface="Garamond" pitchFamily="18" charset="0"/>
              </a:rPr>
              <a:t>）      调整变更；动态的重新计划项目</a:t>
            </a:r>
          </a:p>
        </p:txBody>
      </p:sp>
      <p:sp>
        <p:nvSpPr>
          <p:cNvPr id="193546" name="Text Box 10"/>
          <p:cNvSpPr txBox="1">
            <a:spLocks noChangeArrowheads="1"/>
          </p:cNvSpPr>
          <p:nvPr/>
        </p:nvSpPr>
        <p:spPr bwMode="auto">
          <a:xfrm>
            <a:off x="827088" y="4724400"/>
            <a:ext cx="2592387"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zh-CN" altLang="en-US" sz="2000" b="1">
                <a:solidFill>
                  <a:srgbClr val="FFFF00"/>
                </a:solidFill>
                <a:latin typeface="Garamond" pitchFamily="18" charset="0"/>
              </a:rPr>
              <a:t>质量方面（</a:t>
            </a:r>
            <a:r>
              <a:rPr lang="en-US" altLang="zh-CN" sz="2000" b="1">
                <a:solidFill>
                  <a:srgbClr val="FFFF00"/>
                </a:solidFill>
                <a:latin typeface="Garamond" pitchFamily="18" charset="0"/>
              </a:rPr>
              <a:t>Quality</a:t>
            </a:r>
            <a:r>
              <a:rPr lang="zh-CN" altLang="en-US" sz="2000" b="1">
                <a:solidFill>
                  <a:srgbClr val="FFFF00"/>
                </a:solidFill>
                <a:latin typeface="Garamond" pitchFamily="18" charset="0"/>
              </a:rPr>
              <a:t>）</a:t>
            </a:r>
            <a:r>
              <a:rPr lang="zh-CN" altLang="en-US" sz="1800">
                <a:solidFill>
                  <a:srgbClr val="FFFF00"/>
                </a:solidFill>
                <a:latin typeface="Garamond" pitchFamily="18" charset="0"/>
              </a:rPr>
              <a:t> </a:t>
            </a:r>
          </a:p>
          <a:p>
            <a:pPr>
              <a:spcBef>
                <a:spcPct val="50000"/>
              </a:spcBef>
              <a:buClrTx/>
              <a:buSzTx/>
              <a:buFontTx/>
              <a:buChar char="•"/>
            </a:pPr>
            <a:r>
              <a:rPr lang="zh-CN" altLang="en-US" sz="1800" b="1">
                <a:solidFill>
                  <a:srgbClr val="FFFF00"/>
                </a:solidFill>
                <a:latin typeface="Garamond" pitchFamily="18" charset="0"/>
              </a:rPr>
              <a:t>用户需要</a:t>
            </a:r>
            <a:r>
              <a:rPr lang="zh-CN" altLang="en-US" sz="1800">
                <a:solidFill>
                  <a:srgbClr val="FFFF00"/>
                </a:solidFill>
                <a:latin typeface="Garamond" pitchFamily="18" charset="0"/>
              </a:rPr>
              <a:t>                         </a:t>
            </a:r>
          </a:p>
          <a:p>
            <a:pPr>
              <a:spcBef>
                <a:spcPct val="50000"/>
              </a:spcBef>
              <a:buClrTx/>
              <a:buSzTx/>
              <a:buFontTx/>
              <a:buChar char="•"/>
            </a:pPr>
            <a:r>
              <a:rPr lang="zh-CN" altLang="en-US" sz="1800" b="1">
                <a:solidFill>
                  <a:srgbClr val="FFFF00"/>
                </a:solidFill>
                <a:latin typeface="Garamond" pitchFamily="18" charset="0"/>
              </a:rPr>
              <a:t>设计</a:t>
            </a:r>
            <a:r>
              <a:rPr lang="zh-CN" altLang="en-US" sz="1800">
                <a:solidFill>
                  <a:srgbClr val="FFFF00"/>
                </a:solidFill>
                <a:latin typeface="Garamond" pitchFamily="18" charset="0"/>
              </a:rPr>
              <a:t>                                  </a:t>
            </a:r>
          </a:p>
          <a:p>
            <a:pPr>
              <a:spcBef>
                <a:spcPct val="50000"/>
              </a:spcBef>
              <a:buClrTx/>
              <a:buSzTx/>
              <a:buFontTx/>
              <a:buChar char="•"/>
            </a:pPr>
            <a:r>
              <a:rPr lang="zh-CN" altLang="en-US" sz="1800" b="1">
                <a:solidFill>
                  <a:srgbClr val="FFFF00"/>
                </a:solidFill>
                <a:latin typeface="Garamond" pitchFamily="18" charset="0"/>
              </a:rPr>
              <a:t>零缺陷</a:t>
            </a:r>
            <a:r>
              <a:rPr lang="en-US" altLang="zh-CN" sz="1800" b="1">
                <a:solidFill>
                  <a:srgbClr val="FFFF00"/>
                </a:solidFill>
                <a:latin typeface="Garamond" pitchFamily="18" charset="0"/>
              </a:rPr>
              <a:t>zero defects</a:t>
            </a:r>
          </a:p>
        </p:txBody>
      </p:sp>
      <p:sp>
        <p:nvSpPr>
          <p:cNvPr id="193547" name="Text Box 11"/>
          <p:cNvSpPr txBox="1">
            <a:spLocks noChangeArrowheads="1"/>
          </p:cNvSpPr>
          <p:nvPr/>
        </p:nvSpPr>
        <p:spPr bwMode="auto">
          <a:xfrm>
            <a:off x="6588125" y="981075"/>
            <a:ext cx="25558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zh-CN" altLang="en-US" sz="2000" b="1">
                <a:solidFill>
                  <a:srgbClr val="FFFF00"/>
                </a:solidFill>
                <a:latin typeface="Garamond" pitchFamily="18" charset="0"/>
              </a:rPr>
              <a:t>技术方面                  （</a:t>
            </a:r>
            <a:r>
              <a:rPr lang="en-US" altLang="zh-CN" sz="2000" b="1">
                <a:solidFill>
                  <a:srgbClr val="FFFF00"/>
                </a:solidFill>
                <a:latin typeface="Garamond" pitchFamily="18" charset="0"/>
              </a:rPr>
              <a:t>Technology</a:t>
            </a:r>
            <a:r>
              <a:rPr lang="zh-CN" altLang="en-US" sz="2000" b="1">
                <a:solidFill>
                  <a:srgbClr val="FFFF00"/>
                </a:solidFill>
                <a:latin typeface="Garamond" pitchFamily="18" charset="0"/>
              </a:rPr>
              <a:t>）</a:t>
            </a:r>
          </a:p>
          <a:p>
            <a:pPr>
              <a:spcBef>
                <a:spcPct val="50000"/>
              </a:spcBef>
              <a:buClrTx/>
              <a:buSzTx/>
              <a:buFontTx/>
              <a:buChar char="•"/>
            </a:pPr>
            <a:r>
              <a:rPr lang="zh-CN" altLang="en-US" sz="1800" b="1">
                <a:solidFill>
                  <a:srgbClr val="FFFF00"/>
                </a:solidFill>
                <a:latin typeface="Garamond" pitchFamily="18" charset="0"/>
              </a:rPr>
              <a:t> 方法</a:t>
            </a:r>
          </a:p>
          <a:p>
            <a:pPr>
              <a:spcBef>
                <a:spcPct val="50000"/>
              </a:spcBef>
              <a:buClrTx/>
              <a:buSzTx/>
              <a:buFontTx/>
              <a:buChar char="•"/>
            </a:pPr>
            <a:r>
              <a:rPr lang="zh-CN" altLang="en-US" sz="1800" b="1">
                <a:solidFill>
                  <a:srgbClr val="FFFF00"/>
                </a:solidFill>
                <a:latin typeface="Garamond" pitchFamily="18" charset="0"/>
              </a:rPr>
              <a:t> 工具</a:t>
            </a:r>
          </a:p>
          <a:p>
            <a:pPr>
              <a:spcBef>
                <a:spcPct val="50000"/>
              </a:spcBef>
              <a:buClrTx/>
              <a:buSzTx/>
              <a:buFontTx/>
              <a:buChar char="•"/>
            </a:pPr>
            <a:r>
              <a:rPr lang="zh-CN" altLang="en-US" sz="1800" b="1">
                <a:solidFill>
                  <a:srgbClr val="FFFF00"/>
                </a:solidFill>
                <a:latin typeface="Garamond" pitchFamily="18" charset="0"/>
              </a:rPr>
              <a:t> 产品</a:t>
            </a:r>
          </a:p>
        </p:txBody>
      </p:sp>
      <p:sp>
        <p:nvSpPr>
          <p:cNvPr id="193548" name="Text Box 12"/>
          <p:cNvSpPr txBox="1">
            <a:spLocks noChangeArrowheads="1"/>
          </p:cNvSpPr>
          <p:nvPr/>
        </p:nvSpPr>
        <p:spPr bwMode="auto">
          <a:xfrm>
            <a:off x="7019925" y="3357563"/>
            <a:ext cx="1800225"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zh-CN" altLang="en-US" sz="2000" b="1">
                <a:solidFill>
                  <a:srgbClr val="FFFF00"/>
                </a:solidFill>
                <a:latin typeface="Garamond" pitchFamily="18" charset="0"/>
              </a:rPr>
              <a:t>人员方面          （</a:t>
            </a:r>
            <a:r>
              <a:rPr lang="en-US" altLang="zh-CN" sz="2000" b="1">
                <a:solidFill>
                  <a:srgbClr val="FFFF00"/>
                </a:solidFill>
                <a:latin typeface="Garamond" pitchFamily="18" charset="0"/>
              </a:rPr>
              <a:t>People</a:t>
            </a:r>
            <a:r>
              <a:rPr lang="zh-CN" altLang="en-US" sz="2000" b="1">
                <a:solidFill>
                  <a:srgbClr val="FFFF00"/>
                </a:solidFill>
                <a:latin typeface="Garamond" pitchFamily="18" charset="0"/>
              </a:rPr>
              <a:t>）</a:t>
            </a:r>
          </a:p>
          <a:p>
            <a:pPr>
              <a:spcBef>
                <a:spcPct val="50000"/>
              </a:spcBef>
              <a:buClrTx/>
              <a:buSzTx/>
              <a:buFontTx/>
              <a:buChar char="•"/>
            </a:pPr>
            <a:r>
              <a:rPr lang="zh-CN" altLang="en-US" sz="1800" b="1">
                <a:solidFill>
                  <a:srgbClr val="FFFF00"/>
                </a:solidFill>
                <a:latin typeface="Garamond" pitchFamily="18" charset="0"/>
              </a:rPr>
              <a:t>技能</a:t>
            </a:r>
          </a:p>
          <a:p>
            <a:pPr>
              <a:spcBef>
                <a:spcPct val="50000"/>
              </a:spcBef>
              <a:buClrTx/>
              <a:buSzTx/>
              <a:buFontTx/>
              <a:buChar char="•"/>
            </a:pPr>
            <a:r>
              <a:rPr lang="zh-CN" altLang="en-US" sz="1800" b="1">
                <a:solidFill>
                  <a:srgbClr val="FFFF00"/>
                </a:solidFill>
                <a:latin typeface="Garamond" pitchFamily="18" charset="0"/>
              </a:rPr>
              <a:t>关系</a:t>
            </a:r>
          </a:p>
          <a:p>
            <a:pPr>
              <a:spcBef>
                <a:spcPct val="50000"/>
              </a:spcBef>
              <a:buClrTx/>
              <a:buSzTx/>
              <a:buFontTx/>
              <a:buChar char="•"/>
            </a:pPr>
            <a:r>
              <a:rPr lang="zh-CN" altLang="en-US" sz="1800" b="1">
                <a:solidFill>
                  <a:srgbClr val="FFFF00"/>
                </a:solidFill>
                <a:latin typeface="Garamond" pitchFamily="18" charset="0"/>
              </a:rPr>
              <a:t>承诺</a:t>
            </a:r>
            <a:r>
              <a:rPr lang="en-US" altLang="zh-CN" sz="1800" b="1">
                <a:solidFill>
                  <a:srgbClr val="FFFF00"/>
                </a:solidFill>
                <a:latin typeface="Garamond" pitchFamily="18" charset="0"/>
              </a:rPr>
              <a:t>/</a:t>
            </a:r>
            <a:r>
              <a:rPr lang="zh-CN" altLang="en-US" sz="1800" b="1">
                <a:solidFill>
                  <a:srgbClr val="FFFF00"/>
                </a:solidFill>
                <a:latin typeface="Garamond" pitchFamily="18" charset="0"/>
              </a:rPr>
              <a:t>委托</a:t>
            </a:r>
          </a:p>
          <a:p>
            <a:pPr>
              <a:spcBef>
                <a:spcPct val="50000"/>
              </a:spcBef>
              <a:buClrTx/>
              <a:buSzTx/>
              <a:buFontTx/>
              <a:buChar char="•"/>
            </a:pPr>
            <a:r>
              <a:rPr lang="zh-CN" altLang="en-US" sz="1800" b="1">
                <a:solidFill>
                  <a:srgbClr val="FFFF00"/>
                </a:solidFill>
                <a:latin typeface="Garamond" pitchFamily="18" charset="0"/>
              </a:rPr>
              <a:t>激励</a:t>
            </a:r>
          </a:p>
        </p:txBody>
      </p:sp>
      <p:sp>
        <p:nvSpPr>
          <p:cNvPr id="3" name="灯片编号占位符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D66F5315-D531-4A21-AE34-CBA11F7A9FCC}" type="slidenum">
              <a:rPr lang="zh-CN" altLang="en-US" sz="1200" smtClean="0">
                <a:solidFill>
                  <a:schemeClr val="bg2"/>
                </a:solidFill>
                <a:latin typeface="Arial" pitchFamily="34" charset="0"/>
              </a:rPr>
              <a:pPr eaLnBrk="1" hangingPunct="1">
                <a:spcBef>
                  <a:spcPct val="0"/>
                </a:spcBef>
                <a:buClrTx/>
                <a:buSzTx/>
                <a:buFontTx/>
                <a:buNone/>
              </a:pPr>
              <a:t>185</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93544"/>
                                        </p:tgtEl>
                                        <p:attrNameLst>
                                          <p:attrName>style.visibility</p:attrName>
                                        </p:attrNameLst>
                                      </p:cBhvr>
                                      <p:to>
                                        <p:strVal val="visible"/>
                                      </p:to>
                                    </p:set>
                                    <p:anim calcmode="lin" valueType="num">
                                      <p:cBhvr>
                                        <p:cTn id="7" dur="1000" fill="hold"/>
                                        <p:tgtEl>
                                          <p:spTgt spid="193544"/>
                                        </p:tgtEl>
                                        <p:attrNameLst>
                                          <p:attrName>ppt_w</p:attrName>
                                        </p:attrNameLst>
                                      </p:cBhvr>
                                      <p:tavLst>
                                        <p:tav tm="0">
                                          <p:val>
                                            <p:fltVal val="0"/>
                                          </p:val>
                                        </p:tav>
                                        <p:tav tm="100000">
                                          <p:val>
                                            <p:strVal val="#ppt_w"/>
                                          </p:val>
                                        </p:tav>
                                      </p:tavLst>
                                    </p:anim>
                                    <p:anim calcmode="lin" valueType="num">
                                      <p:cBhvr>
                                        <p:cTn id="8" dur="1000" fill="hold"/>
                                        <p:tgtEl>
                                          <p:spTgt spid="193544"/>
                                        </p:tgtEl>
                                        <p:attrNameLst>
                                          <p:attrName>ppt_h</p:attrName>
                                        </p:attrNameLst>
                                      </p:cBhvr>
                                      <p:tavLst>
                                        <p:tav tm="0">
                                          <p:val>
                                            <p:fltVal val="0"/>
                                          </p:val>
                                        </p:tav>
                                        <p:tav tm="100000">
                                          <p:val>
                                            <p:strVal val="#ppt_h"/>
                                          </p:val>
                                        </p:tav>
                                      </p:tavLst>
                                    </p:anim>
                                    <p:anim calcmode="lin" valueType="num">
                                      <p:cBhvr>
                                        <p:cTn id="9" dur="1000" fill="hold"/>
                                        <p:tgtEl>
                                          <p:spTgt spid="193544"/>
                                        </p:tgtEl>
                                        <p:attrNameLst>
                                          <p:attrName>style.rotation</p:attrName>
                                        </p:attrNameLst>
                                      </p:cBhvr>
                                      <p:tavLst>
                                        <p:tav tm="0">
                                          <p:val>
                                            <p:fltVal val="90"/>
                                          </p:val>
                                        </p:tav>
                                        <p:tav tm="100000">
                                          <p:val>
                                            <p:fltVal val="0"/>
                                          </p:val>
                                        </p:tav>
                                      </p:tavLst>
                                    </p:anim>
                                    <p:animEffect transition="in" filter="fade">
                                      <p:cBhvr>
                                        <p:cTn id="10" dur="1000"/>
                                        <p:tgtEl>
                                          <p:spTgt spid="193544"/>
                                        </p:tgtEl>
                                      </p:cBhvr>
                                    </p:animEffect>
                                  </p:childTnLst>
                                </p:cTn>
                              </p:par>
                            </p:childTnLst>
                          </p:cTn>
                        </p:par>
                        <p:par>
                          <p:cTn id="11" fill="hold" nodeType="afterGroup">
                            <p:stCondLst>
                              <p:cond delay="1000"/>
                            </p:stCondLst>
                            <p:childTnLst>
                              <p:par>
                                <p:cTn id="12" presetID="53" presetClass="entr" presetSubtype="0" fill="hold" grpId="0" nodeType="afterEffect">
                                  <p:stCondLst>
                                    <p:cond delay="0"/>
                                  </p:stCondLst>
                                  <p:childTnLst>
                                    <p:set>
                                      <p:cBhvr>
                                        <p:cTn id="13" dur="1" fill="hold">
                                          <p:stCondLst>
                                            <p:cond delay="0"/>
                                          </p:stCondLst>
                                        </p:cTn>
                                        <p:tgtEl>
                                          <p:spTgt spid="193545"/>
                                        </p:tgtEl>
                                        <p:attrNameLst>
                                          <p:attrName>style.visibility</p:attrName>
                                        </p:attrNameLst>
                                      </p:cBhvr>
                                      <p:to>
                                        <p:strVal val="visible"/>
                                      </p:to>
                                    </p:set>
                                    <p:anim calcmode="lin" valueType="num">
                                      <p:cBhvr>
                                        <p:cTn id="14" dur="500" fill="hold"/>
                                        <p:tgtEl>
                                          <p:spTgt spid="193545"/>
                                        </p:tgtEl>
                                        <p:attrNameLst>
                                          <p:attrName>ppt_w</p:attrName>
                                        </p:attrNameLst>
                                      </p:cBhvr>
                                      <p:tavLst>
                                        <p:tav tm="0">
                                          <p:val>
                                            <p:fltVal val="0"/>
                                          </p:val>
                                        </p:tav>
                                        <p:tav tm="100000">
                                          <p:val>
                                            <p:strVal val="#ppt_w"/>
                                          </p:val>
                                        </p:tav>
                                      </p:tavLst>
                                    </p:anim>
                                    <p:anim calcmode="lin" valueType="num">
                                      <p:cBhvr>
                                        <p:cTn id="15" dur="500" fill="hold"/>
                                        <p:tgtEl>
                                          <p:spTgt spid="193545"/>
                                        </p:tgtEl>
                                        <p:attrNameLst>
                                          <p:attrName>ppt_h</p:attrName>
                                        </p:attrNameLst>
                                      </p:cBhvr>
                                      <p:tavLst>
                                        <p:tav tm="0">
                                          <p:val>
                                            <p:fltVal val="0"/>
                                          </p:val>
                                        </p:tav>
                                        <p:tav tm="100000">
                                          <p:val>
                                            <p:strVal val="#ppt_h"/>
                                          </p:val>
                                        </p:tav>
                                      </p:tavLst>
                                    </p:anim>
                                    <p:animEffect transition="in" filter="fade">
                                      <p:cBhvr>
                                        <p:cTn id="16" dur="500"/>
                                        <p:tgtEl>
                                          <p:spTgt spid="1935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1" presetClass="entr" presetSubtype="0" fill="hold" nodeType="clickEffect">
                                  <p:stCondLst>
                                    <p:cond delay="0"/>
                                  </p:stCondLst>
                                  <p:iterate type="lt">
                                    <p:tmPct val="5000"/>
                                  </p:iterate>
                                  <p:childTnLst>
                                    <p:set>
                                      <p:cBhvr>
                                        <p:cTn id="20" dur="1" fill="hold">
                                          <p:stCondLst>
                                            <p:cond delay="0"/>
                                          </p:stCondLst>
                                        </p:cTn>
                                        <p:tgtEl>
                                          <p:spTgt spid="193543"/>
                                        </p:tgtEl>
                                        <p:attrNameLst>
                                          <p:attrName>style.visibility</p:attrName>
                                        </p:attrNameLst>
                                      </p:cBhvr>
                                      <p:to>
                                        <p:strVal val="visible"/>
                                      </p:to>
                                    </p:set>
                                    <p:anim calcmode="lin" valueType="num">
                                      <p:cBhvr>
                                        <p:cTn id="21" dur="1000" fill="hold"/>
                                        <p:tgtEl>
                                          <p:spTgt spid="193543"/>
                                        </p:tgtEl>
                                        <p:attrNameLst>
                                          <p:attrName>ppt_w</p:attrName>
                                        </p:attrNameLst>
                                      </p:cBhvr>
                                      <p:tavLst>
                                        <p:tav tm="0">
                                          <p:val>
                                            <p:fltVal val="0"/>
                                          </p:val>
                                        </p:tav>
                                        <p:tav tm="100000">
                                          <p:val>
                                            <p:strVal val="#ppt_w"/>
                                          </p:val>
                                        </p:tav>
                                      </p:tavLst>
                                    </p:anim>
                                    <p:anim calcmode="lin" valueType="num">
                                      <p:cBhvr>
                                        <p:cTn id="22" dur="1000" fill="hold"/>
                                        <p:tgtEl>
                                          <p:spTgt spid="193543"/>
                                        </p:tgtEl>
                                        <p:attrNameLst>
                                          <p:attrName>ppt_h</p:attrName>
                                        </p:attrNameLst>
                                      </p:cBhvr>
                                      <p:tavLst>
                                        <p:tav tm="0">
                                          <p:val>
                                            <p:fltVal val="0"/>
                                          </p:val>
                                        </p:tav>
                                        <p:tav tm="100000">
                                          <p:val>
                                            <p:strVal val="#ppt_h"/>
                                          </p:val>
                                        </p:tav>
                                      </p:tavLst>
                                    </p:anim>
                                    <p:anim calcmode="lin" valueType="num">
                                      <p:cBhvr>
                                        <p:cTn id="23" dur="1000" fill="hold"/>
                                        <p:tgtEl>
                                          <p:spTgt spid="193543"/>
                                        </p:tgtEl>
                                        <p:attrNameLst>
                                          <p:attrName>style.rotation</p:attrName>
                                        </p:attrNameLst>
                                      </p:cBhvr>
                                      <p:tavLst>
                                        <p:tav tm="0">
                                          <p:val>
                                            <p:fltVal val="90"/>
                                          </p:val>
                                        </p:tav>
                                        <p:tav tm="100000">
                                          <p:val>
                                            <p:fltVal val="0"/>
                                          </p:val>
                                        </p:tav>
                                      </p:tavLst>
                                    </p:anim>
                                    <p:animEffect transition="in" filter="fade">
                                      <p:cBhvr>
                                        <p:cTn id="24" dur="1000"/>
                                        <p:tgtEl>
                                          <p:spTgt spid="193543"/>
                                        </p:tgtEl>
                                      </p:cBhvr>
                                    </p:animEffect>
                                  </p:childTnLst>
                                </p:cTn>
                              </p:par>
                            </p:childTnLst>
                          </p:cTn>
                        </p:par>
                        <p:par>
                          <p:cTn id="25" fill="hold" nodeType="afterGroup">
                            <p:stCondLst>
                              <p:cond delay="1000"/>
                            </p:stCondLst>
                            <p:childTnLst>
                              <p:par>
                                <p:cTn id="26" presetID="53" presetClass="entr" presetSubtype="0" fill="hold" grpId="0" nodeType="afterEffect">
                                  <p:stCondLst>
                                    <p:cond delay="0"/>
                                  </p:stCondLst>
                                  <p:childTnLst>
                                    <p:set>
                                      <p:cBhvr>
                                        <p:cTn id="27" dur="1" fill="hold">
                                          <p:stCondLst>
                                            <p:cond delay="0"/>
                                          </p:stCondLst>
                                        </p:cTn>
                                        <p:tgtEl>
                                          <p:spTgt spid="193546"/>
                                        </p:tgtEl>
                                        <p:attrNameLst>
                                          <p:attrName>style.visibility</p:attrName>
                                        </p:attrNameLst>
                                      </p:cBhvr>
                                      <p:to>
                                        <p:strVal val="visible"/>
                                      </p:to>
                                    </p:set>
                                    <p:anim calcmode="lin" valueType="num">
                                      <p:cBhvr>
                                        <p:cTn id="28" dur="500" fill="hold"/>
                                        <p:tgtEl>
                                          <p:spTgt spid="193546"/>
                                        </p:tgtEl>
                                        <p:attrNameLst>
                                          <p:attrName>ppt_w</p:attrName>
                                        </p:attrNameLst>
                                      </p:cBhvr>
                                      <p:tavLst>
                                        <p:tav tm="0">
                                          <p:val>
                                            <p:fltVal val="0"/>
                                          </p:val>
                                        </p:tav>
                                        <p:tav tm="100000">
                                          <p:val>
                                            <p:strVal val="#ppt_w"/>
                                          </p:val>
                                        </p:tav>
                                      </p:tavLst>
                                    </p:anim>
                                    <p:anim calcmode="lin" valueType="num">
                                      <p:cBhvr>
                                        <p:cTn id="29" dur="500" fill="hold"/>
                                        <p:tgtEl>
                                          <p:spTgt spid="193546"/>
                                        </p:tgtEl>
                                        <p:attrNameLst>
                                          <p:attrName>ppt_h</p:attrName>
                                        </p:attrNameLst>
                                      </p:cBhvr>
                                      <p:tavLst>
                                        <p:tav tm="0">
                                          <p:val>
                                            <p:fltVal val="0"/>
                                          </p:val>
                                        </p:tav>
                                        <p:tav tm="100000">
                                          <p:val>
                                            <p:strVal val="#ppt_h"/>
                                          </p:val>
                                        </p:tav>
                                      </p:tavLst>
                                    </p:anim>
                                    <p:animEffect transition="in" filter="fade">
                                      <p:cBhvr>
                                        <p:cTn id="30" dur="500"/>
                                        <p:tgtEl>
                                          <p:spTgt spid="19354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1" presetClass="entr" presetSubtype="0" fill="hold" nodeType="clickEffect">
                                  <p:stCondLst>
                                    <p:cond delay="0"/>
                                  </p:stCondLst>
                                  <p:iterate type="lt">
                                    <p:tmPct val="5000"/>
                                  </p:iterate>
                                  <p:childTnLst>
                                    <p:set>
                                      <p:cBhvr>
                                        <p:cTn id="34" dur="1" fill="hold">
                                          <p:stCondLst>
                                            <p:cond delay="0"/>
                                          </p:stCondLst>
                                        </p:cTn>
                                        <p:tgtEl>
                                          <p:spTgt spid="193542"/>
                                        </p:tgtEl>
                                        <p:attrNameLst>
                                          <p:attrName>style.visibility</p:attrName>
                                        </p:attrNameLst>
                                      </p:cBhvr>
                                      <p:to>
                                        <p:strVal val="visible"/>
                                      </p:to>
                                    </p:set>
                                    <p:anim calcmode="lin" valueType="num">
                                      <p:cBhvr>
                                        <p:cTn id="35" dur="1000" fill="hold"/>
                                        <p:tgtEl>
                                          <p:spTgt spid="193542"/>
                                        </p:tgtEl>
                                        <p:attrNameLst>
                                          <p:attrName>ppt_w</p:attrName>
                                        </p:attrNameLst>
                                      </p:cBhvr>
                                      <p:tavLst>
                                        <p:tav tm="0">
                                          <p:val>
                                            <p:fltVal val="0"/>
                                          </p:val>
                                        </p:tav>
                                        <p:tav tm="100000">
                                          <p:val>
                                            <p:strVal val="#ppt_w"/>
                                          </p:val>
                                        </p:tav>
                                      </p:tavLst>
                                    </p:anim>
                                    <p:anim calcmode="lin" valueType="num">
                                      <p:cBhvr>
                                        <p:cTn id="36" dur="1000" fill="hold"/>
                                        <p:tgtEl>
                                          <p:spTgt spid="193542"/>
                                        </p:tgtEl>
                                        <p:attrNameLst>
                                          <p:attrName>ppt_h</p:attrName>
                                        </p:attrNameLst>
                                      </p:cBhvr>
                                      <p:tavLst>
                                        <p:tav tm="0">
                                          <p:val>
                                            <p:fltVal val="0"/>
                                          </p:val>
                                        </p:tav>
                                        <p:tav tm="100000">
                                          <p:val>
                                            <p:strVal val="#ppt_h"/>
                                          </p:val>
                                        </p:tav>
                                      </p:tavLst>
                                    </p:anim>
                                    <p:anim calcmode="lin" valueType="num">
                                      <p:cBhvr>
                                        <p:cTn id="37" dur="1000" fill="hold"/>
                                        <p:tgtEl>
                                          <p:spTgt spid="193542"/>
                                        </p:tgtEl>
                                        <p:attrNameLst>
                                          <p:attrName>style.rotation</p:attrName>
                                        </p:attrNameLst>
                                      </p:cBhvr>
                                      <p:tavLst>
                                        <p:tav tm="0">
                                          <p:val>
                                            <p:fltVal val="90"/>
                                          </p:val>
                                        </p:tav>
                                        <p:tav tm="100000">
                                          <p:val>
                                            <p:fltVal val="0"/>
                                          </p:val>
                                        </p:tav>
                                      </p:tavLst>
                                    </p:anim>
                                    <p:animEffect transition="in" filter="fade">
                                      <p:cBhvr>
                                        <p:cTn id="38" dur="1000"/>
                                        <p:tgtEl>
                                          <p:spTgt spid="193542"/>
                                        </p:tgtEl>
                                      </p:cBhvr>
                                    </p:animEffect>
                                  </p:childTnLst>
                                </p:cTn>
                              </p:par>
                            </p:childTnLst>
                          </p:cTn>
                        </p:par>
                        <p:par>
                          <p:cTn id="39" fill="hold" nodeType="afterGroup">
                            <p:stCondLst>
                              <p:cond delay="1000"/>
                            </p:stCondLst>
                            <p:childTnLst>
                              <p:par>
                                <p:cTn id="40" presetID="53" presetClass="entr" presetSubtype="0" fill="hold" grpId="0" nodeType="afterEffect">
                                  <p:stCondLst>
                                    <p:cond delay="0"/>
                                  </p:stCondLst>
                                  <p:childTnLst>
                                    <p:set>
                                      <p:cBhvr>
                                        <p:cTn id="41" dur="1" fill="hold">
                                          <p:stCondLst>
                                            <p:cond delay="0"/>
                                          </p:stCondLst>
                                        </p:cTn>
                                        <p:tgtEl>
                                          <p:spTgt spid="193548"/>
                                        </p:tgtEl>
                                        <p:attrNameLst>
                                          <p:attrName>style.visibility</p:attrName>
                                        </p:attrNameLst>
                                      </p:cBhvr>
                                      <p:to>
                                        <p:strVal val="visible"/>
                                      </p:to>
                                    </p:set>
                                    <p:anim calcmode="lin" valueType="num">
                                      <p:cBhvr>
                                        <p:cTn id="42" dur="500" fill="hold"/>
                                        <p:tgtEl>
                                          <p:spTgt spid="193548"/>
                                        </p:tgtEl>
                                        <p:attrNameLst>
                                          <p:attrName>ppt_w</p:attrName>
                                        </p:attrNameLst>
                                      </p:cBhvr>
                                      <p:tavLst>
                                        <p:tav tm="0">
                                          <p:val>
                                            <p:fltVal val="0"/>
                                          </p:val>
                                        </p:tav>
                                        <p:tav tm="100000">
                                          <p:val>
                                            <p:strVal val="#ppt_w"/>
                                          </p:val>
                                        </p:tav>
                                      </p:tavLst>
                                    </p:anim>
                                    <p:anim calcmode="lin" valueType="num">
                                      <p:cBhvr>
                                        <p:cTn id="43" dur="500" fill="hold"/>
                                        <p:tgtEl>
                                          <p:spTgt spid="193548"/>
                                        </p:tgtEl>
                                        <p:attrNameLst>
                                          <p:attrName>ppt_h</p:attrName>
                                        </p:attrNameLst>
                                      </p:cBhvr>
                                      <p:tavLst>
                                        <p:tav tm="0">
                                          <p:val>
                                            <p:fltVal val="0"/>
                                          </p:val>
                                        </p:tav>
                                        <p:tav tm="100000">
                                          <p:val>
                                            <p:strVal val="#ppt_h"/>
                                          </p:val>
                                        </p:tav>
                                      </p:tavLst>
                                    </p:anim>
                                    <p:animEffect transition="in" filter="fade">
                                      <p:cBhvr>
                                        <p:cTn id="44" dur="500"/>
                                        <p:tgtEl>
                                          <p:spTgt spid="19354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1" presetClass="entr" presetSubtype="0" fill="hold" nodeType="clickEffect">
                                  <p:stCondLst>
                                    <p:cond delay="0"/>
                                  </p:stCondLst>
                                  <p:iterate type="lt">
                                    <p:tmPct val="5000"/>
                                  </p:iterate>
                                  <p:childTnLst>
                                    <p:set>
                                      <p:cBhvr>
                                        <p:cTn id="48" dur="1" fill="hold">
                                          <p:stCondLst>
                                            <p:cond delay="0"/>
                                          </p:stCondLst>
                                        </p:cTn>
                                        <p:tgtEl>
                                          <p:spTgt spid="193541"/>
                                        </p:tgtEl>
                                        <p:attrNameLst>
                                          <p:attrName>style.visibility</p:attrName>
                                        </p:attrNameLst>
                                      </p:cBhvr>
                                      <p:to>
                                        <p:strVal val="visible"/>
                                      </p:to>
                                    </p:set>
                                    <p:anim calcmode="lin" valueType="num">
                                      <p:cBhvr>
                                        <p:cTn id="49" dur="1000" fill="hold"/>
                                        <p:tgtEl>
                                          <p:spTgt spid="193541"/>
                                        </p:tgtEl>
                                        <p:attrNameLst>
                                          <p:attrName>ppt_w</p:attrName>
                                        </p:attrNameLst>
                                      </p:cBhvr>
                                      <p:tavLst>
                                        <p:tav tm="0">
                                          <p:val>
                                            <p:fltVal val="0"/>
                                          </p:val>
                                        </p:tav>
                                        <p:tav tm="100000">
                                          <p:val>
                                            <p:strVal val="#ppt_w"/>
                                          </p:val>
                                        </p:tav>
                                      </p:tavLst>
                                    </p:anim>
                                    <p:anim calcmode="lin" valueType="num">
                                      <p:cBhvr>
                                        <p:cTn id="50" dur="1000" fill="hold"/>
                                        <p:tgtEl>
                                          <p:spTgt spid="193541"/>
                                        </p:tgtEl>
                                        <p:attrNameLst>
                                          <p:attrName>ppt_h</p:attrName>
                                        </p:attrNameLst>
                                      </p:cBhvr>
                                      <p:tavLst>
                                        <p:tav tm="0">
                                          <p:val>
                                            <p:fltVal val="0"/>
                                          </p:val>
                                        </p:tav>
                                        <p:tav tm="100000">
                                          <p:val>
                                            <p:strVal val="#ppt_h"/>
                                          </p:val>
                                        </p:tav>
                                      </p:tavLst>
                                    </p:anim>
                                    <p:anim calcmode="lin" valueType="num">
                                      <p:cBhvr>
                                        <p:cTn id="51" dur="1000" fill="hold"/>
                                        <p:tgtEl>
                                          <p:spTgt spid="193541"/>
                                        </p:tgtEl>
                                        <p:attrNameLst>
                                          <p:attrName>style.rotation</p:attrName>
                                        </p:attrNameLst>
                                      </p:cBhvr>
                                      <p:tavLst>
                                        <p:tav tm="0">
                                          <p:val>
                                            <p:fltVal val="90"/>
                                          </p:val>
                                        </p:tav>
                                        <p:tav tm="100000">
                                          <p:val>
                                            <p:fltVal val="0"/>
                                          </p:val>
                                        </p:tav>
                                      </p:tavLst>
                                    </p:anim>
                                    <p:animEffect transition="in" filter="fade">
                                      <p:cBhvr>
                                        <p:cTn id="52" dur="1000"/>
                                        <p:tgtEl>
                                          <p:spTgt spid="193541"/>
                                        </p:tgtEl>
                                      </p:cBhvr>
                                    </p:animEffect>
                                  </p:childTnLst>
                                </p:cTn>
                              </p:par>
                            </p:childTnLst>
                          </p:cTn>
                        </p:par>
                        <p:par>
                          <p:cTn id="53" fill="hold" nodeType="afterGroup">
                            <p:stCondLst>
                              <p:cond delay="1000"/>
                            </p:stCondLst>
                            <p:childTnLst>
                              <p:par>
                                <p:cTn id="54" presetID="53" presetClass="entr" presetSubtype="0" fill="hold" grpId="0" nodeType="afterEffect">
                                  <p:stCondLst>
                                    <p:cond delay="0"/>
                                  </p:stCondLst>
                                  <p:childTnLst>
                                    <p:set>
                                      <p:cBhvr>
                                        <p:cTn id="55" dur="1" fill="hold">
                                          <p:stCondLst>
                                            <p:cond delay="0"/>
                                          </p:stCondLst>
                                        </p:cTn>
                                        <p:tgtEl>
                                          <p:spTgt spid="193547"/>
                                        </p:tgtEl>
                                        <p:attrNameLst>
                                          <p:attrName>style.visibility</p:attrName>
                                        </p:attrNameLst>
                                      </p:cBhvr>
                                      <p:to>
                                        <p:strVal val="visible"/>
                                      </p:to>
                                    </p:set>
                                    <p:anim calcmode="lin" valueType="num">
                                      <p:cBhvr>
                                        <p:cTn id="56" dur="500" fill="hold"/>
                                        <p:tgtEl>
                                          <p:spTgt spid="193547"/>
                                        </p:tgtEl>
                                        <p:attrNameLst>
                                          <p:attrName>ppt_w</p:attrName>
                                        </p:attrNameLst>
                                      </p:cBhvr>
                                      <p:tavLst>
                                        <p:tav tm="0">
                                          <p:val>
                                            <p:fltVal val="0"/>
                                          </p:val>
                                        </p:tav>
                                        <p:tav tm="100000">
                                          <p:val>
                                            <p:strVal val="#ppt_w"/>
                                          </p:val>
                                        </p:tav>
                                      </p:tavLst>
                                    </p:anim>
                                    <p:anim calcmode="lin" valueType="num">
                                      <p:cBhvr>
                                        <p:cTn id="57" dur="500" fill="hold"/>
                                        <p:tgtEl>
                                          <p:spTgt spid="193547"/>
                                        </p:tgtEl>
                                        <p:attrNameLst>
                                          <p:attrName>ppt_h</p:attrName>
                                        </p:attrNameLst>
                                      </p:cBhvr>
                                      <p:tavLst>
                                        <p:tav tm="0">
                                          <p:val>
                                            <p:fltVal val="0"/>
                                          </p:val>
                                        </p:tav>
                                        <p:tav tm="100000">
                                          <p:val>
                                            <p:strVal val="#ppt_h"/>
                                          </p:val>
                                        </p:tav>
                                      </p:tavLst>
                                    </p:anim>
                                    <p:animEffect transition="in" filter="fade">
                                      <p:cBhvr>
                                        <p:cTn id="58" dur="500"/>
                                        <p:tgtEl>
                                          <p:spTgt spid="193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5" grpId="0"/>
      <p:bldP spid="193546" grpId="0"/>
      <p:bldP spid="193547" grpId="0"/>
      <p:bldP spid="193548"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198658" name="Rectangle 2"/>
          <p:cNvSpPr>
            <a:spLocks noGrp="1" noRot="1" noChangeArrowheads="1"/>
          </p:cNvSpPr>
          <p:nvPr>
            <p:ph type="title"/>
          </p:nvPr>
        </p:nvSpPr>
        <p:spPr/>
        <p:txBody>
          <a:bodyPr/>
          <a:lstStyle/>
          <a:p>
            <a:pPr algn="l" eaLnBrk="1" hangingPunct="1">
              <a:defRPr/>
            </a:pPr>
            <a:r>
              <a:rPr lang="zh-CN" altLang="en-US" smtClean="0">
                <a:ea typeface="黑体" pitchFamily="2" charset="-122"/>
              </a:rPr>
              <a:t>八、软件的发展趋势</a:t>
            </a:r>
          </a:p>
        </p:txBody>
      </p:sp>
      <p:grpSp>
        <p:nvGrpSpPr>
          <p:cNvPr id="2" name="Group 86"/>
          <p:cNvGrpSpPr>
            <a:grpSpLocks/>
          </p:cNvGrpSpPr>
          <p:nvPr/>
        </p:nvGrpSpPr>
        <p:grpSpPr bwMode="auto">
          <a:xfrm>
            <a:off x="395288" y="1268413"/>
            <a:ext cx="5545137" cy="4895850"/>
            <a:chOff x="471" y="754"/>
            <a:chExt cx="3724" cy="3084"/>
          </a:xfrm>
        </p:grpSpPr>
        <p:grpSp>
          <p:nvGrpSpPr>
            <p:cNvPr id="194574" name="Group 78"/>
            <p:cNvGrpSpPr>
              <a:grpSpLocks/>
            </p:cNvGrpSpPr>
            <p:nvPr/>
          </p:nvGrpSpPr>
          <p:grpSpPr bwMode="auto">
            <a:xfrm>
              <a:off x="521" y="754"/>
              <a:ext cx="3674" cy="3084"/>
              <a:chOff x="702" y="799"/>
              <a:chExt cx="3584" cy="3130"/>
            </a:xfrm>
          </p:grpSpPr>
          <p:grpSp>
            <p:nvGrpSpPr>
              <p:cNvPr id="194580" name="Group 68"/>
              <p:cNvGrpSpPr>
                <a:grpSpLocks/>
              </p:cNvGrpSpPr>
              <p:nvPr/>
            </p:nvGrpSpPr>
            <p:grpSpPr bwMode="auto">
              <a:xfrm>
                <a:off x="703" y="799"/>
                <a:ext cx="3557" cy="2514"/>
                <a:chOff x="2688" y="1536"/>
                <a:chExt cx="2571" cy="1817"/>
              </a:xfrm>
            </p:grpSpPr>
            <p:sp>
              <p:nvSpPr>
                <p:cNvPr id="198692" name="AutoShape 36"/>
                <p:cNvSpPr>
                  <a:spLocks noChangeArrowheads="1"/>
                </p:cNvSpPr>
                <p:nvPr/>
              </p:nvSpPr>
              <p:spPr bwMode="gray">
                <a:xfrm>
                  <a:off x="2715" y="1536"/>
                  <a:ext cx="2544" cy="373"/>
                </a:xfrm>
                <a:prstGeom prst="roundRect">
                  <a:avLst>
                    <a:gd name="adj" fmla="val 50000"/>
                  </a:avLst>
                </a:prstGeom>
                <a:gradFill rotWithShape="1">
                  <a:gsLst>
                    <a:gs pos="0">
                      <a:schemeClr val="bg1">
                        <a:gamma/>
                        <a:shade val="0"/>
                        <a:invGamma/>
                      </a:schemeClr>
                    </a:gs>
                    <a:gs pos="100000">
                      <a:schemeClr val="bg1"/>
                    </a:gs>
                  </a:gsLst>
                  <a:lin ang="0" scaled="1"/>
                </a:gradFill>
                <a:ln w="28575">
                  <a:solidFill>
                    <a:srgbClr val="EAEAEA"/>
                  </a:solidFill>
                  <a:round/>
                  <a:headEnd/>
                  <a:tailEnd/>
                </a:ln>
                <a:effectLst/>
              </p:spPr>
              <p:txBody>
                <a:bodyPr wrap="none" anchor="ctr"/>
                <a:lstStyle/>
                <a:p>
                  <a:pPr algn="r" eaLnBrk="0" hangingPunct="0">
                    <a:defRPr/>
                  </a:pPr>
                  <a:endParaRPr lang="zh-CN" altLang="en-US"/>
                </a:p>
              </p:txBody>
            </p:sp>
            <p:grpSp>
              <p:nvGrpSpPr>
                <p:cNvPr id="194591" name="Group 37"/>
                <p:cNvGrpSpPr>
                  <a:grpSpLocks/>
                </p:cNvGrpSpPr>
                <p:nvPr/>
              </p:nvGrpSpPr>
              <p:grpSpPr bwMode="auto">
                <a:xfrm>
                  <a:off x="2688" y="1548"/>
                  <a:ext cx="348" cy="368"/>
                  <a:chOff x="2959" y="1568"/>
                  <a:chExt cx="454" cy="480"/>
                </a:xfrm>
              </p:grpSpPr>
              <p:grpSp>
                <p:nvGrpSpPr>
                  <p:cNvPr id="194617" name="Group 38"/>
                  <p:cNvGrpSpPr>
                    <a:grpSpLocks/>
                  </p:cNvGrpSpPr>
                  <p:nvPr/>
                </p:nvGrpSpPr>
                <p:grpSpPr bwMode="auto">
                  <a:xfrm>
                    <a:off x="2959" y="1568"/>
                    <a:ext cx="454" cy="480"/>
                    <a:chOff x="192" y="1917"/>
                    <a:chExt cx="1042" cy="1102"/>
                  </a:xfrm>
                </p:grpSpPr>
                <p:pic>
                  <p:nvPicPr>
                    <p:cNvPr id="194619" name="Picture 39" descr="light_shadow"/>
                    <p:cNvPicPr>
                      <a:picLocks noChangeAspect="1" noChangeArrowheads="1"/>
                    </p:cNvPicPr>
                    <p:nvPr/>
                  </p:nvPicPr>
                  <p:blipFill>
                    <a:blip r:embed="rId3">
                      <a:lum bright="-78000" contrast="-78000"/>
                      <a:extLst>
                        <a:ext uri="{28A0092B-C50C-407E-A947-70E740481C1C}">
                          <a14:useLocalDpi xmlns:a14="http://schemas.microsoft.com/office/drawing/2010/main" val="0"/>
                        </a:ext>
                      </a:extLst>
                    </a:blip>
                    <a:srcRect/>
                    <a:stretch>
                      <a:fillRect/>
                    </a:stretch>
                  </p:blipFill>
                  <p:spPr bwMode="gray">
                    <a:xfrm>
                      <a:off x="291" y="2781"/>
                      <a:ext cx="858"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0" name="Picture 40"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92" y="1917"/>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97" name="Oval 41"/>
                    <p:cNvSpPr>
                      <a:spLocks noChangeArrowheads="1"/>
                    </p:cNvSpPr>
                    <p:nvPr/>
                  </p:nvSpPr>
                  <p:spPr bwMode="gray">
                    <a:xfrm>
                      <a:off x="192" y="1916"/>
                      <a:ext cx="1035" cy="1019"/>
                    </a:xfrm>
                    <a:prstGeom prst="ellipse">
                      <a:avLst/>
                    </a:prstGeom>
                    <a:gradFill rotWithShape="1">
                      <a:gsLst>
                        <a:gs pos="0">
                          <a:schemeClr val="hlink">
                            <a:gamma/>
                            <a:shade val="36078"/>
                            <a:invGamma/>
                            <a:alpha val="89999"/>
                          </a:schemeClr>
                        </a:gs>
                        <a:gs pos="50000">
                          <a:schemeClr val="hlink">
                            <a:alpha val="55000"/>
                          </a:schemeClr>
                        </a:gs>
                        <a:gs pos="100000">
                          <a:schemeClr val="hlink">
                            <a:gamma/>
                            <a:shade val="36078"/>
                            <a:invGamma/>
                            <a:alpha val="89999"/>
                          </a:schemeClr>
                        </a:gs>
                      </a:gsLst>
                      <a:lin ang="5400000" scaled="1"/>
                    </a:gradFill>
                    <a:ln w="9525" algn="ctr">
                      <a:noFill/>
                      <a:round/>
                      <a:headEnd/>
                      <a:tailEnd/>
                    </a:ln>
                    <a:effectLst/>
                  </p:spPr>
                  <p:txBody>
                    <a:bodyPr wrap="none" anchor="ctr"/>
                    <a:lstStyle/>
                    <a:p>
                      <a:pPr algn="r" eaLnBrk="0" hangingPunct="0">
                        <a:defRPr/>
                      </a:pPr>
                      <a:endParaRPr lang="zh-CN" altLang="en-US"/>
                    </a:p>
                  </p:txBody>
                </p:sp>
              </p:grpSp>
              <p:pic>
                <p:nvPicPr>
                  <p:cNvPr id="194618" name="Picture 42"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004" y="1572"/>
                    <a:ext cx="35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592" name="Rectangle 43"/>
                <p:cNvSpPr>
                  <a:spLocks noChangeArrowheads="1"/>
                </p:cNvSpPr>
                <p:nvPr/>
              </p:nvSpPr>
              <p:spPr bwMode="gray">
                <a:xfrm>
                  <a:off x="3101" y="1595"/>
                  <a:ext cx="194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2000" b="1">
                      <a:latin typeface="Garamond" pitchFamily="18" charset="0"/>
                    </a:rPr>
                    <a:t>遗留</a:t>
                  </a:r>
                  <a:r>
                    <a:rPr lang="en-US" altLang="zh-CN" sz="2000" b="1">
                      <a:latin typeface="Garamond" pitchFamily="18" charset="0"/>
                    </a:rPr>
                    <a:t>(legacy)</a:t>
                  </a:r>
                  <a:r>
                    <a:rPr lang="zh-CN" altLang="en-US" sz="2000" b="1">
                      <a:latin typeface="Garamond" pitchFamily="18" charset="0"/>
                    </a:rPr>
                    <a:t>软件将继续发挥作用。</a:t>
                  </a:r>
                  <a:endParaRPr lang="en-US" altLang="zh-CN" sz="2000" b="1">
                    <a:latin typeface="Garamond" pitchFamily="18" charset="0"/>
                  </a:endParaRPr>
                </a:p>
              </p:txBody>
            </p:sp>
            <p:sp>
              <p:nvSpPr>
                <p:cNvPr id="198700" name="AutoShape 44"/>
                <p:cNvSpPr>
                  <a:spLocks noChangeArrowheads="1"/>
                </p:cNvSpPr>
                <p:nvPr/>
              </p:nvSpPr>
              <p:spPr bwMode="gray">
                <a:xfrm>
                  <a:off x="2715" y="2020"/>
                  <a:ext cx="2544" cy="373"/>
                </a:xfrm>
                <a:prstGeom prst="roundRect">
                  <a:avLst>
                    <a:gd name="adj" fmla="val 50000"/>
                  </a:avLst>
                </a:prstGeom>
                <a:gradFill rotWithShape="1">
                  <a:gsLst>
                    <a:gs pos="0">
                      <a:schemeClr val="bg1">
                        <a:gamma/>
                        <a:shade val="0"/>
                        <a:invGamma/>
                      </a:schemeClr>
                    </a:gs>
                    <a:gs pos="100000">
                      <a:schemeClr val="bg1"/>
                    </a:gs>
                  </a:gsLst>
                  <a:lin ang="0" scaled="1"/>
                </a:gradFill>
                <a:ln w="28575">
                  <a:solidFill>
                    <a:srgbClr val="EAEAEA"/>
                  </a:solidFill>
                  <a:round/>
                  <a:headEnd/>
                  <a:tailEnd/>
                </a:ln>
                <a:effectLst/>
              </p:spPr>
              <p:txBody>
                <a:bodyPr wrap="none" anchor="ctr"/>
                <a:lstStyle/>
                <a:p>
                  <a:pPr algn="r" eaLnBrk="0" hangingPunct="0">
                    <a:defRPr/>
                  </a:pPr>
                  <a:endParaRPr lang="zh-CN" altLang="en-US"/>
                </a:p>
              </p:txBody>
            </p:sp>
            <p:grpSp>
              <p:nvGrpSpPr>
                <p:cNvPr id="194594" name="Group 45"/>
                <p:cNvGrpSpPr>
                  <a:grpSpLocks/>
                </p:cNvGrpSpPr>
                <p:nvPr/>
              </p:nvGrpSpPr>
              <p:grpSpPr bwMode="auto">
                <a:xfrm>
                  <a:off x="2688" y="2032"/>
                  <a:ext cx="348" cy="368"/>
                  <a:chOff x="2959" y="1568"/>
                  <a:chExt cx="454" cy="480"/>
                </a:xfrm>
              </p:grpSpPr>
              <p:grpSp>
                <p:nvGrpSpPr>
                  <p:cNvPr id="194612" name="Group 46"/>
                  <p:cNvGrpSpPr>
                    <a:grpSpLocks/>
                  </p:cNvGrpSpPr>
                  <p:nvPr/>
                </p:nvGrpSpPr>
                <p:grpSpPr bwMode="auto">
                  <a:xfrm>
                    <a:off x="2959" y="1568"/>
                    <a:ext cx="454" cy="480"/>
                    <a:chOff x="192" y="1917"/>
                    <a:chExt cx="1042" cy="1102"/>
                  </a:xfrm>
                </p:grpSpPr>
                <p:pic>
                  <p:nvPicPr>
                    <p:cNvPr id="194614" name="Picture 47" descr="light_shadow"/>
                    <p:cNvPicPr>
                      <a:picLocks noChangeAspect="1" noChangeArrowheads="1"/>
                    </p:cNvPicPr>
                    <p:nvPr/>
                  </p:nvPicPr>
                  <p:blipFill>
                    <a:blip r:embed="rId3">
                      <a:lum bright="-78000" contrast="-78000"/>
                      <a:extLst>
                        <a:ext uri="{28A0092B-C50C-407E-A947-70E740481C1C}">
                          <a14:useLocalDpi xmlns:a14="http://schemas.microsoft.com/office/drawing/2010/main" val="0"/>
                        </a:ext>
                      </a:extLst>
                    </a:blip>
                    <a:srcRect/>
                    <a:stretch>
                      <a:fillRect/>
                    </a:stretch>
                  </p:blipFill>
                  <p:spPr bwMode="gray">
                    <a:xfrm>
                      <a:off x="291" y="2781"/>
                      <a:ext cx="858"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5" name="Picture 48"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92" y="1917"/>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705" name="Oval 49"/>
                    <p:cNvSpPr>
                      <a:spLocks noChangeArrowheads="1"/>
                    </p:cNvSpPr>
                    <p:nvPr/>
                  </p:nvSpPr>
                  <p:spPr bwMode="gray">
                    <a:xfrm>
                      <a:off x="192" y="1917"/>
                      <a:ext cx="1035" cy="1019"/>
                    </a:xfrm>
                    <a:prstGeom prst="ellipse">
                      <a:avLst/>
                    </a:prstGeom>
                    <a:gradFill rotWithShape="1">
                      <a:gsLst>
                        <a:gs pos="0">
                          <a:schemeClr val="folHlink">
                            <a:gamma/>
                            <a:shade val="36078"/>
                            <a:invGamma/>
                            <a:alpha val="89999"/>
                          </a:schemeClr>
                        </a:gs>
                        <a:gs pos="50000">
                          <a:schemeClr val="folHlink">
                            <a:alpha val="55000"/>
                          </a:schemeClr>
                        </a:gs>
                        <a:gs pos="100000">
                          <a:schemeClr val="folHlink">
                            <a:gamma/>
                            <a:shade val="36078"/>
                            <a:invGamma/>
                            <a:alpha val="89999"/>
                          </a:schemeClr>
                        </a:gs>
                      </a:gsLst>
                      <a:lin ang="5400000" scaled="1"/>
                    </a:gradFill>
                    <a:ln w="9525" algn="ctr">
                      <a:noFill/>
                      <a:round/>
                      <a:headEnd/>
                      <a:tailEnd/>
                    </a:ln>
                    <a:effectLst/>
                  </p:spPr>
                  <p:txBody>
                    <a:bodyPr wrap="none" anchor="ctr"/>
                    <a:lstStyle/>
                    <a:p>
                      <a:pPr algn="r" eaLnBrk="0" hangingPunct="0">
                        <a:defRPr/>
                      </a:pPr>
                      <a:endParaRPr lang="zh-CN" altLang="en-US"/>
                    </a:p>
                  </p:txBody>
                </p:sp>
              </p:grpSp>
              <p:pic>
                <p:nvPicPr>
                  <p:cNvPr id="194613" name="Picture 50"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004" y="1572"/>
                    <a:ext cx="35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595" name="Rectangle 51"/>
                <p:cNvSpPr>
                  <a:spLocks noChangeArrowheads="1"/>
                </p:cNvSpPr>
                <p:nvPr/>
              </p:nvSpPr>
              <p:spPr bwMode="gray">
                <a:xfrm>
                  <a:off x="3101" y="2066"/>
                  <a:ext cx="1530"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2000" b="1">
                      <a:latin typeface="Garamond" pitchFamily="18" charset="0"/>
                    </a:rPr>
                    <a:t>软件应用范围将继续扩大，</a:t>
                  </a:r>
                </a:p>
                <a:p>
                  <a:pPr eaLnBrk="1" hangingPunct="1">
                    <a:spcBef>
                      <a:spcPct val="0"/>
                    </a:spcBef>
                    <a:buClrTx/>
                    <a:buSzTx/>
                    <a:buFontTx/>
                    <a:buNone/>
                  </a:pPr>
                  <a:r>
                    <a:rPr lang="zh-CN" altLang="en-US" sz="2000" b="1">
                      <a:latin typeface="Garamond" pitchFamily="18" charset="0"/>
                    </a:rPr>
                    <a:t>成为信息社会的基础设施。</a:t>
                  </a:r>
                  <a:endParaRPr lang="en-US" altLang="zh-CN" sz="2000" b="1">
                    <a:latin typeface="Garamond" pitchFamily="18" charset="0"/>
                  </a:endParaRPr>
                </a:p>
              </p:txBody>
            </p:sp>
            <p:sp>
              <p:nvSpPr>
                <p:cNvPr id="198708" name="AutoShape 52"/>
                <p:cNvSpPr>
                  <a:spLocks noChangeArrowheads="1"/>
                </p:cNvSpPr>
                <p:nvPr/>
              </p:nvSpPr>
              <p:spPr bwMode="gray">
                <a:xfrm>
                  <a:off x="2715" y="2509"/>
                  <a:ext cx="2544" cy="373"/>
                </a:xfrm>
                <a:prstGeom prst="roundRect">
                  <a:avLst>
                    <a:gd name="adj" fmla="val 50000"/>
                  </a:avLst>
                </a:prstGeom>
                <a:gradFill rotWithShape="1">
                  <a:gsLst>
                    <a:gs pos="0">
                      <a:schemeClr val="bg1">
                        <a:gamma/>
                        <a:shade val="0"/>
                        <a:invGamma/>
                      </a:schemeClr>
                    </a:gs>
                    <a:gs pos="100000">
                      <a:schemeClr val="bg1"/>
                    </a:gs>
                  </a:gsLst>
                  <a:lin ang="0" scaled="1"/>
                </a:gradFill>
                <a:ln w="28575">
                  <a:solidFill>
                    <a:srgbClr val="EAEAEA"/>
                  </a:solidFill>
                  <a:round/>
                  <a:headEnd/>
                  <a:tailEnd/>
                </a:ln>
                <a:effectLst/>
              </p:spPr>
              <p:txBody>
                <a:bodyPr wrap="none" anchor="ctr"/>
                <a:lstStyle/>
                <a:p>
                  <a:pPr algn="r" eaLnBrk="0" hangingPunct="0">
                    <a:defRPr/>
                  </a:pPr>
                  <a:endParaRPr lang="zh-CN" altLang="en-US"/>
                </a:p>
              </p:txBody>
            </p:sp>
            <p:grpSp>
              <p:nvGrpSpPr>
                <p:cNvPr id="194597" name="Group 53"/>
                <p:cNvGrpSpPr>
                  <a:grpSpLocks/>
                </p:cNvGrpSpPr>
                <p:nvPr/>
              </p:nvGrpSpPr>
              <p:grpSpPr bwMode="auto">
                <a:xfrm>
                  <a:off x="2688" y="2521"/>
                  <a:ext cx="348" cy="368"/>
                  <a:chOff x="2959" y="1568"/>
                  <a:chExt cx="454" cy="480"/>
                </a:xfrm>
              </p:grpSpPr>
              <p:grpSp>
                <p:nvGrpSpPr>
                  <p:cNvPr id="194607" name="Group 54"/>
                  <p:cNvGrpSpPr>
                    <a:grpSpLocks/>
                  </p:cNvGrpSpPr>
                  <p:nvPr/>
                </p:nvGrpSpPr>
                <p:grpSpPr bwMode="auto">
                  <a:xfrm>
                    <a:off x="2959" y="1568"/>
                    <a:ext cx="454" cy="480"/>
                    <a:chOff x="192" y="1917"/>
                    <a:chExt cx="1042" cy="1102"/>
                  </a:xfrm>
                </p:grpSpPr>
                <p:pic>
                  <p:nvPicPr>
                    <p:cNvPr id="194609" name="Picture 55" descr="light_shadow"/>
                    <p:cNvPicPr>
                      <a:picLocks noChangeAspect="1" noChangeArrowheads="1"/>
                    </p:cNvPicPr>
                    <p:nvPr/>
                  </p:nvPicPr>
                  <p:blipFill>
                    <a:blip r:embed="rId3">
                      <a:lum bright="-78000" contrast="-78000"/>
                      <a:extLst>
                        <a:ext uri="{28A0092B-C50C-407E-A947-70E740481C1C}">
                          <a14:useLocalDpi xmlns:a14="http://schemas.microsoft.com/office/drawing/2010/main" val="0"/>
                        </a:ext>
                      </a:extLst>
                    </a:blip>
                    <a:srcRect/>
                    <a:stretch>
                      <a:fillRect/>
                    </a:stretch>
                  </p:blipFill>
                  <p:spPr bwMode="gray">
                    <a:xfrm>
                      <a:off x="291" y="2781"/>
                      <a:ext cx="858"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0" name="Picture 56"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92" y="1917"/>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713" name="Oval 57"/>
                    <p:cNvSpPr>
                      <a:spLocks noChangeArrowheads="1"/>
                    </p:cNvSpPr>
                    <p:nvPr/>
                  </p:nvSpPr>
                  <p:spPr bwMode="gray">
                    <a:xfrm>
                      <a:off x="192" y="1917"/>
                      <a:ext cx="1035" cy="1013"/>
                    </a:xfrm>
                    <a:prstGeom prst="ellipse">
                      <a:avLst/>
                    </a:prstGeom>
                    <a:gradFill rotWithShape="1">
                      <a:gsLst>
                        <a:gs pos="0">
                          <a:schemeClr val="accent2">
                            <a:gamma/>
                            <a:shade val="36078"/>
                            <a:invGamma/>
                            <a:alpha val="89999"/>
                          </a:schemeClr>
                        </a:gs>
                        <a:gs pos="50000">
                          <a:schemeClr val="accent2">
                            <a:alpha val="55000"/>
                          </a:schemeClr>
                        </a:gs>
                        <a:gs pos="100000">
                          <a:schemeClr val="accent2">
                            <a:gamma/>
                            <a:shade val="36078"/>
                            <a:invGamma/>
                            <a:alpha val="89999"/>
                          </a:schemeClr>
                        </a:gs>
                      </a:gsLst>
                      <a:lin ang="5400000" scaled="1"/>
                    </a:gradFill>
                    <a:ln w="9525" algn="ctr">
                      <a:noFill/>
                      <a:round/>
                      <a:headEnd/>
                      <a:tailEnd/>
                    </a:ln>
                    <a:effectLst/>
                  </p:spPr>
                  <p:txBody>
                    <a:bodyPr wrap="none" anchor="ctr"/>
                    <a:lstStyle/>
                    <a:p>
                      <a:pPr algn="r" eaLnBrk="0" hangingPunct="0">
                        <a:defRPr/>
                      </a:pPr>
                      <a:endParaRPr lang="zh-CN" altLang="en-US"/>
                    </a:p>
                  </p:txBody>
                </p:sp>
              </p:grpSp>
              <p:pic>
                <p:nvPicPr>
                  <p:cNvPr id="194608" name="Picture 58"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004" y="1572"/>
                    <a:ext cx="35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598" name="Rectangle 59"/>
                <p:cNvSpPr>
                  <a:spLocks noChangeArrowheads="1"/>
                </p:cNvSpPr>
                <p:nvPr/>
              </p:nvSpPr>
              <p:spPr bwMode="gray">
                <a:xfrm>
                  <a:off x="3101" y="2555"/>
                  <a:ext cx="153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2000" b="1">
                      <a:latin typeface="Garamond" pitchFamily="18" charset="0"/>
                    </a:rPr>
                    <a:t>网络化软件将是发展重点。</a:t>
                  </a:r>
                  <a:endParaRPr lang="en-US" altLang="zh-CN" sz="2000" b="1">
                    <a:latin typeface="Garamond" pitchFamily="18" charset="0"/>
                  </a:endParaRPr>
                </a:p>
              </p:txBody>
            </p:sp>
            <p:sp>
              <p:nvSpPr>
                <p:cNvPr id="198716" name="AutoShape 60"/>
                <p:cNvSpPr>
                  <a:spLocks noChangeArrowheads="1"/>
                </p:cNvSpPr>
                <p:nvPr/>
              </p:nvSpPr>
              <p:spPr bwMode="gray">
                <a:xfrm>
                  <a:off x="2715" y="2973"/>
                  <a:ext cx="2544" cy="373"/>
                </a:xfrm>
                <a:prstGeom prst="roundRect">
                  <a:avLst>
                    <a:gd name="adj" fmla="val 50000"/>
                  </a:avLst>
                </a:prstGeom>
                <a:gradFill rotWithShape="1">
                  <a:gsLst>
                    <a:gs pos="0">
                      <a:schemeClr val="bg1">
                        <a:gamma/>
                        <a:shade val="0"/>
                        <a:invGamma/>
                      </a:schemeClr>
                    </a:gs>
                    <a:gs pos="100000">
                      <a:schemeClr val="bg1"/>
                    </a:gs>
                  </a:gsLst>
                  <a:lin ang="0" scaled="1"/>
                </a:gradFill>
                <a:ln w="28575">
                  <a:solidFill>
                    <a:srgbClr val="EAEAEA"/>
                  </a:solidFill>
                  <a:round/>
                  <a:headEnd/>
                  <a:tailEnd/>
                </a:ln>
                <a:effectLst/>
              </p:spPr>
              <p:txBody>
                <a:bodyPr wrap="none" anchor="ctr"/>
                <a:lstStyle/>
                <a:p>
                  <a:pPr algn="r" eaLnBrk="0" hangingPunct="0">
                    <a:defRPr/>
                  </a:pPr>
                  <a:endParaRPr lang="zh-CN" altLang="en-US"/>
                </a:p>
              </p:txBody>
            </p:sp>
            <p:grpSp>
              <p:nvGrpSpPr>
                <p:cNvPr id="194600" name="Group 61"/>
                <p:cNvGrpSpPr>
                  <a:grpSpLocks/>
                </p:cNvGrpSpPr>
                <p:nvPr/>
              </p:nvGrpSpPr>
              <p:grpSpPr bwMode="auto">
                <a:xfrm>
                  <a:off x="2688" y="2985"/>
                  <a:ext cx="348" cy="368"/>
                  <a:chOff x="2959" y="1568"/>
                  <a:chExt cx="454" cy="480"/>
                </a:xfrm>
              </p:grpSpPr>
              <p:grpSp>
                <p:nvGrpSpPr>
                  <p:cNvPr id="194602" name="Group 62"/>
                  <p:cNvGrpSpPr>
                    <a:grpSpLocks/>
                  </p:cNvGrpSpPr>
                  <p:nvPr/>
                </p:nvGrpSpPr>
                <p:grpSpPr bwMode="auto">
                  <a:xfrm>
                    <a:off x="2959" y="1568"/>
                    <a:ext cx="454" cy="480"/>
                    <a:chOff x="192" y="1917"/>
                    <a:chExt cx="1042" cy="1102"/>
                  </a:xfrm>
                </p:grpSpPr>
                <p:pic>
                  <p:nvPicPr>
                    <p:cNvPr id="194604" name="Picture 63" descr="light_shadow"/>
                    <p:cNvPicPr>
                      <a:picLocks noChangeAspect="1" noChangeArrowheads="1"/>
                    </p:cNvPicPr>
                    <p:nvPr/>
                  </p:nvPicPr>
                  <p:blipFill>
                    <a:blip r:embed="rId3">
                      <a:lum bright="-78000" contrast="-78000"/>
                      <a:extLst>
                        <a:ext uri="{28A0092B-C50C-407E-A947-70E740481C1C}">
                          <a14:useLocalDpi xmlns:a14="http://schemas.microsoft.com/office/drawing/2010/main" val="0"/>
                        </a:ext>
                      </a:extLst>
                    </a:blip>
                    <a:srcRect/>
                    <a:stretch>
                      <a:fillRect/>
                    </a:stretch>
                  </p:blipFill>
                  <p:spPr bwMode="gray">
                    <a:xfrm>
                      <a:off x="291" y="2781"/>
                      <a:ext cx="858"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5" name="Picture 64"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92" y="1917"/>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721" name="Oval 65"/>
                    <p:cNvSpPr>
                      <a:spLocks noChangeArrowheads="1"/>
                    </p:cNvSpPr>
                    <p:nvPr/>
                  </p:nvSpPr>
                  <p:spPr bwMode="gray">
                    <a:xfrm>
                      <a:off x="192" y="1916"/>
                      <a:ext cx="1035" cy="1019"/>
                    </a:xfrm>
                    <a:prstGeom prst="ellipse">
                      <a:avLst/>
                    </a:prstGeom>
                    <a:gradFill rotWithShape="1">
                      <a:gsLst>
                        <a:gs pos="0">
                          <a:schemeClr val="accent1">
                            <a:gamma/>
                            <a:shade val="36078"/>
                            <a:invGamma/>
                            <a:alpha val="89999"/>
                          </a:schemeClr>
                        </a:gs>
                        <a:gs pos="50000">
                          <a:schemeClr val="accent1">
                            <a:alpha val="55000"/>
                          </a:schemeClr>
                        </a:gs>
                        <a:gs pos="100000">
                          <a:schemeClr val="accent1">
                            <a:gamma/>
                            <a:shade val="36078"/>
                            <a:invGamma/>
                            <a:alpha val="89999"/>
                          </a:schemeClr>
                        </a:gs>
                      </a:gsLst>
                      <a:lin ang="5400000" scaled="1"/>
                    </a:gradFill>
                    <a:ln w="9525" algn="ctr">
                      <a:noFill/>
                      <a:round/>
                      <a:headEnd/>
                      <a:tailEnd/>
                    </a:ln>
                    <a:effectLst/>
                  </p:spPr>
                  <p:txBody>
                    <a:bodyPr wrap="none" anchor="ctr"/>
                    <a:lstStyle/>
                    <a:p>
                      <a:pPr algn="r" eaLnBrk="0" hangingPunct="0">
                        <a:defRPr/>
                      </a:pPr>
                      <a:endParaRPr lang="zh-CN" altLang="en-US"/>
                    </a:p>
                  </p:txBody>
                </p:sp>
              </p:grpSp>
              <p:pic>
                <p:nvPicPr>
                  <p:cNvPr id="194603" name="Picture 6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004" y="1572"/>
                    <a:ext cx="35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01" name="Rectangle 67"/>
                <p:cNvSpPr>
                  <a:spLocks noChangeArrowheads="1"/>
                </p:cNvSpPr>
                <p:nvPr/>
              </p:nvSpPr>
              <p:spPr bwMode="gray">
                <a:xfrm>
                  <a:off x="3101" y="3019"/>
                  <a:ext cx="189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2000" b="1">
                      <a:latin typeface="Garamond" pitchFamily="18" charset="0"/>
                    </a:rPr>
                    <a:t>软件的可靠性与安全性日趋重要。</a:t>
                  </a:r>
                  <a:endParaRPr lang="en-US" altLang="zh-CN" sz="2000" b="1">
                    <a:latin typeface="Garamond" pitchFamily="18" charset="0"/>
                  </a:endParaRPr>
                </a:p>
              </p:txBody>
            </p:sp>
          </p:grpSp>
          <p:grpSp>
            <p:nvGrpSpPr>
              <p:cNvPr id="194581" name="Group 77"/>
              <p:cNvGrpSpPr>
                <a:grpSpLocks/>
              </p:cNvGrpSpPr>
              <p:nvPr/>
            </p:nvGrpSpPr>
            <p:grpSpPr bwMode="auto">
              <a:xfrm>
                <a:off x="702" y="3399"/>
                <a:ext cx="3584" cy="530"/>
                <a:chOff x="2688" y="1536"/>
                <a:chExt cx="2571" cy="380"/>
              </a:xfrm>
            </p:grpSpPr>
            <p:sp>
              <p:nvSpPr>
                <p:cNvPr id="198725" name="AutoShape 69"/>
                <p:cNvSpPr>
                  <a:spLocks noChangeArrowheads="1"/>
                </p:cNvSpPr>
                <p:nvPr/>
              </p:nvSpPr>
              <p:spPr bwMode="gray">
                <a:xfrm>
                  <a:off x="2715" y="1536"/>
                  <a:ext cx="2544" cy="373"/>
                </a:xfrm>
                <a:prstGeom prst="roundRect">
                  <a:avLst>
                    <a:gd name="adj" fmla="val 50000"/>
                  </a:avLst>
                </a:prstGeom>
                <a:gradFill rotWithShape="1">
                  <a:gsLst>
                    <a:gs pos="0">
                      <a:schemeClr val="bg1">
                        <a:gamma/>
                        <a:shade val="0"/>
                        <a:invGamma/>
                      </a:schemeClr>
                    </a:gs>
                    <a:gs pos="100000">
                      <a:schemeClr val="bg1"/>
                    </a:gs>
                  </a:gsLst>
                  <a:lin ang="0" scaled="1"/>
                </a:gradFill>
                <a:ln w="28575">
                  <a:solidFill>
                    <a:srgbClr val="EAEAEA"/>
                  </a:solidFill>
                  <a:round/>
                  <a:headEnd/>
                  <a:tailEnd/>
                </a:ln>
                <a:effectLst/>
              </p:spPr>
              <p:txBody>
                <a:bodyPr wrap="none" anchor="ctr"/>
                <a:lstStyle/>
                <a:p>
                  <a:pPr algn="r" eaLnBrk="0" hangingPunct="0">
                    <a:defRPr/>
                  </a:pPr>
                  <a:endParaRPr lang="zh-CN" altLang="en-US"/>
                </a:p>
              </p:txBody>
            </p:sp>
            <p:grpSp>
              <p:nvGrpSpPr>
                <p:cNvPr id="194583" name="Group 70"/>
                <p:cNvGrpSpPr>
                  <a:grpSpLocks/>
                </p:cNvGrpSpPr>
                <p:nvPr/>
              </p:nvGrpSpPr>
              <p:grpSpPr bwMode="auto">
                <a:xfrm>
                  <a:off x="2688" y="1548"/>
                  <a:ext cx="348" cy="368"/>
                  <a:chOff x="2959" y="1568"/>
                  <a:chExt cx="454" cy="480"/>
                </a:xfrm>
              </p:grpSpPr>
              <p:grpSp>
                <p:nvGrpSpPr>
                  <p:cNvPr id="194585" name="Group 71"/>
                  <p:cNvGrpSpPr>
                    <a:grpSpLocks/>
                  </p:cNvGrpSpPr>
                  <p:nvPr/>
                </p:nvGrpSpPr>
                <p:grpSpPr bwMode="auto">
                  <a:xfrm>
                    <a:off x="2959" y="1568"/>
                    <a:ext cx="454" cy="480"/>
                    <a:chOff x="192" y="1917"/>
                    <a:chExt cx="1042" cy="1102"/>
                  </a:xfrm>
                </p:grpSpPr>
                <p:pic>
                  <p:nvPicPr>
                    <p:cNvPr id="194587" name="Picture 72" descr="light_shadow"/>
                    <p:cNvPicPr>
                      <a:picLocks noChangeAspect="1" noChangeArrowheads="1"/>
                    </p:cNvPicPr>
                    <p:nvPr/>
                  </p:nvPicPr>
                  <p:blipFill>
                    <a:blip r:embed="rId6" cstate="print">
                      <a:lum bright="-78000" contrast="-78000"/>
                      <a:extLst>
                        <a:ext uri="{28A0092B-C50C-407E-A947-70E740481C1C}">
                          <a14:useLocalDpi xmlns:a14="http://schemas.microsoft.com/office/drawing/2010/main" val="0"/>
                        </a:ext>
                      </a:extLst>
                    </a:blip>
                    <a:srcRect/>
                    <a:stretch>
                      <a:fillRect/>
                    </a:stretch>
                  </p:blipFill>
                  <p:spPr bwMode="gray">
                    <a:xfrm>
                      <a:off x="291" y="2781"/>
                      <a:ext cx="858"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88" name="Picture 73" descr="circuler_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192" y="1917"/>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730" name="Oval 74"/>
                    <p:cNvSpPr>
                      <a:spLocks noChangeArrowheads="1"/>
                    </p:cNvSpPr>
                    <p:nvPr/>
                  </p:nvSpPr>
                  <p:spPr bwMode="gray">
                    <a:xfrm>
                      <a:off x="192" y="1916"/>
                      <a:ext cx="1032" cy="1020"/>
                    </a:xfrm>
                    <a:prstGeom prst="ellipse">
                      <a:avLst/>
                    </a:prstGeom>
                    <a:gradFill rotWithShape="1">
                      <a:gsLst>
                        <a:gs pos="0">
                          <a:schemeClr val="hlink">
                            <a:gamma/>
                            <a:shade val="36078"/>
                            <a:invGamma/>
                            <a:alpha val="89999"/>
                          </a:schemeClr>
                        </a:gs>
                        <a:gs pos="50000">
                          <a:schemeClr val="hlink">
                            <a:alpha val="55000"/>
                          </a:schemeClr>
                        </a:gs>
                        <a:gs pos="100000">
                          <a:schemeClr val="hlink">
                            <a:gamma/>
                            <a:shade val="36078"/>
                            <a:invGamma/>
                            <a:alpha val="89999"/>
                          </a:schemeClr>
                        </a:gs>
                      </a:gsLst>
                      <a:lin ang="5400000" scaled="1"/>
                    </a:gradFill>
                    <a:ln w="9525" algn="ctr">
                      <a:noFill/>
                      <a:round/>
                      <a:headEnd/>
                      <a:tailEnd/>
                    </a:ln>
                    <a:effectLst/>
                  </p:spPr>
                  <p:txBody>
                    <a:bodyPr wrap="none" anchor="ctr"/>
                    <a:lstStyle/>
                    <a:p>
                      <a:pPr algn="r" eaLnBrk="0" hangingPunct="0">
                        <a:defRPr/>
                      </a:pPr>
                      <a:endParaRPr lang="zh-CN" altLang="en-US"/>
                    </a:p>
                  </p:txBody>
                </p:sp>
              </p:grpSp>
              <p:pic>
                <p:nvPicPr>
                  <p:cNvPr id="194586" name="Picture 75"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004" y="1572"/>
                    <a:ext cx="35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584" name="Rectangle 76"/>
                <p:cNvSpPr>
                  <a:spLocks noChangeArrowheads="1"/>
                </p:cNvSpPr>
                <p:nvPr/>
              </p:nvSpPr>
              <p:spPr bwMode="gray">
                <a:xfrm>
                  <a:off x="3101" y="1582"/>
                  <a:ext cx="140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2000" b="1">
                      <a:latin typeface="Garamond" pitchFamily="18" charset="0"/>
                    </a:rPr>
                    <a:t>工业化生产是必由之路。</a:t>
                  </a:r>
                  <a:endParaRPr lang="en-US" altLang="zh-CN" sz="2000" b="1">
                    <a:latin typeface="Garamond" pitchFamily="18" charset="0"/>
                  </a:endParaRPr>
                </a:p>
              </p:txBody>
            </p:sp>
          </p:grpSp>
        </p:grpSp>
        <p:sp>
          <p:nvSpPr>
            <p:cNvPr id="198735" name="Rectangle 79"/>
            <p:cNvSpPr>
              <a:spLocks noChangeArrowheads="1"/>
            </p:cNvSpPr>
            <p:nvPr/>
          </p:nvSpPr>
          <p:spPr bwMode="auto">
            <a:xfrm>
              <a:off x="471" y="866"/>
              <a:ext cx="614" cy="288"/>
            </a:xfrm>
            <a:prstGeom prst="rect">
              <a:avLst/>
            </a:prstGeom>
            <a:noFill/>
            <a:ln w="9525" algn="ctr">
              <a:noFill/>
              <a:miter lim="800000"/>
              <a:headEnd/>
              <a:tailEnd/>
            </a:ln>
            <a:effectLst/>
          </p:spPr>
          <p:txBody>
            <a:bodyPr wrap="none">
              <a:spAutoFit/>
            </a:bodyPr>
            <a:lstStyle/>
            <a:p>
              <a:pPr eaLnBrk="0" hangingPunct="0">
                <a:defRPr/>
              </a:pPr>
              <a:r>
                <a:rPr lang="zh-CN" altLang="en-US" sz="2400" b="1">
                  <a:solidFill>
                    <a:schemeClr val="bg2"/>
                  </a:solidFill>
                  <a:effectLst>
                    <a:outerShdw blurRad="38100" dist="38100" dir="2700000" algn="tl">
                      <a:srgbClr val="FFFFFF"/>
                    </a:outerShdw>
                  </a:effectLst>
                  <a:latin typeface="Garamond" pitchFamily="18" charset="0"/>
                </a:rPr>
                <a:t>（</a:t>
              </a:r>
              <a:r>
                <a:rPr lang="en-US" altLang="zh-CN" sz="2400" b="1">
                  <a:solidFill>
                    <a:schemeClr val="bg2"/>
                  </a:solidFill>
                  <a:effectLst>
                    <a:outerShdw blurRad="38100" dist="38100" dir="2700000" algn="tl">
                      <a:srgbClr val="FFFFFF"/>
                    </a:outerShdw>
                  </a:effectLst>
                  <a:latin typeface="Garamond" pitchFamily="18" charset="0"/>
                </a:rPr>
                <a:t>1</a:t>
              </a:r>
              <a:r>
                <a:rPr lang="zh-CN" altLang="en-US" sz="2400" b="1">
                  <a:solidFill>
                    <a:schemeClr val="bg2"/>
                  </a:solidFill>
                  <a:effectLst>
                    <a:outerShdw blurRad="38100" dist="38100" dir="2700000" algn="tl">
                      <a:srgbClr val="FFFFFF"/>
                    </a:outerShdw>
                  </a:effectLst>
                  <a:latin typeface="Garamond" pitchFamily="18" charset="0"/>
                </a:rPr>
                <a:t>）</a:t>
              </a:r>
            </a:p>
          </p:txBody>
        </p:sp>
        <p:sp>
          <p:nvSpPr>
            <p:cNvPr id="198736" name="Rectangle 80"/>
            <p:cNvSpPr>
              <a:spLocks noChangeArrowheads="1"/>
            </p:cNvSpPr>
            <p:nvPr/>
          </p:nvSpPr>
          <p:spPr bwMode="auto">
            <a:xfrm>
              <a:off x="474" y="1542"/>
              <a:ext cx="629" cy="288"/>
            </a:xfrm>
            <a:prstGeom prst="rect">
              <a:avLst/>
            </a:prstGeom>
            <a:noFill/>
            <a:ln w="9525" algn="ctr">
              <a:noFill/>
              <a:miter lim="800000"/>
              <a:headEnd/>
              <a:tailEnd/>
            </a:ln>
            <a:effectLst/>
          </p:spPr>
          <p:txBody>
            <a:bodyPr wrap="none">
              <a:spAutoFit/>
            </a:bodyPr>
            <a:lstStyle/>
            <a:p>
              <a:pPr eaLnBrk="0" hangingPunct="0">
                <a:defRPr/>
              </a:pPr>
              <a:r>
                <a:rPr lang="zh-CN" altLang="en-US" sz="2400" b="1">
                  <a:solidFill>
                    <a:schemeClr val="bg2"/>
                  </a:solidFill>
                  <a:effectLst>
                    <a:outerShdw blurRad="38100" dist="38100" dir="2700000" algn="tl">
                      <a:srgbClr val="FFFFFF"/>
                    </a:outerShdw>
                  </a:effectLst>
                  <a:latin typeface="Garamond" pitchFamily="18" charset="0"/>
                </a:rPr>
                <a:t>（</a:t>
              </a:r>
              <a:r>
                <a:rPr lang="en-US" altLang="zh-CN" sz="2400" b="1">
                  <a:solidFill>
                    <a:schemeClr val="bg2"/>
                  </a:solidFill>
                  <a:effectLst>
                    <a:outerShdw blurRad="38100" dist="38100" dir="2700000" algn="tl">
                      <a:srgbClr val="FFFFFF"/>
                    </a:outerShdw>
                  </a:effectLst>
                  <a:latin typeface="Garamond" pitchFamily="18" charset="0"/>
                </a:rPr>
                <a:t>2</a:t>
              </a:r>
              <a:r>
                <a:rPr lang="zh-CN" altLang="en-US" sz="2400" b="1">
                  <a:solidFill>
                    <a:schemeClr val="bg2"/>
                  </a:solidFill>
                  <a:effectLst>
                    <a:outerShdw blurRad="38100" dist="38100" dir="2700000" algn="tl">
                      <a:srgbClr val="FFFFFF"/>
                    </a:outerShdw>
                  </a:effectLst>
                  <a:latin typeface="Garamond" pitchFamily="18" charset="0"/>
                </a:rPr>
                <a:t>）</a:t>
              </a:r>
            </a:p>
          </p:txBody>
        </p:sp>
        <p:sp>
          <p:nvSpPr>
            <p:cNvPr id="198737" name="Rectangle 81"/>
            <p:cNvSpPr>
              <a:spLocks noChangeArrowheads="1"/>
            </p:cNvSpPr>
            <p:nvPr/>
          </p:nvSpPr>
          <p:spPr bwMode="auto">
            <a:xfrm>
              <a:off x="476" y="2207"/>
              <a:ext cx="629" cy="288"/>
            </a:xfrm>
            <a:prstGeom prst="rect">
              <a:avLst/>
            </a:prstGeom>
            <a:noFill/>
            <a:ln w="9525" algn="ctr">
              <a:noFill/>
              <a:miter lim="800000"/>
              <a:headEnd/>
              <a:tailEnd/>
            </a:ln>
            <a:effectLst/>
          </p:spPr>
          <p:txBody>
            <a:bodyPr wrap="none">
              <a:spAutoFit/>
            </a:bodyPr>
            <a:lstStyle/>
            <a:p>
              <a:pPr eaLnBrk="0" hangingPunct="0">
                <a:defRPr/>
              </a:pPr>
              <a:r>
                <a:rPr lang="zh-CN" altLang="en-US" sz="2400" b="1">
                  <a:solidFill>
                    <a:schemeClr val="bg2"/>
                  </a:solidFill>
                  <a:effectLst>
                    <a:outerShdw blurRad="38100" dist="38100" dir="2700000" algn="tl">
                      <a:srgbClr val="FFFFFF"/>
                    </a:outerShdw>
                  </a:effectLst>
                  <a:latin typeface="Garamond" pitchFamily="18" charset="0"/>
                </a:rPr>
                <a:t>（</a:t>
              </a:r>
              <a:r>
                <a:rPr lang="en-US" altLang="zh-CN" sz="2400" b="1">
                  <a:solidFill>
                    <a:schemeClr val="bg2"/>
                  </a:solidFill>
                  <a:effectLst>
                    <a:outerShdw blurRad="38100" dist="38100" dir="2700000" algn="tl">
                      <a:srgbClr val="FFFFFF"/>
                    </a:outerShdw>
                  </a:effectLst>
                  <a:latin typeface="Garamond" pitchFamily="18" charset="0"/>
                </a:rPr>
                <a:t>3</a:t>
              </a:r>
              <a:r>
                <a:rPr lang="zh-CN" altLang="en-US" sz="2400" b="1">
                  <a:solidFill>
                    <a:schemeClr val="bg2"/>
                  </a:solidFill>
                  <a:effectLst>
                    <a:outerShdw blurRad="38100" dist="38100" dir="2700000" algn="tl">
                      <a:srgbClr val="FFFFFF"/>
                    </a:outerShdw>
                  </a:effectLst>
                  <a:latin typeface="Garamond" pitchFamily="18" charset="0"/>
                </a:rPr>
                <a:t>）</a:t>
              </a:r>
            </a:p>
          </p:txBody>
        </p:sp>
        <p:sp>
          <p:nvSpPr>
            <p:cNvPr id="198738" name="Rectangle 82"/>
            <p:cNvSpPr>
              <a:spLocks noChangeArrowheads="1"/>
            </p:cNvSpPr>
            <p:nvPr/>
          </p:nvSpPr>
          <p:spPr bwMode="auto">
            <a:xfrm>
              <a:off x="474" y="2825"/>
              <a:ext cx="629" cy="288"/>
            </a:xfrm>
            <a:prstGeom prst="rect">
              <a:avLst/>
            </a:prstGeom>
            <a:noFill/>
            <a:ln w="9525" algn="ctr">
              <a:noFill/>
              <a:miter lim="800000"/>
              <a:headEnd/>
              <a:tailEnd/>
            </a:ln>
            <a:effectLst/>
          </p:spPr>
          <p:txBody>
            <a:bodyPr wrap="none">
              <a:spAutoFit/>
            </a:bodyPr>
            <a:lstStyle/>
            <a:p>
              <a:pPr eaLnBrk="0" hangingPunct="0">
                <a:defRPr/>
              </a:pPr>
              <a:r>
                <a:rPr lang="zh-CN" altLang="en-US" sz="2400" b="1">
                  <a:solidFill>
                    <a:schemeClr val="bg2"/>
                  </a:solidFill>
                  <a:effectLst>
                    <a:outerShdw blurRad="38100" dist="38100" dir="2700000" algn="tl">
                      <a:srgbClr val="FFFFFF"/>
                    </a:outerShdw>
                  </a:effectLst>
                  <a:latin typeface="Garamond" pitchFamily="18" charset="0"/>
                </a:rPr>
                <a:t>（</a:t>
              </a:r>
              <a:r>
                <a:rPr lang="en-US" altLang="zh-CN" sz="2400" b="1">
                  <a:solidFill>
                    <a:schemeClr val="bg2"/>
                  </a:solidFill>
                  <a:effectLst>
                    <a:outerShdw blurRad="38100" dist="38100" dir="2700000" algn="tl">
                      <a:srgbClr val="FFFFFF"/>
                    </a:outerShdw>
                  </a:effectLst>
                  <a:latin typeface="Garamond" pitchFamily="18" charset="0"/>
                </a:rPr>
                <a:t>4</a:t>
              </a:r>
              <a:r>
                <a:rPr lang="zh-CN" altLang="en-US" sz="2400" b="1">
                  <a:solidFill>
                    <a:schemeClr val="bg2"/>
                  </a:solidFill>
                  <a:effectLst>
                    <a:outerShdw blurRad="38100" dist="38100" dir="2700000" algn="tl">
                      <a:srgbClr val="FFFFFF"/>
                    </a:outerShdw>
                  </a:effectLst>
                  <a:latin typeface="Garamond" pitchFamily="18" charset="0"/>
                </a:rPr>
                <a:t>）</a:t>
              </a:r>
            </a:p>
          </p:txBody>
        </p:sp>
        <p:sp>
          <p:nvSpPr>
            <p:cNvPr id="198740" name="Rectangle 84"/>
            <p:cNvSpPr>
              <a:spLocks noChangeArrowheads="1"/>
            </p:cNvSpPr>
            <p:nvPr/>
          </p:nvSpPr>
          <p:spPr bwMode="auto">
            <a:xfrm>
              <a:off x="476" y="3440"/>
              <a:ext cx="629" cy="288"/>
            </a:xfrm>
            <a:prstGeom prst="rect">
              <a:avLst/>
            </a:prstGeom>
            <a:noFill/>
            <a:ln w="9525" algn="ctr">
              <a:noFill/>
              <a:miter lim="800000"/>
              <a:headEnd/>
              <a:tailEnd/>
            </a:ln>
            <a:effectLst/>
          </p:spPr>
          <p:txBody>
            <a:bodyPr wrap="none">
              <a:spAutoFit/>
            </a:bodyPr>
            <a:lstStyle/>
            <a:p>
              <a:pPr eaLnBrk="0" hangingPunct="0">
                <a:defRPr/>
              </a:pPr>
              <a:r>
                <a:rPr lang="zh-CN" altLang="en-US" sz="2400" b="1">
                  <a:solidFill>
                    <a:schemeClr val="bg2"/>
                  </a:solidFill>
                  <a:effectLst>
                    <a:outerShdw blurRad="38100" dist="38100" dir="2700000" algn="tl">
                      <a:srgbClr val="FFFFFF"/>
                    </a:outerShdw>
                  </a:effectLst>
                  <a:latin typeface="Garamond" pitchFamily="18" charset="0"/>
                </a:rPr>
                <a:t>（</a:t>
              </a:r>
              <a:r>
                <a:rPr lang="en-US" altLang="zh-CN" sz="2400" b="1">
                  <a:solidFill>
                    <a:schemeClr val="bg2"/>
                  </a:solidFill>
                  <a:effectLst>
                    <a:outerShdw blurRad="38100" dist="38100" dir="2700000" algn="tl">
                      <a:srgbClr val="FFFFFF"/>
                    </a:outerShdw>
                  </a:effectLst>
                  <a:latin typeface="Garamond" pitchFamily="18" charset="0"/>
                </a:rPr>
                <a:t>5</a:t>
              </a:r>
              <a:r>
                <a:rPr lang="zh-CN" altLang="en-US" sz="2400" b="1">
                  <a:solidFill>
                    <a:schemeClr val="bg2"/>
                  </a:solidFill>
                  <a:effectLst>
                    <a:outerShdw blurRad="38100" dist="38100" dir="2700000" algn="tl">
                      <a:srgbClr val="FFFFFF"/>
                    </a:outerShdw>
                  </a:effectLst>
                  <a:latin typeface="Garamond" pitchFamily="18" charset="0"/>
                </a:rPr>
                <a:t>）</a:t>
              </a:r>
            </a:p>
          </p:txBody>
        </p:sp>
      </p:grpSp>
      <p:grpSp>
        <p:nvGrpSpPr>
          <p:cNvPr id="16" name="Group 94"/>
          <p:cNvGrpSpPr>
            <a:grpSpLocks/>
          </p:cNvGrpSpPr>
          <p:nvPr/>
        </p:nvGrpSpPr>
        <p:grpSpPr bwMode="auto">
          <a:xfrm>
            <a:off x="5651500" y="1412875"/>
            <a:ext cx="3159125" cy="4106863"/>
            <a:chOff x="3878" y="979"/>
            <a:chExt cx="1854" cy="2406"/>
          </a:xfrm>
        </p:grpSpPr>
        <p:pic>
          <p:nvPicPr>
            <p:cNvPr id="194567" name="Picture 87" descr="OF05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57" y="2342"/>
              <a:ext cx="675"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68" name="Picture 88" descr="OF0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8" y="979"/>
              <a:ext cx="1837"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69" name="Picture 89" descr="OF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3" y="2387"/>
              <a:ext cx="642" cy="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570" name="Group 93"/>
            <p:cNvGrpSpPr>
              <a:grpSpLocks/>
            </p:cNvGrpSpPr>
            <p:nvPr/>
          </p:nvGrpSpPr>
          <p:grpSpPr bwMode="auto">
            <a:xfrm>
              <a:off x="4604" y="2127"/>
              <a:ext cx="408" cy="441"/>
              <a:chOff x="2058" y="1986"/>
              <a:chExt cx="1477" cy="1443"/>
            </a:xfrm>
          </p:grpSpPr>
          <p:sp>
            <p:nvSpPr>
              <p:cNvPr id="194571" name="AutoShape 3"/>
              <p:cNvSpPr>
                <a:spLocks noChangeArrowheads="1"/>
              </p:cNvSpPr>
              <p:nvPr/>
            </p:nvSpPr>
            <p:spPr bwMode="gray">
              <a:xfrm rot="-3154669">
                <a:off x="1724" y="2405"/>
                <a:ext cx="1043" cy="375"/>
              </a:xfrm>
              <a:prstGeom prst="rightArrow">
                <a:avLst>
                  <a:gd name="adj1" fmla="val 49380"/>
                  <a:gd name="adj2" fmla="val 68709"/>
                </a:avLst>
              </a:prstGeom>
              <a:gradFill rotWithShape="1">
                <a:gsLst>
                  <a:gs pos="0">
                    <a:srgbClr val="595959">
                      <a:alpha val="0"/>
                    </a:srgbClr>
                  </a:gs>
                  <a:gs pos="100000">
                    <a:srgbClr val="C0C0C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endParaRPr lang="zh-CN" altLang="en-US" sz="1800">
                  <a:latin typeface="Arial" pitchFamily="34" charset="0"/>
                  <a:cs typeface="Arial" pitchFamily="34" charset="0"/>
                </a:endParaRPr>
              </a:p>
            </p:txBody>
          </p:sp>
          <p:sp>
            <p:nvSpPr>
              <p:cNvPr id="194572" name="AutoShape 4"/>
              <p:cNvSpPr>
                <a:spLocks noChangeArrowheads="1"/>
              </p:cNvSpPr>
              <p:nvPr/>
            </p:nvSpPr>
            <p:spPr bwMode="gray">
              <a:xfrm rot="3096833">
                <a:off x="2866" y="2267"/>
                <a:ext cx="950" cy="388"/>
              </a:xfrm>
              <a:prstGeom prst="rightArrow">
                <a:avLst>
                  <a:gd name="adj1" fmla="val 49380"/>
                  <a:gd name="adj2" fmla="val 60486"/>
                </a:avLst>
              </a:prstGeom>
              <a:gradFill rotWithShape="1">
                <a:gsLst>
                  <a:gs pos="0">
                    <a:srgbClr val="595959">
                      <a:alpha val="0"/>
                    </a:srgbClr>
                  </a:gs>
                  <a:gs pos="100000">
                    <a:srgbClr val="C0C0C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endParaRPr lang="zh-CN" altLang="en-US" sz="1800">
                  <a:latin typeface="Arial" pitchFamily="34" charset="0"/>
                  <a:cs typeface="Arial" pitchFamily="34" charset="0"/>
                </a:endParaRPr>
              </a:p>
            </p:txBody>
          </p:sp>
          <p:sp>
            <p:nvSpPr>
              <p:cNvPr id="194573" name="AutoShape 5"/>
              <p:cNvSpPr>
                <a:spLocks noChangeArrowheads="1"/>
              </p:cNvSpPr>
              <p:nvPr/>
            </p:nvSpPr>
            <p:spPr bwMode="gray">
              <a:xfrm rot="10800000">
                <a:off x="2375" y="3054"/>
                <a:ext cx="1006" cy="375"/>
              </a:xfrm>
              <a:prstGeom prst="rightArrow">
                <a:avLst>
                  <a:gd name="adj1" fmla="val 49380"/>
                  <a:gd name="adj2" fmla="val 66272"/>
                </a:avLst>
              </a:prstGeom>
              <a:gradFill rotWithShape="1">
                <a:gsLst>
                  <a:gs pos="0">
                    <a:srgbClr val="595959">
                      <a:alpha val="0"/>
                    </a:srgbClr>
                  </a:gs>
                  <a:gs pos="100000">
                    <a:srgbClr val="C0C0C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endParaRPr lang="zh-CN" altLang="en-US" sz="1800">
                  <a:latin typeface="Arial" pitchFamily="34" charset="0"/>
                  <a:cs typeface="Arial" pitchFamily="34" charset="0"/>
                </a:endParaRPr>
              </a:p>
            </p:txBody>
          </p:sp>
        </p:grpSp>
      </p:grpSp>
      <p:sp>
        <p:nvSpPr>
          <p:cNvPr id="194566" name="灯片编号占位符 60"/>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363A8F53-8EA6-44A3-B3C9-2450FE46581D}" type="slidenum">
              <a:rPr lang="zh-CN" altLang="en-US" sz="1200" smtClean="0">
                <a:solidFill>
                  <a:schemeClr val="bg2"/>
                </a:solidFill>
                <a:latin typeface="Arial" pitchFamily="34" charset="0"/>
              </a:rPr>
              <a:pPr eaLnBrk="1" hangingPunct="1">
                <a:spcBef>
                  <a:spcPct val="0"/>
                </a:spcBef>
                <a:buClrTx/>
                <a:buSzTx/>
                <a:buFontTx/>
                <a:buNone/>
              </a:pPr>
              <a:t>186</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WordArt 2"/>
          <p:cNvSpPr>
            <a:spLocks noChangeArrowheads="1" noChangeShapeType="1" noTextEdit="1"/>
          </p:cNvSpPr>
          <p:nvPr/>
        </p:nvSpPr>
        <p:spPr bwMode="gray">
          <a:xfrm>
            <a:off x="3733800" y="1371600"/>
            <a:ext cx="4953000" cy="685800"/>
          </a:xfrm>
          <a:prstGeom prst="rect">
            <a:avLst/>
          </a:prstGeom>
        </p:spPr>
        <p:txBody>
          <a:bodyPr wrap="none" fromWordArt="1">
            <a:prstTxWarp prst="textDeflate">
              <a:avLst>
                <a:gd name="adj" fmla="val 0"/>
              </a:avLst>
            </a:prstTxWarp>
          </a:bodyPr>
          <a:lstStyle/>
          <a:p>
            <a:pPr algn="ctr"/>
            <a:r>
              <a:rPr lang="en-US" altLang="zh-CN" sz="5400" b="1" kern="10">
                <a:ln w="25400">
                  <a:solidFill>
                    <a:schemeClr val="tx1"/>
                  </a:solidFill>
                  <a:round/>
                  <a:headEnd/>
                  <a:tailEnd/>
                </a:ln>
                <a:gradFill rotWithShape="1">
                  <a:gsLst>
                    <a:gs pos="0">
                      <a:schemeClr val="hlink"/>
                    </a:gs>
                    <a:gs pos="100000">
                      <a:srgbClr val="164248"/>
                    </a:gs>
                  </a:gsLst>
                  <a:lin ang="5400000" scaled="1"/>
                </a:gradFill>
                <a:effectLst>
                  <a:outerShdw dist="107763" dir="2700000" algn="ctr" rotWithShape="0">
                    <a:schemeClr val="bg2">
                      <a:alpha val="50000"/>
                    </a:schemeClr>
                  </a:outerShdw>
                </a:effectLst>
                <a:latin typeface="Verdana"/>
                <a:ea typeface="Verdana"/>
                <a:cs typeface="Verdana"/>
              </a:rPr>
              <a:t>Thank You !</a:t>
            </a:r>
            <a:endParaRPr lang="zh-CN" altLang="en-US" sz="5400" b="1" kern="10">
              <a:ln w="25400">
                <a:solidFill>
                  <a:schemeClr val="tx1"/>
                </a:solidFill>
                <a:round/>
                <a:headEnd/>
                <a:tailEnd/>
              </a:ln>
              <a:gradFill rotWithShape="1">
                <a:gsLst>
                  <a:gs pos="0">
                    <a:schemeClr val="hlink"/>
                  </a:gs>
                  <a:gs pos="100000">
                    <a:srgbClr val="164248"/>
                  </a:gs>
                </a:gsLst>
                <a:lin ang="5400000" scaled="1"/>
              </a:gradFill>
              <a:effectLst>
                <a:outerShdw dist="107763" dir="2700000" algn="ctr" rotWithShape="0">
                  <a:schemeClr val="bg2">
                    <a:alpha val="50000"/>
                  </a:schemeClr>
                </a:outerShdw>
              </a:effectLst>
              <a:latin typeface="Verdana"/>
              <a:cs typeface="Verdana"/>
            </a:endParaRPr>
          </a:p>
        </p:txBody>
      </p:sp>
      <p:pic>
        <p:nvPicPr>
          <p:cNvPr id="195587" name="Picture 4" descr="0080"/>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376738" y="6073775"/>
            <a:ext cx="6000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58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77E846DA-749C-4EEC-B2DB-679C4909AEA9}" type="slidenum">
              <a:rPr lang="zh-CN" altLang="en-US" sz="1200" smtClean="0">
                <a:latin typeface="Arial" pitchFamily="34" charset="0"/>
              </a:rPr>
              <a:pPr eaLnBrk="1" hangingPunct="1">
                <a:spcBef>
                  <a:spcPct val="0"/>
                </a:spcBef>
                <a:buClrTx/>
                <a:buSzTx/>
                <a:buFontTx/>
                <a:buNone/>
              </a:pPr>
              <a:t>187</a:t>
            </a:fld>
            <a:endParaRPr lang="en-US" altLang="zh-CN" sz="1200" smtClean="0">
              <a:latin typeface="Arial" pitchFamily="34" charset="0"/>
            </a:endParaRPr>
          </a:p>
        </p:txBody>
      </p:sp>
      <p:sp>
        <p:nvSpPr>
          <p:cNvPr id="195589" name="页脚占位符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200" smtClean="0">
                <a:latin typeface="Arial" pitchFamily="34" charset="0"/>
              </a:rPr>
              <a:t>软件工程理论与实践</a:t>
            </a:r>
          </a:p>
        </p:txBody>
      </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a typeface="宋体" pitchFamily="2" charset="-122"/>
              </a:rPr>
              <a:t>软件工程简介</a:t>
            </a:r>
          </a:p>
        </p:txBody>
      </p:sp>
      <p:sp>
        <p:nvSpPr>
          <p:cNvPr id="3" name="内容占位符 2"/>
          <p:cNvSpPr>
            <a:spLocks noGrp="1"/>
          </p:cNvSpPr>
          <p:nvPr>
            <p:ph idx="1"/>
          </p:nvPr>
        </p:nvSpPr>
        <p:spPr/>
        <p:txBody>
          <a:bodyPr/>
          <a:lstStyle/>
          <a:p>
            <a:pPr>
              <a:defRPr/>
            </a:pPr>
            <a:r>
              <a:rPr lang="zh-CN" altLang="en-US" sz="2800" b="1" smtClean="0">
                <a:ea typeface="宋体" pitchFamily="2" charset="-122"/>
              </a:rPr>
              <a:t>软件的概念和特点</a:t>
            </a:r>
            <a:endParaRPr lang="en-US" altLang="zh-CN" sz="2800" b="1" smtClean="0">
              <a:ea typeface="宋体" pitchFamily="2" charset="-122"/>
            </a:endParaRPr>
          </a:p>
          <a:p>
            <a:pPr>
              <a:defRPr/>
            </a:pPr>
            <a:r>
              <a:rPr lang="zh-CN" altLang="en-US" sz="2800" b="1" smtClean="0">
                <a:solidFill>
                  <a:srgbClr val="FFFF00"/>
                </a:solidFill>
                <a:ea typeface="宋体" pitchFamily="2" charset="-122"/>
              </a:rPr>
              <a:t>软件的分类</a:t>
            </a:r>
            <a:endParaRPr lang="en-US" altLang="zh-CN" sz="2800" b="1" smtClean="0">
              <a:solidFill>
                <a:srgbClr val="FFFF00"/>
              </a:solidFill>
              <a:ea typeface="宋体" pitchFamily="2" charset="-122"/>
            </a:endParaRPr>
          </a:p>
          <a:p>
            <a:pPr>
              <a:defRPr/>
            </a:pPr>
            <a:r>
              <a:rPr lang="zh-CN" altLang="en-US" sz="2800" b="1" smtClean="0">
                <a:ea typeface="宋体" pitchFamily="2" charset="-122"/>
              </a:rPr>
              <a:t>软件危机</a:t>
            </a:r>
            <a:endParaRPr lang="en-US" altLang="zh-CN" sz="2800" b="1" smtClean="0">
              <a:ea typeface="宋体" pitchFamily="2" charset="-122"/>
            </a:endParaRPr>
          </a:p>
          <a:p>
            <a:pPr>
              <a:defRPr/>
            </a:pPr>
            <a:r>
              <a:rPr lang="zh-CN" altLang="en-US" sz="2800" b="1" smtClean="0">
                <a:ea typeface="宋体" pitchFamily="2" charset="-122"/>
              </a:rPr>
              <a:t>什么是软件工程</a:t>
            </a:r>
            <a:endParaRPr lang="en-US" altLang="zh-CN" sz="2800" b="1" smtClean="0">
              <a:ea typeface="宋体" pitchFamily="2" charset="-122"/>
            </a:endParaRPr>
          </a:p>
          <a:p>
            <a:pPr>
              <a:defRPr/>
            </a:pPr>
            <a:r>
              <a:rPr lang="zh-CN" altLang="en-US" sz="2800" b="1" smtClean="0">
                <a:ea typeface="宋体" pitchFamily="2" charset="-122"/>
              </a:rPr>
              <a:t>什么是好软件</a:t>
            </a:r>
            <a:endParaRPr lang="en-US" altLang="zh-CN" sz="2800" b="1" smtClean="0">
              <a:ea typeface="宋体" pitchFamily="2" charset="-122"/>
            </a:endParaRPr>
          </a:p>
          <a:p>
            <a:pPr>
              <a:defRPr/>
            </a:pPr>
            <a:r>
              <a:rPr lang="zh-CN" altLang="en-US" sz="2800" b="1" smtClean="0">
                <a:ea typeface="宋体" pitchFamily="2" charset="-122"/>
              </a:rPr>
              <a:t>谁来做软件工程</a:t>
            </a:r>
            <a:endParaRPr lang="en-US" altLang="zh-CN" sz="2800" b="1" smtClean="0">
              <a:ea typeface="宋体" pitchFamily="2" charset="-122"/>
            </a:endParaRPr>
          </a:p>
          <a:p>
            <a:pPr>
              <a:defRPr/>
            </a:pPr>
            <a:r>
              <a:rPr lang="zh-CN" altLang="en-US" sz="2800" b="1" smtClean="0">
                <a:ea typeface="宋体" pitchFamily="2" charset="-122"/>
              </a:rPr>
              <a:t>系统的方法</a:t>
            </a:r>
            <a:endParaRPr lang="en-US" altLang="zh-CN" sz="2800" b="1" smtClean="0">
              <a:ea typeface="宋体" pitchFamily="2" charset="-122"/>
            </a:endParaRPr>
          </a:p>
          <a:p>
            <a:pPr>
              <a:defRPr/>
            </a:pPr>
            <a:r>
              <a:rPr lang="zh-CN" altLang="en-US" sz="2800" b="1" smtClean="0">
                <a:ea typeface="宋体" pitchFamily="2" charset="-122"/>
              </a:rPr>
              <a:t>工程的方法</a:t>
            </a:r>
            <a:endParaRPr lang="en-US" altLang="zh-CN" sz="2800" b="1" smtClean="0">
              <a:ea typeface="宋体" pitchFamily="2" charset="-122"/>
            </a:endParaRPr>
          </a:p>
          <a:p>
            <a:pPr>
              <a:defRPr/>
            </a:pPr>
            <a:r>
              <a:rPr lang="zh-CN" altLang="en-US" sz="2800" b="1" smtClean="0">
                <a:ea typeface="宋体" pitchFamily="2" charset="-122"/>
              </a:rPr>
              <a:t>软件工程的变化</a:t>
            </a:r>
            <a:endParaRPr lang="en-US" altLang="zh-CN" sz="2800" b="1" smtClean="0">
              <a:ea typeface="宋体" pitchFamily="2" charset="-122"/>
            </a:endParaRPr>
          </a:p>
          <a:p>
            <a:pPr>
              <a:defRPr/>
            </a:pPr>
            <a:r>
              <a:rPr lang="zh-CN" altLang="en-US" sz="2800" b="1" smtClean="0">
                <a:ea typeface="宋体" pitchFamily="2" charset="-122"/>
              </a:rPr>
              <a:t>再看软件工程</a:t>
            </a:r>
          </a:p>
          <a:p>
            <a:pPr>
              <a:defRPr/>
            </a:pPr>
            <a:endParaRPr lang="zh-CN" altLang="en-US" smtClean="0">
              <a:ea typeface="宋体" pitchFamily="2" charset="-122"/>
            </a:endParaRPr>
          </a:p>
        </p:txBody>
      </p:sp>
      <p:sp>
        <p:nvSpPr>
          <p:cNvPr id="2355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0847177B-2148-498E-8A78-76211D47022C}" type="slidenum">
              <a:rPr lang="zh-CN" altLang="en-US" sz="1200" smtClean="0">
                <a:solidFill>
                  <a:schemeClr val="bg2"/>
                </a:solidFill>
                <a:latin typeface="Arial" pitchFamily="34" charset="0"/>
              </a:rPr>
              <a:pPr eaLnBrk="1" hangingPunct="1">
                <a:spcBef>
                  <a:spcPct val="0"/>
                </a:spcBef>
                <a:buClrTx/>
                <a:buSzTx/>
                <a:buFontTx/>
                <a:buNone/>
              </a:pPr>
              <a:t>19</a:t>
            </a:fld>
            <a:endParaRPr lang="en-US" altLang="zh-CN" sz="1200" smtClean="0">
              <a:solidFill>
                <a:schemeClr val="bg2"/>
              </a:solidFill>
              <a:latin typeface="Arial" pitchFamily="34" charset="0"/>
            </a:endParaRPr>
          </a:p>
        </p:txBody>
      </p:sp>
      <p:sp>
        <p:nvSpPr>
          <p:cNvPr id="23557" name="页脚占位符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dist" eaLnBrk="1" hangingPunct="1">
              <a:spcBef>
                <a:spcPct val="0"/>
              </a:spcBef>
              <a:buClrTx/>
              <a:buSzTx/>
              <a:buFontTx/>
              <a:buNone/>
            </a:pPr>
            <a:r>
              <a:rPr lang="zh-CN" altLang="en-US" sz="1400" smtClean="0">
                <a:latin typeface="Arial" pitchFamily="34" charset="0"/>
              </a:rPr>
              <a:t>软件工程理论与实践</a:t>
            </a:r>
          </a:p>
        </p:txBody>
      </p:sp>
      <p:sp>
        <p:nvSpPr>
          <p:cNvPr id="461826" name="Rectangle 2"/>
          <p:cNvSpPr>
            <a:spLocks noGrp="1" noRot="1" noChangeArrowheads="1"/>
          </p:cNvSpPr>
          <p:nvPr>
            <p:ph type="title"/>
          </p:nvPr>
        </p:nvSpPr>
        <p:spPr>
          <a:xfrm>
            <a:off x="827584" y="260648"/>
            <a:ext cx="6618287" cy="884238"/>
          </a:xfrm>
        </p:spPr>
        <p:txBody>
          <a:bodyPr/>
          <a:lstStyle/>
          <a:p>
            <a:pPr eaLnBrk="1" hangingPunct="1">
              <a:defRPr/>
            </a:pPr>
            <a:r>
              <a:rPr lang="zh-CN" altLang="en-US" dirty="0" smtClean="0">
                <a:ea typeface="宋体" pitchFamily="2" charset="-122"/>
              </a:rPr>
              <a:t>教师简介</a:t>
            </a:r>
          </a:p>
        </p:txBody>
      </p:sp>
      <p:sp>
        <p:nvSpPr>
          <p:cNvPr id="461827" name="Rectangle 3"/>
          <p:cNvSpPr>
            <a:spLocks noGrp="1" noChangeArrowheads="1"/>
          </p:cNvSpPr>
          <p:nvPr>
            <p:ph type="body" idx="1"/>
          </p:nvPr>
        </p:nvSpPr>
        <p:spPr>
          <a:xfrm>
            <a:off x="468313" y="1557338"/>
            <a:ext cx="8229600" cy="4830762"/>
          </a:xfrm>
        </p:spPr>
        <p:txBody>
          <a:bodyPr/>
          <a:lstStyle/>
          <a:p>
            <a:pPr eaLnBrk="1" hangingPunct="1">
              <a:defRPr/>
            </a:pPr>
            <a:r>
              <a:rPr lang="zh-CN" altLang="en-US" dirty="0" smtClean="0">
                <a:ea typeface="宋体" pitchFamily="2" charset="-122"/>
              </a:rPr>
              <a:t>车海燕</a:t>
            </a:r>
            <a:r>
              <a:rPr lang="zh-CN" altLang="en-US" dirty="0">
                <a:ea typeface="宋体" pitchFamily="2" charset="-122"/>
              </a:rPr>
              <a:t>：</a:t>
            </a:r>
            <a:r>
              <a:rPr lang="zh-CN" altLang="en-US" dirty="0" smtClean="0">
                <a:ea typeface="宋体" pitchFamily="2" charset="-122"/>
              </a:rPr>
              <a:t>软件工程研究室</a:t>
            </a:r>
          </a:p>
          <a:p>
            <a:pPr eaLnBrk="1" hangingPunct="1">
              <a:defRPr/>
            </a:pPr>
            <a:r>
              <a:rPr lang="zh-CN" altLang="en-US" dirty="0" smtClean="0">
                <a:ea typeface="宋体" pitchFamily="2" charset="-122"/>
              </a:rPr>
              <a:t>主要研究方向</a:t>
            </a:r>
            <a:r>
              <a:rPr lang="zh-CN" altLang="en-US" dirty="0">
                <a:ea typeface="宋体" pitchFamily="2" charset="-122"/>
              </a:rPr>
              <a:t>：</a:t>
            </a:r>
            <a:r>
              <a:rPr lang="zh-CN" altLang="en-US" dirty="0" smtClean="0">
                <a:ea typeface="宋体" pitchFamily="2" charset="-122"/>
              </a:rPr>
              <a:t>软件工程，语义</a:t>
            </a:r>
            <a:r>
              <a:rPr lang="en-US" altLang="zh-CN" dirty="0" smtClean="0">
                <a:ea typeface="宋体" pitchFamily="2" charset="-122"/>
              </a:rPr>
              <a:t>Web</a:t>
            </a:r>
            <a:r>
              <a:rPr lang="zh-CN" altLang="en-US" dirty="0" smtClean="0">
                <a:ea typeface="宋体" pitchFamily="2" charset="-122"/>
              </a:rPr>
              <a:t>，中文自然语言处理。</a:t>
            </a:r>
            <a:endParaRPr lang="en-US" altLang="zh-CN" dirty="0" smtClean="0">
              <a:ea typeface="宋体" pitchFamily="2" charset="-122"/>
            </a:endParaRPr>
          </a:p>
          <a:p>
            <a:pPr eaLnBrk="1" hangingPunct="1">
              <a:defRPr/>
            </a:pPr>
            <a:r>
              <a:rPr lang="zh-CN" altLang="en-US" dirty="0" smtClean="0">
                <a:ea typeface="宋体" pitchFamily="2" charset="-122"/>
              </a:rPr>
              <a:t>联系方式</a:t>
            </a:r>
            <a:r>
              <a:rPr lang="en-US" altLang="zh-CN" dirty="0" smtClean="0">
                <a:ea typeface="宋体" pitchFamily="2" charset="-122"/>
              </a:rPr>
              <a:t>: chehy@jlu.edu.cn</a:t>
            </a:r>
          </a:p>
          <a:p>
            <a:pPr eaLnBrk="1" hangingPunct="1">
              <a:defRPr/>
            </a:pPr>
            <a:r>
              <a:rPr lang="en-US" altLang="zh-CN" dirty="0" smtClean="0">
                <a:ea typeface="宋体" pitchFamily="2" charset="-122"/>
              </a:rPr>
              <a:t>             13604423113</a:t>
            </a:r>
          </a:p>
        </p:txBody>
      </p:sp>
      <p:sp>
        <p:nvSpPr>
          <p:cNvPr id="410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843A0CB3-088F-44FD-B924-9F9955AC1244}" type="slidenum">
              <a:rPr lang="zh-CN" altLang="en-US" sz="1200" smtClean="0">
                <a:solidFill>
                  <a:schemeClr val="bg2"/>
                </a:solidFill>
                <a:latin typeface="Arial" pitchFamily="34" charset="0"/>
              </a:rPr>
              <a:pPr eaLnBrk="1" hangingPunct="1">
                <a:spcBef>
                  <a:spcPct val="0"/>
                </a:spcBef>
                <a:buClrTx/>
                <a:buSzTx/>
                <a:buFontTx/>
                <a:buNone/>
              </a:pPr>
              <a:t>2</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78210" name="Rectangle 2"/>
          <p:cNvSpPr>
            <a:spLocks noGrp="1" noRot="1" noChangeArrowheads="1"/>
          </p:cNvSpPr>
          <p:nvPr>
            <p:ph type="title"/>
          </p:nvPr>
        </p:nvSpPr>
        <p:spPr/>
        <p:txBody>
          <a:bodyPr/>
          <a:lstStyle/>
          <a:p>
            <a:pPr eaLnBrk="1" hangingPunct="1">
              <a:defRPr/>
            </a:pPr>
            <a:r>
              <a:rPr lang="en-US" altLang="zh-CN" smtClean="0">
                <a:ea typeface="宋体" pitchFamily="2" charset="-122"/>
              </a:rPr>
              <a:t>1.2 </a:t>
            </a:r>
            <a:r>
              <a:rPr lang="zh-CN" altLang="en-US" smtClean="0">
                <a:ea typeface="宋体" pitchFamily="2" charset="-122"/>
              </a:rPr>
              <a:t>软件的分类</a:t>
            </a:r>
          </a:p>
        </p:txBody>
      </p:sp>
      <p:sp>
        <p:nvSpPr>
          <p:cNvPr id="478211" name="Rectangle 3"/>
          <p:cNvSpPr>
            <a:spLocks noGrp="1" noChangeArrowheads="1"/>
          </p:cNvSpPr>
          <p:nvPr>
            <p:ph type="body" idx="1"/>
          </p:nvPr>
        </p:nvSpPr>
        <p:spPr/>
        <p:txBody>
          <a:bodyPr/>
          <a:lstStyle/>
          <a:p>
            <a:pPr eaLnBrk="1" hangingPunct="1">
              <a:defRPr/>
            </a:pPr>
            <a:r>
              <a:rPr lang="zh-CN" altLang="en-US" dirty="0" smtClean="0">
                <a:ea typeface="宋体" pitchFamily="2" charset="-122"/>
              </a:rPr>
              <a:t>要给计算机软件做出科学的分类是很困难的，目前还找不到一个统一的严格分类标准。但针对不同类型的工程对象，对其进行开发和维护有着不同的要求和处理方法，因此还是需要对软件的类型进行必要的划分。从不同的侧面做出分类是比较符合实际情况的。</a:t>
            </a:r>
          </a:p>
        </p:txBody>
      </p:sp>
      <p:sp>
        <p:nvSpPr>
          <p:cNvPr id="2458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EA9505DF-6E4D-436A-B809-F8C75F597D91}" type="slidenum">
              <a:rPr lang="zh-CN" altLang="en-US" sz="1200" smtClean="0">
                <a:solidFill>
                  <a:schemeClr val="bg2"/>
                </a:solidFill>
                <a:latin typeface="Arial" pitchFamily="34" charset="0"/>
              </a:rPr>
              <a:pPr eaLnBrk="1" hangingPunct="1">
                <a:spcBef>
                  <a:spcPct val="0"/>
                </a:spcBef>
                <a:buClrTx/>
                <a:buSzTx/>
                <a:buFontTx/>
                <a:buNone/>
              </a:pPr>
              <a:t>20</a:t>
            </a:fld>
            <a:endParaRPr lang="en-US" altLang="zh-CN" sz="1200" dirty="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79234" name="Rectangle 2"/>
          <p:cNvSpPr>
            <a:spLocks noGrp="1" noRot="1" noChangeArrowheads="1"/>
          </p:cNvSpPr>
          <p:nvPr>
            <p:ph type="title"/>
          </p:nvPr>
        </p:nvSpPr>
        <p:spPr/>
        <p:txBody>
          <a:bodyPr/>
          <a:lstStyle/>
          <a:p>
            <a:pPr eaLnBrk="1" hangingPunct="1">
              <a:defRPr/>
            </a:pPr>
            <a:r>
              <a:rPr lang="zh-CN" altLang="en-US" smtClean="0">
                <a:ea typeface="宋体" pitchFamily="2" charset="-122"/>
              </a:rPr>
              <a:t>一、按软件的功能进行划分 </a:t>
            </a:r>
          </a:p>
        </p:txBody>
      </p:sp>
      <p:sp>
        <p:nvSpPr>
          <p:cNvPr id="479235" name="Rectangle 3"/>
          <p:cNvSpPr>
            <a:spLocks noGrp="1" noChangeArrowheads="1"/>
          </p:cNvSpPr>
          <p:nvPr>
            <p:ph type="body" idx="1"/>
          </p:nvPr>
        </p:nvSpPr>
        <p:spPr/>
        <p:txBody>
          <a:bodyPr/>
          <a:lstStyle/>
          <a:p>
            <a:pPr eaLnBrk="1" hangingPunct="1">
              <a:defRPr/>
            </a:pPr>
            <a:r>
              <a:rPr lang="zh-CN" altLang="en-US" smtClean="0">
                <a:ea typeface="宋体" pitchFamily="2" charset="-122"/>
              </a:rPr>
              <a:t>                   系统软件</a:t>
            </a:r>
          </a:p>
          <a:p>
            <a:pPr eaLnBrk="1" hangingPunct="1">
              <a:defRPr/>
            </a:pPr>
            <a:r>
              <a:rPr lang="zh-CN" altLang="en-US" smtClean="0">
                <a:ea typeface="宋体" pitchFamily="2" charset="-122"/>
              </a:rPr>
              <a:t>                   支撑软件</a:t>
            </a:r>
          </a:p>
          <a:p>
            <a:pPr eaLnBrk="1" hangingPunct="1">
              <a:defRPr/>
            </a:pPr>
            <a:r>
              <a:rPr lang="zh-CN" altLang="en-US" smtClean="0">
                <a:ea typeface="宋体" pitchFamily="2" charset="-122"/>
              </a:rPr>
              <a:t>                   应用软件</a:t>
            </a:r>
          </a:p>
        </p:txBody>
      </p:sp>
      <p:sp>
        <p:nvSpPr>
          <p:cNvPr id="2560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DC9A0DAB-7457-4239-9A3B-856E529B8B60}" type="slidenum">
              <a:rPr lang="zh-CN" altLang="en-US" sz="1200" smtClean="0">
                <a:solidFill>
                  <a:schemeClr val="bg2"/>
                </a:solidFill>
                <a:latin typeface="Arial" pitchFamily="34" charset="0"/>
              </a:rPr>
              <a:pPr eaLnBrk="1" hangingPunct="1">
                <a:spcBef>
                  <a:spcPct val="0"/>
                </a:spcBef>
                <a:buClrTx/>
                <a:buSzTx/>
                <a:buFontTx/>
                <a:buNone/>
              </a:pPr>
              <a:t>21</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80258"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480259" name="Rectangle 3"/>
          <p:cNvSpPr>
            <a:spLocks noGrp="1" noChangeArrowheads="1"/>
          </p:cNvSpPr>
          <p:nvPr>
            <p:ph type="body" idx="1"/>
          </p:nvPr>
        </p:nvSpPr>
        <p:spPr/>
        <p:txBody>
          <a:bodyPr/>
          <a:lstStyle/>
          <a:p>
            <a:pPr eaLnBrk="1" hangingPunct="1">
              <a:defRPr/>
            </a:pPr>
            <a:r>
              <a:rPr lang="zh-CN" altLang="en-US" sz="2800" dirty="0" smtClean="0">
                <a:solidFill>
                  <a:srgbClr val="FFFF00"/>
                </a:solidFill>
                <a:ea typeface="宋体" pitchFamily="2" charset="-122"/>
              </a:rPr>
              <a:t>系统软件</a:t>
            </a:r>
            <a:r>
              <a:rPr lang="zh-CN" altLang="en-US" sz="2800" dirty="0" smtClean="0">
                <a:ea typeface="宋体" pitchFamily="2" charset="-122"/>
              </a:rPr>
              <a:t>：</a:t>
            </a:r>
          </a:p>
          <a:p>
            <a:pPr eaLnBrk="1" hangingPunct="1">
              <a:buFont typeface="Wingdings" pitchFamily="2" charset="2"/>
              <a:buNone/>
              <a:defRPr/>
            </a:pPr>
            <a:r>
              <a:rPr lang="zh-CN" altLang="en-US" sz="2800" dirty="0" smtClean="0">
                <a:ea typeface="宋体" pitchFamily="2" charset="-122"/>
              </a:rPr>
              <a:t>        </a:t>
            </a:r>
            <a:r>
              <a:rPr lang="zh-CN" altLang="en-US" sz="2800" b="1" dirty="0" smtClean="0">
                <a:ea typeface="宋体" pitchFamily="2" charset="-122"/>
              </a:rPr>
              <a:t>能与计算机硬件紧密配合在一起，使计算机系统各个部件、相关的软件和数据协调、高效地工作的软件。例如，操作系统、数据库管理系统、设备驱动程序以及通信处理程序等。</a:t>
            </a:r>
          </a:p>
          <a:p>
            <a:pPr eaLnBrk="1" hangingPunct="1">
              <a:buFont typeface="Wingdings" pitchFamily="2" charset="2"/>
              <a:buNone/>
              <a:defRPr/>
            </a:pPr>
            <a:r>
              <a:rPr lang="zh-CN" altLang="en-US" sz="2800" b="1" dirty="0" smtClean="0">
                <a:ea typeface="宋体" pitchFamily="2" charset="-122"/>
              </a:rPr>
              <a:t>        系统软件在运行时需要频繁地与硬件交往，以提供有效的用户服务，资源的共享，其间伴随着复杂的进程管理和复杂的数据结构处理。系统软件是计算机系统必不可少的一个组成部分。</a:t>
            </a:r>
          </a:p>
          <a:p>
            <a:pPr eaLnBrk="1" hangingPunct="1">
              <a:defRPr/>
            </a:pPr>
            <a:endParaRPr lang="zh-CN" altLang="en-US" sz="2800" dirty="0" smtClean="0">
              <a:ea typeface="宋体" pitchFamily="2" charset="-122"/>
            </a:endParaRPr>
          </a:p>
        </p:txBody>
      </p:sp>
      <p:sp>
        <p:nvSpPr>
          <p:cNvPr id="2662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1C2106AC-06A8-4224-86B3-41B5B2CF1E7C}" type="slidenum">
              <a:rPr lang="zh-CN" altLang="en-US" sz="1200" smtClean="0">
                <a:solidFill>
                  <a:schemeClr val="bg2"/>
                </a:solidFill>
                <a:latin typeface="Arial" pitchFamily="34" charset="0"/>
              </a:rPr>
              <a:pPr eaLnBrk="1" hangingPunct="1">
                <a:spcBef>
                  <a:spcPct val="0"/>
                </a:spcBef>
                <a:buClrTx/>
                <a:buSzTx/>
                <a:buFontTx/>
                <a:buNone/>
              </a:pPr>
              <a:t>22</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81283" name="Rectangle 3"/>
          <p:cNvSpPr>
            <a:spLocks noGrp="1" noChangeArrowheads="1"/>
          </p:cNvSpPr>
          <p:nvPr>
            <p:ph type="body" idx="1"/>
          </p:nvPr>
        </p:nvSpPr>
        <p:spPr>
          <a:xfrm>
            <a:off x="457200" y="908720"/>
            <a:ext cx="8229600" cy="5217443"/>
          </a:xfrm>
        </p:spPr>
        <p:txBody>
          <a:bodyPr/>
          <a:lstStyle/>
          <a:p>
            <a:pPr eaLnBrk="1" hangingPunct="1">
              <a:defRPr/>
            </a:pPr>
            <a:r>
              <a:rPr lang="zh-CN" altLang="en-US" sz="2800" b="1" dirty="0" smtClean="0">
                <a:solidFill>
                  <a:srgbClr val="FFFF00"/>
                </a:solidFill>
                <a:ea typeface="宋体" pitchFamily="2" charset="-122"/>
              </a:rPr>
              <a:t>支撑软件</a:t>
            </a:r>
            <a:r>
              <a:rPr lang="zh-CN" altLang="en-US" sz="2000" b="1" dirty="0" smtClean="0">
                <a:ea typeface="宋体" pitchFamily="2" charset="-122"/>
              </a:rPr>
              <a:t>：</a:t>
            </a:r>
          </a:p>
          <a:p>
            <a:pPr eaLnBrk="1" hangingPunct="1">
              <a:buFont typeface="Wingdings" pitchFamily="2" charset="2"/>
              <a:buNone/>
              <a:defRPr/>
            </a:pPr>
            <a:r>
              <a:rPr lang="zh-CN" altLang="en-US" sz="2000" b="1" dirty="0" smtClean="0">
                <a:ea typeface="宋体" pitchFamily="2" charset="-122"/>
              </a:rPr>
              <a:t>         是协助用户开发软件的工具性软件，其中包括帮助程序人员开发软件产品的工具，也包括帮助管理人员控制开发的进程的工具。</a:t>
            </a:r>
          </a:p>
          <a:p>
            <a:pPr eaLnBrk="1" hangingPunct="1">
              <a:buFont typeface="Wingdings" pitchFamily="2" charset="2"/>
              <a:buNone/>
              <a:defRPr/>
            </a:pPr>
            <a:r>
              <a:rPr lang="zh-CN" altLang="en-US" sz="2000" b="1" dirty="0" smtClean="0">
                <a:ea typeface="宋体" pitchFamily="2" charset="-122"/>
              </a:rPr>
              <a:t>         </a:t>
            </a:r>
            <a:r>
              <a:rPr lang="en-US" altLang="zh-CN" sz="2000" b="1" dirty="0" smtClean="0">
                <a:ea typeface="宋体" pitchFamily="2" charset="-122"/>
              </a:rPr>
              <a:t>a.</a:t>
            </a:r>
            <a:r>
              <a:rPr lang="zh-CN" altLang="en-US" sz="2000" b="1" dirty="0" smtClean="0">
                <a:ea typeface="宋体" pitchFamily="2" charset="-122"/>
              </a:rPr>
              <a:t>一般类型：文本编辑程序、文件格式化程序、程序库系统；</a:t>
            </a:r>
          </a:p>
          <a:p>
            <a:pPr eaLnBrk="1" hangingPunct="1">
              <a:buFont typeface="Wingdings" pitchFamily="2" charset="2"/>
              <a:buNone/>
              <a:defRPr/>
            </a:pPr>
            <a:r>
              <a:rPr lang="zh-CN" altLang="en-US" sz="2000" b="1" dirty="0" smtClean="0">
                <a:ea typeface="宋体" pitchFamily="2" charset="-122"/>
              </a:rPr>
              <a:t>         </a:t>
            </a:r>
            <a:r>
              <a:rPr lang="en-US" altLang="zh-CN" sz="2000" b="1" dirty="0" smtClean="0">
                <a:ea typeface="宋体" pitchFamily="2" charset="-122"/>
              </a:rPr>
              <a:t>b.</a:t>
            </a:r>
            <a:r>
              <a:rPr lang="zh-CN" altLang="en-US" sz="2000" b="1" dirty="0" smtClean="0">
                <a:ea typeface="宋体" pitchFamily="2" charset="-122"/>
              </a:rPr>
              <a:t>支持需求分析：</a:t>
            </a:r>
            <a:r>
              <a:rPr lang="en-US" altLang="zh-CN" sz="2000" b="1" dirty="0" smtClean="0">
                <a:ea typeface="宋体" pitchFamily="2" charset="-122"/>
              </a:rPr>
              <a:t>PSL/PSA</a:t>
            </a:r>
            <a:r>
              <a:rPr lang="zh-CN" altLang="en-US" sz="2000" b="1" dirty="0" smtClean="0">
                <a:ea typeface="宋体" pitchFamily="2" charset="-122"/>
              </a:rPr>
              <a:t>问题描述语言、问题描述分析程序、一致性检验程序、　</a:t>
            </a:r>
            <a:r>
              <a:rPr lang="en-US" altLang="zh-CN" sz="2000" b="1" dirty="0" smtClean="0">
                <a:ea typeface="宋体" pitchFamily="2" charset="-122"/>
              </a:rPr>
              <a:t>CARA</a:t>
            </a:r>
            <a:r>
              <a:rPr lang="zh-CN" altLang="en-US" sz="2000" b="1" dirty="0" smtClean="0">
                <a:ea typeface="宋体" pitchFamily="2" charset="-122"/>
              </a:rPr>
              <a:t>计算机辅助需求分析程序；</a:t>
            </a:r>
          </a:p>
          <a:p>
            <a:pPr eaLnBrk="1" hangingPunct="1">
              <a:buFont typeface="Wingdings" pitchFamily="2" charset="2"/>
              <a:buNone/>
              <a:defRPr/>
            </a:pPr>
            <a:r>
              <a:rPr lang="zh-CN" altLang="en-US" sz="2000" b="1" dirty="0" smtClean="0">
                <a:ea typeface="宋体" pitchFamily="2" charset="-122"/>
              </a:rPr>
              <a:t>         </a:t>
            </a:r>
            <a:r>
              <a:rPr lang="en-US" altLang="zh-CN" sz="2000" b="1" dirty="0" smtClean="0">
                <a:ea typeface="宋体" pitchFamily="2" charset="-122"/>
              </a:rPr>
              <a:t>c.</a:t>
            </a:r>
            <a:r>
              <a:rPr lang="zh-CN" altLang="en-US" sz="2000" b="1" dirty="0" smtClean="0">
                <a:ea typeface="宋体" pitchFamily="2" charset="-122"/>
              </a:rPr>
              <a:t>支持设计：图形软件包、结构化流程图绘图程序、设计分析程序、程序结构图编辑程序；</a:t>
            </a:r>
          </a:p>
          <a:p>
            <a:pPr eaLnBrk="1" hangingPunct="1">
              <a:buFont typeface="Wingdings" pitchFamily="2" charset="2"/>
              <a:buNone/>
              <a:defRPr/>
            </a:pPr>
            <a:r>
              <a:rPr lang="zh-CN" altLang="en-US" sz="2000" b="1" dirty="0" smtClean="0">
                <a:ea typeface="宋体" pitchFamily="2" charset="-122"/>
              </a:rPr>
              <a:t>         </a:t>
            </a:r>
            <a:r>
              <a:rPr lang="en-US" altLang="zh-CN" sz="2000" b="1" dirty="0" smtClean="0">
                <a:ea typeface="宋体" pitchFamily="2" charset="-122"/>
              </a:rPr>
              <a:t>d.</a:t>
            </a:r>
            <a:r>
              <a:rPr lang="zh-CN" altLang="en-US" sz="2000" b="1" dirty="0" smtClean="0">
                <a:ea typeface="宋体" pitchFamily="2" charset="-122"/>
              </a:rPr>
              <a:t>支持实现：编辑程序、交叉编辑程序、预编译程序、连接编辑程序；</a:t>
            </a:r>
          </a:p>
          <a:p>
            <a:pPr eaLnBrk="1" hangingPunct="1">
              <a:buFont typeface="Wingdings" pitchFamily="2" charset="2"/>
              <a:buNone/>
              <a:defRPr/>
            </a:pPr>
            <a:r>
              <a:rPr lang="zh-CN" altLang="en-US" sz="2000" b="1" dirty="0" smtClean="0">
                <a:ea typeface="宋体" pitchFamily="2" charset="-122"/>
              </a:rPr>
              <a:t>         </a:t>
            </a:r>
            <a:r>
              <a:rPr lang="en-US" altLang="zh-CN" sz="2000" b="1" dirty="0" smtClean="0">
                <a:ea typeface="宋体" pitchFamily="2" charset="-122"/>
              </a:rPr>
              <a:t>e.</a:t>
            </a:r>
            <a:r>
              <a:rPr lang="zh-CN" altLang="en-US" sz="2000" b="1" dirty="0" smtClean="0">
                <a:ea typeface="宋体" pitchFamily="2" charset="-122"/>
              </a:rPr>
              <a:t>支持测试：静态分析程序、符号执行程序、模拟程序、测试覆盖检验程序；</a:t>
            </a:r>
          </a:p>
          <a:p>
            <a:pPr eaLnBrk="1" hangingPunct="1">
              <a:buFont typeface="Wingdings" pitchFamily="2" charset="2"/>
              <a:buNone/>
              <a:defRPr/>
            </a:pPr>
            <a:r>
              <a:rPr lang="zh-CN" altLang="en-US" sz="2000" b="1" dirty="0" smtClean="0">
                <a:ea typeface="宋体" pitchFamily="2" charset="-122"/>
              </a:rPr>
              <a:t>         </a:t>
            </a:r>
            <a:r>
              <a:rPr lang="en-US" altLang="zh-CN" sz="2000" b="1" dirty="0" smtClean="0">
                <a:ea typeface="宋体" pitchFamily="2" charset="-122"/>
              </a:rPr>
              <a:t>f.</a:t>
            </a:r>
            <a:r>
              <a:rPr lang="zh-CN" altLang="en-US" sz="2000" b="1" dirty="0" smtClean="0">
                <a:ea typeface="宋体" pitchFamily="2" charset="-122"/>
              </a:rPr>
              <a:t>支持管理：</a:t>
            </a:r>
            <a:r>
              <a:rPr lang="en-US" altLang="zh-CN" sz="2000" b="1" dirty="0" smtClean="0">
                <a:ea typeface="宋体" pitchFamily="2" charset="-122"/>
              </a:rPr>
              <a:t>PERT</a:t>
            </a:r>
            <a:r>
              <a:rPr lang="zh-CN" altLang="en-US" sz="2000" b="1" dirty="0" smtClean="0">
                <a:ea typeface="宋体" pitchFamily="2" charset="-122"/>
              </a:rPr>
              <a:t>进度计划评审方法绘图程序、标准检验程序、库管理程序。</a:t>
            </a:r>
          </a:p>
        </p:txBody>
      </p:sp>
      <p:sp>
        <p:nvSpPr>
          <p:cNvPr id="2765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6EB9C99B-B3C7-40D8-8E5C-67BBE899D87B}" type="slidenum">
              <a:rPr lang="zh-CN" altLang="en-US" sz="1200" smtClean="0">
                <a:solidFill>
                  <a:schemeClr val="bg2"/>
                </a:solidFill>
                <a:latin typeface="Arial" pitchFamily="34" charset="0"/>
              </a:rPr>
              <a:pPr eaLnBrk="1" hangingPunct="1">
                <a:spcBef>
                  <a:spcPct val="0"/>
                </a:spcBef>
                <a:buClrTx/>
                <a:buSzTx/>
                <a:buFontTx/>
                <a:buNone/>
              </a:pPr>
              <a:t>23</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82306"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482307" name="Rectangle 3"/>
          <p:cNvSpPr>
            <a:spLocks noGrp="1" noChangeArrowheads="1"/>
          </p:cNvSpPr>
          <p:nvPr>
            <p:ph type="body" idx="1"/>
          </p:nvPr>
        </p:nvSpPr>
        <p:spPr>
          <a:xfrm>
            <a:off x="457200" y="830485"/>
            <a:ext cx="8229600" cy="4830763"/>
          </a:xfrm>
        </p:spPr>
        <p:txBody>
          <a:bodyPr/>
          <a:lstStyle/>
          <a:p>
            <a:pPr eaLnBrk="1" hangingPunct="1">
              <a:defRPr/>
            </a:pPr>
            <a:r>
              <a:rPr lang="zh-CN" altLang="en-US" sz="2800" b="1" dirty="0" smtClean="0">
                <a:solidFill>
                  <a:srgbClr val="FFFF00"/>
                </a:solidFill>
                <a:ea typeface="宋体" pitchFamily="2" charset="-122"/>
              </a:rPr>
              <a:t>应用软件</a:t>
            </a:r>
            <a:r>
              <a:rPr lang="zh-CN" altLang="en-US" sz="2000" b="1" dirty="0" smtClean="0">
                <a:ea typeface="宋体" pitchFamily="2" charset="-122"/>
              </a:rPr>
              <a:t>：</a:t>
            </a:r>
          </a:p>
          <a:p>
            <a:pPr eaLnBrk="1" hangingPunct="1">
              <a:buFont typeface="Wingdings" pitchFamily="2" charset="2"/>
              <a:buNone/>
              <a:defRPr/>
            </a:pPr>
            <a:r>
              <a:rPr lang="zh-CN" altLang="en-US" sz="2000" b="1" dirty="0" smtClean="0">
                <a:ea typeface="宋体" pitchFamily="2" charset="-122"/>
              </a:rPr>
              <a:t>         是在特定领域内开发，为特定目的服务的一类软件。</a:t>
            </a:r>
          </a:p>
          <a:p>
            <a:pPr eaLnBrk="1" hangingPunct="1">
              <a:buFont typeface="Wingdings" pitchFamily="2" charset="2"/>
              <a:buNone/>
              <a:defRPr/>
            </a:pPr>
            <a:r>
              <a:rPr lang="zh-CN" altLang="en-US" sz="2000" b="1" dirty="0" smtClean="0">
                <a:ea typeface="宋体" pitchFamily="2" charset="-122"/>
              </a:rPr>
              <a:t>         几乎所有的国民经济领域都使用了计算机，为这些计算机应用领域服务的应用软件种类繁多。例如：</a:t>
            </a:r>
            <a:endParaRPr lang="en-US" altLang="zh-CN" sz="2000" b="1" dirty="0" smtClean="0">
              <a:ea typeface="宋体" pitchFamily="2" charset="-122"/>
            </a:endParaRPr>
          </a:p>
          <a:p>
            <a:pPr eaLnBrk="1" hangingPunct="1">
              <a:buFont typeface="Wingdings" pitchFamily="2" charset="2"/>
              <a:buNone/>
              <a:defRPr/>
            </a:pPr>
            <a:r>
              <a:rPr lang="zh-CN" altLang="en-US" sz="2000" b="1" dirty="0" smtClean="0">
                <a:ea typeface="宋体" pitchFamily="2" charset="-122"/>
              </a:rPr>
              <a:t>         </a:t>
            </a:r>
            <a:r>
              <a:rPr lang="en-US" altLang="zh-CN" sz="2000" b="1" dirty="0" smtClean="0">
                <a:ea typeface="宋体" pitchFamily="2" charset="-122"/>
              </a:rPr>
              <a:t>a.</a:t>
            </a:r>
            <a:r>
              <a:rPr lang="zh-CN" altLang="en-US" sz="2000" b="1" dirty="0" smtClean="0">
                <a:ea typeface="宋体" pitchFamily="2" charset="-122"/>
              </a:rPr>
              <a:t>商业数据处理软件是所占比例最大的一类</a:t>
            </a:r>
          </a:p>
          <a:p>
            <a:pPr eaLnBrk="1" hangingPunct="1">
              <a:buFont typeface="Wingdings" pitchFamily="2" charset="2"/>
              <a:buNone/>
              <a:defRPr/>
            </a:pPr>
            <a:r>
              <a:rPr lang="zh-CN" altLang="en-US" sz="2000" b="1" dirty="0" smtClean="0">
                <a:ea typeface="宋体" pitchFamily="2" charset="-122"/>
              </a:rPr>
              <a:t>         </a:t>
            </a:r>
            <a:r>
              <a:rPr lang="en-US" altLang="zh-CN" sz="2000" b="1" dirty="0" smtClean="0">
                <a:ea typeface="宋体" pitchFamily="2" charset="-122"/>
              </a:rPr>
              <a:t>b.</a:t>
            </a:r>
            <a:r>
              <a:rPr lang="zh-CN" altLang="en-US" sz="2000" b="1" dirty="0" smtClean="0">
                <a:ea typeface="宋体" pitchFamily="2" charset="-122"/>
              </a:rPr>
              <a:t>工程与科学计算软件</a:t>
            </a:r>
          </a:p>
          <a:p>
            <a:pPr eaLnBrk="1" hangingPunct="1">
              <a:buFont typeface="Wingdings" pitchFamily="2" charset="2"/>
              <a:buNone/>
              <a:defRPr/>
            </a:pPr>
            <a:r>
              <a:rPr lang="zh-CN" altLang="en-US" sz="2000" b="1" dirty="0" smtClean="0">
                <a:ea typeface="宋体" pitchFamily="2" charset="-122"/>
              </a:rPr>
              <a:t>         </a:t>
            </a:r>
            <a:r>
              <a:rPr lang="en-US" altLang="zh-CN" sz="2000" b="1" dirty="0" smtClean="0">
                <a:ea typeface="宋体" pitchFamily="2" charset="-122"/>
              </a:rPr>
              <a:t>c.</a:t>
            </a:r>
            <a:r>
              <a:rPr lang="zh-CN" altLang="en-US" sz="2000" b="1" dirty="0" smtClean="0">
                <a:ea typeface="宋体" pitchFamily="2" charset="-122"/>
              </a:rPr>
              <a:t>计算机辅助设计／制造</a:t>
            </a:r>
            <a:r>
              <a:rPr lang="en-US" altLang="zh-CN" sz="2000" b="1" dirty="0" smtClean="0">
                <a:ea typeface="宋体" pitchFamily="2" charset="-122"/>
              </a:rPr>
              <a:t>(CAD</a:t>
            </a:r>
            <a:r>
              <a:rPr lang="zh-CN" altLang="en-US" sz="2000" b="1" dirty="0" smtClean="0">
                <a:ea typeface="宋体" pitchFamily="2" charset="-122"/>
              </a:rPr>
              <a:t>／</a:t>
            </a:r>
            <a:r>
              <a:rPr lang="en-US" altLang="zh-CN" sz="2000" b="1" dirty="0" smtClean="0">
                <a:ea typeface="宋体" pitchFamily="2" charset="-122"/>
              </a:rPr>
              <a:t>CAM)</a:t>
            </a:r>
          </a:p>
          <a:p>
            <a:pPr eaLnBrk="1" hangingPunct="1">
              <a:buFont typeface="Wingdings" pitchFamily="2" charset="2"/>
              <a:buNone/>
              <a:defRPr/>
            </a:pPr>
            <a:r>
              <a:rPr lang="zh-CN" altLang="en-US" sz="2000" b="1" dirty="0" smtClean="0">
                <a:ea typeface="宋体" pitchFamily="2" charset="-122"/>
              </a:rPr>
              <a:t>         </a:t>
            </a:r>
            <a:r>
              <a:rPr lang="en-US" altLang="zh-CN" sz="2000" b="1" dirty="0" smtClean="0">
                <a:ea typeface="宋体" pitchFamily="2" charset="-122"/>
              </a:rPr>
              <a:t>d.</a:t>
            </a:r>
            <a:r>
              <a:rPr lang="zh-CN" altLang="en-US" sz="2000" b="1" dirty="0" smtClean="0">
                <a:ea typeface="宋体" pitchFamily="2" charset="-122"/>
              </a:rPr>
              <a:t>系统仿真</a:t>
            </a:r>
          </a:p>
          <a:p>
            <a:pPr eaLnBrk="1" hangingPunct="1">
              <a:buFont typeface="Wingdings" pitchFamily="2" charset="2"/>
              <a:buNone/>
              <a:defRPr/>
            </a:pPr>
            <a:r>
              <a:rPr lang="zh-CN" altLang="en-US" sz="2000" b="1" dirty="0" smtClean="0">
                <a:ea typeface="宋体" pitchFamily="2" charset="-122"/>
              </a:rPr>
              <a:t>         </a:t>
            </a:r>
            <a:r>
              <a:rPr lang="en-US" altLang="zh-CN" sz="2000" b="1" dirty="0" smtClean="0">
                <a:ea typeface="宋体" pitchFamily="2" charset="-122"/>
              </a:rPr>
              <a:t>e.</a:t>
            </a:r>
            <a:r>
              <a:rPr lang="zh-CN" altLang="en-US" sz="2000" b="1" dirty="0" smtClean="0">
                <a:ea typeface="宋体" pitchFamily="2" charset="-122"/>
              </a:rPr>
              <a:t>智能产品嵌入软件</a:t>
            </a:r>
            <a:r>
              <a:rPr lang="en-US" altLang="zh-CN" sz="2000" b="1" dirty="0" smtClean="0">
                <a:ea typeface="宋体" pitchFamily="2" charset="-122"/>
              </a:rPr>
              <a:t>(</a:t>
            </a:r>
            <a:r>
              <a:rPr lang="zh-CN" altLang="en-US" sz="2000" b="1" dirty="0" smtClean="0">
                <a:ea typeface="宋体" pitchFamily="2" charset="-122"/>
              </a:rPr>
              <a:t>如汽车油耗控制、仪表盘数字显示、刹车系统</a:t>
            </a:r>
            <a:r>
              <a:rPr lang="en-US" altLang="zh-CN" sz="2000" b="1" dirty="0" smtClean="0">
                <a:ea typeface="宋体" pitchFamily="2" charset="-122"/>
              </a:rPr>
              <a:t>)</a:t>
            </a:r>
          </a:p>
          <a:p>
            <a:pPr eaLnBrk="1" hangingPunct="1">
              <a:buFont typeface="Wingdings" pitchFamily="2" charset="2"/>
              <a:buNone/>
              <a:defRPr/>
            </a:pPr>
            <a:r>
              <a:rPr lang="zh-CN" altLang="en-US" sz="2000" b="1" dirty="0" smtClean="0">
                <a:ea typeface="宋体" pitchFamily="2" charset="-122"/>
              </a:rPr>
              <a:t>         </a:t>
            </a:r>
            <a:r>
              <a:rPr lang="en-US" altLang="zh-CN" sz="2000" b="1" dirty="0" smtClean="0">
                <a:ea typeface="宋体" pitchFamily="2" charset="-122"/>
              </a:rPr>
              <a:t>f.</a:t>
            </a:r>
            <a:r>
              <a:rPr lang="zh-CN" altLang="en-US" sz="2000" b="1" dirty="0" smtClean="0">
                <a:ea typeface="宋体" pitchFamily="2" charset="-122"/>
              </a:rPr>
              <a:t>人工智能软件</a:t>
            </a:r>
            <a:r>
              <a:rPr lang="en-US" altLang="zh-CN" sz="2000" b="1" dirty="0" smtClean="0">
                <a:ea typeface="宋体" pitchFamily="2" charset="-122"/>
              </a:rPr>
              <a:t>(</a:t>
            </a:r>
            <a:r>
              <a:rPr lang="zh-CN" altLang="en-US" sz="2000" b="1" dirty="0" smtClean="0">
                <a:ea typeface="宋体" pitchFamily="2" charset="-122"/>
              </a:rPr>
              <a:t>如专家系统、模式识别</a:t>
            </a:r>
            <a:r>
              <a:rPr lang="en-US" altLang="zh-CN" sz="2000" b="1" dirty="0" smtClean="0">
                <a:ea typeface="宋体" pitchFamily="2" charset="-122"/>
              </a:rPr>
              <a:t>)</a:t>
            </a:r>
          </a:p>
          <a:p>
            <a:pPr eaLnBrk="1" hangingPunct="1">
              <a:buFont typeface="Wingdings" pitchFamily="2" charset="2"/>
              <a:buNone/>
              <a:defRPr/>
            </a:pPr>
            <a:r>
              <a:rPr lang="zh-CN" altLang="en-US" sz="2000" b="1" dirty="0" smtClean="0">
                <a:ea typeface="宋体" pitchFamily="2" charset="-122"/>
              </a:rPr>
              <a:t>         </a:t>
            </a:r>
            <a:r>
              <a:rPr lang="en-US" altLang="zh-CN" sz="2000" b="1" dirty="0" smtClean="0">
                <a:ea typeface="宋体" pitchFamily="2" charset="-122"/>
              </a:rPr>
              <a:t>g.</a:t>
            </a:r>
            <a:r>
              <a:rPr lang="zh-CN" altLang="en-US" sz="2000" b="1" dirty="0" smtClean="0">
                <a:ea typeface="宋体" pitchFamily="2" charset="-122"/>
              </a:rPr>
              <a:t>事务管理、办公自动化软件</a:t>
            </a:r>
          </a:p>
          <a:p>
            <a:pPr eaLnBrk="1" hangingPunct="1">
              <a:buFont typeface="Wingdings" pitchFamily="2" charset="2"/>
              <a:buNone/>
              <a:defRPr/>
            </a:pPr>
            <a:r>
              <a:rPr lang="zh-CN" altLang="en-US" sz="2000" b="1" dirty="0" smtClean="0">
                <a:ea typeface="宋体" pitchFamily="2" charset="-122"/>
              </a:rPr>
              <a:t>         </a:t>
            </a:r>
            <a:r>
              <a:rPr lang="en-US" altLang="zh-CN" sz="2000" b="1" dirty="0" smtClean="0">
                <a:ea typeface="宋体" pitchFamily="2" charset="-122"/>
              </a:rPr>
              <a:t>h.</a:t>
            </a:r>
            <a:r>
              <a:rPr lang="zh-CN" altLang="en-US" sz="2000" b="1" dirty="0" smtClean="0">
                <a:ea typeface="宋体" pitchFamily="2" charset="-122"/>
              </a:rPr>
              <a:t>计算机辅助教学</a:t>
            </a:r>
            <a:r>
              <a:rPr lang="en-US" altLang="zh-CN" sz="2000" b="1" dirty="0" smtClean="0">
                <a:ea typeface="宋体" pitchFamily="2" charset="-122"/>
              </a:rPr>
              <a:t>(CAI)</a:t>
            </a:r>
          </a:p>
          <a:p>
            <a:pPr eaLnBrk="1" hangingPunct="1">
              <a:buFont typeface="Wingdings" pitchFamily="2" charset="2"/>
              <a:buNone/>
              <a:defRPr/>
            </a:pPr>
            <a:r>
              <a:rPr lang="zh-CN" altLang="en-US" sz="2000" b="1" dirty="0" smtClean="0">
                <a:ea typeface="宋体" pitchFamily="2" charset="-122"/>
              </a:rPr>
              <a:t>         </a:t>
            </a:r>
            <a:r>
              <a:rPr lang="en-US" altLang="zh-CN" sz="2000" b="1" dirty="0" err="1" smtClean="0">
                <a:ea typeface="宋体" pitchFamily="2" charset="-122"/>
              </a:rPr>
              <a:t>i</a:t>
            </a:r>
            <a:r>
              <a:rPr lang="en-US" altLang="zh-CN" sz="2000" b="1" dirty="0" smtClean="0">
                <a:ea typeface="宋体" pitchFamily="2" charset="-122"/>
              </a:rPr>
              <a:t>.</a:t>
            </a:r>
            <a:r>
              <a:rPr lang="zh-CN" altLang="en-US" sz="2000" b="1" dirty="0" smtClean="0">
                <a:ea typeface="宋体" pitchFamily="2" charset="-122"/>
              </a:rPr>
              <a:t>游戏</a:t>
            </a:r>
          </a:p>
          <a:p>
            <a:pPr eaLnBrk="1" hangingPunct="1">
              <a:defRPr/>
            </a:pPr>
            <a:endParaRPr lang="zh-CN" altLang="en-US" sz="2000" b="1" dirty="0" smtClean="0">
              <a:ea typeface="宋体" pitchFamily="2" charset="-122"/>
            </a:endParaRPr>
          </a:p>
        </p:txBody>
      </p:sp>
      <p:sp>
        <p:nvSpPr>
          <p:cNvPr id="2867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9CEE50F6-5DA0-4E5E-90F3-FA57583A4276}" type="slidenum">
              <a:rPr lang="zh-CN" altLang="en-US" sz="1200" smtClean="0">
                <a:solidFill>
                  <a:schemeClr val="bg2"/>
                </a:solidFill>
                <a:latin typeface="Arial" pitchFamily="34" charset="0"/>
              </a:rPr>
              <a:pPr eaLnBrk="1" hangingPunct="1">
                <a:spcBef>
                  <a:spcPct val="0"/>
                </a:spcBef>
                <a:buClrTx/>
                <a:buSzTx/>
                <a:buFontTx/>
                <a:buNone/>
              </a:pPr>
              <a:t>24</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83330" name="Rectangle 2"/>
          <p:cNvSpPr>
            <a:spLocks noGrp="1" noRot="1" noChangeArrowheads="1"/>
          </p:cNvSpPr>
          <p:nvPr>
            <p:ph type="title"/>
          </p:nvPr>
        </p:nvSpPr>
        <p:spPr/>
        <p:txBody>
          <a:bodyPr/>
          <a:lstStyle/>
          <a:p>
            <a:pPr eaLnBrk="1" hangingPunct="1">
              <a:defRPr/>
            </a:pPr>
            <a:r>
              <a:rPr lang="zh-CN" altLang="en-US" b="0" smtClean="0">
                <a:ea typeface="宋体" pitchFamily="2" charset="-122"/>
              </a:rPr>
              <a:t>二、按软件规模进行划分</a:t>
            </a:r>
          </a:p>
        </p:txBody>
      </p:sp>
      <p:graphicFrame>
        <p:nvGraphicFramePr>
          <p:cNvPr id="483331" name="Group 3"/>
          <p:cNvGraphicFramePr>
            <a:graphicFrameLocks noGrp="1"/>
          </p:cNvGraphicFramePr>
          <p:nvPr>
            <p:ph idx="1"/>
          </p:nvPr>
        </p:nvGraphicFramePr>
        <p:xfrm>
          <a:off x="468313" y="1295400"/>
          <a:ext cx="8331200" cy="4822827"/>
        </p:xfrm>
        <a:graphic>
          <a:graphicData uri="http://schemas.openxmlformats.org/drawingml/2006/table">
            <a:tbl>
              <a:tblPr/>
              <a:tblGrid>
                <a:gridCol w="1511300"/>
                <a:gridCol w="2592387"/>
                <a:gridCol w="1697038"/>
                <a:gridCol w="2530475"/>
              </a:tblGrid>
              <a:tr h="6905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类别</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参加人员数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研制期限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产品规模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微型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4</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周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0.5k </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6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小型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 </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6</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月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1k</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2k </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中型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2</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5 </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2</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年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5k</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50k </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大型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5</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20 </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2</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3</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年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50k</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100k </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甚大型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100</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1000 </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4</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5</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年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1M </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极大型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2000</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5000 </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5</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10</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年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1M</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10M </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4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183415E6-0597-4E04-AA67-12D48A36D354}" type="slidenum">
              <a:rPr lang="zh-CN" altLang="en-US" sz="1200" smtClean="0">
                <a:solidFill>
                  <a:schemeClr val="bg2"/>
                </a:solidFill>
                <a:latin typeface="Arial" pitchFamily="34" charset="0"/>
              </a:rPr>
              <a:pPr eaLnBrk="1" hangingPunct="1">
                <a:spcBef>
                  <a:spcPct val="0"/>
                </a:spcBef>
                <a:buClrTx/>
                <a:buSzTx/>
                <a:buFontTx/>
                <a:buNone/>
              </a:pPr>
              <a:t>25</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84354" name="Rectangle 2"/>
          <p:cNvSpPr>
            <a:spLocks noGrp="1" noRot="1" noChangeArrowheads="1"/>
          </p:cNvSpPr>
          <p:nvPr>
            <p:ph type="title"/>
          </p:nvPr>
        </p:nvSpPr>
        <p:spPr/>
        <p:txBody>
          <a:bodyPr/>
          <a:lstStyle/>
          <a:p>
            <a:pPr eaLnBrk="1" hangingPunct="1">
              <a:defRPr/>
            </a:pPr>
            <a:r>
              <a:rPr lang="zh-CN" altLang="en-US" b="0" dirty="0" smtClean="0">
                <a:ea typeface="宋体" pitchFamily="2" charset="-122"/>
              </a:rPr>
              <a:t>三、按软件工作方式划分</a:t>
            </a:r>
            <a:r>
              <a:rPr lang="zh-CN" altLang="en-US" dirty="0" smtClean="0">
                <a:ea typeface="宋体" pitchFamily="2" charset="-122"/>
              </a:rPr>
              <a:t> </a:t>
            </a:r>
          </a:p>
        </p:txBody>
      </p:sp>
      <p:sp>
        <p:nvSpPr>
          <p:cNvPr id="484355" name="Rectangle 3"/>
          <p:cNvSpPr>
            <a:spLocks noGrp="1" noChangeArrowheads="1"/>
          </p:cNvSpPr>
          <p:nvPr>
            <p:ph type="body" idx="1"/>
          </p:nvPr>
        </p:nvSpPr>
        <p:spPr>
          <a:xfrm>
            <a:off x="539552" y="1916832"/>
            <a:ext cx="7920880" cy="3141712"/>
          </a:xfrm>
        </p:spPr>
        <p:txBody>
          <a:bodyPr/>
          <a:lstStyle/>
          <a:p>
            <a:pPr eaLnBrk="1" hangingPunct="1">
              <a:defRPr/>
            </a:pPr>
            <a:r>
              <a:rPr lang="zh-CN" altLang="en-US" dirty="0" smtClean="0">
                <a:ea typeface="宋体" pitchFamily="2" charset="-122"/>
              </a:rPr>
              <a:t>                   实时处理软件</a:t>
            </a:r>
          </a:p>
          <a:p>
            <a:pPr eaLnBrk="1" hangingPunct="1">
              <a:defRPr/>
            </a:pPr>
            <a:r>
              <a:rPr lang="zh-CN" altLang="en-US" dirty="0" smtClean="0">
                <a:ea typeface="宋体" pitchFamily="2" charset="-122"/>
              </a:rPr>
              <a:t>                   分时软件</a:t>
            </a:r>
          </a:p>
          <a:p>
            <a:pPr eaLnBrk="1" hangingPunct="1">
              <a:defRPr/>
            </a:pPr>
            <a:r>
              <a:rPr lang="zh-CN" altLang="en-US" dirty="0" smtClean="0">
                <a:ea typeface="宋体" pitchFamily="2" charset="-122"/>
              </a:rPr>
              <a:t>                   交互式软件</a:t>
            </a:r>
          </a:p>
          <a:p>
            <a:pPr eaLnBrk="1" hangingPunct="1">
              <a:defRPr/>
            </a:pPr>
            <a:r>
              <a:rPr lang="zh-CN" altLang="en-US" dirty="0" smtClean="0">
                <a:ea typeface="宋体" pitchFamily="2" charset="-122"/>
              </a:rPr>
              <a:t>                   批处理软件 </a:t>
            </a:r>
          </a:p>
        </p:txBody>
      </p:sp>
      <p:sp>
        <p:nvSpPr>
          <p:cNvPr id="3072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96716F23-A8DD-48EF-BD3A-2FA7CC1F177D}" type="slidenum">
              <a:rPr lang="zh-CN" altLang="en-US" sz="1200" smtClean="0">
                <a:solidFill>
                  <a:schemeClr val="bg2"/>
                </a:solidFill>
                <a:latin typeface="Arial" pitchFamily="34" charset="0"/>
              </a:rPr>
              <a:pPr eaLnBrk="1" hangingPunct="1">
                <a:spcBef>
                  <a:spcPct val="0"/>
                </a:spcBef>
                <a:buClrTx/>
                <a:buSzTx/>
                <a:buFontTx/>
                <a:buNone/>
              </a:pPr>
              <a:t>26</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85378"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485379" name="Rectangle 3"/>
          <p:cNvSpPr>
            <a:spLocks noGrp="1" noChangeArrowheads="1"/>
          </p:cNvSpPr>
          <p:nvPr>
            <p:ph type="body" idx="1"/>
          </p:nvPr>
        </p:nvSpPr>
        <p:spPr>
          <a:xfrm>
            <a:off x="468313" y="981075"/>
            <a:ext cx="8229600" cy="5327650"/>
          </a:xfrm>
        </p:spPr>
        <p:txBody>
          <a:bodyPr/>
          <a:lstStyle/>
          <a:p>
            <a:pPr eaLnBrk="1" hangingPunct="1">
              <a:lnSpc>
                <a:spcPct val="80000"/>
              </a:lnSpc>
              <a:defRPr/>
            </a:pPr>
            <a:r>
              <a:rPr lang="zh-CN" altLang="en-US" sz="2400" b="1" dirty="0" smtClean="0">
                <a:solidFill>
                  <a:srgbClr val="FFFF00"/>
                </a:solidFill>
                <a:ea typeface="宋体" pitchFamily="2" charset="-122"/>
              </a:rPr>
              <a:t>实时处理软件</a:t>
            </a:r>
          </a:p>
          <a:p>
            <a:pPr eaLnBrk="1" hangingPunct="1">
              <a:lnSpc>
                <a:spcPct val="80000"/>
              </a:lnSpc>
              <a:buFont typeface="Wingdings" pitchFamily="2" charset="2"/>
              <a:buNone/>
              <a:defRPr/>
            </a:pPr>
            <a:r>
              <a:rPr lang="zh-CN" altLang="en-US" sz="2400" dirty="0" smtClean="0">
                <a:ea typeface="宋体" pitchFamily="2" charset="-122"/>
              </a:rPr>
              <a:t>          指在事件或数据产生时，立即予以处理，并及时反馈信号，控制需要监测和控制的过程的软件。主要包括数据采集，分析，输出三部分，其处理时间是被严格限定的，如果在任何时间超出了这一限制，都将造成事故。</a:t>
            </a:r>
          </a:p>
          <a:p>
            <a:pPr eaLnBrk="1" hangingPunct="1">
              <a:lnSpc>
                <a:spcPct val="80000"/>
              </a:lnSpc>
              <a:defRPr/>
            </a:pPr>
            <a:r>
              <a:rPr lang="zh-CN" altLang="en-US" sz="2400" b="1" dirty="0" smtClean="0">
                <a:solidFill>
                  <a:srgbClr val="FFFF00"/>
                </a:solidFill>
                <a:ea typeface="宋体" pitchFamily="2" charset="-122"/>
              </a:rPr>
              <a:t>分时软件</a:t>
            </a:r>
          </a:p>
          <a:p>
            <a:pPr eaLnBrk="1" hangingPunct="1">
              <a:lnSpc>
                <a:spcPct val="80000"/>
              </a:lnSpc>
              <a:buFont typeface="Wingdings" pitchFamily="2" charset="2"/>
              <a:buNone/>
              <a:defRPr/>
            </a:pPr>
            <a:r>
              <a:rPr lang="zh-CN" altLang="en-US" sz="2400" dirty="0" smtClean="0">
                <a:ea typeface="宋体" pitchFamily="2" charset="-122"/>
              </a:rPr>
              <a:t>         允许多个联机用户同时使用计算机。系统把处理机时间轮流分配给各联机用户，使各用户都感到只是自己在使用计算机的软件。</a:t>
            </a:r>
          </a:p>
          <a:p>
            <a:pPr eaLnBrk="1" hangingPunct="1">
              <a:lnSpc>
                <a:spcPct val="80000"/>
              </a:lnSpc>
              <a:defRPr/>
            </a:pPr>
            <a:r>
              <a:rPr lang="zh-CN" altLang="en-US" sz="2400" b="1" dirty="0" smtClean="0">
                <a:solidFill>
                  <a:srgbClr val="FFFF00"/>
                </a:solidFill>
                <a:ea typeface="宋体" pitchFamily="2" charset="-122"/>
              </a:rPr>
              <a:t>交互式软件</a:t>
            </a:r>
          </a:p>
          <a:p>
            <a:pPr eaLnBrk="1" hangingPunct="1">
              <a:lnSpc>
                <a:spcPct val="80000"/>
              </a:lnSpc>
              <a:buFont typeface="Wingdings" pitchFamily="2" charset="2"/>
              <a:buNone/>
              <a:defRPr/>
            </a:pPr>
            <a:r>
              <a:rPr lang="zh-CN" altLang="en-US" sz="2400" dirty="0" smtClean="0">
                <a:ea typeface="宋体" pitchFamily="2" charset="-122"/>
              </a:rPr>
              <a:t>          能实现人机通信的软件。这类软件接收用户给出的信息，但在时间上没有严格的限定。这种工作方式给与用户很大的灵活性。</a:t>
            </a:r>
          </a:p>
          <a:p>
            <a:pPr eaLnBrk="1" hangingPunct="1">
              <a:lnSpc>
                <a:spcPct val="80000"/>
              </a:lnSpc>
              <a:defRPr/>
            </a:pPr>
            <a:r>
              <a:rPr lang="zh-CN" altLang="en-US" sz="2400" b="1" dirty="0" smtClean="0">
                <a:solidFill>
                  <a:srgbClr val="FFFF00"/>
                </a:solidFill>
                <a:ea typeface="宋体" pitchFamily="2" charset="-122"/>
              </a:rPr>
              <a:t>批处理软件</a:t>
            </a:r>
          </a:p>
          <a:p>
            <a:pPr eaLnBrk="1" hangingPunct="1">
              <a:lnSpc>
                <a:spcPct val="80000"/>
              </a:lnSpc>
              <a:buFont typeface="Wingdings" pitchFamily="2" charset="2"/>
              <a:buNone/>
              <a:defRPr/>
            </a:pPr>
            <a:r>
              <a:rPr lang="zh-CN" altLang="en-US" sz="2400" dirty="0" smtClean="0">
                <a:ea typeface="宋体" pitchFamily="2" charset="-122"/>
              </a:rPr>
              <a:t>          把一组输入作业或一批数据以成批处理的方式一次运行，按顺序逐个处理完的软件。 </a:t>
            </a:r>
          </a:p>
        </p:txBody>
      </p:sp>
      <p:sp>
        <p:nvSpPr>
          <p:cNvPr id="3174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C47AD7CF-3EC5-4388-994E-A7B354DDCAD8}" type="slidenum">
              <a:rPr lang="zh-CN" altLang="en-US" sz="1200" smtClean="0">
                <a:solidFill>
                  <a:schemeClr val="bg2"/>
                </a:solidFill>
                <a:latin typeface="Arial" pitchFamily="34" charset="0"/>
              </a:rPr>
              <a:pPr eaLnBrk="1" hangingPunct="1">
                <a:spcBef>
                  <a:spcPct val="0"/>
                </a:spcBef>
                <a:buClrTx/>
                <a:buSzTx/>
                <a:buFontTx/>
                <a:buNone/>
              </a:pPr>
              <a:t>27</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86402" name="Rectangle 2"/>
          <p:cNvSpPr>
            <a:spLocks noGrp="1" noRot="1" noChangeArrowheads="1"/>
          </p:cNvSpPr>
          <p:nvPr>
            <p:ph type="title"/>
          </p:nvPr>
        </p:nvSpPr>
        <p:spPr/>
        <p:txBody>
          <a:bodyPr/>
          <a:lstStyle/>
          <a:p>
            <a:pPr eaLnBrk="1" hangingPunct="1">
              <a:defRPr/>
            </a:pPr>
            <a:r>
              <a:rPr lang="zh-CN" altLang="en-US" sz="3600" b="0" smtClean="0">
                <a:ea typeface="宋体" pitchFamily="2" charset="-122"/>
              </a:rPr>
              <a:t>四、按软件服务对象的范围划分</a:t>
            </a:r>
          </a:p>
        </p:txBody>
      </p:sp>
      <p:sp>
        <p:nvSpPr>
          <p:cNvPr id="486403" name="Rectangle 3"/>
          <p:cNvSpPr>
            <a:spLocks noGrp="1" noChangeArrowheads="1"/>
          </p:cNvSpPr>
          <p:nvPr>
            <p:ph type="body" idx="1"/>
          </p:nvPr>
        </p:nvSpPr>
        <p:spPr>
          <a:xfrm>
            <a:off x="468313" y="981075"/>
            <a:ext cx="8229600" cy="4830763"/>
          </a:xfrm>
        </p:spPr>
        <p:txBody>
          <a:bodyPr/>
          <a:lstStyle/>
          <a:p>
            <a:pPr eaLnBrk="1" hangingPunct="1">
              <a:buFont typeface="Wingdings" pitchFamily="2" charset="2"/>
              <a:buNone/>
              <a:defRPr/>
            </a:pPr>
            <a:r>
              <a:rPr lang="zh-CN" altLang="en-US" sz="2400" dirty="0" smtClean="0">
                <a:latin typeface="宋体" pitchFamily="2" charset="-122"/>
                <a:ea typeface="宋体" pitchFamily="2" charset="-122"/>
              </a:rPr>
              <a:t>     项目软件、产品软件</a:t>
            </a:r>
          </a:p>
          <a:p>
            <a:pPr eaLnBrk="1" hangingPunct="1">
              <a:buFont typeface="Wingdings" pitchFamily="2" charset="2"/>
              <a:buNone/>
              <a:defRPr/>
            </a:pPr>
            <a:r>
              <a:rPr lang="zh-CN" altLang="en-US" sz="2400" dirty="0" smtClean="0">
                <a:latin typeface="宋体" pitchFamily="2" charset="-122"/>
                <a:ea typeface="宋体" pitchFamily="2" charset="-122"/>
              </a:rPr>
              <a:t>     </a:t>
            </a:r>
            <a:r>
              <a:rPr lang="zh-CN" altLang="en-US" sz="2400" b="1" dirty="0" smtClean="0">
                <a:solidFill>
                  <a:srgbClr val="FFFF00"/>
                </a:solidFill>
                <a:latin typeface="宋体" pitchFamily="2" charset="-122"/>
                <a:ea typeface="宋体" pitchFamily="2" charset="-122"/>
              </a:rPr>
              <a:t>项目软件</a:t>
            </a:r>
            <a:r>
              <a:rPr lang="zh-CN" altLang="en-US" sz="2400" dirty="0" smtClean="0">
                <a:latin typeface="宋体" pitchFamily="2" charset="-122"/>
                <a:ea typeface="宋体" pitchFamily="2" charset="-122"/>
              </a:rPr>
              <a:t>：也称定制软件，是受某个特定客户（或少数客户）的委托，由一个或多个软件开发机构在合同的约束下开发出来的软件。例如军用防空指挥系统、卫星控制系统。</a:t>
            </a:r>
          </a:p>
          <a:p>
            <a:pPr eaLnBrk="1" hangingPunct="1">
              <a:buFont typeface="Wingdings" pitchFamily="2" charset="2"/>
              <a:buNone/>
              <a:defRPr/>
            </a:pPr>
            <a:r>
              <a:rPr lang="zh-CN" altLang="en-US" sz="2400" dirty="0" smtClean="0">
                <a:latin typeface="宋体" pitchFamily="2" charset="-122"/>
                <a:ea typeface="宋体" pitchFamily="2" charset="-122"/>
              </a:rPr>
              <a:t>     项目软件中有的软件带有试验研究性质，项目完成后根据需要可能在此基础上做进一步开发。为取得客户的委托项目，软件开发机构的质量管理、技术实力、开发经验以及履行合同的信誉成为受到重视的问题。 </a:t>
            </a:r>
          </a:p>
          <a:p>
            <a:pPr eaLnBrk="1" hangingPunct="1">
              <a:buFont typeface="Wingdings" pitchFamily="2" charset="2"/>
              <a:buNone/>
              <a:defRPr/>
            </a:pPr>
            <a:r>
              <a:rPr lang="zh-CN" altLang="en-US" sz="2400" dirty="0" smtClean="0">
                <a:latin typeface="宋体" pitchFamily="2" charset="-122"/>
                <a:ea typeface="宋体" pitchFamily="2" charset="-122"/>
              </a:rPr>
              <a:t>     </a:t>
            </a:r>
            <a:r>
              <a:rPr lang="zh-CN" altLang="en-US" sz="2400" b="1" dirty="0" smtClean="0">
                <a:solidFill>
                  <a:srgbClr val="FFFF00"/>
                </a:solidFill>
                <a:latin typeface="宋体" pitchFamily="2" charset="-122"/>
                <a:ea typeface="宋体" pitchFamily="2" charset="-122"/>
              </a:rPr>
              <a:t>产品软件</a:t>
            </a:r>
            <a:r>
              <a:rPr lang="zh-CN" altLang="en-US" sz="2400" dirty="0" smtClean="0">
                <a:latin typeface="宋体" pitchFamily="2" charset="-122"/>
                <a:ea typeface="宋体" pitchFamily="2" charset="-122"/>
              </a:rPr>
              <a:t>：是由软件开发机构开发出来直接提供给市场，或是为千百个用户服务的软件。例如，文字处理软件、文本处理软件、财务处理软件、人事管理软件等。</a:t>
            </a:r>
          </a:p>
          <a:p>
            <a:pPr eaLnBrk="1" hangingPunct="1">
              <a:buFont typeface="Wingdings" pitchFamily="2" charset="2"/>
              <a:buNone/>
              <a:defRPr/>
            </a:pPr>
            <a:r>
              <a:rPr lang="zh-CN" altLang="en-US" sz="2400" dirty="0" smtClean="0">
                <a:latin typeface="宋体" pitchFamily="2" charset="-122"/>
                <a:ea typeface="宋体" pitchFamily="2" charset="-122"/>
              </a:rPr>
              <a:t>     由于产品软件要参与市场竞争，其功能、使用性能以及培训和售后服务显得尤为重要。</a:t>
            </a:r>
          </a:p>
        </p:txBody>
      </p:sp>
      <p:sp>
        <p:nvSpPr>
          <p:cNvPr id="3277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EE758157-F7C5-4C7F-A35C-01F605A783CA}" type="slidenum">
              <a:rPr lang="zh-CN" altLang="en-US" sz="1200" smtClean="0">
                <a:solidFill>
                  <a:schemeClr val="bg2"/>
                </a:solidFill>
                <a:latin typeface="Arial" pitchFamily="34" charset="0"/>
              </a:rPr>
              <a:pPr eaLnBrk="1" hangingPunct="1">
                <a:spcBef>
                  <a:spcPct val="0"/>
                </a:spcBef>
                <a:buClrTx/>
                <a:buSzTx/>
                <a:buFontTx/>
                <a:buNone/>
              </a:pPr>
              <a:t>28</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87426" name="Rectangle 2"/>
          <p:cNvSpPr>
            <a:spLocks noGrp="1" noRot="1" noChangeArrowheads="1"/>
          </p:cNvSpPr>
          <p:nvPr>
            <p:ph type="title"/>
          </p:nvPr>
        </p:nvSpPr>
        <p:spPr/>
        <p:txBody>
          <a:bodyPr/>
          <a:lstStyle/>
          <a:p>
            <a:pPr eaLnBrk="1" hangingPunct="1">
              <a:defRPr/>
            </a:pPr>
            <a:r>
              <a:rPr lang="zh-CN" altLang="en-US" smtClean="0">
                <a:ea typeface="宋体" pitchFamily="2" charset="-122"/>
              </a:rPr>
              <a:t>五、按使用的频度进行划分 </a:t>
            </a:r>
          </a:p>
        </p:txBody>
      </p:sp>
      <p:sp>
        <p:nvSpPr>
          <p:cNvPr id="487427" name="Rectangle 3"/>
          <p:cNvSpPr>
            <a:spLocks noGrp="1" noChangeArrowheads="1"/>
          </p:cNvSpPr>
          <p:nvPr>
            <p:ph type="body" idx="1"/>
          </p:nvPr>
        </p:nvSpPr>
        <p:spPr/>
        <p:txBody>
          <a:bodyPr/>
          <a:lstStyle/>
          <a:p>
            <a:pPr eaLnBrk="1" hangingPunct="1">
              <a:defRPr/>
            </a:pPr>
            <a:r>
              <a:rPr lang="zh-CN" altLang="en-US" b="1" dirty="0" smtClean="0">
                <a:solidFill>
                  <a:srgbClr val="FFFF00"/>
                </a:solidFill>
                <a:ea typeface="宋体" pitchFamily="2" charset="-122"/>
              </a:rPr>
              <a:t>一次性软件</a:t>
            </a:r>
            <a:r>
              <a:rPr lang="zh-CN" altLang="en-US" dirty="0" smtClean="0">
                <a:ea typeface="宋体" pitchFamily="2" charset="-122"/>
              </a:rPr>
              <a:t>：有的软件开发出来仅供一次使用。例如用于人口普查、工业普查的软件。</a:t>
            </a:r>
          </a:p>
          <a:p>
            <a:pPr eaLnBrk="1" hangingPunct="1">
              <a:defRPr/>
            </a:pPr>
            <a:r>
              <a:rPr lang="zh-CN" altLang="en-US" b="1" dirty="0" smtClean="0">
                <a:solidFill>
                  <a:srgbClr val="FFFF00"/>
                </a:solidFill>
                <a:ea typeface="宋体" pitchFamily="2" charset="-122"/>
              </a:rPr>
              <a:t>多次使用软件</a:t>
            </a:r>
            <a:r>
              <a:rPr lang="zh-CN" altLang="en-US" dirty="0" smtClean="0">
                <a:ea typeface="宋体" pitchFamily="2" charset="-122"/>
              </a:rPr>
              <a:t>：有些软件具有较高的使用频度，如天气预报软件。</a:t>
            </a:r>
          </a:p>
          <a:p>
            <a:pPr eaLnBrk="1" hangingPunct="1">
              <a:defRPr/>
            </a:pPr>
            <a:r>
              <a:rPr lang="zh-CN" altLang="en-US" dirty="0" smtClean="0">
                <a:ea typeface="宋体" pitchFamily="2" charset="-122"/>
              </a:rPr>
              <a:t>显然，开发不同使用频度的软件，有不同的要求，不可一律看待。 </a:t>
            </a:r>
          </a:p>
        </p:txBody>
      </p:sp>
      <p:sp>
        <p:nvSpPr>
          <p:cNvPr id="3379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392F055E-015A-44CB-BB77-241FA326807A}" type="slidenum">
              <a:rPr lang="zh-CN" altLang="en-US" sz="1200" smtClean="0">
                <a:solidFill>
                  <a:schemeClr val="bg2"/>
                </a:solidFill>
                <a:latin typeface="Arial" pitchFamily="34" charset="0"/>
              </a:rPr>
              <a:pPr eaLnBrk="1" hangingPunct="1">
                <a:spcBef>
                  <a:spcPct val="0"/>
                </a:spcBef>
                <a:buClrTx/>
                <a:buSzTx/>
                <a:buFontTx/>
                <a:buNone/>
              </a:pPr>
              <a:t>29</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dirty="0" smtClean="0">
                <a:latin typeface="Arial" pitchFamily="34" charset="0"/>
              </a:rPr>
              <a:t>软件工程理论与实践</a:t>
            </a:r>
          </a:p>
        </p:txBody>
      </p:sp>
      <p:sp>
        <p:nvSpPr>
          <p:cNvPr id="462850"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462851" name="Rectangle 3"/>
          <p:cNvSpPr>
            <a:spLocks noGrp="1" noChangeArrowheads="1"/>
          </p:cNvSpPr>
          <p:nvPr>
            <p:ph type="body" idx="1"/>
          </p:nvPr>
        </p:nvSpPr>
        <p:spPr>
          <a:xfrm>
            <a:off x="611560" y="1700808"/>
            <a:ext cx="8424936" cy="4830763"/>
          </a:xfrm>
        </p:spPr>
        <p:txBody>
          <a:bodyPr/>
          <a:lstStyle/>
          <a:p>
            <a:pPr eaLnBrk="1" hangingPunct="1">
              <a:defRPr/>
            </a:pPr>
            <a:r>
              <a:rPr lang="zh-CN" altLang="en-US" b="1" dirty="0" smtClean="0">
                <a:ea typeface="宋体" pitchFamily="2" charset="-122"/>
              </a:rPr>
              <a:t>课程名称：</a:t>
            </a:r>
            <a:r>
              <a:rPr lang="zh-CN" altLang="en-US" dirty="0" smtClean="0">
                <a:ea typeface="宋体" pitchFamily="2" charset="-122"/>
              </a:rPr>
              <a:t>软件工程</a:t>
            </a:r>
            <a:endParaRPr lang="en-US" altLang="zh-CN" dirty="0" smtClean="0">
              <a:ea typeface="宋体" pitchFamily="2" charset="-122"/>
            </a:endParaRPr>
          </a:p>
          <a:p>
            <a:pPr marL="0" indent="0" eaLnBrk="1" hangingPunct="1">
              <a:buNone/>
              <a:defRPr/>
            </a:pPr>
            <a:r>
              <a:rPr lang="en-US" altLang="zh-CN" dirty="0">
                <a:ea typeface="宋体" pitchFamily="2" charset="-122"/>
              </a:rPr>
              <a:t>	</a:t>
            </a:r>
            <a:r>
              <a:rPr lang="en-US" altLang="zh-CN" dirty="0" smtClean="0">
                <a:ea typeface="宋体" pitchFamily="2" charset="-122"/>
              </a:rPr>
              <a:t>	</a:t>
            </a:r>
            <a:r>
              <a:rPr lang="zh-CN" altLang="en-US" dirty="0" smtClean="0">
                <a:ea typeface="宋体" pitchFamily="2" charset="-122"/>
              </a:rPr>
              <a:t>（</a:t>
            </a:r>
            <a:r>
              <a:rPr lang="en-US" altLang="zh-CN" dirty="0" smtClean="0">
                <a:ea typeface="宋体" pitchFamily="2" charset="-122"/>
              </a:rPr>
              <a:t>Software Engineering</a:t>
            </a:r>
            <a:r>
              <a:rPr lang="zh-CN" altLang="en-US" dirty="0" smtClean="0">
                <a:ea typeface="宋体" pitchFamily="2" charset="-122"/>
              </a:rPr>
              <a:t>）</a:t>
            </a:r>
            <a:endParaRPr lang="zh-CN" altLang="en-US" b="1" dirty="0" smtClean="0">
              <a:ea typeface="宋体" pitchFamily="2" charset="-122"/>
            </a:endParaRPr>
          </a:p>
          <a:p>
            <a:pPr eaLnBrk="1" hangingPunct="1">
              <a:defRPr/>
            </a:pPr>
            <a:r>
              <a:rPr lang="zh-CN" altLang="en-US" b="1" dirty="0" smtClean="0">
                <a:ea typeface="宋体" pitchFamily="2" charset="-122"/>
              </a:rPr>
              <a:t>课程类别：</a:t>
            </a:r>
            <a:r>
              <a:rPr lang="zh-CN" altLang="en-US" dirty="0" smtClean="0">
                <a:ea typeface="宋体" pitchFamily="2" charset="-122"/>
              </a:rPr>
              <a:t>专业教育课程</a:t>
            </a:r>
            <a:endParaRPr lang="zh-CN" altLang="en-US" b="1" dirty="0" smtClean="0">
              <a:ea typeface="宋体" pitchFamily="2" charset="-122"/>
            </a:endParaRPr>
          </a:p>
          <a:p>
            <a:pPr eaLnBrk="1" hangingPunct="1">
              <a:defRPr/>
            </a:pPr>
            <a:r>
              <a:rPr lang="zh-CN" altLang="en-US" b="1" dirty="0" smtClean="0">
                <a:ea typeface="宋体" pitchFamily="2" charset="-122"/>
              </a:rPr>
              <a:t>课程性质：</a:t>
            </a:r>
            <a:r>
              <a:rPr lang="zh-CN" altLang="en-US" dirty="0" smtClean="0">
                <a:ea typeface="宋体" pitchFamily="2" charset="-122"/>
              </a:rPr>
              <a:t>必修课</a:t>
            </a:r>
            <a:endParaRPr lang="zh-CN" altLang="en-US" b="1" dirty="0" smtClean="0">
              <a:ea typeface="宋体" pitchFamily="2" charset="-122"/>
            </a:endParaRPr>
          </a:p>
          <a:p>
            <a:pPr eaLnBrk="1" hangingPunct="1">
              <a:defRPr/>
            </a:pPr>
            <a:r>
              <a:rPr lang="zh-CN" altLang="en-US" b="1" dirty="0" smtClean="0">
                <a:ea typeface="宋体" pitchFamily="2" charset="-122"/>
              </a:rPr>
              <a:t>面向专业：</a:t>
            </a:r>
            <a:r>
              <a:rPr lang="zh-CN" altLang="en-US" dirty="0" smtClean="0">
                <a:ea typeface="宋体" pitchFamily="2" charset="-122"/>
              </a:rPr>
              <a:t>软件工程</a:t>
            </a:r>
          </a:p>
        </p:txBody>
      </p:sp>
      <p:sp>
        <p:nvSpPr>
          <p:cNvPr id="512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61513457-EF8D-482D-AB88-E8E994364E85}" type="slidenum">
              <a:rPr lang="zh-CN" altLang="en-US" sz="1200" smtClean="0">
                <a:solidFill>
                  <a:schemeClr val="bg2"/>
                </a:solidFill>
                <a:latin typeface="Arial" pitchFamily="34" charset="0"/>
              </a:rPr>
              <a:pPr eaLnBrk="1" hangingPunct="1">
                <a:spcBef>
                  <a:spcPct val="0"/>
                </a:spcBef>
                <a:buClrTx/>
                <a:buSzTx/>
                <a:buFontTx/>
                <a:buNone/>
              </a:pPr>
              <a:t>3</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88450" name="Rectangle 2"/>
          <p:cNvSpPr>
            <a:spLocks noGrp="1" noRot="1" noChangeArrowheads="1"/>
          </p:cNvSpPr>
          <p:nvPr>
            <p:ph type="title"/>
          </p:nvPr>
        </p:nvSpPr>
        <p:spPr/>
        <p:txBody>
          <a:bodyPr/>
          <a:lstStyle/>
          <a:p>
            <a:pPr eaLnBrk="1" hangingPunct="1">
              <a:defRPr/>
            </a:pPr>
            <a:r>
              <a:rPr lang="zh-CN" altLang="en-US" sz="3600" smtClean="0">
                <a:ea typeface="宋体" pitchFamily="2" charset="-122"/>
              </a:rPr>
              <a:t>六、按软件失效的影响进行划分 </a:t>
            </a:r>
          </a:p>
        </p:txBody>
      </p:sp>
      <p:sp>
        <p:nvSpPr>
          <p:cNvPr id="488451" name="Rectangle 3"/>
          <p:cNvSpPr>
            <a:spLocks noGrp="1" noChangeArrowheads="1"/>
          </p:cNvSpPr>
          <p:nvPr>
            <p:ph type="body" idx="1"/>
          </p:nvPr>
        </p:nvSpPr>
        <p:spPr/>
        <p:txBody>
          <a:bodyPr/>
          <a:lstStyle/>
          <a:p>
            <a:pPr eaLnBrk="1" hangingPunct="1">
              <a:lnSpc>
                <a:spcPct val="90000"/>
              </a:lnSpc>
              <a:defRPr/>
            </a:pPr>
            <a:r>
              <a:rPr lang="zh-CN" altLang="en-US" sz="2800" b="1" dirty="0" smtClean="0">
                <a:solidFill>
                  <a:srgbClr val="FFFF00"/>
                </a:solidFill>
                <a:ea typeface="宋体" pitchFamily="2" charset="-122"/>
              </a:rPr>
              <a:t>非关键性软件</a:t>
            </a:r>
            <a:r>
              <a:rPr lang="zh-CN" altLang="en-US" sz="2800" dirty="0" smtClean="0">
                <a:ea typeface="宋体" pitchFamily="2" charset="-122"/>
              </a:rPr>
              <a:t>：软件在工作中出现了故障，造成软件失效，可能给软件整个系统带来的影响不大。</a:t>
            </a:r>
          </a:p>
          <a:p>
            <a:pPr eaLnBrk="1" hangingPunct="1">
              <a:lnSpc>
                <a:spcPct val="90000"/>
              </a:lnSpc>
              <a:defRPr/>
            </a:pPr>
            <a:r>
              <a:rPr lang="zh-CN" altLang="en-US" sz="2800" b="1" dirty="0" smtClean="0">
                <a:solidFill>
                  <a:srgbClr val="FFFF00"/>
                </a:solidFill>
                <a:ea typeface="宋体" pitchFamily="2" charset="-122"/>
              </a:rPr>
              <a:t>关键性软件</a:t>
            </a:r>
            <a:r>
              <a:rPr lang="zh-CN" altLang="en-US" sz="2800" dirty="0" smtClean="0">
                <a:ea typeface="宋体" pitchFamily="2" charset="-122"/>
              </a:rPr>
              <a:t>：有的软件一旦失效。可能酿成灾难性后果。例如财务金融、交通通信、航空航天等软件。</a:t>
            </a:r>
          </a:p>
          <a:p>
            <a:pPr eaLnBrk="1" hangingPunct="1">
              <a:lnSpc>
                <a:spcPct val="90000"/>
              </a:lnSpc>
              <a:defRPr/>
            </a:pPr>
            <a:r>
              <a:rPr lang="zh-CN" altLang="en-US" sz="2800" dirty="0" smtClean="0">
                <a:ea typeface="宋体" pitchFamily="2" charset="-122"/>
              </a:rPr>
              <a:t>关键软件的特点：第一，可靠性等质量要求高；第二，常与完成重要功能的大系统的处理部件相联；第三，含有可能对人员或公众的安全、设备或设施的安全、环境的质量、国家的政务或部队的军务、数据、通信或实体的机密造成影响的程序。 </a:t>
            </a:r>
          </a:p>
        </p:txBody>
      </p:sp>
      <p:sp>
        <p:nvSpPr>
          <p:cNvPr id="3482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A8206788-71B2-4964-9A2B-7E3D640871A1}" type="slidenum">
              <a:rPr lang="zh-CN" altLang="en-US" sz="1200" smtClean="0">
                <a:solidFill>
                  <a:schemeClr val="bg2"/>
                </a:solidFill>
                <a:latin typeface="Arial" pitchFamily="34" charset="0"/>
              </a:rPr>
              <a:pPr eaLnBrk="1" hangingPunct="1">
                <a:spcBef>
                  <a:spcPct val="0"/>
                </a:spcBef>
                <a:buClrTx/>
                <a:buSzTx/>
                <a:buFontTx/>
                <a:buNone/>
              </a:pPr>
              <a:t>30</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a typeface="宋体" pitchFamily="2" charset="-122"/>
              </a:rPr>
              <a:t>软件工程简介</a:t>
            </a:r>
          </a:p>
        </p:txBody>
      </p:sp>
      <p:sp>
        <p:nvSpPr>
          <p:cNvPr id="3" name="内容占位符 2"/>
          <p:cNvSpPr>
            <a:spLocks noGrp="1"/>
          </p:cNvSpPr>
          <p:nvPr>
            <p:ph idx="1"/>
          </p:nvPr>
        </p:nvSpPr>
        <p:spPr/>
        <p:txBody>
          <a:bodyPr/>
          <a:lstStyle/>
          <a:p>
            <a:pPr>
              <a:defRPr/>
            </a:pPr>
            <a:r>
              <a:rPr lang="zh-CN" altLang="en-US" sz="2800" b="1" smtClean="0">
                <a:ea typeface="宋体" pitchFamily="2" charset="-122"/>
              </a:rPr>
              <a:t>软件的概念和特点</a:t>
            </a:r>
            <a:endParaRPr lang="en-US" altLang="zh-CN" sz="2800" b="1" smtClean="0">
              <a:ea typeface="宋体" pitchFamily="2" charset="-122"/>
            </a:endParaRPr>
          </a:p>
          <a:p>
            <a:pPr>
              <a:defRPr/>
            </a:pPr>
            <a:r>
              <a:rPr lang="zh-CN" altLang="en-US" sz="2800" b="1" smtClean="0">
                <a:ea typeface="宋体" pitchFamily="2" charset="-122"/>
              </a:rPr>
              <a:t>软件的分类</a:t>
            </a:r>
            <a:endParaRPr lang="en-US" altLang="zh-CN" sz="2800" b="1" smtClean="0">
              <a:ea typeface="宋体" pitchFamily="2" charset="-122"/>
            </a:endParaRPr>
          </a:p>
          <a:p>
            <a:pPr>
              <a:defRPr/>
            </a:pPr>
            <a:r>
              <a:rPr lang="zh-CN" altLang="en-US" sz="2800" b="1" smtClean="0">
                <a:solidFill>
                  <a:srgbClr val="FFFF00"/>
                </a:solidFill>
                <a:ea typeface="宋体" pitchFamily="2" charset="-122"/>
              </a:rPr>
              <a:t>软件危机</a:t>
            </a:r>
            <a:endParaRPr lang="en-US" altLang="zh-CN" sz="2800" b="1" smtClean="0">
              <a:solidFill>
                <a:srgbClr val="FFFF00"/>
              </a:solidFill>
              <a:ea typeface="宋体" pitchFamily="2" charset="-122"/>
            </a:endParaRPr>
          </a:p>
          <a:p>
            <a:pPr>
              <a:defRPr/>
            </a:pPr>
            <a:r>
              <a:rPr lang="zh-CN" altLang="en-US" sz="2800" b="1" smtClean="0">
                <a:ea typeface="宋体" pitchFamily="2" charset="-122"/>
              </a:rPr>
              <a:t>什么是软件工程</a:t>
            </a:r>
            <a:endParaRPr lang="en-US" altLang="zh-CN" sz="2800" b="1" smtClean="0">
              <a:ea typeface="宋体" pitchFamily="2" charset="-122"/>
            </a:endParaRPr>
          </a:p>
          <a:p>
            <a:pPr>
              <a:defRPr/>
            </a:pPr>
            <a:r>
              <a:rPr lang="zh-CN" altLang="en-US" sz="2800" b="1" smtClean="0">
                <a:ea typeface="宋体" pitchFamily="2" charset="-122"/>
              </a:rPr>
              <a:t>什么是好软件</a:t>
            </a:r>
            <a:endParaRPr lang="en-US" altLang="zh-CN" sz="2800" b="1" smtClean="0">
              <a:ea typeface="宋体" pitchFamily="2" charset="-122"/>
            </a:endParaRPr>
          </a:p>
          <a:p>
            <a:pPr>
              <a:defRPr/>
            </a:pPr>
            <a:r>
              <a:rPr lang="zh-CN" altLang="en-US" sz="2800" b="1" smtClean="0">
                <a:ea typeface="宋体" pitchFamily="2" charset="-122"/>
              </a:rPr>
              <a:t>谁来做软件工程</a:t>
            </a:r>
            <a:endParaRPr lang="en-US" altLang="zh-CN" sz="2800" b="1" smtClean="0">
              <a:ea typeface="宋体" pitchFamily="2" charset="-122"/>
            </a:endParaRPr>
          </a:p>
          <a:p>
            <a:pPr>
              <a:defRPr/>
            </a:pPr>
            <a:r>
              <a:rPr lang="zh-CN" altLang="en-US" sz="2800" b="1" smtClean="0">
                <a:ea typeface="宋体" pitchFamily="2" charset="-122"/>
              </a:rPr>
              <a:t>系统的方法</a:t>
            </a:r>
            <a:endParaRPr lang="en-US" altLang="zh-CN" sz="2800" b="1" smtClean="0">
              <a:ea typeface="宋体" pitchFamily="2" charset="-122"/>
            </a:endParaRPr>
          </a:p>
          <a:p>
            <a:pPr>
              <a:defRPr/>
            </a:pPr>
            <a:r>
              <a:rPr lang="zh-CN" altLang="en-US" sz="2800" b="1" smtClean="0">
                <a:ea typeface="宋体" pitchFamily="2" charset="-122"/>
              </a:rPr>
              <a:t>工程的方法</a:t>
            </a:r>
            <a:endParaRPr lang="en-US" altLang="zh-CN" sz="2800" b="1" smtClean="0">
              <a:ea typeface="宋体" pitchFamily="2" charset="-122"/>
            </a:endParaRPr>
          </a:p>
          <a:p>
            <a:pPr>
              <a:defRPr/>
            </a:pPr>
            <a:r>
              <a:rPr lang="zh-CN" altLang="en-US" sz="2800" b="1" smtClean="0">
                <a:ea typeface="宋体" pitchFamily="2" charset="-122"/>
              </a:rPr>
              <a:t>软件工程的变化</a:t>
            </a:r>
            <a:endParaRPr lang="en-US" altLang="zh-CN" sz="2800" b="1" smtClean="0">
              <a:ea typeface="宋体" pitchFamily="2" charset="-122"/>
            </a:endParaRPr>
          </a:p>
          <a:p>
            <a:pPr>
              <a:defRPr/>
            </a:pPr>
            <a:r>
              <a:rPr lang="zh-CN" altLang="en-US" sz="2800" b="1" smtClean="0">
                <a:ea typeface="宋体" pitchFamily="2" charset="-122"/>
              </a:rPr>
              <a:t>再看软件工程</a:t>
            </a:r>
          </a:p>
          <a:p>
            <a:pPr>
              <a:defRPr/>
            </a:pPr>
            <a:endParaRPr lang="zh-CN" altLang="en-US" smtClean="0">
              <a:ea typeface="宋体" pitchFamily="2" charset="-122"/>
            </a:endParaRPr>
          </a:p>
        </p:txBody>
      </p:sp>
      <p:sp>
        <p:nvSpPr>
          <p:cNvPr id="3584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9881CE30-4531-4157-999D-C82888BE3A79}" type="slidenum">
              <a:rPr lang="zh-CN" altLang="en-US" sz="1200" smtClean="0">
                <a:solidFill>
                  <a:schemeClr val="bg2"/>
                </a:solidFill>
                <a:latin typeface="Arial" pitchFamily="34" charset="0"/>
              </a:rPr>
              <a:pPr eaLnBrk="1" hangingPunct="1">
                <a:spcBef>
                  <a:spcPct val="0"/>
                </a:spcBef>
                <a:buClrTx/>
                <a:buSzTx/>
                <a:buFontTx/>
                <a:buNone/>
              </a:pPr>
              <a:t>31</a:t>
            </a:fld>
            <a:endParaRPr lang="en-US" altLang="zh-CN" sz="1200" smtClean="0">
              <a:solidFill>
                <a:schemeClr val="bg2"/>
              </a:solidFill>
              <a:latin typeface="Arial" pitchFamily="34" charset="0"/>
            </a:endParaRPr>
          </a:p>
        </p:txBody>
      </p:sp>
      <p:sp>
        <p:nvSpPr>
          <p:cNvPr id="35845" name="页脚占位符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89474" name="Rectangle 2"/>
          <p:cNvSpPr>
            <a:spLocks noGrp="1" noRot="1" noChangeArrowheads="1"/>
          </p:cNvSpPr>
          <p:nvPr>
            <p:ph type="title"/>
          </p:nvPr>
        </p:nvSpPr>
        <p:spPr>
          <a:xfrm>
            <a:off x="1116013" y="228600"/>
            <a:ext cx="6264275" cy="884238"/>
          </a:xfrm>
        </p:spPr>
        <p:txBody>
          <a:bodyPr/>
          <a:lstStyle/>
          <a:p>
            <a:pPr algn="l" eaLnBrk="1" hangingPunct="1">
              <a:defRPr/>
            </a:pPr>
            <a:r>
              <a:rPr lang="en-US" altLang="zh-CN" sz="3200" smtClean="0">
                <a:ea typeface="宋体" pitchFamily="2" charset="-122"/>
              </a:rPr>
              <a:t>1.3 Software Crisis    </a:t>
            </a:r>
            <a:r>
              <a:rPr lang="zh-CN" altLang="en-US" sz="3200" smtClean="0">
                <a:ea typeface="宋体" pitchFamily="2" charset="-122"/>
              </a:rPr>
              <a:t>软件危机</a:t>
            </a:r>
          </a:p>
        </p:txBody>
      </p:sp>
      <p:sp>
        <p:nvSpPr>
          <p:cNvPr id="36868" name="Line 3"/>
          <p:cNvSpPr>
            <a:spLocks noChangeShapeType="1"/>
          </p:cNvSpPr>
          <p:nvPr/>
        </p:nvSpPr>
        <p:spPr bwMode="gray">
          <a:xfrm flipH="1">
            <a:off x="0" y="6400800"/>
            <a:ext cx="2819400" cy="22860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69" name="Line 4"/>
          <p:cNvSpPr>
            <a:spLocks noChangeShapeType="1"/>
          </p:cNvSpPr>
          <p:nvPr/>
        </p:nvSpPr>
        <p:spPr bwMode="gray">
          <a:xfrm flipH="1">
            <a:off x="0" y="3962400"/>
            <a:ext cx="609600" cy="266700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0" name="Line 5"/>
          <p:cNvSpPr>
            <a:spLocks noChangeShapeType="1"/>
          </p:cNvSpPr>
          <p:nvPr/>
        </p:nvSpPr>
        <p:spPr bwMode="gray">
          <a:xfrm flipH="1">
            <a:off x="0" y="3751263"/>
            <a:ext cx="1665288" cy="2878137"/>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1" name="Line 6"/>
          <p:cNvSpPr>
            <a:spLocks noChangeShapeType="1"/>
          </p:cNvSpPr>
          <p:nvPr/>
        </p:nvSpPr>
        <p:spPr bwMode="gray">
          <a:xfrm flipH="1">
            <a:off x="0" y="5481638"/>
            <a:ext cx="2895600" cy="1147762"/>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2" name="Line 7"/>
          <p:cNvSpPr>
            <a:spLocks noChangeShapeType="1"/>
          </p:cNvSpPr>
          <p:nvPr/>
        </p:nvSpPr>
        <p:spPr bwMode="gray">
          <a:xfrm flipH="1">
            <a:off x="0" y="2243138"/>
            <a:ext cx="1866900" cy="4386262"/>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3" name="Line 8"/>
          <p:cNvSpPr>
            <a:spLocks noChangeShapeType="1"/>
          </p:cNvSpPr>
          <p:nvPr/>
        </p:nvSpPr>
        <p:spPr bwMode="gray">
          <a:xfrm flipH="1">
            <a:off x="0" y="3570288"/>
            <a:ext cx="2309813" cy="3059112"/>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4" name="Line 9"/>
          <p:cNvSpPr>
            <a:spLocks noChangeShapeType="1"/>
          </p:cNvSpPr>
          <p:nvPr/>
        </p:nvSpPr>
        <p:spPr bwMode="gray">
          <a:xfrm flipH="1">
            <a:off x="0" y="4837113"/>
            <a:ext cx="2846388" cy="1792287"/>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5" name="Line 10"/>
          <p:cNvSpPr>
            <a:spLocks noChangeShapeType="1"/>
          </p:cNvSpPr>
          <p:nvPr/>
        </p:nvSpPr>
        <p:spPr bwMode="gray">
          <a:xfrm flipH="1">
            <a:off x="0" y="5883275"/>
            <a:ext cx="3867150" cy="746125"/>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483" name="AutoShape 11"/>
          <p:cNvSpPr>
            <a:spLocks noChangeArrowheads="1"/>
          </p:cNvSpPr>
          <p:nvPr/>
        </p:nvSpPr>
        <p:spPr bwMode="gray">
          <a:xfrm rot="-1373054">
            <a:off x="3521075" y="5387975"/>
            <a:ext cx="514350" cy="514350"/>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accent2"/>
              </a:gs>
              <a:gs pos="100000">
                <a:schemeClr val="accent2">
                  <a:gamma/>
                  <a:shade val="50980"/>
                  <a:invGamma/>
                </a:schemeClr>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pPr algn="r" eaLnBrk="0" hangingPunct="0">
              <a:defRPr/>
            </a:pPr>
            <a:endParaRPr lang="zh-CN" altLang="en-US"/>
          </a:p>
        </p:txBody>
      </p:sp>
      <p:sp>
        <p:nvSpPr>
          <p:cNvPr id="489484" name="AutoShape 12"/>
          <p:cNvSpPr>
            <a:spLocks noChangeArrowheads="1"/>
          </p:cNvSpPr>
          <p:nvPr/>
        </p:nvSpPr>
        <p:spPr bwMode="gray">
          <a:xfrm>
            <a:off x="1555750" y="1587500"/>
            <a:ext cx="657225" cy="657225"/>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hlink">
                  <a:gamma/>
                  <a:tint val="20000"/>
                  <a:invGamma/>
                </a:schemeClr>
              </a:gs>
              <a:gs pos="100000">
                <a:schemeClr val="hlink"/>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pPr algn="r" eaLnBrk="0" hangingPunct="0">
              <a:defRPr/>
            </a:pPr>
            <a:endParaRPr lang="zh-CN" altLang="en-US"/>
          </a:p>
        </p:txBody>
      </p:sp>
      <p:sp>
        <p:nvSpPr>
          <p:cNvPr id="489485" name="AutoShape 13"/>
          <p:cNvSpPr>
            <a:spLocks noChangeArrowheads="1"/>
          </p:cNvSpPr>
          <p:nvPr/>
        </p:nvSpPr>
        <p:spPr bwMode="invGray">
          <a:xfrm rot="802016">
            <a:off x="2041525" y="2952750"/>
            <a:ext cx="657225" cy="657225"/>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tx2">
                  <a:gamma/>
                  <a:tint val="28627"/>
                  <a:invGamma/>
                </a:schemeClr>
              </a:gs>
              <a:gs pos="100000">
                <a:schemeClr val="tx2"/>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pPr algn="r" eaLnBrk="0" hangingPunct="0">
              <a:defRPr/>
            </a:pPr>
            <a:endParaRPr lang="zh-CN" altLang="en-US"/>
          </a:p>
        </p:txBody>
      </p:sp>
      <p:sp>
        <p:nvSpPr>
          <p:cNvPr id="489486" name="AutoShape 14"/>
          <p:cNvSpPr>
            <a:spLocks noChangeArrowheads="1"/>
          </p:cNvSpPr>
          <p:nvPr/>
        </p:nvSpPr>
        <p:spPr bwMode="gray">
          <a:xfrm rot="1833378">
            <a:off x="2705100" y="4292600"/>
            <a:ext cx="604838" cy="604838"/>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folHlink"/>
              </a:gs>
              <a:gs pos="100000">
                <a:schemeClr val="folHlink">
                  <a:gamma/>
                  <a:shade val="79216"/>
                  <a:invGamma/>
                </a:schemeClr>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pPr algn="r" eaLnBrk="0" hangingPunct="0">
              <a:defRPr/>
            </a:pPr>
            <a:endParaRPr lang="zh-CN" altLang="en-US"/>
          </a:p>
        </p:txBody>
      </p:sp>
      <p:sp>
        <p:nvSpPr>
          <p:cNvPr id="489487" name="AutoShape 15"/>
          <p:cNvSpPr>
            <a:spLocks noChangeArrowheads="1"/>
          </p:cNvSpPr>
          <p:nvPr/>
        </p:nvSpPr>
        <p:spPr bwMode="gray">
          <a:xfrm>
            <a:off x="1614488" y="354330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72941"/>
                  <a:invGamma/>
                </a:schemeClr>
              </a:gs>
            </a:gsLst>
            <a:lin ang="5400000" scaled="1"/>
          </a:gradFill>
          <a:ln w="9525">
            <a:solidFill>
              <a:schemeClr val="accent1"/>
            </a:solidFill>
            <a:round/>
            <a:headEnd/>
            <a:tailEnd/>
          </a:ln>
          <a:effectLst/>
        </p:spPr>
        <p:txBody>
          <a:bodyPr wrap="none" anchor="ctr"/>
          <a:lstStyle/>
          <a:p>
            <a:pPr algn="r" eaLnBrk="0" hangingPunct="0">
              <a:defRPr/>
            </a:pPr>
            <a:endParaRPr lang="zh-CN" altLang="en-US"/>
          </a:p>
        </p:txBody>
      </p:sp>
      <p:sp>
        <p:nvSpPr>
          <p:cNvPr id="489488" name="AutoShape 16"/>
          <p:cNvSpPr>
            <a:spLocks noChangeArrowheads="1"/>
          </p:cNvSpPr>
          <p:nvPr/>
        </p:nvSpPr>
        <p:spPr bwMode="gray">
          <a:xfrm>
            <a:off x="2884488" y="533400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19216"/>
                  <a:invGamma/>
                </a:schemeClr>
              </a:gs>
            </a:gsLst>
            <a:lin ang="5400000" scaled="1"/>
          </a:gradFill>
          <a:ln w="9525">
            <a:solidFill>
              <a:schemeClr val="accent1"/>
            </a:solidFill>
            <a:round/>
            <a:headEnd/>
            <a:tailEnd/>
          </a:ln>
          <a:effectLst/>
        </p:spPr>
        <p:txBody>
          <a:bodyPr wrap="none" anchor="ctr"/>
          <a:lstStyle/>
          <a:p>
            <a:pPr algn="r" eaLnBrk="0" hangingPunct="0">
              <a:defRPr/>
            </a:pPr>
            <a:endParaRPr lang="zh-CN" altLang="en-US"/>
          </a:p>
        </p:txBody>
      </p:sp>
      <p:sp>
        <p:nvSpPr>
          <p:cNvPr id="489489" name="AutoShape 17"/>
          <p:cNvSpPr>
            <a:spLocks noChangeArrowheads="1"/>
          </p:cNvSpPr>
          <p:nvPr/>
        </p:nvSpPr>
        <p:spPr bwMode="gray">
          <a:xfrm>
            <a:off x="534988" y="3732213"/>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72941"/>
                  <a:invGamma/>
                </a:schemeClr>
              </a:gs>
            </a:gsLst>
            <a:lin ang="5400000" scaled="1"/>
          </a:gradFill>
          <a:ln w="9525">
            <a:solidFill>
              <a:schemeClr val="accent1"/>
            </a:solidFill>
            <a:round/>
            <a:headEnd/>
            <a:tailEnd/>
          </a:ln>
          <a:effectLst/>
        </p:spPr>
        <p:txBody>
          <a:bodyPr wrap="none" anchor="ctr"/>
          <a:lstStyle/>
          <a:p>
            <a:pPr algn="r" eaLnBrk="0" hangingPunct="0">
              <a:defRPr/>
            </a:pPr>
            <a:endParaRPr lang="zh-CN" altLang="en-US"/>
          </a:p>
        </p:txBody>
      </p:sp>
      <p:sp>
        <p:nvSpPr>
          <p:cNvPr id="489490" name="AutoShape 18"/>
          <p:cNvSpPr>
            <a:spLocks noChangeArrowheads="1"/>
          </p:cNvSpPr>
          <p:nvPr/>
        </p:nvSpPr>
        <p:spPr bwMode="gray">
          <a:xfrm>
            <a:off x="2819400" y="6302375"/>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19216"/>
                  <a:invGamma/>
                </a:schemeClr>
              </a:gs>
            </a:gsLst>
            <a:lin ang="5400000" scaled="1"/>
          </a:gradFill>
          <a:ln w="9525">
            <a:solidFill>
              <a:schemeClr val="accent1"/>
            </a:solidFill>
            <a:round/>
            <a:headEnd/>
            <a:tailEnd/>
          </a:ln>
          <a:effectLst/>
        </p:spPr>
        <p:txBody>
          <a:bodyPr wrap="none" anchor="ctr"/>
          <a:lstStyle/>
          <a:p>
            <a:pPr algn="r" eaLnBrk="0" hangingPunct="0">
              <a:defRPr/>
            </a:pPr>
            <a:endParaRPr lang="zh-CN" altLang="en-US"/>
          </a:p>
        </p:txBody>
      </p:sp>
      <p:sp>
        <p:nvSpPr>
          <p:cNvPr id="489491" name="Text Box 19"/>
          <p:cNvSpPr txBox="1">
            <a:spLocks noChangeArrowheads="1"/>
          </p:cNvSpPr>
          <p:nvPr/>
        </p:nvSpPr>
        <p:spPr bwMode="black">
          <a:xfrm>
            <a:off x="2339975" y="1484313"/>
            <a:ext cx="3989388" cy="1190625"/>
          </a:xfrm>
          <a:prstGeom prst="rect">
            <a:avLst/>
          </a:prstGeom>
          <a:noFill/>
          <a:ln w="9525" algn="ctr">
            <a:noFill/>
            <a:miter lim="800000"/>
            <a:headEnd/>
            <a:tailEnd/>
          </a:ln>
          <a:effectLst/>
        </p:spPr>
        <p:txBody>
          <a:bodyPr>
            <a:spAutoFit/>
          </a:bodyPr>
          <a:lstStyle/>
          <a:p>
            <a:pPr eaLnBrk="0" hangingPunct="0">
              <a:defRPr/>
            </a:pPr>
            <a:r>
              <a:rPr lang="en-US" altLang="zh-CN" b="1">
                <a:effectLst>
                  <a:outerShdw blurRad="38100" dist="38100" dir="2700000" algn="tl">
                    <a:srgbClr val="000000"/>
                  </a:outerShdw>
                </a:effectLst>
                <a:latin typeface="Garamond" pitchFamily="18" charset="0"/>
              </a:rPr>
              <a:t>Some critical problem emerged at software developing and maintaining process.</a:t>
            </a:r>
            <a:r>
              <a:rPr lang="zh-CN" altLang="en-US" b="1">
                <a:effectLst>
                  <a:outerShdw blurRad="38100" dist="38100" dir="2700000" algn="tl">
                    <a:srgbClr val="000000"/>
                  </a:outerShdw>
                </a:effectLst>
                <a:latin typeface="Garamond" pitchFamily="18" charset="0"/>
              </a:rPr>
              <a:t>在软件开发和维护过程中存在一些问题</a:t>
            </a:r>
            <a:r>
              <a:rPr lang="zh-CN" altLang="en-US">
                <a:latin typeface="Garamond" pitchFamily="18" charset="0"/>
              </a:rPr>
              <a:t> </a:t>
            </a:r>
            <a:endParaRPr lang="en-US" altLang="zh-CN">
              <a:latin typeface="Garamond" pitchFamily="18" charset="0"/>
            </a:endParaRPr>
          </a:p>
        </p:txBody>
      </p:sp>
      <p:sp>
        <p:nvSpPr>
          <p:cNvPr id="489492" name="Text Box 20"/>
          <p:cNvSpPr txBox="1">
            <a:spLocks noChangeArrowheads="1"/>
          </p:cNvSpPr>
          <p:nvPr/>
        </p:nvSpPr>
        <p:spPr bwMode="black">
          <a:xfrm>
            <a:off x="2771775" y="2781300"/>
            <a:ext cx="3989388" cy="835025"/>
          </a:xfrm>
          <a:prstGeom prst="rect">
            <a:avLst/>
          </a:prstGeom>
          <a:noFill/>
          <a:ln w="9525" algn="ctr">
            <a:noFill/>
            <a:miter lim="800000"/>
            <a:headEnd/>
            <a:tailEnd/>
          </a:ln>
          <a:effectLst/>
        </p:spPr>
        <p:txBody>
          <a:bodyPr>
            <a:spAutoFit/>
          </a:bodyPr>
          <a:lstStyle/>
          <a:p>
            <a:pPr>
              <a:lnSpc>
                <a:spcPct val="90000"/>
              </a:lnSpc>
              <a:spcBef>
                <a:spcPct val="20000"/>
              </a:spcBef>
              <a:buClr>
                <a:schemeClr val="hlink"/>
              </a:buClr>
              <a:buSzPct val="90000"/>
              <a:buFont typeface="Wingdings" pitchFamily="2" charset="2"/>
              <a:buNone/>
              <a:defRPr/>
            </a:pPr>
            <a:r>
              <a:rPr lang="en-US" altLang="zh-CN" b="1">
                <a:effectLst>
                  <a:outerShdw blurRad="38100" dist="38100" dir="2700000" algn="tl">
                    <a:srgbClr val="000000"/>
                  </a:outerShdw>
                </a:effectLst>
                <a:latin typeface="Garamond" pitchFamily="18" charset="0"/>
              </a:rPr>
              <a:t>Almost all the software has problem at some degree.</a:t>
            </a:r>
            <a:r>
              <a:rPr lang="zh-CN" altLang="en-US" b="1">
                <a:effectLst>
                  <a:outerShdw blurRad="38100" dist="38100" dir="2700000" algn="tl">
                    <a:srgbClr val="000000"/>
                  </a:outerShdw>
                </a:effectLst>
                <a:latin typeface="Garamond" pitchFamily="18" charset="0"/>
              </a:rPr>
              <a:t>在某种程度上所有软件都存在一些问题</a:t>
            </a:r>
            <a:r>
              <a:rPr lang="zh-CN" altLang="en-US">
                <a:latin typeface="Garamond" pitchFamily="18" charset="0"/>
              </a:rPr>
              <a:t> </a:t>
            </a:r>
            <a:endParaRPr lang="en-US" altLang="zh-CN">
              <a:latin typeface="Garamond" pitchFamily="18" charset="0"/>
            </a:endParaRPr>
          </a:p>
        </p:txBody>
      </p:sp>
      <p:sp>
        <p:nvSpPr>
          <p:cNvPr id="489493" name="Text Box 21"/>
          <p:cNvSpPr txBox="1">
            <a:spLocks noChangeArrowheads="1"/>
          </p:cNvSpPr>
          <p:nvPr/>
        </p:nvSpPr>
        <p:spPr bwMode="black">
          <a:xfrm>
            <a:off x="3276600" y="3789363"/>
            <a:ext cx="3989388" cy="915987"/>
          </a:xfrm>
          <a:prstGeom prst="rect">
            <a:avLst/>
          </a:prstGeom>
          <a:noFill/>
          <a:ln w="9525" algn="ctr">
            <a:noFill/>
            <a:miter lim="800000"/>
            <a:headEnd/>
            <a:tailEnd/>
          </a:ln>
          <a:effectLst/>
        </p:spPr>
        <p:txBody>
          <a:bodyPr>
            <a:spAutoFit/>
          </a:bodyPr>
          <a:lstStyle/>
          <a:p>
            <a:pPr eaLnBrk="0" hangingPunct="0">
              <a:defRPr/>
            </a:pPr>
            <a:r>
              <a:rPr lang="en-US" altLang="zh-CN" b="1">
                <a:effectLst>
                  <a:outerShdw blurRad="38100" dist="38100" dir="2700000" algn="tl">
                    <a:srgbClr val="000000"/>
                  </a:outerShdw>
                </a:effectLst>
                <a:latin typeface="Garamond" pitchFamily="18" charset="0"/>
              </a:rPr>
              <a:t>Mainly, these problems can be divided into two kinds</a:t>
            </a:r>
            <a:r>
              <a:rPr lang="zh-CN" altLang="en-US" b="1">
                <a:effectLst>
                  <a:outerShdw blurRad="38100" dist="38100" dir="2700000" algn="tl">
                    <a:srgbClr val="000000"/>
                  </a:outerShdw>
                </a:effectLst>
                <a:latin typeface="Garamond" pitchFamily="18" charset="0"/>
              </a:rPr>
              <a:t>：所有这些问题可被归为两类</a:t>
            </a:r>
            <a:r>
              <a:rPr lang="zh-CN" altLang="en-US">
                <a:latin typeface="Garamond" pitchFamily="18" charset="0"/>
              </a:rPr>
              <a:t> </a:t>
            </a:r>
            <a:endParaRPr lang="en-US" altLang="zh-CN">
              <a:latin typeface="Garamond" pitchFamily="18" charset="0"/>
            </a:endParaRPr>
          </a:p>
        </p:txBody>
      </p:sp>
      <p:sp>
        <p:nvSpPr>
          <p:cNvPr id="489494" name="Text Box 22"/>
          <p:cNvSpPr txBox="1">
            <a:spLocks noChangeArrowheads="1"/>
          </p:cNvSpPr>
          <p:nvPr/>
        </p:nvSpPr>
        <p:spPr bwMode="black">
          <a:xfrm>
            <a:off x="3779838" y="4724400"/>
            <a:ext cx="3989387" cy="1558925"/>
          </a:xfrm>
          <a:prstGeom prst="rect">
            <a:avLst/>
          </a:prstGeom>
          <a:noFill/>
          <a:ln w="9525" algn="ctr">
            <a:noFill/>
            <a:miter lim="800000"/>
            <a:headEnd/>
            <a:tailEnd/>
          </a:ln>
          <a:effectLst/>
        </p:spPr>
        <p:txBody>
          <a:bodyPr>
            <a:spAutoFit/>
          </a:bodyPr>
          <a:lstStyle/>
          <a:p>
            <a:pPr lvl="1" eaLnBrk="0" hangingPunct="0">
              <a:defRPr/>
            </a:pPr>
            <a:r>
              <a:rPr lang="en-US" altLang="zh-CN" sz="1600" b="1">
                <a:effectLst>
                  <a:outerShdw blurRad="38100" dist="38100" dir="2700000" algn="tl">
                    <a:srgbClr val="000000"/>
                  </a:outerShdw>
                </a:effectLst>
                <a:latin typeface="Garamond" pitchFamily="18" charset="0"/>
              </a:rPr>
              <a:t>--How to </a:t>
            </a:r>
            <a:r>
              <a:rPr lang="en-US" altLang="zh-CN" sz="1600" b="1">
                <a:solidFill>
                  <a:srgbClr val="FF9900"/>
                </a:solidFill>
                <a:effectLst>
                  <a:outerShdw blurRad="38100" dist="38100" dir="2700000" algn="tl">
                    <a:srgbClr val="000000"/>
                  </a:outerShdw>
                </a:effectLst>
                <a:latin typeface="Garamond" pitchFamily="18" charset="0"/>
              </a:rPr>
              <a:t>develop</a:t>
            </a:r>
            <a:r>
              <a:rPr lang="en-US" altLang="zh-CN" sz="1600" b="1">
                <a:effectLst>
                  <a:outerShdw blurRad="38100" dist="38100" dir="2700000" algn="tl">
                    <a:srgbClr val="000000"/>
                  </a:outerShdw>
                </a:effectLst>
                <a:latin typeface="Garamond" pitchFamily="18" charset="0"/>
              </a:rPr>
              <a:t> software to meet increasing requirements</a:t>
            </a:r>
            <a:r>
              <a:rPr lang="zh-CN" altLang="en-US" sz="1600" b="1">
                <a:effectLst>
                  <a:outerShdw blurRad="38100" dist="38100" dir="2700000" algn="tl">
                    <a:srgbClr val="000000"/>
                  </a:outerShdw>
                </a:effectLst>
                <a:latin typeface="Garamond" pitchFamily="18" charset="0"/>
              </a:rPr>
              <a:t>在不断增加的需求的情况下如何开发软件</a:t>
            </a:r>
            <a:r>
              <a:rPr lang="zh-CN" altLang="en-US" sz="1600">
                <a:latin typeface="Garamond" pitchFamily="18" charset="0"/>
              </a:rPr>
              <a:t> </a:t>
            </a:r>
            <a:endParaRPr lang="en-US" altLang="zh-CN" sz="1600" b="1">
              <a:effectLst>
                <a:outerShdw blurRad="38100" dist="38100" dir="2700000" algn="tl">
                  <a:srgbClr val="000000"/>
                </a:outerShdw>
              </a:effectLst>
              <a:latin typeface="Garamond" pitchFamily="18" charset="0"/>
            </a:endParaRPr>
          </a:p>
          <a:p>
            <a:pPr lvl="1" eaLnBrk="0" hangingPunct="0">
              <a:defRPr/>
            </a:pPr>
            <a:r>
              <a:rPr lang="en-US" altLang="zh-CN" sz="1600" b="1">
                <a:effectLst>
                  <a:outerShdw blurRad="38100" dist="38100" dir="2700000" algn="tl">
                    <a:srgbClr val="000000"/>
                  </a:outerShdw>
                </a:effectLst>
                <a:latin typeface="Garamond" pitchFamily="18" charset="0"/>
              </a:rPr>
              <a:t>--How to </a:t>
            </a:r>
            <a:r>
              <a:rPr lang="en-US" altLang="zh-CN" sz="1600" b="1">
                <a:solidFill>
                  <a:srgbClr val="FF9900"/>
                </a:solidFill>
                <a:effectLst>
                  <a:outerShdw blurRad="38100" dist="38100" dir="2700000" algn="tl">
                    <a:srgbClr val="000000"/>
                  </a:outerShdw>
                </a:effectLst>
                <a:latin typeface="Garamond" pitchFamily="18" charset="0"/>
              </a:rPr>
              <a:t>maintain</a:t>
            </a:r>
            <a:r>
              <a:rPr lang="en-US" altLang="zh-CN" sz="1600" b="1">
                <a:effectLst>
                  <a:outerShdw blurRad="38100" dist="38100" dir="2700000" algn="tl">
                    <a:srgbClr val="000000"/>
                  </a:outerShdw>
                </a:effectLst>
                <a:latin typeface="Garamond" pitchFamily="18" charset="0"/>
              </a:rPr>
              <a:t> vast existing software</a:t>
            </a:r>
            <a:r>
              <a:rPr lang="en-US" altLang="zh-CN" sz="1600">
                <a:latin typeface="Garamond" pitchFamily="18" charset="0"/>
              </a:rPr>
              <a:t> </a:t>
            </a:r>
            <a:r>
              <a:rPr lang="zh-CN" altLang="en-US" sz="1600" b="1">
                <a:effectLst>
                  <a:outerShdw blurRad="38100" dist="38100" dir="2700000" algn="tl">
                    <a:srgbClr val="000000"/>
                  </a:outerShdw>
                </a:effectLst>
                <a:latin typeface="Garamond" pitchFamily="18" charset="0"/>
              </a:rPr>
              <a:t>如何维护大量的业已存在的软件</a:t>
            </a:r>
            <a:r>
              <a:rPr lang="zh-CN" altLang="en-US" sz="1600">
                <a:latin typeface="Garamond" pitchFamily="18" charset="0"/>
              </a:rPr>
              <a:t> </a:t>
            </a:r>
            <a:endParaRPr lang="en-US" altLang="zh-CN" sz="1600">
              <a:latin typeface="Garamond" pitchFamily="18" charset="0"/>
            </a:endParaRPr>
          </a:p>
        </p:txBody>
      </p:sp>
      <p:sp>
        <p:nvSpPr>
          <p:cNvPr id="36888" name="Line 23"/>
          <p:cNvSpPr>
            <a:spLocks noChangeShapeType="1"/>
          </p:cNvSpPr>
          <p:nvPr/>
        </p:nvSpPr>
        <p:spPr bwMode="gray">
          <a:xfrm flipH="1">
            <a:off x="0" y="4500563"/>
            <a:ext cx="2306638" cy="2097087"/>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496" name="AutoShape 24"/>
          <p:cNvSpPr>
            <a:spLocks noChangeArrowheads="1"/>
          </p:cNvSpPr>
          <p:nvPr/>
        </p:nvSpPr>
        <p:spPr bwMode="gray">
          <a:xfrm>
            <a:off x="2255838" y="429260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72941"/>
                  <a:invGamma/>
                </a:schemeClr>
              </a:gs>
            </a:gsLst>
            <a:lin ang="5400000" scaled="1"/>
          </a:gradFill>
          <a:ln w="9525">
            <a:solidFill>
              <a:schemeClr val="accent1"/>
            </a:solidFill>
            <a:round/>
            <a:headEnd/>
            <a:tailEnd/>
          </a:ln>
          <a:effectLst/>
        </p:spPr>
        <p:txBody>
          <a:bodyPr wrap="none" anchor="ctr"/>
          <a:lstStyle/>
          <a:p>
            <a:pPr algn="r" eaLnBrk="0" hangingPunct="0">
              <a:defRPr/>
            </a:pPr>
            <a:endParaRPr lang="zh-CN" altLang="en-US"/>
          </a:p>
        </p:txBody>
      </p:sp>
      <p:grpSp>
        <p:nvGrpSpPr>
          <p:cNvPr id="2" name="Group 25"/>
          <p:cNvGrpSpPr>
            <a:grpSpLocks/>
          </p:cNvGrpSpPr>
          <p:nvPr/>
        </p:nvGrpSpPr>
        <p:grpSpPr bwMode="auto">
          <a:xfrm rot="-2226967">
            <a:off x="7278688" y="3141663"/>
            <a:ext cx="1901825" cy="1616075"/>
            <a:chOff x="591" y="425"/>
            <a:chExt cx="4577" cy="3662"/>
          </a:xfrm>
        </p:grpSpPr>
        <p:sp>
          <p:nvSpPr>
            <p:cNvPr id="37029" name="Freeform 26"/>
            <p:cNvSpPr>
              <a:spLocks/>
            </p:cNvSpPr>
            <p:nvPr/>
          </p:nvSpPr>
          <p:spPr bwMode="auto">
            <a:xfrm>
              <a:off x="2820" y="1463"/>
              <a:ext cx="114" cy="100"/>
            </a:xfrm>
            <a:custGeom>
              <a:avLst/>
              <a:gdLst>
                <a:gd name="T0" fmla="*/ 54 w 114"/>
                <a:gd name="T1" fmla="*/ 1 h 100"/>
                <a:gd name="T2" fmla="*/ 0 w 114"/>
                <a:gd name="T3" fmla="*/ 85 h 100"/>
                <a:gd name="T4" fmla="*/ 54 w 114"/>
                <a:gd name="T5" fmla="*/ 55 h 100"/>
                <a:gd name="T6" fmla="*/ 114 w 114"/>
                <a:gd name="T7" fmla="*/ 91 h 100"/>
                <a:gd name="T8" fmla="*/ 54 w 114"/>
                <a:gd name="T9" fmla="*/ 1 h 100"/>
                <a:gd name="T10" fmla="*/ 0 60000 65536"/>
                <a:gd name="T11" fmla="*/ 0 60000 65536"/>
                <a:gd name="T12" fmla="*/ 0 60000 65536"/>
                <a:gd name="T13" fmla="*/ 0 60000 65536"/>
                <a:gd name="T14" fmla="*/ 0 60000 65536"/>
                <a:gd name="T15" fmla="*/ 0 w 114"/>
                <a:gd name="T16" fmla="*/ 0 h 100"/>
                <a:gd name="T17" fmla="*/ 114 w 114"/>
                <a:gd name="T18" fmla="*/ 100 h 100"/>
              </a:gdLst>
              <a:ahLst/>
              <a:cxnLst>
                <a:cxn ang="T10">
                  <a:pos x="T0" y="T1"/>
                </a:cxn>
                <a:cxn ang="T11">
                  <a:pos x="T2" y="T3"/>
                </a:cxn>
                <a:cxn ang="T12">
                  <a:pos x="T4" y="T5"/>
                </a:cxn>
                <a:cxn ang="T13">
                  <a:pos x="T6" y="T7"/>
                </a:cxn>
                <a:cxn ang="T14">
                  <a:pos x="T8" y="T9"/>
                </a:cxn>
              </a:cxnLst>
              <a:rect l="T15" t="T16" r="T17" b="T18"/>
              <a:pathLst>
                <a:path w="114" h="100">
                  <a:moveTo>
                    <a:pt x="54" y="1"/>
                  </a:moveTo>
                  <a:cubicBezTo>
                    <a:pt x="35" y="0"/>
                    <a:pt x="0" y="76"/>
                    <a:pt x="0" y="85"/>
                  </a:cubicBezTo>
                  <a:cubicBezTo>
                    <a:pt x="1" y="100"/>
                    <a:pt x="35" y="54"/>
                    <a:pt x="54" y="55"/>
                  </a:cubicBezTo>
                  <a:cubicBezTo>
                    <a:pt x="73" y="56"/>
                    <a:pt x="114" y="100"/>
                    <a:pt x="114" y="91"/>
                  </a:cubicBezTo>
                  <a:cubicBezTo>
                    <a:pt x="114" y="82"/>
                    <a:pt x="73" y="2"/>
                    <a:pt x="54" y="1"/>
                  </a:cubicBezTo>
                  <a:close/>
                </a:path>
              </a:pathLst>
            </a:custGeom>
            <a:gradFill rotWithShape="1">
              <a:gsLst>
                <a:gs pos="0">
                  <a:srgbClr val="FF0000"/>
                </a:gs>
                <a:gs pos="100000">
                  <a:srgbClr val="7600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7030" name="Group 27"/>
            <p:cNvGrpSpPr>
              <a:grpSpLocks/>
            </p:cNvGrpSpPr>
            <p:nvPr/>
          </p:nvGrpSpPr>
          <p:grpSpPr bwMode="auto">
            <a:xfrm>
              <a:off x="591" y="425"/>
              <a:ext cx="4577" cy="3662"/>
              <a:chOff x="591" y="425"/>
              <a:chExt cx="4577" cy="3662"/>
            </a:xfrm>
          </p:grpSpPr>
          <p:grpSp>
            <p:nvGrpSpPr>
              <p:cNvPr id="37031" name="Group 28"/>
              <p:cNvGrpSpPr>
                <a:grpSpLocks/>
              </p:cNvGrpSpPr>
              <p:nvPr/>
            </p:nvGrpSpPr>
            <p:grpSpPr bwMode="auto">
              <a:xfrm>
                <a:off x="591" y="425"/>
                <a:ext cx="4577" cy="3662"/>
                <a:chOff x="453" y="678"/>
                <a:chExt cx="4577" cy="3662"/>
              </a:xfrm>
            </p:grpSpPr>
            <p:grpSp>
              <p:nvGrpSpPr>
                <p:cNvPr id="37034" name="Group 29"/>
                <p:cNvGrpSpPr>
                  <a:grpSpLocks/>
                </p:cNvGrpSpPr>
                <p:nvPr/>
              </p:nvGrpSpPr>
              <p:grpSpPr bwMode="auto">
                <a:xfrm>
                  <a:off x="2595" y="678"/>
                  <a:ext cx="2435" cy="2055"/>
                  <a:chOff x="2595" y="679"/>
                  <a:chExt cx="2435" cy="2055"/>
                </a:xfrm>
              </p:grpSpPr>
              <p:grpSp>
                <p:nvGrpSpPr>
                  <p:cNvPr id="37084" name="Group 30"/>
                  <p:cNvGrpSpPr>
                    <a:grpSpLocks/>
                  </p:cNvGrpSpPr>
                  <p:nvPr/>
                </p:nvGrpSpPr>
                <p:grpSpPr bwMode="auto">
                  <a:xfrm>
                    <a:off x="2595" y="679"/>
                    <a:ext cx="2435" cy="2055"/>
                    <a:chOff x="2595" y="679"/>
                    <a:chExt cx="2435" cy="2055"/>
                  </a:xfrm>
                </p:grpSpPr>
                <p:sp>
                  <p:nvSpPr>
                    <p:cNvPr id="37091" name="Freeform 31"/>
                    <p:cNvSpPr>
                      <a:spLocks/>
                    </p:cNvSpPr>
                    <p:nvPr/>
                  </p:nvSpPr>
                  <p:spPr bwMode="auto">
                    <a:xfrm>
                      <a:off x="2595" y="679"/>
                      <a:ext cx="2435" cy="2055"/>
                    </a:xfrm>
                    <a:custGeom>
                      <a:avLst/>
                      <a:gdLst>
                        <a:gd name="T0" fmla="*/ 242 w 2435"/>
                        <a:gd name="T1" fmla="*/ 1927 h 2055"/>
                        <a:gd name="T2" fmla="*/ 703 w 2435"/>
                        <a:gd name="T3" fmla="*/ 1049 h 2055"/>
                        <a:gd name="T4" fmla="*/ 1610 w 2435"/>
                        <a:gd name="T5" fmla="*/ 156 h 2055"/>
                        <a:gd name="T6" fmla="*/ 2071 w 2435"/>
                        <a:gd name="T7" fmla="*/ 113 h 2055"/>
                        <a:gd name="T8" fmla="*/ 1970 w 2435"/>
                        <a:gd name="T9" fmla="*/ 401 h 2055"/>
                        <a:gd name="T10" fmla="*/ 2114 w 2435"/>
                        <a:gd name="T11" fmla="*/ 545 h 2055"/>
                        <a:gd name="T12" fmla="*/ 2071 w 2435"/>
                        <a:gd name="T13" fmla="*/ 790 h 2055"/>
                        <a:gd name="T14" fmla="*/ 2215 w 2435"/>
                        <a:gd name="T15" fmla="*/ 963 h 2055"/>
                        <a:gd name="T16" fmla="*/ 2157 w 2435"/>
                        <a:gd name="T17" fmla="*/ 1207 h 2055"/>
                        <a:gd name="T18" fmla="*/ 2272 w 2435"/>
                        <a:gd name="T19" fmla="*/ 1452 h 2055"/>
                        <a:gd name="T20" fmla="*/ 2171 w 2435"/>
                        <a:gd name="T21" fmla="*/ 1683 h 2055"/>
                        <a:gd name="T22" fmla="*/ 2114 w 2435"/>
                        <a:gd name="T23" fmla="*/ 2014 h 2055"/>
                        <a:gd name="T24" fmla="*/ 299 w 2435"/>
                        <a:gd name="T25" fmla="*/ 1984 h 20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35"/>
                        <a:gd name="T40" fmla="*/ 0 h 2055"/>
                        <a:gd name="T41" fmla="*/ 2435 w 2435"/>
                        <a:gd name="T42" fmla="*/ 2055 h 20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35" h="2055">
                          <a:moveTo>
                            <a:pt x="242" y="1927"/>
                          </a:moveTo>
                          <a:cubicBezTo>
                            <a:pt x="0" y="1752"/>
                            <a:pt x="475" y="1344"/>
                            <a:pt x="703" y="1049"/>
                          </a:cubicBezTo>
                          <a:cubicBezTo>
                            <a:pt x="931" y="754"/>
                            <a:pt x="1382" y="312"/>
                            <a:pt x="1610" y="156"/>
                          </a:cubicBezTo>
                          <a:cubicBezTo>
                            <a:pt x="1838" y="0"/>
                            <a:pt x="2011" y="72"/>
                            <a:pt x="2071" y="113"/>
                          </a:cubicBezTo>
                          <a:cubicBezTo>
                            <a:pt x="2131" y="154"/>
                            <a:pt x="1963" y="329"/>
                            <a:pt x="1970" y="401"/>
                          </a:cubicBezTo>
                          <a:cubicBezTo>
                            <a:pt x="1977" y="473"/>
                            <a:pt x="2097" y="480"/>
                            <a:pt x="2114" y="545"/>
                          </a:cubicBezTo>
                          <a:cubicBezTo>
                            <a:pt x="2131" y="610"/>
                            <a:pt x="2054" y="720"/>
                            <a:pt x="2071" y="790"/>
                          </a:cubicBezTo>
                          <a:cubicBezTo>
                            <a:pt x="2088" y="860"/>
                            <a:pt x="2201" y="894"/>
                            <a:pt x="2215" y="963"/>
                          </a:cubicBezTo>
                          <a:cubicBezTo>
                            <a:pt x="2229" y="1032"/>
                            <a:pt x="2148" y="1126"/>
                            <a:pt x="2157" y="1207"/>
                          </a:cubicBezTo>
                          <a:cubicBezTo>
                            <a:pt x="2166" y="1288"/>
                            <a:pt x="2270" y="1373"/>
                            <a:pt x="2272" y="1452"/>
                          </a:cubicBezTo>
                          <a:cubicBezTo>
                            <a:pt x="2274" y="1531"/>
                            <a:pt x="2197" y="1589"/>
                            <a:pt x="2171" y="1683"/>
                          </a:cubicBezTo>
                          <a:cubicBezTo>
                            <a:pt x="2145" y="1777"/>
                            <a:pt x="2435" y="1973"/>
                            <a:pt x="2114" y="2014"/>
                          </a:cubicBezTo>
                          <a:cubicBezTo>
                            <a:pt x="1793" y="2055"/>
                            <a:pt x="632" y="1945"/>
                            <a:pt x="299" y="1984"/>
                          </a:cubicBezTo>
                        </a:path>
                      </a:pathLst>
                    </a:custGeom>
                    <a:gradFill rotWithShape="1">
                      <a:gsLst>
                        <a:gs pos="0">
                          <a:srgbClr val="0000FF">
                            <a:alpha val="60001"/>
                          </a:srgbClr>
                        </a:gs>
                        <a:gs pos="100000">
                          <a:srgbClr val="000066"/>
                        </a:gs>
                      </a:gsLst>
                      <a:lin ang="18900000" scaled="1"/>
                    </a:gradFill>
                    <a:ln w="9525">
                      <a:solidFill>
                        <a:schemeClr val="tx1"/>
                      </a:solidFill>
                      <a:round/>
                      <a:headEnd/>
                      <a:tailEnd/>
                    </a:ln>
                  </p:spPr>
                  <p:txBody>
                    <a:bodyPr/>
                    <a:lstStyle/>
                    <a:p>
                      <a:endParaRPr lang="zh-CN" altLang="en-US"/>
                    </a:p>
                  </p:txBody>
                </p:sp>
                <p:sp>
                  <p:nvSpPr>
                    <p:cNvPr id="37092" name="Freeform 32"/>
                    <p:cNvSpPr>
                      <a:spLocks/>
                    </p:cNvSpPr>
                    <p:nvPr/>
                  </p:nvSpPr>
                  <p:spPr bwMode="auto">
                    <a:xfrm>
                      <a:off x="2808" y="1109"/>
                      <a:ext cx="1728" cy="1353"/>
                    </a:xfrm>
                    <a:custGeom>
                      <a:avLst/>
                      <a:gdLst>
                        <a:gd name="T0" fmla="*/ 0 w 1728"/>
                        <a:gd name="T1" fmla="*/ 1353 h 1353"/>
                        <a:gd name="T2" fmla="*/ 677 w 1728"/>
                        <a:gd name="T3" fmla="*/ 792 h 1353"/>
                        <a:gd name="T4" fmla="*/ 1728 w 1728"/>
                        <a:gd name="T5" fmla="*/ 0 h 1353"/>
                        <a:gd name="T6" fmla="*/ 0 60000 65536"/>
                        <a:gd name="T7" fmla="*/ 0 60000 65536"/>
                        <a:gd name="T8" fmla="*/ 0 60000 65536"/>
                        <a:gd name="T9" fmla="*/ 0 w 1728"/>
                        <a:gd name="T10" fmla="*/ 0 h 1353"/>
                        <a:gd name="T11" fmla="*/ 1728 w 1728"/>
                        <a:gd name="T12" fmla="*/ 1353 h 1353"/>
                      </a:gdLst>
                      <a:ahLst/>
                      <a:cxnLst>
                        <a:cxn ang="T6">
                          <a:pos x="T0" y="T1"/>
                        </a:cxn>
                        <a:cxn ang="T7">
                          <a:pos x="T2" y="T3"/>
                        </a:cxn>
                        <a:cxn ang="T8">
                          <a:pos x="T4" y="T5"/>
                        </a:cxn>
                      </a:cxnLst>
                      <a:rect l="T9" t="T10" r="T11" b="T12"/>
                      <a:pathLst>
                        <a:path w="1728" h="1353">
                          <a:moveTo>
                            <a:pt x="0" y="1353"/>
                          </a:moveTo>
                          <a:cubicBezTo>
                            <a:pt x="113" y="1260"/>
                            <a:pt x="389" y="1017"/>
                            <a:pt x="677" y="792"/>
                          </a:cubicBezTo>
                          <a:cubicBezTo>
                            <a:pt x="965" y="567"/>
                            <a:pt x="1509" y="165"/>
                            <a:pt x="172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93" name="Freeform 33"/>
                    <p:cNvSpPr>
                      <a:spLocks/>
                    </p:cNvSpPr>
                    <p:nvPr/>
                  </p:nvSpPr>
                  <p:spPr bwMode="auto">
                    <a:xfrm>
                      <a:off x="2822" y="1498"/>
                      <a:ext cx="1858" cy="979"/>
                    </a:xfrm>
                    <a:custGeom>
                      <a:avLst/>
                      <a:gdLst>
                        <a:gd name="T0" fmla="*/ 0 w 1858"/>
                        <a:gd name="T1" fmla="*/ 979 h 979"/>
                        <a:gd name="T2" fmla="*/ 778 w 1858"/>
                        <a:gd name="T3" fmla="*/ 518 h 979"/>
                        <a:gd name="T4" fmla="*/ 1858 w 1858"/>
                        <a:gd name="T5" fmla="*/ 0 h 979"/>
                        <a:gd name="T6" fmla="*/ 0 60000 65536"/>
                        <a:gd name="T7" fmla="*/ 0 60000 65536"/>
                        <a:gd name="T8" fmla="*/ 0 60000 65536"/>
                        <a:gd name="T9" fmla="*/ 0 w 1858"/>
                        <a:gd name="T10" fmla="*/ 0 h 979"/>
                        <a:gd name="T11" fmla="*/ 1858 w 1858"/>
                        <a:gd name="T12" fmla="*/ 979 h 979"/>
                      </a:gdLst>
                      <a:ahLst/>
                      <a:cxnLst>
                        <a:cxn ang="T6">
                          <a:pos x="T0" y="T1"/>
                        </a:cxn>
                        <a:cxn ang="T7">
                          <a:pos x="T2" y="T3"/>
                        </a:cxn>
                        <a:cxn ang="T8">
                          <a:pos x="T4" y="T5"/>
                        </a:cxn>
                      </a:cxnLst>
                      <a:rect l="T9" t="T10" r="T11" b="T12"/>
                      <a:pathLst>
                        <a:path w="1858" h="979">
                          <a:moveTo>
                            <a:pt x="0" y="979"/>
                          </a:moveTo>
                          <a:cubicBezTo>
                            <a:pt x="130" y="902"/>
                            <a:pt x="468" y="681"/>
                            <a:pt x="778" y="518"/>
                          </a:cubicBezTo>
                          <a:cubicBezTo>
                            <a:pt x="1088" y="355"/>
                            <a:pt x="1633" y="108"/>
                            <a:pt x="185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94" name="Freeform 34"/>
                    <p:cNvSpPr>
                      <a:spLocks/>
                    </p:cNvSpPr>
                    <p:nvPr/>
                  </p:nvSpPr>
                  <p:spPr bwMode="auto">
                    <a:xfrm>
                      <a:off x="2822" y="1901"/>
                      <a:ext cx="1930" cy="576"/>
                    </a:xfrm>
                    <a:custGeom>
                      <a:avLst/>
                      <a:gdLst>
                        <a:gd name="T0" fmla="*/ 0 w 1930"/>
                        <a:gd name="T1" fmla="*/ 576 h 576"/>
                        <a:gd name="T2" fmla="*/ 663 w 1930"/>
                        <a:gd name="T3" fmla="*/ 345 h 576"/>
                        <a:gd name="T4" fmla="*/ 1930 w 1930"/>
                        <a:gd name="T5" fmla="*/ 0 h 576"/>
                        <a:gd name="T6" fmla="*/ 0 60000 65536"/>
                        <a:gd name="T7" fmla="*/ 0 60000 65536"/>
                        <a:gd name="T8" fmla="*/ 0 60000 65536"/>
                        <a:gd name="T9" fmla="*/ 0 w 1930"/>
                        <a:gd name="T10" fmla="*/ 0 h 576"/>
                        <a:gd name="T11" fmla="*/ 1930 w 1930"/>
                        <a:gd name="T12" fmla="*/ 576 h 576"/>
                      </a:gdLst>
                      <a:ahLst/>
                      <a:cxnLst>
                        <a:cxn ang="T6">
                          <a:pos x="T0" y="T1"/>
                        </a:cxn>
                        <a:cxn ang="T7">
                          <a:pos x="T2" y="T3"/>
                        </a:cxn>
                        <a:cxn ang="T8">
                          <a:pos x="T4" y="T5"/>
                        </a:cxn>
                      </a:cxnLst>
                      <a:rect l="T9" t="T10" r="T11" b="T12"/>
                      <a:pathLst>
                        <a:path w="1930" h="576">
                          <a:moveTo>
                            <a:pt x="0" y="576"/>
                          </a:moveTo>
                          <a:cubicBezTo>
                            <a:pt x="110" y="537"/>
                            <a:pt x="341" y="441"/>
                            <a:pt x="663" y="345"/>
                          </a:cubicBezTo>
                          <a:cubicBezTo>
                            <a:pt x="985" y="249"/>
                            <a:pt x="1666" y="72"/>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95" name="Freeform 35"/>
                    <p:cNvSpPr>
                      <a:spLocks/>
                    </p:cNvSpPr>
                    <p:nvPr/>
                  </p:nvSpPr>
                  <p:spPr bwMode="auto">
                    <a:xfrm>
                      <a:off x="2808" y="2390"/>
                      <a:ext cx="1930" cy="87"/>
                    </a:xfrm>
                    <a:custGeom>
                      <a:avLst/>
                      <a:gdLst>
                        <a:gd name="T0" fmla="*/ 0 w 1930"/>
                        <a:gd name="T1" fmla="*/ 87 h 87"/>
                        <a:gd name="T2" fmla="*/ 634 w 1930"/>
                        <a:gd name="T3" fmla="*/ 29 h 87"/>
                        <a:gd name="T4" fmla="*/ 1930 w 1930"/>
                        <a:gd name="T5" fmla="*/ 0 h 87"/>
                        <a:gd name="T6" fmla="*/ 0 60000 65536"/>
                        <a:gd name="T7" fmla="*/ 0 60000 65536"/>
                        <a:gd name="T8" fmla="*/ 0 60000 65536"/>
                        <a:gd name="T9" fmla="*/ 0 w 1930"/>
                        <a:gd name="T10" fmla="*/ 0 h 87"/>
                        <a:gd name="T11" fmla="*/ 1930 w 1930"/>
                        <a:gd name="T12" fmla="*/ 87 h 87"/>
                      </a:gdLst>
                      <a:ahLst/>
                      <a:cxnLst>
                        <a:cxn ang="T6">
                          <a:pos x="T0" y="T1"/>
                        </a:cxn>
                        <a:cxn ang="T7">
                          <a:pos x="T2" y="T3"/>
                        </a:cxn>
                        <a:cxn ang="T8">
                          <a:pos x="T4" y="T5"/>
                        </a:cxn>
                      </a:cxnLst>
                      <a:rect l="T9" t="T10" r="T11" b="T12"/>
                      <a:pathLst>
                        <a:path w="1930" h="87">
                          <a:moveTo>
                            <a:pt x="0" y="87"/>
                          </a:moveTo>
                          <a:cubicBezTo>
                            <a:pt x="106" y="77"/>
                            <a:pt x="312" y="44"/>
                            <a:pt x="634" y="29"/>
                          </a:cubicBezTo>
                          <a:cubicBezTo>
                            <a:pt x="956" y="14"/>
                            <a:pt x="1660" y="6"/>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7085" name="Group 36"/>
                  <p:cNvGrpSpPr>
                    <a:grpSpLocks/>
                  </p:cNvGrpSpPr>
                  <p:nvPr/>
                </p:nvGrpSpPr>
                <p:grpSpPr bwMode="auto">
                  <a:xfrm>
                    <a:off x="2634" y="1215"/>
                    <a:ext cx="1701" cy="1436"/>
                    <a:chOff x="2595" y="679"/>
                    <a:chExt cx="2435" cy="2055"/>
                  </a:xfrm>
                </p:grpSpPr>
                <p:sp>
                  <p:nvSpPr>
                    <p:cNvPr id="37086" name="Freeform 37"/>
                    <p:cNvSpPr>
                      <a:spLocks/>
                    </p:cNvSpPr>
                    <p:nvPr/>
                  </p:nvSpPr>
                  <p:spPr bwMode="auto">
                    <a:xfrm>
                      <a:off x="2595" y="679"/>
                      <a:ext cx="2435" cy="2055"/>
                    </a:xfrm>
                    <a:custGeom>
                      <a:avLst/>
                      <a:gdLst>
                        <a:gd name="T0" fmla="*/ 242 w 2435"/>
                        <a:gd name="T1" fmla="*/ 1927 h 2055"/>
                        <a:gd name="T2" fmla="*/ 703 w 2435"/>
                        <a:gd name="T3" fmla="*/ 1049 h 2055"/>
                        <a:gd name="T4" fmla="*/ 1610 w 2435"/>
                        <a:gd name="T5" fmla="*/ 156 h 2055"/>
                        <a:gd name="T6" fmla="*/ 2071 w 2435"/>
                        <a:gd name="T7" fmla="*/ 113 h 2055"/>
                        <a:gd name="T8" fmla="*/ 1970 w 2435"/>
                        <a:gd name="T9" fmla="*/ 401 h 2055"/>
                        <a:gd name="T10" fmla="*/ 2114 w 2435"/>
                        <a:gd name="T11" fmla="*/ 545 h 2055"/>
                        <a:gd name="T12" fmla="*/ 2071 w 2435"/>
                        <a:gd name="T13" fmla="*/ 790 h 2055"/>
                        <a:gd name="T14" fmla="*/ 2215 w 2435"/>
                        <a:gd name="T15" fmla="*/ 963 h 2055"/>
                        <a:gd name="T16" fmla="*/ 2157 w 2435"/>
                        <a:gd name="T17" fmla="*/ 1207 h 2055"/>
                        <a:gd name="T18" fmla="*/ 2272 w 2435"/>
                        <a:gd name="T19" fmla="*/ 1452 h 2055"/>
                        <a:gd name="T20" fmla="*/ 2171 w 2435"/>
                        <a:gd name="T21" fmla="*/ 1683 h 2055"/>
                        <a:gd name="T22" fmla="*/ 2114 w 2435"/>
                        <a:gd name="T23" fmla="*/ 2014 h 2055"/>
                        <a:gd name="T24" fmla="*/ 299 w 2435"/>
                        <a:gd name="T25" fmla="*/ 1984 h 20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35"/>
                        <a:gd name="T40" fmla="*/ 0 h 2055"/>
                        <a:gd name="T41" fmla="*/ 2435 w 2435"/>
                        <a:gd name="T42" fmla="*/ 2055 h 20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35" h="2055">
                          <a:moveTo>
                            <a:pt x="242" y="1927"/>
                          </a:moveTo>
                          <a:cubicBezTo>
                            <a:pt x="0" y="1752"/>
                            <a:pt x="475" y="1344"/>
                            <a:pt x="703" y="1049"/>
                          </a:cubicBezTo>
                          <a:cubicBezTo>
                            <a:pt x="931" y="754"/>
                            <a:pt x="1382" y="312"/>
                            <a:pt x="1610" y="156"/>
                          </a:cubicBezTo>
                          <a:cubicBezTo>
                            <a:pt x="1838" y="0"/>
                            <a:pt x="2011" y="72"/>
                            <a:pt x="2071" y="113"/>
                          </a:cubicBezTo>
                          <a:cubicBezTo>
                            <a:pt x="2131" y="154"/>
                            <a:pt x="1963" y="329"/>
                            <a:pt x="1970" y="401"/>
                          </a:cubicBezTo>
                          <a:cubicBezTo>
                            <a:pt x="1977" y="473"/>
                            <a:pt x="2097" y="480"/>
                            <a:pt x="2114" y="545"/>
                          </a:cubicBezTo>
                          <a:cubicBezTo>
                            <a:pt x="2131" y="610"/>
                            <a:pt x="2054" y="720"/>
                            <a:pt x="2071" y="790"/>
                          </a:cubicBezTo>
                          <a:cubicBezTo>
                            <a:pt x="2088" y="860"/>
                            <a:pt x="2201" y="894"/>
                            <a:pt x="2215" y="963"/>
                          </a:cubicBezTo>
                          <a:cubicBezTo>
                            <a:pt x="2229" y="1032"/>
                            <a:pt x="2148" y="1126"/>
                            <a:pt x="2157" y="1207"/>
                          </a:cubicBezTo>
                          <a:cubicBezTo>
                            <a:pt x="2166" y="1288"/>
                            <a:pt x="2270" y="1373"/>
                            <a:pt x="2272" y="1452"/>
                          </a:cubicBezTo>
                          <a:cubicBezTo>
                            <a:pt x="2274" y="1531"/>
                            <a:pt x="2197" y="1589"/>
                            <a:pt x="2171" y="1683"/>
                          </a:cubicBezTo>
                          <a:cubicBezTo>
                            <a:pt x="2145" y="1777"/>
                            <a:pt x="2435" y="1973"/>
                            <a:pt x="2114" y="2014"/>
                          </a:cubicBezTo>
                          <a:cubicBezTo>
                            <a:pt x="1793" y="2055"/>
                            <a:pt x="632" y="1945"/>
                            <a:pt x="299" y="1984"/>
                          </a:cubicBezTo>
                        </a:path>
                      </a:pathLst>
                    </a:custGeom>
                    <a:gradFill rotWithShape="1">
                      <a:gsLst>
                        <a:gs pos="0">
                          <a:srgbClr val="0000FF">
                            <a:alpha val="60001"/>
                          </a:srgbClr>
                        </a:gs>
                        <a:gs pos="100000">
                          <a:srgbClr val="000066"/>
                        </a:gs>
                      </a:gsLst>
                      <a:lin ang="18900000" scaled="1"/>
                    </a:gradFill>
                    <a:ln w="9525">
                      <a:solidFill>
                        <a:schemeClr val="tx1"/>
                      </a:solidFill>
                      <a:round/>
                      <a:headEnd/>
                      <a:tailEnd/>
                    </a:ln>
                  </p:spPr>
                  <p:txBody>
                    <a:bodyPr/>
                    <a:lstStyle/>
                    <a:p>
                      <a:endParaRPr lang="zh-CN" altLang="en-US"/>
                    </a:p>
                  </p:txBody>
                </p:sp>
                <p:sp>
                  <p:nvSpPr>
                    <p:cNvPr id="37087" name="Freeform 38"/>
                    <p:cNvSpPr>
                      <a:spLocks/>
                    </p:cNvSpPr>
                    <p:nvPr/>
                  </p:nvSpPr>
                  <p:spPr bwMode="auto">
                    <a:xfrm>
                      <a:off x="2808" y="1109"/>
                      <a:ext cx="1728" cy="1353"/>
                    </a:xfrm>
                    <a:custGeom>
                      <a:avLst/>
                      <a:gdLst>
                        <a:gd name="T0" fmla="*/ 0 w 1728"/>
                        <a:gd name="T1" fmla="*/ 1353 h 1353"/>
                        <a:gd name="T2" fmla="*/ 677 w 1728"/>
                        <a:gd name="T3" fmla="*/ 792 h 1353"/>
                        <a:gd name="T4" fmla="*/ 1728 w 1728"/>
                        <a:gd name="T5" fmla="*/ 0 h 1353"/>
                        <a:gd name="T6" fmla="*/ 0 60000 65536"/>
                        <a:gd name="T7" fmla="*/ 0 60000 65536"/>
                        <a:gd name="T8" fmla="*/ 0 60000 65536"/>
                        <a:gd name="T9" fmla="*/ 0 w 1728"/>
                        <a:gd name="T10" fmla="*/ 0 h 1353"/>
                        <a:gd name="T11" fmla="*/ 1728 w 1728"/>
                        <a:gd name="T12" fmla="*/ 1353 h 1353"/>
                      </a:gdLst>
                      <a:ahLst/>
                      <a:cxnLst>
                        <a:cxn ang="T6">
                          <a:pos x="T0" y="T1"/>
                        </a:cxn>
                        <a:cxn ang="T7">
                          <a:pos x="T2" y="T3"/>
                        </a:cxn>
                        <a:cxn ang="T8">
                          <a:pos x="T4" y="T5"/>
                        </a:cxn>
                      </a:cxnLst>
                      <a:rect l="T9" t="T10" r="T11" b="T12"/>
                      <a:pathLst>
                        <a:path w="1728" h="1353">
                          <a:moveTo>
                            <a:pt x="0" y="1353"/>
                          </a:moveTo>
                          <a:cubicBezTo>
                            <a:pt x="113" y="1260"/>
                            <a:pt x="389" y="1017"/>
                            <a:pt x="677" y="792"/>
                          </a:cubicBezTo>
                          <a:cubicBezTo>
                            <a:pt x="965" y="567"/>
                            <a:pt x="1509" y="165"/>
                            <a:pt x="172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88" name="Freeform 39"/>
                    <p:cNvSpPr>
                      <a:spLocks/>
                    </p:cNvSpPr>
                    <p:nvPr/>
                  </p:nvSpPr>
                  <p:spPr bwMode="auto">
                    <a:xfrm>
                      <a:off x="2822" y="1498"/>
                      <a:ext cx="1858" cy="979"/>
                    </a:xfrm>
                    <a:custGeom>
                      <a:avLst/>
                      <a:gdLst>
                        <a:gd name="T0" fmla="*/ 0 w 1858"/>
                        <a:gd name="T1" fmla="*/ 979 h 979"/>
                        <a:gd name="T2" fmla="*/ 778 w 1858"/>
                        <a:gd name="T3" fmla="*/ 518 h 979"/>
                        <a:gd name="T4" fmla="*/ 1858 w 1858"/>
                        <a:gd name="T5" fmla="*/ 0 h 979"/>
                        <a:gd name="T6" fmla="*/ 0 60000 65536"/>
                        <a:gd name="T7" fmla="*/ 0 60000 65536"/>
                        <a:gd name="T8" fmla="*/ 0 60000 65536"/>
                        <a:gd name="T9" fmla="*/ 0 w 1858"/>
                        <a:gd name="T10" fmla="*/ 0 h 979"/>
                        <a:gd name="T11" fmla="*/ 1858 w 1858"/>
                        <a:gd name="T12" fmla="*/ 979 h 979"/>
                      </a:gdLst>
                      <a:ahLst/>
                      <a:cxnLst>
                        <a:cxn ang="T6">
                          <a:pos x="T0" y="T1"/>
                        </a:cxn>
                        <a:cxn ang="T7">
                          <a:pos x="T2" y="T3"/>
                        </a:cxn>
                        <a:cxn ang="T8">
                          <a:pos x="T4" y="T5"/>
                        </a:cxn>
                      </a:cxnLst>
                      <a:rect l="T9" t="T10" r="T11" b="T12"/>
                      <a:pathLst>
                        <a:path w="1858" h="979">
                          <a:moveTo>
                            <a:pt x="0" y="979"/>
                          </a:moveTo>
                          <a:cubicBezTo>
                            <a:pt x="130" y="902"/>
                            <a:pt x="468" y="681"/>
                            <a:pt x="778" y="518"/>
                          </a:cubicBezTo>
                          <a:cubicBezTo>
                            <a:pt x="1088" y="355"/>
                            <a:pt x="1633" y="108"/>
                            <a:pt x="185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89" name="Freeform 40"/>
                    <p:cNvSpPr>
                      <a:spLocks/>
                    </p:cNvSpPr>
                    <p:nvPr/>
                  </p:nvSpPr>
                  <p:spPr bwMode="auto">
                    <a:xfrm>
                      <a:off x="2822" y="1901"/>
                      <a:ext cx="1930" cy="576"/>
                    </a:xfrm>
                    <a:custGeom>
                      <a:avLst/>
                      <a:gdLst>
                        <a:gd name="T0" fmla="*/ 0 w 1930"/>
                        <a:gd name="T1" fmla="*/ 576 h 576"/>
                        <a:gd name="T2" fmla="*/ 663 w 1930"/>
                        <a:gd name="T3" fmla="*/ 345 h 576"/>
                        <a:gd name="T4" fmla="*/ 1930 w 1930"/>
                        <a:gd name="T5" fmla="*/ 0 h 576"/>
                        <a:gd name="T6" fmla="*/ 0 60000 65536"/>
                        <a:gd name="T7" fmla="*/ 0 60000 65536"/>
                        <a:gd name="T8" fmla="*/ 0 60000 65536"/>
                        <a:gd name="T9" fmla="*/ 0 w 1930"/>
                        <a:gd name="T10" fmla="*/ 0 h 576"/>
                        <a:gd name="T11" fmla="*/ 1930 w 1930"/>
                        <a:gd name="T12" fmla="*/ 576 h 576"/>
                      </a:gdLst>
                      <a:ahLst/>
                      <a:cxnLst>
                        <a:cxn ang="T6">
                          <a:pos x="T0" y="T1"/>
                        </a:cxn>
                        <a:cxn ang="T7">
                          <a:pos x="T2" y="T3"/>
                        </a:cxn>
                        <a:cxn ang="T8">
                          <a:pos x="T4" y="T5"/>
                        </a:cxn>
                      </a:cxnLst>
                      <a:rect l="T9" t="T10" r="T11" b="T12"/>
                      <a:pathLst>
                        <a:path w="1930" h="576">
                          <a:moveTo>
                            <a:pt x="0" y="576"/>
                          </a:moveTo>
                          <a:cubicBezTo>
                            <a:pt x="110" y="537"/>
                            <a:pt x="341" y="441"/>
                            <a:pt x="663" y="345"/>
                          </a:cubicBezTo>
                          <a:cubicBezTo>
                            <a:pt x="985" y="249"/>
                            <a:pt x="1666" y="72"/>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90" name="Freeform 41"/>
                    <p:cNvSpPr>
                      <a:spLocks/>
                    </p:cNvSpPr>
                    <p:nvPr/>
                  </p:nvSpPr>
                  <p:spPr bwMode="auto">
                    <a:xfrm>
                      <a:off x="2808" y="2390"/>
                      <a:ext cx="1930" cy="87"/>
                    </a:xfrm>
                    <a:custGeom>
                      <a:avLst/>
                      <a:gdLst>
                        <a:gd name="T0" fmla="*/ 0 w 1930"/>
                        <a:gd name="T1" fmla="*/ 87 h 87"/>
                        <a:gd name="T2" fmla="*/ 634 w 1930"/>
                        <a:gd name="T3" fmla="*/ 29 h 87"/>
                        <a:gd name="T4" fmla="*/ 1930 w 1930"/>
                        <a:gd name="T5" fmla="*/ 0 h 87"/>
                        <a:gd name="T6" fmla="*/ 0 60000 65536"/>
                        <a:gd name="T7" fmla="*/ 0 60000 65536"/>
                        <a:gd name="T8" fmla="*/ 0 60000 65536"/>
                        <a:gd name="T9" fmla="*/ 0 w 1930"/>
                        <a:gd name="T10" fmla="*/ 0 h 87"/>
                        <a:gd name="T11" fmla="*/ 1930 w 1930"/>
                        <a:gd name="T12" fmla="*/ 87 h 87"/>
                      </a:gdLst>
                      <a:ahLst/>
                      <a:cxnLst>
                        <a:cxn ang="T6">
                          <a:pos x="T0" y="T1"/>
                        </a:cxn>
                        <a:cxn ang="T7">
                          <a:pos x="T2" y="T3"/>
                        </a:cxn>
                        <a:cxn ang="T8">
                          <a:pos x="T4" y="T5"/>
                        </a:cxn>
                      </a:cxnLst>
                      <a:rect l="T9" t="T10" r="T11" b="T12"/>
                      <a:pathLst>
                        <a:path w="1930" h="87">
                          <a:moveTo>
                            <a:pt x="0" y="87"/>
                          </a:moveTo>
                          <a:cubicBezTo>
                            <a:pt x="106" y="77"/>
                            <a:pt x="312" y="44"/>
                            <a:pt x="634" y="29"/>
                          </a:cubicBezTo>
                          <a:cubicBezTo>
                            <a:pt x="956" y="14"/>
                            <a:pt x="1660" y="6"/>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37035" name="Group 42"/>
                <p:cNvGrpSpPr>
                  <a:grpSpLocks/>
                </p:cNvGrpSpPr>
                <p:nvPr/>
              </p:nvGrpSpPr>
              <p:grpSpPr bwMode="auto">
                <a:xfrm>
                  <a:off x="2717" y="2515"/>
                  <a:ext cx="2141" cy="1825"/>
                  <a:chOff x="2693" y="2510"/>
                  <a:chExt cx="2342" cy="1969"/>
                </a:xfrm>
              </p:grpSpPr>
              <p:grpSp>
                <p:nvGrpSpPr>
                  <p:cNvPr id="37072" name="Group 43"/>
                  <p:cNvGrpSpPr>
                    <a:grpSpLocks/>
                  </p:cNvGrpSpPr>
                  <p:nvPr/>
                </p:nvGrpSpPr>
                <p:grpSpPr bwMode="auto">
                  <a:xfrm>
                    <a:off x="2693" y="2510"/>
                    <a:ext cx="2342" cy="1969"/>
                    <a:chOff x="2693" y="2510"/>
                    <a:chExt cx="2342" cy="1969"/>
                  </a:xfrm>
                </p:grpSpPr>
                <p:sp>
                  <p:nvSpPr>
                    <p:cNvPr id="37079" name="Freeform 44"/>
                    <p:cNvSpPr>
                      <a:spLocks/>
                    </p:cNvSpPr>
                    <p:nvPr/>
                  </p:nvSpPr>
                  <p:spPr bwMode="auto">
                    <a:xfrm>
                      <a:off x="2693" y="2510"/>
                      <a:ext cx="2342" cy="1969"/>
                    </a:xfrm>
                    <a:custGeom>
                      <a:avLst/>
                      <a:gdLst>
                        <a:gd name="T0" fmla="*/ 144 w 2342"/>
                        <a:gd name="T1" fmla="*/ 197 h 1969"/>
                        <a:gd name="T2" fmla="*/ 2016 w 2342"/>
                        <a:gd name="T3" fmla="*/ 557 h 1969"/>
                        <a:gd name="T4" fmla="*/ 2102 w 2342"/>
                        <a:gd name="T5" fmla="*/ 903 h 1969"/>
                        <a:gd name="T6" fmla="*/ 2160 w 2342"/>
                        <a:gd name="T7" fmla="*/ 1104 h 1969"/>
                        <a:gd name="T8" fmla="*/ 1973 w 2342"/>
                        <a:gd name="T9" fmla="*/ 1220 h 1969"/>
                        <a:gd name="T10" fmla="*/ 1901 w 2342"/>
                        <a:gd name="T11" fmla="*/ 1450 h 1969"/>
                        <a:gd name="T12" fmla="*/ 1670 w 2342"/>
                        <a:gd name="T13" fmla="*/ 1522 h 1969"/>
                        <a:gd name="T14" fmla="*/ 1555 w 2342"/>
                        <a:gd name="T15" fmla="*/ 1637 h 1969"/>
                        <a:gd name="T16" fmla="*/ 1310 w 2342"/>
                        <a:gd name="T17" fmla="*/ 1623 h 1969"/>
                        <a:gd name="T18" fmla="*/ 1152 w 2342"/>
                        <a:gd name="T19" fmla="*/ 1738 h 1969"/>
                        <a:gd name="T20" fmla="*/ 144 w 2342"/>
                        <a:gd name="T21" fmla="*/ 197 h 19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42"/>
                        <a:gd name="T34" fmla="*/ 0 h 1969"/>
                        <a:gd name="T35" fmla="*/ 2342 w 2342"/>
                        <a:gd name="T36" fmla="*/ 1969 h 19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42" h="1969">
                          <a:moveTo>
                            <a:pt x="144" y="197"/>
                          </a:moveTo>
                          <a:cubicBezTo>
                            <a:pt x="288" y="0"/>
                            <a:pt x="1690" y="439"/>
                            <a:pt x="2016" y="557"/>
                          </a:cubicBezTo>
                          <a:cubicBezTo>
                            <a:pt x="2342" y="675"/>
                            <a:pt x="2078" y="812"/>
                            <a:pt x="2102" y="903"/>
                          </a:cubicBezTo>
                          <a:cubicBezTo>
                            <a:pt x="2126" y="994"/>
                            <a:pt x="2181" y="1051"/>
                            <a:pt x="2160" y="1104"/>
                          </a:cubicBezTo>
                          <a:cubicBezTo>
                            <a:pt x="2139" y="1157"/>
                            <a:pt x="2016" y="1162"/>
                            <a:pt x="1973" y="1220"/>
                          </a:cubicBezTo>
                          <a:cubicBezTo>
                            <a:pt x="1930" y="1278"/>
                            <a:pt x="1951" y="1400"/>
                            <a:pt x="1901" y="1450"/>
                          </a:cubicBezTo>
                          <a:cubicBezTo>
                            <a:pt x="1851" y="1500"/>
                            <a:pt x="1728" y="1491"/>
                            <a:pt x="1670" y="1522"/>
                          </a:cubicBezTo>
                          <a:cubicBezTo>
                            <a:pt x="1612" y="1553"/>
                            <a:pt x="1615" y="1620"/>
                            <a:pt x="1555" y="1637"/>
                          </a:cubicBezTo>
                          <a:cubicBezTo>
                            <a:pt x="1495" y="1654"/>
                            <a:pt x="1377" y="1606"/>
                            <a:pt x="1310" y="1623"/>
                          </a:cubicBezTo>
                          <a:cubicBezTo>
                            <a:pt x="1243" y="1640"/>
                            <a:pt x="1349" y="1969"/>
                            <a:pt x="1152" y="1738"/>
                          </a:cubicBezTo>
                          <a:cubicBezTo>
                            <a:pt x="955" y="1507"/>
                            <a:pt x="0" y="379"/>
                            <a:pt x="144" y="197"/>
                          </a:cubicBezTo>
                          <a:close/>
                        </a:path>
                      </a:pathLst>
                    </a:custGeom>
                    <a:gradFill rotWithShape="1">
                      <a:gsLst>
                        <a:gs pos="0">
                          <a:srgbClr val="0000FF">
                            <a:alpha val="65999"/>
                          </a:srgbClr>
                        </a:gs>
                        <a:gs pos="100000">
                          <a:srgbClr val="000066"/>
                        </a:gs>
                      </a:gsLst>
                      <a:lin ang="2700000" scaled="1"/>
                    </a:gradFill>
                    <a:ln w="9525">
                      <a:solidFill>
                        <a:schemeClr val="tx1"/>
                      </a:solidFill>
                      <a:round/>
                      <a:headEnd/>
                      <a:tailEnd/>
                    </a:ln>
                  </p:spPr>
                  <p:txBody>
                    <a:bodyPr/>
                    <a:lstStyle/>
                    <a:p>
                      <a:endParaRPr lang="zh-CN" altLang="en-US"/>
                    </a:p>
                  </p:txBody>
                </p:sp>
                <p:sp>
                  <p:nvSpPr>
                    <p:cNvPr id="37080" name="Freeform 45"/>
                    <p:cNvSpPr>
                      <a:spLocks/>
                    </p:cNvSpPr>
                    <p:nvPr/>
                  </p:nvSpPr>
                  <p:spPr bwMode="auto">
                    <a:xfrm>
                      <a:off x="2866" y="2722"/>
                      <a:ext cx="1900" cy="619"/>
                    </a:xfrm>
                    <a:custGeom>
                      <a:avLst/>
                      <a:gdLst>
                        <a:gd name="T0" fmla="*/ 0 w 1900"/>
                        <a:gd name="T1" fmla="*/ 0 h 619"/>
                        <a:gd name="T2" fmla="*/ 504 w 1900"/>
                        <a:gd name="T3" fmla="*/ 129 h 619"/>
                        <a:gd name="T4" fmla="*/ 1900 w 1900"/>
                        <a:gd name="T5" fmla="*/ 619 h 619"/>
                        <a:gd name="T6" fmla="*/ 0 60000 65536"/>
                        <a:gd name="T7" fmla="*/ 0 60000 65536"/>
                        <a:gd name="T8" fmla="*/ 0 60000 65536"/>
                        <a:gd name="T9" fmla="*/ 0 w 1900"/>
                        <a:gd name="T10" fmla="*/ 0 h 619"/>
                        <a:gd name="T11" fmla="*/ 1900 w 1900"/>
                        <a:gd name="T12" fmla="*/ 619 h 619"/>
                      </a:gdLst>
                      <a:ahLst/>
                      <a:cxnLst>
                        <a:cxn ang="T6">
                          <a:pos x="T0" y="T1"/>
                        </a:cxn>
                        <a:cxn ang="T7">
                          <a:pos x="T2" y="T3"/>
                        </a:cxn>
                        <a:cxn ang="T8">
                          <a:pos x="T4" y="T5"/>
                        </a:cxn>
                      </a:cxnLst>
                      <a:rect l="T9" t="T10" r="T11" b="T12"/>
                      <a:pathLst>
                        <a:path w="1900" h="619">
                          <a:moveTo>
                            <a:pt x="0" y="0"/>
                          </a:moveTo>
                          <a:cubicBezTo>
                            <a:pt x="84" y="22"/>
                            <a:pt x="187" y="26"/>
                            <a:pt x="504" y="129"/>
                          </a:cubicBezTo>
                          <a:cubicBezTo>
                            <a:pt x="821" y="232"/>
                            <a:pt x="1609" y="517"/>
                            <a:pt x="1900" y="61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81" name="Freeform 46"/>
                    <p:cNvSpPr>
                      <a:spLocks/>
                    </p:cNvSpPr>
                    <p:nvPr/>
                  </p:nvSpPr>
                  <p:spPr bwMode="auto">
                    <a:xfrm>
                      <a:off x="2866" y="2708"/>
                      <a:ext cx="1771" cy="979"/>
                    </a:xfrm>
                    <a:custGeom>
                      <a:avLst/>
                      <a:gdLst>
                        <a:gd name="T0" fmla="*/ 0 w 1771"/>
                        <a:gd name="T1" fmla="*/ 0 h 979"/>
                        <a:gd name="T2" fmla="*/ 1771 w 1771"/>
                        <a:gd name="T3" fmla="*/ 979 h 979"/>
                        <a:gd name="T4" fmla="*/ 0 60000 65536"/>
                        <a:gd name="T5" fmla="*/ 0 60000 65536"/>
                        <a:gd name="T6" fmla="*/ 0 w 1771"/>
                        <a:gd name="T7" fmla="*/ 0 h 979"/>
                        <a:gd name="T8" fmla="*/ 1771 w 1771"/>
                        <a:gd name="T9" fmla="*/ 979 h 979"/>
                      </a:gdLst>
                      <a:ahLst/>
                      <a:cxnLst>
                        <a:cxn ang="T4">
                          <a:pos x="T0" y="T1"/>
                        </a:cxn>
                        <a:cxn ang="T5">
                          <a:pos x="T2" y="T3"/>
                        </a:cxn>
                      </a:cxnLst>
                      <a:rect l="T6" t="T7" r="T8" b="T9"/>
                      <a:pathLst>
                        <a:path w="1771" h="979">
                          <a:moveTo>
                            <a:pt x="0" y="0"/>
                          </a:moveTo>
                          <a:cubicBezTo>
                            <a:pt x="0" y="0"/>
                            <a:pt x="885" y="489"/>
                            <a:pt x="1771" y="97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82" name="Freeform 47"/>
                    <p:cNvSpPr>
                      <a:spLocks/>
                    </p:cNvSpPr>
                    <p:nvPr/>
                  </p:nvSpPr>
                  <p:spPr bwMode="auto">
                    <a:xfrm>
                      <a:off x="2866" y="2736"/>
                      <a:ext cx="1468" cy="1296"/>
                    </a:xfrm>
                    <a:custGeom>
                      <a:avLst/>
                      <a:gdLst>
                        <a:gd name="T0" fmla="*/ 0 w 1468"/>
                        <a:gd name="T1" fmla="*/ 0 h 1296"/>
                        <a:gd name="T2" fmla="*/ 518 w 1468"/>
                        <a:gd name="T3" fmla="*/ 418 h 1296"/>
                        <a:gd name="T4" fmla="*/ 1468 w 1468"/>
                        <a:gd name="T5" fmla="*/ 1296 h 1296"/>
                        <a:gd name="T6" fmla="*/ 0 60000 65536"/>
                        <a:gd name="T7" fmla="*/ 0 60000 65536"/>
                        <a:gd name="T8" fmla="*/ 0 60000 65536"/>
                        <a:gd name="T9" fmla="*/ 0 w 1468"/>
                        <a:gd name="T10" fmla="*/ 0 h 1296"/>
                        <a:gd name="T11" fmla="*/ 1468 w 1468"/>
                        <a:gd name="T12" fmla="*/ 1296 h 1296"/>
                      </a:gdLst>
                      <a:ahLst/>
                      <a:cxnLst>
                        <a:cxn ang="T6">
                          <a:pos x="T0" y="T1"/>
                        </a:cxn>
                        <a:cxn ang="T7">
                          <a:pos x="T2" y="T3"/>
                        </a:cxn>
                        <a:cxn ang="T8">
                          <a:pos x="T4" y="T5"/>
                        </a:cxn>
                      </a:cxnLst>
                      <a:rect l="T9" t="T10" r="T11" b="T12"/>
                      <a:pathLst>
                        <a:path w="1468" h="1296">
                          <a:moveTo>
                            <a:pt x="0" y="0"/>
                          </a:moveTo>
                          <a:cubicBezTo>
                            <a:pt x="86" y="70"/>
                            <a:pt x="273" y="202"/>
                            <a:pt x="518" y="418"/>
                          </a:cubicBezTo>
                          <a:cubicBezTo>
                            <a:pt x="763" y="634"/>
                            <a:pt x="1270" y="1113"/>
                            <a:pt x="1468" y="1296"/>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83" name="Freeform 48"/>
                    <p:cNvSpPr>
                      <a:spLocks/>
                    </p:cNvSpPr>
                    <p:nvPr/>
                  </p:nvSpPr>
                  <p:spPr bwMode="auto">
                    <a:xfrm>
                      <a:off x="2866" y="2736"/>
                      <a:ext cx="1137" cy="1411"/>
                    </a:xfrm>
                    <a:custGeom>
                      <a:avLst/>
                      <a:gdLst>
                        <a:gd name="T0" fmla="*/ 0 w 1137"/>
                        <a:gd name="T1" fmla="*/ 0 h 1411"/>
                        <a:gd name="T2" fmla="*/ 388 w 1137"/>
                        <a:gd name="T3" fmla="*/ 446 h 1411"/>
                        <a:gd name="T4" fmla="*/ 1137 w 1137"/>
                        <a:gd name="T5" fmla="*/ 1411 h 1411"/>
                        <a:gd name="T6" fmla="*/ 0 60000 65536"/>
                        <a:gd name="T7" fmla="*/ 0 60000 65536"/>
                        <a:gd name="T8" fmla="*/ 0 60000 65536"/>
                        <a:gd name="T9" fmla="*/ 0 w 1137"/>
                        <a:gd name="T10" fmla="*/ 0 h 1411"/>
                        <a:gd name="T11" fmla="*/ 1137 w 1137"/>
                        <a:gd name="T12" fmla="*/ 1411 h 1411"/>
                      </a:gdLst>
                      <a:ahLst/>
                      <a:cxnLst>
                        <a:cxn ang="T6">
                          <a:pos x="T0" y="T1"/>
                        </a:cxn>
                        <a:cxn ang="T7">
                          <a:pos x="T2" y="T3"/>
                        </a:cxn>
                        <a:cxn ang="T8">
                          <a:pos x="T4" y="T5"/>
                        </a:cxn>
                      </a:cxnLst>
                      <a:rect l="T9" t="T10" r="T11" b="T12"/>
                      <a:pathLst>
                        <a:path w="1137" h="1411">
                          <a:moveTo>
                            <a:pt x="0" y="0"/>
                          </a:moveTo>
                          <a:cubicBezTo>
                            <a:pt x="65" y="74"/>
                            <a:pt x="198" y="211"/>
                            <a:pt x="388" y="446"/>
                          </a:cubicBezTo>
                          <a:cubicBezTo>
                            <a:pt x="578" y="681"/>
                            <a:pt x="981" y="1210"/>
                            <a:pt x="1137" y="1411"/>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7073" name="Group 49"/>
                  <p:cNvGrpSpPr>
                    <a:grpSpLocks/>
                  </p:cNvGrpSpPr>
                  <p:nvPr/>
                </p:nvGrpSpPr>
                <p:grpSpPr bwMode="auto">
                  <a:xfrm>
                    <a:off x="2746" y="2572"/>
                    <a:ext cx="1637" cy="1376"/>
                    <a:chOff x="2693" y="2510"/>
                    <a:chExt cx="2342" cy="1969"/>
                  </a:xfrm>
                </p:grpSpPr>
                <p:sp>
                  <p:nvSpPr>
                    <p:cNvPr id="37074" name="Freeform 50"/>
                    <p:cNvSpPr>
                      <a:spLocks/>
                    </p:cNvSpPr>
                    <p:nvPr/>
                  </p:nvSpPr>
                  <p:spPr bwMode="auto">
                    <a:xfrm>
                      <a:off x="2693" y="2510"/>
                      <a:ext cx="2342" cy="1969"/>
                    </a:xfrm>
                    <a:custGeom>
                      <a:avLst/>
                      <a:gdLst>
                        <a:gd name="T0" fmla="*/ 144 w 2342"/>
                        <a:gd name="T1" fmla="*/ 197 h 1969"/>
                        <a:gd name="T2" fmla="*/ 2016 w 2342"/>
                        <a:gd name="T3" fmla="*/ 557 h 1969"/>
                        <a:gd name="T4" fmla="*/ 2102 w 2342"/>
                        <a:gd name="T5" fmla="*/ 903 h 1969"/>
                        <a:gd name="T6" fmla="*/ 2160 w 2342"/>
                        <a:gd name="T7" fmla="*/ 1104 h 1969"/>
                        <a:gd name="T8" fmla="*/ 1973 w 2342"/>
                        <a:gd name="T9" fmla="*/ 1220 h 1969"/>
                        <a:gd name="T10" fmla="*/ 1901 w 2342"/>
                        <a:gd name="T11" fmla="*/ 1450 h 1969"/>
                        <a:gd name="T12" fmla="*/ 1670 w 2342"/>
                        <a:gd name="T13" fmla="*/ 1522 h 1969"/>
                        <a:gd name="T14" fmla="*/ 1555 w 2342"/>
                        <a:gd name="T15" fmla="*/ 1637 h 1969"/>
                        <a:gd name="T16" fmla="*/ 1310 w 2342"/>
                        <a:gd name="T17" fmla="*/ 1623 h 1969"/>
                        <a:gd name="T18" fmla="*/ 1152 w 2342"/>
                        <a:gd name="T19" fmla="*/ 1738 h 1969"/>
                        <a:gd name="T20" fmla="*/ 144 w 2342"/>
                        <a:gd name="T21" fmla="*/ 197 h 19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42"/>
                        <a:gd name="T34" fmla="*/ 0 h 1969"/>
                        <a:gd name="T35" fmla="*/ 2342 w 2342"/>
                        <a:gd name="T36" fmla="*/ 1969 h 19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42" h="1969">
                          <a:moveTo>
                            <a:pt x="144" y="197"/>
                          </a:moveTo>
                          <a:cubicBezTo>
                            <a:pt x="288" y="0"/>
                            <a:pt x="1690" y="439"/>
                            <a:pt x="2016" y="557"/>
                          </a:cubicBezTo>
                          <a:cubicBezTo>
                            <a:pt x="2342" y="675"/>
                            <a:pt x="2078" y="812"/>
                            <a:pt x="2102" y="903"/>
                          </a:cubicBezTo>
                          <a:cubicBezTo>
                            <a:pt x="2126" y="994"/>
                            <a:pt x="2181" y="1051"/>
                            <a:pt x="2160" y="1104"/>
                          </a:cubicBezTo>
                          <a:cubicBezTo>
                            <a:pt x="2139" y="1157"/>
                            <a:pt x="2016" y="1162"/>
                            <a:pt x="1973" y="1220"/>
                          </a:cubicBezTo>
                          <a:cubicBezTo>
                            <a:pt x="1930" y="1278"/>
                            <a:pt x="1951" y="1400"/>
                            <a:pt x="1901" y="1450"/>
                          </a:cubicBezTo>
                          <a:cubicBezTo>
                            <a:pt x="1851" y="1500"/>
                            <a:pt x="1728" y="1491"/>
                            <a:pt x="1670" y="1522"/>
                          </a:cubicBezTo>
                          <a:cubicBezTo>
                            <a:pt x="1612" y="1553"/>
                            <a:pt x="1615" y="1620"/>
                            <a:pt x="1555" y="1637"/>
                          </a:cubicBezTo>
                          <a:cubicBezTo>
                            <a:pt x="1495" y="1654"/>
                            <a:pt x="1377" y="1606"/>
                            <a:pt x="1310" y="1623"/>
                          </a:cubicBezTo>
                          <a:cubicBezTo>
                            <a:pt x="1243" y="1640"/>
                            <a:pt x="1349" y="1969"/>
                            <a:pt x="1152" y="1738"/>
                          </a:cubicBezTo>
                          <a:cubicBezTo>
                            <a:pt x="955" y="1507"/>
                            <a:pt x="0" y="379"/>
                            <a:pt x="144" y="197"/>
                          </a:cubicBezTo>
                          <a:close/>
                        </a:path>
                      </a:pathLst>
                    </a:custGeom>
                    <a:gradFill rotWithShape="1">
                      <a:gsLst>
                        <a:gs pos="0">
                          <a:srgbClr val="0000FF">
                            <a:alpha val="65999"/>
                          </a:srgbClr>
                        </a:gs>
                        <a:gs pos="100000">
                          <a:srgbClr val="000066"/>
                        </a:gs>
                      </a:gsLst>
                      <a:lin ang="2700000" scaled="1"/>
                    </a:gradFill>
                    <a:ln w="9525">
                      <a:solidFill>
                        <a:schemeClr val="tx1"/>
                      </a:solidFill>
                      <a:round/>
                      <a:headEnd/>
                      <a:tailEnd/>
                    </a:ln>
                  </p:spPr>
                  <p:txBody>
                    <a:bodyPr/>
                    <a:lstStyle/>
                    <a:p>
                      <a:endParaRPr lang="zh-CN" altLang="en-US"/>
                    </a:p>
                  </p:txBody>
                </p:sp>
                <p:sp>
                  <p:nvSpPr>
                    <p:cNvPr id="37075" name="Freeform 51"/>
                    <p:cNvSpPr>
                      <a:spLocks/>
                    </p:cNvSpPr>
                    <p:nvPr/>
                  </p:nvSpPr>
                  <p:spPr bwMode="auto">
                    <a:xfrm>
                      <a:off x="2866" y="2722"/>
                      <a:ext cx="1900" cy="619"/>
                    </a:xfrm>
                    <a:custGeom>
                      <a:avLst/>
                      <a:gdLst>
                        <a:gd name="T0" fmla="*/ 0 w 1900"/>
                        <a:gd name="T1" fmla="*/ 0 h 619"/>
                        <a:gd name="T2" fmla="*/ 504 w 1900"/>
                        <a:gd name="T3" fmla="*/ 129 h 619"/>
                        <a:gd name="T4" fmla="*/ 1900 w 1900"/>
                        <a:gd name="T5" fmla="*/ 619 h 619"/>
                        <a:gd name="T6" fmla="*/ 0 60000 65536"/>
                        <a:gd name="T7" fmla="*/ 0 60000 65536"/>
                        <a:gd name="T8" fmla="*/ 0 60000 65536"/>
                        <a:gd name="T9" fmla="*/ 0 w 1900"/>
                        <a:gd name="T10" fmla="*/ 0 h 619"/>
                        <a:gd name="T11" fmla="*/ 1900 w 1900"/>
                        <a:gd name="T12" fmla="*/ 619 h 619"/>
                      </a:gdLst>
                      <a:ahLst/>
                      <a:cxnLst>
                        <a:cxn ang="T6">
                          <a:pos x="T0" y="T1"/>
                        </a:cxn>
                        <a:cxn ang="T7">
                          <a:pos x="T2" y="T3"/>
                        </a:cxn>
                        <a:cxn ang="T8">
                          <a:pos x="T4" y="T5"/>
                        </a:cxn>
                      </a:cxnLst>
                      <a:rect l="T9" t="T10" r="T11" b="T12"/>
                      <a:pathLst>
                        <a:path w="1900" h="619">
                          <a:moveTo>
                            <a:pt x="0" y="0"/>
                          </a:moveTo>
                          <a:cubicBezTo>
                            <a:pt x="84" y="22"/>
                            <a:pt x="187" y="26"/>
                            <a:pt x="504" y="129"/>
                          </a:cubicBezTo>
                          <a:cubicBezTo>
                            <a:pt x="821" y="232"/>
                            <a:pt x="1609" y="517"/>
                            <a:pt x="1900" y="61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76" name="Freeform 52"/>
                    <p:cNvSpPr>
                      <a:spLocks/>
                    </p:cNvSpPr>
                    <p:nvPr/>
                  </p:nvSpPr>
                  <p:spPr bwMode="auto">
                    <a:xfrm>
                      <a:off x="2866" y="2708"/>
                      <a:ext cx="1771" cy="979"/>
                    </a:xfrm>
                    <a:custGeom>
                      <a:avLst/>
                      <a:gdLst>
                        <a:gd name="T0" fmla="*/ 0 w 1771"/>
                        <a:gd name="T1" fmla="*/ 0 h 979"/>
                        <a:gd name="T2" fmla="*/ 1771 w 1771"/>
                        <a:gd name="T3" fmla="*/ 979 h 979"/>
                        <a:gd name="T4" fmla="*/ 0 60000 65536"/>
                        <a:gd name="T5" fmla="*/ 0 60000 65536"/>
                        <a:gd name="T6" fmla="*/ 0 w 1771"/>
                        <a:gd name="T7" fmla="*/ 0 h 979"/>
                        <a:gd name="T8" fmla="*/ 1771 w 1771"/>
                        <a:gd name="T9" fmla="*/ 979 h 979"/>
                      </a:gdLst>
                      <a:ahLst/>
                      <a:cxnLst>
                        <a:cxn ang="T4">
                          <a:pos x="T0" y="T1"/>
                        </a:cxn>
                        <a:cxn ang="T5">
                          <a:pos x="T2" y="T3"/>
                        </a:cxn>
                      </a:cxnLst>
                      <a:rect l="T6" t="T7" r="T8" b="T9"/>
                      <a:pathLst>
                        <a:path w="1771" h="979">
                          <a:moveTo>
                            <a:pt x="0" y="0"/>
                          </a:moveTo>
                          <a:cubicBezTo>
                            <a:pt x="0" y="0"/>
                            <a:pt x="885" y="489"/>
                            <a:pt x="1771" y="97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77" name="Freeform 53"/>
                    <p:cNvSpPr>
                      <a:spLocks/>
                    </p:cNvSpPr>
                    <p:nvPr/>
                  </p:nvSpPr>
                  <p:spPr bwMode="auto">
                    <a:xfrm>
                      <a:off x="2866" y="2736"/>
                      <a:ext cx="1468" cy="1296"/>
                    </a:xfrm>
                    <a:custGeom>
                      <a:avLst/>
                      <a:gdLst>
                        <a:gd name="T0" fmla="*/ 0 w 1468"/>
                        <a:gd name="T1" fmla="*/ 0 h 1296"/>
                        <a:gd name="T2" fmla="*/ 518 w 1468"/>
                        <a:gd name="T3" fmla="*/ 418 h 1296"/>
                        <a:gd name="T4" fmla="*/ 1468 w 1468"/>
                        <a:gd name="T5" fmla="*/ 1296 h 1296"/>
                        <a:gd name="T6" fmla="*/ 0 60000 65536"/>
                        <a:gd name="T7" fmla="*/ 0 60000 65536"/>
                        <a:gd name="T8" fmla="*/ 0 60000 65536"/>
                        <a:gd name="T9" fmla="*/ 0 w 1468"/>
                        <a:gd name="T10" fmla="*/ 0 h 1296"/>
                        <a:gd name="T11" fmla="*/ 1468 w 1468"/>
                        <a:gd name="T12" fmla="*/ 1296 h 1296"/>
                      </a:gdLst>
                      <a:ahLst/>
                      <a:cxnLst>
                        <a:cxn ang="T6">
                          <a:pos x="T0" y="T1"/>
                        </a:cxn>
                        <a:cxn ang="T7">
                          <a:pos x="T2" y="T3"/>
                        </a:cxn>
                        <a:cxn ang="T8">
                          <a:pos x="T4" y="T5"/>
                        </a:cxn>
                      </a:cxnLst>
                      <a:rect l="T9" t="T10" r="T11" b="T12"/>
                      <a:pathLst>
                        <a:path w="1468" h="1296">
                          <a:moveTo>
                            <a:pt x="0" y="0"/>
                          </a:moveTo>
                          <a:cubicBezTo>
                            <a:pt x="86" y="70"/>
                            <a:pt x="273" y="202"/>
                            <a:pt x="518" y="418"/>
                          </a:cubicBezTo>
                          <a:cubicBezTo>
                            <a:pt x="763" y="634"/>
                            <a:pt x="1270" y="1113"/>
                            <a:pt x="1468" y="1296"/>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78" name="Freeform 54"/>
                    <p:cNvSpPr>
                      <a:spLocks/>
                    </p:cNvSpPr>
                    <p:nvPr/>
                  </p:nvSpPr>
                  <p:spPr bwMode="auto">
                    <a:xfrm>
                      <a:off x="2866" y="2736"/>
                      <a:ext cx="1137" cy="1411"/>
                    </a:xfrm>
                    <a:custGeom>
                      <a:avLst/>
                      <a:gdLst>
                        <a:gd name="T0" fmla="*/ 0 w 1137"/>
                        <a:gd name="T1" fmla="*/ 0 h 1411"/>
                        <a:gd name="T2" fmla="*/ 388 w 1137"/>
                        <a:gd name="T3" fmla="*/ 446 h 1411"/>
                        <a:gd name="T4" fmla="*/ 1137 w 1137"/>
                        <a:gd name="T5" fmla="*/ 1411 h 1411"/>
                        <a:gd name="T6" fmla="*/ 0 60000 65536"/>
                        <a:gd name="T7" fmla="*/ 0 60000 65536"/>
                        <a:gd name="T8" fmla="*/ 0 60000 65536"/>
                        <a:gd name="T9" fmla="*/ 0 w 1137"/>
                        <a:gd name="T10" fmla="*/ 0 h 1411"/>
                        <a:gd name="T11" fmla="*/ 1137 w 1137"/>
                        <a:gd name="T12" fmla="*/ 1411 h 1411"/>
                      </a:gdLst>
                      <a:ahLst/>
                      <a:cxnLst>
                        <a:cxn ang="T6">
                          <a:pos x="T0" y="T1"/>
                        </a:cxn>
                        <a:cxn ang="T7">
                          <a:pos x="T2" y="T3"/>
                        </a:cxn>
                        <a:cxn ang="T8">
                          <a:pos x="T4" y="T5"/>
                        </a:cxn>
                      </a:cxnLst>
                      <a:rect l="T9" t="T10" r="T11" b="T12"/>
                      <a:pathLst>
                        <a:path w="1137" h="1411">
                          <a:moveTo>
                            <a:pt x="0" y="0"/>
                          </a:moveTo>
                          <a:cubicBezTo>
                            <a:pt x="65" y="74"/>
                            <a:pt x="198" y="211"/>
                            <a:pt x="388" y="446"/>
                          </a:cubicBezTo>
                          <a:cubicBezTo>
                            <a:pt x="578" y="681"/>
                            <a:pt x="981" y="1210"/>
                            <a:pt x="1137" y="1411"/>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37036" name="Group 55"/>
                <p:cNvGrpSpPr>
                  <a:grpSpLocks/>
                </p:cNvGrpSpPr>
                <p:nvPr/>
              </p:nvGrpSpPr>
              <p:grpSpPr bwMode="auto">
                <a:xfrm flipH="1">
                  <a:off x="453" y="678"/>
                  <a:ext cx="2435" cy="2055"/>
                  <a:chOff x="2595" y="679"/>
                  <a:chExt cx="2435" cy="2055"/>
                </a:xfrm>
              </p:grpSpPr>
              <p:grpSp>
                <p:nvGrpSpPr>
                  <p:cNvPr id="37060" name="Group 56"/>
                  <p:cNvGrpSpPr>
                    <a:grpSpLocks/>
                  </p:cNvGrpSpPr>
                  <p:nvPr/>
                </p:nvGrpSpPr>
                <p:grpSpPr bwMode="auto">
                  <a:xfrm>
                    <a:off x="2595" y="679"/>
                    <a:ext cx="2435" cy="2055"/>
                    <a:chOff x="2595" y="679"/>
                    <a:chExt cx="2435" cy="2055"/>
                  </a:xfrm>
                </p:grpSpPr>
                <p:sp>
                  <p:nvSpPr>
                    <p:cNvPr id="37067" name="Freeform 57"/>
                    <p:cNvSpPr>
                      <a:spLocks/>
                    </p:cNvSpPr>
                    <p:nvPr/>
                  </p:nvSpPr>
                  <p:spPr bwMode="auto">
                    <a:xfrm>
                      <a:off x="2595" y="679"/>
                      <a:ext cx="2435" cy="2055"/>
                    </a:xfrm>
                    <a:custGeom>
                      <a:avLst/>
                      <a:gdLst>
                        <a:gd name="T0" fmla="*/ 242 w 2435"/>
                        <a:gd name="T1" fmla="*/ 1927 h 2055"/>
                        <a:gd name="T2" fmla="*/ 703 w 2435"/>
                        <a:gd name="T3" fmla="*/ 1049 h 2055"/>
                        <a:gd name="T4" fmla="*/ 1610 w 2435"/>
                        <a:gd name="T5" fmla="*/ 156 h 2055"/>
                        <a:gd name="T6" fmla="*/ 2071 w 2435"/>
                        <a:gd name="T7" fmla="*/ 113 h 2055"/>
                        <a:gd name="T8" fmla="*/ 1970 w 2435"/>
                        <a:gd name="T9" fmla="*/ 401 h 2055"/>
                        <a:gd name="T10" fmla="*/ 2114 w 2435"/>
                        <a:gd name="T11" fmla="*/ 545 h 2055"/>
                        <a:gd name="T12" fmla="*/ 2071 w 2435"/>
                        <a:gd name="T13" fmla="*/ 790 h 2055"/>
                        <a:gd name="T14" fmla="*/ 2215 w 2435"/>
                        <a:gd name="T15" fmla="*/ 963 h 2055"/>
                        <a:gd name="T16" fmla="*/ 2157 w 2435"/>
                        <a:gd name="T17" fmla="*/ 1207 h 2055"/>
                        <a:gd name="T18" fmla="*/ 2272 w 2435"/>
                        <a:gd name="T19" fmla="*/ 1452 h 2055"/>
                        <a:gd name="T20" fmla="*/ 2171 w 2435"/>
                        <a:gd name="T21" fmla="*/ 1683 h 2055"/>
                        <a:gd name="T22" fmla="*/ 2114 w 2435"/>
                        <a:gd name="T23" fmla="*/ 2014 h 2055"/>
                        <a:gd name="T24" fmla="*/ 299 w 2435"/>
                        <a:gd name="T25" fmla="*/ 1984 h 20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35"/>
                        <a:gd name="T40" fmla="*/ 0 h 2055"/>
                        <a:gd name="T41" fmla="*/ 2435 w 2435"/>
                        <a:gd name="T42" fmla="*/ 2055 h 20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35" h="2055">
                          <a:moveTo>
                            <a:pt x="242" y="1927"/>
                          </a:moveTo>
                          <a:cubicBezTo>
                            <a:pt x="0" y="1752"/>
                            <a:pt x="475" y="1344"/>
                            <a:pt x="703" y="1049"/>
                          </a:cubicBezTo>
                          <a:cubicBezTo>
                            <a:pt x="931" y="754"/>
                            <a:pt x="1382" y="312"/>
                            <a:pt x="1610" y="156"/>
                          </a:cubicBezTo>
                          <a:cubicBezTo>
                            <a:pt x="1838" y="0"/>
                            <a:pt x="2011" y="72"/>
                            <a:pt x="2071" y="113"/>
                          </a:cubicBezTo>
                          <a:cubicBezTo>
                            <a:pt x="2131" y="154"/>
                            <a:pt x="1963" y="329"/>
                            <a:pt x="1970" y="401"/>
                          </a:cubicBezTo>
                          <a:cubicBezTo>
                            <a:pt x="1977" y="473"/>
                            <a:pt x="2097" y="480"/>
                            <a:pt x="2114" y="545"/>
                          </a:cubicBezTo>
                          <a:cubicBezTo>
                            <a:pt x="2131" y="610"/>
                            <a:pt x="2054" y="720"/>
                            <a:pt x="2071" y="790"/>
                          </a:cubicBezTo>
                          <a:cubicBezTo>
                            <a:pt x="2088" y="860"/>
                            <a:pt x="2201" y="894"/>
                            <a:pt x="2215" y="963"/>
                          </a:cubicBezTo>
                          <a:cubicBezTo>
                            <a:pt x="2229" y="1032"/>
                            <a:pt x="2148" y="1126"/>
                            <a:pt x="2157" y="1207"/>
                          </a:cubicBezTo>
                          <a:cubicBezTo>
                            <a:pt x="2166" y="1288"/>
                            <a:pt x="2270" y="1373"/>
                            <a:pt x="2272" y="1452"/>
                          </a:cubicBezTo>
                          <a:cubicBezTo>
                            <a:pt x="2274" y="1531"/>
                            <a:pt x="2197" y="1589"/>
                            <a:pt x="2171" y="1683"/>
                          </a:cubicBezTo>
                          <a:cubicBezTo>
                            <a:pt x="2145" y="1777"/>
                            <a:pt x="2435" y="1973"/>
                            <a:pt x="2114" y="2014"/>
                          </a:cubicBezTo>
                          <a:cubicBezTo>
                            <a:pt x="1793" y="2055"/>
                            <a:pt x="632" y="1945"/>
                            <a:pt x="299" y="1984"/>
                          </a:cubicBezTo>
                        </a:path>
                      </a:pathLst>
                    </a:custGeom>
                    <a:gradFill rotWithShape="1">
                      <a:gsLst>
                        <a:gs pos="0">
                          <a:srgbClr val="0000FF">
                            <a:alpha val="60001"/>
                          </a:srgbClr>
                        </a:gs>
                        <a:gs pos="100000">
                          <a:srgbClr val="000066"/>
                        </a:gs>
                      </a:gsLst>
                      <a:lin ang="18900000" scaled="1"/>
                    </a:gradFill>
                    <a:ln w="9525">
                      <a:solidFill>
                        <a:schemeClr val="tx1"/>
                      </a:solidFill>
                      <a:round/>
                      <a:headEnd/>
                      <a:tailEnd/>
                    </a:ln>
                  </p:spPr>
                  <p:txBody>
                    <a:bodyPr/>
                    <a:lstStyle/>
                    <a:p>
                      <a:endParaRPr lang="zh-CN" altLang="en-US"/>
                    </a:p>
                  </p:txBody>
                </p:sp>
                <p:sp>
                  <p:nvSpPr>
                    <p:cNvPr id="37068" name="Freeform 58"/>
                    <p:cNvSpPr>
                      <a:spLocks/>
                    </p:cNvSpPr>
                    <p:nvPr/>
                  </p:nvSpPr>
                  <p:spPr bwMode="auto">
                    <a:xfrm>
                      <a:off x="2808" y="1109"/>
                      <a:ext cx="1728" cy="1353"/>
                    </a:xfrm>
                    <a:custGeom>
                      <a:avLst/>
                      <a:gdLst>
                        <a:gd name="T0" fmla="*/ 0 w 1728"/>
                        <a:gd name="T1" fmla="*/ 1353 h 1353"/>
                        <a:gd name="T2" fmla="*/ 677 w 1728"/>
                        <a:gd name="T3" fmla="*/ 792 h 1353"/>
                        <a:gd name="T4" fmla="*/ 1728 w 1728"/>
                        <a:gd name="T5" fmla="*/ 0 h 1353"/>
                        <a:gd name="T6" fmla="*/ 0 60000 65536"/>
                        <a:gd name="T7" fmla="*/ 0 60000 65536"/>
                        <a:gd name="T8" fmla="*/ 0 60000 65536"/>
                        <a:gd name="T9" fmla="*/ 0 w 1728"/>
                        <a:gd name="T10" fmla="*/ 0 h 1353"/>
                        <a:gd name="T11" fmla="*/ 1728 w 1728"/>
                        <a:gd name="T12" fmla="*/ 1353 h 1353"/>
                      </a:gdLst>
                      <a:ahLst/>
                      <a:cxnLst>
                        <a:cxn ang="T6">
                          <a:pos x="T0" y="T1"/>
                        </a:cxn>
                        <a:cxn ang="T7">
                          <a:pos x="T2" y="T3"/>
                        </a:cxn>
                        <a:cxn ang="T8">
                          <a:pos x="T4" y="T5"/>
                        </a:cxn>
                      </a:cxnLst>
                      <a:rect l="T9" t="T10" r="T11" b="T12"/>
                      <a:pathLst>
                        <a:path w="1728" h="1353">
                          <a:moveTo>
                            <a:pt x="0" y="1353"/>
                          </a:moveTo>
                          <a:cubicBezTo>
                            <a:pt x="113" y="1260"/>
                            <a:pt x="389" y="1017"/>
                            <a:pt x="677" y="792"/>
                          </a:cubicBezTo>
                          <a:cubicBezTo>
                            <a:pt x="965" y="567"/>
                            <a:pt x="1509" y="165"/>
                            <a:pt x="172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69" name="Freeform 59"/>
                    <p:cNvSpPr>
                      <a:spLocks/>
                    </p:cNvSpPr>
                    <p:nvPr/>
                  </p:nvSpPr>
                  <p:spPr bwMode="auto">
                    <a:xfrm>
                      <a:off x="2822" y="1498"/>
                      <a:ext cx="1858" cy="979"/>
                    </a:xfrm>
                    <a:custGeom>
                      <a:avLst/>
                      <a:gdLst>
                        <a:gd name="T0" fmla="*/ 0 w 1858"/>
                        <a:gd name="T1" fmla="*/ 979 h 979"/>
                        <a:gd name="T2" fmla="*/ 778 w 1858"/>
                        <a:gd name="T3" fmla="*/ 518 h 979"/>
                        <a:gd name="T4" fmla="*/ 1858 w 1858"/>
                        <a:gd name="T5" fmla="*/ 0 h 979"/>
                        <a:gd name="T6" fmla="*/ 0 60000 65536"/>
                        <a:gd name="T7" fmla="*/ 0 60000 65536"/>
                        <a:gd name="T8" fmla="*/ 0 60000 65536"/>
                        <a:gd name="T9" fmla="*/ 0 w 1858"/>
                        <a:gd name="T10" fmla="*/ 0 h 979"/>
                        <a:gd name="T11" fmla="*/ 1858 w 1858"/>
                        <a:gd name="T12" fmla="*/ 979 h 979"/>
                      </a:gdLst>
                      <a:ahLst/>
                      <a:cxnLst>
                        <a:cxn ang="T6">
                          <a:pos x="T0" y="T1"/>
                        </a:cxn>
                        <a:cxn ang="T7">
                          <a:pos x="T2" y="T3"/>
                        </a:cxn>
                        <a:cxn ang="T8">
                          <a:pos x="T4" y="T5"/>
                        </a:cxn>
                      </a:cxnLst>
                      <a:rect l="T9" t="T10" r="T11" b="T12"/>
                      <a:pathLst>
                        <a:path w="1858" h="979">
                          <a:moveTo>
                            <a:pt x="0" y="979"/>
                          </a:moveTo>
                          <a:cubicBezTo>
                            <a:pt x="130" y="902"/>
                            <a:pt x="468" y="681"/>
                            <a:pt x="778" y="518"/>
                          </a:cubicBezTo>
                          <a:cubicBezTo>
                            <a:pt x="1088" y="355"/>
                            <a:pt x="1633" y="108"/>
                            <a:pt x="185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70" name="Freeform 60"/>
                    <p:cNvSpPr>
                      <a:spLocks/>
                    </p:cNvSpPr>
                    <p:nvPr/>
                  </p:nvSpPr>
                  <p:spPr bwMode="auto">
                    <a:xfrm>
                      <a:off x="2822" y="1901"/>
                      <a:ext cx="1930" cy="576"/>
                    </a:xfrm>
                    <a:custGeom>
                      <a:avLst/>
                      <a:gdLst>
                        <a:gd name="T0" fmla="*/ 0 w 1930"/>
                        <a:gd name="T1" fmla="*/ 576 h 576"/>
                        <a:gd name="T2" fmla="*/ 663 w 1930"/>
                        <a:gd name="T3" fmla="*/ 345 h 576"/>
                        <a:gd name="T4" fmla="*/ 1930 w 1930"/>
                        <a:gd name="T5" fmla="*/ 0 h 576"/>
                        <a:gd name="T6" fmla="*/ 0 60000 65536"/>
                        <a:gd name="T7" fmla="*/ 0 60000 65536"/>
                        <a:gd name="T8" fmla="*/ 0 60000 65536"/>
                        <a:gd name="T9" fmla="*/ 0 w 1930"/>
                        <a:gd name="T10" fmla="*/ 0 h 576"/>
                        <a:gd name="T11" fmla="*/ 1930 w 1930"/>
                        <a:gd name="T12" fmla="*/ 576 h 576"/>
                      </a:gdLst>
                      <a:ahLst/>
                      <a:cxnLst>
                        <a:cxn ang="T6">
                          <a:pos x="T0" y="T1"/>
                        </a:cxn>
                        <a:cxn ang="T7">
                          <a:pos x="T2" y="T3"/>
                        </a:cxn>
                        <a:cxn ang="T8">
                          <a:pos x="T4" y="T5"/>
                        </a:cxn>
                      </a:cxnLst>
                      <a:rect l="T9" t="T10" r="T11" b="T12"/>
                      <a:pathLst>
                        <a:path w="1930" h="576">
                          <a:moveTo>
                            <a:pt x="0" y="576"/>
                          </a:moveTo>
                          <a:cubicBezTo>
                            <a:pt x="110" y="537"/>
                            <a:pt x="341" y="441"/>
                            <a:pt x="663" y="345"/>
                          </a:cubicBezTo>
                          <a:cubicBezTo>
                            <a:pt x="985" y="249"/>
                            <a:pt x="1666" y="72"/>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71" name="Freeform 61"/>
                    <p:cNvSpPr>
                      <a:spLocks/>
                    </p:cNvSpPr>
                    <p:nvPr/>
                  </p:nvSpPr>
                  <p:spPr bwMode="auto">
                    <a:xfrm>
                      <a:off x="2808" y="2390"/>
                      <a:ext cx="1930" cy="87"/>
                    </a:xfrm>
                    <a:custGeom>
                      <a:avLst/>
                      <a:gdLst>
                        <a:gd name="T0" fmla="*/ 0 w 1930"/>
                        <a:gd name="T1" fmla="*/ 87 h 87"/>
                        <a:gd name="T2" fmla="*/ 634 w 1930"/>
                        <a:gd name="T3" fmla="*/ 29 h 87"/>
                        <a:gd name="T4" fmla="*/ 1930 w 1930"/>
                        <a:gd name="T5" fmla="*/ 0 h 87"/>
                        <a:gd name="T6" fmla="*/ 0 60000 65536"/>
                        <a:gd name="T7" fmla="*/ 0 60000 65536"/>
                        <a:gd name="T8" fmla="*/ 0 60000 65536"/>
                        <a:gd name="T9" fmla="*/ 0 w 1930"/>
                        <a:gd name="T10" fmla="*/ 0 h 87"/>
                        <a:gd name="T11" fmla="*/ 1930 w 1930"/>
                        <a:gd name="T12" fmla="*/ 87 h 87"/>
                      </a:gdLst>
                      <a:ahLst/>
                      <a:cxnLst>
                        <a:cxn ang="T6">
                          <a:pos x="T0" y="T1"/>
                        </a:cxn>
                        <a:cxn ang="T7">
                          <a:pos x="T2" y="T3"/>
                        </a:cxn>
                        <a:cxn ang="T8">
                          <a:pos x="T4" y="T5"/>
                        </a:cxn>
                      </a:cxnLst>
                      <a:rect l="T9" t="T10" r="T11" b="T12"/>
                      <a:pathLst>
                        <a:path w="1930" h="87">
                          <a:moveTo>
                            <a:pt x="0" y="87"/>
                          </a:moveTo>
                          <a:cubicBezTo>
                            <a:pt x="106" y="77"/>
                            <a:pt x="312" y="44"/>
                            <a:pt x="634" y="29"/>
                          </a:cubicBezTo>
                          <a:cubicBezTo>
                            <a:pt x="956" y="14"/>
                            <a:pt x="1660" y="6"/>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7061" name="Group 62"/>
                  <p:cNvGrpSpPr>
                    <a:grpSpLocks/>
                  </p:cNvGrpSpPr>
                  <p:nvPr/>
                </p:nvGrpSpPr>
                <p:grpSpPr bwMode="auto">
                  <a:xfrm>
                    <a:off x="2634" y="1215"/>
                    <a:ext cx="1701" cy="1436"/>
                    <a:chOff x="2595" y="679"/>
                    <a:chExt cx="2435" cy="2055"/>
                  </a:xfrm>
                </p:grpSpPr>
                <p:sp>
                  <p:nvSpPr>
                    <p:cNvPr id="37062" name="Freeform 63"/>
                    <p:cNvSpPr>
                      <a:spLocks/>
                    </p:cNvSpPr>
                    <p:nvPr/>
                  </p:nvSpPr>
                  <p:spPr bwMode="auto">
                    <a:xfrm>
                      <a:off x="2595" y="679"/>
                      <a:ext cx="2435" cy="2055"/>
                    </a:xfrm>
                    <a:custGeom>
                      <a:avLst/>
                      <a:gdLst>
                        <a:gd name="T0" fmla="*/ 242 w 2435"/>
                        <a:gd name="T1" fmla="*/ 1927 h 2055"/>
                        <a:gd name="T2" fmla="*/ 703 w 2435"/>
                        <a:gd name="T3" fmla="*/ 1049 h 2055"/>
                        <a:gd name="T4" fmla="*/ 1610 w 2435"/>
                        <a:gd name="T5" fmla="*/ 156 h 2055"/>
                        <a:gd name="T6" fmla="*/ 2071 w 2435"/>
                        <a:gd name="T7" fmla="*/ 113 h 2055"/>
                        <a:gd name="T8" fmla="*/ 1970 w 2435"/>
                        <a:gd name="T9" fmla="*/ 401 h 2055"/>
                        <a:gd name="T10" fmla="*/ 2114 w 2435"/>
                        <a:gd name="T11" fmla="*/ 545 h 2055"/>
                        <a:gd name="T12" fmla="*/ 2071 w 2435"/>
                        <a:gd name="T13" fmla="*/ 790 h 2055"/>
                        <a:gd name="T14" fmla="*/ 2215 w 2435"/>
                        <a:gd name="T15" fmla="*/ 963 h 2055"/>
                        <a:gd name="T16" fmla="*/ 2157 w 2435"/>
                        <a:gd name="T17" fmla="*/ 1207 h 2055"/>
                        <a:gd name="T18" fmla="*/ 2272 w 2435"/>
                        <a:gd name="T19" fmla="*/ 1452 h 2055"/>
                        <a:gd name="T20" fmla="*/ 2171 w 2435"/>
                        <a:gd name="T21" fmla="*/ 1683 h 2055"/>
                        <a:gd name="T22" fmla="*/ 2114 w 2435"/>
                        <a:gd name="T23" fmla="*/ 2014 h 2055"/>
                        <a:gd name="T24" fmla="*/ 299 w 2435"/>
                        <a:gd name="T25" fmla="*/ 1984 h 20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35"/>
                        <a:gd name="T40" fmla="*/ 0 h 2055"/>
                        <a:gd name="T41" fmla="*/ 2435 w 2435"/>
                        <a:gd name="T42" fmla="*/ 2055 h 20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35" h="2055">
                          <a:moveTo>
                            <a:pt x="242" y="1927"/>
                          </a:moveTo>
                          <a:cubicBezTo>
                            <a:pt x="0" y="1752"/>
                            <a:pt x="475" y="1344"/>
                            <a:pt x="703" y="1049"/>
                          </a:cubicBezTo>
                          <a:cubicBezTo>
                            <a:pt x="931" y="754"/>
                            <a:pt x="1382" y="312"/>
                            <a:pt x="1610" y="156"/>
                          </a:cubicBezTo>
                          <a:cubicBezTo>
                            <a:pt x="1838" y="0"/>
                            <a:pt x="2011" y="72"/>
                            <a:pt x="2071" y="113"/>
                          </a:cubicBezTo>
                          <a:cubicBezTo>
                            <a:pt x="2131" y="154"/>
                            <a:pt x="1963" y="329"/>
                            <a:pt x="1970" y="401"/>
                          </a:cubicBezTo>
                          <a:cubicBezTo>
                            <a:pt x="1977" y="473"/>
                            <a:pt x="2097" y="480"/>
                            <a:pt x="2114" y="545"/>
                          </a:cubicBezTo>
                          <a:cubicBezTo>
                            <a:pt x="2131" y="610"/>
                            <a:pt x="2054" y="720"/>
                            <a:pt x="2071" y="790"/>
                          </a:cubicBezTo>
                          <a:cubicBezTo>
                            <a:pt x="2088" y="860"/>
                            <a:pt x="2201" y="894"/>
                            <a:pt x="2215" y="963"/>
                          </a:cubicBezTo>
                          <a:cubicBezTo>
                            <a:pt x="2229" y="1032"/>
                            <a:pt x="2148" y="1126"/>
                            <a:pt x="2157" y="1207"/>
                          </a:cubicBezTo>
                          <a:cubicBezTo>
                            <a:pt x="2166" y="1288"/>
                            <a:pt x="2270" y="1373"/>
                            <a:pt x="2272" y="1452"/>
                          </a:cubicBezTo>
                          <a:cubicBezTo>
                            <a:pt x="2274" y="1531"/>
                            <a:pt x="2197" y="1589"/>
                            <a:pt x="2171" y="1683"/>
                          </a:cubicBezTo>
                          <a:cubicBezTo>
                            <a:pt x="2145" y="1777"/>
                            <a:pt x="2435" y="1973"/>
                            <a:pt x="2114" y="2014"/>
                          </a:cubicBezTo>
                          <a:cubicBezTo>
                            <a:pt x="1793" y="2055"/>
                            <a:pt x="632" y="1945"/>
                            <a:pt x="299" y="1984"/>
                          </a:cubicBezTo>
                        </a:path>
                      </a:pathLst>
                    </a:custGeom>
                    <a:gradFill rotWithShape="1">
                      <a:gsLst>
                        <a:gs pos="0">
                          <a:srgbClr val="0000FF">
                            <a:alpha val="60001"/>
                          </a:srgbClr>
                        </a:gs>
                        <a:gs pos="100000">
                          <a:srgbClr val="000066"/>
                        </a:gs>
                      </a:gsLst>
                      <a:lin ang="18900000" scaled="1"/>
                    </a:gradFill>
                    <a:ln w="9525">
                      <a:solidFill>
                        <a:schemeClr val="tx1"/>
                      </a:solidFill>
                      <a:round/>
                      <a:headEnd/>
                      <a:tailEnd/>
                    </a:ln>
                  </p:spPr>
                  <p:txBody>
                    <a:bodyPr/>
                    <a:lstStyle/>
                    <a:p>
                      <a:endParaRPr lang="zh-CN" altLang="en-US"/>
                    </a:p>
                  </p:txBody>
                </p:sp>
                <p:sp>
                  <p:nvSpPr>
                    <p:cNvPr id="37063" name="Freeform 64"/>
                    <p:cNvSpPr>
                      <a:spLocks/>
                    </p:cNvSpPr>
                    <p:nvPr/>
                  </p:nvSpPr>
                  <p:spPr bwMode="auto">
                    <a:xfrm>
                      <a:off x="2808" y="1109"/>
                      <a:ext cx="1728" cy="1353"/>
                    </a:xfrm>
                    <a:custGeom>
                      <a:avLst/>
                      <a:gdLst>
                        <a:gd name="T0" fmla="*/ 0 w 1728"/>
                        <a:gd name="T1" fmla="*/ 1353 h 1353"/>
                        <a:gd name="T2" fmla="*/ 677 w 1728"/>
                        <a:gd name="T3" fmla="*/ 792 h 1353"/>
                        <a:gd name="T4" fmla="*/ 1728 w 1728"/>
                        <a:gd name="T5" fmla="*/ 0 h 1353"/>
                        <a:gd name="T6" fmla="*/ 0 60000 65536"/>
                        <a:gd name="T7" fmla="*/ 0 60000 65536"/>
                        <a:gd name="T8" fmla="*/ 0 60000 65536"/>
                        <a:gd name="T9" fmla="*/ 0 w 1728"/>
                        <a:gd name="T10" fmla="*/ 0 h 1353"/>
                        <a:gd name="T11" fmla="*/ 1728 w 1728"/>
                        <a:gd name="T12" fmla="*/ 1353 h 1353"/>
                      </a:gdLst>
                      <a:ahLst/>
                      <a:cxnLst>
                        <a:cxn ang="T6">
                          <a:pos x="T0" y="T1"/>
                        </a:cxn>
                        <a:cxn ang="T7">
                          <a:pos x="T2" y="T3"/>
                        </a:cxn>
                        <a:cxn ang="T8">
                          <a:pos x="T4" y="T5"/>
                        </a:cxn>
                      </a:cxnLst>
                      <a:rect l="T9" t="T10" r="T11" b="T12"/>
                      <a:pathLst>
                        <a:path w="1728" h="1353">
                          <a:moveTo>
                            <a:pt x="0" y="1353"/>
                          </a:moveTo>
                          <a:cubicBezTo>
                            <a:pt x="113" y="1260"/>
                            <a:pt x="389" y="1017"/>
                            <a:pt x="677" y="792"/>
                          </a:cubicBezTo>
                          <a:cubicBezTo>
                            <a:pt x="965" y="567"/>
                            <a:pt x="1509" y="165"/>
                            <a:pt x="172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64" name="Freeform 65"/>
                    <p:cNvSpPr>
                      <a:spLocks/>
                    </p:cNvSpPr>
                    <p:nvPr/>
                  </p:nvSpPr>
                  <p:spPr bwMode="auto">
                    <a:xfrm>
                      <a:off x="2822" y="1498"/>
                      <a:ext cx="1858" cy="979"/>
                    </a:xfrm>
                    <a:custGeom>
                      <a:avLst/>
                      <a:gdLst>
                        <a:gd name="T0" fmla="*/ 0 w 1858"/>
                        <a:gd name="T1" fmla="*/ 979 h 979"/>
                        <a:gd name="T2" fmla="*/ 778 w 1858"/>
                        <a:gd name="T3" fmla="*/ 518 h 979"/>
                        <a:gd name="T4" fmla="*/ 1858 w 1858"/>
                        <a:gd name="T5" fmla="*/ 0 h 979"/>
                        <a:gd name="T6" fmla="*/ 0 60000 65536"/>
                        <a:gd name="T7" fmla="*/ 0 60000 65536"/>
                        <a:gd name="T8" fmla="*/ 0 60000 65536"/>
                        <a:gd name="T9" fmla="*/ 0 w 1858"/>
                        <a:gd name="T10" fmla="*/ 0 h 979"/>
                        <a:gd name="T11" fmla="*/ 1858 w 1858"/>
                        <a:gd name="T12" fmla="*/ 979 h 979"/>
                      </a:gdLst>
                      <a:ahLst/>
                      <a:cxnLst>
                        <a:cxn ang="T6">
                          <a:pos x="T0" y="T1"/>
                        </a:cxn>
                        <a:cxn ang="T7">
                          <a:pos x="T2" y="T3"/>
                        </a:cxn>
                        <a:cxn ang="T8">
                          <a:pos x="T4" y="T5"/>
                        </a:cxn>
                      </a:cxnLst>
                      <a:rect l="T9" t="T10" r="T11" b="T12"/>
                      <a:pathLst>
                        <a:path w="1858" h="979">
                          <a:moveTo>
                            <a:pt x="0" y="979"/>
                          </a:moveTo>
                          <a:cubicBezTo>
                            <a:pt x="130" y="902"/>
                            <a:pt x="468" y="681"/>
                            <a:pt x="778" y="518"/>
                          </a:cubicBezTo>
                          <a:cubicBezTo>
                            <a:pt x="1088" y="355"/>
                            <a:pt x="1633" y="108"/>
                            <a:pt x="185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65" name="Freeform 66"/>
                    <p:cNvSpPr>
                      <a:spLocks/>
                    </p:cNvSpPr>
                    <p:nvPr/>
                  </p:nvSpPr>
                  <p:spPr bwMode="auto">
                    <a:xfrm>
                      <a:off x="2822" y="1901"/>
                      <a:ext cx="1930" cy="576"/>
                    </a:xfrm>
                    <a:custGeom>
                      <a:avLst/>
                      <a:gdLst>
                        <a:gd name="T0" fmla="*/ 0 w 1930"/>
                        <a:gd name="T1" fmla="*/ 576 h 576"/>
                        <a:gd name="T2" fmla="*/ 663 w 1930"/>
                        <a:gd name="T3" fmla="*/ 345 h 576"/>
                        <a:gd name="T4" fmla="*/ 1930 w 1930"/>
                        <a:gd name="T5" fmla="*/ 0 h 576"/>
                        <a:gd name="T6" fmla="*/ 0 60000 65536"/>
                        <a:gd name="T7" fmla="*/ 0 60000 65536"/>
                        <a:gd name="T8" fmla="*/ 0 60000 65536"/>
                        <a:gd name="T9" fmla="*/ 0 w 1930"/>
                        <a:gd name="T10" fmla="*/ 0 h 576"/>
                        <a:gd name="T11" fmla="*/ 1930 w 1930"/>
                        <a:gd name="T12" fmla="*/ 576 h 576"/>
                      </a:gdLst>
                      <a:ahLst/>
                      <a:cxnLst>
                        <a:cxn ang="T6">
                          <a:pos x="T0" y="T1"/>
                        </a:cxn>
                        <a:cxn ang="T7">
                          <a:pos x="T2" y="T3"/>
                        </a:cxn>
                        <a:cxn ang="T8">
                          <a:pos x="T4" y="T5"/>
                        </a:cxn>
                      </a:cxnLst>
                      <a:rect l="T9" t="T10" r="T11" b="T12"/>
                      <a:pathLst>
                        <a:path w="1930" h="576">
                          <a:moveTo>
                            <a:pt x="0" y="576"/>
                          </a:moveTo>
                          <a:cubicBezTo>
                            <a:pt x="110" y="537"/>
                            <a:pt x="341" y="441"/>
                            <a:pt x="663" y="345"/>
                          </a:cubicBezTo>
                          <a:cubicBezTo>
                            <a:pt x="985" y="249"/>
                            <a:pt x="1666" y="72"/>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66" name="Freeform 67"/>
                    <p:cNvSpPr>
                      <a:spLocks/>
                    </p:cNvSpPr>
                    <p:nvPr/>
                  </p:nvSpPr>
                  <p:spPr bwMode="auto">
                    <a:xfrm>
                      <a:off x="2808" y="2390"/>
                      <a:ext cx="1930" cy="87"/>
                    </a:xfrm>
                    <a:custGeom>
                      <a:avLst/>
                      <a:gdLst>
                        <a:gd name="T0" fmla="*/ 0 w 1930"/>
                        <a:gd name="T1" fmla="*/ 87 h 87"/>
                        <a:gd name="T2" fmla="*/ 634 w 1930"/>
                        <a:gd name="T3" fmla="*/ 29 h 87"/>
                        <a:gd name="T4" fmla="*/ 1930 w 1930"/>
                        <a:gd name="T5" fmla="*/ 0 h 87"/>
                        <a:gd name="T6" fmla="*/ 0 60000 65536"/>
                        <a:gd name="T7" fmla="*/ 0 60000 65536"/>
                        <a:gd name="T8" fmla="*/ 0 60000 65536"/>
                        <a:gd name="T9" fmla="*/ 0 w 1930"/>
                        <a:gd name="T10" fmla="*/ 0 h 87"/>
                        <a:gd name="T11" fmla="*/ 1930 w 1930"/>
                        <a:gd name="T12" fmla="*/ 87 h 87"/>
                      </a:gdLst>
                      <a:ahLst/>
                      <a:cxnLst>
                        <a:cxn ang="T6">
                          <a:pos x="T0" y="T1"/>
                        </a:cxn>
                        <a:cxn ang="T7">
                          <a:pos x="T2" y="T3"/>
                        </a:cxn>
                        <a:cxn ang="T8">
                          <a:pos x="T4" y="T5"/>
                        </a:cxn>
                      </a:cxnLst>
                      <a:rect l="T9" t="T10" r="T11" b="T12"/>
                      <a:pathLst>
                        <a:path w="1930" h="87">
                          <a:moveTo>
                            <a:pt x="0" y="87"/>
                          </a:moveTo>
                          <a:cubicBezTo>
                            <a:pt x="106" y="77"/>
                            <a:pt x="312" y="44"/>
                            <a:pt x="634" y="29"/>
                          </a:cubicBezTo>
                          <a:cubicBezTo>
                            <a:pt x="956" y="14"/>
                            <a:pt x="1660" y="6"/>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37037" name="Group 68"/>
                <p:cNvGrpSpPr>
                  <a:grpSpLocks/>
                </p:cNvGrpSpPr>
                <p:nvPr/>
              </p:nvGrpSpPr>
              <p:grpSpPr bwMode="auto">
                <a:xfrm flipH="1">
                  <a:off x="607" y="2509"/>
                  <a:ext cx="2141" cy="1825"/>
                  <a:chOff x="2693" y="2510"/>
                  <a:chExt cx="2342" cy="1969"/>
                </a:xfrm>
              </p:grpSpPr>
              <p:grpSp>
                <p:nvGrpSpPr>
                  <p:cNvPr id="37048" name="Group 69"/>
                  <p:cNvGrpSpPr>
                    <a:grpSpLocks/>
                  </p:cNvGrpSpPr>
                  <p:nvPr/>
                </p:nvGrpSpPr>
                <p:grpSpPr bwMode="auto">
                  <a:xfrm>
                    <a:off x="2693" y="2510"/>
                    <a:ext cx="2342" cy="1969"/>
                    <a:chOff x="2693" y="2510"/>
                    <a:chExt cx="2342" cy="1969"/>
                  </a:xfrm>
                </p:grpSpPr>
                <p:sp>
                  <p:nvSpPr>
                    <p:cNvPr id="37055" name="Freeform 70"/>
                    <p:cNvSpPr>
                      <a:spLocks/>
                    </p:cNvSpPr>
                    <p:nvPr/>
                  </p:nvSpPr>
                  <p:spPr bwMode="auto">
                    <a:xfrm>
                      <a:off x="2693" y="2510"/>
                      <a:ext cx="2342" cy="1969"/>
                    </a:xfrm>
                    <a:custGeom>
                      <a:avLst/>
                      <a:gdLst>
                        <a:gd name="T0" fmla="*/ 144 w 2342"/>
                        <a:gd name="T1" fmla="*/ 197 h 1969"/>
                        <a:gd name="T2" fmla="*/ 2016 w 2342"/>
                        <a:gd name="T3" fmla="*/ 557 h 1969"/>
                        <a:gd name="T4" fmla="*/ 2102 w 2342"/>
                        <a:gd name="T5" fmla="*/ 903 h 1969"/>
                        <a:gd name="T6" fmla="*/ 2160 w 2342"/>
                        <a:gd name="T7" fmla="*/ 1104 h 1969"/>
                        <a:gd name="T8" fmla="*/ 1973 w 2342"/>
                        <a:gd name="T9" fmla="*/ 1220 h 1969"/>
                        <a:gd name="T10" fmla="*/ 1901 w 2342"/>
                        <a:gd name="T11" fmla="*/ 1450 h 1969"/>
                        <a:gd name="T12" fmla="*/ 1670 w 2342"/>
                        <a:gd name="T13" fmla="*/ 1522 h 1969"/>
                        <a:gd name="T14" fmla="*/ 1555 w 2342"/>
                        <a:gd name="T15" fmla="*/ 1637 h 1969"/>
                        <a:gd name="T16" fmla="*/ 1310 w 2342"/>
                        <a:gd name="T17" fmla="*/ 1623 h 1969"/>
                        <a:gd name="T18" fmla="*/ 1152 w 2342"/>
                        <a:gd name="T19" fmla="*/ 1738 h 1969"/>
                        <a:gd name="T20" fmla="*/ 144 w 2342"/>
                        <a:gd name="T21" fmla="*/ 197 h 19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42"/>
                        <a:gd name="T34" fmla="*/ 0 h 1969"/>
                        <a:gd name="T35" fmla="*/ 2342 w 2342"/>
                        <a:gd name="T36" fmla="*/ 1969 h 19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42" h="1969">
                          <a:moveTo>
                            <a:pt x="144" y="197"/>
                          </a:moveTo>
                          <a:cubicBezTo>
                            <a:pt x="288" y="0"/>
                            <a:pt x="1690" y="439"/>
                            <a:pt x="2016" y="557"/>
                          </a:cubicBezTo>
                          <a:cubicBezTo>
                            <a:pt x="2342" y="675"/>
                            <a:pt x="2078" y="812"/>
                            <a:pt x="2102" y="903"/>
                          </a:cubicBezTo>
                          <a:cubicBezTo>
                            <a:pt x="2126" y="994"/>
                            <a:pt x="2181" y="1051"/>
                            <a:pt x="2160" y="1104"/>
                          </a:cubicBezTo>
                          <a:cubicBezTo>
                            <a:pt x="2139" y="1157"/>
                            <a:pt x="2016" y="1162"/>
                            <a:pt x="1973" y="1220"/>
                          </a:cubicBezTo>
                          <a:cubicBezTo>
                            <a:pt x="1930" y="1278"/>
                            <a:pt x="1951" y="1400"/>
                            <a:pt x="1901" y="1450"/>
                          </a:cubicBezTo>
                          <a:cubicBezTo>
                            <a:pt x="1851" y="1500"/>
                            <a:pt x="1728" y="1491"/>
                            <a:pt x="1670" y="1522"/>
                          </a:cubicBezTo>
                          <a:cubicBezTo>
                            <a:pt x="1612" y="1553"/>
                            <a:pt x="1615" y="1620"/>
                            <a:pt x="1555" y="1637"/>
                          </a:cubicBezTo>
                          <a:cubicBezTo>
                            <a:pt x="1495" y="1654"/>
                            <a:pt x="1377" y="1606"/>
                            <a:pt x="1310" y="1623"/>
                          </a:cubicBezTo>
                          <a:cubicBezTo>
                            <a:pt x="1243" y="1640"/>
                            <a:pt x="1349" y="1969"/>
                            <a:pt x="1152" y="1738"/>
                          </a:cubicBezTo>
                          <a:cubicBezTo>
                            <a:pt x="955" y="1507"/>
                            <a:pt x="0" y="379"/>
                            <a:pt x="144" y="197"/>
                          </a:cubicBezTo>
                          <a:close/>
                        </a:path>
                      </a:pathLst>
                    </a:custGeom>
                    <a:gradFill rotWithShape="1">
                      <a:gsLst>
                        <a:gs pos="0">
                          <a:srgbClr val="0000FF">
                            <a:alpha val="65999"/>
                          </a:srgbClr>
                        </a:gs>
                        <a:gs pos="100000">
                          <a:srgbClr val="000066"/>
                        </a:gs>
                      </a:gsLst>
                      <a:lin ang="2700000" scaled="1"/>
                    </a:gradFill>
                    <a:ln w="9525">
                      <a:solidFill>
                        <a:schemeClr val="tx1"/>
                      </a:solidFill>
                      <a:round/>
                      <a:headEnd/>
                      <a:tailEnd/>
                    </a:ln>
                  </p:spPr>
                  <p:txBody>
                    <a:bodyPr/>
                    <a:lstStyle/>
                    <a:p>
                      <a:endParaRPr lang="zh-CN" altLang="en-US"/>
                    </a:p>
                  </p:txBody>
                </p:sp>
                <p:sp>
                  <p:nvSpPr>
                    <p:cNvPr id="37056" name="Freeform 71"/>
                    <p:cNvSpPr>
                      <a:spLocks/>
                    </p:cNvSpPr>
                    <p:nvPr/>
                  </p:nvSpPr>
                  <p:spPr bwMode="auto">
                    <a:xfrm>
                      <a:off x="2866" y="2722"/>
                      <a:ext cx="1900" cy="619"/>
                    </a:xfrm>
                    <a:custGeom>
                      <a:avLst/>
                      <a:gdLst>
                        <a:gd name="T0" fmla="*/ 0 w 1900"/>
                        <a:gd name="T1" fmla="*/ 0 h 619"/>
                        <a:gd name="T2" fmla="*/ 504 w 1900"/>
                        <a:gd name="T3" fmla="*/ 129 h 619"/>
                        <a:gd name="T4" fmla="*/ 1900 w 1900"/>
                        <a:gd name="T5" fmla="*/ 619 h 619"/>
                        <a:gd name="T6" fmla="*/ 0 60000 65536"/>
                        <a:gd name="T7" fmla="*/ 0 60000 65536"/>
                        <a:gd name="T8" fmla="*/ 0 60000 65536"/>
                        <a:gd name="T9" fmla="*/ 0 w 1900"/>
                        <a:gd name="T10" fmla="*/ 0 h 619"/>
                        <a:gd name="T11" fmla="*/ 1900 w 1900"/>
                        <a:gd name="T12" fmla="*/ 619 h 619"/>
                      </a:gdLst>
                      <a:ahLst/>
                      <a:cxnLst>
                        <a:cxn ang="T6">
                          <a:pos x="T0" y="T1"/>
                        </a:cxn>
                        <a:cxn ang="T7">
                          <a:pos x="T2" y="T3"/>
                        </a:cxn>
                        <a:cxn ang="T8">
                          <a:pos x="T4" y="T5"/>
                        </a:cxn>
                      </a:cxnLst>
                      <a:rect l="T9" t="T10" r="T11" b="T12"/>
                      <a:pathLst>
                        <a:path w="1900" h="619">
                          <a:moveTo>
                            <a:pt x="0" y="0"/>
                          </a:moveTo>
                          <a:cubicBezTo>
                            <a:pt x="84" y="22"/>
                            <a:pt x="187" y="26"/>
                            <a:pt x="504" y="129"/>
                          </a:cubicBezTo>
                          <a:cubicBezTo>
                            <a:pt x="821" y="232"/>
                            <a:pt x="1609" y="517"/>
                            <a:pt x="1900" y="61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57" name="Freeform 72"/>
                    <p:cNvSpPr>
                      <a:spLocks/>
                    </p:cNvSpPr>
                    <p:nvPr/>
                  </p:nvSpPr>
                  <p:spPr bwMode="auto">
                    <a:xfrm>
                      <a:off x="2866" y="2708"/>
                      <a:ext cx="1771" cy="979"/>
                    </a:xfrm>
                    <a:custGeom>
                      <a:avLst/>
                      <a:gdLst>
                        <a:gd name="T0" fmla="*/ 0 w 1771"/>
                        <a:gd name="T1" fmla="*/ 0 h 979"/>
                        <a:gd name="T2" fmla="*/ 1771 w 1771"/>
                        <a:gd name="T3" fmla="*/ 979 h 979"/>
                        <a:gd name="T4" fmla="*/ 0 60000 65536"/>
                        <a:gd name="T5" fmla="*/ 0 60000 65536"/>
                        <a:gd name="T6" fmla="*/ 0 w 1771"/>
                        <a:gd name="T7" fmla="*/ 0 h 979"/>
                        <a:gd name="T8" fmla="*/ 1771 w 1771"/>
                        <a:gd name="T9" fmla="*/ 979 h 979"/>
                      </a:gdLst>
                      <a:ahLst/>
                      <a:cxnLst>
                        <a:cxn ang="T4">
                          <a:pos x="T0" y="T1"/>
                        </a:cxn>
                        <a:cxn ang="T5">
                          <a:pos x="T2" y="T3"/>
                        </a:cxn>
                      </a:cxnLst>
                      <a:rect l="T6" t="T7" r="T8" b="T9"/>
                      <a:pathLst>
                        <a:path w="1771" h="979">
                          <a:moveTo>
                            <a:pt x="0" y="0"/>
                          </a:moveTo>
                          <a:cubicBezTo>
                            <a:pt x="0" y="0"/>
                            <a:pt x="885" y="489"/>
                            <a:pt x="1771" y="97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58" name="Freeform 73"/>
                    <p:cNvSpPr>
                      <a:spLocks/>
                    </p:cNvSpPr>
                    <p:nvPr/>
                  </p:nvSpPr>
                  <p:spPr bwMode="auto">
                    <a:xfrm>
                      <a:off x="2866" y="2736"/>
                      <a:ext cx="1468" cy="1296"/>
                    </a:xfrm>
                    <a:custGeom>
                      <a:avLst/>
                      <a:gdLst>
                        <a:gd name="T0" fmla="*/ 0 w 1468"/>
                        <a:gd name="T1" fmla="*/ 0 h 1296"/>
                        <a:gd name="T2" fmla="*/ 518 w 1468"/>
                        <a:gd name="T3" fmla="*/ 418 h 1296"/>
                        <a:gd name="T4" fmla="*/ 1468 w 1468"/>
                        <a:gd name="T5" fmla="*/ 1296 h 1296"/>
                        <a:gd name="T6" fmla="*/ 0 60000 65536"/>
                        <a:gd name="T7" fmla="*/ 0 60000 65536"/>
                        <a:gd name="T8" fmla="*/ 0 60000 65536"/>
                        <a:gd name="T9" fmla="*/ 0 w 1468"/>
                        <a:gd name="T10" fmla="*/ 0 h 1296"/>
                        <a:gd name="T11" fmla="*/ 1468 w 1468"/>
                        <a:gd name="T12" fmla="*/ 1296 h 1296"/>
                      </a:gdLst>
                      <a:ahLst/>
                      <a:cxnLst>
                        <a:cxn ang="T6">
                          <a:pos x="T0" y="T1"/>
                        </a:cxn>
                        <a:cxn ang="T7">
                          <a:pos x="T2" y="T3"/>
                        </a:cxn>
                        <a:cxn ang="T8">
                          <a:pos x="T4" y="T5"/>
                        </a:cxn>
                      </a:cxnLst>
                      <a:rect l="T9" t="T10" r="T11" b="T12"/>
                      <a:pathLst>
                        <a:path w="1468" h="1296">
                          <a:moveTo>
                            <a:pt x="0" y="0"/>
                          </a:moveTo>
                          <a:cubicBezTo>
                            <a:pt x="86" y="70"/>
                            <a:pt x="273" y="202"/>
                            <a:pt x="518" y="418"/>
                          </a:cubicBezTo>
                          <a:cubicBezTo>
                            <a:pt x="763" y="634"/>
                            <a:pt x="1270" y="1113"/>
                            <a:pt x="1468" y="1296"/>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59" name="Freeform 74"/>
                    <p:cNvSpPr>
                      <a:spLocks/>
                    </p:cNvSpPr>
                    <p:nvPr/>
                  </p:nvSpPr>
                  <p:spPr bwMode="auto">
                    <a:xfrm>
                      <a:off x="2866" y="2736"/>
                      <a:ext cx="1137" cy="1411"/>
                    </a:xfrm>
                    <a:custGeom>
                      <a:avLst/>
                      <a:gdLst>
                        <a:gd name="T0" fmla="*/ 0 w 1137"/>
                        <a:gd name="T1" fmla="*/ 0 h 1411"/>
                        <a:gd name="T2" fmla="*/ 388 w 1137"/>
                        <a:gd name="T3" fmla="*/ 446 h 1411"/>
                        <a:gd name="T4" fmla="*/ 1137 w 1137"/>
                        <a:gd name="T5" fmla="*/ 1411 h 1411"/>
                        <a:gd name="T6" fmla="*/ 0 60000 65536"/>
                        <a:gd name="T7" fmla="*/ 0 60000 65536"/>
                        <a:gd name="T8" fmla="*/ 0 60000 65536"/>
                        <a:gd name="T9" fmla="*/ 0 w 1137"/>
                        <a:gd name="T10" fmla="*/ 0 h 1411"/>
                        <a:gd name="T11" fmla="*/ 1137 w 1137"/>
                        <a:gd name="T12" fmla="*/ 1411 h 1411"/>
                      </a:gdLst>
                      <a:ahLst/>
                      <a:cxnLst>
                        <a:cxn ang="T6">
                          <a:pos x="T0" y="T1"/>
                        </a:cxn>
                        <a:cxn ang="T7">
                          <a:pos x="T2" y="T3"/>
                        </a:cxn>
                        <a:cxn ang="T8">
                          <a:pos x="T4" y="T5"/>
                        </a:cxn>
                      </a:cxnLst>
                      <a:rect l="T9" t="T10" r="T11" b="T12"/>
                      <a:pathLst>
                        <a:path w="1137" h="1411">
                          <a:moveTo>
                            <a:pt x="0" y="0"/>
                          </a:moveTo>
                          <a:cubicBezTo>
                            <a:pt x="65" y="74"/>
                            <a:pt x="198" y="211"/>
                            <a:pt x="388" y="446"/>
                          </a:cubicBezTo>
                          <a:cubicBezTo>
                            <a:pt x="578" y="681"/>
                            <a:pt x="981" y="1210"/>
                            <a:pt x="1137" y="1411"/>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7049" name="Group 75"/>
                  <p:cNvGrpSpPr>
                    <a:grpSpLocks/>
                  </p:cNvGrpSpPr>
                  <p:nvPr/>
                </p:nvGrpSpPr>
                <p:grpSpPr bwMode="auto">
                  <a:xfrm>
                    <a:off x="2746" y="2572"/>
                    <a:ext cx="1637" cy="1376"/>
                    <a:chOff x="2693" y="2510"/>
                    <a:chExt cx="2342" cy="1969"/>
                  </a:xfrm>
                </p:grpSpPr>
                <p:sp>
                  <p:nvSpPr>
                    <p:cNvPr id="37050" name="Freeform 76"/>
                    <p:cNvSpPr>
                      <a:spLocks/>
                    </p:cNvSpPr>
                    <p:nvPr/>
                  </p:nvSpPr>
                  <p:spPr bwMode="auto">
                    <a:xfrm>
                      <a:off x="2693" y="2510"/>
                      <a:ext cx="2342" cy="1969"/>
                    </a:xfrm>
                    <a:custGeom>
                      <a:avLst/>
                      <a:gdLst>
                        <a:gd name="T0" fmla="*/ 144 w 2342"/>
                        <a:gd name="T1" fmla="*/ 197 h 1969"/>
                        <a:gd name="T2" fmla="*/ 2016 w 2342"/>
                        <a:gd name="T3" fmla="*/ 557 h 1969"/>
                        <a:gd name="T4" fmla="*/ 2102 w 2342"/>
                        <a:gd name="T5" fmla="*/ 903 h 1969"/>
                        <a:gd name="T6" fmla="*/ 2160 w 2342"/>
                        <a:gd name="T7" fmla="*/ 1104 h 1969"/>
                        <a:gd name="T8" fmla="*/ 1973 w 2342"/>
                        <a:gd name="T9" fmla="*/ 1220 h 1969"/>
                        <a:gd name="T10" fmla="*/ 1901 w 2342"/>
                        <a:gd name="T11" fmla="*/ 1450 h 1969"/>
                        <a:gd name="T12" fmla="*/ 1670 w 2342"/>
                        <a:gd name="T13" fmla="*/ 1522 h 1969"/>
                        <a:gd name="T14" fmla="*/ 1555 w 2342"/>
                        <a:gd name="T15" fmla="*/ 1637 h 1969"/>
                        <a:gd name="T16" fmla="*/ 1310 w 2342"/>
                        <a:gd name="T17" fmla="*/ 1623 h 1969"/>
                        <a:gd name="T18" fmla="*/ 1152 w 2342"/>
                        <a:gd name="T19" fmla="*/ 1738 h 1969"/>
                        <a:gd name="T20" fmla="*/ 144 w 2342"/>
                        <a:gd name="T21" fmla="*/ 197 h 19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42"/>
                        <a:gd name="T34" fmla="*/ 0 h 1969"/>
                        <a:gd name="T35" fmla="*/ 2342 w 2342"/>
                        <a:gd name="T36" fmla="*/ 1969 h 19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42" h="1969">
                          <a:moveTo>
                            <a:pt x="144" y="197"/>
                          </a:moveTo>
                          <a:cubicBezTo>
                            <a:pt x="288" y="0"/>
                            <a:pt x="1690" y="439"/>
                            <a:pt x="2016" y="557"/>
                          </a:cubicBezTo>
                          <a:cubicBezTo>
                            <a:pt x="2342" y="675"/>
                            <a:pt x="2078" y="812"/>
                            <a:pt x="2102" y="903"/>
                          </a:cubicBezTo>
                          <a:cubicBezTo>
                            <a:pt x="2126" y="994"/>
                            <a:pt x="2181" y="1051"/>
                            <a:pt x="2160" y="1104"/>
                          </a:cubicBezTo>
                          <a:cubicBezTo>
                            <a:pt x="2139" y="1157"/>
                            <a:pt x="2016" y="1162"/>
                            <a:pt x="1973" y="1220"/>
                          </a:cubicBezTo>
                          <a:cubicBezTo>
                            <a:pt x="1930" y="1278"/>
                            <a:pt x="1951" y="1400"/>
                            <a:pt x="1901" y="1450"/>
                          </a:cubicBezTo>
                          <a:cubicBezTo>
                            <a:pt x="1851" y="1500"/>
                            <a:pt x="1728" y="1491"/>
                            <a:pt x="1670" y="1522"/>
                          </a:cubicBezTo>
                          <a:cubicBezTo>
                            <a:pt x="1612" y="1553"/>
                            <a:pt x="1615" y="1620"/>
                            <a:pt x="1555" y="1637"/>
                          </a:cubicBezTo>
                          <a:cubicBezTo>
                            <a:pt x="1495" y="1654"/>
                            <a:pt x="1377" y="1606"/>
                            <a:pt x="1310" y="1623"/>
                          </a:cubicBezTo>
                          <a:cubicBezTo>
                            <a:pt x="1243" y="1640"/>
                            <a:pt x="1349" y="1969"/>
                            <a:pt x="1152" y="1738"/>
                          </a:cubicBezTo>
                          <a:cubicBezTo>
                            <a:pt x="955" y="1507"/>
                            <a:pt x="0" y="379"/>
                            <a:pt x="144" y="197"/>
                          </a:cubicBezTo>
                          <a:close/>
                        </a:path>
                      </a:pathLst>
                    </a:custGeom>
                    <a:gradFill rotWithShape="1">
                      <a:gsLst>
                        <a:gs pos="0">
                          <a:srgbClr val="0000FF">
                            <a:alpha val="65999"/>
                          </a:srgbClr>
                        </a:gs>
                        <a:gs pos="100000">
                          <a:srgbClr val="000066"/>
                        </a:gs>
                      </a:gsLst>
                      <a:lin ang="2700000" scaled="1"/>
                    </a:gradFill>
                    <a:ln w="9525">
                      <a:solidFill>
                        <a:schemeClr val="tx1"/>
                      </a:solidFill>
                      <a:round/>
                      <a:headEnd/>
                      <a:tailEnd/>
                    </a:ln>
                  </p:spPr>
                  <p:txBody>
                    <a:bodyPr/>
                    <a:lstStyle/>
                    <a:p>
                      <a:endParaRPr lang="zh-CN" altLang="en-US"/>
                    </a:p>
                  </p:txBody>
                </p:sp>
                <p:sp>
                  <p:nvSpPr>
                    <p:cNvPr id="37051" name="Freeform 77"/>
                    <p:cNvSpPr>
                      <a:spLocks/>
                    </p:cNvSpPr>
                    <p:nvPr/>
                  </p:nvSpPr>
                  <p:spPr bwMode="auto">
                    <a:xfrm>
                      <a:off x="2866" y="2722"/>
                      <a:ext cx="1900" cy="619"/>
                    </a:xfrm>
                    <a:custGeom>
                      <a:avLst/>
                      <a:gdLst>
                        <a:gd name="T0" fmla="*/ 0 w 1900"/>
                        <a:gd name="T1" fmla="*/ 0 h 619"/>
                        <a:gd name="T2" fmla="*/ 504 w 1900"/>
                        <a:gd name="T3" fmla="*/ 129 h 619"/>
                        <a:gd name="T4" fmla="*/ 1900 w 1900"/>
                        <a:gd name="T5" fmla="*/ 619 h 619"/>
                        <a:gd name="T6" fmla="*/ 0 60000 65536"/>
                        <a:gd name="T7" fmla="*/ 0 60000 65536"/>
                        <a:gd name="T8" fmla="*/ 0 60000 65536"/>
                        <a:gd name="T9" fmla="*/ 0 w 1900"/>
                        <a:gd name="T10" fmla="*/ 0 h 619"/>
                        <a:gd name="T11" fmla="*/ 1900 w 1900"/>
                        <a:gd name="T12" fmla="*/ 619 h 619"/>
                      </a:gdLst>
                      <a:ahLst/>
                      <a:cxnLst>
                        <a:cxn ang="T6">
                          <a:pos x="T0" y="T1"/>
                        </a:cxn>
                        <a:cxn ang="T7">
                          <a:pos x="T2" y="T3"/>
                        </a:cxn>
                        <a:cxn ang="T8">
                          <a:pos x="T4" y="T5"/>
                        </a:cxn>
                      </a:cxnLst>
                      <a:rect l="T9" t="T10" r="T11" b="T12"/>
                      <a:pathLst>
                        <a:path w="1900" h="619">
                          <a:moveTo>
                            <a:pt x="0" y="0"/>
                          </a:moveTo>
                          <a:cubicBezTo>
                            <a:pt x="84" y="22"/>
                            <a:pt x="187" y="26"/>
                            <a:pt x="504" y="129"/>
                          </a:cubicBezTo>
                          <a:cubicBezTo>
                            <a:pt x="821" y="232"/>
                            <a:pt x="1609" y="517"/>
                            <a:pt x="1900" y="61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52" name="Freeform 78"/>
                    <p:cNvSpPr>
                      <a:spLocks/>
                    </p:cNvSpPr>
                    <p:nvPr/>
                  </p:nvSpPr>
                  <p:spPr bwMode="auto">
                    <a:xfrm>
                      <a:off x="2866" y="2708"/>
                      <a:ext cx="1771" cy="979"/>
                    </a:xfrm>
                    <a:custGeom>
                      <a:avLst/>
                      <a:gdLst>
                        <a:gd name="T0" fmla="*/ 0 w 1771"/>
                        <a:gd name="T1" fmla="*/ 0 h 979"/>
                        <a:gd name="T2" fmla="*/ 1771 w 1771"/>
                        <a:gd name="T3" fmla="*/ 979 h 979"/>
                        <a:gd name="T4" fmla="*/ 0 60000 65536"/>
                        <a:gd name="T5" fmla="*/ 0 60000 65536"/>
                        <a:gd name="T6" fmla="*/ 0 w 1771"/>
                        <a:gd name="T7" fmla="*/ 0 h 979"/>
                        <a:gd name="T8" fmla="*/ 1771 w 1771"/>
                        <a:gd name="T9" fmla="*/ 979 h 979"/>
                      </a:gdLst>
                      <a:ahLst/>
                      <a:cxnLst>
                        <a:cxn ang="T4">
                          <a:pos x="T0" y="T1"/>
                        </a:cxn>
                        <a:cxn ang="T5">
                          <a:pos x="T2" y="T3"/>
                        </a:cxn>
                      </a:cxnLst>
                      <a:rect l="T6" t="T7" r="T8" b="T9"/>
                      <a:pathLst>
                        <a:path w="1771" h="979">
                          <a:moveTo>
                            <a:pt x="0" y="0"/>
                          </a:moveTo>
                          <a:cubicBezTo>
                            <a:pt x="0" y="0"/>
                            <a:pt x="885" y="489"/>
                            <a:pt x="1771" y="97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53" name="Freeform 79"/>
                    <p:cNvSpPr>
                      <a:spLocks/>
                    </p:cNvSpPr>
                    <p:nvPr/>
                  </p:nvSpPr>
                  <p:spPr bwMode="auto">
                    <a:xfrm>
                      <a:off x="2866" y="2736"/>
                      <a:ext cx="1468" cy="1296"/>
                    </a:xfrm>
                    <a:custGeom>
                      <a:avLst/>
                      <a:gdLst>
                        <a:gd name="T0" fmla="*/ 0 w 1468"/>
                        <a:gd name="T1" fmla="*/ 0 h 1296"/>
                        <a:gd name="T2" fmla="*/ 518 w 1468"/>
                        <a:gd name="T3" fmla="*/ 418 h 1296"/>
                        <a:gd name="T4" fmla="*/ 1468 w 1468"/>
                        <a:gd name="T5" fmla="*/ 1296 h 1296"/>
                        <a:gd name="T6" fmla="*/ 0 60000 65536"/>
                        <a:gd name="T7" fmla="*/ 0 60000 65536"/>
                        <a:gd name="T8" fmla="*/ 0 60000 65536"/>
                        <a:gd name="T9" fmla="*/ 0 w 1468"/>
                        <a:gd name="T10" fmla="*/ 0 h 1296"/>
                        <a:gd name="T11" fmla="*/ 1468 w 1468"/>
                        <a:gd name="T12" fmla="*/ 1296 h 1296"/>
                      </a:gdLst>
                      <a:ahLst/>
                      <a:cxnLst>
                        <a:cxn ang="T6">
                          <a:pos x="T0" y="T1"/>
                        </a:cxn>
                        <a:cxn ang="T7">
                          <a:pos x="T2" y="T3"/>
                        </a:cxn>
                        <a:cxn ang="T8">
                          <a:pos x="T4" y="T5"/>
                        </a:cxn>
                      </a:cxnLst>
                      <a:rect l="T9" t="T10" r="T11" b="T12"/>
                      <a:pathLst>
                        <a:path w="1468" h="1296">
                          <a:moveTo>
                            <a:pt x="0" y="0"/>
                          </a:moveTo>
                          <a:cubicBezTo>
                            <a:pt x="86" y="70"/>
                            <a:pt x="273" y="202"/>
                            <a:pt x="518" y="418"/>
                          </a:cubicBezTo>
                          <a:cubicBezTo>
                            <a:pt x="763" y="634"/>
                            <a:pt x="1270" y="1113"/>
                            <a:pt x="1468" y="1296"/>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54" name="Freeform 80"/>
                    <p:cNvSpPr>
                      <a:spLocks/>
                    </p:cNvSpPr>
                    <p:nvPr/>
                  </p:nvSpPr>
                  <p:spPr bwMode="auto">
                    <a:xfrm>
                      <a:off x="2866" y="2736"/>
                      <a:ext cx="1137" cy="1411"/>
                    </a:xfrm>
                    <a:custGeom>
                      <a:avLst/>
                      <a:gdLst>
                        <a:gd name="T0" fmla="*/ 0 w 1137"/>
                        <a:gd name="T1" fmla="*/ 0 h 1411"/>
                        <a:gd name="T2" fmla="*/ 388 w 1137"/>
                        <a:gd name="T3" fmla="*/ 446 h 1411"/>
                        <a:gd name="T4" fmla="*/ 1137 w 1137"/>
                        <a:gd name="T5" fmla="*/ 1411 h 1411"/>
                        <a:gd name="T6" fmla="*/ 0 60000 65536"/>
                        <a:gd name="T7" fmla="*/ 0 60000 65536"/>
                        <a:gd name="T8" fmla="*/ 0 60000 65536"/>
                        <a:gd name="T9" fmla="*/ 0 w 1137"/>
                        <a:gd name="T10" fmla="*/ 0 h 1411"/>
                        <a:gd name="T11" fmla="*/ 1137 w 1137"/>
                        <a:gd name="T12" fmla="*/ 1411 h 1411"/>
                      </a:gdLst>
                      <a:ahLst/>
                      <a:cxnLst>
                        <a:cxn ang="T6">
                          <a:pos x="T0" y="T1"/>
                        </a:cxn>
                        <a:cxn ang="T7">
                          <a:pos x="T2" y="T3"/>
                        </a:cxn>
                        <a:cxn ang="T8">
                          <a:pos x="T4" y="T5"/>
                        </a:cxn>
                      </a:cxnLst>
                      <a:rect l="T9" t="T10" r="T11" b="T12"/>
                      <a:pathLst>
                        <a:path w="1137" h="1411">
                          <a:moveTo>
                            <a:pt x="0" y="0"/>
                          </a:moveTo>
                          <a:cubicBezTo>
                            <a:pt x="65" y="74"/>
                            <a:pt x="198" y="211"/>
                            <a:pt x="388" y="446"/>
                          </a:cubicBezTo>
                          <a:cubicBezTo>
                            <a:pt x="578" y="681"/>
                            <a:pt x="981" y="1210"/>
                            <a:pt x="1137" y="1411"/>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37038" name="Group 81"/>
                <p:cNvGrpSpPr>
                  <a:grpSpLocks/>
                </p:cNvGrpSpPr>
                <p:nvPr/>
              </p:nvGrpSpPr>
              <p:grpSpPr bwMode="auto">
                <a:xfrm>
                  <a:off x="2548" y="1690"/>
                  <a:ext cx="372" cy="2368"/>
                  <a:chOff x="2560" y="1690"/>
                  <a:chExt cx="372" cy="2368"/>
                </a:xfrm>
              </p:grpSpPr>
              <p:sp>
                <p:nvSpPr>
                  <p:cNvPr id="489554" name="Freeform 82"/>
                  <p:cNvSpPr>
                    <a:spLocks/>
                  </p:cNvSpPr>
                  <p:nvPr/>
                </p:nvSpPr>
                <p:spPr bwMode="auto">
                  <a:xfrm>
                    <a:off x="2511" y="2549"/>
                    <a:ext cx="397" cy="1414"/>
                  </a:xfrm>
                  <a:custGeom>
                    <a:avLst/>
                    <a:gdLst/>
                    <a:ahLst/>
                    <a:cxnLst>
                      <a:cxn ang="0">
                        <a:pos x="218" y="24"/>
                      </a:cxn>
                      <a:cxn ang="0">
                        <a:pos x="2" y="226"/>
                      </a:cxn>
                      <a:cxn ang="0">
                        <a:pos x="204" y="1378"/>
                      </a:cxn>
                      <a:cxn ang="0">
                        <a:pos x="405" y="226"/>
                      </a:cxn>
                      <a:cxn ang="0">
                        <a:pos x="218" y="24"/>
                      </a:cxn>
                    </a:cxnLst>
                    <a:rect l="0" t="0" r="r" b="b"/>
                    <a:pathLst>
                      <a:path w="407" h="1378">
                        <a:moveTo>
                          <a:pt x="218" y="24"/>
                        </a:moveTo>
                        <a:cubicBezTo>
                          <a:pt x="146" y="24"/>
                          <a:pt x="4" y="0"/>
                          <a:pt x="2" y="226"/>
                        </a:cubicBezTo>
                        <a:cubicBezTo>
                          <a:pt x="0" y="452"/>
                          <a:pt x="137" y="1378"/>
                          <a:pt x="204" y="1378"/>
                        </a:cubicBezTo>
                        <a:cubicBezTo>
                          <a:pt x="271" y="1378"/>
                          <a:pt x="403" y="452"/>
                          <a:pt x="405" y="226"/>
                        </a:cubicBezTo>
                        <a:cubicBezTo>
                          <a:pt x="407" y="0"/>
                          <a:pt x="290" y="24"/>
                          <a:pt x="218" y="24"/>
                        </a:cubicBezTo>
                        <a:close/>
                      </a:path>
                    </a:pathLst>
                  </a:custGeom>
                  <a:gradFill rotWithShape="1">
                    <a:gsLst>
                      <a:gs pos="0">
                        <a:srgbClr val="C0C0C0"/>
                      </a:gs>
                      <a:gs pos="50000">
                        <a:schemeClr val="tx2"/>
                      </a:gs>
                      <a:gs pos="100000">
                        <a:srgbClr val="C0C0C0"/>
                      </a:gs>
                    </a:gsLst>
                    <a:lin ang="0" scaled="1"/>
                  </a:gradFill>
                  <a:ln w="9525">
                    <a:noFill/>
                    <a:round/>
                    <a:headEnd/>
                    <a:tailEnd/>
                  </a:ln>
                  <a:effectLst/>
                </p:spPr>
                <p:txBody>
                  <a:bodyPr/>
                  <a:lstStyle/>
                  <a:p>
                    <a:pPr algn="r" eaLnBrk="0" hangingPunct="0">
                      <a:defRPr/>
                    </a:pPr>
                    <a:endParaRPr lang="zh-CN" altLang="en-US"/>
                  </a:p>
                </p:txBody>
              </p:sp>
              <p:grpSp>
                <p:nvGrpSpPr>
                  <p:cNvPr id="37040" name="Group 83"/>
                  <p:cNvGrpSpPr>
                    <a:grpSpLocks/>
                  </p:cNvGrpSpPr>
                  <p:nvPr/>
                </p:nvGrpSpPr>
                <p:grpSpPr bwMode="auto">
                  <a:xfrm>
                    <a:off x="2560" y="1690"/>
                    <a:ext cx="372" cy="1058"/>
                    <a:chOff x="2560" y="1822"/>
                    <a:chExt cx="372" cy="974"/>
                  </a:xfrm>
                </p:grpSpPr>
                <p:sp>
                  <p:nvSpPr>
                    <p:cNvPr id="489556" name="Oval 84"/>
                    <p:cNvSpPr>
                      <a:spLocks noChangeArrowheads="1"/>
                    </p:cNvSpPr>
                    <p:nvPr/>
                  </p:nvSpPr>
                  <p:spPr bwMode="auto">
                    <a:xfrm>
                      <a:off x="2486" y="1741"/>
                      <a:ext cx="416" cy="891"/>
                    </a:xfrm>
                    <a:prstGeom prst="ellipse">
                      <a:avLst/>
                    </a:prstGeom>
                    <a:gradFill rotWithShape="1">
                      <a:gsLst>
                        <a:gs pos="0">
                          <a:srgbClr val="C0C0C0"/>
                        </a:gs>
                        <a:gs pos="50000">
                          <a:schemeClr val="tx2"/>
                        </a:gs>
                        <a:gs pos="100000">
                          <a:srgbClr val="C0C0C0"/>
                        </a:gs>
                      </a:gsLst>
                      <a:lin ang="0" scaled="1"/>
                    </a:gradFill>
                    <a:ln w="9525">
                      <a:noFill/>
                      <a:round/>
                      <a:headEnd/>
                      <a:tailEnd/>
                    </a:ln>
                    <a:effectLst/>
                  </p:spPr>
                  <p:txBody>
                    <a:bodyPr wrap="none" anchor="ctr"/>
                    <a:lstStyle/>
                    <a:p>
                      <a:pPr algn="r" eaLnBrk="0" hangingPunct="0">
                        <a:defRPr/>
                      </a:pPr>
                      <a:endParaRPr lang="zh-CN" altLang="en-US"/>
                    </a:p>
                  </p:txBody>
                </p:sp>
                <p:grpSp>
                  <p:nvGrpSpPr>
                    <p:cNvPr id="37042" name="Group 85"/>
                    <p:cNvGrpSpPr>
                      <a:grpSpLocks/>
                    </p:cNvGrpSpPr>
                    <p:nvPr/>
                  </p:nvGrpSpPr>
                  <p:grpSpPr bwMode="auto">
                    <a:xfrm>
                      <a:off x="2600" y="1822"/>
                      <a:ext cx="116" cy="116"/>
                      <a:chOff x="1988" y="1672"/>
                      <a:chExt cx="116" cy="116"/>
                    </a:xfrm>
                  </p:grpSpPr>
                  <p:sp>
                    <p:nvSpPr>
                      <p:cNvPr id="37046" name="Oval 86"/>
                      <p:cNvSpPr>
                        <a:spLocks noChangeArrowheads="1"/>
                      </p:cNvSpPr>
                      <p:nvPr/>
                    </p:nvSpPr>
                    <p:spPr bwMode="auto">
                      <a:xfrm>
                        <a:off x="1988" y="1672"/>
                        <a:ext cx="116" cy="116"/>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37047" name="AutoShape 87"/>
                      <p:cNvSpPr>
                        <a:spLocks noChangeArrowheads="1"/>
                      </p:cNvSpPr>
                      <p:nvPr/>
                    </p:nvSpPr>
                    <p:spPr bwMode="auto">
                      <a:xfrm>
                        <a:off x="2004" y="1684"/>
                        <a:ext cx="56" cy="96"/>
                      </a:xfrm>
                      <a:prstGeom prst="moon">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37043" name="Group 88"/>
                    <p:cNvGrpSpPr>
                      <a:grpSpLocks/>
                    </p:cNvGrpSpPr>
                    <p:nvPr/>
                  </p:nvGrpSpPr>
                  <p:grpSpPr bwMode="auto">
                    <a:xfrm flipH="1">
                      <a:off x="2778" y="1822"/>
                      <a:ext cx="116" cy="116"/>
                      <a:chOff x="1988" y="1672"/>
                      <a:chExt cx="116" cy="116"/>
                    </a:xfrm>
                  </p:grpSpPr>
                  <p:sp>
                    <p:nvSpPr>
                      <p:cNvPr id="37044" name="Oval 89"/>
                      <p:cNvSpPr>
                        <a:spLocks noChangeArrowheads="1"/>
                      </p:cNvSpPr>
                      <p:nvPr/>
                    </p:nvSpPr>
                    <p:spPr bwMode="auto">
                      <a:xfrm>
                        <a:off x="1988" y="1672"/>
                        <a:ext cx="116" cy="116"/>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37045" name="AutoShape 90"/>
                      <p:cNvSpPr>
                        <a:spLocks noChangeArrowheads="1"/>
                      </p:cNvSpPr>
                      <p:nvPr/>
                    </p:nvSpPr>
                    <p:spPr bwMode="auto">
                      <a:xfrm>
                        <a:off x="2004" y="1684"/>
                        <a:ext cx="56" cy="96"/>
                      </a:xfrm>
                      <a:prstGeom prst="moon">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grpSp>
          </p:grpSp>
          <p:sp>
            <p:nvSpPr>
              <p:cNvPr id="37032" name="Freeform 91"/>
              <p:cNvSpPr>
                <a:spLocks/>
              </p:cNvSpPr>
              <p:nvPr/>
            </p:nvSpPr>
            <p:spPr bwMode="auto">
              <a:xfrm>
                <a:off x="2904" y="864"/>
                <a:ext cx="468" cy="690"/>
              </a:xfrm>
              <a:custGeom>
                <a:avLst/>
                <a:gdLst>
                  <a:gd name="T0" fmla="*/ 0 w 156"/>
                  <a:gd name="T1" fmla="*/ 631825 h 462"/>
                  <a:gd name="T2" fmla="*/ 2147483647 w 156"/>
                  <a:gd name="T3" fmla="*/ 188652 h 462"/>
                  <a:gd name="T4" fmla="*/ 2147483647 w 156"/>
                  <a:gd name="T5" fmla="*/ 0 h 462"/>
                  <a:gd name="T6" fmla="*/ 0 60000 65536"/>
                  <a:gd name="T7" fmla="*/ 0 60000 65536"/>
                  <a:gd name="T8" fmla="*/ 0 60000 65536"/>
                  <a:gd name="T9" fmla="*/ 0 w 156"/>
                  <a:gd name="T10" fmla="*/ 0 h 462"/>
                  <a:gd name="T11" fmla="*/ 156 w 156"/>
                  <a:gd name="T12" fmla="*/ 462 h 462"/>
                </a:gdLst>
                <a:ahLst/>
                <a:cxnLst>
                  <a:cxn ang="T6">
                    <a:pos x="T0" y="T1"/>
                  </a:cxn>
                  <a:cxn ang="T7">
                    <a:pos x="T2" y="T3"/>
                  </a:cxn>
                  <a:cxn ang="T8">
                    <a:pos x="T4" y="T5"/>
                  </a:cxn>
                </a:cxnLst>
                <a:rect l="T9" t="T10" r="T11" b="T12"/>
                <a:pathLst>
                  <a:path w="156" h="462">
                    <a:moveTo>
                      <a:pt x="0" y="462"/>
                    </a:moveTo>
                    <a:cubicBezTo>
                      <a:pt x="5" y="338"/>
                      <a:pt x="10" y="215"/>
                      <a:pt x="36" y="138"/>
                    </a:cubicBezTo>
                    <a:cubicBezTo>
                      <a:pt x="62" y="61"/>
                      <a:pt x="134" y="22"/>
                      <a:pt x="156" y="0"/>
                    </a:cubicBezTo>
                  </a:path>
                </a:pathLst>
              </a:cu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33" name="Freeform 92"/>
              <p:cNvSpPr>
                <a:spLocks/>
              </p:cNvSpPr>
              <p:nvPr/>
            </p:nvSpPr>
            <p:spPr bwMode="auto">
              <a:xfrm flipH="1">
                <a:off x="2370" y="864"/>
                <a:ext cx="468" cy="690"/>
              </a:xfrm>
              <a:custGeom>
                <a:avLst/>
                <a:gdLst>
                  <a:gd name="T0" fmla="*/ 0 w 156"/>
                  <a:gd name="T1" fmla="*/ 631825 h 462"/>
                  <a:gd name="T2" fmla="*/ 2147483647 w 156"/>
                  <a:gd name="T3" fmla="*/ 188652 h 462"/>
                  <a:gd name="T4" fmla="*/ 2147483647 w 156"/>
                  <a:gd name="T5" fmla="*/ 0 h 462"/>
                  <a:gd name="T6" fmla="*/ 0 60000 65536"/>
                  <a:gd name="T7" fmla="*/ 0 60000 65536"/>
                  <a:gd name="T8" fmla="*/ 0 60000 65536"/>
                  <a:gd name="T9" fmla="*/ 0 w 156"/>
                  <a:gd name="T10" fmla="*/ 0 h 462"/>
                  <a:gd name="T11" fmla="*/ 156 w 156"/>
                  <a:gd name="T12" fmla="*/ 462 h 462"/>
                </a:gdLst>
                <a:ahLst/>
                <a:cxnLst>
                  <a:cxn ang="T6">
                    <a:pos x="T0" y="T1"/>
                  </a:cxn>
                  <a:cxn ang="T7">
                    <a:pos x="T2" y="T3"/>
                  </a:cxn>
                  <a:cxn ang="T8">
                    <a:pos x="T4" y="T5"/>
                  </a:cxn>
                </a:cxnLst>
                <a:rect l="T9" t="T10" r="T11" b="T12"/>
                <a:pathLst>
                  <a:path w="156" h="462">
                    <a:moveTo>
                      <a:pt x="0" y="462"/>
                    </a:moveTo>
                    <a:cubicBezTo>
                      <a:pt x="5" y="338"/>
                      <a:pt x="10" y="215"/>
                      <a:pt x="36" y="138"/>
                    </a:cubicBezTo>
                    <a:cubicBezTo>
                      <a:pt x="62" y="61"/>
                      <a:pt x="134" y="22"/>
                      <a:pt x="156" y="0"/>
                    </a:cubicBezTo>
                  </a:path>
                </a:pathLst>
              </a:cu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1" name="Group 93"/>
          <p:cNvGrpSpPr>
            <a:grpSpLocks/>
          </p:cNvGrpSpPr>
          <p:nvPr/>
        </p:nvGrpSpPr>
        <p:grpSpPr bwMode="auto">
          <a:xfrm rot="-2369073">
            <a:off x="6877050" y="1773238"/>
            <a:ext cx="847725" cy="1944687"/>
            <a:chOff x="1367" y="425"/>
            <a:chExt cx="1281" cy="2270"/>
          </a:xfrm>
        </p:grpSpPr>
        <p:grpSp>
          <p:nvGrpSpPr>
            <p:cNvPr id="36961" name="Group 94"/>
            <p:cNvGrpSpPr>
              <a:grpSpLocks/>
            </p:cNvGrpSpPr>
            <p:nvPr/>
          </p:nvGrpSpPr>
          <p:grpSpPr bwMode="auto">
            <a:xfrm flipH="1">
              <a:off x="1367" y="425"/>
              <a:ext cx="681" cy="2270"/>
              <a:chOff x="1919" y="425"/>
              <a:chExt cx="1509" cy="2270"/>
            </a:xfrm>
          </p:grpSpPr>
          <p:grpSp>
            <p:nvGrpSpPr>
              <p:cNvPr id="37003" name="Group 95"/>
              <p:cNvGrpSpPr>
                <a:grpSpLocks/>
              </p:cNvGrpSpPr>
              <p:nvPr/>
            </p:nvGrpSpPr>
            <p:grpSpPr bwMode="auto">
              <a:xfrm>
                <a:off x="1919" y="425"/>
                <a:ext cx="1509" cy="1274"/>
                <a:chOff x="2595" y="679"/>
                <a:chExt cx="2435" cy="2055"/>
              </a:xfrm>
            </p:grpSpPr>
            <p:grpSp>
              <p:nvGrpSpPr>
                <p:cNvPr id="37017" name="Group 96"/>
                <p:cNvGrpSpPr>
                  <a:grpSpLocks/>
                </p:cNvGrpSpPr>
                <p:nvPr/>
              </p:nvGrpSpPr>
              <p:grpSpPr bwMode="auto">
                <a:xfrm>
                  <a:off x="2595" y="679"/>
                  <a:ext cx="2435" cy="2055"/>
                  <a:chOff x="2595" y="679"/>
                  <a:chExt cx="2435" cy="2055"/>
                </a:xfrm>
              </p:grpSpPr>
              <p:sp>
                <p:nvSpPr>
                  <p:cNvPr id="37024" name="Freeform 97"/>
                  <p:cNvSpPr>
                    <a:spLocks/>
                  </p:cNvSpPr>
                  <p:nvPr/>
                </p:nvSpPr>
                <p:spPr bwMode="auto">
                  <a:xfrm>
                    <a:off x="2595" y="679"/>
                    <a:ext cx="2435" cy="2055"/>
                  </a:xfrm>
                  <a:custGeom>
                    <a:avLst/>
                    <a:gdLst>
                      <a:gd name="T0" fmla="*/ 242 w 2435"/>
                      <a:gd name="T1" fmla="*/ 1927 h 2055"/>
                      <a:gd name="T2" fmla="*/ 703 w 2435"/>
                      <a:gd name="T3" fmla="*/ 1049 h 2055"/>
                      <a:gd name="T4" fmla="*/ 1610 w 2435"/>
                      <a:gd name="T5" fmla="*/ 156 h 2055"/>
                      <a:gd name="T6" fmla="*/ 2071 w 2435"/>
                      <a:gd name="T7" fmla="*/ 113 h 2055"/>
                      <a:gd name="T8" fmla="*/ 1970 w 2435"/>
                      <a:gd name="T9" fmla="*/ 401 h 2055"/>
                      <a:gd name="T10" fmla="*/ 2114 w 2435"/>
                      <a:gd name="T11" fmla="*/ 545 h 2055"/>
                      <a:gd name="T12" fmla="*/ 2071 w 2435"/>
                      <a:gd name="T13" fmla="*/ 790 h 2055"/>
                      <a:gd name="T14" fmla="*/ 2215 w 2435"/>
                      <a:gd name="T15" fmla="*/ 963 h 2055"/>
                      <a:gd name="T16" fmla="*/ 2157 w 2435"/>
                      <a:gd name="T17" fmla="*/ 1207 h 2055"/>
                      <a:gd name="T18" fmla="*/ 2272 w 2435"/>
                      <a:gd name="T19" fmla="*/ 1452 h 2055"/>
                      <a:gd name="T20" fmla="*/ 2171 w 2435"/>
                      <a:gd name="T21" fmla="*/ 1683 h 2055"/>
                      <a:gd name="T22" fmla="*/ 2114 w 2435"/>
                      <a:gd name="T23" fmla="*/ 2014 h 2055"/>
                      <a:gd name="T24" fmla="*/ 299 w 2435"/>
                      <a:gd name="T25" fmla="*/ 1984 h 20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35"/>
                      <a:gd name="T40" fmla="*/ 0 h 2055"/>
                      <a:gd name="T41" fmla="*/ 2435 w 2435"/>
                      <a:gd name="T42" fmla="*/ 2055 h 20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35" h="2055">
                        <a:moveTo>
                          <a:pt x="242" y="1927"/>
                        </a:moveTo>
                        <a:cubicBezTo>
                          <a:pt x="0" y="1752"/>
                          <a:pt x="475" y="1344"/>
                          <a:pt x="703" y="1049"/>
                        </a:cubicBezTo>
                        <a:cubicBezTo>
                          <a:pt x="931" y="754"/>
                          <a:pt x="1382" y="312"/>
                          <a:pt x="1610" y="156"/>
                        </a:cubicBezTo>
                        <a:cubicBezTo>
                          <a:pt x="1838" y="0"/>
                          <a:pt x="2011" y="72"/>
                          <a:pt x="2071" y="113"/>
                        </a:cubicBezTo>
                        <a:cubicBezTo>
                          <a:pt x="2131" y="154"/>
                          <a:pt x="1963" y="329"/>
                          <a:pt x="1970" y="401"/>
                        </a:cubicBezTo>
                        <a:cubicBezTo>
                          <a:pt x="1977" y="473"/>
                          <a:pt x="2097" y="480"/>
                          <a:pt x="2114" y="545"/>
                        </a:cubicBezTo>
                        <a:cubicBezTo>
                          <a:pt x="2131" y="610"/>
                          <a:pt x="2054" y="720"/>
                          <a:pt x="2071" y="790"/>
                        </a:cubicBezTo>
                        <a:cubicBezTo>
                          <a:pt x="2088" y="860"/>
                          <a:pt x="2201" y="894"/>
                          <a:pt x="2215" y="963"/>
                        </a:cubicBezTo>
                        <a:cubicBezTo>
                          <a:pt x="2229" y="1032"/>
                          <a:pt x="2148" y="1126"/>
                          <a:pt x="2157" y="1207"/>
                        </a:cubicBezTo>
                        <a:cubicBezTo>
                          <a:pt x="2166" y="1288"/>
                          <a:pt x="2270" y="1373"/>
                          <a:pt x="2272" y="1452"/>
                        </a:cubicBezTo>
                        <a:cubicBezTo>
                          <a:pt x="2274" y="1531"/>
                          <a:pt x="2197" y="1589"/>
                          <a:pt x="2171" y="1683"/>
                        </a:cubicBezTo>
                        <a:cubicBezTo>
                          <a:pt x="2145" y="1777"/>
                          <a:pt x="2435" y="1973"/>
                          <a:pt x="2114" y="2014"/>
                        </a:cubicBezTo>
                        <a:cubicBezTo>
                          <a:pt x="1793" y="2055"/>
                          <a:pt x="632" y="1945"/>
                          <a:pt x="299" y="1984"/>
                        </a:cubicBezTo>
                      </a:path>
                    </a:pathLst>
                  </a:custGeom>
                  <a:gradFill rotWithShape="1">
                    <a:gsLst>
                      <a:gs pos="0">
                        <a:srgbClr val="0000FF">
                          <a:alpha val="60001"/>
                        </a:srgbClr>
                      </a:gs>
                      <a:gs pos="100000">
                        <a:srgbClr val="000066"/>
                      </a:gs>
                    </a:gsLst>
                    <a:lin ang="18900000" scaled="1"/>
                  </a:gradFill>
                  <a:ln w="9525">
                    <a:solidFill>
                      <a:schemeClr val="tx1"/>
                    </a:solidFill>
                    <a:round/>
                    <a:headEnd/>
                    <a:tailEnd/>
                  </a:ln>
                </p:spPr>
                <p:txBody>
                  <a:bodyPr/>
                  <a:lstStyle/>
                  <a:p>
                    <a:endParaRPr lang="zh-CN" altLang="en-US"/>
                  </a:p>
                </p:txBody>
              </p:sp>
              <p:sp>
                <p:nvSpPr>
                  <p:cNvPr id="37025" name="Freeform 98"/>
                  <p:cNvSpPr>
                    <a:spLocks/>
                  </p:cNvSpPr>
                  <p:nvPr/>
                </p:nvSpPr>
                <p:spPr bwMode="auto">
                  <a:xfrm>
                    <a:off x="2808" y="1109"/>
                    <a:ext cx="1728" cy="1353"/>
                  </a:xfrm>
                  <a:custGeom>
                    <a:avLst/>
                    <a:gdLst>
                      <a:gd name="T0" fmla="*/ 0 w 1728"/>
                      <a:gd name="T1" fmla="*/ 1353 h 1353"/>
                      <a:gd name="T2" fmla="*/ 677 w 1728"/>
                      <a:gd name="T3" fmla="*/ 792 h 1353"/>
                      <a:gd name="T4" fmla="*/ 1728 w 1728"/>
                      <a:gd name="T5" fmla="*/ 0 h 1353"/>
                      <a:gd name="T6" fmla="*/ 0 60000 65536"/>
                      <a:gd name="T7" fmla="*/ 0 60000 65536"/>
                      <a:gd name="T8" fmla="*/ 0 60000 65536"/>
                      <a:gd name="T9" fmla="*/ 0 w 1728"/>
                      <a:gd name="T10" fmla="*/ 0 h 1353"/>
                      <a:gd name="T11" fmla="*/ 1728 w 1728"/>
                      <a:gd name="T12" fmla="*/ 1353 h 1353"/>
                    </a:gdLst>
                    <a:ahLst/>
                    <a:cxnLst>
                      <a:cxn ang="T6">
                        <a:pos x="T0" y="T1"/>
                      </a:cxn>
                      <a:cxn ang="T7">
                        <a:pos x="T2" y="T3"/>
                      </a:cxn>
                      <a:cxn ang="T8">
                        <a:pos x="T4" y="T5"/>
                      </a:cxn>
                    </a:cxnLst>
                    <a:rect l="T9" t="T10" r="T11" b="T12"/>
                    <a:pathLst>
                      <a:path w="1728" h="1353">
                        <a:moveTo>
                          <a:pt x="0" y="1353"/>
                        </a:moveTo>
                        <a:cubicBezTo>
                          <a:pt x="113" y="1260"/>
                          <a:pt x="389" y="1017"/>
                          <a:pt x="677" y="792"/>
                        </a:cubicBezTo>
                        <a:cubicBezTo>
                          <a:pt x="965" y="567"/>
                          <a:pt x="1509" y="165"/>
                          <a:pt x="172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26" name="Freeform 99"/>
                  <p:cNvSpPr>
                    <a:spLocks/>
                  </p:cNvSpPr>
                  <p:nvPr/>
                </p:nvSpPr>
                <p:spPr bwMode="auto">
                  <a:xfrm>
                    <a:off x="2822" y="1498"/>
                    <a:ext cx="1858" cy="979"/>
                  </a:xfrm>
                  <a:custGeom>
                    <a:avLst/>
                    <a:gdLst>
                      <a:gd name="T0" fmla="*/ 0 w 1858"/>
                      <a:gd name="T1" fmla="*/ 979 h 979"/>
                      <a:gd name="T2" fmla="*/ 778 w 1858"/>
                      <a:gd name="T3" fmla="*/ 518 h 979"/>
                      <a:gd name="T4" fmla="*/ 1858 w 1858"/>
                      <a:gd name="T5" fmla="*/ 0 h 979"/>
                      <a:gd name="T6" fmla="*/ 0 60000 65536"/>
                      <a:gd name="T7" fmla="*/ 0 60000 65536"/>
                      <a:gd name="T8" fmla="*/ 0 60000 65536"/>
                      <a:gd name="T9" fmla="*/ 0 w 1858"/>
                      <a:gd name="T10" fmla="*/ 0 h 979"/>
                      <a:gd name="T11" fmla="*/ 1858 w 1858"/>
                      <a:gd name="T12" fmla="*/ 979 h 979"/>
                    </a:gdLst>
                    <a:ahLst/>
                    <a:cxnLst>
                      <a:cxn ang="T6">
                        <a:pos x="T0" y="T1"/>
                      </a:cxn>
                      <a:cxn ang="T7">
                        <a:pos x="T2" y="T3"/>
                      </a:cxn>
                      <a:cxn ang="T8">
                        <a:pos x="T4" y="T5"/>
                      </a:cxn>
                    </a:cxnLst>
                    <a:rect l="T9" t="T10" r="T11" b="T12"/>
                    <a:pathLst>
                      <a:path w="1858" h="979">
                        <a:moveTo>
                          <a:pt x="0" y="979"/>
                        </a:moveTo>
                        <a:cubicBezTo>
                          <a:pt x="130" y="902"/>
                          <a:pt x="468" y="681"/>
                          <a:pt x="778" y="518"/>
                        </a:cubicBezTo>
                        <a:cubicBezTo>
                          <a:pt x="1088" y="355"/>
                          <a:pt x="1633" y="108"/>
                          <a:pt x="185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27" name="Freeform 100"/>
                  <p:cNvSpPr>
                    <a:spLocks/>
                  </p:cNvSpPr>
                  <p:nvPr/>
                </p:nvSpPr>
                <p:spPr bwMode="auto">
                  <a:xfrm>
                    <a:off x="2822" y="1901"/>
                    <a:ext cx="1930" cy="576"/>
                  </a:xfrm>
                  <a:custGeom>
                    <a:avLst/>
                    <a:gdLst>
                      <a:gd name="T0" fmla="*/ 0 w 1930"/>
                      <a:gd name="T1" fmla="*/ 576 h 576"/>
                      <a:gd name="T2" fmla="*/ 663 w 1930"/>
                      <a:gd name="T3" fmla="*/ 345 h 576"/>
                      <a:gd name="T4" fmla="*/ 1930 w 1930"/>
                      <a:gd name="T5" fmla="*/ 0 h 576"/>
                      <a:gd name="T6" fmla="*/ 0 60000 65536"/>
                      <a:gd name="T7" fmla="*/ 0 60000 65536"/>
                      <a:gd name="T8" fmla="*/ 0 60000 65536"/>
                      <a:gd name="T9" fmla="*/ 0 w 1930"/>
                      <a:gd name="T10" fmla="*/ 0 h 576"/>
                      <a:gd name="T11" fmla="*/ 1930 w 1930"/>
                      <a:gd name="T12" fmla="*/ 576 h 576"/>
                    </a:gdLst>
                    <a:ahLst/>
                    <a:cxnLst>
                      <a:cxn ang="T6">
                        <a:pos x="T0" y="T1"/>
                      </a:cxn>
                      <a:cxn ang="T7">
                        <a:pos x="T2" y="T3"/>
                      </a:cxn>
                      <a:cxn ang="T8">
                        <a:pos x="T4" y="T5"/>
                      </a:cxn>
                    </a:cxnLst>
                    <a:rect l="T9" t="T10" r="T11" b="T12"/>
                    <a:pathLst>
                      <a:path w="1930" h="576">
                        <a:moveTo>
                          <a:pt x="0" y="576"/>
                        </a:moveTo>
                        <a:cubicBezTo>
                          <a:pt x="110" y="537"/>
                          <a:pt x="341" y="441"/>
                          <a:pt x="663" y="345"/>
                        </a:cubicBezTo>
                        <a:cubicBezTo>
                          <a:pt x="985" y="249"/>
                          <a:pt x="1666" y="72"/>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28" name="Freeform 101"/>
                  <p:cNvSpPr>
                    <a:spLocks/>
                  </p:cNvSpPr>
                  <p:nvPr/>
                </p:nvSpPr>
                <p:spPr bwMode="auto">
                  <a:xfrm>
                    <a:off x="2808" y="2390"/>
                    <a:ext cx="1930" cy="87"/>
                  </a:xfrm>
                  <a:custGeom>
                    <a:avLst/>
                    <a:gdLst>
                      <a:gd name="T0" fmla="*/ 0 w 1930"/>
                      <a:gd name="T1" fmla="*/ 87 h 87"/>
                      <a:gd name="T2" fmla="*/ 634 w 1930"/>
                      <a:gd name="T3" fmla="*/ 29 h 87"/>
                      <a:gd name="T4" fmla="*/ 1930 w 1930"/>
                      <a:gd name="T5" fmla="*/ 0 h 87"/>
                      <a:gd name="T6" fmla="*/ 0 60000 65536"/>
                      <a:gd name="T7" fmla="*/ 0 60000 65536"/>
                      <a:gd name="T8" fmla="*/ 0 60000 65536"/>
                      <a:gd name="T9" fmla="*/ 0 w 1930"/>
                      <a:gd name="T10" fmla="*/ 0 h 87"/>
                      <a:gd name="T11" fmla="*/ 1930 w 1930"/>
                      <a:gd name="T12" fmla="*/ 87 h 87"/>
                    </a:gdLst>
                    <a:ahLst/>
                    <a:cxnLst>
                      <a:cxn ang="T6">
                        <a:pos x="T0" y="T1"/>
                      </a:cxn>
                      <a:cxn ang="T7">
                        <a:pos x="T2" y="T3"/>
                      </a:cxn>
                      <a:cxn ang="T8">
                        <a:pos x="T4" y="T5"/>
                      </a:cxn>
                    </a:cxnLst>
                    <a:rect l="T9" t="T10" r="T11" b="T12"/>
                    <a:pathLst>
                      <a:path w="1930" h="87">
                        <a:moveTo>
                          <a:pt x="0" y="87"/>
                        </a:moveTo>
                        <a:cubicBezTo>
                          <a:pt x="106" y="77"/>
                          <a:pt x="312" y="44"/>
                          <a:pt x="634" y="29"/>
                        </a:cubicBezTo>
                        <a:cubicBezTo>
                          <a:pt x="956" y="14"/>
                          <a:pt x="1660" y="6"/>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7018" name="Group 102"/>
                <p:cNvGrpSpPr>
                  <a:grpSpLocks/>
                </p:cNvGrpSpPr>
                <p:nvPr/>
              </p:nvGrpSpPr>
              <p:grpSpPr bwMode="auto">
                <a:xfrm>
                  <a:off x="2634" y="1215"/>
                  <a:ext cx="1701" cy="1436"/>
                  <a:chOff x="2595" y="679"/>
                  <a:chExt cx="2435" cy="2055"/>
                </a:xfrm>
              </p:grpSpPr>
              <p:sp>
                <p:nvSpPr>
                  <p:cNvPr id="37019" name="Freeform 103"/>
                  <p:cNvSpPr>
                    <a:spLocks/>
                  </p:cNvSpPr>
                  <p:nvPr/>
                </p:nvSpPr>
                <p:spPr bwMode="auto">
                  <a:xfrm>
                    <a:off x="2595" y="679"/>
                    <a:ext cx="2435" cy="2055"/>
                  </a:xfrm>
                  <a:custGeom>
                    <a:avLst/>
                    <a:gdLst>
                      <a:gd name="T0" fmla="*/ 242 w 2435"/>
                      <a:gd name="T1" fmla="*/ 1927 h 2055"/>
                      <a:gd name="T2" fmla="*/ 703 w 2435"/>
                      <a:gd name="T3" fmla="*/ 1049 h 2055"/>
                      <a:gd name="T4" fmla="*/ 1610 w 2435"/>
                      <a:gd name="T5" fmla="*/ 156 h 2055"/>
                      <a:gd name="T6" fmla="*/ 2071 w 2435"/>
                      <a:gd name="T7" fmla="*/ 113 h 2055"/>
                      <a:gd name="T8" fmla="*/ 1970 w 2435"/>
                      <a:gd name="T9" fmla="*/ 401 h 2055"/>
                      <a:gd name="T10" fmla="*/ 2114 w 2435"/>
                      <a:gd name="T11" fmla="*/ 545 h 2055"/>
                      <a:gd name="T12" fmla="*/ 2071 w 2435"/>
                      <a:gd name="T13" fmla="*/ 790 h 2055"/>
                      <a:gd name="T14" fmla="*/ 2215 w 2435"/>
                      <a:gd name="T15" fmla="*/ 963 h 2055"/>
                      <a:gd name="T16" fmla="*/ 2157 w 2435"/>
                      <a:gd name="T17" fmla="*/ 1207 h 2055"/>
                      <a:gd name="T18" fmla="*/ 2272 w 2435"/>
                      <a:gd name="T19" fmla="*/ 1452 h 2055"/>
                      <a:gd name="T20" fmla="*/ 2171 w 2435"/>
                      <a:gd name="T21" fmla="*/ 1683 h 2055"/>
                      <a:gd name="T22" fmla="*/ 2114 w 2435"/>
                      <a:gd name="T23" fmla="*/ 2014 h 2055"/>
                      <a:gd name="T24" fmla="*/ 299 w 2435"/>
                      <a:gd name="T25" fmla="*/ 1984 h 20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35"/>
                      <a:gd name="T40" fmla="*/ 0 h 2055"/>
                      <a:gd name="T41" fmla="*/ 2435 w 2435"/>
                      <a:gd name="T42" fmla="*/ 2055 h 20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35" h="2055">
                        <a:moveTo>
                          <a:pt x="242" y="1927"/>
                        </a:moveTo>
                        <a:cubicBezTo>
                          <a:pt x="0" y="1752"/>
                          <a:pt x="475" y="1344"/>
                          <a:pt x="703" y="1049"/>
                        </a:cubicBezTo>
                        <a:cubicBezTo>
                          <a:pt x="931" y="754"/>
                          <a:pt x="1382" y="312"/>
                          <a:pt x="1610" y="156"/>
                        </a:cubicBezTo>
                        <a:cubicBezTo>
                          <a:pt x="1838" y="0"/>
                          <a:pt x="2011" y="72"/>
                          <a:pt x="2071" y="113"/>
                        </a:cubicBezTo>
                        <a:cubicBezTo>
                          <a:pt x="2131" y="154"/>
                          <a:pt x="1963" y="329"/>
                          <a:pt x="1970" y="401"/>
                        </a:cubicBezTo>
                        <a:cubicBezTo>
                          <a:pt x="1977" y="473"/>
                          <a:pt x="2097" y="480"/>
                          <a:pt x="2114" y="545"/>
                        </a:cubicBezTo>
                        <a:cubicBezTo>
                          <a:pt x="2131" y="610"/>
                          <a:pt x="2054" y="720"/>
                          <a:pt x="2071" y="790"/>
                        </a:cubicBezTo>
                        <a:cubicBezTo>
                          <a:pt x="2088" y="860"/>
                          <a:pt x="2201" y="894"/>
                          <a:pt x="2215" y="963"/>
                        </a:cubicBezTo>
                        <a:cubicBezTo>
                          <a:pt x="2229" y="1032"/>
                          <a:pt x="2148" y="1126"/>
                          <a:pt x="2157" y="1207"/>
                        </a:cubicBezTo>
                        <a:cubicBezTo>
                          <a:pt x="2166" y="1288"/>
                          <a:pt x="2270" y="1373"/>
                          <a:pt x="2272" y="1452"/>
                        </a:cubicBezTo>
                        <a:cubicBezTo>
                          <a:pt x="2274" y="1531"/>
                          <a:pt x="2197" y="1589"/>
                          <a:pt x="2171" y="1683"/>
                        </a:cubicBezTo>
                        <a:cubicBezTo>
                          <a:pt x="2145" y="1777"/>
                          <a:pt x="2435" y="1973"/>
                          <a:pt x="2114" y="2014"/>
                        </a:cubicBezTo>
                        <a:cubicBezTo>
                          <a:pt x="1793" y="2055"/>
                          <a:pt x="632" y="1945"/>
                          <a:pt x="299" y="1984"/>
                        </a:cubicBezTo>
                      </a:path>
                    </a:pathLst>
                  </a:custGeom>
                  <a:gradFill rotWithShape="1">
                    <a:gsLst>
                      <a:gs pos="0">
                        <a:srgbClr val="0000FF">
                          <a:alpha val="60001"/>
                        </a:srgbClr>
                      </a:gs>
                      <a:gs pos="100000">
                        <a:srgbClr val="000066"/>
                      </a:gs>
                    </a:gsLst>
                    <a:lin ang="18900000" scaled="1"/>
                  </a:gradFill>
                  <a:ln w="9525">
                    <a:solidFill>
                      <a:schemeClr val="tx1"/>
                    </a:solidFill>
                    <a:round/>
                    <a:headEnd/>
                    <a:tailEnd/>
                  </a:ln>
                </p:spPr>
                <p:txBody>
                  <a:bodyPr/>
                  <a:lstStyle/>
                  <a:p>
                    <a:endParaRPr lang="zh-CN" altLang="en-US"/>
                  </a:p>
                </p:txBody>
              </p:sp>
              <p:sp>
                <p:nvSpPr>
                  <p:cNvPr id="37020" name="Freeform 104"/>
                  <p:cNvSpPr>
                    <a:spLocks/>
                  </p:cNvSpPr>
                  <p:nvPr/>
                </p:nvSpPr>
                <p:spPr bwMode="auto">
                  <a:xfrm>
                    <a:off x="2808" y="1109"/>
                    <a:ext cx="1728" cy="1353"/>
                  </a:xfrm>
                  <a:custGeom>
                    <a:avLst/>
                    <a:gdLst>
                      <a:gd name="T0" fmla="*/ 0 w 1728"/>
                      <a:gd name="T1" fmla="*/ 1353 h 1353"/>
                      <a:gd name="T2" fmla="*/ 677 w 1728"/>
                      <a:gd name="T3" fmla="*/ 792 h 1353"/>
                      <a:gd name="T4" fmla="*/ 1728 w 1728"/>
                      <a:gd name="T5" fmla="*/ 0 h 1353"/>
                      <a:gd name="T6" fmla="*/ 0 60000 65536"/>
                      <a:gd name="T7" fmla="*/ 0 60000 65536"/>
                      <a:gd name="T8" fmla="*/ 0 60000 65536"/>
                      <a:gd name="T9" fmla="*/ 0 w 1728"/>
                      <a:gd name="T10" fmla="*/ 0 h 1353"/>
                      <a:gd name="T11" fmla="*/ 1728 w 1728"/>
                      <a:gd name="T12" fmla="*/ 1353 h 1353"/>
                    </a:gdLst>
                    <a:ahLst/>
                    <a:cxnLst>
                      <a:cxn ang="T6">
                        <a:pos x="T0" y="T1"/>
                      </a:cxn>
                      <a:cxn ang="T7">
                        <a:pos x="T2" y="T3"/>
                      </a:cxn>
                      <a:cxn ang="T8">
                        <a:pos x="T4" y="T5"/>
                      </a:cxn>
                    </a:cxnLst>
                    <a:rect l="T9" t="T10" r="T11" b="T12"/>
                    <a:pathLst>
                      <a:path w="1728" h="1353">
                        <a:moveTo>
                          <a:pt x="0" y="1353"/>
                        </a:moveTo>
                        <a:cubicBezTo>
                          <a:pt x="113" y="1260"/>
                          <a:pt x="389" y="1017"/>
                          <a:pt x="677" y="792"/>
                        </a:cubicBezTo>
                        <a:cubicBezTo>
                          <a:pt x="965" y="567"/>
                          <a:pt x="1509" y="165"/>
                          <a:pt x="172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21" name="Freeform 105"/>
                  <p:cNvSpPr>
                    <a:spLocks/>
                  </p:cNvSpPr>
                  <p:nvPr/>
                </p:nvSpPr>
                <p:spPr bwMode="auto">
                  <a:xfrm>
                    <a:off x="2822" y="1498"/>
                    <a:ext cx="1858" cy="979"/>
                  </a:xfrm>
                  <a:custGeom>
                    <a:avLst/>
                    <a:gdLst>
                      <a:gd name="T0" fmla="*/ 0 w 1858"/>
                      <a:gd name="T1" fmla="*/ 979 h 979"/>
                      <a:gd name="T2" fmla="*/ 778 w 1858"/>
                      <a:gd name="T3" fmla="*/ 518 h 979"/>
                      <a:gd name="T4" fmla="*/ 1858 w 1858"/>
                      <a:gd name="T5" fmla="*/ 0 h 979"/>
                      <a:gd name="T6" fmla="*/ 0 60000 65536"/>
                      <a:gd name="T7" fmla="*/ 0 60000 65536"/>
                      <a:gd name="T8" fmla="*/ 0 60000 65536"/>
                      <a:gd name="T9" fmla="*/ 0 w 1858"/>
                      <a:gd name="T10" fmla="*/ 0 h 979"/>
                      <a:gd name="T11" fmla="*/ 1858 w 1858"/>
                      <a:gd name="T12" fmla="*/ 979 h 979"/>
                    </a:gdLst>
                    <a:ahLst/>
                    <a:cxnLst>
                      <a:cxn ang="T6">
                        <a:pos x="T0" y="T1"/>
                      </a:cxn>
                      <a:cxn ang="T7">
                        <a:pos x="T2" y="T3"/>
                      </a:cxn>
                      <a:cxn ang="T8">
                        <a:pos x="T4" y="T5"/>
                      </a:cxn>
                    </a:cxnLst>
                    <a:rect l="T9" t="T10" r="T11" b="T12"/>
                    <a:pathLst>
                      <a:path w="1858" h="979">
                        <a:moveTo>
                          <a:pt x="0" y="979"/>
                        </a:moveTo>
                        <a:cubicBezTo>
                          <a:pt x="130" y="902"/>
                          <a:pt x="468" y="681"/>
                          <a:pt x="778" y="518"/>
                        </a:cubicBezTo>
                        <a:cubicBezTo>
                          <a:pt x="1088" y="355"/>
                          <a:pt x="1633" y="108"/>
                          <a:pt x="185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22" name="Freeform 106"/>
                  <p:cNvSpPr>
                    <a:spLocks/>
                  </p:cNvSpPr>
                  <p:nvPr/>
                </p:nvSpPr>
                <p:spPr bwMode="auto">
                  <a:xfrm>
                    <a:off x="2822" y="1901"/>
                    <a:ext cx="1930" cy="576"/>
                  </a:xfrm>
                  <a:custGeom>
                    <a:avLst/>
                    <a:gdLst>
                      <a:gd name="T0" fmla="*/ 0 w 1930"/>
                      <a:gd name="T1" fmla="*/ 576 h 576"/>
                      <a:gd name="T2" fmla="*/ 663 w 1930"/>
                      <a:gd name="T3" fmla="*/ 345 h 576"/>
                      <a:gd name="T4" fmla="*/ 1930 w 1930"/>
                      <a:gd name="T5" fmla="*/ 0 h 576"/>
                      <a:gd name="T6" fmla="*/ 0 60000 65536"/>
                      <a:gd name="T7" fmla="*/ 0 60000 65536"/>
                      <a:gd name="T8" fmla="*/ 0 60000 65536"/>
                      <a:gd name="T9" fmla="*/ 0 w 1930"/>
                      <a:gd name="T10" fmla="*/ 0 h 576"/>
                      <a:gd name="T11" fmla="*/ 1930 w 1930"/>
                      <a:gd name="T12" fmla="*/ 576 h 576"/>
                    </a:gdLst>
                    <a:ahLst/>
                    <a:cxnLst>
                      <a:cxn ang="T6">
                        <a:pos x="T0" y="T1"/>
                      </a:cxn>
                      <a:cxn ang="T7">
                        <a:pos x="T2" y="T3"/>
                      </a:cxn>
                      <a:cxn ang="T8">
                        <a:pos x="T4" y="T5"/>
                      </a:cxn>
                    </a:cxnLst>
                    <a:rect l="T9" t="T10" r="T11" b="T12"/>
                    <a:pathLst>
                      <a:path w="1930" h="576">
                        <a:moveTo>
                          <a:pt x="0" y="576"/>
                        </a:moveTo>
                        <a:cubicBezTo>
                          <a:pt x="110" y="537"/>
                          <a:pt x="341" y="441"/>
                          <a:pt x="663" y="345"/>
                        </a:cubicBezTo>
                        <a:cubicBezTo>
                          <a:pt x="985" y="249"/>
                          <a:pt x="1666" y="72"/>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23" name="Freeform 107"/>
                  <p:cNvSpPr>
                    <a:spLocks/>
                  </p:cNvSpPr>
                  <p:nvPr/>
                </p:nvSpPr>
                <p:spPr bwMode="auto">
                  <a:xfrm>
                    <a:off x="2808" y="2390"/>
                    <a:ext cx="1930" cy="87"/>
                  </a:xfrm>
                  <a:custGeom>
                    <a:avLst/>
                    <a:gdLst>
                      <a:gd name="T0" fmla="*/ 0 w 1930"/>
                      <a:gd name="T1" fmla="*/ 87 h 87"/>
                      <a:gd name="T2" fmla="*/ 634 w 1930"/>
                      <a:gd name="T3" fmla="*/ 29 h 87"/>
                      <a:gd name="T4" fmla="*/ 1930 w 1930"/>
                      <a:gd name="T5" fmla="*/ 0 h 87"/>
                      <a:gd name="T6" fmla="*/ 0 60000 65536"/>
                      <a:gd name="T7" fmla="*/ 0 60000 65536"/>
                      <a:gd name="T8" fmla="*/ 0 60000 65536"/>
                      <a:gd name="T9" fmla="*/ 0 w 1930"/>
                      <a:gd name="T10" fmla="*/ 0 h 87"/>
                      <a:gd name="T11" fmla="*/ 1930 w 1930"/>
                      <a:gd name="T12" fmla="*/ 87 h 87"/>
                    </a:gdLst>
                    <a:ahLst/>
                    <a:cxnLst>
                      <a:cxn ang="T6">
                        <a:pos x="T0" y="T1"/>
                      </a:cxn>
                      <a:cxn ang="T7">
                        <a:pos x="T2" y="T3"/>
                      </a:cxn>
                      <a:cxn ang="T8">
                        <a:pos x="T4" y="T5"/>
                      </a:cxn>
                    </a:cxnLst>
                    <a:rect l="T9" t="T10" r="T11" b="T12"/>
                    <a:pathLst>
                      <a:path w="1930" h="87">
                        <a:moveTo>
                          <a:pt x="0" y="87"/>
                        </a:moveTo>
                        <a:cubicBezTo>
                          <a:pt x="106" y="77"/>
                          <a:pt x="312" y="44"/>
                          <a:pt x="634" y="29"/>
                        </a:cubicBezTo>
                        <a:cubicBezTo>
                          <a:pt x="956" y="14"/>
                          <a:pt x="1660" y="6"/>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37004" name="Group 108"/>
              <p:cNvGrpSpPr>
                <a:grpSpLocks/>
              </p:cNvGrpSpPr>
              <p:nvPr/>
            </p:nvGrpSpPr>
            <p:grpSpPr bwMode="auto">
              <a:xfrm>
                <a:off x="1994" y="1564"/>
                <a:ext cx="1327" cy="1131"/>
                <a:chOff x="2693" y="2510"/>
                <a:chExt cx="2342" cy="1969"/>
              </a:xfrm>
            </p:grpSpPr>
            <p:grpSp>
              <p:nvGrpSpPr>
                <p:cNvPr id="37005" name="Group 109"/>
                <p:cNvGrpSpPr>
                  <a:grpSpLocks/>
                </p:cNvGrpSpPr>
                <p:nvPr/>
              </p:nvGrpSpPr>
              <p:grpSpPr bwMode="auto">
                <a:xfrm>
                  <a:off x="2693" y="2510"/>
                  <a:ext cx="2342" cy="1969"/>
                  <a:chOff x="2693" y="2510"/>
                  <a:chExt cx="2342" cy="1969"/>
                </a:xfrm>
              </p:grpSpPr>
              <p:sp>
                <p:nvSpPr>
                  <p:cNvPr id="37012" name="Freeform 110"/>
                  <p:cNvSpPr>
                    <a:spLocks/>
                  </p:cNvSpPr>
                  <p:nvPr/>
                </p:nvSpPr>
                <p:spPr bwMode="auto">
                  <a:xfrm>
                    <a:off x="2693" y="2510"/>
                    <a:ext cx="2342" cy="1969"/>
                  </a:xfrm>
                  <a:custGeom>
                    <a:avLst/>
                    <a:gdLst>
                      <a:gd name="T0" fmla="*/ 144 w 2342"/>
                      <a:gd name="T1" fmla="*/ 197 h 1969"/>
                      <a:gd name="T2" fmla="*/ 2016 w 2342"/>
                      <a:gd name="T3" fmla="*/ 557 h 1969"/>
                      <a:gd name="T4" fmla="*/ 2102 w 2342"/>
                      <a:gd name="T5" fmla="*/ 903 h 1969"/>
                      <a:gd name="T6" fmla="*/ 2160 w 2342"/>
                      <a:gd name="T7" fmla="*/ 1104 h 1969"/>
                      <a:gd name="T8" fmla="*/ 1973 w 2342"/>
                      <a:gd name="T9" fmla="*/ 1220 h 1969"/>
                      <a:gd name="T10" fmla="*/ 1901 w 2342"/>
                      <a:gd name="T11" fmla="*/ 1450 h 1969"/>
                      <a:gd name="T12" fmla="*/ 1670 w 2342"/>
                      <a:gd name="T13" fmla="*/ 1522 h 1969"/>
                      <a:gd name="T14" fmla="*/ 1555 w 2342"/>
                      <a:gd name="T15" fmla="*/ 1637 h 1969"/>
                      <a:gd name="T16" fmla="*/ 1310 w 2342"/>
                      <a:gd name="T17" fmla="*/ 1623 h 1969"/>
                      <a:gd name="T18" fmla="*/ 1152 w 2342"/>
                      <a:gd name="T19" fmla="*/ 1738 h 1969"/>
                      <a:gd name="T20" fmla="*/ 144 w 2342"/>
                      <a:gd name="T21" fmla="*/ 197 h 19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42"/>
                      <a:gd name="T34" fmla="*/ 0 h 1969"/>
                      <a:gd name="T35" fmla="*/ 2342 w 2342"/>
                      <a:gd name="T36" fmla="*/ 1969 h 19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42" h="1969">
                        <a:moveTo>
                          <a:pt x="144" y="197"/>
                        </a:moveTo>
                        <a:cubicBezTo>
                          <a:pt x="288" y="0"/>
                          <a:pt x="1690" y="439"/>
                          <a:pt x="2016" y="557"/>
                        </a:cubicBezTo>
                        <a:cubicBezTo>
                          <a:pt x="2342" y="675"/>
                          <a:pt x="2078" y="812"/>
                          <a:pt x="2102" y="903"/>
                        </a:cubicBezTo>
                        <a:cubicBezTo>
                          <a:pt x="2126" y="994"/>
                          <a:pt x="2181" y="1051"/>
                          <a:pt x="2160" y="1104"/>
                        </a:cubicBezTo>
                        <a:cubicBezTo>
                          <a:pt x="2139" y="1157"/>
                          <a:pt x="2016" y="1162"/>
                          <a:pt x="1973" y="1220"/>
                        </a:cubicBezTo>
                        <a:cubicBezTo>
                          <a:pt x="1930" y="1278"/>
                          <a:pt x="1951" y="1400"/>
                          <a:pt x="1901" y="1450"/>
                        </a:cubicBezTo>
                        <a:cubicBezTo>
                          <a:pt x="1851" y="1500"/>
                          <a:pt x="1728" y="1491"/>
                          <a:pt x="1670" y="1522"/>
                        </a:cubicBezTo>
                        <a:cubicBezTo>
                          <a:pt x="1612" y="1553"/>
                          <a:pt x="1615" y="1620"/>
                          <a:pt x="1555" y="1637"/>
                        </a:cubicBezTo>
                        <a:cubicBezTo>
                          <a:pt x="1495" y="1654"/>
                          <a:pt x="1377" y="1606"/>
                          <a:pt x="1310" y="1623"/>
                        </a:cubicBezTo>
                        <a:cubicBezTo>
                          <a:pt x="1243" y="1640"/>
                          <a:pt x="1349" y="1969"/>
                          <a:pt x="1152" y="1738"/>
                        </a:cubicBezTo>
                        <a:cubicBezTo>
                          <a:pt x="955" y="1507"/>
                          <a:pt x="0" y="379"/>
                          <a:pt x="144" y="197"/>
                        </a:cubicBezTo>
                        <a:close/>
                      </a:path>
                    </a:pathLst>
                  </a:custGeom>
                  <a:gradFill rotWithShape="1">
                    <a:gsLst>
                      <a:gs pos="0">
                        <a:srgbClr val="0000FF">
                          <a:alpha val="65999"/>
                        </a:srgbClr>
                      </a:gs>
                      <a:gs pos="100000">
                        <a:srgbClr val="000066"/>
                      </a:gs>
                    </a:gsLst>
                    <a:lin ang="2700000" scaled="1"/>
                  </a:gradFill>
                  <a:ln w="9525">
                    <a:solidFill>
                      <a:schemeClr val="tx1"/>
                    </a:solidFill>
                    <a:round/>
                    <a:headEnd/>
                    <a:tailEnd/>
                  </a:ln>
                </p:spPr>
                <p:txBody>
                  <a:bodyPr/>
                  <a:lstStyle/>
                  <a:p>
                    <a:endParaRPr lang="zh-CN" altLang="en-US"/>
                  </a:p>
                </p:txBody>
              </p:sp>
              <p:sp>
                <p:nvSpPr>
                  <p:cNvPr id="37013" name="Freeform 111"/>
                  <p:cNvSpPr>
                    <a:spLocks/>
                  </p:cNvSpPr>
                  <p:nvPr/>
                </p:nvSpPr>
                <p:spPr bwMode="auto">
                  <a:xfrm>
                    <a:off x="2866" y="2722"/>
                    <a:ext cx="1900" cy="619"/>
                  </a:xfrm>
                  <a:custGeom>
                    <a:avLst/>
                    <a:gdLst>
                      <a:gd name="T0" fmla="*/ 0 w 1900"/>
                      <a:gd name="T1" fmla="*/ 0 h 619"/>
                      <a:gd name="T2" fmla="*/ 504 w 1900"/>
                      <a:gd name="T3" fmla="*/ 129 h 619"/>
                      <a:gd name="T4" fmla="*/ 1900 w 1900"/>
                      <a:gd name="T5" fmla="*/ 619 h 619"/>
                      <a:gd name="T6" fmla="*/ 0 60000 65536"/>
                      <a:gd name="T7" fmla="*/ 0 60000 65536"/>
                      <a:gd name="T8" fmla="*/ 0 60000 65536"/>
                      <a:gd name="T9" fmla="*/ 0 w 1900"/>
                      <a:gd name="T10" fmla="*/ 0 h 619"/>
                      <a:gd name="T11" fmla="*/ 1900 w 1900"/>
                      <a:gd name="T12" fmla="*/ 619 h 619"/>
                    </a:gdLst>
                    <a:ahLst/>
                    <a:cxnLst>
                      <a:cxn ang="T6">
                        <a:pos x="T0" y="T1"/>
                      </a:cxn>
                      <a:cxn ang="T7">
                        <a:pos x="T2" y="T3"/>
                      </a:cxn>
                      <a:cxn ang="T8">
                        <a:pos x="T4" y="T5"/>
                      </a:cxn>
                    </a:cxnLst>
                    <a:rect l="T9" t="T10" r="T11" b="T12"/>
                    <a:pathLst>
                      <a:path w="1900" h="619">
                        <a:moveTo>
                          <a:pt x="0" y="0"/>
                        </a:moveTo>
                        <a:cubicBezTo>
                          <a:pt x="84" y="22"/>
                          <a:pt x="187" y="26"/>
                          <a:pt x="504" y="129"/>
                        </a:cubicBezTo>
                        <a:cubicBezTo>
                          <a:pt x="821" y="232"/>
                          <a:pt x="1609" y="517"/>
                          <a:pt x="1900" y="61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14" name="Freeform 112"/>
                  <p:cNvSpPr>
                    <a:spLocks/>
                  </p:cNvSpPr>
                  <p:nvPr/>
                </p:nvSpPr>
                <p:spPr bwMode="auto">
                  <a:xfrm>
                    <a:off x="2866" y="2708"/>
                    <a:ext cx="1771" cy="979"/>
                  </a:xfrm>
                  <a:custGeom>
                    <a:avLst/>
                    <a:gdLst>
                      <a:gd name="T0" fmla="*/ 0 w 1771"/>
                      <a:gd name="T1" fmla="*/ 0 h 979"/>
                      <a:gd name="T2" fmla="*/ 1771 w 1771"/>
                      <a:gd name="T3" fmla="*/ 979 h 979"/>
                      <a:gd name="T4" fmla="*/ 0 60000 65536"/>
                      <a:gd name="T5" fmla="*/ 0 60000 65536"/>
                      <a:gd name="T6" fmla="*/ 0 w 1771"/>
                      <a:gd name="T7" fmla="*/ 0 h 979"/>
                      <a:gd name="T8" fmla="*/ 1771 w 1771"/>
                      <a:gd name="T9" fmla="*/ 979 h 979"/>
                    </a:gdLst>
                    <a:ahLst/>
                    <a:cxnLst>
                      <a:cxn ang="T4">
                        <a:pos x="T0" y="T1"/>
                      </a:cxn>
                      <a:cxn ang="T5">
                        <a:pos x="T2" y="T3"/>
                      </a:cxn>
                    </a:cxnLst>
                    <a:rect l="T6" t="T7" r="T8" b="T9"/>
                    <a:pathLst>
                      <a:path w="1771" h="979">
                        <a:moveTo>
                          <a:pt x="0" y="0"/>
                        </a:moveTo>
                        <a:cubicBezTo>
                          <a:pt x="0" y="0"/>
                          <a:pt x="885" y="489"/>
                          <a:pt x="1771" y="97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15" name="Freeform 113"/>
                  <p:cNvSpPr>
                    <a:spLocks/>
                  </p:cNvSpPr>
                  <p:nvPr/>
                </p:nvSpPr>
                <p:spPr bwMode="auto">
                  <a:xfrm>
                    <a:off x="2866" y="2736"/>
                    <a:ext cx="1468" cy="1296"/>
                  </a:xfrm>
                  <a:custGeom>
                    <a:avLst/>
                    <a:gdLst>
                      <a:gd name="T0" fmla="*/ 0 w 1468"/>
                      <a:gd name="T1" fmla="*/ 0 h 1296"/>
                      <a:gd name="T2" fmla="*/ 518 w 1468"/>
                      <a:gd name="T3" fmla="*/ 418 h 1296"/>
                      <a:gd name="T4" fmla="*/ 1468 w 1468"/>
                      <a:gd name="T5" fmla="*/ 1296 h 1296"/>
                      <a:gd name="T6" fmla="*/ 0 60000 65536"/>
                      <a:gd name="T7" fmla="*/ 0 60000 65536"/>
                      <a:gd name="T8" fmla="*/ 0 60000 65536"/>
                      <a:gd name="T9" fmla="*/ 0 w 1468"/>
                      <a:gd name="T10" fmla="*/ 0 h 1296"/>
                      <a:gd name="T11" fmla="*/ 1468 w 1468"/>
                      <a:gd name="T12" fmla="*/ 1296 h 1296"/>
                    </a:gdLst>
                    <a:ahLst/>
                    <a:cxnLst>
                      <a:cxn ang="T6">
                        <a:pos x="T0" y="T1"/>
                      </a:cxn>
                      <a:cxn ang="T7">
                        <a:pos x="T2" y="T3"/>
                      </a:cxn>
                      <a:cxn ang="T8">
                        <a:pos x="T4" y="T5"/>
                      </a:cxn>
                    </a:cxnLst>
                    <a:rect l="T9" t="T10" r="T11" b="T12"/>
                    <a:pathLst>
                      <a:path w="1468" h="1296">
                        <a:moveTo>
                          <a:pt x="0" y="0"/>
                        </a:moveTo>
                        <a:cubicBezTo>
                          <a:pt x="86" y="70"/>
                          <a:pt x="273" y="202"/>
                          <a:pt x="518" y="418"/>
                        </a:cubicBezTo>
                        <a:cubicBezTo>
                          <a:pt x="763" y="634"/>
                          <a:pt x="1270" y="1113"/>
                          <a:pt x="1468" y="1296"/>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16" name="Freeform 114"/>
                  <p:cNvSpPr>
                    <a:spLocks/>
                  </p:cNvSpPr>
                  <p:nvPr/>
                </p:nvSpPr>
                <p:spPr bwMode="auto">
                  <a:xfrm>
                    <a:off x="2866" y="2736"/>
                    <a:ext cx="1137" cy="1411"/>
                  </a:xfrm>
                  <a:custGeom>
                    <a:avLst/>
                    <a:gdLst>
                      <a:gd name="T0" fmla="*/ 0 w 1137"/>
                      <a:gd name="T1" fmla="*/ 0 h 1411"/>
                      <a:gd name="T2" fmla="*/ 388 w 1137"/>
                      <a:gd name="T3" fmla="*/ 446 h 1411"/>
                      <a:gd name="T4" fmla="*/ 1137 w 1137"/>
                      <a:gd name="T5" fmla="*/ 1411 h 1411"/>
                      <a:gd name="T6" fmla="*/ 0 60000 65536"/>
                      <a:gd name="T7" fmla="*/ 0 60000 65536"/>
                      <a:gd name="T8" fmla="*/ 0 60000 65536"/>
                      <a:gd name="T9" fmla="*/ 0 w 1137"/>
                      <a:gd name="T10" fmla="*/ 0 h 1411"/>
                      <a:gd name="T11" fmla="*/ 1137 w 1137"/>
                      <a:gd name="T12" fmla="*/ 1411 h 1411"/>
                    </a:gdLst>
                    <a:ahLst/>
                    <a:cxnLst>
                      <a:cxn ang="T6">
                        <a:pos x="T0" y="T1"/>
                      </a:cxn>
                      <a:cxn ang="T7">
                        <a:pos x="T2" y="T3"/>
                      </a:cxn>
                      <a:cxn ang="T8">
                        <a:pos x="T4" y="T5"/>
                      </a:cxn>
                    </a:cxnLst>
                    <a:rect l="T9" t="T10" r="T11" b="T12"/>
                    <a:pathLst>
                      <a:path w="1137" h="1411">
                        <a:moveTo>
                          <a:pt x="0" y="0"/>
                        </a:moveTo>
                        <a:cubicBezTo>
                          <a:pt x="65" y="74"/>
                          <a:pt x="198" y="211"/>
                          <a:pt x="388" y="446"/>
                        </a:cubicBezTo>
                        <a:cubicBezTo>
                          <a:pt x="578" y="681"/>
                          <a:pt x="981" y="1210"/>
                          <a:pt x="1137" y="1411"/>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7006" name="Group 115"/>
                <p:cNvGrpSpPr>
                  <a:grpSpLocks/>
                </p:cNvGrpSpPr>
                <p:nvPr/>
              </p:nvGrpSpPr>
              <p:grpSpPr bwMode="auto">
                <a:xfrm>
                  <a:off x="2746" y="2572"/>
                  <a:ext cx="1637" cy="1376"/>
                  <a:chOff x="2693" y="2510"/>
                  <a:chExt cx="2342" cy="1969"/>
                </a:xfrm>
              </p:grpSpPr>
              <p:sp>
                <p:nvSpPr>
                  <p:cNvPr id="37007" name="Freeform 116"/>
                  <p:cNvSpPr>
                    <a:spLocks/>
                  </p:cNvSpPr>
                  <p:nvPr/>
                </p:nvSpPr>
                <p:spPr bwMode="auto">
                  <a:xfrm>
                    <a:off x="2693" y="2510"/>
                    <a:ext cx="2342" cy="1969"/>
                  </a:xfrm>
                  <a:custGeom>
                    <a:avLst/>
                    <a:gdLst>
                      <a:gd name="T0" fmla="*/ 144 w 2342"/>
                      <a:gd name="T1" fmla="*/ 197 h 1969"/>
                      <a:gd name="T2" fmla="*/ 2016 w 2342"/>
                      <a:gd name="T3" fmla="*/ 557 h 1969"/>
                      <a:gd name="T4" fmla="*/ 2102 w 2342"/>
                      <a:gd name="T5" fmla="*/ 903 h 1969"/>
                      <a:gd name="T6" fmla="*/ 2160 w 2342"/>
                      <a:gd name="T7" fmla="*/ 1104 h 1969"/>
                      <a:gd name="T8" fmla="*/ 1973 w 2342"/>
                      <a:gd name="T9" fmla="*/ 1220 h 1969"/>
                      <a:gd name="T10" fmla="*/ 1901 w 2342"/>
                      <a:gd name="T11" fmla="*/ 1450 h 1969"/>
                      <a:gd name="T12" fmla="*/ 1670 w 2342"/>
                      <a:gd name="T13" fmla="*/ 1522 h 1969"/>
                      <a:gd name="T14" fmla="*/ 1555 w 2342"/>
                      <a:gd name="T15" fmla="*/ 1637 h 1969"/>
                      <a:gd name="T16" fmla="*/ 1310 w 2342"/>
                      <a:gd name="T17" fmla="*/ 1623 h 1969"/>
                      <a:gd name="T18" fmla="*/ 1152 w 2342"/>
                      <a:gd name="T19" fmla="*/ 1738 h 1969"/>
                      <a:gd name="T20" fmla="*/ 144 w 2342"/>
                      <a:gd name="T21" fmla="*/ 197 h 19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42"/>
                      <a:gd name="T34" fmla="*/ 0 h 1969"/>
                      <a:gd name="T35" fmla="*/ 2342 w 2342"/>
                      <a:gd name="T36" fmla="*/ 1969 h 19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42" h="1969">
                        <a:moveTo>
                          <a:pt x="144" y="197"/>
                        </a:moveTo>
                        <a:cubicBezTo>
                          <a:pt x="288" y="0"/>
                          <a:pt x="1690" y="439"/>
                          <a:pt x="2016" y="557"/>
                        </a:cubicBezTo>
                        <a:cubicBezTo>
                          <a:pt x="2342" y="675"/>
                          <a:pt x="2078" y="812"/>
                          <a:pt x="2102" y="903"/>
                        </a:cubicBezTo>
                        <a:cubicBezTo>
                          <a:pt x="2126" y="994"/>
                          <a:pt x="2181" y="1051"/>
                          <a:pt x="2160" y="1104"/>
                        </a:cubicBezTo>
                        <a:cubicBezTo>
                          <a:pt x="2139" y="1157"/>
                          <a:pt x="2016" y="1162"/>
                          <a:pt x="1973" y="1220"/>
                        </a:cubicBezTo>
                        <a:cubicBezTo>
                          <a:pt x="1930" y="1278"/>
                          <a:pt x="1951" y="1400"/>
                          <a:pt x="1901" y="1450"/>
                        </a:cubicBezTo>
                        <a:cubicBezTo>
                          <a:pt x="1851" y="1500"/>
                          <a:pt x="1728" y="1491"/>
                          <a:pt x="1670" y="1522"/>
                        </a:cubicBezTo>
                        <a:cubicBezTo>
                          <a:pt x="1612" y="1553"/>
                          <a:pt x="1615" y="1620"/>
                          <a:pt x="1555" y="1637"/>
                        </a:cubicBezTo>
                        <a:cubicBezTo>
                          <a:pt x="1495" y="1654"/>
                          <a:pt x="1377" y="1606"/>
                          <a:pt x="1310" y="1623"/>
                        </a:cubicBezTo>
                        <a:cubicBezTo>
                          <a:pt x="1243" y="1640"/>
                          <a:pt x="1349" y="1969"/>
                          <a:pt x="1152" y="1738"/>
                        </a:cubicBezTo>
                        <a:cubicBezTo>
                          <a:pt x="955" y="1507"/>
                          <a:pt x="0" y="379"/>
                          <a:pt x="144" y="197"/>
                        </a:cubicBezTo>
                        <a:close/>
                      </a:path>
                    </a:pathLst>
                  </a:custGeom>
                  <a:gradFill rotWithShape="1">
                    <a:gsLst>
                      <a:gs pos="0">
                        <a:srgbClr val="0000FF">
                          <a:alpha val="65999"/>
                        </a:srgbClr>
                      </a:gs>
                      <a:gs pos="100000">
                        <a:srgbClr val="000066"/>
                      </a:gs>
                    </a:gsLst>
                    <a:lin ang="2700000" scaled="1"/>
                  </a:gradFill>
                  <a:ln w="9525">
                    <a:solidFill>
                      <a:schemeClr val="tx1"/>
                    </a:solidFill>
                    <a:round/>
                    <a:headEnd/>
                    <a:tailEnd/>
                  </a:ln>
                </p:spPr>
                <p:txBody>
                  <a:bodyPr/>
                  <a:lstStyle/>
                  <a:p>
                    <a:endParaRPr lang="zh-CN" altLang="en-US"/>
                  </a:p>
                </p:txBody>
              </p:sp>
              <p:sp>
                <p:nvSpPr>
                  <p:cNvPr id="37008" name="Freeform 117"/>
                  <p:cNvSpPr>
                    <a:spLocks/>
                  </p:cNvSpPr>
                  <p:nvPr/>
                </p:nvSpPr>
                <p:spPr bwMode="auto">
                  <a:xfrm>
                    <a:off x="2866" y="2722"/>
                    <a:ext cx="1900" cy="619"/>
                  </a:xfrm>
                  <a:custGeom>
                    <a:avLst/>
                    <a:gdLst>
                      <a:gd name="T0" fmla="*/ 0 w 1900"/>
                      <a:gd name="T1" fmla="*/ 0 h 619"/>
                      <a:gd name="T2" fmla="*/ 504 w 1900"/>
                      <a:gd name="T3" fmla="*/ 129 h 619"/>
                      <a:gd name="T4" fmla="*/ 1900 w 1900"/>
                      <a:gd name="T5" fmla="*/ 619 h 619"/>
                      <a:gd name="T6" fmla="*/ 0 60000 65536"/>
                      <a:gd name="T7" fmla="*/ 0 60000 65536"/>
                      <a:gd name="T8" fmla="*/ 0 60000 65536"/>
                      <a:gd name="T9" fmla="*/ 0 w 1900"/>
                      <a:gd name="T10" fmla="*/ 0 h 619"/>
                      <a:gd name="T11" fmla="*/ 1900 w 1900"/>
                      <a:gd name="T12" fmla="*/ 619 h 619"/>
                    </a:gdLst>
                    <a:ahLst/>
                    <a:cxnLst>
                      <a:cxn ang="T6">
                        <a:pos x="T0" y="T1"/>
                      </a:cxn>
                      <a:cxn ang="T7">
                        <a:pos x="T2" y="T3"/>
                      </a:cxn>
                      <a:cxn ang="T8">
                        <a:pos x="T4" y="T5"/>
                      </a:cxn>
                    </a:cxnLst>
                    <a:rect l="T9" t="T10" r="T11" b="T12"/>
                    <a:pathLst>
                      <a:path w="1900" h="619">
                        <a:moveTo>
                          <a:pt x="0" y="0"/>
                        </a:moveTo>
                        <a:cubicBezTo>
                          <a:pt x="84" y="22"/>
                          <a:pt x="187" y="26"/>
                          <a:pt x="504" y="129"/>
                        </a:cubicBezTo>
                        <a:cubicBezTo>
                          <a:pt x="821" y="232"/>
                          <a:pt x="1609" y="517"/>
                          <a:pt x="1900" y="61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09" name="Freeform 118"/>
                  <p:cNvSpPr>
                    <a:spLocks/>
                  </p:cNvSpPr>
                  <p:nvPr/>
                </p:nvSpPr>
                <p:spPr bwMode="auto">
                  <a:xfrm>
                    <a:off x="2866" y="2708"/>
                    <a:ext cx="1771" cy="979"/>
                  </a:xfrm>
                  <a:custGeom>
                    <a:avLst/>
                    <a:gdLst>
                      <a:gd name="T0" fmla="*/ 0 w 1771"/>
                      <a:gd name="T1" fmla="*/ 0 h 979"/>
                      <a:gd name="T2" fmla="*/ 1771 w 1771"/>
                      <a:gd name="T3" fmla="*/ 979 h 979"/>
                      <a:gd name="T4" fmla="*/ 0 60000 65536"/>
                      <a:gd name="T5" fmla="*/ 0 60000 65536"/>
                      <a:gd name="T6" fmla="*/ 0 w 1771"/>
                      <a:gd name="T7" fmla="*/ 0 h 979"/>
                      <a:gd name="T8" fmla="*/ 1771 w 1771"/>
                      <a:gd name="T9" fmla="*/ 979 h 979"/>
                    </a:gdLst>
                    <a:ahLst/>
                    <a:cxnLst>
                      <a:cxn ang="T4">
                        <a:pos x="T0" y="T1"/>
                      </a:cxn>
                      <a:cxn ang="T5">
                        <a:pos x="T2" y="T3"/>
                      </a:cxn>
                    </a:cxnLst>
                    <a:rect l="T6" t="T7" r="T8" b="T9"/>
                    <a:pathLst>
                      <a:path w="1771" h="979">
                        <a:moveTo>
                          <a:pt x="0" y="0"/>
                        </a:moveTo>
                        <a:cubicBezTo>
                          <a:pt x="0" y="0"/>
                          <a:pt x="885" y="489"/>
                          <a:pt x="1771" y="97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10" name="Freeform 119"/>
                  <p:cNvSpPr>
                    <a:spLocks/>
                  </p:cNvSpPr>
                  <p:nvPr/>
                </p:nvSpPr>
                <p:spPr bwMode="auto">
                  <a:xfrm>
                    <a:off x="2866" y="2736"/>
                    <a:ext cx="1468" cy="1296"/>
                  </a:xfrm>
                  <a:custGeom>
                    <a:avLst/>
                    <a:gdLst>
                      <a:gd name="T0" fmla="*/ 0 w 1468"/>
                      <a:gd name="T1" fmla="*/ 0 h 1296"/>
                      <a:gd name="T2" fmla="*/ 518 w 1468"/>
                      <a:gd name="T3" fmla="*/ 418 h 1296"/>
                      <a:gd name="T4" fmla="*/ 1468 w 1468"/>
                      <a:gd name="T5" fmla="*/ 1296 h 1296"/>
                      <a:gd name="T6" fmla="*/ 0 60000 65536"/>
                      <a:gd name="T7" fmla="*/ 0 60000 65536"/>
                      <a:gd name="T8" fmla="*/ 0 60000 65536"/>
                      <a:gd name="T9" fmla="*/ 0 w 1468"/>
                      <a:gd name="T10" fmla="*/ 0 h 1296"/>
                      <a:gd name="T11" fmla="*/ 1468 w 1468"/>
                      <a:gd name="T12" fmla="*/ 1296 h 1296"/>
                    </a:gdLst>
                    <a:ahLst/>
                    <a:cxnLst>
                      <a:cxn ang="T6">
                        <a:pos x="T0" y="T1"/>
                      </a:cxn>
                      <a:cxn ang="T7">
                        <a:pos x="T2" y="T3"/>
                      </a:cxn>
                      <a:cxn ang="T8">
                        <a:pos x="T4" y="T5"/>
                      </a:cxn>
                    </a:cxnLst>
                    <a:rect l="T9" t="T10" r="T11" b="T12"/>
                    <a:pathLst>
                      <a:path w="1468" h="1296">
                        <a:moveTo>
                          <a:pt x="0" y="0"/>
                        </a:moveTo>
                        <a:cubicBezTo>
                          <a:pt x="86" y="70"/>
                          <a:pt x="273" y="202"/>
                          <a:pt x="518" y="418"/>
                        </a:cubicBezTo>
                        <a:cubicBezTo>
                          <a:pt x="763" y="634"/>
                          <a:pt x="1270" y="1113"/>
                          <a:pt x="1468" y="1296"/>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11" name="Freeform 120"/>
                  <p:cNvSpPr>
                    <a:spLocks/>
                  </p:cNvSpPr>
                  <p:nvPr/>
                </p:nvSpPr>
                <p:spPr bwMode="auto">
                  <a:xfrm>
                    <a:off x="2866" y="2736"/>
                    <a:ext cx="1137" cy="1411"/>
                  </a:xfrm>
                  <a:custGeom>
                    <a:avLst/>
                    <a:gdLst>
                      <a:gd name="T0" fmla="*/ 0 w 1137"/>
                      <a:gd name="T1" fmla="*/ 0 h 1411"/>
                      <a:gd name="T2" fmla="*/ 388 w 1137"/>
                      <a:gd name="T3" fmla="*/ 446 h 1411"/>
                      <a:gd name="T4" fmla="*/ 1137 w 1137"/>
                      <a:gd name="T5" fmla="*/ 1411 h 1411"/>
                      <a:gd name="T6" fmla="*/ 0 60000 65536"/>
                      <a:gd name="T7" fmla="*/ 0 60000 65536"/>
                      <a:gd name="T8" fmla="*/ 0 60000 65536"/>
                      <a:gd name="T9" fmla="*/ 0 w 1137"/>
                      <a:gd name="T10" fmla="*/ 0 h 1411"/>
                      <a:gd name="T11" fmla="*/ 1137 w 1137"/>
                      <a:gd name="T12" fmla="*/ 1411 h 1411"/>
                    </a:gdLst>
                    <a:ahLst/>
                    <a:cxnLst>
                      <a:cxn ang="T6">
                        <a:pos x="T0" y="T1"/>
                      </a:cxn>
                      <a:cxn ang="T7">
                        <a:pos x="T2" y="T3"/>
                      </a:cxn>
                      <a:cxn ang="T8">
                        <a:pos x="T4" y="T5"/>
                      </a:cxn>
                    </a:cxnLst>
                    <a:rect l="T9" t="T10" r="T11" b="T12"/>
                    <a:pathLst>
                      <a:path w="1137" h="1411">
                        <a:moveTo>
                          <a:pt x="0" y="0"/>
                        </a:moveTo>
                        <a:cubicBezTo>
                          <a:pt x="65" y="74"/>
                          <a:pt x="198" y="211"/>
                          <a:pt x="388" y="446"/>
                        </a:cubicBezTo>
                        <a:cubicBezTo>
                          <a:pt x="578" y="681"/>
                          <a:pt x="981" y="1210"/>
                          <a:pt x="1137" y="1411"/>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nvGrpSpPr>
            <p:cNvPr id="36962" name="Group 121"/>
            <p:cNvGrpSpPr>
              <a:grpSpLocks/>
            </p:cNvGrpSpPr>
            <p:nvPr/>
          </p:nvGrpSpPr>
          <p:grpSpPr bwMode="auto">
            <a:xfrm>
              <a:off x="1967" y="425"/>
              <a:ext cx="681" cy="2270"/>
              <a:chOff x="1919" y="425"/>
              <a:chExt cx="1509" cy="2270"/>
            </a:xfrm>
          </p:grpSpPr>
          <p:grpSp>
            <p:nvGrpSpPr>
              <p:cNvPr id="36977" name="Group 122"/>
              <p:cNvGrpSpPr>
                <a:grpSpLocks/>
              </p:cNvGrpSpPr>
              <p:nvPr/>
            </p:nvGrpSpPr>
            <p:grpSpPr bwMode="auto">
              <a:xfrm>
                <a:off x="1919" y="425"/>
                <a:ext cx="1509" cy="1274"/>
                <a:chOff x="2595" y="679"/>
                <a:chExt cx="2435" cy="2055"/>
              </a:xfrm>
            </p:grpSpPr>
            <p:grpSp>
              <p:nvGrpSpPr>
                <p:cNvPr id="36991" name="Group 123"/>
                <p:cNvGrpSpPr>
                  <a:grpSpLocks/>
                </p:cNvGrpSpPr>
                <p:nvPr/>
              </p:nvGrpSpPr>
              <p:grpSpPr bwMode="auto">
                <a:xfrm>
                  <a:off x="2595" y="679"/>
                  <a:ext cx="2435" cy="2055"/>
                  <a:chOff x="2595" y="679"/>
                  <a:chExt cx="2435" cy="2055"/>
                </a:xfrm>
              </p:grpSpPr>
              <p:sp>
                <p:nvSpPr>
                  <p:cNvPr id="36998" name="Freeform 124"/>
                  <p:cNvSpPr>
                    <a:spLocks/>
                  </p:cNvSpPr>
                  <p:nvPr/>
                </p:nvSpPr>
                <p:spPr bwMode="auto">
                  <a:xfrm>
                    <a:off x="2595" y="679"/>
                    <a:ext cx="2435" cy="2055"/>
                  </a:xfrm>
                  <a:custGeom>
                    <a:avLst/>
                    <a:gdLst>
                      <a:gd name="T0" fmla="*/ 242 w 2435"/>
                      <a:gd name="T1" fmla="*/ 1927 h 2055"/>
                      <a:gd name="T2" fmla="*/ 703 w 2435"/>
                      <a:gd name="T3" fmla="*/ 1049 h 2055"/>
                      <a:gd name="T4" fmla="*/ 1610 w 2435"/>
                      <a:gd name="T5" fmla="*/ 156 h 2055"/>
                      <a:gd name="T6" fmla="*/ 2071 w 2435"/>
                      <a:gd name="T7" fmla="*/ 113 h 2055"/>
                      <a:gd name="T8" fmla="*/ 1970 w 2435"/>
                      <a:gd name="T9" fmla="*/ 401 h 2055"/>
                      <a:gd name="T10" fmla="*/ 2114 w 2435"/>
                      <a:gd name="T11" fmla="*/ 545 h 2055"/>
                      <a:gd name="T12" fmla="*/ 2071 w 2435"/>
                      <a:gd name="T13" fmla="*/ 790 h 2055"/>
                      <a:gd name="T14" fmla="*/ 2215 w 2435"/>
                      <a:gd name="T15" fmla="*/ 963 h 2055"/>
                      <a:gd name="T16" fmla="*/ 2157 w 2435"/>
                      <a:gd name="T17" fmla="*/ 1207 h 2055"/>
                      <a:gd name="T18" fmla="*/ 2272 w 2435"/>
                      <a:gd name="T19" fmla="*/ 1452 h 2055"/>
                      <a:gd name="T20" fmla="*/ 2171 w 2435"/>
                      <a:gd name="T21" fmla="*/ 1683 h 2055"/>
                      <a:gd name="T22" fmla="*/ 2114 w 2435"/>
                      <a:gd name="T23" fmla="*/ 2014 h 2055"/>
                      <a:gd name="T24" fmla="*/ 299 w 2435"/>
                      <a:gd name="T25" fmla="*/ 1984 h 20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35"/>
                      <a:gd name="T40" fmla="*/ 0 h 2055"/>
                      <a:gd name="T41" fmla="*/ 2435 w 2435"/>
                      <a:gd name="T42" fmla="*/ 2055 h 20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35" h="2055">
                        <a:moveTo>
                          <a:pt x="242" y="1927"/>
                        </a:moveTo>
                        <a:cubicBezTo>
                          <a:pt x="0" y="1752"/>
                          <a:pt x="475" y="1344"/>
                          <a:pt x="703" y="1049"/>
                        </a:cubicBezTo>
                        <a:cubicBezTo>
                          <a:pt x="931" y="754"/>
                          <a:pt x="1382" y="312"/>
                          <a:pt x="1610" y="156"/>
                        </a:cubicBezTo>
                        <a:cubicBezTo>
                          <a:pt x="1838" y="0"/>
                          <a:pt x="2011" y="72"/>
                          <a:pt x="2071" y="113"/>
                        </a:cubicBezTo>
                        <a:cubicBezTo>
                          <a:pt x="2131" y="154"/>
                          <a:pt x="1963" y="329"/>
                          <a:pt x="1970" y="401"/>
                        </a:cubicBezTo>
                        <a:cubicBezTo>
                          <a:pt x="1977" y="473"/>
                          <a:pt x="2097" y="480"/>
                          <a:pt x="2114" y="545"/>
                        </a:cubicBezTo>
                        <a:cubicBezTo>
                          <a:pt x="2131" y="610"/>
                          <a:pt x="2054" y="720"/>
                          <a:pt x="2071" y="790"/>
                        </a:cubicBezTo>
                        <a:cubicBezTo>
                          <a:pt x="2088" y="860"/>
                          <a:pt x="2201" y="894"/>
                          <a:pt x="2215" y="963"/>
                        </a:cubicBezTo>
                        <a:cubicBezTo>
                          <a:pt x="2229" y="1032"/>
                          <a:pt x="2148" y="1126"/>
                          <a:pt x="2157" y="1207"/>
                        </a:cubicBezTo>
                        <a:cubicBezTo>
                          <a:pt x="2166" y="1288"/>
                          <a:pt x="2270" y="1373"/>
                          <a:pt x="2272" y="1452"/>
                        </a:cubicBezTo>
                        <a:cubicBezTo>
                          <a:pt x="2274" y="1531"/>
                          <a:pt x="2197" y="1589"/>
                          <a:pt x="2171" y="1683"/>
                        </a:cubicBezTo>
                        <a:cubicBezTo>
                          <a:pt x="2145" y="1777"/>
                          <a:pt x="2435" y="1973"/>
                          <a:pt x="2114" y="2014"/>
                        </a:cubicBezTo>
                        <a:cubicBezTo>
                          <a:pt x="1793" y="2055"/>
                          <a:pt x="632" y="1945"/>
                          <a:pt x="299" y="1984"/>
                        </a:cubicBezTo>
                      </a:path>
                    </a:pathLst>
                  </a:custGeom>
                  <a:gradFill rotWithShape="1">
                    <a:gsLst>
                      <a:gs pos="0">
                        <a:srgbClr val="0000FF">
                          <a:alpha val="60001"/>
                        </a:srgbClr>
                      </a:gs>
                      <a:gs pos="100000">
                        <a:srgbClr val="000066"/>
                      </a:gs>
                    </a:gsLst>
                    <a:lin ang="18900000" scaled="1"/>
                  </a:gradFill>
                  <a:ln w="9525">
                    <a:solidFill>
                      <a:schemeClr val="tx1"/>
                    </a:solidFill>
                    <a:round/>
                    <a:headEnd/>
                    <a:tailEnd/>
                  </a:ln>
                </p:spPr>
                <p:txBody>
                  <a:bodyPr/>
                  <a:lstStyle/>
                  <a:p>
                    <a:endParaRPr lang="zh-CN" altLang="en-US"/>
                  </a:p>
                </p:txBody>
              </p:sp>
              <p:sp>
                <p:nvSpPr>
                  <p:cNvPr id="36999" name="Freeform 125"/>
                  <p:cNvSpPr>
                    <a:spLocks/>
                  </p:cNvSpPr>
                  <p:nvPr/>
                </p:nvSpPr>
                <p:spPr bwMode="auto">
                  <a:xfrm>
                    <a:off x="2808" y="1109"/>
                    <a:ext cx="1728" cy="1353"/>
                  </a:xfrm>
                  <a:custGeom>
                    <a:avLst/>
                    <a:gdLst>
                      <a:gd name="T0" fmla="*/ 0 w 1728"/>
                      <a:gd name="T1" fmla="*/ 1353 h 1353"/>
                      <a:gd name="T2" fmla="*/ 677 w 1728"/>
                      <a:gd name="T3" fmla="*/ 792 h 1353"/>
                      <a:gd name="T4" fmla="*/ 1728 w 1728"/>
                      <a:gd name="T5" fmla="*/ 0 h 1353"/>
                      <a:gd name="T6" fmla="*/ 0 60000 65536"/>
                      <a:gd name="T7" fmla="*/ 0 60000 65536"/>
                      <a:gd name="T8" fmla="*/ 0 60000 65536"/>
                      <a:gd name="T9" fmla="*/ 0 w 1728"/>
                      <a:gd name="T10" fmla="*/ 0 h 1353"/>
                      <a:gd name="T11" fmla="*/ 1728 w 1728"/>
                      <a:gd name="T12" fmla="*/ 1353 h 1353"/>
                    </a:gdLst>
                    <a:ahLst/>
                    <a:cxnLst>
                      <a:cxn ang="T6">
                        <a:pos x="T0" y="T1"/>
                      </a:cxn>
                      <a:cxn ang="T7">
                        <a:pos x="T2" y="T3"/>
                      </a:cxn>
                      <a:cxn ang="T8">
                        <a:pos x="T4" y="T5"/>
                      </a:cxn>
                    </a:cxnLst>
                    <a:rect l="T9" t="T10" r="T11" b="T12"/>
                    <a:pathLst>
                      <a:path w="1728" h="1353">
                        <a:moveTo>
                          <a:pt x="0" y="1353"/>
                        </a:moveTo>
                        <a:cubicBezTo>
                          <a:pt x="113" y="1260"/>
                          <a:pt x="389" y="1017"/>
                          <a:pt x="677" y="792"/>
                        </a:cubicBezTo>
                        <a:cubicBezTo>
                          <a:pt x="965" y="567"/>
                          <a:pt x="1509" y="165"/>
                          <a:pt x="172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00" name="Freeform 126"/>
                  <p:cNvSpPr>
                    <a:spLocks/>
                  </p:cNvSpPr>
                  <p:nvPr/>
                </p:nvSpPr>
                <p:spPr bwMode="auto">
                  <a:xfrm>
                    <a:off x="2822" y="1498"/>
                    <a:ext cx="1858" cy="979"/>
                  </a:xfrm>
                  <a:custGeom>
                    <a:avLst/>
                    <a:gdLst>
                      <a:gd name="T0" fmla="*/ 0 w 1858"/>
                      <a:gd name="T1" fmla="*/ 979 h 979"/>
                      <a:gd name="T2" fmla="*/ 778 w 1858"/>
                      <a:gd name="T3" fmla="*/ 518 h 979"/>
                      <a:gd name="T4" fmla="*/ 1858 w 1858"/>
                      <a:gd name="T5" fmla="*/ 0 h 979"/>
                      <a:gd name="T6" fmla="*/ 0 60000 65536"/>
                      <a:gd name="T7" fmla="*/ 0 60000 65536"/>
                      <a:gd name="T8" fmla="*/ 0 60000 65536"/>
                      <a:gd name="T9" fmla="*/ 0 w 1858"/>
                      <a:gd name="T10" fmla="*/ 0 h 979"/>
                      <a:gd name="T11" fmla="*/ 1858 w 1858"/>
                      <a:gd name="T12" fmla="*/ 979 h 979"/>
                    </a:gdLst>
                    <a:ahLst/>
                    <a:cxnLst>
                      <a:cxn ang="T6">
                        <a:pos x="T0" y="T1"/>
                      </a:cxn>
                      <a:cxn ang="T7">
                        <a:pos x="T2" y="T3"/>
                      </a:cxn>
                      <a:cxn ang="T8">
                        <a:pos x="T4" y="T5"/>
                      </a:cxn>
                    </a:cxnLst>
                    <a:rect l="T9" t="T10" r="T11" b="T12"/>
                    <a:pathLst>
                      <a:path w="1858" h="979">
                        <a:moveTo>
                          <a:pt x="0" y="979"/>
                        </a:moveTo>
                        <a:cubicBezTo>
                          <a:pt x="130" y="902"/>
                          <a:pt x="468" y="681"/>
                          <a:pt x="778" y="518"/>
                        </a:cubicBezTo>
                        <a:cubicBezTo>
                          <a:pt x="1088" y="355"/>
                          <a:pt x="1633" y="108"/>
                          <a:pt x="185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01" name="Freeform 127"/>
                  <p:cNvSpPr>
                    <a:spLocks/>
                  </p:cNvSpPr>
                  <p:nvPr/>
                </p:nvSpPr>
                <p:spPr bwMode="auto">
                  <a:xfrm>
                    <a:off x="2822" y="1901"/>
                    <a:ext cx="1930" cy="576"/>
                  </a:xfrm>
                  <a:custGeom>
                    <a:avLst/>
                    <a:gdLst>
                      <a:gd name="T0" fmla="*/ 0 w 1930"/>
                      <a:gd name="T1" fmla="*/ 576 h 576"/>
                      <a:gd name="T2" fmla="*/ 663 w 1930"/>
                      <a:gd name="T3" fmla="*/ 345 h 576"/>
                      <a:gd name="T4" fmla="*/ 1930 w 1930"/>
                      <a:gd name="T5" fmla="*/ 0 h 576"/>
                      <a:gd name="T6" fmla="*/ 0 60000 65536"/>
                      <a:gd name="T7" fmla="*/ 0 60000 65536"/>
                      <a:gd name="T8" fmla="*/ 0 60000 65536"/>
                      <a:gd name="T9" fmla="*/ 0 w 1930"/>
                      <a:gd name="T10" fmla="*/ 0 h 576"/>
                      <a:gd name="T11" fmla="*/ 1930 w 1930"/>
                      <a:gd name="T12" fmla="*/ 576 h 576"/>
                    </a:gdLst>
                    <a:ahLst/>
                    <a:cxnLst>
                      <a:cxn ang="T6">
                        <a:pos x="T0" y="T1"/>
                      </a:cxn>
                      <a:cxn ang="T7">
                        <a:pos x="T2" y="T3"/>
                      </a:cxn>
                      <a:cxn ang="T8">
                        <a:pos x="T4" y="T5"/>
                      </a:cxn>
                    </a:cxnLst>
                    <a:rect l="T9" t="T10" r="T11" b="T12"/>
                    <a:pathLst>
                      <a:path w="1930" h="576">
                        <a:moveTo>
                          <a:pt x="0" y="576"/>
                        </a:moveTo>
                        <a:cubicBezTo>
                          <a:pt x="110" y="537"/>
                          <a:pt x="341" y="441"/>
                          <a:pt x="663" y="345"/>
                        </a:cubicBezTo>
                        <a:cubicBezTo>
                          <a:pt x="985" y="249"/>
                          <a:pt x="1666" y="72"/>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002" name="Freeform 128"/>
                  <p:cNvSpPr>
                    <a:spLocks/>
                  </p:cNvSpPr>
                  <p:nvPr/>
                </p:nvSpPr>
                <p:spPr bwMode="auto">
                  <a:xfrm>
                    <a:off x="2808" y="2390"/>
                    <a:ext cx="1930" cy="87"/>
                  </a:xfrm>
                  <a:custGeom>
                    <a:avLst/>
                    <a:gdLst>
                      <a:gd name="T0" fmla="*/ 0 w 1930"/>
                      <a:gd name="T1" fmla="*/ 87 h 87"/>
                      <a:gd name="T2" fmla="*/ 634 w 1930"/>
                      <a:gd name="T3" fmla="*/ 29 h 87"/>
                      <a:gd name="T4" fmla="*/ 1930 w 1930"/>
                      <a:gd name="T5" fmla="*/ 0 h 87"/>
                      <a:gd name="T6" fmla="*/ 0 60000 65536"/>
                      <a:gd name="T7" fmla="*/ 0 60000 65536"/>
                      <a:gd name="T8" fmla="*/ 0 60000 65536"/>
                      <a:gd name="T9" fmla="*/ 0 w 1930"/>
                      <a:gd name="T10" fmla="*/ 0 h 87"/>
                      <a:gd name="T11" fmla="*/ 1930 w 1930"/>
                      <a:gd name="T12" fmla="*/ 87 h 87"/>
                    </a:gdLst>
                    <a:ahLst/>
                    <a:cxnLst>
                      <a:cxn ang="T6">
                        <a:pos x="T0" y="T1"/>
                      </a:cxn>
                      <a:cxn ang="T7">
                        <a:pos x="T2" y="T3"/>
                      </a:cxn>
                      <a:cxn ang="T8">
                        <a:pos x="T4" y="T5"/>
                      </a:cxn>
                    </a:cxnLst>
                    <a:rect l="T9" t="T10" r="T11" b="T12"/>
                    <a:pathLst>
                      <a:path w="1930" h="87">
                        <a:moveTo>
                          <a:pt x="0" y="87"/>
                        </a:moveTo>
                        <a:cubicBezTo>
                          <a:pt x="106" y="77"/>
                          <a:pt x="312" y="44"/>
                          <a:pt x="634" y="29"/>
                        </a:cubicBezTo>
                        <a:cubicBezTo>
                          <a:pt x="956" y="14"/>
                          <a:pt x="1660" y="6"/>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6992" name="Group 129"/>
                <p:cNvGrpSpPr>
                  <a:grpSpLocks/>
                </p:cNvGrpSpPr>
                <p:nvPr/>
              </p:nvGrpSpPr>
              <p:grpSpPr bwMode="auto">
                <a:xfrm>
                  <a:off x="2634" y="1215"/>
                  <a:ext cx="1701" cy="1436"/>
                  <a:chOff x="2595" y="679"/>
                  <a:chExt cx="2435" cy="2055"/>
                </a:xfrm>
              </p:grpSpPr>
              <p:sp>
                <p:nvSpPr>
                  <p:cNvPr id="36993" name="Freeform 130"/>
                  <p:cNvSpPr>
                    <a:spLocks/>
                  </p:cNvSpPr>
                  <p:nvPr/>
                </p:nvSpPr>
                <p:spPr bwMode="auto">
                  <a:xfrm>
                    <a:off x="2595" y="679"/>
                    <a:ext cx="2435" cy="2055"/>
                  </a:xfrm>
                  <a:custGeom>
                    <a:avLst/>
                    <a:gdLst>
                      <a:gd name="T0" fmla="*/ 242 w 2435"/>
                      <a:gd name="T1" fmla="*/ 1927 h 2055"/>
                      <a:gd name="T2" fmla="*/ 703 w 2435"/>
                      <a:gd name="T3" fmla="*/ 1049 h 2055"/>
                      <a:gd name="T4" fmla="*/ 1610 w 2435"/>
                      <a:gd name="T5" fmla="*/ 156 h 2055"/>
                      <a:gd name="T6" fmla="*/ 2071 w 2435"/>
                      <a:gd name="T7" fmla="*/ 113 h 2055"/>
                      <a:gd name="T8" fmla="*/ 1970 w 2435"/>
                      <a:gd name="T9" fmla="*/ 401 h 2055"/>
                      <a:gd name="T10" fmla="*/ 2114 w 2435"/>
                      <a:gd name="T11" fmla="*/ 545 h 2055"/>
                      <a:gd name="T12" fmla="*/ 2071 w 2435"/>
                      <a:gd name="T13" fmla="*/ 790 h 2055"/>
                      <a:gd name="T14" fmla="*/ 2215 w 2435"/>
                      <a:gd name="T15" fmla="*/ 963 h 2055"/>
                      <a:gd name="T16" fmla="*/ 2157 w 2435"/>
                      <a:gd name="T17" fmla="*/ 1207 h 2055"/>
                      <a:gd name="T18" fmla="*/ 2272 w 2435"/>
                      <a:gd name="T19" fmla="*/ 1452 h 2055"/>
                      <a:gd name="T20" fmla="*/ 2171 w 2435"/>
                      <a:gd name="T21" fmla="*/ 1683 h 2055"/>
                      <a:gd name="T22" fmla="*/ 2114 w 2435"/>
                      <a:gd name="T23" fmla="*/ 2014 h 2055"/>
                      <a:gd name="T24" fmla="*/ 299 w 2435"/>
                      <a:gd name="T25" fmla="*/ 1984 h 20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35"/>
                      <a:gd name="T40" fmla="*/ 0 h 2055"/>
                      <a:gd name="T41" fmla="*/ 2435 w 2435"/>
                      <a:gd name="T42" fmla="*/ 2055 h 20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35" h="2055">
                        <a:moveTo>
                          <a:pt x="242" y="1927"/>
                        </a:moveTo>
                        <a:cubicBezTo>
                          <a:pt x="0" y="1752"/>
                          <a:pt x="475" y="1344"/>
                          <a:pt x="703" y="1049"/>
                        </a:cubicBezTo>
                        <a:cubicBezTo>
                          <a:pt x="931" y="754"/>
                          <a:pt x="1382" y="312"/>
                          <a:pt x="1610" y="156"/>
                        </a:cubicBezTo>
                        <a:cubicBezTo>
                          <a:pt x="1838" y="0"/>
                          <a:pt x="2011" y="72"/>
                          <a:pt x="2071" y="113"/>
                        </a:cubicBezTo>
                        <a:cubicBezTo>
                          <a:pt x="2131" y="154"/>
                          <a:pt x="1963" y="329"/>
                          <a:pt x="1970" y="401"/>
                        </a:cubicBezTo>
                        <a:cubicBezTo>
                          <a:pt x="1977" y="473"/>
                          <a:pt x="2097" y="480"/>
                          <a:pt x="2114" y="545"/>
                        </a:cubicBezTo>
                        <a:cubicBezTo>
                          <a:pt x="2131" y="610"/>
                          <a:pt x="2054" y="720"/>
                          <a:pt x="2071" y="790"/>
                        </a:cubicBezTo>
                        <a:cubicBezTo>
                          <a:pt x="2088" y="860"/>
                          <a:pt x="2201" y="894"/>
                          <a:pt x="2215" y="963"/>
                        </a:cubicBezTo>
                        <a:cubicBezTo>
                          <a:pt x="2229" y="1032"/>
                          <a:pt x="2148" y="1126"/>
                          <a:pt x="2157" y="1207"/>
                        </a:cubicBezTo>
                        <a:cubicBezTo>
                          <a:pt x="2166" y="1288"/>
                          <a:pt x="2270" y="1373"/>
                          <a:pt x="2272" y="1452"/>
                        </a:cubicBezTo>
                        <a:cubicBezTo>
                          <a:pt x="2274" y="1531"/>
                          <a:pt x="2197" y="1589"/>
                          <a:pt x="2171" y="1683"/>
                        </a:cubicBezTo>
                        <a:cubicBezTo>
                          <a:pt x="2145" y="1777"/>
                          <a:pt x="2435" y="1973"/>
                          <a:pt x="2114" y="2014"/>
                        </a:cubicBezTo>
                        <a:cubicBezTo>
                          <a:pt x="1793" y="2055"/>
                          <a:pt x="632" y="1945"/>
                          <a:pt x="299" y="1984"/>
                        </a:cubicBezTo>
                      </a:path>
                    </a:pathLst>
                  </a:custGeom>
                  <a:gradFill rotWithShape="1">
                    <a:gsLst>
                      <a:gs pos="0">
                        <a:srgbClr val="0000FF">
                          <a:alpha val="60001"/>
                        </a:srgbClr>
                      </a:gs>
                      <a:gs pos="100000">
                        <a:srgbClr val="000066"/>
                      </a:gs>
                    </a:gsLst>
                    <a:lin ang="18900000" scaled="1"/>
                  </a:gradFill>
                  <a:ln w="9525">
                    <a:solidFill>
                      <a:schemeClr val="tx1"/>
                    </a:solidFill>
                    <a:round/>
                    <a:headEnd/>
                    <a:tailEnd/>
                  </a:ln>
                </p:spPr>
                <p:txBody>
                  <a:bodyPr/>
                  <a:lstStyle/>
                  <a:p>
                    <a:endParaRPr lang="zh-CN" altLang="en-US"/>
                  </a:p>
                </p:txBody>
              </p:sp>
              <p:sp>
                <p:nvSpPr>
                  <p:cNvPr id="36994" name="Freeform 131"/>
                  <p:cNvSpPr>
                    <a:spLocks/>
                  </p:cNvSpPr>
                  <p:nvPr/>
                </p:nvSpPr>
                <p:spPr bwMode="auto">
                  <a:xfrm>
                    <a:off x="2808" y="1109"/>
                    <a:ext cx="1728" cy="1353"/>
                  </a:xfrm>
                  <a:custGeom>
                    <a:avLst/>
                    <a:gdLst>
                      <a:gd name="T0" fmla="*/ 0 w 1728"/>
                      <a:gd name="T1" fmla="*/ 1353 h 1353"/>
                      <a:gd name="T2" fmla="*/ 677 w 1728"/>
                      <a:gd name="T3" fmla="*/ 792 h 1353"/>
                      <a:gd name="T4" fmla="*/ 1728 w 1728"/>
                      <a:gd name="T5" fmla="*/ 0 h 1353"/>
                      <a:gd name="T6" fmla="*/ 0 60000 65536"/>
                      <a:gd name="T7" fmla="*/ 0 60000 65536"/>
                      <a:gd name="T8" fmla="*/ 0 60000 65536"/>
                      <a:gd name="T9" fmla="*/ 0 w 1728"/>
                      <a:gd name="T10" fmla="*/ 0 h 1353"/>
                      <a:gd name="T11" fmla="*/ 1728 w 1728"/>
                      <a:gd name="T12" fmla="*/ 1353 h 1353"/>
                    </a:gdLst>
                    <a:ahLst/>
                    <a:cxnLst>
                      <a:cxn ang="T6">
                        <a:pos x="T0" y="T1"/>
                      </a:cxn>
                      <a:cxn ang="T7">
                        <a:pos x="T2" y="T3"/>
                      </a:cxn>
                      <a:cxn ang="T8">
                        <a:pos x="T4" y="T5"/>
                      </a:cxn>
                    </a:cxnLst>
                    <a:rect l="T9" t="T10" r="T11" b="T12"/>
                    <a:pathLst>
                      <a:path w="1728" h="1353">
                        <a:moveTo>
                          <a:pt x="0" y="1353"/>
                        </a:moveTo>
                        <a:cubicBezTo>
                          <a:pt x="113" y="1260"/>
                          <a:pt x="389" y="1017"/>
                          <a:pt x="677" y="792"/>
                        </a:cubicBezTo>
                        <a:cubicBezTo>
                          <a:pt x="965" y="567"/>
                          <a:pt x="1509" y="165"/>
                          <a:pt x="172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95" name="Freeform 132"/>
                  <p:cNvSpPr>
                    <a:spLocks/>
                  </p:cNvSpPr>
                  <p:nvPr/>
                </p:nvSpPr>
                <p:spPr bwMode="auto">
                  <a:xfrm>
                    <a:off x="2822" y="1498"/>
                    <a:ext cx="1858" cy="979"/>
                  </a:xfrm>
                  <a:custGeom>
                    <a:avLst/>
                    <a:gdLst>
                      <a:gd name="T0" fmla="*/ 0 w 1858"/>
                      <a:gd name="T1" fmla="*/ 979 h 979"/>
                      <a:gd name="T2" fmla="*/ 778 w 1858"/>
                      <a:gd name="T3" fmla="*/ 518 h 979"/>
                      <a:gd name="T4" fmla="*/ 1858 w 1858"/>
                      <a:gd name="T5" fmla="*/ 0 h 979"/>
                      <a:gd name="T6" fmla="*/ 0 60000 65536"/>
                      <a:gd name="T7" fmla="*/ 0 60000 65536"/>
                      <a:gd name="T8" fmla="*/ 0 60000 65536"/>
                      <a:gd name="T9" fmla="*/ 0 w 1858"/>
                      <a:gd name="T10" fmla="*/ 0 h 979"/>
                      <a:gd name="T11" fmla="*/ 1858 w 1858"/>
                      <a:gd name="T12" fmla="*/ 979 h 979"/>
                    </a:gdLst>
                    <a:ahLst/>
                    <a:cxnLst>
                      <a:cxn ang="T6">
                        <a:pos x="T0" y="T1"/>
                      </a:cxn>
                      <a:cxn ang="T7">
                        <a:pos x="T2" y="T3"/>
                      </a:cxn>
                      <a:cxn ang="T8">
                        <a:pos x="T4" y="T5"/>
                      </a:cxn>
                    </a:cxnLst>
                    <a:rect l="T9" t="T10" r="T11" b="T12"/>
                    <a:pathLst>
                      <a:path w="1858" h="979">
                        <a:moveTo>
                          <a:pt x="0" y="979"/>
                        </a:moveTo>
                        <a:cubicBezTo>
                          <a:pt x="130" y="902"/>
                          <a:pt x="468" y="681"/>
                          <a:pt x="778" y="518"/>
                        </a:cubicBezTo>
                        <a:cubicBezTo>
                          <a:pt x="1088" y="355"/>
                          <a:pt x="1633" y="108"/>
                          <a:pt x="185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96" name="Freeform 133"/>
                  <p:cNvSpPr>
                    <a:spLocks/>
                  </p:cNvSpPr>
                  <p:nvPr/>
                </p:nvSpPr>
                <p:spPr bwMode="auto">
                  <a:xfrm>
                    <a:off x="2822" y="1901"/>
                    <a:ext cx="1930" cy="576"/>
                  </a:xfrm>
                  <a:custGeom>
                    <a:avLst/>
                    <a:gdLst>
                      <a:gd name="T0" fmla="*/ 0 w 1930"/>
                      <a:gd name="T1" fmla="*/ 576 h 576"/>
                      <a:gd name="T2" fmla="*/ 663 w 1930"/>
                      <a:gd name="T3" fmla="*/ 345 h 576"/>
                      <a:gd name="T4" fmla="*/ 1930 w 1930"/>
                      <a:gd name="T5" fmla="*/ 0 h 576"/>
                      <a:gd name="T6" fmla="*/ 0 60000 65536"/>
                      <a:gd name="T7" fmla="*/ 0 60000 65536"/>
                      <a:gd name="T8" fmla="*/ 0 60000 65536"/>
                      <a:gd name="T9" fmla="*/ 0 w 1930"/>
                      <a:gd name="T10" fmla="*/ 0 h 576"/>
                      <a:gd name="T11" fmla="*/ 1930 w 1930"/>
                      <a:gd name="T12" fmla="*/ 576 h 576"/>
                    </a:gdLst>
                    <a:ahLst/>
                    <a:cxnLst>
                      <a:cxn ang="T6">
                        <a:pos x="T0" y="T1"/>
                      </a:cxn>
                      <a:cxn ang="T7">
                        <a:pos x="T2" y="T3"/>
                      </a:cxn>
                      <a:cxn ang="T8">
                        <a:pos x="T4" y="T5"/>
                      </a:cxn>
                    </a:cxnLst>
                    <a:rect l="T9" t="T10" r="T11" b="T12"/>
                    <a:pathLst>
                      <a:path w="1930" h="576">
                        <a:moveTo>
                          <a:pt x="0" y="576"/>
                        </a:moveTo>
                        <a:cubicBezTo>
                          <a:pt x="110" y="537"/>
                          <a:pt x="341" y="441"/>
                          <a:pt x="663" y="345"/>
                        </a:cubicBezTo>
                        <a:cubicBezTo>
                          <a:pt x="985" y="249"/>
                          <a:pt x="1666" y="72"/>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97" name="Freeform 134"/>
                  <p:cNvSpPr>
                    <a:spLocks/>
                  </p:cNvSpPr>
                  <p:nvPr/>
                </p:nvSpPr>
                <p:spPr bwMode="auto">
                  <a:xfrm>
                    <a:off x="2808" y="2390"/>
                    <a:ext cx="1930" cy="87"/>
                  </a:xfrm>
                  <a:custGeom>
                    <a:avLst/>
                    <a:gdLst>
                      <a:gd name="T0" fmla="*/ 0 w 1930"/>
                      <a:gd name="T1" fmla="*/ 87 h 87"/>
                      <a:gd name="T2" fmla="*/ 634 w 1930"/>
                      <a:gd name="T3" fmla="*/ 29 h 87"/>
                      <a:gd name="T4" fmla="*/ 1930 w 1930"/>
                      <a:gd name="T5" fmla="*/ 0 h 87"/>
                      <a:gd name="T6" fmla="*/ 0 60000 65536"/>
                      <a:gd name="T7" fmla="*/ 0 60000 65536"/>
                      <a:gd name="T8" fmla="*/ 0 60000 65536"/>
                      <a:gd name="T9" fmla="*/ 0 w 1930"/>
                      <a:gd name="T10" fmla="*/ 0 h 87"/>
                      <a:gd name="T11" fmla="*/ 1930 w 1930"/>
                      <a:gd name="T12" fmla="*/ 87 h 87"/>
                    </a:gdLst>
                    <a:ahLst/>
                    <a:cxnLst>
                      <a:cxn ang="T6">
                        <a:pos x="T0" y="T1"/>
                      </a:cxn>
                      <a:cxn ang="T7">
                        <a:pos x="T2" y="T3"/>
                      </a:cxn>
                      <a:cxn ang="T8">
                        <a:pos x="T4" y="T5"/>
                      </a:cxn>
                    </a:cxnLst>
                    <a:rect l="T9" t="T10" r="T11" b="T12"/>
                    <a:pathLst>
                      <a:path w="1930" h="87">
                        <a:moveTo>
                          <a:pt x="0" y="87"/>
                        </a:moveTo>
                        <a:cubicBezTo>
                          <a:pt x="106" y="77"/>
                          <a:pt x="312" y="44"/>
                          <a:pt x="634" y="29"/>
                        </a:cubicBezTo>
                        <a:cubicBezTo>
                          <a:pt x="956" y="14"/>
                          <a:pt x="1660" y="6"/>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36978" name="Group 135"/>
              <p:cNvGrpSpPr>
                <a:grpSpLocks/>
              </p:cNvGrpSpPr>
              <p:nvPr/>
            </p:nvGrpSpPr>
            <p:grpSpPr bwMode="auto">
              <a:xfrm>
                <a:off x="1994" y="1564"/>
                <a:ext cx="1327" cy="1131"/>
                <a:chOff x="2693" y="2510"/>
                <a:chExt cx="2342" cy="1969"/>
              </a:xfrm>
            </p:grpSpPr>
            <p:grpSp>
              <p:nvGrpSpPr>
                <p:cNvPr id="36979" name="Group 136"/>
                <p:cNvGrpSpPr>
                  <a:grpSpLocks/>
                </p:cNvGrpSpPr>
                <p:nvPr/>
              </p:nvGrpSpPr>
              <p:grpSpPr bwMode="auto">
                <a:xfrm>
                  <a:off x="2693" y="2510"/>
                  <a:ext cx="2342" cy="1969"/>
                  <a:chOff x="2693" y="2510"/>
                  <a:chExt cx="2342" cy="1969"/>
                </a:xfrm>
              </p:grpSpPr>
              <p:sp>
                <p:nvSpPr>
                  <p:cNvPr id="36986" name="Freeform 137"/>
                  <p:cNvSpPr>
                    <a:spLocks/>
                  </p:cNvSpPr>
                  <p:nvPr/>
                </p:nvSpPr>
                <p:spPr bwMode="auto">
                  <a:xfrm>
                    <a:off x="2693" y="2510"/>
                    <a:ext cx="2342" cy="1969"/>
                  </a:xfrm>
                  <a:custGeom>
                    <a:avLst/>
                    <a:gdLst>
                      <a:gd name="T0" fmla="*/ 144 w 2342"/>
                      <a:gd name="T1" fmla="*/ 197 h 1969"/>
                      <a:gd name="T2" fmla="*/ 2016 w 2342"/>
                      <a:gd name="T3" fmla="*/ 557 h 1969"/>
                      <a:gd name="T4" fmla="*/ 2102 w 2342"/>
                      <a:gd name="T5" fmla="*/ 903 h 1969"/>
                      <a:gd name="T6" fmla="*/ 2160 w 2342"/>
                      <a:gd name="T7" fmla="*/ 1104 h 1969"/>
                      <a:gd name="T8" fmla="*/ 1973 w 2342"/>
                      <a:gd name="T9" fmla="*/ 1220 h 1969"/>
                      <a:gd name="T10" fmla="*/ 1901 w 2342"/>
                      <a:gd name="T11" fmla="*/ 1450 h 1969"/>
                      <a:gd name="T12" fmla="*/ 1670 w 2342"/>
                      <a:gd name="T13" fmla="*/ 1522 h 1969"/>
                      <a:gd name="T14" fmla="*/ 1555 w 2342"/>
                      <a:gd name="T15" fmla="*/ 1637 h 1969"/>
                      <a:gd name="T16" fmla="*/ 1310 w 2342"/>
                      <a:gd name="T17" fmla="*/ 1623 h 1969"/>
                      <a:gd name="T18" fmla="*/ 1152 w 2342"/>
                      <a:gd name="T19" fmla="*/ 1738 h 1969"/>
                      <a:gd name="T20" fmla="*/ 144 w 2342"/>
                      <a:gd name="T21" fmla="*/ 197 h 19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42"/>
                      <a:gd name="T34" fmla="*/ 0 h 1969"/>
                      <a:gd name="T35" fmla="*/ 2342 w 2342"/>
                      <a:gd name="T36" fmla="*/ 1969 h 19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42" h="1969">
                        <a:moveTo>
                          <a:pt x="144" y="197"/>
                        </a:moveTo>
                        <a:cubicBezTo>
                          <a:pt x="288" y="0"/>
                          <a:pt x="1690" y="439"/>
                          <a:pt x="2016" y="557"/>
                        </a:cubicBezTo>
                        <a:cubicBezTo>
                          <a:pt x="2342" y="675"/>
                          <a:pt x="2078" y="812"/>
                          <a:pt x="2102" y="903"/>
                        </a:cubicBezTo>
                        <a:cubicBezTo>
                          <a:pt x="2126" y="994"/>
                          <a:pt x="2181" y="1051"/>
                          <a:pt x="2160" y="1104"/>
                        </a:cubicBezTo>
                        <a:cubicBezTo>
                          <a:pt x="2139" y="1157"/>
                          <a:pt x="2016" y="1162"/>
                          <a:pt x="1973" y="1220"/>
                        </a:cubicBezTo>
                        <a:cubicBezTo>
                          <a:pt x="1930" y="1278"/>
                          <a:pt x="1951" y="1400"/>
                          <a:pt x="1901" y="1450"/>
                        </a:cubicBezTo>
                        <a:cubicBezTo>
                          <a:pt x="1851" y="1500"/>
                          <a:pt x="1728" y="1491"/>
                          <a:pt x="1670" y="1522"/>
                        </a:cubicBezTo>
                        <a:cubicBezTo>
                          <a:pt x="1612" y="1553"/>
                          <a:pt x="1615" y="1620"/>
                          <a:pt x="1555" y="1637"/>
                        </a:cubicBezTo>
                        <a:cubicBezTo>
                          <a:pt x="1495" y="1654"/>
                          <a:pt x="1377" y="1606"/>
                          <a:pt x="1310" y="1623"/>
                        </a:cubicBezTo>
                        <a:cubicBezTo>
                          <a:pt x="1243" y="1640"/>
                          <a:pt x="1349" y="1969"/>
                          <a:pt x="1152" y="1738"/>
                        </a:cubicBezTo>
                        <a:cubicBezTo>
                          <a:pt x="955" y="1507"/>
                          <a:pt x="0" y="379"/>
                          <a:pt x="144" y="197"/>
                        </a:cubicBezTo>
                        <a:close/>
                      </a:path>
                    </a:pathLst>
                  </a:custGeom>
                  <a:gradFill rotWithShape="1">
                    <a:gsLst>
                      <a:gs pos="0">
                        <a:srgbClr val="0000FF">
                          <a:alpha val="65999"/>
                        </a:srgbClr>
                      </a:gs>
                      <a:gs pos="100000">
                        <a:srgbClr val="000066"/>
                      </a:gs>
                    </a:gsLst>
                    <a:lin ang="2700000" scaled="1"/>
                  </a:gradFill>
                  <a:ln w="9525">
                    <a:solidFill>
                      <a:schemeClr val="tx1"/>
                    </a:solidFill>
                    <a:round/>
                    <a:headEnd/>
                    <a:tailEnd/>
                  </a:ln>
                </p:spPr>
                <p:txBody>
                  <a:bodyPr/>
                  <a:lstStyle/>
                  <a:p>
                    <a:endParaRPr lang="zh-CN" altLang="en-US"/>
                  </a:p>
                </p:txBody>
              </p:sp>
              <p:sp>
                <p:nvSpPr>
                  <p:cNvPr id="36987" name="Freeform 138"/>
                  <p:cNvSpPr>
                    <a:spLocks/>
                  </p:cNvSpPr>
                  <p:nvPr/>
                </p:nvSpPr>
                <p:spPr bwMode="auto">
                  <a:xfrm>
                    <a:off x="2866" y="2722"/>
                    <a:ext cx="1900" cy="619"/>
                  </a:xfrm>
                  <a:custGeom>
                    <a:avLst/>
                    <a:gdLst>
                      <a:gd name="T0" fmla="*/ 0 w 1900"/>
                      <a:gd name="T1" fmla="*/ 0 h 619"/>
                      <a:gd name="T2" fmla="*/ 504 w 1900"/>
                      <a:gd name="T3" fmla="*/ 129 h 619"/>
                      <a:gd name="T4" fmla="*/ 1900 w 1900"/>
                      <a:gd name="T5" fmla="*/ 619 h 619"/>
                      <a:gd name="T6" fmla="*/ 0 60000 65536"/>
                      <a:gd name="T7" fmla="*/ 0 60000 65536"/>
                      <a:gd name="T8" fmla="*/ 0 60000 65536"/>
                      <a:gd name="T9" fmla="*/ 0 w 1900"/>
                      <a:gd name="T10" fmla="*/ 0 h 619"/>
                      <a:gd name="T11" fmla="*/ 1900 w 1900"/>
                      <a:gd name="T12" fmla="*/ 619 h 619"/>
                    </a:gdLst>
                    <a:ahLst/>
                    <a:cxnLst>
                      <a:cxn ang="T6">
                        <a:pos x="T0" y="T1"/>
                      </a:cxn>
                      <a:cxn ang="T7">
                        <a:pos x="T2" y="T3"/>
                      </a:cxn>
                      <a:cxn ang="T8">
                        <a:pos x="T4" y="T5"/>
                      </a:cxn>
                    </a:cxnLst>
                    <a:rect l="T9" t="T10" r="T11" b="T12"/>
                    <a:pathLst>
                      <a:path w="1900" h="619">
                        <a:moveTo>
                          <a:pt x="0" y="0"/>
                        </a:moveTo>
                        <a:cubicBezTo>
                          <a:pt x="84" y="22"/>
                          <a:pt x="187" y="26"/>
                          <a:pt x="504" y="129"/>
                        </a:cubicBezTo>
                        <a:cubicBezTo>
                          <a:pt x="821" y="232"/>
                          <a:pt x="1609" y="517"/>
                          <a:pt x="1900" y="61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88" name="Freeform 139"/>
                  <p:cNvSpPr>
                    <a:spLocks/>
                  </p:cNvSpPr>
                  <p:nvPr/>
                </p:nvSpPr>
                <p:spPr bwMode="auto">
                  <a:xfrm>
                    <a:off x="2866" y="2708"/>
                    <a:ext cx="1771" cy="979"/>
                  </a:xfrm>
                  <a:custGeom>
                    <a:avLst/>
                    <a:gdLst>
                      <a:gd name="T0" fmla="*/ 0 w 1771"/>
                      <a:gd name="T1" fmla="*/ 0 h 979"/>
                      <a:gd name="T2" fmla="*/ 1771 w 1771"/>
                      <a:gd name="T3" fmla="*/ 979 h 979"/>
                      <a:gd name="T4" fmla="*/ 0 60000 65536"/>
                      <a:gd name="T5" fmla="*/ 0 60000 65536"/>
                      <a:gd name="T6" fmla="*/ 0 w 1771"/>
                      <a:gd name="T7" fmla="*/ 0 h 979"/>
                      <a:gd name="T8" fmla="*/ 1771 w 1771"/>
                      <a:gd name="T9" fmla="*/ 979 h 979"/>
                    </a:gdLst>
                    <a:ahLst/>
                    <a:cxnLst>
                      <a:cxn ang="T4">
                        <a:pos x="T0" y="T1"/>
                      </a:cxn>
                      <a:cxn ang="T5">
                        <a:pos x="T2" y="T3"/>
                      </a:cxn>
                    </a:cxnLst>
                    <a:rect l="T6" t="T7" r="T8" b="T9"/>
                    <a:pathLst>
                      <a:path w="1771" h="979">
                        <a:moveTo>
                          <a:pt x="0" y="0"/>
                        </a:moveTo>
                        <a:cubicBezTo>
                          <a:pt x="0" y="0"/>
                          <a:pt x="885" y="489"/>
                          <a:pt x="1771" y="97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89" name="Freeform 140"/>
                  <p:cNvSpPr>
                    <a:spLocks/>
                  </p:cNvSpPr>
                  <p:nvPr/>
                </p:nvSpPr>
                <p:spPr bwMode="auto">
                  <a:xfrm>
                    <a:off x="2866" y="2736"/>
                    <a:ext cx="1468" cy="1296"/>
                  </a:xfrm>
                  <a:custGeom>
                    <a:avLst/>
                    <a:gdLst>
                      <a:gd name="T0" fmla="*/ 0 w 1468"/>
                      <a:gd name="T1" fmla="*/ 0 h 1296"/>
                      <a:gd name="T2" fmla="*/ 518 w 1468"/>
                      <a:gd name="T3" fmla="*/ 418 h 1296"/>
                      <a:gd name="T4" fmla="*/ 1468 w 1468"/>
                      <a:gd name="T5" fmla="*/ 1296 h 1296"/>
                      <a:gd name="T6" fmla="*/ 0 60000 65536"/>
                      <a:gd name="T7" fmla="*/ 0 60000 65536"/>
                      <a:gd name="T8" fmla="*/ 0 60000 65536"/>
                      <a:gd name="T9" fmla="*/ 0 w 1468"/>
                      <a:gd name="T10" fmla="*/ 0 h 1296"/>
                      <a:gd name="T11" fmla="*/ 1468 w 1468"/>
                      <a:gd name="T12" fmla="*/ 1296 h 1296"/>
                    </a:gdLst>
                    <a:ahLst/>
                    <a:cxnLst>
                      <a:cxn ang="T6">
                        <a:pos x="T0" y="T1"/>
                      </a:cxn>
                      <a:cxn ang="T7">
                        <a:pos x="T2" y="T3"/>
                      </a:cxn>
                      <a:cxn ang="T8">
                        <a:pos x="T4" y="T5"/>
                      </a:cxn>
                    </a:cxnLst>
                    <a:rect l="T9" t="T10" r="T11" b="T12"/>
                    <a:pathLst>
                      <a:path w="1468" h="1296">
                        <a:moveTo>
                          <a:pt x="0" y="0"/>
                        </a:moveTo>
                        <a:cubicBezTo>
                          <a:pt x="86" y="70"/>
                          <a:pt x="273" y="202"/>
                          <a:pt x="518" y="418"/>
                        </a:cubicBezTo>
                        <a:cubicBezTo>
                          <a:pt x="763" y="634"/>
                          <a:pt x="1270" y="1113"/>
                          <a:pt x="1468" y="1296"/>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90" name="Freeform 141"/>
                  <p:cNvSpPr>
                    <a:spLocks/>
                  </p:cNvSpPr>
                  <p:nvPr/>
                </p:nvSpPr>
                <p:spPr bwMode="auto">
                  <a:xfrm>
                    <a:off x="2866" y="2736"/>
                    <a:ext cx="1137" cy="1411"/>
                  </a:xfrm>
                  <a:custGeom>
                    <a:avLst/>
                    <a:gdLst>
                      <a:gd name="T0" fmla="*/ 0 w 1137"/>
                      <a:gd name="T1" fmla="*/ 0 h 1411"/>
                      <a:gd name="T2" fmla="*/ 388 w 1137"/>
                      <a:gd name="T3" fmla="*/ 446 h 1411"/>
                      <a:gd name="T4" fmla="*/ 1137 w 1137"/>
                      <a:gd name="T5" fmla="*/ 1411 h 1411"/>
                      <a:gd name="T6" fmla="*/ 0 60000 65536"/>
                      <a:gd name="T7" fmla="*/ 0 60000 65536"/>
                      <a:gd name="T8" fmla="*/ 0 60000 65536"/>
                      <a:gd name="T9" fmla="*/ 0 w 1137"/>
                      <a:gd name="T10" fmla="*/ 0 h 1411"/>
                      <a:gd name="T11" fmla="*/ 1137 w 1137"/>
                      <a:gd name="T12" fmla="*/ 1411 h 1411"/>
                    </a:gdLst>
                    <a:ahLst/>
                    <a:cxnLst>
                      <a:cxn ang="T6">
                        <a:pos x="T0" y="T1"/>
                      </a:cxn>
                      <a:cxn ang="T7">
                        <a:pos x="T2" y="T3"/>
                      </a:cxn>
                      <a:cxn ang="T8">
                        <a:pos x="T4" y="T5"/>
                      </a:cxn>
                    </a:cxnLst>
                    <a:rect l="T9" t="T10" r="T11" b="T12"/>
                    <a:pathLst>
                      <a:path w="1137" h="1411">
                        <a:moveTo>
                          <a:pt x="0" y="0"/>
                        </a:moveTo>
                        <a:cubicBezTo>
                          <a:pt x="65" y="74"/>
                          <a:pt x="198" y="211"/>
                          <a:pt x="388" y="446"/>
                        </a:cubicBezTo>
                        <a:cubicBezTo>
                          <a:pt x="578" y="681"/>
                          <a:pt x="981" y="1210"/>
                          <a:pt x="1137" y="1411"/>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6980" name="Group 142"/>
                <p:cNvGrpSpPr>
                  <a:grpSpLocks/>
                </p:cNvGrpSpPr>
                <p:nvPr/>
              </p:nvGrpSpPr>
              <p:grpSpPr bwMode="auto">
                <a:xfrm>
                  <a:off x="2746" y="2572"/>
                  <a:ext cx="1637" cy="1376"/>
                  <a:chOff x="2693" y="2510"/>
                  <a:chExt cx="2342" cy="1969"/>
                </a:xfrm>
              </p:grpSpPr>
              <p:sp>
                <p:nvSpPr>
                  <p:cNvPr id="36981" name="Freeform 143"/>
                  <p:cNvSpPr>
                    <a:spLocks/>
                  </p:cNvSpPr>
                  <p:nvPr/>
                </p:nvSpPr>
                <p:spPr bwMode="auto">
                  <a:xfrm>
                    <a:off x="2693" y="2510"/>
                    <a:ext cx="2342" cy="1969"/>
                  </a:xfrm>
                  <a:custGeom>
                    <a:avLst/>
                    <a:gdLst>
                      <a:gd name="T0" fmla="*/ 144 w 2342"/>
                      <a:gd name="T1" fmla="*/ 197 h 1969"/>
                      <a:gd name="T2" fmla="*/ 2016 w 2342"/>
                      <a:gd name="T3" fmla="*/ 557 h 1969"/>
                      <a:gd name="T4" fmla="*/ 2102 w 2342"/>
                      <a:gd name="T5" fmla="*/ 903 h 1969"/>
                      <a:gd name="T6" fmla="*/ 2160 w 2342"/>
                      <a:gd name="T7" fmla="*/ 1104 h 1969"/>
                      <a:gd name="T8" fmla="*/ 1973 w 2342"/>
                      <a:gd name="T9" fmla="*/ 1220 h 1969"/>
                      <a:gd name="T10" fmla="*/ 1901 w 2342"/>
                      <a:gd name="T11" fmla="*/ 1450 h 1969"/>
                      <a:gd name="T12" fmla="*/ 1670 w 2342"/>
                      <a:gd name="T13" fmla="*/ 1522 h 1969"/>
                      <a:gd name="T14" fmla="*/ 1555 w 2342"/>
                      <a:gd name="T15" fmla="*/ 1637 h 1969"/>
                      <a:gd name="T16" fmla="*/ 1310 w 2342"/>
                      <a:gd name="T17" fmla="*/ 1623 h 1969"/>
                      <a:gd name="T18" fmla="*/ 1152 w 2342"/>
                      <a:gd name="T19" fmla="*/ 1738 h 1969"/>
                      <a:gd name="T20" fmla="*/ 144 w 2342"/>
                      <a:gd name="T21" fmla="*/ 197 h 19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42"/>
                      <a:gd name="T34" fmla="*/ 0 h 1969"/>
                      <a:gd name="T35" fmla="*/ 2342 w 2342"/>
                      <a:gd name="T36" fmla="*/ 1969 h 19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42" h="1969">
                        <a:moveTo>
                          <a:pt x="144" y="197"/>
                        </a:moveTo>
                        <a:cubicBezTo>
                          <a:pt x="288" y="0"/>
                          <a:pt x="1690" y="439"/>
                          <a:pt x="2016" y="557"/>
                        </a:cubicBezTo>
                        <a:cubicBezTo>
                          <a:pt x="2342" y="675"/>
                          <a:pt x="2078" y="812"/>
                          <a:pt x="2102" y="903"/>
                        </a:cubicBezTo>
                        <a:cubicBezTo>
                          <a:pt x="2126" y="994"/>
                          <a:pt x="2181" y="1051"/>
                          <a:pt x="2160" y="1104"/>
                        </a:cubicBezTo>
                        <a:cubicBezTo>
                          <a:pt x="2139" y="1157"/>
                          <a:pt x="2016" y="1162"/>
                          <a:pt x="1973" y="1220"/>
                        </a:cubicBezTo>
                        <a:cubicBezTo>
                          <a:pt x="1930" y="1278"/>
                          <a:pt x="1951" y="1400"/>
                          <a:pt x="1901" y="1450"/>
                        </a:cubicBezTo>
                        <a:cubicBezTo>
                          <a:pt x="1851" y="1500"/>
                          <a:pt x="1728" y="1491"/>
                          <a:pt x="1670" y="1522"/>
                        </a:cubicBezTo>
                        <a:cubicBezTo>
                          <a:pt x="1612" y="1553"/>
                          <a:pt x="1615" y="1620"/>
                          <a:pt x="1555" y="1637"/>
                        </a:cubicBezTo>
                        <a:cubicBezTo>
                          <a:pt x="1495" y="1654"/>
                          <a:pt x="1377" y="1606"/>
                          <a:pt x="1310" y="1623"/>
                        </a:cubicBezTo>
                        <a:cubicBezTo>
                          <a:pt x="1243" y="1640"/>
                          <a:pt x="1349" y="1969"/>
                          <a:pt x="1152" y="1738"/>
                        </a:cubicBezTo>
                        <a:cubicBezTo>
                          <a:pt x="955" y="1507"/>
                          <a:pt x="0" y="379"/>
                          <a:pt x="144" y="197"/>
                        </a:cubicBezTo>
                        <a:close/>
                      </a:path>
                    </a:pathLst>
                  </a:custGeom>
                  <a:gradFill rotWithShape="1">
                    <a:gsLst>
                      <a:gs pos="0">
                        <a:srgbClr val="0000FF">
                          <a:alpha val="65999"/>
                        </a:srgbClr>
                      </a:gs>
                      <a:gs pos="100000">
                        <a:srgbClr val="000066"/>
                      </a:gs>
                    </a:gsLst>
                    <a:lin ang="2700000" scaled="1"/>
                  </a:gradFill>
                  <a:ln w="9525">
                    <a:solidFill>
                      <a:schemeClr val="tx1"/>
                    </a:solidFill>
                    <a:round/>
                    <a:headEnd/>
                    <a:tailEnd/>
                  </a:ln>
                </p:spPr>
                <p:txBody>
                  <a:bodyPr/>
                  <a:lstStyle/>
                  <a:p>
                    <a:endParaRPr lang="zh-CN" altLang="en-US"/>
                  </a:p>
                </p:txBody>
              </p:sp>
              <p:sp>
                <p:nvSpPr>
                  <p:cNvPr id="36982" name="Freeform 144"/>
                  <p:cNvSpPr>
                    <a:spLocks/>
                  </p:cNvSpPr>
                  <p:nvPr/>
                </p:nvSpPr>
                <p:spPr bwMode="auto">
                  <a:xfrm>
                    <a:off x="2866" y="2722"/>
                    <a:ext cx="1900" cy="619"/>
                  </a:xfrm>
                  <a:custGeom>
                    <a:avLst/>
                    <a:gdLst>
                      <a:gd name="T0" fmla="*/ 0 w 1900"/>
                      <a:gd name="T1" fmla="*/ 0 h 619"/>
                      <a:gd name="T2" fmla="*/ 504 w 1900"/>
                      <a:gd name="T3" fmla="*/ 129 h 619"/>
                      <a:gd name="T4" fmla="*/ 1900 w 1900"/>
                      <a:gd name="T5" fmla="*/ 619 h 619"/>
                      <a:gd name="T6" fmla="*/ 0 60000 65536"/>
                      <a:gd name="T7" fmla="*/ 0 60000 65536"/>
                      <a:gd name="T8" fmla="*/ 0 60000 65536"/>
                      <a:gd name="T9" fmla="*/ 0 w 1900"/>
                      <a:gd name="T10" fmla="*/ 0 h 619"/>
                      <a:gd name="T11" fmla="*/ 1900 w 1900"/>
                      <a:gd name="T12" fmla="*/ 619 h 619"/>
                    </a:gdLst>
                    <a:ahLst/>
                    <a:cxnLst>
                      <a:cxn ang="T6">
                        <a:pos x="T0" y="T1"/>
                      </a:cxn>
                      <a:cxn ang="T7">
                        <a:pos x="T2" y="T3"/>
                      </a:cxn>
                      <a:cxn ang="T8">
                        <a:pos x="T4" y="T5"/>
                      </a:cxn>
                    </a:cxnLst>
                    <a:rect l="T9" t="T10" r="T11" b="T12"/>
                    <a:pathLst>
                      <a:path w="1900" h="619">
                        <a:moveTo>
                          <a:pt x="0" y="0"/>
                        </a:moveTo>
                        <a:cubicBezTo>
                          <a:pt x="84" y="22"/>
                          <a:pt x="187" y="26"/>
                          <a:pt x="504" y="129"/>
                        </a:cubicBezTo>
                        <a:cubicBezTo>
                          <a:pt x="821" y="232"/>
                          <a:pt x="1609" y="517"/>
                          <a:pt x="1900" y="61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83" name="Freeform 145"/>
                  <p:cNvSpPr>
                    <a:spLocks/>
                  </p:cNvSpPr>
                  <p:nvPr/>
                </p:nvSpPr>
                <p:spPr bwMode="auto">
                  <a:xfrm>
                    <a:off x="2866" y="2708"/>
                    <a:ext cx="1771" cy="979"/>
                  </a:xfrm>
                  <a:custGeom>
                    <a:avLst/>
                    <a:gdLst>
                      <a:gd name="T0" fmla="*/ 0 w 1771"/>
                      <a:gd name="T1" fmla="*/ 0 h 979"/>
                      <a:gd name="T2" fmla="*/ 1771 w 1771"/>
                      <a:gd name="T3" fmla="*/ 979 h 979"/>
                      <a:gd name="T4" fmla="*/ 0 60000 65536"/>
                      <a:gd name="T5" fmla="*/ 0 60000 65536"/>
                      <a:gd name="T6" fmla="*/ 0 w 1771"/>
                      <a:gd name="T7" fmla="*/ 0 h 979"/>
                      <a:gd name="T8" fmla="*/ 1771 w 1771"/>
                      <a:gd name="T9" fmla="*/ 979 h 979"/>
                    </a:gdLst>
                    <a:ahLst/>
                    <a:cxnLst>
                      <a:cxn ang="T4">
                        <a:pos x="T0" y="T1"/>
                      </a:cxn>
                      <a:cxn ang="T5">
                        <a:pos x="T2" y="T3"/>
                      </a:cxn>
                    </a:cxnLst>
                    <a:rect l="T6" t="T7" r="T8" b="T9"/>
                    <a:pathLst>
                      <a:path w="1771" h="979">
                        <a:moveTo>
                          <a:pt x="0" y="0"/>
                        </a:moveTo>
                        <a:cubicBezTo>
                          <a:pt x="0" y="0"/>
                          <a:pt x="885" y="489"/>
                          <a:pt x="1771" y="97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84" name="Freeform 146"/>
                  <p:cNvSpPr>
                    <a:spLocks/>
                  </p:cNvSpPr>
                  <p:nvPr/>
                </p:nvSpPr>
                <p:spPr bwMode="auto">
                  <a:xfrm>
                    <a:off x="2866" y="2736"/>
                    <a:ext cx="1468" cy="1296"/>
                  </a:xfrm>
                  <a:custGeom>
                    <a:avLst/>
                    <a:gdLst>
                      <a:gd name="T0" fmla="*/ 0 w 1468"/>
                      <a:gd name="T1" fmla="*/ 0 h 1296"/>
                      <a:gd name="T2" fmla="*/ 518 w 1468"/>
                      <a:gd name="T3" fmla="*/ 418 h 1296"/>
                      <a:gd name="T4" fmla="*/ 1468 w 1468"/>
                      <a:gd name="T5" fmla="*/ 1296 h 1296"/>
                      <a:gd name="T6" fmla="*/ 0 60000 65536"/>
                      <a:gd name="T7" fmla="*/ 0 60000 65536"/>
                      <a:gd name="T8" fmla="*/ 0 60000 65536"/>
                      <a:gd name="T9" fmla="*/ 0 w 1468"/>
                      <a:gd name="T10" fmla="*/ 0 h 1296"/>
                      <a:gd name="T11" fmla="*/ 1468 w 1468"/>
                      <a:gd name="T12" fmla="*/ 1296 h 1296"/>
                    </a:gdLst>
                    <a:ahLst/>
                    <a:cxnLst>
                      <a:cxn ang="T6">
                        <a:pos x="T0" y="T1"/>
                      </a:cxn>
                      <a:cxn ang="T7">
                        <a:pos x="T2" y="T3"/>
                      </a:cxn>
                      <a:cxn ang="T8">
                        <a:pos x="T4" y="T5"/>
                      </a:cxn>
                    </a:cxnLst>
                    <a:rect l="T9" t="T10" r="T11" b="T12"/>
                    <a:pathLst>
                      <a:path w="1468" h="1296">
                        <a:moveTo>
                          <a:pt x="0" y="0"/>
                        </a:moveTo>
                        <a:cubicBezTo>
                          <a:pt x="86" y="70"/>
                          <a:pt x="273" y="202"/>
                          <a:pt x="518" y="418"/>
                        </a:cubicBezTo>
                        <a:cubicBezTo>
                          <a:pt x="763" y="634"/>
                          <a:pt x="1270" y="1113"/>
                          <a:pt x="1468" y="1296"/>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85" name="Freeform 147"/>
                  <p:cNvSpPr>
                    <a:spLocks/>
                  </p:cNvSpPr>
                  <p:nvPr/>
                </p:nvSpPr>
                <p:spPr bwMode="auto">
                  <a:xfrm>
                    <a:off x="2866" y="2736"/>
                    <a:ext cx="1137" cy="1411"/>
                  </a:xfrm>
                  <a:custGeom>
                    <a:avLst/>
                    <a:gdLst>
                      <a:gd name="T0" fmla="*/ 0 w 1137"/>
                      <a:gd name="T1" fmla="*/ 0 h 1411"/>
                      <a:gd name="T2" fmla="*/ 388 w 1137"/>
                      <a:gd name="T3" fmla="*/ 446 h 1411"/>
                      <a:gd name="T4" fmla="*/ 1137 w 1137"/>
                      <a:gd name="T5" fmla="*/ 1411 h 1411"/>
                      <a:gd name="T6" fmla="*/ 0 60000 65536"/>
                      <a:gd name="T7" fmla="*/ 0 60000 65536"/>
                      <a:gd name="T8" fmla="*/ 0 60000 65536"/>
                      <a:gd name="T9" fmla="*/ 0 w 1137"/>
                      <a:gd name="T10" fmla="*/ 0 h 1411"/>
                      <a:gd name="T11" fmla="*/ 1137 w 1137"/>
                      <a:gd name="T12" fmla="*/ 1411 h 1411"/>
                    </a:gdLst>
                    <a:ahLst/>
                    <a:cxnLst>
                      <a:cxn ang="T6">
                        <a:pos x="T0" y="T1"/>
                      </a:cxn>
                      <a:cxn ang="T7">
                        <a:pos x="T2" y="T3"/>
                      </a:cxn>
                      <a:cxn ang="T8">
                        <a:pos x="T4" y="T5"/>
                      </a:cxn>
                    </a:cxnLst>
                    <a:rect l="T9" t="T10" r="T11" b="T12"/>
                    <a:pathLst>
                      <a:path w="1137" h="1411">
                        <a:moveTo>
                          <a:pt x="0" y="0"/>
                        </a:moveTo>
                        <a:cubicBezTo>
                          <a:pt x="65" y="74"/>
                          <a:pt x="198" y="211"/>
                          <a:pt x="388" y="446"/>
                        </a:cubicBezTo>
                        <a:cubicBezTo>
                          <a:pt x="578" y="681"/>
                          <a:pt x="981" y="1210"/>
                          <a:pt x="1137" y="1411"/>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nvGrpSpPr>
            <p:cNvPr id="36963" name="Group 148"/>
            <p:cNvGrpSpPr>
              <a:grpSpLocks/>
            </p:cNvGrpSpPr>
            <p:nvPr/>
          </p:nvGrpSpPr>
          <p:grpSpPr bwMode="auto">
            <a:xfrm>
              <a:off x="1694" y="697"/>
              <a:ext cx="621" cy="1823"/>
              <a:chOff x="1694" y="697"/>
              <a:chExt cx="621" cy="1823"/>
            </a:xfrm>
          </p:grpSpPr>
          <p:sp>
            <p:nvSpPr>
              <p:cNvPr id="36964" name="Freeform 149"/>
              <p:cNvSpPr>
                <a:spLocks/>
              </p:cNvSpPr>
              <p:nvPr/>
            </p:nvSpPr>
            <p:spPr bwMode="auto">
              <a:xfrm>
                <a:off x="1973" y="1068"/>
                <a:ext cx="70" cy="62"/>
              </a:xfrm>
              <a:custGeom>
                <a:avLst/>
                <a:gdLst>
                  <a:gd name="T0" fmla="*/ 1 w 114"/>
                  <a:gd name="T1" fmla="*/ 1 h 100"/>
                  <a:gd name="T2" fmla="*/ 0 w 114"/>
                  <a:gd name="T3" fmla="*/ 1 h 100"/>
                  <a:gd name="T4" fmla="*/ 1 w 114"/>
                  <a:gd name="T5" fmla="*/ 1 h 100"/>
                  <a:gd name="T6" fmla="*/ 1 w 114"/>
                  <a:gd name="T7" fmla="*/ 1 h 100"/>
                  <a:gd name="T8" fmla="*/ 1 w 114"/>
                  <a:gd name="T9" fmla="*/ 1 h 100"/>
                  <a:gd name="T10" fmla="*/ 0 60000 65536"/>
                  <a:gd name="T11" fmla="*/ 0 60000 65536"/>
                  <a:gd name="T12" fmla="*/ 0 60000 65536"/>
                  <a:gd name="T13" fmla="*/ 0 60000 65536"/>
                  <a:gd name="T14" fmla="*/ 0 60000 65536"/>
                  <a:gd name="T15" fmla="*/ 0 w 114"/>
                  <a:gd name="T16" fmla="*/ 0 h 100"/>
                  <a:gd name="T17" fmla="*/ 114 w 114"/>
                  <a:gd name="T18" fmla="*/ 100 h 100"/>
                </a:gdLst>
                <a:ahLst/>
                <a:cxnLst>
                  <a:cxn ang="T10">
                    <a:pos x="T0" y="T1"/>
                  </a:cxn>
                  <a:cxn ang="T11">
                    <a:pos x="T2" y="T3"/>
                  </a:cxn>
                  <a:cxn ang="T12">
                    <a:pos x="T4" y="T5"/>
                  </a:cxn>
                  <a:cxn ang="T13">
                    <a:pos x="T6" y="T7"/>
                  </a:cxn>
                  <a:cxn ang="T14">
                    <a:pos x="T8" y="T9"/>
                  </a:cxn>
                </a:cxnLst>
                <a:rect l="T15" t="T16" r="T17" b="T18"/>
                <a:pathLst>
                  <a:path w="114" h="100">
                    <a:moveTo>
                      <a:pt x="54" y="1"/>
                    </a:moveTo>
                    <a:cubicBezTo>
                      <a:pt x="35" y="0"/>
                      <a:pt x="0" y="76"/>
                      <a:pt x="0" y="85"/>
                    </a:cubicBezTo>
                    <a:cubicBezTo>
                      <a:pt x="1" y="100"/>
                      <a:pt x="35" y="54"/>
                      <a:pt x="54" y="55"/>
                    </a:cubicBezTo>
                    <a:cubicBezTo>
                      <a:pt x="73" y="56"/>
                      <a:pt x="114" y="100"/>
                      <a:pt x="114" y="91"/>
                    </a:cubicBezTo>
                    <a:cubicBezTo>
                      <a:pt x="114" y="82"/>
                      <a:pt x="73" y="2"/>
                      <a:pt x="54" y="1"/>
                    </a:cubicBezTo>
                    <a:close/>
                  </a:path>
                </a:pathLst>
              </a:custGeom>
              <a:gradFill rotWithShape="1">
                <a:gsLst>
                  <a:gs pos="0">
                    <a:srgbClr val="FF0000"/>
                  </a:gs>
                  <a:gs pos="100000">
                    <a:srgbClr val="7600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6965" name="Group 150"/>
              <p:cNvGrpSpPr>
                <a:grpSpLocks/>
              </p:cNvGrpSpPr>
              <p:nvPr/>
            </p:nvGrpSpPr>
            <p:grpSpPr bwMode="auto">
              <a:xfrm>
                <a:off x="1890" y="1052"/>
                <a:ext cx="230" cy="1468"/>
                <a:chOff x="2560" y="1690"/>
                <a:chExt cx="372" cy="2368"/>
              </a:xfrm>
            </p:grpSpPr>
            <p:sp>
              <p:nvSpPr>
                <p:cNvPr id="489623" name="Freeform 151"/>
                <p:cNvSpPr>
                  <a:spLocks/>
                </p:cNvSpPr>
                <p:nvPr/>
              </p:nvSpPr>
              <p:spPr bwMode="auto">
                <a:xfrm>
                  <a:off x="2570" y="2605"/>
                  <a:ext cx="341" cy="1378"/>
                </a:xfrm>
                <a:custGeom>
                  <a:avLst/>
                  <a:gdLst/>
                  <a:ahLst/>
                  <a:cxnLst>
                    <a:cxn ang="0">
                      <a:pos x="218" y="24"/>
                    </a:cxn>
                    <a:cxn ang="0">
                      <a:pos x="2" y="226"/>
                    </a:cxn>
                    <a:cxn ang="0">
                      <a:pos x="204" y="1378"/>
                    </a:cxn>
                    <a:cxn ang="0">
                      <a:pos x="405" y="226"/>
                    </a:cxn>
                    <a:cxn ang="0">
                      <a:pos x="218" y="24"/>
                    </a:cxn>
                  </a:cxnLst>
                  <a:rect l="0" t="0" r="r" b="b"/>
                  <a:pathLst>
                    <a:path w="407" h="1378">
                      <a:moveTo>
                        <a:pt x="218" y="24"/>
                      </a:moveTo>
                      <a:cubicBezTo>
                        <a:pt x="146" y="24"/>
                        <a:pt x="4" y="0"/>
                        <a:pt x="2" y="226"/>
                      </a:cubicBezTo>
                      <a:cubicBezTo>
                        <a:pt x="0" y="452"/>
                        <a:pt x="137" y="1378"/>
                        <a:pt x="204" y="1378"/>
                      </a:cubicBezTo>
                      <a:cubicBezTo>
                        <a:pt x="271" y="1378"/>
                        <a:pt x="403" y="452"/>
                        <a:pt x="405" y="226"/>
                      </a:cubicBezTo>
                      <a:cubicBezTo>
                        <a:pt x="407" y="0"/>
                        <a:pt x="290" y="24"/>
                        <a:pt x="218" y="24"/>
                      </a:cubicBezTo>
                      <a:close/>
                    </a:path>
                  </a:pathLst>
                </a:custGeom>
                <a:gradFill rotWithShape="1">
                  <a:gsLst>
                    <a:gs pos="0">
                      <a:srgbClr val="C0C0C0"/>
                    </a:gs>
                    <a:gs pos="50000">
                      <a:schemeClr val="tx2"/>
                    </a:gs>
                    <a:gs pos="100000">
                      <a:srgbClr val="C0C0C0"/>
                    </a:gs>
                  </a:gsLst>
                  <a:lin ang="0" scaled="1"/>
                </a:gradFill>
                <a:ln w="9525">
                  <a:noFill/>
                  <a:round/>
                  <a:headEnd/>
                  <a:tailEnd/>
                </a:ln>
                <a:effectLst/>
              </p:spPr>
              <p:txBody>
                <a:bodyPr/>
                <a:lstStyle/>
                <a:p>
                  <a:pPr algn="r" eaLnBrk="0" hangingPunct="0">
                    <a:defRPr/>
                  </a:pPr>
                  <a:endParaRPr lang="zh-CN" altLang="en-US"/>
                </a:p>
              </p:txBody>
            </p:sp>
            <p:grpSp>
              <p:nvGrpSpPr>
                <p:cNvPr id="36969" name="Group 152"/>
                <p:cNvGrpSpPr>
                  <a:grpSpLocks/>
                </p:cNvGrpSpPr>
                <p:nvPr/>
              </p:nvGrpSpPr>
              <p:grpSpPr bwMode="auto">
                <a:xfrm>
                  <a:off x="2560" y="1690"/>
                  <a:ext cx="372" cy="1058"/>
                  <a:chOff x="2560" y="1822"/>
                  <a:chExt cx="372" cy="974"/>
                </a:xfrm>
              </p:grpSpPr>
              <p:sp>
                <p:nvSpPr>
                  <p:cNvPr id="489625" name="Oval 153"/>
                  <p:cNvSpPr>
                    <a:spLocks noChangeArrowheads="1"/>
                  </p:cNvSpPr>
                  <p:nvPr/>
                </p:nvSpPr>
                <p:spPr bwMode="auto">
                  <a:xfrm>
                    <a:off x="2524" y="1774"/>
                    <a:ext cx="372" cy="894"/>
                  </a:xfrm>
                  <a:prstGeom prst="ellipse">
                    <a:avLst/>
                  </a:prstGeom>
                  <a:gradFill rotWithShape="1">
                    <a:gsLst>
                      <a:gs pos="0">
                        <a:srgbClr val="C0C0C0"/>
                      </a:gs>
                      <a:gs pos="50000">
                        <a:schemeClr val="tx2"/>
                      </a:gs>
                      <a:gs pos="100000">
                        <a:srgbClr val="C0C0C0"/>
                      </a:gs>
                    </a:gsLst>
                    <a:lin ang="0" scaled="1"/>
                  </a:gradFill>
                  <a:ln w="9525">
                    <a:noFill/>
                    <a:round/>
                    <a:headEnd/>
                    <a:tailEnd/>
                  </a:ln>
                  <a:effectLst/>
                </p:spPr>
                <p:txBody>
                  <a:bodyPr wrap="none" anchor="ctr"/>
                  <a:lstStyle/>
                  <a:p>
                    <a:pPr algn="r" eaLnBrk="0" hangingPunct="0">
                      <a:defRPr/>
                    </a:pPr>
                    <a:endParaRPr lang="zh-CN" altLang="en-US"/>
                  </a:p>
                </p:txBody>
              </p:sp>
              <p:grpSp>
                <p:nvGrpSpPr>
                  <p:cNvPr id="36971" name="Group 154"/>
                  <p:cNvGrpSpPr>
                    <a:grpSpLocks/>
                  </p:cNvGrpSpPr>
                  <p:nvPr/>
                </p:nvGrpSpPr>
                <p:grpSpPr bwMode="auto">
                  <a:xfrm>
                    <a:off x="2600" y="1822"/>
                    <a:ext cx="116" cy="116"/>
                    <a:chOff x="1988" y="1672"/>
                    <a:chExt cx="116" cy="116"/>
                  </a:xfrm>
                </p:grpSpPr>
                <p:sp>
                  <p:nvSpPr>
                    <p:cNvPr id="36975" name="Oval 155"/>
                    <p:cNvSpPr>
                      <a:spLocks noChangeArrowheads="1"/>
                    </p:cNvSpPr>
                    <p:nvPr/>
                  </p:nvSpPr>
                  <p:spPr bwMode="auto">
                    <a:xfrm>
                      <a:off x="1988" y="1672"/>
                      <a:ext cx="116" cy="116"/>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36976" name="AutoShape 156"/>
                    <p:cNvSpPr>
                      <a:spLocks noChangeArrowheads="1"/>
                    </p:cNvSpPr>
                    <p:nvPr/>
                  </p:nvSpPr>
                  <p:spPr bwMode="auto">
                    <a:xfrm>
                      <a:off x="2004" y="1684"/>
                      <a:ext cx="56" cy="96"/>
                    </a:xfrm>
                    <a:prstGeom prst="moon">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36972" name="Group 157"/>
                  <p:cNvGrpSpPr>
                    <a:grpSpLocks/>
                  </p:cNvGrpSpPr>
                  <p:nvPr/>
                </p:nvGrpSpPr>
                <p:grpSpPr bwMode="auto">
                  <a:xfrm flipH="1">
                    <a:off x="2778" y="1822"/>
                    <a:ext cx="116" cy="116"/>
                    <a:chOff x="1988" y="1672"/>
                    <a:chExt cx="116" cy="116"/>
                  </a:xfrm>
                </p:grpSpPr>
                <p:sp>
                  <p:nvSpPr>
                    <p:cNvPr id="36973" name="Oval 158"/>
                    <p:cNvSpPr>
                      <a:spLocks noChangeArrowheads="1"/>
                    </p:cNvSpPr>
                    <p:nvPr/>
                  </p:nvSpPr>
                  <p:spPr bwMode="auto">
                    <a:xfrm>
                      <a:off x="1988" y="1672"/>
                      <a:ext cx="116" cy="116"/>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36974" name="AutoShape 159"/>
                    <p:cNvSpPr>
                      <a:spLocks noChangeArrowheads="1"/>
                    </p:cNvSpPr>
                    <p:nvPr/>
                  </p:nvSpPr>
                  <p:spPr bwMode="auto">
                    <a:xfrm>
                      <a:off x="2004" y="1684"/>
                      <a:ext cx="56" cy="96"/>
                    </a:xfrm>
                    <a:prstGeom prst="moon">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grpSp>
          <p:sp>
            <p:nvSpPr>
              <p:cNvPr id="36966" name="Freeform 160"/>
              <p:cNvSpPr>
                <a:spLocks/>
              </p:cNvSpPr>
              <p:nvPr/>
            </p:nvSpPr>
            <p:spPr bwMode="auto">
              <a:xfrm>
                <a:off x="2025" y="697"/>
                <a:ext cx="290" cy="428"/>
              </a:xfrm>
              <a:custGeom>
                <a:avLst/>
                <a:gdLst>
                  <a:gd name="T0" fmla="*/ 0 w 156"/>
                  <a:gd name="T1" fmla="*/ 116 h 462"/>
                  <a:gd name="T2" fmla="*/ 2536228 w 156"/>
                  <a:gd name="T3" fmla="*/ 35 h 462"/>
                  <a:gd name="T4" fmla="*/ 10965263 w 156"/>
                  <a:gd name="T5" fmla="*/ 0 h 462"/>
                  <a:gd name="T6" fmla="*/ 0 60000 65536"/>
                  <a:gd name="T7" fmla="*/ 0 60000 65536"/>
                  <a:gd name="T8" fmla="*/ 0 60000 65536"/>
                  <a:gd name="T9" fmla="*/ 0 w 156"/>
                  <a:gd name="T10" fmla="*/ 0 h 462"/>
                  <a:gd name="T11" fmla="*/ 156 w 156"/>
                  <a:gd name="T12" fmla="*/ 462 h 462"/>
                </a:gdLst>
                <a:ahLst/>
                <a:cxnLst>
                  <a:cxn ang="T6">
                    <a:pos x="T0" y="T1"/>
                  </a:cxn>
                  <a:cxn ang="T7">
                    <a:pos x="T2" y="T3"/>
                  </a:cxn>
                  <a:cxn ang="T8">
                    <a:pos x="T4" y="T5"/>
                  </a:cxn>
                </a:cxnLst>
                <a:rect l="T9" t="T10" r="T11" b="T12"/>
                <a:pathLst>
                  <a:path w="156" h="462">
                    <a:moveTo>
                      <a:pt x="0" y="462"/>
                    </a:moveTo>
                    <a:cubicBezTo>
                      <a:pt x="5" y="338"/>
                      <a:pt x="10" y="215"/>
                      <a:pt x="36" y="138"/>
                    </a:cubicBezTo>
                    <a:cubicBezTo>
                      <a:pt x="62" y="61"/>
                      <a:pt x="134" y="22"/>
                      <a:pt x="156" y="0"/>
                    </a:cubicBezTo>
                  </a:path>
                </a:pathLst>
              </a:cu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67" name="Freeform 161"/>
              <p:cNvSpPr>
                <a:spLocks/>
              </p:cNvSpPr>
              <p:nvPr/>
            </p:nvSpPr>
            <p:spPr bwMode="auto">
              <a:xfrm flipH="1">
                <a:off x="1694" y="697"/>
                <a:ext cx="290" cy="428"/>
              </a:xfrm>
              <a:custGeom>
                <a:avLst/>
                <a:gdLst>
                  <a:gd name="T0" fmla="*/ 0 w 156"/>
                  <a:gd name="T1" fmla="*/ 116 h 462"/>
                  <a:gd name="T2" fmla="*/ 2536228 w 156"/>
                  <a:gd name="T3" fmla="*/ 35 h 462"/>
                  <a:gd name="T4" fmla="*/ 10965263 w 156"/>
                  <a:gd name="T5" fmla="*/ 0 h 462"/>
                  <a:gd name="T6" fmla="*/ 0 60000 65536"/>
                  <a:gd name="T7" fmla="*/ 0 60000 65536"/>
                  <a:gd name="T8" fmla="*/ 0 60000 65536"/>
                  <a:gd name="T9" fmla="*/ 0 w 156"/>
                  <a:gd name="T10" fmla="*/ 0 h 462"/>
                  <a:gd name="T11" fmla="*/ 156 w 156"/>
                  <a:gd name="T12" fmla="*/ 462 h 462"/>
                </a:gdLst>
                <a:ahLst/>
                <a:cxnLst>
                  <a:cxn ang="T6">
                    <a:pos x="T0" y="T1"/>
                  </a:cxn>
                  <a:cxn ang="T7">
                    <a:pos x="T2" y="T3"/>
                  </a:cxn>
                  <a:cxn ang="T8">
                    <a:pos x="T4" y="T5"/>
                  </a:cxn>
                </a:cxnLst>
                <a:rect l="T9" t="T10" r="T11" b="T12"/>
                <a:pathLst>
                  <a:path w="156" h="462">
                    <a:moveTo>
                      <a:pt x="0" y="462"/>
                    </a:moveTo>
                    <a:cubicBezTo>
                      <a:pt x="5" y="338"/>
                      <a:pt x="10" y="215"/>
                      <a:pt x="36" y="138"/>
                    </a:cubicBezTo>
                    <a:cubicBezTo>
                      <a:pt x="62" y="61"/>
                      <a:pt x="134" y="22"/>
                      <a:pt x="156" y="0"/>
                    </a:cubicBezTo>
                  </a:path>
                </a:pathLst>
              </a:cu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489478" name="Group 162"/>
          <p:cNvGrpSpPr>
            <a:grpSpLocks/>
          </p:cNvGrpSpPr>
          <p:nvPr/>
        </p:nvGrpSpPr>
        <p:grpSpPr bwMode="auto">
          <a:xfrm rot="-2226967">
            <a:off x="6516688" y="115888"/>
            <a:ext cx="1901825" cy="1773237"/>
            <a:chOff x="591" y="425"/>
            <a:chExt cx="4577" cy="3662"/>
          </a:xfrm>
        </p:grpSpPr>
        <p:sp>
          <p:nvSpPr>
            <p:cNvPr id="36894" name="Freeform 163"/>
            <p:cNvSpPr>
              <a:spLocks/>
            </p:cNvSpPr>
            <p:nvPr/>
          </p:nvSpPr>
          <p:spPr bwMode="auto">
            <a:xfrm>
              <a:off x="2820" y="1463"/>
              <a:ext cx="114" cy="100"/>
            </a:xfrm>
            <a:custGeom>
              <a:avLst/>
              <a:gdLst>
                <a:gd name="T0" fmla="*/ 54 w 114"/>
                <a:gd name="T1" fmla="*/ 1 h 100"/>
                <a:gd name="T2" fmla="*/ 0 w 114"/>
                <a:gd name="T3" fmla="*/ 85 h 100"/>
                <a:gd name="T4" fmla="*/ 54 w 114"/>
                <a:gd name="T5" fmla="*/ 55 h 100"/>
                <a:gd name="T6" fmla="*/ 114 w 114"/>
                <a:gd name="T7" fmla="*/ 91 h 100"/>
                <a:gd name="T8" fmla="*/ 54 w 114"/>
                <a:gd name="T9" fmla="*/ 1 h 100"/>
                <a:gd name="T10" fmla="*/ 0 60000 65536"/>
                <a:gd name="T11" fmla="*/ 0 60000 65536"/>
                <a:gd name="T12" fmla="*/ 0 60000 65536"/>
                <a:gd name="T13" fmla="*/ 0 60000 65536"/>
                <a:gd name="T14" fmla="*/ 0 60000 65536"/>
                <a:gd name="T15" fmla="*/ 0 w 114"/>
                <a:gd name="T16" fmla="*/ 0 h 100"/>
                <a:gd name="T17" fmla="*/ 114 w 114"/>
                <a:gd name="T18" fmla="*/ 100 h 100"/>
              </a:gdLst>
              <a:ahLst/>
              <a:cxnLst>
                <a:cxn ang="T10">
                  <a:pos x="T0" y="T1"/>
                </a:cxn>
                <a:cxn ang="T11">
                  <a:pos x="T2" y="T3"/>
                </a:cxn>
                <a:cxn ang="T12">
                  <a:pos x="T4" y="T5"/>
                </a:cxn>
                <a:cxn ang="T13">
                  <a:pos x="T6" y="T7"/>
                </a:cxn>
                <a:cxn ang="T14">
                  <a:pos x="T8" y="T9"/>
                </a:cxn>
              </a:cxnLst>
              <a:rect l="T15" t="T16" r="T17" b="T18"/>
              <a:pathLst>
                <a:path w="114" h="100">
                  <a:moveTo>
                    <a:pt x="54" y="1"/>
                  </a:moveTo>
                  <a:cubicBezTo>
                    <a:pt x="35" y="0"/>
                    <a:pt x="0" y="76"/>
                    <a:pt x="0" y="85"/>
                  </a:cubicBezTo>
                  <a:cubicBezTo>
                    <a:pt x="1" y="100"/>
                    <a:pt x="35" y="54"/>
                    <a:pt x="54" y="55"/>
                  </a:cubicBezTo>
                  <a:cubicBezTo>
                    <a:pt x="73" y="56"/>
                    <a:pt x="114" y="100"/>
                    <a:pt x="114" y="91"/>
                  </a:cubicBezTo>
                  <a:cubicBezTo>
                    <a:pt x="114" y="82"/>
                    <a:pt x="73" y="2"/>
                    <a:pt x="54" y="1"/>
                  </a:cubicBezTo>
                  <a:close/>
                </a:path>
              </a:pathLst>
            </a:custGeom>
            <a:gradFill rotWithShape="1">
              <a:gsLst>
                <a:gs pos="0">
                  <a:srgbClr val="FF0000"/>
                </a:gs>
                <a:gs pos="100000">
                  <a:srgbClr val="7600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6895" name="Group 164"/>
            <p:cNvGrpSpPr>
              <a:grpSpLocks/>
            </p:cNvGrpSpPr>
            <p:nvPr/>
          </p:nvGrpSpPr>
          <p:grpSpPr bwMode="auto">
            <a:xfrm>
              <a:off x="591" y="425"/>
              <a:ext cx="4577" cy="3662"/>
              <a:chOff x="591" y="425"/>
              <a:chExt cx="4577" cy="3662"/>
            </a:xfrm>
          </p:grpSpPr>
          <p:grpSp>
            <p:nvGrpSpPr>
              <p:cNvPr id="36896" name="Group 165"/>
              <p:cNvGrpSpPr>
                <a:grpSpLocks/>
              </p:cNvGrpSpPr>
              <p:nvPr/>
            </p:nvGrpSpPr>
            <p:grpSpPr bwMode="auto">
              <a:xfrm>
                <a:off x="591" y="425"/>
                <a:ext cx="4577" cy="3662"/>
                <a:chOff x="453" y="678"/>
                <a:chExt cx="4577" cy="3662"/>
              </a:xfrm>
            </p:grpSpPr>
            <p:grpSp>
              <p:nvGrpSpPr>
                <p:cNvPr id="36899" name="Group 166"/>
                <p:cNvGrpSpPr>
                  <a:grpSpLocks/>
                </p:cNvGrpSpPr>
                <p:nvPr/>
              </p:nvGrpSpPr>
              <p:grpSpPr bwMode="auto">
                <a:xfrm>
                  <a:off x="2595" y="678"/>
                  <a:ext cx="2435" cy="2055"/>
                  <a:chOff x="2595" y="679"/>
                  <a:chExt cx="2435" cy="2055"/>
                </a:xfrm>
              </p:grpSpPr>
              <p:grpSp>
                <p:nvGrpSpPr>
                  <p:cNvPr id="36949" name="Group 167"/>
                  <p:cNvGrpSpPr>
                    <a:grpSpLocks/>
                  </p:cNvGrpSpPr>
                  <p:nvPr/>
                </p:nvGrpSpPr>
                <p:grpSpPr bwMode="auto">
                  <a:xfrm>
                    <a:off x="2595" y="679"/>
                    <a:ext cx="2435" cy="2055"/>
                    <a:chOff x="2595" y="679"/>
                    <a:chExt cx="2435" cy="2055"/>
                  </a:xfrm>
                </p:grpSpPr>
                <p:sp>
                  <p:nvSpPr>
                    <p:cNvPr id="36956" name="Freeform 168"/>
                    <p:cNvSpPr>
                      <a:spLocks/>
                    </p:cNvSpPr>
                    <p:nvPr/>
                  </p:nvSpPr>
                  <p:spPr bwMode="auto">
                    <a:xfrm>
                      <a:off x="2595" y="679"/>
                      <a:ext cx="2435" cy="2055"/>
                    </a:xfrm>
                    <a:custGeom>
                      <a:avLst/>
                      <a:gdLst>
                        <a:gd name="T0" fmla="*/ 242 w 2435"/>
                        <a:gd name="T1" fmla="*/ 1927 h 2055"/>
                        <a:gd name="T2" fmla="*/ 703 w 2435"/>
                        <a:gd name="T3" fmla="*/ 1049 h 2055"/>
                        <a:gd name="T4" fmla="*/ 1610 w 2435"/>
                        <a:gd name="T5" fmla="*/ 156 h 2055"/>
                        <a:gd name="T6" fmla="*/ 2071 w 2435"/>
                        <a:gd name="T7" fmla="*/ 113 h 2055"/>
                        <a:gd name="T8" fmla="*/ 1970 w 2435"/>
                        <a:gd name="T9" fmla="*/ 401 h 2055"/>
                        <a:gd name="T10" fmla="*/ 2114 w 2435"/>
                        <a:gd name="T11" fmla="*/ 545 h 2055"/>
                        <a:gd name="T12" fmla="*/ 2071 w 2435"/>
                        <a:gd name="T13" fmla="*/ 790 h 2055"/>
                        <a:gd name="T14" fmla="*/ 2215 w 2435"/>
                        <a:gd name="T15" fmla="*/ 963 h 2055"/>
                        <a:gd name="T16" fmla="*/ 2157 w 2435"/>
                        <a:gd name="T17" fmla="*/ 1207 h 2055"/>
                        <a:gd name="T18" fmla="*/ 2272 w 2435"/>
                        <a:gd name="T19" fmla="*/ 1452 h 2055"/>
                        <a:gd name="T20" fmla="*/ 2171 w 2435"/>
                        <a:gd name="T21" fmla="*/ 1683 h 2055"/>
                        <a:gd name="T22" fmla="*/ 2114 w 2435"/>
                        <a:gd name="T23" fmla="*/ 2014 h 2055"/>
                        <a:gd name="T24" fmla="*/ 299 w 2435"/>
                        <a:gd name="T25" fmla="*/ 1984 h 20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35"/>
                        <a:gd name="T40" fmla="*/ 0 h 2055"/>
                        <a:gd name="T41" fmla="*/ 2435 w 2435"/>
                        <a:gd name="T42" fmla="*/ 2055 h 20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35" h="2055">
                          <a:moveTo>
                            <a:pt x="242" y="1927"/>
                          </a:moveTo>
                          <a:cubicBezTo>
                            <a:pt x="0" y="1752"/>
                            <a:pt x="475" y="1344"/>
                            <a:pt x="703" y="1049"/>
                          </a:cubicBezTo>
                          <a:cubicBezTo>
                            <a:pt x="931" y="754"/>
                            <a:pt x="1382" y="312"/>
                            <a:pt x="1610" y="156"/>
                          </a:cubicBezTo>
                          <a:cubicBezTo>
                            <a:pt x="1838" y="0"/>
                            <a:pt x="2011" y="72"/>
                            <a:pt x="2071" y="113"/>
                          </a:cubicBezTo>
                          <a:cubicBezTo>
                            <a:pt x="2131" y="154"/>
                            <a:pt x="1963" y="329"/>
                            <a:pt x="1970" y="401"/>
                          </a:cubicBezTo>
                          <a:cubicBezTo>
                            <a:pt x="1977" y="473"/>
                            <a:pt x="2097" y="480"/>
                            <a:pt x="2114" y="545"/>
                          </a:cubicBezTo>
                          <a:cubicBezTo>
                            <a:pt x="2131" y="610"/>
                            <a:pt x="2054" y="720"/>
                            <a:pt x="2071" y="790"/>
                          </a:cubicBezTo>
                          <a:cubicBezTo>
                            <a:pt x="2088" y="860"/>
                            <a:pt x="2201" y="894"/>
                            <a:pt x="2215" y="963"/>
                          </a:cubicBezTo>
                          <a:cubicBezTo>
                            <a:pt x="2229" y="1032"/>
                            <a:pt x="2148" y="1126"/>
                            <a:pt x="2157" y="1207"/>
                          </a:cubicBezTo>
                          <a:cubicBezTo>
                            <a:pt x="2166" y="1288"/>
                            <a:pt x="2270" y="1373"/>
                            <a:pt x="2272" y="1452"/>
                          </a:cubicBezTo>
                          <a:cubicBezTo>
                            <a:pt x="2274" y="1531"/>
                            <a:pt x="2197" y="1589"/>
                            <a:pt x="2171" y="1683"/>
                          </a:cubicBezTo>
                          <a:cubicBezTo>
                            <a:pt x="2145" y="1777"/>
                            <a:pt x="2435" y="1973"/>
                            <a:pt x="2114" y="2014"/>
                          </a:cubicBezTo>
                          <a:cubicBezTo>
                            <a:pt x="1793" y="2055"/>
                            <a:pt x="632" y="1945"/>
                            <a:pt x="299" y="1984"/>
                          </a:cubicBezTo>
                        </a:path>
                      </a:pathLst>
                    </a:custGeom>
                    <a:gradFill rotWithShape="1">
                      <a:gsLst>
                        <a:gs pos="0">
                          <a:srgbClr val="0000FF">
                            <a:alpha val="60001"/>
                          </a:srgbClr>
                        </a:gs>
                        <a:gs pos="100000">
                          <a:srgbClr val="000066"/>
                        </a:gs>
                      </a:gsLst>
                      <a:lin ang="18900000" scaled="1"/>
                    </a:gradFill>
                    <a:ln w="9525">
                      <a:solidFill>
                        <a:schemeClr val="tx1"/>
                      </a:solidFill>
                      <a:round/>
                      <a:headEnd/>
                      <a:tailEnd/>
                    </a:ln>
                  </p:spPr>
                  <p:txBody>
                    <a:bodyPr/>
                    <a:lstStyle/>
                    <a:p>
                      <a:endParaRPr lang="zh-CN" altLang="en-US"/>
                    </a:p>
                  </p:txBody>
                </p:sp>
                <p:sp>
                  <p:nvSpPr>
                    <p:cNvPr id="36957" name="Freeform 169"/>
                    <p:cNvSpPr>
                      <a:spLocks/>
                    </p:cNvSpPr>
                    <p:nvPr/>
                  </p:nvSpPr>
                  <p:spPr bwMode="auto">
                    <a:xfrm>
                      <a:off x="2808" y="1109"/>
                      <a:ext cx="1728" cy="1353"/>
                    </a:xfrm>
                    <a:custGeom>
                      <a:avLst/>
                      <a:gdLst>
                        <a:gd name="T0" fmla="*/ 0 w 1728"/>
                        <a:gd name="T1" fmla="*/ 1353 h 1353"/>
                        <a:gd name="T2" fmla="*/ 677 w 1728"/>
                        <a:gd name="T3" fmla="*/ 792 h 1353"/>
                        <a:gd name="T4" fmla="*/ 1728 w 1728"/>
                        <a:gd name="T5" fmla="*/ 0 h 1353"/>
                        <a:gd name="T6" fmla="*/ 0 60000 65536"/>
                        <a:gd name="T7" fmla="*/ 0 60000 65536"/>
                        <a:gd name="T8" fmla="*/ 0 60000 65536"/>
                        <a:gd name="T9" fmla="*/ 0 w 1728"/>
                        <a:gd name="T10" fmla="*/ 0 h 1353"/>
                        <a:gd name="T11" fmla="*/ 1728 w 1728"/>
                        <a:gd name="T12" fmla="*/ 1353 h 1353"/>
                      </a:gdLst>
                      <a:ahLst/>
                      <a:cxnLst>
                        <a:cxn ang="T6">
                          <a:pos x="T0" y="T1"/>
                        </a:cxn>
                        <a:cxn ang="T7">
                          <a:pos x="T2" y="T3"/>
                        </a:cxn>
                        <a:cxn ang="T8">
                          <a:pos x="T4" y="T5"/>
                        </a:cxn>
                      </a:cxnLst>
                      <a:rect l="T9" t="T10" r="T11" b="T12"/>
                      <a:pathLst>
                        <a:path w="1728" h="1353">
                          <a:moveTo>
                            <a:pt x="0" y="1353"/>
                          </a:moveTo>
                          <a:cubicBezTo>
                            <a:pt x="113" y="1260"/>
                            <a:pt x="389" y="1017"/>
                            <a:pt x="677" y="792"/>
                          </a:cubicBezTo>
                          <a:cubicBezTo>
                            <a:pt x="965" y="567"/>
                            <a:pt x="1509" y="165"/>
                            <a:pt x="172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58" name="Freeform 170"/>
                    <p:cNvSpPr>
                      <a:spLocks/>
                    </p:cNvSpPr>
                    <p:nvPr/>
                  </p:nvSpPr>
                  <p:spPr bwMode="auto">
                    <a:xfrm>
                      <a:off x="2822" y="1498"/>
                      <a:ext cx="1858" cy="979"/>
                    </a:xfrm>
                    <a:custGeom>
                      <a:avLst/>
                      <a:gdLst>
                        <a:gd name="T0" fmla="*/ 0 w 1858"/>
                        <a:gd name="T1" fmla="*/ 979 h 979"/>
                        <a:gd name="T2" fmla="*/ 778 w 1858"/>
                        <a:gd name="T3" fmla="*/ 518 h 979"/>
                        <a:gd name="T4" fmla="*/ 1858 w 1858"/>
                        <a:gd name="T5" fmla="*/ 0 h 979"/>
                        <a:gd name="T6" fmla="*/ 0 60000 65536"/>
                        <a:gd name="T7" fmla="*/ 0 60000 65536"/>
                        <a:gd name="T8" fmla="*/ 0 60000 65536"/>
                        <a:gd name="T9" fmla="*/ 0 w 1858"/>
                        <a:gd name="T10" fmla="*/ 0 h 979"/>
                        <a:gd name="T11" fmla="*/ 1858 w 1858"/>
                        <a:gd name="T12" fmla="*/ 979 h 979"/>
                      </a:gdLst>
                      <a:ahLst/>
                      <a:cxnLst>
                        <a:cxn ang="T6">
                          <a:pos x="T0" y="T1"/>
                        </a:cxn>
                        <a:cxn ang="T7">
                          <a:pos x="T2" y="T3"/>
                        </a:cxn>
                        <a:cxn ang="T8">
                          <a:pos x="T4" y="T5"/>
                        </a:cxn>
                      </a:cxnLst>
                      <a:rect l="T9" t="T10" r="T11" b="T12"/>
                      <a:pathLst>
                        <a:path w="1858" h="979">
                          <a:moveTo>
                            <a:pt x="0" y="979"/>
                          </a:moveTo>
                          <a:cubicBezTo>
                            <a:pt x="130" y="902"/>
                            <a:pt x="468" y="681"/>
                            <a:pt x="778" y="518"/>
                          </a:cubicBezTo>
                          <a:cubicBezTo>
                            <a:pt x="1088" y="355"/>
                            <a:pt x="1633" y="108"/>
                            <a:pt x="185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59" name="Freeform 171"/>
                    <p:cNvSpPr>
                      <a:spLocks/>
                    </p:cNvSpPr>
                    <p:nvPr/>
                  </p:nvSpPr>
                  <p:spPr bwMode="auto">
                    <a:xfrm>
                      <a:off x="2822" y="1901"/>
                      <a:ext cx="1930" cy="576"/>
                    </a:xfrm>
                    <a:custGeom>
                      <a:avLst/>
                      <a:gdLst>
                        <a:gd name="T0" fmla="*/ 0 w 1930"/>
                        <a:gd name="T1" fmla="*/ 576 h 576"/>
                        <a:gd name="T2" fmla="*/ 663 w 1930"/>
                        <a:gd name="T3" fmla="*/ 345 h 576"/>
                        <a:gd name="T4" fmla="*/ 1930 w 1930"/>
                        <a:gd name="T5" fmla="*/ 0 h 576"/>
                        <a:gd name="T6" fmla="*/ 0 60000 65536"/>
                        <a:gd name="T7" fmla="*/ 0 60000 65536"/>
                        <a:gd name="T8" fmla="*/ 0 60000 65536"/>
                        <a:gd name="T9" fmla="*/ 0 w 1930"/>
                        <a:gd name="T10" fmla="*/ 0 h 576"/>
                        <a:gd name="T11" fmla="*/ 1930 w 1930"/>
                        <a:gd name="T12" fmla="*/ 576 h 576"/>
                      </a:gdLst>
                      <a:ahLst/>
                      <a:cxnLst>
                        <a:cxn ang="T6">
                          <a:pos x="T0" y="T1"/>
                        </a:cxn>
                        <a:cxn ang="T7">
                          <a:pos x="T2" y="T3"/>
                        </a:cxn>
                        <a:cxn ang="T8">
                          <a:pos x="T4" y="T5"/>
                        </a:cxn>
                      </a:cxnLst>
                      <a:rect l="T9" t="T10" r="T11" b="T12"/>
                      <a:pathLst>
                        <a:path w="1930" h="576">
                          <a:moveTo>
                            <a:pt x="0" y="576"/>
                          </a:moveTo>
                          <a:cubicBezTo>
                            <a:pt x="110" y="537"/>
                            <a:pt x="341" y="441"/>
                            <a:pt x="663" y="345"/>
                          </a:cubicBezTo>
                          <a:cubicBezTo>
                            <a:pt x="985" y="249"/>
                            <a:pt x="1666" y="72"/>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60" name="Freeform 172"/>
                    <p:cNvSpPr>
                      <a:spLocks/>
                    </p:cNvSpPr>
                    <p:nvPr/>
                  </p:nvSpPr>
                  <p:spPr bwMode="auto">
                    <a:xfrm>
                      <a:off x="2808" y="2390"/>
                      <a:ext cx="1930" cy="87"/>
                    </a:xfrm>
                    <a:custGeom>
                      <a:avLst/>
                      <a:gdLst>
                        <a:gd name="T0" fmla="*/ 0 w 1930"/>
                        <a:gd name="T1" fmla="*/ 87 h 87"/>
                        <a:gd name="T2" fmla="*/ 634 w 1930"/>
                        <a:gd name="T3" fmla="*/ 29 h 87"/>
                        <a:gd name="T4" fmla="*/ 1930 w 1930"/>
                        <a:gd name="T5" fmla="*/ 0 h 87"/>
                        <a:gd name="T6" fmla="*/ 0 60000 65536"/>
                        <a:gd name="T7" fmla="*/ 0 60000 65536"/>
                        <a:gd name="T8" fmla="*/ 0 60000 65536"/>
                        <a:gd name="T9" fmla="*/ 0 w 1930"/>
                        <a:gd name="T10" fmla="*/ 0 h 87"/>
                        <a:gd name="T11" fmla="*/ 1930 w 1930"/>
                        <a:gd name="T12" fmla="*/ 87 h 87"/>
                      </a:gdLst>
                      <a:ahLst/>
                      <a:cxnLst>
                        <a:cxn ang="T6">
                          <a:pos x="T0" y="T1"/>
                        </a:cxn>
                        <a:cxn ang="T7">
                          <a:pos x="T2" y="T3"/>
                        </a:cxn>
                        <a:cxn ang="T8">
                          <a:pos x="T4" y="T5"/>
                        </a:cxn>
                      </a:cxnLst>
                      <a:rect l="T9" t="T10" r="T11" b="T12"/>
                      <a:pathLst>
                        <a:path w="1930" h="87">
                          <a:moveTo>
                            <a:pt x="0" y="87"/>
                          </a:moveTo>
                          <a:cubicBezTo>
                            <a:pt x="106" y="77"/>
                            <a:pt x="312" y="44"/>
                            <a:pt x="634" y="29"/>
                          </a:cubicBezTo>
                          <a:cubicBezTo>
                            <a:pt x="956" y="14"/>
                            <a:pt x="1660" y="6"/>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6950" name="Group 173"/>
                  <p:cNvGrpSpPr>
                    <a:grpSpLocks/>
                  </p:cNvGrpSpPr>
                  <p:nvPr/>
                </p:nvGrpSpPr>
                <p:grpSpPr bwMode="auto">
                  <a:xfrm>
                    <a:off x="2634" y="1215"/>
                    <a:ext cx="1701" cy="1436"/>
                    <a:chOff x="2595" y="679"/>
                    <a:chExt cx="2435" cy="2055"/>
                  </a:xfrm>
                </p:grpSpPr>
                <p:sp>
                  <p:nvSpPr>
                    <p:cNvPr id="36951" name="Freeform 174"/>
                    <p:cNvSpPr>
                      <a:spLocks/>
                    </p:cNvSpPr>
                    <p:nvPr/>
                  </p:nvSpPr>
                  <p:spPr bwMode="auto">
                    <a:xfrm>
                      <a:off x="2595" y="679"/>
                      <a:ext cx="2435" cy="2055"/>
                    </a:xfrm>
                    <a:custGeom>
                      <a:avLst/>
                      <a:gdLst>
                        <a:gd name="T0" fmla="*/ 242 w 2435"/>
                        <a:gd name="T1" fmla="*/ 1927 h 2055"/>
                        <a:gd name="T2" fmla="*/ 703 w 2435"/>
                        <a:gd name="T3" fmla="*/ 1049 h 2055"/>
                        <a:gd name="T4" fmla="*/ 1610 w 2435"/>
                        <a:gd name="T5" fmla="*/ 156 h 2055"/>
                        <a:gd name="T6" fmla="*/ 2071 w 2435"/>
                        <a:gd name="T7" fmla="*/ 113 h 2055"/>
                        <a:gd name="T8" fmla="*/ 1970 w 2435"/>
                        <a:gd name="T9" fmla="*/ 401 h 2055"/>
                        <a:gd name="T10" fmla="*/ 2114 w 2435"/>
                        <a:gd name="T11" fmla="*/ 545 h 2055"/>
                        <a:gd name="T12" fmla="*/ 2071 w 2435"/>
                        <a:gd name="T13" fmla="*/ 790 h 2055"/>
                        <a:gd name="T14" fmla="*/ 2215 w 2435"/>
                        <a:gd name="T15" fmla="*/ 963 h 2055"/>
                        <a:gd name="T16" fmla="*/ 2157 w 2435"/>
                        <a:gd name="T17" fmla="*/ 1207 h 2055"/>
                        <a:gd name="T18" fmla="*/ 2272 w 2435"/>
                        <a:gd name="T19" fmla="*/ 1452 h 2055"/>
                        <a:gd name="T20" fmla="*/ 2171 w 2435"/>
                        <a:gd name="T21" fmla="*/ 1683 h 2055"/>
                        <a:gd name="T22" fmla="*/ 2114 w 2435"/>
                        <a:gd name="T23" fmla="*/ 2014 h 2055"/>
                        <a:gd name="T24" fmla="*/ 299 w 2435"/>
                        <a:gd name="T25" fmla="*/ 1984 h 20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35"/>
                        <a:gd name="T40" fmla="*/ 0 h 2055"/>
                        <a:gd name="T41" fmla="*/ 2435 w 2435"/>
                        <a:gd name="T42" fmla="*/ 2055 h 20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35" h="2055">
                          <a:moveTo>
                            <a:pt x="242" y="1927"/>
                          </a:moveTo>
                          <a:cubicBezTo>
                            <a:pt x="0" y="1752"/>
                            <a:pt x="475" y="1344"/>
                            <a:pt x="703" y="1049"/>
                          </a:cubicBezTo>
                          <a:cubicBezTo>
                            <a:pt x="931" y="754"/>
                            <a:pt x="1382" y="312"/>
                            <a:pt x="1610" y="156"/>
                          </a:cubicBezTo>
                          <a:cubicBezTo>
                            <a:pt x="1838" y="0"/>
                            <a:pt x="2011" y="72"/>
                            <a:pt x="2071" y="113"/>
                          </a:cubicBezTo>
                          <a:cubicBezTo>
                            <a:pt x="2131" y="154"/>
                            <a:pt x="1963" y="329"/>
                            <a:pt x="1970" y="401"/>
                          </a:cubicBezTo>
                          <a:cubicBezTo>
                            <a:pt x="1977" y="473"/>
                            <a:pt x="2097" y="480"/>
                            <a:pt x="2114" y="545"/>
                          </a:cubicBezTo>
                          <a:cubicBezTo>
                            <a:pt x="2131" y="610"/>
                            <a:pt x="2054" y="720"/>
                            <a:pt x="2071" y="790"/>
                          </a:cubicBezTo>
                          <a:cubicBezTo>
                            <a:pt x="2088" y="860"/>
                            <a:pt x="2201" y="894"/>
                            <a:pt x="2215" y="963"/>
                          </a:cubicBezTo>
                          <a:cubicBezTo>
                            <a:pt x="2229" y="1032"/>
                            <a:pt x="2148" y="1126"/>
                            <a:pt x="2157" y="1207"/>
                          </a:cubicBezTo>
                          <a:cubicBezTo>
                            <a:pt x="2166" y="1288"/>
                            <a:pt x="2270" y="1373"/>
                            <a:pt x="2272" y="1452"/>
                          </a:cubicBezTo>
                          <a:cubicBezTo>
                            <a:pt x="2274" y="1531"/>
                            <a:pt x="2197" y="1589"/>
                            <a:pt x="2171" y="1683"/>
                          </a:cubicBezTo>
                          <a:cubicBezTo>
                            <a:pt x="2145" y="1777"/>
                            <a:pt x="2435" y="1973"/>
                            <a:pt x="2114" y="2014"/>
                          </a:cubicBezTo>
                          <a:cubicBezTo>
                            <a:pt x="1793" y="2055"/>
                            <a:pt x="632" y="1945"/>
                            <a:pt x="299" y="1984"/>
                          </a:cubicBezTo>
                        </a:path>
                      </a:pathLst>
                    </a:custGeom>
                    <a:gradFill rotWithShape="1">
                      <a:gsLst>
                        <a:gs pos="0">
                          <a:srgbClr val="0000FF">
                            <a:alpha val="60001"/>
                          </a:srgbClr>
                        </a:gs>
                        <a:gs pos="100000">
                          <a:srgbClr val="000066"/>
                        </a:gs>
                      </a:gsLst>
                      <a:lin ang="18900000" scaled="1"/>
                    </a:gradFill>
                    <a:ln w="9525">
                      <a:solidFill>
                        <a:schemeClr val="tx1"/>
                      </a:solidFill>
                      <a:round/>
                      <a:headEnd/>
                      <a:tailEnd/>
                    </a:ln>
                  </p:spPr>
                  <p:txBody>
                    <a:bodyPr/>
                    <a:lstStyle/>
                    <a:p>
                      <a:endParaRPr lang="zh-CN" altLang="en-US"/>
                    </a:p>
                  </p:txBody>
                </p:sp>
                <p:sp>
                  <p:nvSpPr>
                    <p:cNvPr id="36952" name="Freeform 175"/>
                    <p:cNvSpPr>
                      <a:spLocks/>
                    </p:cNvSpPr>
                    <p:nvPr/>
                  </p:nvSpPr>
                  <p:spPr bwMode="auto">
                    <a:xfrm>
                      <a:off x="2808" y="1109"/>
                      <a:ext cx="1728" cy="1353"/>
                    </a:xfrm>
                    <a:custGeom>
                      <a:avLst/>
                      <a:gdLst>
                        <a:gd name="T0" fmla="*/ 0 w 1728"/>
                        <a:gd name="T1" fmla="*/ 1353 h 1353"/>
                        <a:gd name="T2" fmla="*/ 677 w 1728"/>
                        <a:gd name="T3" fmla="*/ 792 h 1353"/>
                        <a:gd name="T4" fmla="*/ 1728 w 1728"/>
                        <a:gd name="T5" fmla="*/ 0 h 1353"/>
                        <a:gd name="T6" fmla="*/ 0 60000 65536"/>
                        <a:gd name="T7" fmla="*/ 0 60000 65536"/>
                        <a:gd name="T8" fmla="*/ 0 60000 65536"/>
                        <a:gd name="T9" fmla="*/ 0 w 1728"/>
                        <a:gd name="T10" fmla="*/ 0 h 1353"/>
                        <a:gd name="T11" fmla="*/ 1728 w 1728"/>
                        <a:gd name="T12" fmla="*/ 1353 h 1353"/>
                      </a:gdLst>
                      <a:ahLst/>
                      <a:cxnLst>
                        <a:cxn ang="T6">
                          <a:pos x="T0" y="T1"/>
                        </a:cxn>
                        <a:cxn ang="T7">
                          <a:pos x="T2" y="T3"/>
                        </a:cxn>
                        <a:cxn ang="T8">
                          <a:pos x="T4" y="T5"/>
                        </a:cxn>
                      </a:cxnLst>
                      <a:rect l="T9" t="T10" r="T11" b="T12"/>
                      <a:pathLst>
                        <a:path w="1728" h="1353">
                          <a:moveTo>
                            <a:pt x="0" y="1353"/>
                          </a:moveTo>
                          <a:cubicBezTo>
                            <a:pt x="113" y="1260"/>
                            <a:pt x="389" y="1017"/>
                            <a:pt x="677" y="792"/>
                          </a:cubicBezTo>
                          <a:cubicBezTo>
                            <a:pt x="965" y="567"/>
                            <a:pt x="1509" y="165"/>
                            <a:pt x="172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53" name="Freeform 176"/>
                    <p:cNvSpPr>
                      <a:spLocks/>
                    </p:cNvSpPr>
                    <p:nvPr/>
                  </p:nvSpPr>
                  <p:spPr bwMode="auto">
                    <a:xfrm>
                      <a:off x="2822" y="1498"/>
                      <a:ext cx="1858" cy="979"/>
                    </a:xfrm>
                    <a:custGeom>
                      <a:avLst/>
                      <a:gdLst>
                        <a:gd name="T0" fmla="*/ 0 w 1858"/>
                        <a:gd name="T1" fmla="*/ 979 h 979"/>
                        <a:gd name="T2" fmla="*/ 778 w 1858"/>
                        <a:gd name="T3" fmla="*/ 518 h 979"/>
                        <a:gd name="T4" fmla="*/ 1858 w 1858"/>
                        <a:gd name="T5" fmla="*/ 0 h 979"/>
                        <a:gd name="T6" fmla="*/ 0 60000 65536"/>
                        <a:gd name="T7" fmla="*/ 0 60000 65536"/>
                        <a:gd name="T8" fmla="*/ 0 60000 65536"/>
                        <a:gd name="T9" fmla="*/ 0 w 1858"/>
                        <a:gd name="T10" fmla="*/ 0 h 979"/>
                        <a:gd name="T11" fmla="*/ 1858 w 1858"/>
                        <a:gd name="T12" fmla="*/ 979 h 979"/>
                      </a:gdLst>
                      <a:ahLst/>
                      <a:cxnLst>
                        <a:cxn ang="T6">
                          <a:pos x="T0" y="T1"/>
                        </a:cxn>
                        <a:cxn ang="T7">
                          <a:pos x="T2" y="T3"/>
                        </a:cxn>
                        <a:cxn ang="T8">
                          <a:pos x="T4" y="T5"/>
                        </a:cxn>
                      </a:cxnLst>
                      <a:rect l="T9" t="T10" r="T11" b="T12"/>
                      <a:pathLst>
                        <a:path w="1858" h="979">
                          <a:moveTo>
                            <a:pt x="0" y="979"/>
                          </a:moveTo>
                          <a:cubicBezTo>
                            <a:pt x="130" y="902"/>
                            <a:pt x="468" y="681"/>
                            <a:pt x="778" y="518"/>
                          </a:cubicBezTo>
                          <a:cubicBezTo>
                            <a:pt x="1088" y="355"/>
                            <a:pt x="1633" y="108"/>
                            <a:pt x="185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54" name="Freeform 177"/>
                    <p:cNvSpPr>
                      <a:spLocks/>
                    </p:cNvSpPr>
                    <p:nvPr/>
                  </p:nvSpPr>
                  <p:spPr bwMode="auto">
                    <a:xfrm>
                      <a:off x="2822" y="1901"/>
                      <a:ext cx="1930" cy="576"/>
                    </a:xfrm>
                    <a:custGeom>
                      <a:avLst/>
                      <a:gdLst>
                        <a:gd name="T0" fmla="*/ 0 w 1930"/>
                        <a:gd name="T1" fmla="*/ 576 h 576"/>
                        <a:gd name="T2" fmla="*/ 663 w 1930"/>
                        <a:gd name="T3" fmla="*/ 345 h 576"/>
                        <a:gd name="T4" fmla="*/ 1930 w 1930"/>
                        <a:gd name="T5" fmla="*/ 0 h 576"/>
                        <a:gd name="T6" fmla="*/ 0 60000 65536"/>
                        <a:gd name="T7" fmla="*/ 0 60000 65536"/>
                        <a:gd name="T8" fmla="*/ 0 60000 65536"/>
                        <a:gd name="T9" fmla="*/ 0 w 1930"/>
                        <a:gd name="T10" fmla="*/ 0 h 576"/>
                        <a:gd name="T11" fmla="*/ 1930 w 1930"/>
                        <a:gd name="T12" fmla="*/ 576 h 576"/>
                      </a:gdLst>
                      <a:ahLst/>
                      <a:cxnLst>
                        <a:cxn ang="T6">
                          <a:pos x="T0" y="T1"/>
                        </a:cxn>
                        <a:cxn ang="T7">
                          <a:pos x="T2" y="T3"/>
                        </a:cxn>
                        <a:cxn ang="T8">
                          <a:pos x="T4" y="T5"/>
                        </a:cxn>
                      </a:cxnLst>
                      <a:rect l="T9" t="T10" r="T11" b="T12"/>
                      <a:pathLst>
                        <a:path w="1930" h="576">
                          <a:moveTo>
                            <a:pt x="0" y="576"/>
                          </a:moveTo>
                          <a:cubicBezTo>
                            <a:pt x="110" y="537"/>
                            <a:pt x="341" y="441"/>
                            <a:pt x="663" y="345"/>
                          </a:cubicBezTo>
                          <a:cubicBezTo>
                            <a:pt x="985" y="249"/>
                            <a:pt x="1666" y="72"/>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55" name="Freeform 178"/>
                    <p:cNvSpPr>
                      <a:spLocks/>
                    </p:cNvSpPr>
                    <p:nvPr/>
                  </p:nvSpPr>
                  <p:spPr bwMode="auto">
                    <a:xfrm>
                      <a:off x="2808" y="2390"/>
                      <a:ext cx="1930" cy="87"/>
                    </a:xfrm>
                    <a:custGeom>
                      <a:avLst/>
                      <a:gdLst>
                        <a:gd name="T0" fmla="*/ 0 w 1930"/>
                        <a:gd name="T1" fmla="*/ 87 h 87"/>
                        <a:gd name="T2" fmla="*/ 634 w 1930"/>
                        <a:gd name="T3" fmla="*/ 29 h 87"/>
                        <a:gd name="T4" fmla="*/ 1930 w 1930"/>
                        <a:gd name="T5" fmla="*/ 0 h 87"/>
                        <a:gd name="T6" fmla="*/ 0 60000 65536"/>
                        <a:gd name="T7" fmla="*/ 0 60000 65536"/>
                        <a:gd name="T8" fmla="*/ 0 60000 65536"/>
                        <a:gd name="T9" fmla="*/ 0 w 1930"/>
                        <a:gd name="T10" fmla="*/ 0 h 87"/>
                        <a:gd name="T11" fmla="*/ 1930 w 1930"/>
                        <a:gd name="T12" fmla="*/ 87 h 87"/>
                      </a:gdLst>
                      <a:ahLst/>
                      <a:cxnLst>
                        <a:cxn ang="T6">
                          <a:pos x="T0" y="T1"/>
                        </a:cxn>
                        <a:cxn ang="T7">
                          <a:pos x="T2" y="T3"/>
                        </a:cxn>
                        <a:cxn ang="T8">
                          <a:pos x="T4" y="T5"/>
                        </a:cxn>
                      </a:cxnLst>
                      <a:rect l="T9" t="T10" r="T11" b="T12"/>
                      <a:pathLst>
                        <a:path w="1930" h="87">
                          <a:moveTo>
                            <a:pt x="0" y="87"/>
                          </a:moveTo>
                          <a:cubicBezTo>
                            <a:pt x="106" y="77"/>
                            <a:pt x="312" y="44"/>
                            <a:pt x="634" y="29"/>
                          </a:cubicBezTo>
                          <a:cubicBezTo>
                            <a:pt x="956" y="14"/>
                            <a:pt x="1660" y="6"/>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36900" name="Group 179"/>
                <p:cNvGrpSpPr>
                  <a:grpSpLocks/>
                </p:cNvGrpSpPr>
                <p:nvPr/>
              </p:nvGrpSpPr>
              <p:grpSpPr bwMode="auto">
                <a:xfrm>
                  <a:off x="2717" y="2515"/>
                  <a:ext cx="2141" cy="1825"/>
                  <a:chOff x="2693" y="2510"/>
                  <a:chExt cx="2342" cy="1969"/>
                </a:xfrm>
              </p:grpSpPr>
              <p:grpSp>
                <p:nvGrpSpPr>
                  <p:cNvPr id="36937" name="Group 180"/>
                  <p:cNvGrpSpPr>
                    <a:grpSpLocks/>
                  </p:cNvGrpSpPr>
                  <p:nvPr/>
                </p:nvGrpSpPr>
                <p:grpSpPr bwMode="auto">
                  <a:xfrm>
                    <a:off x="2693" y="2510"/>
                    <a:ext cx="2342" cy="1969"/>
                    <a:chOff x="2693" y="2510"/>
                    <a:chExt cx="2342" cy="1969"/>
                  </a:xfrm>
                </p:grpSpPr>
                <p:sp>
                  <p:nvSpPr>
                    <p:cNvPr id="36944" name="Freeform 181"/>
                    <p:cNvSpPr>
                      <a:spLocks/>
                    </p:cNvSpPr>
                    <p:nvPr/>
                  </p:nvSpPr>
                  <p:spPr bwMode="auto">
                    <a:xfrm>
                      <a:off x="2693" y="2510"/>
                      <a:ext cx="2342" cy="1969"/>
                    </a:xfrm>
                    <a:custGeom>
                      <a:avLst/>
                      <a:gdLst>
                        <a:gd name="T0" fmla="*/ 144 w 2342"/>
                        <a:gd name="T1" fmla="*/ 197 h 1969"/>
                        <a:gd name="T2" fmla="*/ 2016 w 2342"/>
                        <a:gd name="T3" fmla="*/ 557 h 1969"/>
                        <a:gd name="T4" fmla="*/ 2102 w 2342"/>
                        <a:gd name="T5" fmla="*/ 903 h 1969"/>
                        <a:gd name="T6" fmla="*/ 2160 w 2342"/>
                        <a:gd name="T7" fmla="*/ 1104 h 1969"/>
                        <a:gd name="T8" fmla="*/ 1973 w 2342"/>
                        <a:gd name="T9" fmla="*/ 1220 h 1969"/>
                        <a:gd name="T10" fmla="*/ 1901 w 2342"/>
                        <a:gd name="T11" fmla="*/ 1450 h 1969"/>
                        <a:gd name="T12" fmla="*/ 1670 w 2342"/>
                        <a:gd name="T13" fmla="*/ 1522 h 1969"/>
                        <a:gd name="T14" fmla="*/ 1555 w 2342"/>
                        <a:gd name="T15" fmla="*/ 1637 h 1969"/>
                        <a:gd name="T16" fmla="*/ 1310 w 2342"/>
                        <a:gd name="T17" fmla="*/ 1623 h 1969"/>
                        <a:gd name="T18" fmla="*/ 1152 w 2342"/>
                        <a:gd name="T19" fmla="*/ 1738 h 1969"/>
                        <a:gd name="T20" fmla="*/ 144 w 2342"/>
                        <a:gd name="T21" fmla="*/ 197 h 19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42"/>
                        <a:gd name="T34" fmla="*/ 0 h 1969"/>
                        <a:gd name="T35" fmla="*/ 2342 w 2342"/>
                        <a:gd name="T36" fmla="*/ 1969 h 19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42" h="1969">
                          <a:moveTo>
                            <a:pt x="144" y="197"/>
                          </a:moveTo>
                          <a:cubicBezTo>
                            <a:pt x="288" y="0"/>
                            <a:pt x="1690" y="439"/>
                            <a:pt x="2016" y="557"/>
                          </a:cubicBezTo>
                          <a:cubicBezTo>
                            <a:pt x="2342" y="675"/>
                            <a:pt x="2078" y="812"/>
                            <a:pt x="2102" y="903"/>
                          </a:cubicBezTo>
                          <a:cubicBezTo>
                            <a:pt x="2126" y="994"/>
                            <a:pt x="2181" y="1051"/>
                            <a:pt x="2160" y="1104"/>
                          </a:cubicBezTo>
                          <a:cubicBezTo>
                            <a:pt x="2139" y="1157"/>
                            <a:pt x="2016" y="1162"/>
                            <a:pt x="1973" y="1220"/>
                          </a:cubicBezTo>
                          <a:cubicBezTo>
                            <a:pt x="1930" y="1278"/>
                            <a:pt x="1951" y="1400"/>
                            <a:pt x="1901" y="1450"/>
                          </a:cubicBezTo>
                          <a:cubicBezTo>
                            <a:pt x="1851" y="1500"/>
                            <a:pt x="1728" y="1491"/>
                            <a:pt x="1670" y="1522"/>
                          </a:cubicBezTo>
                          <a:cubicBezTo>
                            <a:pt x="1612" y="1553"/>
                            <a:pt x="1615" y="1620"/>
                            <a:pt x="1555" y="1637"/>
                          </a:cubicBezTo>
                          <a:cubicBezTo>
                            <a:pt x="1495" y="1654"/>
                            <a:pt x="1377" y="1606"/>
                            <a:pt x="1310" y="1623"/>
                          </a:cubicBezTo>
                          <a:cubicBezTo>
                            <a:pt x="1243" y="1640"/>
                            <a:pt x="1349" y="1969"/>
                            <a:pt x="1152" y="1738"/>
                          </a:cubicBezTo>
                          <a:cubicBezTo>
                            <a:pt x="955" y="1507"/>
                            <a:pt x="0" y="379"/>
                            <a:pt x="144" y="197"/>
                          </a:cubicBezTo>
                          <a:close/>
                        </a:path>
                      </a:pathLst>
                    </a:custGeom>
                    <a:gradFill rotWithShape="1">
                      <a:gsLst>
                        <a:gs pos="0">
                          <a:srgbClr val="0000FF">
                            <a:alpha val="65999"/>
                          </a:srgbClr>
                        </a:gs>
                        <a:gs pos="100000">
                          <a:srgbClr val="000066"/>
                        </a:gs>
                      </a:gsLst>
                      <a:lin ang="2700000" scaled="1"/>
                    </a:gradFill>
                    <a:ln w="9525">
                      <a:solidFill>
                        <a:schemeClr val="tx1"/>
                      </a:solidFill>
                      <a:round/>
                      <a:headEnd/>
                      <a:tailEnd/>
                    </a:ln>
                  </p:spPr>
                  <p:txBody>
                    <a:bodyPr/>
                    <a:lstStyle/>
                    <a:p>
                      <a:endParaRPr lang="zh-CN" altLang="en-US"/>
                    </a:p>
                  </p:txBody>
                </p:sp>
                <p:sp>
                  <p:nvSpPr>
                    <p:cNvPr id="36945" name="Freeform 182"/>
                    <p:cNvSpPr>
                      <a:spLocks/>
                    </p:cNvSpPr>
                    <p:nvPr/>
                  </p:nvSpPr>
                  <p:spPr bwMode="auto">
                    <a:xfrm>
                      <a:off x="2866" y="2722"/>
                      <a:ext cx="1900" cy="619"/>
                    </a:xfrm>
                    <a:custGeom>
                      <a:avLst/>
                      <a:gdLst>
                        <a:gd name="T0" fmla="*/ 0 w 1900"/>
                        <a:gd name="T1" fmla="*/ 0 h 619"/>
                        <a:gd name="T2" fmla="*/ 504 w 1900"/>
                        <a:gd name="T3" fmla="*/ 129 h 619"/>
                        <a:gd name="T4" fmla="*/ 1900 w 1900"/>
                        <a:gd name="T5" fmla="*/ 619 h 619"/>
                        <a:gd name="T6" fmla="*/ 0 60000 65536"/>
                        <a:gd name="T7" fmla="*/ 0 60000 65536"/>
                        <a:gd name="T8" fmla="*/ 0 60000 65536"/>
                        <a:gd name="T9" fmla="*/ 0 w 1900"/>
                        <a:gd name="T10" fmla="*/ 0 h 619"/>
                        <a:gd name="T11" fmla="*/ 1900 w 1900"/>
                        <a:gd name="T12" fmla="*/ 619 h 619"/>
                      </a:gdLst>
                      <a:ahLst/>
                      <a:cxnLst>
                        <a:cxn ang="T6">
                          <a:pos x="T0" y="T1"/>
                        </a:cxn>
                        <a:cxn ang="T7">
                          <a:pos x="T2" y="T3"/>
                        </a:cxn>
                        <a:cxn ang="T8">
                          <a:pos x="T4" y="T5"/>
                        </a:cxn>
                      </a:cxnLst>
                      <a:rect l="T9" t="T10" r="T11" b="T12"/>
                      <a:pathLst>
                        <a:path w="1900" h="619">
                          <a:moveTo>
                            <a:pt x="0" y="0"/>
                          </a:moveTo>
                          <a:cubicBezTo>
                            <a:pt x="84" y="22"/>
                            <a:pt x="187" y="26"/>
                            <a:pt x="504" y="129"/>
                          </a:cubicBezTo>
                          <a:cubicBezTo>
                            <a:pt x="821" y="232"/>
                            <a:pt x="1609" y="517"/>
                            <a:pt x="1900" y="61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46" name="Freeform 183"/>
                    <p:cNvSpPr>
                      <a:spLocks/>
                    </p:cNvSpPr>
                    <p:nvPr/>
                  </p:nvSpPr>
                  <p:spPr bwMode="auto">
                    <a:xfrm>
                      <a:off x="2866" y="2708"/>
                      <a:ext cx="1771" cy="979"/>
                    </a:xfrm>
                    <a:custGeom>
                      <a:avLst/>
                      <a:gdLst>
                        <a:gd name="T0" fmla="*/ 0 w 1771"/>
                        <a:gd name="T1" fmla="*/ 0 h 979"/>
                        <a:gd name="T2" fmla="*/ 1771 w 1771"/>
                        <a:gd name="T3" fmla="*/ 979 h 979"/>
                        <a:gd name="T4" fmla="*/ 0 60000 65536"/>
                        <a:gd name="T5" fmla="*/ 0 60000 65536"/>
                        <a:gd name="T6" fmla="*/ 0 w 1771"/>
                        <a:gd name="T7" fmla="*/ 0 h 979"/>
                        <a:gd name="T8" fmla="*/ 1771 w 1771"/>
                        <a:gd name="T9" fmla="*/ 979 h 979"/>
                      </a:gdLst>
                      <a:ahLst/>
                      <a:cxnLst>
                        <a:cxn ang="T4">
                          <a:pos x="T0" y="T1"/>
                        </a:cxn>
                        <a:cxn ang="T5">
                          <a:pos x="T2" y="T3"/>
                        </a:cxn>
                      </a:cxnLst>
                      <a:rect l="T6" t="T7" r="T8" b="T9"/>
                      <a:pathLst>
                        <a:path w="1771" h="979">
                          <a:moveTo>
                            <a:pt x="0" y="0"/>
                          </a:moveTo>
                          <a:cubicBezTo>
                            <a:pt x="0" y="0"/>
                            <a:pt x="885" y="489"/>
                            <a:pt x="1771" y="97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47" name="Freeform 184"/>
                    <p:cNvSpPr>
                      <a:spLocks/>
                    </p:cNvSpPr>
                    <p:nvPr/>
                  </p:nvSpPr>
                  <p:spPr bwMode="auto">
                    <a:xfrm>
                      <a:off x="2866" y="2736"/>
                      <a:ext cx="1468" cy="1296"/>
                    </a:xfrm>
                    <a:custGeom>
                      <a:avLst/>
                      <a:gdLst>
                        <a:gd name="T0" fmla="*/ 0 w 1468"/>
                        <a:gd name="T1" fmla="*/ 0 h 1296"/>
                        <a:gd name="T2" fmla="*/ 518 w 1468"/>
                        <a:gd name="T3" fmla="*/ 418 h 1296"/>
                        <a:gd name="T4" fmla="*/ 1468 w 1468"/>
                        <a:gd name="T5" fmla="*/ 1296 h 1296"/>
                        <a:gd name="T6" fmla="*/ 0 60000 65536"/>
                        <a:gd name="T7" fmla="*/ 0 60000 65536"/>
                        <a:gd name="T8" fmla="*/ 0 60000 65536"/>
                        <a:gd name="T9" fmla="*/ 0 w 1468"/>
                        <a:gd name="T10" fmla="*/ 0 h 1296"/>
                        <a:gd name="T11" fmla="*/ 1468 w 1468"/>
                        <a:gd name="T12" fmla="*/ 1296 h 1296"/>
                      </a:gdLst>
                      <a:ahLst/>
                      <a:cxnLst>
                        <a:cxn ang="T6">
                          <a:pos x="T0" y="T1"/>
                        </a:cxn>
                        <a:cxn ang="T7">
                          <a:pos x="T2" y="T3"/>
                        </a:cxn>
                        <a:cxn ang="T8">
                          <a:pos x="T4" y="T5"/>
                        </a:cxn>
                      </a:cxnLst>
                      <a:rect l="T9" t="T10" r="T11" b="T12"/>
                      <a:pathLst>
                        <a:path w="1468" h="1296">
                          <a:moveTo>
                            <a:pt x="0" y="0"/>
                          </a:moveTo>
                          <a:cubicBezTo>
                            <a:pt x="86" y="70"/>
                            <a:pt x="273" y="202"/>
                            <a:pt x="518" y="418"/>
                          </a:cubicBezTo>
                          <a:cubicBezTo>
                            <a:pt x="763" y="634"/>
                            <a:pt x="1270" y="1113"/>
                            <a:pt x="1468" y="1296"/>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48" name="Freeform 185"/>
                    <p:cNvSpPr>
                      <a:spLocks/>
                    </p:cNvSpPr>
                    <p:nvPr/>
                  </p:nvSpPr>
                  <p:spPr bwMode="auto">
                    <a:xfrm>
                      <a:off x="2866" y="2736"/>
                      <a:ext cx="1137" cy="1411"/>
                    </a:xfrm>
                    <a:custGeom>
                      <a:avLst/>
                      <a:gdLst>
                        <a:gd name="T0" fmla="*/ 0 w 1137"/>
                        <a:gd name="T1" fmla="*/ 0 h 1411"/>
                        <a:gd name="T2" fmla="*/ 388 w 1137"/>
                        <a:gd name="T3" fmla="*/ 446 h 1411"/>
                        <a:gd name="T4" fmla="*/ 1137 w 1137"/>
                        <a:gd name="T5" fmla="*/ 1411 h 1411"/>
                        <a:gd name="T6" fmla="*/ 0 60000 65536"/>
                        <a:gd name="T7" fmla="*/ 0 60000 65536"/>
                        <a:gd name="T8" fmla="*/ 0 60000 65536"/>
                        <a:gd name="T9" fmla="*/ 0 w 1137"/>
                        <a:gd name="T10" fmla="*/ 0 h 1411"/>
                        <a:gd name="T11" fmla="*/ 1137 w 1137"/>
                        <a:gd name="T12" fmla="*/ 1411 h 1411"/>
                      </a:gdLst>
                      <a:ahLst/>
                      <a:cxnLst>
                        <a:cxn ang="T6">
                          <a:pos x="T0" y="T1"/>
                        </a:cxn>
                        <a:cxn ang="T7">
                          <a:pos x="T2" y="T3"/>
                        </a:cxn>
                        <a:cxn ang="T8">
                          <a:pos x="T4" y="T5"/>
                        </a:cxn>
                      </a:cxnLst>
                      <a:rect l="T9" t="T10" r="T11" b="T12"/>
                      <a:pathLst>
                        <a:path w="1137" h="1411">
                          <a:moveTo>
                            <a:pt x="0" y="0"/>
                          </a:moveTo>
                          <a:cubicBezTo>
                            <a:pt x="65" y="74"/>
                            <a:pt x="198" y="211"/>
                            <a:pt x="388" y="446"/>
                          </a:cubicBezTo>
                          <a:cubicBezTo>
                            <a:pt x="578" y="681"/>
                            <a:pt x="981" y="1210"/>
                            <a:pt x="1137" y="1411"/>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6938" name="Group 186"/>
                  <p:cNvGrpSpPr>
                    <a:grpSpLocks/>
                  </p:cNvGrpSpPr>
                  <p:nvPr/>
                </p:nvGrpSpPr>
                <p:grpSpPr bwMode="auto">
                  <a:xfrm>
                    <a:off x="2746" y="2572"/>
                    <a:ext cx="1637" cy="1376"/>
                    <a:chOff x="2693" y="2510"/>
                    <a:chExt cx="2342" cy="1969"/>
                  </a:xfrm>
                </p:grpSpPr>
                <p:sp>
                  <p:nvSpPr>
                    <p:cNvPr id="36939" name="Freeform 187"/>
                    <p:cNvSpPr>
                      <a:spLocks/>
                    </p:cNvSpPr>
                    <p:nvPr/>
                  </p:nvSpPr>
                  <p:spPr bwMode="auto">
                    <a:xfrm>
                      <a:off x="2693" y="2510"/>
                      <a:ext cx="2342" cy="1969"/>
                    </a:xfrm>
                    <a:custGeom>
                      <a:avLst/>
                      <a:gdLst>
                        <a:gd name="T0" fmla="*/ 144 w 2342"/>
                        <a:gd name="T1" fmla="*/ 197 h 1969"/>
                        <a:gd name="T2" fmla="*/ 2016 w 2342"/>
                        <a:gd name="T3" fmla="*/ 557 h 1969"/>
                        <a:gd name="T4" fmla="*/ 2102 w 2342"/>
                        <a:gd name="T5" fmla="*/ 903 h 1969"/>
                        <a:gd name="T6" fmla="*/ 2160 w 2342"/>
                        <a:gd name="T7" fmla="*/ 1104 h 1969"/>
                        <a:gd name="T8" fmla="*/ 1973 w 2342"/>
                        <a:gd name="T9" fmla="*/ 1220 h 1969"/>
                        <a:gd name="T10" fmla="*/ 1901 w 2342"/>
                        <a:gd name="T11" fmla="*/ 1450 h 1969"/>
                        <a:gd name="T12" fmla="*/ 1670 w 2342"/>
                        <a:gd name="T13" fmla="*/ 1522 h 1969"/>
                        <a:gd name="T14" fmla="*/ 1555 w 2342"/>
                        <a:gd name="T15" fmla="*/ 1637 h 1969"/>
                        <a:gd name="T16" fmla="*/ 1310 w 2342"/>
                        <a:gd name="T17" fmla="*/ 1623 h 1969"/>
                        <a:gd name="T18" fmla="*/ 1152 w 2342"/>
                        <a:gd name="T19" fmla="*/ 1738 h 1969"/>
                        <a:gd name="T20" fmla="*/ 144 w 2342"/>
                        <a:gd name="T21" fmla="*/ 197 h 19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42"/>
                        <a:gd name="T34" fmla="*/ 0 h 1969"/>
                        <a:gd name="T35" fmla="*/ 2342 w 2342"/>
                        <a:gd name="T36" fmla="*/ 1969 h 19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42" h="1969">
                          <a:moveTo>
                            <a:pt x="144" y="197"/>
                          </a:moveTo>
                          <a:cubicBezTo>
                            <a:pt x="288" y="0"/>
                            <a:pt x="1690" y="439"/>
                            <a:pt x="2016" y="557"/>
                          </a:cubicBezTo>
                          <a:cubicBezTo>
                            <a:pt x="2342" y="675"/>
                            <a:pt x="2078" y="812"/>
                            <a:pt x="2102" y="903"/>
                          </a:cubicBezTo>
                          <a:cubicBezTo>
                            <a:pt x="2126" y="994"/>
                            <a:pt x="2181" y="1051"/>
                            <a:pt x="2160" y="1104"/>
                          </a:cubicBezTo>
                          <a:cubicBezTo>
                            <a:pt x="2139" y="1157"/>
                            <a:pt x="2016" y="1162"/>
                            <a:pt x="1973" y="1220"/>
                          </a:cubicBezTo>
                          <a:cubicBezTo>
                            <a:pt x="1930" y="1278"/>
                            <a:pt x="1951" y="1400"/>
                            <a:pt x="1901" y="1450"/>
                          </a:cubicBezTo>
                          <a:cubicBezTo>
                            <a:pt x="1851" y="1500"/>
                            <a:pt x="1728" y="1491"/>
                            <a:pt x="1670" y="1522"/>
                          </a:cubicBezTo>
                          <a:cubicBezTo>
                            <a:pt x="1612" y="1553"/>
                            <a:pt x="1615" y="1620"/>
                            <a:pt x="1555" y="1637"/>
                          </a:cubicBezTo>
                          <a:cubicBezTo>
                            <a:pt x="1495" y="1654"/>
                            <a:pt x="1377" y="1606"/>
                            <a:pt x="1310" y="1623"/>
                          </a:cubicBezTo>
                          <a:cubicBezTo>
                            <a:pt x="1243" y="1640"/>
                            <a:pt x="1349" y="1969"/>
                            <a:pt x="1152" y="1738"/>
                          </a:cubicBezTo>
                          <a:cubicBezTo>
                            <a:pt x="955" y="1507"/>
                            <a:pt x="0" y="379"/>
                            <a:pt x="144" y="197"/>
                          </a:cubicBezTo>
                          <a:close/>
                        </a:path>
                      </a:pathLst>
                    </a:custGeom>
                    <a:gradFill rotWithShape="1">
                      <a:gsLst>
                        <a:gs pos="0">
                          <a:srgbClr val="0000FF">
                            <a:alpha val="65999"/>
                          </a:srgbClr>
                        </a:gs>
                        <a:gs pos="100000">
                          <a:srgbClr val="000066"/>
                        </a:gs>
                      </a:gsLst>
                      <a:lin ang="2700000" scaled="1"/>
                    </a:gradFill>
                    <a:ln w="9525">
                      <a:solidFill>
                        <a:schemeClr val="tx1"/>
                      </a:solidFill>
                      <a:round/>
                      <a:headEnd/>
                      <a:tailEnd/>
                    </a:ln>
                  </p:spPr>
                  <p:txBody>
                    <a:bodyPr/>
                    <a:lstStyle/>
                    <a:p>
                      <a:endParaRPr lang="zh-CN" altLang="en-US"/>
                    </a:p>
                  </p:txBody>
                </p:sp>
                <p:sp>
                  <p:nvSpPr>
                    <p:cNvPr id="36940" name="Freeform 188"/>
                    <p:cNvSpPr>
                      <a:spLocks/>
                    </p:cNvSpPr>
                    <p:nvPr/>
                  </p:nvSpPr>
                  <p:spPr bwMode="auto">
                    <a:xfrm>
                      <a:off x="2866" y="2722"/>
                      <a:ext cx="1900" cy="619"/>
                    </a:xfrm>
                    <a:custGeom>
                      <a:avLst/>
                      <a:gdLst>
                        <a:gd name="T0" fmla="*/ 0 w 1900"/>
                        <a:gd name="T1" fmla="*/ 0 h 619"/>
                        <a:gd name="T2" fmla="*/ 504 w 1900"/>
                        <a:gd name="T3" fmla="*/ 129 h 619"/>
                        <a:gd name="T4" fmla="*/ 1900 w 1900"/>
                        <a:gd name="T5" fmla="*/ 619 h 619"/>
                        <a:gd name="T6" fmla="*/ 0 60000 65536"/>
                        <a:gd name="T7" fmla="*/ 0 60000 65536"/>
                        <a:gd name="T8" fmla="*/ 0 60000 65536"/>
                        <a:gd name="T9" fmla="*/ 0 w 1900"/>
                        <a:gd name="T10" fmla="*/ 0 h 619"/>
                        <a:gd name="T11" fmla="*/ 1900 w 1900"/>
                        <a:gd name="T12" fmla="*/ 619 h 619"/>
                      </a:gdLst>
                      <a:ahLst/>
                      <a:cxnLst>
                        <a:cxn ang="T6">
                          <a:pos x="T0" y="T1"/>
                        </a:cxn>
                        <a:cxn ang="T7">
                          <a:pos x="T2" y="T3"/>
                        </a:cxn>
                        <a:cxn ang="T8">
                          <a:pos x="T4" y="T5"/>
                        </a:cxn>
                      </a:cxnLst>
                      <a:rect l="T9" t="T10" r="T11" b="T12"/>
                      <a:pathLst>
                        <a:path w="1900" h="619">
                          <a:moveTo>
                            <a:pt x="0" y="0"/>
                          </a:moveTo>
                          <a:cubicBezTo>
                            <a:pt x="84" y="22"/>
                            <a:pt x="187" y="26"/>
                            <a:pt x="504" y="129"/>
                          </a:cubicBezTo>
                          <a:cubicBezTo>
                            <a:pt x="821" y="232"/>
                            <a:pt x="1609" y="517"/>
                            <a:pt x="1900" y="61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41" name="Freeform 189"/>
                    <p:cNvSpPr>
                      <a:spLocks/>
                    </p:cNvSpPr>
                    <p:nvPr/>
                  </p:nvSpPr>
                  <p:spPr bwMode="auto">
                    <a:xfrm>
                      <a:off x="2866" y="2708"/>
                      <a:ext cx="1771" cy="979"/>
                    </a:xfrm>
                    <a:custGeom>
                      <a:avLst/>
                      <a:gdLst>
                        <a:gd name="T0" fmla="*/ 0 w 1771"/>
                        <a:gd name="T1" fmla="*/ 0 h 979"/>
                        <a:gd name="T2" fmla="*/ 1771 w 1771"/>
                        <a:gd name="T3" fmla="*/ 979 h 979"/>
                        <a:gd name="T4" fmla="*/ 0 60000 65536"/>
                        <a:gd name="T5" fmla="*/ 0 60000 65536"/>
                        <a:gd name="T6" fmla="*/ 0 w 1771"/>
                        <a:gd name="T7" fmla="*/ 0 h 979"/>
                        <a:gd name="T8" fmla="*/ 1771 w 1771"/>
                        <a:gd name="T9" fmla="*/ 979 h 979"/>
                      </a:gdLst>
                      <a:ahLst/>
                      <a:cxnLst>
                        <a:cxn ang="T4">
                          <a:pos x="T0" y="T1"/>
                        </a:cxn>
                        <a:cxn ang="T5">
                          <a:pos x="T2" y="T3"/>
                        </a:cxn>
                      </a:cxnLst>
                      <a:rect l="T6" t="T7" r="T8" b="T9"/>
                      <a:pathLst>
                        <a:path w="1771" h="979">
                          <a:moveTo>
                            <a:pt x="0" y="0"/>
                          </a:moveTo>
                          <a:cubicBezTo>
                            <a:pt x="0" y="0"/>
                            <a:pt x="885" y="489"/>
                            <a:pt x="1771" y="97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42" name="Freeform 190"/>
                    <p:cNvSpPr>
                      <a:spLocks/>
                    </p:cNvSpPr>
                    <p:nvPr/>
                  </p:nvSpPr>
                  <p:spPr bwMode="auto">
                    <a:xfrm>
                      <a:off x="2866" y="2736"/>
                      <a:ext cx="1468" cy="1296"/>
                    </a:xfrm>
                    <a:custGeom>
                      <a:avLst/>
                      <a:gdLst>
                        <a:gd name="T0" fmla="*/ 0 w 1468"/>
                        <a:gd name="T1" fmla="*/ 0 h 1296"/>
                        <a:gd name="T2" fmla="*/ 518 w 1468"/>
                        <a:gd name="T3" fmla="*/ 418 h 1296"/>
                        <a:gd name="T4" fmla="*/ 1468 w 1468"/>
                        <a:gd name="T5" fmla="*/ 1296 h 1296"/>
                        <a:gd name="T6" fmla="*/ 0 60000 65536"/>
                        <a:gd name="T7" fmla="*/ 0 60000 65536"/>
                        <a:gd name="T8" fmla="*/ 0 60000 65536"/>
                        <a:gd name="T9" fmla="*/ 0 w 1468"/>
                        <a:gd name="T10" fmla="*/ 0 h 1296"/>
                        <a:gd name="T11" fmla="*/ 1468 w 1468"/>
                        <a:gd name="T12" fmla="*/ 1296 h 1296"/>
                      </a:gdLst>
                      <a:ahLst/>
                      <a:cxnLst>
                        <a:cxn ang="T6">
                          <a:pos x="T0" y="T1"/>
                        </a:cxn>
                        <a:cxn ang="T7">
                          <a:pos x="T2" y="T3"/>
                        </a:cxn>
                        <a:cxn ang="T8">
                          <a:pos x="T4" y="T5"/>
                        </a:cxn>
                      </a:cxnLst>
                      <a:rect l="T9" t="T10" r="T11" b="T12"/>
                      <a:pathLst>
                        <a:path w="1468" h="1296">
                          <a:moveTo>
                            <a:pt x="0" y="0"/>
                          </a:moveTo>
                          <a:cubicBezTo>
                            <a:pt x="86" y="70"/>
                            <a:pt x="273" y="202"/>
                            <a:pt x="518" y="418"/>
                          </a:cubicBezTo>
                          <a:cubicBezTo>
                            <a:pt x="763" y="634"/>
                            <a:pt x="1270" y="1113"/>
                            <a:pt x="1468" y="1296"/>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43" name="Freeform 191"/>
                    <p:cNvSpPr>
                      <a:spLocks/>
                    </p:cNvSpPr>
                    <p:nvPr/>
                  </p:nvSpPr>
                  <p:spPr bwMode="auto">
                    <a:xfrm>
                      <a:off x="2866" y="2736"/>
                      <a:ext cx="1137" cy="1411"/>
                    </a:xfrm>
                    <a:custGeom>
                      <a:avLst/>
                      <a:gdLst>
                        <a:gd name="T0" fmla="*/ 0 w 1137"/>
                        <a:gd name="T1" fmla="*/ 0 h 1411"/>
                        <a:gd name="T2" fmla="*/ 388 w 1137"/>
                        <a:gd name="T3" fmla="*/ 446 h 1411"/>
                        <a:gd name="T4" fmla="*/ 1137 w 1137"/>
                        <a:gd name="T5" fmla="*/ 1411 h 1411"/>
                        <a:gd name="T6" fmla="*/ 0 60000 65536"/>
                        <a:gd name="T7" fmla="*/ 0 60000 65536"/>
                        <a:gd name="T8" fmla="*/ 0 60000 65536"/>
                        <a:gd name="T9" fmla="*/ 0 w 1137"/>
                        <a:gd name="T10" fmla="*/ 0 h 1411"/>
                        <a:gd name="T11" fmla="*/ 1137 w 1137"/>
                        <a:gd name="T12" fmla="*/ 1411 h 1411"/>
                      </a:gdLst>
                      <a:ahLst/>
                      <a:cxnLst>
                        <a:cxn ang="T6">
                          <a:pos x="T0" y="T1"/>
                        </a:cxn>
                        <a:cxn ang="T7">
                          <a:pos x="T2" y="T3"/>
                        </a:cxn>
                        <a:cxn ang="T8">
                          <a:pos x="T4" y="T5"/>
                        </a:cxn>
                      </a:cxnLst>
                      <a:rect l="T9" t="T10" r="T11" b="T12"/>
                      <a:pathLst>
                        <a:path w="1137" h="1411">
                          <a:moveTo>
                            <a:pt x="0" y="0"/>
                          </a:moveTo>
                          <a:cubicBezTo>
                            <a:pt x="65" y="74"/>
                            <a:pt x="198" y="211"/>
                            <a:pt x="388" y="446"/>
                          </a:cubicBezTo>
                          <a:cubicBezTo>
                            <a:pt x="578" y="681"/>
                            <a:pt x="981" y="1210"/>
                            <a:pt x="1137" y="1411"/>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36901" name="Group 192"/>
                <p:cNvGrpSpPr>
                  <a:grpSpLocks/>
                </p:cNvGrpSpPr>
                <p:nvPr/>
              </p:nvGrpSpPr>
              <p:grpSpPr bwMode="auto">
                <a:xfrm flipH="1">
                  <a:off x="453" y="678"/>
                  <a:ext cx="2435" cy="2055"/>
                  <a:chOff x="2595" y="679"/>
                  <a:chExt cx="2435" cy="2055"/>
                </a:xfrm>
              </p:grpSpPr>
              <p:grpSp>
                <p:nvGrpSpPr>
                  <p:cNvPr id="36925" name="Group 193"/>
                  <p:cNvGrpSpPr>
                    <a:grpSpLocks/>
                  </p:cNvGrpSpPr>
                  <p:nvPr/>
                </p:nvGrpSpPr>
                <p:grpSpPr bwMode="auto">
                  <a:xfrm>
                    <a:off x="2595" y="679"/>
                    <a:ext cx="2435" cy="2055"/>
                    <a:chOff x="2595" y="679"/>
                    <a:chExt cx="2435" cy="2055"/>
                  </a:xfrm>
                </p:grpSpPr>
                <p:sp>
                  <p:nvSpPr>
                    <p:cNvPr id="36932" name="Freeform 194"/>
                    <p:cNvSpPr>
                      <a:spLocks/>
                    </p:cNvSpPr>
                    <p:nvPr/>
                  </p:nvSpPr>
                  <p:spPr bwMode="auto">
                    <a:xfrm>
                      <a:off x="2595" y="679"/>
                      <a:ext cx="2435" cy="2055"/>
                    </a:xfrm>
                    <a:custGeom>
                      <a:avLst/>
                      <a:gdLst>
                        <a:gd name="T0" fmla="*/ 242 w 2435"/>
                        <a:gd name="T1" fmla="*/ 1927 h 2055"/>
                        <a:gd name="T2" fmla="*/ 703 w 2435"/>
                        <a:gd name="T3" fmla="*/ 1049 h 2055"/>
                        <a:gd name="T4" fmla="*/ 1610 w 2435"/>
                        <a:gd name="T5" fmla="*/ 156 h 2055"/>
                        <a:gd name="T6" fmla="*/ 2071 w 2435"/>
                        <a:gd name="T7" fmla="*/ 113 h 2055"/>
                        <a:gd name="T8" fmla="*/ 1970 w 2435"/>
                        <a:gd name="T9" fmla="*/ 401 h 2055"/>
                        <a:gd name="T10" fmla="*/ 2114 w 2435"/>
                        <a:gd name="T11" fmla="*/ 545 h 2055"/>
                        <a:gd name="T12" fmla="*/ 2071 w 2435"/>
                        <a:gd name="T13" fmla="*/ 790 h 2055"/>
                        <a:gd name="T14" fmla="*/ 2215 w 2435"/>
                        <a:gd name="T15" fmla="*/ 963 h 2055"/>
                        <a:gd name="T16" fmla="*/ 2157 w 2435"/>
                        <a:gd name="T17" fmla="*/ 1207 h 2055"/>
                        <a:gd name="T18" fmla="*/ 2272 w 2435"/>
                        <a:gd name="T19" fmla="*/ 1452 h 2055"/>
                        <a:gd name="T20" fmla="*/ 2171 w 2435"/>
                        <a:gd name="T21" fmla="*/ 1683 h 2055"/>
                        <a:gd name="T22" fmla="*/ 2114 w 2435"/>
                        <a:gd name="T23" fmla="*/ 2014 h 2055"/>
                        <a:gd name="T24" fmla="*/ 299 w 2435"/>
                        <a:gd name="T25" fmla="*/ 1984 h 20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35"/>
                        <a:gd name="T40" fmla="*/ 0 h 2055"/>
                        <a:gd name="T41" fmla="*/ 2435 w 2435"/>
                        <a:gd name="T42" fmla="*/ 2055 h 20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35" h="2055">
                          <a:moveTo>
                            <a:pt x="242" y="1927"/>
                          </a:moveTo>
                          <a:cubicBezTo>
                            <a:pt x="0" y="1752"/>
                            <a:pt x="475" y="1344"/>
                            <a:pt x="703" y="1049"/>
                          </a:cubicBezTo>
                          <a:cubicBezTo>
                            <a:pt x="931" y="754"/>
                            <a:pt x="1382" y="312"/>
                            <a:pt x="1610" y="156"/>
                          </a:cubicBezTo>
                          <a:cubicBezTo>
                            <a:pt x="1838" y="0"/>
                            <a:pt x="2011" y="72"/>
                            <a:pt x="2071" y="113"/>
                          </a:cubicBezTo>
                          <a:cubicBezTo>
                            <a:pt x="2131" y="154"/>
                            <a:pt x="1963" y="329"/>
                            <a:pt x="1970" y="401"/>
                          </a:cubicBezTo>
                          <a:cubicBezTo>
                            <a:pt x="1977" y="473"/>
                            <a:pt x="2097" y="480"/>
                            <a:pt x="2114" y="545"/>
                          </a:cubicBezTo>
                          <a:cubicBezTo>
                            <a:pt x="2131" y="610"/>
                            <a:pt x="2054" y="720"/>
                            <a:pt x="2071" y="790"/>
                          </a:cubicBezTo>
                          <a:cubicBezTo>
                            <a:pt x="2088" y="860"/>
                            <a:pt x="2201" y="894"/>
                            <a:pt x="2215" y="963"/>
                          </a:cubicBezTo>
                          <a:cubicBezTo>
                            <a:pt x="2229" y="1032"/>
                            <a:pt x="2148" y="1126"/>
                            <a:pt x="2157" y="1207"/>
                          </a:cubicBezTo>
                          <a:cubicBezTo>
                            <a:pt x="2166" y="1288"/>
                            <a:pt x="2270" y="1373"/>
                            <a:pt x="2272" y="1452"/>
                          </a:cubicBezTo>
                          <a:cubicBezTo>
                            <a:pt x="2274" y="1531"/>
                            <a:pt x="2197" y="1589"/>
                            <a:pt x="2171" y="1683"/>
                          </a:cubicBezTo>
                          <a:cubicBezTo>
                            <a:pt x="2145" y="1777"/>
                            <a:pt x="2435" y="1973"/>
                            <a:pt x="2114" y="2014"/>
                          </a:cubicBezTo>
                          <a:cubicBezTo>
                            <a:pt x="1793" y="2055"/>
                            <a:pt x="632" y="1945"/>
                            <a:pt x="299" y="1984"/>
                          </a:cubicBezTo>
                        </a:path>
                      </a:pathLst>
                    </a:custGeom>
                    <a:gradFill rotWithShape="1">
                      <a:gsLst>
                        <a:gs pos="0">
                          <a:srgbClr val="0000FF">
                            <a:alpha val="60001"/>
                          </a:srgbClr>
                        </a:gs>
                        <a:gs pos="100000">
                          <a:srgbClr val="000066"/>
                        </a:gs>
                      </a:gsLst>
                      <a:lin ang="18900000" scaled="1"/>
                    </a:gradFill>
                    <a:ln w="9525">
                      <a:solidFill>
                        <a:schemeClr val="tx1"/>
                      </a:solidFill>
                      <a:round/>
                      <a:headEnd/>
                      <a:tailEnd/>
                    </a:ln>
                  </p:spPr>
                  <p:txBody>
                    <a:bodyPr/>
                    <a:lstStyle/>
                    <a:p>
                      <a:endParaRPr lang="zh-CN" altLang="en-US"/>
                    </a:p>
                  </p:txBody>
                </p:sp>
                <p:sp>
                  <p:nvSpPr>
                    <p:cNvPr id="36933" name="Freeform 195"/>
                    <p:cNvSpPr>
                      <a:spLocks/>
                    </p:cNvSpPr>
                    <p:nvPr/>
                  </p:nvSpPr>
                  <p:spPr bwMode="auto">
                    <a:xfrm>
                      <a:off x="2808" y="1109"/>
                      <a:ext cx="1728" cy="1353"/>
                    </a:xfrm>
                    <a:custGeom>
                      <a:avLst/>
                      <a:gdLst>
                        <a:gd name="T0" fmla="*/ 0 w 1728"/>
                        <a:gd name="T1" fmla="*/ 1353 h 1353"/>
                        <a:gd name="T2" fmla="*/ 677 w 1728"/>
                        <a:gd name="T3" fmla="*/ 792 h 1353"/>
                        <a:gd name="T4" fmla="*/ 1728 w 1728"/>
                        <a:gd name="T5" fmla="*/ 0 h 1353"/>
                        <a:gd name="T6" fmla="*/ 0 60000 65536"/>
                        <a:gd name="T7" fmla="*/ 0 60000 65536"/>
                        <a:gd name="T8" fmla="*/ 0 60000 65536"/>
                        <a:gd name="T9" fmla="*/ 0 w 1728"/>
                        <a:gd name="T10" fmla="*/ 0 h 1353"/>
                        <a:gd name="T11" fmla="*/ 1728 w 1728"/>
                        <a:gd name="T12" fmla="*/ 1353 h 1353"/>
                      </a:gdLst>
                      <a:ahLst/>
                      <a:cxnLst>
                        <a:cxn ang="T6">
                          <a:pos x="T0" y="T1"/>
                        </a:cxn>
                        <a:cxn ang="T7">
                          <a:pos x="T2" y="T3"/>
                        </a:cxn>
                        <a:cxn ang="T8">
                          <a:pos x="T4" y="T5"/>
                        </a:cxn>
                      </a:cxnLst>
                      <a:rect l="T9" t="T10" r="T11" b="T12"/>
                      <a:pathLst>
                        <a:path w="1728" h="1353">
                          <a:moveTo>
                            <a:pt x="0" y="1353"/>
                          </a:moveTo>
                          <a:cubicBezTo>
                            <a:pt x="113" y="1260"/>
                            <a:pt x="389" y="1017"/>
                            <a:pt x="677" y="792"/>
                          </a:cubicBezTo>
                          <a:cubicBezTo>
                            <a:pt x="965" y="567"/>
                            <a:pt x="1509" y="165"/>
                            <a:pt x="172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34" name="Freeform 196"/>
                    <p:cNvSpPr>
                      <a:spLocks/>
                    </p:cNvSpPr>
                    <p:nvPr/>
                  </p:nvSpPr>
                  <p:spPr bwMode="auto">
                    <a:xfrm>
                      <a:off x="2822" y="1498"/>
                      <a:ext cx="1858" cy="979"/>
                    </a:xfrm>
                    <a:custGeom>
                      <a:avLst/>
                      <a:gdLst>
                        <a:gd name="T0" fmla="*/ 0 w 1858"/>
                        <a:gd name="T1" fmla="*/ 979 h 979"/>
                        <a:gd name="T2" fmla="*/ 778 w 1858"/>
                        <a:gd name="T3" fmla="*/ 518 h 979"/>
                        <a:gd name="T4" fmla="*/ 1858 w 1858"/>
                        <a:gd name="T5" fmla="*/ 0 h 979"/>
                        <a:gd name="T6" fmla="*/ 0 60000 65536"/>
                        <a:gd name="T7" fmla="*/ 0 60000 65536"/>
                        <a:gd name="T8" fmla="*/ 0 60000 65536"/>
                        <a:gd name="T9" fmla="*/ 0 w 1858"/>
                        <a:gd name="T10" fmla="*/ 0 h 979"/>
                        <a:gd name="T11" fmla="*/ 1858 w 1858"/>
                        <a:gd name="T12" fmla="*/ 979 h 979"/>
                      </a:gdLst>
                      <a:ahLst/>
                      <a:cxnLst>
                        <a:cxn ang="T6">
                          <a:pos x="T0" y="T1"/>
                        </a:cxn>
                        <a:cxn ang="T7">
                          <a:pos x="T2" y="T3"/>
                        </a:cxn>
                        <a:cxn ang="T8">
                          <a:pos x="T4" y="T5"/>
                        </a:cxn>
                      </a:cxnLst>
                      <a:rect l="T9" t="T10" r="T11" b="T12"/>
                      <a:pathLst>
                        <a:path w="1858" h="979">
                          <a:moveTo>
                            <a:pt x="0" y="979"/>
                          </a:moveTo>
                          <a:cubicBezTo>
                            <a:pt x="130" y="902"/>
                            <a:pt x="468" y="681"/>
                            <a:pt x="778" y="518"/>
                          </a:cubicBezTo>
                          <a:cubicBezTo>
                            <a:pt x="1088" y="355"/>
                            <a:pt x="1633" y="108"/>
                            <a:pt x="185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35" name="Freeform 197"/>
                    <p:cNvSpPr>
                      <a:spLocks/>
                    </p:cNvSpPr>
                    <p:nvPr/>
                  </p:nvSpPr>
                  <p:spPr bwMode="auto">
                    <a:xfrm>
                      <a:off x="2822" y="1901"/>
                      <a:ext cx="1930" cy="576"/>
                    </a:xfrm>
                    <a:custGeom>
                      <a:avLst/>
                      <a:gdLst>
                        <a:gd name="T0" fmla="*/ 0 w 1930"/>
                        <a:gd name="T1" fmla="*/ 576 h 576"/>
                        <a:gd name="T2" fmla="*/ 663 w 1930"/>
                        <a:gd name="T3" fmla="*/ 345 h 576"/>
                        <a:gd name="T4" fmla="*/ 1930 w 1930"/>
                        <a:gd name="T5" fmla="*/ 0 h 576"/>
                        <a:gd name="T6" fmla="*/ 0 60000 65536"/>
                        <a:gd name="T7" fmla="*/ 0 60000 65536"/>
                        <a:gd name="T8" fmla="*/ 0 60000 65536"/>
                        <a:gd name="T9" fmla="*/ 0 w 1930"/>
                        <a:gd name="T10" fmla="*/ 0 h 576"/>
                        <a:gd name="T11" fmla="*/ 1930 w 1930"/>
                        <a:gd name="T12" fmla="*/ 576 h 576"/>
                      </a:gdLst>
                      <a:ahLst/>
                      <a:cxnLst>
                        <a:cxn ang="T6">
                          <a:pos x="T0" y="T1"/>
                        </a:cxn>
                        <a:cxn ang="T7">
                          <a:pos x="T2" y="T3"/>
                        </a:cxn>
                        <a:cxn ang="T8">
                          <a:pos x="T4" y="T5"/>
                        </a:cxn>
                      </a:cxnLst>
                      <a:rect l="T9" t="T10" r="T11" b="T12"/>
                      <a:pathLst>
                        <a:path w="1930" h="576">
                          <a:moveTo>
                            <a:pt x="0" y="576"/>
                          </a:moveTo>
                          <a:cubicBezTo>
                            <a:pt x="110" y="537"/>
                            <a:pt x="341" y="441"/>
                            <a:pt x="663" y="345"/>
                          </a:cubicBezTo>
                          <a:cubicBezTo>
                            <a:pt x="985" y="249"/>
                            <a:pt x="1666" y="72"/>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36" name="Freeform 198"/>
                    <p:cNvSpPr>
                      <a:spLocks/>
                    </p:cNvSpPr>
                    <p:nvPr/>
                  </p:nvSpPr>
                  <p:spPr bwMode="auto">
                    <a:xfrm>
                      <a:off x="2808" y="2390"/>
                      <a:ext cx="1930" cy="87"/>
                    </a:xfrm>
                    <a:custGeom>
                      <a:avLst/>
                      <a:gdLst>
                        <a:gd name="T0" fmla="*/ 0 w 1930"/>
                        <a:gd name="T1" fmla="*/ 87 h 87"/>
                        <a:gd name="T2" fmla="*/ 634 w 1930"/>
                        <a:gd name="T3" fmla="*/ 29 h 87"/>
                        <a:gd name="T4" fmla="*/ 1930 w 1930"/>
                        <a:gd name="T5" fmla="*/ 0 h 87"/>
                        <a:gd name="T6" fmla="*/ 0 60000 65536"/>
                        <a:gd name="T7" fmla="*/ 0 60000 65536"/>
                        <a:gd name="T8" fmla="*/ 0 60000 65536"/>
                        <a:gd name="T9" fmla="*/ 0 w 1930"/>
                        <a:gd name="T10" fmla="*/ 0 h 87"/>
                        <a:gd name="T11" fmla="*/ 1930 w 1930"/>
                        <a:gd name="T12" fmla="*/ 87 h 87"/>
                      </a:gdLst>
                      <a:ahLst/>
                      <a:cxnLst>
                        <a:cxn ang="T6">
                          <a:pos x="T0" y="T1"/>
                        </a:cxn>
                        <a:cxn ang="T7">
                          <a:pos x="T2" y="T3"/>
                        </a:cxn>
                        <a:cxn ang="T8">
                          <a:pos x="T4" y="T5"/>
                        </a:cxn>
                      </a:cxnLst>
                      <a:rect l="T9" t="T10" r="T11" b="T12"/>
                      <a:pathLst>
                        <a:path w="1930" h="87">
                          <a:moveTo>
                            <a:pt x="0" y="87"/>
                          </a:moveTo>
                          <a:cubicBezTo>
                            <a:pt x="106" y="77"/>
                            <a:pt x="312" y="44"/>
                            <a:pt x="634" y="29"/>
                          </a:cubicBezTo>
                          <a:cubicBezTo>
                            <a:pt x="956" y="14"/>
                            <a:pt x="1660" y="6"/>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6926" name="Group 199"/>
                  <p:cNvGrpSpPr>
                    <a:grpSpLocks/>
                  </p:cNvGrpSpPr>
                  <p:nvPr/>
                </p:nvGrpSpPr>
                <p:grpSpPr bwMode="auto">
                  <a:xfrm>
                    <a:off x="2634" y="1215"/>
                    <a:ext cx="1701" cy="1436"/>
                    <a:chOff x="2595" y="679"/>
                    <a:chExt cx="2435" cy="2055"/>
                  </a:xfrm>
                </p:grpSpPr>
                <p:sp>
                  <p:nvSpPr>
                    <p:cNvPr id="36927" name="Freeform 200"/>
                    <p:cNvSpPr>
                      <a:spLocks/>
                    </p:cNvSpPr>
                    <p:nvPr/>
                  </p:nvSpPr>
                  <p:spPr bwMode="auto">
                    <a:xfrm>
                      <a:off x="2595" y="679"/>
                      <a:ext cx="2435" cy="2055"/>
                    </a:xfrm>
                    <a:custGeom>
                      <a:avLst/>
                      <a:gdLst>
                        <a:gd name="T0" fmla="*/ 242 w 2435"/>
                        <a:gd name="T1" fmla="*/ 1927 h 2055"/>
                        <a:gd name="T2" fmla="*/ 703 w 2435"/>
                        <a:gd name="T3" fmla="*/ 1049 h 2055"/>
                        <a:gd name="T4" fmla="*/ 1610 w 2435"/>
                        <a:gd name="T5" fmla="*/ 156 h 2055"/>
                        <a:gd name="T6" fmla="*/ 2071 w 2435"/>
                        <a:gd name="T7" fmla="*/ 113 h 2055"/>
                        <a:gd name="T8" fmla="*/ 1970 w 2435"/>
                        <a:gd name="T9" fmla="*/ 401 h 2055"/>
                        <a:gd name="T10" fmla="*/ 2114 w 2435"/>
                        <a:gd name="T11" fmla="*/ 545 h 2055"/>
                        <a:gd name="T12" fmla="*/ 2071 w 2435"/>
                        <a:gd name="T13" fmla="*/ 790 h 2055"/>
                        <a:gd name="T14" fmla="*/ 2215 w 2435"/>
                        <a:gd name="T15" fmla="*/ 963 h 2055"/>
                        <a:gd name="T16" fmla="*/ 2157 w 2435"/>
                        <a:gd name="T17" fmla="*/ 1207 h 2055"/>
                        <a:gd name="T18" fmla="*/ 2272 w 2435"/>
                        <a:gd name="T19" fmla="*/ 1452 h 2055"/>
                        <a:gd name="T20" fmla="*/ 2171 w 2435"/>
                        <a:gd name="T21" fmla="*/ 1683 h 2055"/>
                        <a:gd name="T22" fmla="*/ 2114 w 2435"/>
                        <a:gd name="T23" fmla="*/ 2014 h 2055"/>
                        <a:gd name="T24" fmla="*/ 299 w 2435"/>
                        <a:gd name="T25" fmla="*/ 1984 h 20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35"/>
                        <a:gd name="T40" fmla="*/ 0 h 2055"/>
                        <a:gd name="T41" fmla="*/ 2435 w 2435"/>
                        <a:gd name="T42" fmla="*/ 2055 h 20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35" h="2055">
                          <a:moveTo>
                            <a:pt x="242" y="1927"/>
                          </a:moveTo>
                          <a:cubicBezTo>
                            <a:pt x="0" y="1752"/>
                            <a:pt x="475" y="1344"/>
                            <a:pt x="703" y="1049"/>
                          </a:cubicBezTo>
                          <a:cubicBezTo>
                            <a:pt x="931" y="754"/>
                            <a:pt x="1382" y="312"/>
                            <a:pt x="1610" y="156"/>
                          </a:cubicBezTo>
                          <a:cubicBezTo>
                            <a:pt x="1838" y="0"/>
                            <a:pt x="2011" y="72"/>
                            <a:pt x="2071" y="113"/>
                          </a:cubicBezTo>
                          <a:cubicBezTo>
                            <a:pt x="2131" y="154"/>
                            <a:pt x="1963" y="329"/>
                            <a:pt x="1970" y="401"/>
                          </a:cubicBezTo>
                          <a:cubicBezTo>
                            <a:pt x="1977" y="473"/>
                            <a:pt x="2097" y="480"/>
                            <a:pt x="2114" y="545"/>
                          </a:cubicBezTo>
                          <a:cubicBezTo>
                            <a:pt x="2131" y="610"/>
                            <a:pt x="2054" y="720"/>
                            <a:pt x="2071" y="790"/>
                          </a:cubicBezTo>
                          <a:cubicBezTo>
                            <a:pt x="2088" y="860"/>
                            <a:pt x="2201" y="894"/>
                            <a:pt x="2215" y="963"/>
                          </a:cubicBezTo>
                          <a:cubicBezTo>
                            <a:pt x="2229" y="1032"/>
                            <a:pt x="2148" y="1126"/>
                            <a:pt x="2157" y="1207"/>
                          </a:cubicBezTo>
                          <a:cubicBezTo>
                            <a:pt x="2166" y="1288"/>
                            <a:pt x="2270" y="1373"/>
                            <a:pt x="2272" y="1452"/>
                          </a:cubicBezTo>
                          <a:cubicBezTo>
                            <a:pt x="2274" y="1531"/>
                            <a:pt x="2197" y="1589"/>
                            <a:pt x="2171" y="1683"/>
                          </a:cubicBezTo>
                          <a:cubicBezTo>
                            <a:pt x="2145" y="1777"/>
                            <a:pt x="2435" y="1973"/>
                            <a:pt x="2114" y="2014"/>
                          </a:cubicBezTo>
                          <a:cubicBezTo>
                            <a:pt x="1793" y="2055"/>
                            <a:pt x="632" y="1945"/>
                            <a:pt x="299" y="1984"/>
                          </a:cubicBezTo>
                        </a:path>
                      </a:pathLst>
                    </a:custGeom>
                    <a:gradFill rotWithShape="1">
                      <a:gsLst>
                        <a:gs pos="0">
                          <a:srgbClr val="0000FF">
                            <a:alpha val="60001"/>
                          </a:srgbClr>
                        </a:gs>
                        <a:gs pos="100000">
                          <a:srgbClr val="000066"/>
                        </a:gs>
                      </a:gsLst>
                      <a:lin ang="18900000" scaled="1"/>
                    </a:gradFill>
                    <a:ln w="9525">
                      <a:solidFill>
                        <a:schemeClr val="tx1"/>
                      </a:solidFill>
                      <a:round/>
                      <a:headEnd/>
                      <a:tailEnd/>
                    </a:ln>
                  </p:spPr>
                  <p:txBody>
                    <a:bodyPr/>
                    <a:lstStyle/>
                    <a:p>
                      <a:endParaRPr lang="zh-CN" altLang="en-US"/>
                    </a:p>
                  </p:txBody>
                </p:sp>
                <p:sp>
                  <p:nvSpPr>
                    <p:cNvPr id="36928" name="Freeform 201"/>
                    <p:cNvSpPr>
                      <a:spLocks/>
                    </p:cNvSpPr>
                    <p:nvPr/>
                  </p:nvSpPr>
                  <p:spPr bwMode="auto">
                    <a:xfrm>
                      <a:off x="2808" y="1109"/>
                      <a:ext cx="1728" cy="1353"/>
                    </a:xfrm>
                    <a:custGeom>
                      <a:avLst/>
                      <a:gdLst>
                        <a:gd name="T0" fmla="*/ 0 w 1728"/>
                        <a:gd name="T1" fmla="*/ 1353 h 1353"/>
                        <a:gd name="T2" fmla="*/ 677 w 1728"/>
                        <a:gd name="T3" fmla="*/ 792 h 1353"/>
                        <a:gd name="T4" fmla="*/ 1728 w 1728"/>
                        <a:gd name="T5" fmla="*/ 0 h 1353"/>
                        <a:gd name="T6" fmla="*/ 0 60000 65536"/>
                        <a:gd name="T7" fmla="*/ 0 60000 65536"/>
                        <a:gd name="T8" fmla="*/ 0 60000 65536"/>
                        <a:gd name="T9" fmla="*/ 0 w 1728"/>
                        <a:gd name="T10" fmla="*/ 0 h 1353"/>
                        <a:gd name="T11" fmla="*/ 1728 w 1728"/>
                        <a:gd name="T12" fmla="*/ 1353 h 1353"/>
                      </a:gdLst>
                      <a:ahLst/>
                      <a:cxnLst>
                        <a:cxn ang="T6">
                          <a:pos x="T0" y="T1"/>
                        </a:cxn>
                        <a:cxn ang="T7">
                          <a:pos x="T2" y="T3"/>
                        </a:cxn>
                        <a:cxn ang="T8">
                          <a:pos x="T4" y="T5"/>
                        </a:cxn>
                      </a:cxnLst>
                      <a:rect l="T9" t="T10" r="T11" b="T12"/>
                      <a:pathLst>
                        <a:path w="1728" h="1353">
                          <a:moveTo>
                            <a:pt x="0" y="1353"/>
                          </a:moveTo>
                          <a:cubicBezTo>
                            <a:pt x="113" y="1260"/>
                            <a:pt x="389" y="1017"/>
                            <a:pt x="677" y="792"/>
                          </a:cubicBezTo>
                          <a:cubicBezTo>
                            <a:pt x="965" y="567"/>
                            <a:pt x="1509" y="165"/>
                            <a:pt x="172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29" name="Freeform 202"/>
                    <p:cNvSpPr>
                      <a:spLocks/>
                    </p:cNvSpPr>
                    <p:nvPr/>
                  </p:nvSpPr>
                  <p:spPr bwMode="auto">
                    <a:xfrm>
                      <a:off x="2822" y="1498"/>
                      <a:ext cx="1858" cy="979"/>
                    </a:xfrm>
                    <a:custGeom>
                      <a:avLst/>
                      <a:gdLst>
                        <a:gd name="T0" fmla="*/ 0 w 1858"/>
                        <a:gd name="T1" fmla="*/ 979 h 979"/>
                        <a:gd name="T2" fmla="*/ 778 w 1858"/>
                        <a:gd name="T3" fmla="*/ 518 h 979"/>
                        <a:gd name="T4" fmla="*/ 1858 w 1858"/>
                        <a:gd name="T5" fmla="*/ 0 h 979"/>
                        <a:gd name="T6" fmla="*/ 0 60000 65536"/>
                        <a:gd name="T7" fmla="*/ 0 60000 65536"/>
                        <a:gd name="T8" fmla="*/ 0 60000 65536"/>
                        <a:gd name="T9" fmla="*/ 0 w 1858"/>
                        <a:gd name="T10" fmla="*/ 0 h 979"/>
                        <a:gd name="T11" fmla="*/ 1858 w 1858"/>
                        <a:gd name="T12" fmla="*/ 979 h 979"/>
                      </a:gdLst>
                      <a:ahLst/>
                      <a:cxnLst>
                        <a:cxn ang="T6">
                          <a:pos x="T0" y="T1"/>
                        </a:cxn>
                        <a:cxn ang="T7">
                          <a:pos x="T2" y="T3"/>
                        </a:cxn>
                        <a:cxn ang="T8">
                          <a:pos x="T4" y="T5"/>
                        </a:cxn>
                      </a:cxnLst>
                      <a:rect l="T9" t="T10" r="T11" b="T12"/>
                      <a:pathLst>
                        <a:path w="1858" h="979">
                          <a:moveTo>
                            <a:pt x="0" y="979"/>
                          </a:moveTo>
                          <a:cubicBezTo>
                            <a:pt x="130" y="902"/>
                            <a:pt x="468" y="681"/>
                            <a:pt x="778" y="518"/>
                          </a:cubicBezTo>
                          <a:cubicBezTo>
                            <a:pt x="1088" y="355"/>
                            <a:pt x="1633" y="108"/>
                            <a:pt x="1858"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30" name="Freeform 203"/>
                    <p:cNvSpPr>
                      <a:spLocks/>
                    </p:cNvSpPr>
                    <p:nvPr/>
                  </p:nvSpPr>
                  <p:spPr bwMode="auto">
                    <a:xfrm>
                      <a:off x="2822" y="1901"/>
                      <a:ext cx="1930" cy="576"/>
                    </a:xfrm>
                    <a:custGeom>
                      <a:avLst/>
                      <a:gdLst>
                        <a:gd name="T0" fmla="*/ 0 w 1930"/>
                        <a:gd name="T1" fmla="*/ 576 h 576"/>
                        <a:gd name="T2" fmla="*/ 663 w 1930"/>
                        <a:gd name="T3" fmla="*/ 345 h 576"/>
                        <a:gd name="T4" fmla="*/ 1930 w 1930"/>
                        <a:gd name="T5" fmla="*/ 0 h 576"/>
                        <a:gd name="T6" fmla="*/ 0 60000 65536"/>
                        <a:gd name="T7" fmla="*/ 0 60000 65536"/>
                        <a:gd name="T8" fmla="*/ 0 60000 65536"/>
                        <a:gd name="T9" fmla="*/ 0 w 1930"/>
                        <a:gd name="T10" fmla="*/ 0 h 576"/>
                        <a:gd name="T11" fmla="*/ 1930 w 1930"/>
                        <a:gd name="T12" fmla="*/ 576 h 576"/>
                      </a:gdLst>
                      <a:ahLst/>
                      <a:cxnLst>
                        <a:cxn ang="T6">
                          <a:pos x="T0" y="T1"/>
                        </a:cxn>
                        <a:cxn ang="T7">
                          <a:pos x="T2" y="T3"/>
                        </a:cxn>
                        <a:cxn ang="T8">
                          <a:pos x="T4" y="T5"/>
                        </a:cxn>
                      </a:cxnLst>
                      <a:rect l="T9" t="T10" r="T11" b="T12"/>
                      <a:pathLst>
                        <a:path w="1930" h="576">
                          <a:moveTo>
                            <a:pt x="0" y="576"/>
                          </a:moveTo>
                          <a:cubicBezTo>
                            <a:pt x="110" y="537"/>
                            <a:pt x="341" y="441"/>
                            <a:pt x="663" y="345"/>
                          </a:cubicBezTo>
                          <a:cubicBezTo>
                            <a:pt x="985" y="249"/>
                            <a:pt x="1666" y="72"/>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31" name="Freeform 204"/>
                    <p:cNvSpPr>
                      <a:spLocks/>
                    </p:cNvSpPr>
                    <p:nvPr/>
                  </p:nvSpPr>
                  <p:spPr bwMode="auto">
                    <a:xfrm>
                      <a:off x="2808" y="2390"/>
                      <a:ext cx="1930" cy="87"/>
                    </a:xfrm>
                    <a:custGeom>
                      <a:avLst/>
                      <a:gdLst>
                        <a:gd name="T0" fmla="*/ 0 w 1930"/>
                        <a:gd name="T1" fmla="*/ 87 h 87"/>
                        <a:gd name="T2" fmla="*/ 634 w 1930"/>
                        <a:gd name="T3" fmla="*/ 29 h 87"/>
                        <a:gd name="T4" fmla="*/ 1930 w 1930"/>
                        <a:gd name="T5" fmla="*/ 0 h 87"/>
                        <a:gd name="T6" fmla="*/ 0 60000 65536"/>
                        <a:gd name="T7" fmla="*/ 0 60000 65536"/>
                        <a:gd name="T8" fmla="*/ 0 60000 65536"/>
                        <a:gd name="T9" fmla="*/ 0 w 1930"/>
                        <a:gd name="T10" fmla="*/ 0 h 87"/>
                        <a:gd name="T11" fmla="*/ 1930 w 1930"/>
                        <a:gd name="T12" fmla="*/ 87 h 87"/>
                      </a:gdLst>
                      <a:ahLst/>
                      <a:cxnLst>
                        <a:cxn ang="T6">
                          <a:pos x="T0" y="T1"/>
                        </a:cxn>
                        <a:cxn ang="T7">
                          <a:pos x="T2" y="T3"/>
                        </a:cxn>
                        <a:cxn ang="T8">
                          <a:pos x="T4" y="T5"/>
                        </a:cxn>
                      </a:cxnLst>
                      <a:rect l="T9" t="T10" r="T11" b="T12"/>
                      <a:pathLst>
                        <a:path w="1930" h="87">
                          <a:moveTo>
                            <a:pt x="0" y="87"/>
                          </a:moveTo>
                          <a:cubicBezTo>
                            <a:pt x="106" y="77"/>
                            <a:pt x="312" y="44"/>
                            <a:pt x="634" y="29"/>
                          </a:cubicBezTo>
                          <a:cubicBezTo>
                            <a:pt x="956" y="14"/>
                            <a:pt x="1660" y="6"/>
                            <a:pt x="193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36902" name="Group 205"/>
                <p:cNvGrpSpPr>
                  <a:grpSpLocks/>
                </p:cNvGrpSpPr>
                <p:nvPr/>
              </p:nvGrpSpPr>
              <p:grpSpPr bwMode="auto">
                <a:xfrm flipH="1">
                  <a:off x="607" y="2509"/>
                  <a:ext cx="2141" cy="1825"/>
                  <a:chOff x="2693" y="2510"/>
                  <a:chExt cx="2342" cy="1969"/>
                </a:xfrm>
              </p:grpSpPr>
              <p:grpSp>
                <p:nvGrpSpPr>
                  <p:cNvPr id="36913" name="Group 206"/>
                  <p:cNvGrpSpPr>
                    <a:grpSpLocks/>
                  </p:cNvGrpSpPr>
                  <p:nvPr/>
                </p:nvGrpSpPr>
                <p:grpSpPr bwMode="auto">
                  <a:xfrm>
                    <a:off x="2693" y="2510"/>
                    <a:ext cx="2342" cy="1969"/>
                    <a:chOff x="2693" y="2510"/>
                    <a:chExt cx="2342" cy="1969"/>
                  </a:xfrm>
                </p:grpSpPr>
                <p:sp>
                  <p:nvSpPr>
                    <p:cNvPr id="36920" name="Freeform 207"/>
                    <p:cNvSpPr>
                      <a:spLocks/>
                    </p:cNvSpPr>
                    <p:nvPr/>
                  </p:nvSpPr>
                  <p:spPr bwMode="auto">
                    <a:xfrm>
                      <a:off x="2693" y="2510"/>
                      <a:ext cx="2342" cy="1969"/>
                    </a:xfrm>
                    <a:custGeom>
                      <a:avLst/>
                      <a:gdLst>
                        <a:gd name="T0" fmla="*/ 144 w 2342"/>
                        <a:gd name="T1" fmla="*/ 197 h 1969"/>
                        <a:gd name="T2" fmla="*/ 2016 w 2342"/>
                        <a:gd name="T3" fmla="*/ 557 h 1969"/>
                        <a:gd name="T4" fmla="*/ 2102 w 2342"/>
                        <a:gd name="T5" fmla="*/ 903 h 1969"/>
                        <a:gd name="T6" fmla="*/ 2160 w 2342"/>
                        <a:gd name="T7" fmla="*/ 1104 h 1969"/>
                        <a:gd name="T8" fmla="*/ 1973 w 2342"/>
                        <a:gd name="T9" fmla="*/ 1220 h 1969"/>
                        <a:gd name="T10" fmla="*/ 1901 w 2342"/>
                        <a:gd name="T11" fmla="*/ 1450 h 1969"/>
                        <a:gd name="T12" fmla="*/ 1670 w 2342"/>
                        <a:gd name="T13" fmla="*/ 1522 h 1969"/>
                        <a:gd name="T14" fmla="*/ 1555 w 2342"/>
                        <a:gd name="T15" fmla="*/ 1637 h 1969"/>
                        <a:gd name="T16" fmla="*/ 1310 w 2342"/>
                        <a:gd name="T17" fmla="*/ 1623 h 1969"/>
                        <a:gd name="T18" fmla="*/ 1152 w 2342"/>
                        <a:gd name="T19" fmla="*/ 1738 h 1969"/>
                        <a:gd name="T20" fmla="*/ 144 w 2342"/>
                        <a:gd name="T21" fmla="*/ 197 h 19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42"/>
                        <a:gd name="T34" fmla="*/ 0 h 1969"/>
                        <a:gd name="T35" fmla="*/ 2342 w 2342"/>
                        <a:gd name="T36" fmla="*/ 1969 h 19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42" h="1969">
                          <a:moveTo>
                            <a:pt x="144" y="197"/>
                          </a:moveTo>
                          <a:cubicBezTo>
                            <a:pt x="288" y="0"/>
                            <a:pt x="1690" y="439"/>
                            <a:pt x="2016" y="557"/>
                          </a:cubicBezTo>
                          <a:cubicBezTo>
                            <a:pt x="2342" y="675"/>
                            <a:pt x="2078" y="812"/>
                            <a:pt x="2102" y="903"/>
                          </a:cubicBezTo>
                          <a:cubicBezTo>
                            <a:pt x="2126" y="994"/>
                            <a:pt x="2181" y="1051"/>
                            <a:pt x="2160" y="1104"/>
                          </a:cubicBezTo>
                          <a:cubicBezTo>
                            <a:pt x="2139" y="1157"/>
                            <a:pt x="2016" y="1162"/>
                            <a:pt x="1973" y="1220"/>
                          </a:cubicBezTo>
                          <a:cubicBezTo>
                            <a:pt x="1930" y="1278"/>
                            <a:pt x="1951" y="1400"/>
                            <a:pt x="1901" y="1450"/>
                          </a:cubicBezTo>
                          <a:cubicBezTo>
                            <a:pt x="1851" y="1500"/>
                            <a:pt x="1728" y="1491"/>
                            <a:pt x="1670" y="1522"/>
                          </a:cubicBezTo>
                          <a:cubicBezTo>
                            <a:pt x="1612" y="1553"/>
                            <a:pt x="1615" y="1620"/>
                            <a:pt x="1555" y="1637"/>
                          </a:cubicBezTo>
                          <a:cubicBezTo>
                            <a:pt x="1495" y="1654"/>
                            <a:pt x="1377" y="1606"/>
                            <a:pt x="1310" y="1623"/>
                          </a:cubicBezTo>
                          <a:cubicBezTo>
                            <a:pt x="1243" y="1640"/>
                            <a:pt x="1349" y="1969"/>
                            <a:pt x="1152" y="1738"/>
                          </a:cubicBezTo>
                          <a:cubicBezTo>
                            <a:pt x="955" y="1507"/>
                            <a:pt x="0" y="379"/>
                            <a:pt x="144" y="197"/>
                          </a:cubicBezTo>
                          <a:close/>
                        </a:path>
                      </a:pathLst>
                    </a:custGeom>
                    <a:gradFill rotWithShape="1">
                      <a:gsLst>
                        <a:gs pos="0">
                          <a:srgbClr val="0000FF">
                            <a:alpha val="65999"/>
                          </a:srgbClr>
                        </a:gs>
                        <a:gs pos="100000">
                          <a:srgbClr val="000066"/>
                        </a:gs>
                      </a:gsLst>
                      <a:lin ang="2700000" scaled="1"/>
                    </a:gradFill>
                    <a:ln w="9525">
                      <a:solidFill>
                        <a:schemeClr val="tx1"/>
                      </a:solidFill>
                      <a:round/>
                      <a:headEnd/>
                      <a:tailEnd/>
                    </a:ln>
                  </p:spPr>
                  <p:txBody>
                    <a:bodyPr/>
                    <a:lstStyle/>
                    <a:p>
                      <a:endParaRPr lang="zh-CN" altLang="en-US"/>
                    </a:p>
                  </p:txBody>
                </p:sp>
                <p:sp>
                  <p:nvSpPr>
                    <p:cNvPr id="36921" name="Freeform 208"/>
                    <p:cNvSpPr>
                      <a:spLocks/>
                    </p:cNvSpPr>
                    <p:nvPr/>
                  </p:nvSpPr>
                  <p:spPr bwMode="auto">
                    <a:xfrm>
                      <a:off x="2866" y="2722"/>
                      <a:ext cx="1900" cy="619"/>
                    </a:xfrm>
                    <a:custGeom>
                      <a:avLst/>
                      <a:gdLst>
                        <a:gd name="T0" fmla="*/ 0 w 1900"/>
                        <a:gd name="T1" fmla="*/ 0 h 619"/>
                        <a:gd name="T2" fmla="*/ 504 w 1900"/>
                        <a:gd name="T3" fmla="*/ 129 h 619"/>
                        <a:gd name="T4" fmla="*/ 1900 w 1900"/>
                        <a:gd name="T5" fmla="*/ 619 h 619"/>
                        <a:gd name="T6" fmla="*/ 0 60000 65536"/>
                        <a:gd name="T7" fmla="*/ 0 60000 65536"/>
                        <a:gd name="T8" fmla="*/ 0 60000 65536"/>
                        <a:gd name="T9" fmla="*/ 0 w 1900"/>
                        <a:gd name="T10" fmla="*/ 0 h 619"/>
                        <a:gd name="T11" fmla="*/ 1900 w 1900"/>
                        <a:gd name="T12" fmla="*/ 619 h 619"/>
                      </a:gdLst>
                      <a:ahLst/>
                      <a:cxnLst>
                        <a:cxn ang="T6">
                          <a:pos x="T0" y="T1"/>
                        </a:cxn>
                        <a:cxn ang="T7">
                          <a:pos x="T2" y="T3"/>
                        </a:cxn>
                        <a:cxn ang="T8">
                          <a:pos x="T4" y="T5"/>
                        </a:cxn>
                      </a:cxnLst>
                      <a:rect l="T9" t="T10" r="T11" b="T12"/>
                      <a:pathLst>
                        <a:path w="1900" h="619">
                          <a:moveTo>
                            <a:pt x="0" y="0"/>
                          </a:moveTo>
                          <a:cubicBezTo>
                            <a:pt x="84" y="22"/>
                            <a:pt x="187" y="26"/>
                            <a:pt x="504" y="129"/>
                          </a:cubicBezTo>
                          <a:cubicBezTo>
                            <a:pt x="821" y="232"/>
                            <a:pt x="1609" y="517"/>
                            <a:pt x="1900" y="61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22" name="Freeform 209"/>
                    <p:cNvSpPr>
                      <a:spLocks/>
                    </p:cNvSpPr>
                    <p:nvPr/>
                  </p:nvSpPr>
                  <p:spPr bwMode="auto">
                    <a:xfrm>
                      <a:off x="2866" y="2708"/>
                      <a:ext cx="1771" cy="979"/>
                    </a:xfrm>
                    <a:custGeom>
                      <a:avLst/>
                      <a:gdLst>
                        <a:gd name="T0" fmla="*/ 0 w 1771"/>
                        <a:gd name="T1" fmla="*/ 0 h 979"/>
                        <a:gd name="T2" fmla="*/ 1771 w 1771"/>
                        <a:gd name="T3" fmla="*/ 979 h 979"/>
                        <a:gd name="T4" fmla="*/ 0 60000 65536"/>
                        <a:gd name="T5" fmla="*/ 0 60000 65536"/>
                        <a:gd name="T6" fmla="*/ 0 w 1771"/>
                        <a:gd name="T7" fmla="*/ 0 h 979"/>
                        <a:gd name="T8" fmla="*/ 1771 w 1771"/>
                        <a:gd name="T9" fmla="*/ 979 h 979"/>
                      </a:gdLst>
                      <a:ahLst/>
                      <a:cxnLst>
                        <a:cxn ang="T4">
                          <a:pos x="T0" y="T1"/>
                        </a:cxn>
                        <a:cxn ang="T5">
                          <a:pos x="T2" y="T3"/>
                        </a:cxn>
                      </a:cxnLst>
                      <a:rect l="T6" t="T7" r="T8" b="T9"/>
                      <a:pathLst>
                        <a:path w="1771" h="979">
                          <a:moveTo>
                            <a:pt x="0" y="0"/>
                          </a:moveTo>
                          <a:cubicBezTo>
                            <a:pt x="0" y="0"/>
                            <a:pt x="885" y="489"/>
                            <a:pt x="1771" y="97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23" name="Freeform 210"/>
                    <p:cNvSpPr>
                      <a:spLocks/>
                    </p:cNvSpPr>
                    <p:nvPr/>
                  </p:nvSpPr>
                  <p:spPr bwMode="auto">
                    <a:xfrm>
                      <a:off x="2866" y="2736"/>
                      <a:ext cx="1468" cy="1296"/>
                    </a:xfrm>
                    <a:custGeom>
                      <a:avLst/>
                      <a:gdLst>
                        <a:gd name="T0" fmla="*/ 0 w 1468"/>
                        <a:gd name="T1" fmla="*/ 0 h 1296"/>
                        <a:gd name="T2" fmla="*/ 518 w 1468"/>
                        <a:gd name="T3" fmla="*/ 418 h 1296"/>
                        <a:gd name="T4" fmla="*/ 1468 w 1468"/>
                        <a:gd name="T5" fmla="*/ 1296 h 1296"/>
                        <a:gd name="T6" fmla="*/ 0 60000 65536"/>
                        <a:gd name="T7" fmla="*/ 0 60000 65536"/>
                        <a:gd name="T8" fmla="*/ 0 60000 65536"/>
                        <a:gd name="T9" fmla="*/ 0 w 1468"/>
                        <a:gd name="T10" fmla="*/ 0 h 1296"/>
                        <a:gd name="T11" fmla="*/ 1468 w 1468"/>
                        <a:gd name="T12" fmla="*/ 1296 h 1296"/>
                      </a:gdLst>
                      <a:ahLst/>
                      <a:cxnLst>
                        <a:cxn ang="T6">
                          <a:pos x="T0" y="T1"/>
                        </a:cxn>
                        <a:cxn ang="T7">
                          <a:pos x="T2" y="T3"/>
                        </a:cxn>
                        <a:cxn ang="T8">
                          <a:pos x="T4" y="T5"/>
                        </a:cxn>
                      </a:cxnLst>
                      <a:rect l="T9" t="T10" r="T11" b="T12"/>
                      <a:pathLst>
                        <a:path w="1468" h="1296">
                          <a:moveTo>
                            <a:pt x="0" y="0"/>
                          </a:moveTo>
                          <a:cubicBezTo>
                            <a:pt x="86" y="70"/>
                            <a:pt x="273" y="202"/>
                            <a:pt x="518" y="418"/>
                          </a:cubicBezTo>
                          <a:cubicBezTo>
                            <a:pt x="763" y="634"/>
                            <a:pt x="1270" y="1113"/>
                            <a:pt x="1468" y="1296"/>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24" name="Freeform 211"/>
                    <p:cNvSpPr>
                      <a:spLocks/>
                    </p:cNvSpPr>
                    <p:nvPr/>
                  </p:nvSpPr>
                  <p:spPr bwMode="auto">
                    <a:xfrm>
                      <a:off x="2866" y="2736"/>
                      <a:ext cx="1137" cy="1411"/>
                    </a:xfrm>
                    <a:custGeom>
                      <a:avLst/>
                      <a:gdLst>
                        <a:gd name="T0" fmla="*/ 0 w 1137"/>
                        <a:gd name="T1" fmla="*/ 0 h 1411"/>
                        <a:gd name="T2" fmla="*/ 388 w 1137"/>
                        <a:gd name="T3" fmla="*/ 446 h 1411"/>
                        <a:gd name="T4" fmla="*/ 1137 w 1137"/>
                        <a:gd name="T5" fmla="*/ 1411 h 1411"/>
                        <a:gd name="T6" fmla="*/ 0 60000 65536"/>
                        <a:gd name="T7" fmla="*/ 0 60000 65536"/>
                        <a:gd name="T8" fmla="*/ 0 60000 65536"/>
                        <a:gd name="T9" fmla="*/ 0 w 1137"/>
                        <a:gd name="T10" fmla="*/ 0 h 1411"/>
                        <a:gd name="T11" fmla="*/ 1137 w 1137"/>
                        <a:gd name="T12" fmla="*/ 1411 h 1411"/>
                      </a:gdLst>
                      <a:ahLst/>
                      <a:cxnLst>
                        <a:cxn ang="T6">
                          <a:pos x="T0" y="T1"/>
                        </a:cxn>
                        <a:cxn ang="T7">
                          <a:pos x="T2" y="T3"/>
                        </a:cxn>
                        <a:cxn ang="T8">
                          <a:pos x="T4" y="T5"/>
                        </a:cxn>
                      </a:cxnLst>
                      <a:rect l="T9" t="T10" r="T11" b="T12"/>
                      <a:pathLst>
                        <a:path w="1137" h="1411">
                          <a:moveTo>
                            <a:pt x="0" y="0"/>
                          </a:moveTo>
                          <a:cubicBezTo>
                            <a:pt x="65" y="74"/>
                            <a:pt x="198" y="211"/>
                            <a:pt x="388" y="446"/>
                          </a:cubicBezTo>
                          <a:cubicBezTo>
                            <a:pt x="578" y="681"/>
                            <a:pt x="981" y="1210"/>
                            <a:pt x="1137" y="1411"/>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6914" name="Group 212"/>
                  <p:cNvGrpSpPr>
                    <a:grpSpLocks/>
                  </p:cNvGrpSpPr>
                  <p:nvPr/>
                </p:nvGrpSpPr>
                <p:grpSpPr bwMode="auto">
                  <a:xfrm>
                    <a:off x="2746" y="2572"/>
                    <a:ext cx="1637" cy="1376"/>
                    <a:chOff x="2693" y="2510"/>
                    <a:chExt cx="2342" cy="1969"/>
                  </a:xfrm>
                </p:grpSpPr>
                <p:sp>
                  <p:nvSpPr>
                    <p:cNvPr id="36915" name="Freeform 213"/>
                    <p:cNvSpPr>
                      <a:spLocks/>
                    </p:cNvSpPr>
                    <p:nvPr/>
                  </p:nvSpPr>
                  <p:spPr bwMode="auto">
                    <a:xfrm>
                      <a:off x="2693" y="2510"/>
                      <a:ext cx="2342" cy="1969"/>
                    </a:xfrm>
                    <a:custGeom>
                      <a:avLst/>
                      <a:gdLst>
                        <a:gd name="T0" fmla="*/ 144 w 2342"/>
                        <a:gd name="T1" fmla="*/ 197 h 1969"/>
                        <a:gd name="T2" fmla="*/ 2016 w 2342"/>
                        <a:gd name="T3" fmla="*/ 557 h 1969"/>
                        <a:gd name="T4" fmla="*/ 2102 w 2342"/>
                        <a:gd name="T5" fmla="*/ 903 h 1969"/>
                        <a:gd name="T6" fmla="*/ 2160 w 2342"/>
                        <a:gd name="T7" fmla="*/ 1104 h 1969"/>
                        <a:gd name="T8" fmla="*/ 1973 w 2342"/>
                        <a:gd name="T9" fmla="*/ 1220 h 1969"/>
                        <a:gd name="T10" fmla="*/ 1901 w 2342"/>
                        <a:gd name="T11" fmla="*/ 1450 h 1969"/>
                        <a:gd name="T12" fmla="*/ 1670 w 2342"/>
                        <a:gd name="T13" fmla="*/ 1522 h 1969"/>
                        <a:gd name="T14" fmla="*/ 1555 w 2342"/>
                        <a:gd name="T15" fmla="*/ 1637 h 1969"/>
                        <a:gd name="T16" fmla="*/ 1310 w 2342"/>
                        <a:gd name="T17" fmla="*/ 1623 h 1969"/>
                        <a:gd name="T18" fmla="*/ 1152 w 2342"/>
                        <a:gd name="T19" fmla="*/ 1738 h 1969"/>
                        <a:gd name="T20" fmla="*/ 144 w 2342"/>
                        <a:gd name="T21" fmla="*/ 197 h 19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42"/>
                        <a:gd name="T34" fmla="*/ 0 h 1969"/>
                        <a:gd name="T35" fmla="*/ 2342 w 2342"/>
                        <a:gd name="T36" fmla="*/ 1969 h 19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42" h="1969">
                          <a:moveTo>
                            <a:pt x="144" y="197"/>
                          </a:moveTo>
                          <a:cubicBezTo>
                            <a:pt x="288" y="0"/>
                            <a:pt x="1690" y="439"/>
                            <a:pt x="2016" y="557"/>
                          </a:cubicBezTo>
                          <a:cubicBezTo>
                            <a:pt x="2342" y="675"/>
                            <a:pt x="2078" y="812"/>
                            <a:pt x="2102" y="903"/>
                          </a:cubicBezTo>
                          <a:cubicBezTo>
                            <a:pt x="2126" y="994"/>
                            <a:pt x="2181" y="1051"/>
                            <a:pt x="2160" y="1104"/>
                          </a:cubicBezTo>
                          <a:cubicBezTo>
                            <a:pt x="2139" y="1157"/>
                            <a:pt x="2016" y="1162"/>
                            <a:pt x="1973" y="1220"/>
                          </a:cubicBezTo>
                          <a:cubicBezTo>
                            <a:pt x="1930" y="1278"/>
                            <a:pt x="1951" y="1400"/>
                            <a:pt x="1901" y="1450"/>
                          </a:cubicBezTo>
                          <a:cubicBezTo>
                            <a:pt x="1851" y="1500"/>
                            <a:pt x="1728" y="1491"/>
                            <a:pt x="1670" y="1522"/>
                          </a:cubicBezTo>
                          <a:cubicBezTo>
                            <a:pt x="1612" y="1553"/>
                            <a:pt x="1615" y="1620"/>
                            <a:pt x="1555" y="1637"/>
                          </a:cubicBezTo>
                          <a:cubicBezTo>
                            <a:pt x="1495" y="1654"/>
                            <a:pt x="1377" y="1606"/>
                            <a:pt x="1310" y="1623"/>
                          </a:cubicBezTo>
                          <a:cubicBezTo>
                            <a:pt x="1243" y="1640"/>
                            <a:pt x="1349" y="1969"/>
                            <a:pt x="1152" y="1738"/>
                          </a:cubicBezTo>
                          <a:cubicBezTo>
                            <a:pt x="955" y="1507"/>
                            <a:pt x="0" y="379"/>
                            <a:pt x="144" y="197"/>
                          </a:cubicBezTo>
                          <a:close/>
                        </a:path>
                      </a:pathLst>
                    </a:custGeom>
                    <a:gradFill rotWithShape="1">
                      <a:gsLst>
                        <a:gs pos="0">
                          <a:srgbClr val="0000FF">
                            <a:alpha val="65999"/>
                          </a:srgbClr>
                        </a:gs>
                        <a:gs pos="100000">
                          <a:srgbClr val="000066"/>
                        </a:gs>
                      </a:gsLst>
                      <a:lin ang="2700000" scaled="1"/>
                    </a:gradFill>
                    <a:ln w="9525">
                      <a:solidFill>
                        <a:schemeClr val="tx1"/>
                      </a:solidFill>
                      <a:round/>
                      <a:headEnd/>
                      <a:tailEnd/>
                    </a:ln>
                  </p:spPr>
                  <p:txBody>
                    <a:bodyPr/>
                    <a:lstStyle/>
                    <a:p>
                      <a:endParaRPr lang="zh-CN" altLang="en-US"/>
                    </a:p>
                  </p:txBody>
                </p:sp>
                <p:sp>
                  <p:nvSpPr>
                    <p:cNvPr id="36916" name="Freeform 214"/>
                    <p:cNvSpPr>
                      <a:spLocks/>
                    </p:cNvSpPr>
                    <p:nvPr/>
                  </p:nvSpPr>
                  <p:spPr bwMode="auto">
                    <a:xfrm>
                      <a:off x="2866" y="2722"/>
                      <a:ext cx="1900" cy="619"/>
                    </a:xfrm>
                    <a:custGeom>
                      <a:avLst/>
                      <a:gdLst>
                        <a:gd name="T0" fmla="*/ 0 w 1900"/>
                        <a:gd name="T1" fmla="*/ 0 h 619"/>
                        <a:gd name="T2" fmla="*/ 504 w 1900"/>
                        <a:gd name="T3" fmla="*/ 129 h 619"/>
                        <a:gd name="T4" fmla="*/ 1900 w 1900"/>
                        <a:gd name="T5" fmla="*/ 619 h 619"/>
                        <a:gd name="T6" fmla="*/ 0 60000 65536"/>
                        <a:gd name="T7" fmla="*/ 0 60000 65536"/>
                        <a:gd name="T8" fmla="*/ 0 60000 65536"/>
                        <a:gd name="T9" fmla="*/ 0 w 1900"/>
                        <a:gd name="T10" fmla="*/ 0 h 619"/>
                        <a:gd name="T11" fmla="*/ 1900 w 1900"/>
                        <a:gd name="T12" fmla="*/ 619 h 619"/>
                      </a:gdLst>
                      <a:ahLst/>
                      <a:cxnLst>
                        <a:cxn ang="T6">
                          <a:pos x="T0" y="T1"/>
                        </a:cxn>
                        <a:cxn ang="T7">
                          <a:pos x="T2" y="T3"/>
                        </a:cxn>
                        <a:cxn ang="T8">
                          <a:pos x="T4" y="T5"/>
                        </a:cxn>
                      </a:cxnLst>
                      <a:rect l="T9" t="T10" r="T11" b="T12"/>
                      <a:pathLst>
                        <a:path w="1900" h="619">
                          <a:moveTo>
                            <a:pt x="0" y="0"/>
                          </a:moveTo>
                          <a:cubicBezTo>
                            <a:pt x="84" y="22"/>
                            <a:pt x="187" y="26"/>
                            <a:pt x="504" y="129"/>
                          </a:cubicBezTo>
                          <a:cubicBezTo>
                            <a:pt x="821" y="232"/>
                            <a:pt x="1609" y="517"/>
                            <a:pt x="1900" y="61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17" name="Freeform 215"/>
                    <p:cNvSpPr>
                      <a:spLocks/>
                    </p:cNvSpPr>
                    <p:nvPr/>
                  </p:nvSpPr>
                  <p:spPr bwMode="auto">
                    <a:xfrm>
                      <a:off x="2866" y="2708"/>
                      <a:ext cx="1771" cy="979"/>
                    </a:xfrm>
                    <a:custGeom>
                      <a:avLst/>
                      <a:gdLst>
                        <a:gd name="T0" fmla="*/ 0 w 1771"/>
                        <a:gd name="T1" fmla="*/ 0 h 979"/>
                        <a:gd name="T2" fmla="*/ 1771 w 1771"/>
                        <a:gd name="T3" fmla="*/ 979 h 979"/>
                        <a:gd name="T4" fmla="*/ 0 60000 65536"/>
                        <a:gd name="T5" fmla="*/ 0 60000 65536"/>
                        <a:gd name="T6" fmla="*/ 0 w 1771"/>
                        <a:gd name="T7" fmla="*/ 0 h 979"/>
                        <a:gd name="T8" fmla="*/ 1771 w 1771"/>
                        <a:gd name="T9" fmla="*/ 979 h 979"/>
                      </a:gdLst>
                      <a:ahLst/>
                      <a:cxnLst>
                        <a:cxn ang="T4">
                          <a:pos x="T0" y="T1"/>
                        </a:cxn>
                        <a:cxn ang="T5">
                          <a:pos x="T2" y="T3"/>
                        </a:cxn>
                      </a:cxnLst>
                      <a:rect l="T6" t="T7" r="T8" b="T9"/>
                      <a:pathLst>
                        <a:path w="1771" h="979">
                          <a:moveTo>
                            <a:pt x="0" y="0"/>
                          </a:moveTo>
                          <a:cubicBezTo>
                            <a:pt x="0" y="0"/>
                            <a:pt x="885" y="489"/>
                            <a:pt x="1771" y="97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18" name="Freeform 216"/>
                    <p:cNvSpPr>
                      <a:spLocks/>
                    </p:cNvSpPr>
                    <p:nvPr/>
                  </p:nvSpPr>
                  <p:spPr bwMode="auto">
                    <a:xfrm>
                      <a:off x="2866" y="2736"/>
                      <a:ext cx="1468" cy="1296"/>
                    </a:xfrm>
                    <a:custGeom>
                      <a:avLst/>
                      <a:gdLst>
                        <a:gd name="T0" fmla="*/ 0 w 1468"/>
                        <a:gd name="T1" fmla="*/ 0 h 1296"/>
                        <a:gd name="T2" fmla="*/ 518 w 1468"/>
                        <a:gd name="T3" fmla="*/ 418 h 1296"/>
                        <a:gd name="T4" fmla="*/ 1468 w 1468"/>
                        <a:gd name="T5" fmla="*/ 1296 h 1296"/>
                        <a:gd name="T6" fmla="*/ 0 60000 65536"/>
                        <a:gd name="T7" fmla="*/ 0 60000 65536"/>
                        <a:gd name="T8" fmla="*/ 0 60000 65536"/>
                        <a:gd name="T9" fmla="*/ 0 w 1468"/>
                        <a:gd name="T10" fmla="*/ 0 h 1296"/>
                        <a:gd name="T11" fmla="*/ 1468 w 1468"/>
                        <a:gd name="T12" fmla="*/ 1296 h 1296"/>
                      </a:gdLst>
                      <a:ahLst/>
                      <a:cxnLst>
                        <a:cxn ang="T6">
                          <a:pos x="T0" y="T1"/>
                        </a:cxn>
                        <a:cxn ang="T7">
                          <a:pos x="T2" y="T3"/>
                        </a:cxn>
                        <a:cxn ang="T8">
                          <a:pos x="T4" y="T5"/>
                        </a:cxn>
                      </a:cxnLst>
                      <a:rect l="T9" t="T10" r="T11" b="T12"/>
                      <a:pathLst>
                        <a:path w="1468" h="1296">
                          <a:moveTo>
                            <a:pt x="0" y="0"/>
                          </a:moveTo>
                          <a:cubicBezTo>
                            <a:pt x="86" y="70"/>
                            <a:pt x="273" y="202"/>
                            <a:pt x="518" y="418"/>
                          </a:cubicBezTo>
                          <a:cubicBezTo>
                            <a:pt x="763" y="634"/>
                            <a:pt x="1270" y="1113"/>
                            <a:pt x="1468" y="1296"/>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19" name="Freeform 217"/>
                    <p:cNvSpPr>
                      <a:spLocks/>
                    </p:cNvSpPr>
                    <p:nvPr/>
                  </p:nvSpPr>
                  <p:spPr bwMode="auto">
                    <a:xfrm>
                      <a:off x="2866" y="2736"/>
                      <a:ext cx="1137" cy="1411"/>
                    </a:xfrm>
                    <a:custGeom>
                      <a:avLst/>
                      <a:gdLst>
                        <a:gd name="T0" fmla="*/ 0 w 1137"/>
                        <a:gd name="T1" fmla="*/ 0 h 1411"/>
                        <a:gd name="T2" fmla="*/ 388 w 1137"/>
                        <a:gd name="T3" fmla="*/ 446 h 1411"/>
                        <a:gd name="T4" fmla="*/ 1137 w 1137"/>
                        <a:gd name="T5" fmla="*/ 1411 h 1411"/>
                        <a:gd name="T6" fmla="*/ 0 60000 65536"/>
                        <a:gd name="T7" fmla="*/ 0 60000 65536"/>
                        <a:gd name="T8" fmla="*/ 0 60000 65536"/>
                        <a:gd name="T9" fmla="*/ 0 w 1137"/>
                        <a:gd name="T10" fmla="*/ 0 h 1411"/>
                        <a:gd name="T11" fmla="*/ 1137 w 1137"/>
                        <a:gd name="T12" fmla="*/ 1411 h 1411"/>
                      </a:gdLst>
                      <a:ahLst/>
                      <a:cxnLst>
                        <a:cxn ang="T6">
                          <a:pos x="T0" y="T1"/>
                        </a:cxn>
                        <a:cxn ang="T7">
                          <a:pos x="T2" y="T3"/>
                        </a:cxn>
                        <a:cxn ang="T8">
                          <a:pos x="T4" y="T5"/>
                        </a:cxn>
                      </a:cxnLst>
                      <a:rect l="T9" t="T10" r="T11" b="T12"/>
                      <a:pathLst>
                        <a:path w="1137" h="1411">
                          <a:moveTo>
                            <a:pt x="0" y="0"/>
                          </a:moveTo>
                          <a:cubicBezTo>
                            <a:pt x="65" y="74"/>
                            <a:pt x="198" y="211"/>
                            <a:pt x="388" y="446"/>
                          </a:cubicBezTo>
                          <a:cubicBezTo>
                            <a:pt x="578" y="681"/>
                            <a:pt x="981" y="1210"/>
                            <a:pt x="1137" y="1411"/>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36903" name="Group 218"/>
                <p:cNvGrpSpPr>
                  <a:grpSpLocks/>
                </p:cNvGrpSpPr>
                <p:nvPr/>
              </p:nvGrpSpPr>
              <p:grpSpPr bwMode="auto">
                <a:xfrm>
                  <a:off x="2548" y="1690"/>
                  <a:ext cx="372" cy="2368"/>
                  <a:chOff x="2560" y="1690"/>
                  <a:chExt cx="372" cy="2368"/>
                </a:xfrm>
              </p:grpSpPr>
              <p:sp>
                <p:nvSpPr>
                  <p:cNvPr id="489691" name="Freeform 219"/>
                  <p:cNvSpPr>
                    <a:spLocks/>
                  </p:cNvSpPr>
                  <p:nvPr/>
                </p:nvSpPr>
                <p:spPr bwMode="auto">
                  <a:xfrm>
                    <a:off x="2537" y="2593"/>
                    <a:ext cx="394" cy="1361"/>
                  </a:xfrm>
                  <a:custGeom>
                    <a:avLst/>
                    <a:gdLst/>
                    <a:ahLst/>
                    <a:cxnLst>
                      <a:cxn ang="0">
                        <a:pos x="218" y="24"/>
                      </a:cxn>
                      <a:cxn ang="0">
                        <a:pos x="2" y="226"/>
                      </a:cxn>
                      <a:cxn ang="0">
                        <a:pos x="204" y="1378"/>
                      </a:cxn>
                      <a:cxn ang="0">
                        <a:pos x="405" y="226"/>
                      </a:cxn>
                      <a:cxn ang="0">
                        <a:pos x="218" y="24"/>
                      </a:cxn>
                    </a:cxnLst>
                    <a:rect l="0" t="0" r="r" b="b"/>
                    <a:pathLst>
                      <a:path w="407" h="1378">
                        <a:moveTo>
                          <a:pt x="218" y="24"/>
                        </a:moveTo>
                        <a:cubicBezTo>
                          <a:pt x="146" y="24"/>
                          <a:pt x="4" y="0"/>
                          <a:pt x="2" y="226"/>
                        </a:cubicBezTo>
                        <a:cubicBezTo>
                          <a:pt x="0" y="452"/>
                          <a:pt x="137" y="1378"/>
                          <a:pt x="204" y="1378"/>
                        </a:cubicBezTo>
                        <a:cubicBezTo>
                          <a:pt x="271" y="1378"/>
                          <a:pt x="403" y="452"/>
                          <a:pt x="405" y="226"/>
                        </a:cubicBezTo>
                        <a:cubicBezTo>
                          <a:pt x="407" y="0"/>
                          <a:pt x="290" y="24"/>
                          <a:pt x="218" y="24"/>
                        </a:cubicBezTo>
                        <a:close/>
                      </a:path>
                    </a:pathLst>
                  </a:custGeom>
                  <a:gradFill rotWithShape="1">
                    <a:gsLst>
                      <a:gs pos="0">
                        <a:srgbClr val="C0C0C0"/>
                      </a:gs>
                      <a:gs pos="50000">
                        <a:schemeClr val="tx2"/>
                      </a:gs>
                      <a:gs pos="100000">
                        <a:srgbClr val="C0C0C0"/>
                      </a:gs>
                    </a:gsLst>
                    <a:lin ang="0" scaled="1"/>
                  </a:gradFill>
                  <a:ln w="9525">
                    <a:noFill/>
                    <a:round/>
                    <a:headEnd/>
                    <a:tailEnd/>
                  </a:ln>
                  <a:effectLst/>
                </p:spPr>
                <p:txBody>
                  <a:bodyPr/>
                  <a:lstStyle/>
                  <a:p>
                    <a:pPr algn="r" eaLnBrk="0" hangingPunct="0">
                      <a:defRPr/>
                    </a:pPr>
                    <a:endParaRPr lang="zh-CN" altLang="en-US"/>
                  </a:p>
                </p:txBody>
              </p:sp>
              <p:grpSp>
                <p:nvGrpSpPr>
                  <p:cNvPr id="36905" name="Group 220"/>
                  <p:cNvGrpSpPr>
                    <a:grpSpLocks/>
                  </p:cNvGrpSpPr>
                  <p:nvPr/>
                </p:nvGrpSpPr>
                <p:grpSpPr bwMode="auto">
                  <a:xfrm>
                    <a:off x="2560" y="1690"/>
                    <a:ext cx="372" cy="1058"/>
                    <a:chOff x="2560" y="1822"/>
                    <a:chExt cx="372" cy="974"/>
                  </a:xfrm>
                </p:grpSpPr>
                <p:sp>
                  <p:nvSpPr>
                    <p:cNvPr id="489693" name="Oval 221"/>
                    <p:cNvSpPr>
                      <a:spLocks noChangeArrowheads="1"/>
                    </p:cNvSpPr>
                    <p:nvPr/>
                  </p:nvSpPr>
                  <p:spPr bwMode="auto">
                    <a:xfrm>
                      <a:off x="2473" y="1795"/>
                      <a:ext cx="436" cy="893"/>
                    </a:xfrm>
                    <a:prstGeom prst="ellipse">
                      <a:avLst/>
                    </a:prstGeom>
                    <a:gradFill rotWithShape="1">
                      <a:gsLst>
                        <a:gs pos="0">
                          <a:srgbClr val="C0C0C0"/>
                        </a:gs>
                        <a:gs pos="50000">
                          <a:schemeClr val="tx2"/>
                        </a:gs>
                        <a:gs pos="100000">
                          <a:srgbClr val="C0C0C0"/>
                        </a:gs>
                      </a:gsLst>
                      <a:lin ang="0" scaled="1"/>
                    </a:gradFill>
                    <a:ln w="9525">
                      <a:noFill/>
                      <a:round/>
                      <a:headEnd/>
                      <a:tailEnd/>
                    </a:ln>
                    <a:effectLst/>
                  </p:spPr>
                  <p:txBody>
                    <a:bodyPr wrap="none" anchor="ctr"/>
                    <a:lstStyle/>
                    <a:p>
                      <a:pPr algn="r" eaLnBrk="0" hangingPunct="0">
                        <a:defRPr/>
                      </a:pPr>
                      <a:endParaRPr lang="zh-CN" altLang="en-US"/>
                    </a:p>
                  </p:txBody>
                </p:sp>
                <p:grpSp>
                  <p:nvGrpSpPr>
                    <p:cNvPr id="36907" name="Group 222"/>
                    <p:cNvGrpSpPr>
                      <a:grpSpLocks/>
                    </p:cNvGrpSpPr>
                    <p:nvPr/>
                  </p:nvGrpSpPr>
                  <p:grpSpPr bwMode="auto">
                    <a:xfrm>
                      <a:off x="2600" y="1822"/>
                      <a:ext cx="116" cy="116"/>
                      <a:chOff x="1988" y="1672"/>
                      <a:chExt cx="116" cy="116"/>
                    </a:xfrm>
                  </p:grpSpPr>
                  <p:sp>
                    <p:nvSpPr>
                      <p:cNvPr id="36911" name="Oval 223"/>
                      <p:cNvSpPr>
                        <a:spLocks noChangeArrowheads="1"/>
                      </p:cNvSpPr>
                      <p:nvPr/>
                    </p:nvSpPr>
                    <p:spPr bwMode="auto">
                      <a:xfrm>
                        <a:off x="1988" y="1672"/>
                        <a:ext cx="116" cy="116"/>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36912" name="AutoShape 224"/>
                      <p:cNvSpPr>
                        <a:spLocks noChangeArrowheads="1"/>
                      </p:cNvSpPr>
                      <p:nvPr/>
                    </p:nvSpPr>
                    <p:spPr bwMode="auto">
                      <a:xfrm>
                        <a:off x="2004" y="1684"/>
                        <a:ext cx="56" cy="96"/>
                      </a:xfrm>
                      <a:prstGeom prst="moon">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36908" name="Group 225"/>
                    <p:cNvGrpSpPr>
                      <a:grpSpLocks/>
                    </p:cNvGrpSpPr>
                    <p:nvPr/>
                  </p:nvGrpSpPr>
                  <p:grpSpPr bwMode="auto">
                    <a:xfrm flipH="1">
                      <a:off x="2778" y="1822"/>
                      <a:ext cx="116" cy="116"/>
                      <a:chOff x="1988" y="1672"/>
                      <a:chExt cx="116" cy="116"/>
                    </a:xfrm>
                  </p:grpSpPr>
                  <p:sp>
                    <p:nvSpPr>
                      <p:cNvPr id="36909" name="Oval 226"/>
                      <p:cNvSpPr>
                        <a:spLocks noChangeArrowheads="1"/>
                      </p:cNvSpPr>
                      <p:nvPr/>
                    </p:nvSpPr>
                    <p:spPr bwMode="auto">
                      <a:xfrm>
                        <a:off x="1988" y="1672"/>
                        <a:ext cx="116" cy="116"/>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36910" name="AutoShape 227"/>
                      <p:cNvSpPr>
                        <a:spLocks noChangeArrowheads="1"/>
                      </p:cNvSpPr>
                      <p:nvPr/>
                    </p:nvSpPr>
                    <p:spPr bwMode="auto">
                      <a:xfrm>
                        <a:off x="2004" y="1684"/>
                        <a:ext cx="56" cy="96"/>
                      </a:xfrm>
                      <a:prstGeom prst="moon">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grpSp>
          </p:grpSp>
          <p:sp>
            <p:nvSpPr>
              <p:cNvPr id="36897" name="Freeform 228"/>
              <p:cNvSpPr>
                <a:spLocks/>
              </p:cNvSpPr>
              <p:nvPr/>
            </p:nvSpPr>
            <p:spPr bwMode="auto">
              <a:xfrm>
                <a:off x="2904" y="864"/>
                <a:ext cx="468" cy="690"/>
              </a:xfrm>
              <a:custGeom>
                <a:avLst/>
                <a:gdLst>
                  <a:gd name="T0" fmla="*/ 0 w 156"/>
                  <a:gd name="T1" fmla="*/ 631825 h 462"/>
                  <a:gd name="T2" fmla="*/ 2147483647 w 156"/>
                  <a:gd name="T3" fmla="*/ 188652 h 462"/>
                  <a:gd name="T4" fmla="*/ 2147483647 w 156"/>
                  <a:gd name="T5" fmla="*/ 0 h 462"/>
                  <a:gd name="T6" fmla="*/ 0 60000 65536"/>
                  <a:gd name="T7" fmla="*/ 0 60000 65536"/>
                  <a:gd name="T8" fmla="*/ 0 60000 65536"/>
                  <a:gd name="T9" fmla="*/ 0 w 156"/>
                  <a:gd name="T10" fmla="*/ 0 h 462"/>
                  <a:gd name="T11" fmla="*/ 156 w 156"/>
                  <a:gd name="T12" fmla="*/ 462 h 462"/>
                </a:gdLst>
                <a:ahLst/>
                <a:cxnLst>
                  <a:cxn ang="T6">
                    <a:pos x="T0" y="T1"/>
                  </a:cxn>
                  <a:cxn ang="T7">
                    <a:pos x="T2" y="T3"/>
                  </a:cxn>
                  <a:cxn ang="T8">
                    <a:pos x="T4" y="T5"/>
                  </a:cxn>
                </a:cxnLst>
                <a:rect l="T9" t="T10" r="T11" b="T12"/>
                <a:pathLst>
                  <a:path w="156" h="462">
                    <a:moveTo>
                      <a:pt x="0" y="462"/>
                    </a:moveTo>
                    <a:cubicBezTo>
                      <a:pt x="5" y="338"/>
                      <a:pt x="10" y="215"/>
                      <a:pt x="36" y="138"/>
                    </a:cubicBezTo>
                    <a:cubicBezTo>
                      <a:pt x="62" y="61"/>
                      <a:pt x="134" y="22"/>
                      <a:pt x="156" y="0"/>
                    </a:cubicBezTo>
                  </a:path>
                </a:pathLst>
              </a:cu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98" name="Freeform 229"/>
              <p:cNvSpPr>
                <a:spLocks/>
              </p:cNvSpPr>
              <p:nvPr/>
            </p:nvSpPr>
            <p:spPr bwMode="auto">
              <a:xfrm flipH="1">
                <a:off x="2370" y="864"/>
                <a:ext cx="468" cy="690"/>
              </a:xfrm>
              <a:custGeom>
                <a:avLst/>
                <a:gdLst>
                  <a:gd name="T0" fmla="*/ 0 w 156"/>
                  <a:gd name="T1" fmla="*/ 631825 h 462"/>
                  <a:gd name="T2" fmla="*/ 2147483647 w 156"/>
                  <a:gd name="T3" fmla="*/ 188652 h 462"/>
                  <a:gd name="T4" fmla="*/ 2147483647 w 156"/>
                  <a:gd name="T5" fmla="*/ 0 h 462"/>
                  <a:gd name="T6" fmla="*/ 0 60000 65536"/>
                  <a:gd name="T7" fmla="*/ 0 60000 65536"/>
                  <a:gd name="T8" fmla="*/ 0 60000 65536"/>
                  <a:gd name="T9" fmla="*/ 0 w 156"/>
                  <a:gd name="T10" fmla="*/ 0 h 462"/>
                  <a:gd name="T11" fmla="*/ 156 w 156"/>
                  <a:gd name="T12" fmla="*/ 462 h 462"/>
                </a:gdLst>
                <a:ahLst/>
                <a:cxnLst>
                  <a:cxn ang="T6">
                    <a:pos x="T0" y="T1"/>
                  </a:cxn>
                  <a:cxn ang="T7">
                    <a:pos x="T2" y="T3"/>
                  </a:cxn>
                  <a:cxn ang="T8">
                    <a:pos x="T4" y="T5"/>
                  </a:cxn>
                </a:cxnLst>
                <a:rect l="T9" t="T10" r="T11" b="T12"/>
                <a:pathLst>
                  <a:path w="156" h="462">
                    <a:moveTo>
                      <a:pt x="0" y="462"/>
                    </a:moveTo>
                    <a:cubicBezTo>
                      <a:pt x="5" y="338"/>
                      <a:pt x="10" y="215"/>
                      <a:pt x="36" y="138"/>
                    </a:cubicBezTo>
                    <a:cubicBezTo>
                      <a:pt x="62" y="61"/>
                      <a:pt x="134" y="22"/>
                      <a:pt x="156" y="0"/>
                    </a:cubicBezTo>
                  </a:path>
                </a:pathLst>
              </a:cu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36893" name="灯片编号占位符 230"/>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A4893C83-8FF2-4B18-9B8D-26E95FDDD5E0}" type="slidenum">
              <a:rPr lang="zh-CN" altLang="en-US" sz="1200" smtClean="0">
                <a:solidFill>
                  <a:schemeClr val="bg2"/>
                </a:solidFill>
                <a:latin typeface="Arial" pitchFamily="34" charset="0"/>
              </a:rPr>
              <a:pPr eaLnBrk="1" hangingPunct="1">
                <a:spcBef>
                  <a:spcPct val="0"/>
                </a:spcBef>
                <a:buClrTx/>
                <a:buSzTx/>
                <a:buFontTx/>
                <a:buNone/>
              </a:pPr>
              <a:t>32</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489484"/>
                                        </p:tgtEl>
                                        <p:attrNameLst>
                                          <p:attrName>style.visibility</p:attrName>
                                        </p:attrNameLst>
                                      </p:cBhvr>
                                      <p:to>
                                        <p:strVal val="visible"/>
                                      </p:to>
                                    </p:set>
                                    <p:animEffect transition="in" filter="wedge">
                                      <p:cBhvr>
                                        <p:cTn id="7" dur="1000"/>
                                        <p:tgtEl>
                                          <p:spTgt spid="489484"/>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489491"/>
                                        </p:tgtEl>
                                        <p:attrNameLst>
                                          <p:attrName>style.visibility</p:attrName>
                                        </p:attrNameLst>
                                      </p:cBhvr>
                                      <p:to>
                                        <p:strVal val="visible"/>
                                      </p:to>
                                    </p:set>
                                    <p:animEffect transition="in" filter="slide(fromLeft)">
                                      <p:cBhvr>
                                        <p:cTn id="10" dur="500"/>
                                        <p:tgtEl>
                                          <p:spTgt spid="48949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489485"/>
                                        </p:tgtEl>
                                        <p:attrNameLst>
                                          <p:attrName>style.visibility</p:attrName>
                                        </p:attrNameLst>
                                      </p:cBhvr>
                                      <p:to>
                                        <p:strVal val="visible"/>
                                      </p:to>
                                    </p:set>
                                    <p:animEffect transition="in" filter="wedge">
                                      <p:cBhvr>
                                        <p:cTn id="15" dur="1000"/>
                                        <p:tgtEl>
                                          <p:spTgt spid="489485"/>
                                        </p:tgtEl>
                                      </p:cBhvr>
                                    </p:animEffect>
                                  </p:childTnLst>
                                </p:cTn>
                              </p:par>
                              <p:par>
                                <p:cTn id="16" presetID="12" presetClass="entr" presetSubtype="8" fill="hold" grpId="0" nodeType="withEffect">
                                  <p:stCondLst>
                                    <p:cond delay="0"/>
                                  </p:stCondLst>
                                  <p:childTnLst>
                                    <p:set>
                                      <p:cBhvr>
                                        <p:cTn id="17" dur="1" fill="hold">
                                          <p:stCondLst>
                                            <p:cond delay="0"/>
                                          </p:stCondLst>
                                        </p:cTn>
                                        <p:tgtEl>
                                          <p:spTgt spid="489492"/>
                                        </p:tgtEl>
                                        <p:attrNameLst>
                                          <p:attrName>style.visibility</p:attrName>
                                        </p:attrNameLst>
                                      </p:cBhvr>
                                      <p:to>
                                        <p:strVal val="visible"/>
                                      </p:to>
                                    </p:set>
                                    <p:animEffect transition="in" filter="slide(fromLeft)">
                                      <p:cBhvr>
                                        <p:cTn id="18" dur="500"/>
                                        <p:tgtEl>
                                          <p:spTgt spid="48949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0" presetClass="entr" presetSubtype="0" fill="hold" nodeType="clickEffect">
                                  <p:stCondLst>
                                    <p:cond delay="0"/>
                                  </p:stCondLst>
                                  <p:childTnLst>
                                    <p:set>
                                      <p:cBhvr>
                                        <p:cTn id="22" dur="1" fill="hold">
                                          <p:stCondLst>
                                            <p:cond delay="0"/>
                                          </p:stCondLst>
                                        </p:cTn>
                                        <p:tgtEl>
                                          <p:spTgt spid="489486"/>
                                        </p:tgtEl>
                                        <p:attrNameLst>
                                          <p:attrName>style.visibility</p:attrName>
                                        </p:attrNameLst>
                                      </p:cBhvr>
                                      <p:to>
                                        <p:strVal val="visible"/>
                                      </p:to>
                                    </p:set>
                                    <p:animEffect transition="in" filter="wedge">
                                      <p:cBhvr>
                                        <p:cTn id="23" dur="1000"/>
                                        <p:tgtEl>
                                          <p:spTgt spid="489486"/>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489493"/>
                                        </p:tgtEl>
                                        <p:attrNameLst>
                                          <p:attrName>style.visibility</p:attrName>
                                        </p:attrNameLst>
                                      </p:cBhvr>
                                      <p:to>
                                        <p:strVal val="visible"/>
                                      </p:to>
                                    </p:set>
                                    <p:animEffect transition="in" filter="slide(fromLeft)">
                                      <p:cBhvr>
                                        <p:cTn id="26" dur="500"/>
                                        <p:tgtEl>
                                          <p:spTgt spid="48949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0" presetClass="entr" presetSubtype="0" fill="hold" nodeType="clickEffect">
                                  <p:stCondLst>
                                    <p:cond delay="0"/>
                                  </p:stCondLst>
                                  <p:childTnLst>
                                    <p:set>
                                      <p:cBhvr>
                                        <p:cTn id="30" dur="1" fill="hold">
                                          <p:stCondLst>
                                            <p:cond delay="0"/>
                                          </p:stCondLst>
                                        </p:cTn>
                                        <p:tgtEl>
                                          <p:spTgt spid="489483"/>
                                        </p:tgtEl>
                                        <p:attrNameLst>
                                          <p:attrName>style.visibility</p:attrName>
                                        </p:attrNameLst>
                                      </p:cBhvr>
                                      <p:to>
                                        <p:strVal val="visible"/>
                                      </p:to>
                                    </p:set>
                                    <p:animEffect transition="in" filter="wedge">
                                      <p:cBhvr>
                                        <p:cTn id="31" dur="1000"/>
                                        <p:tgtEl>
                                          <p:spTgt spid="489483"/>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489494"/>
                                        </p:tgtEl>
                                        <p:attrNameLst>
                                          <p:attrName>style.visibility</p:attrName>
                                        </p:attrNameLst>
                                      </p:cBhvr>
                                      <p:to>
                                        <p:strVal val="visible"/>
                                      </p:to>
                                    </p:set>
                                    <p:animEffect transition="in" filter="slide(fromLeft)">
                                      <p:cBhvr>
                                        <p:cTn id="34" dur="500"/>
                                        <p:tgtEl>
                                          <p:spTgt spid="489494"/>
                                        </p:tgtEl>
                                      </p:cBhvr>
                                    </p:animEffect>
                                  </p:childTnLst>
                                </p:cTn>
                              </p:par>
                              <p:par>
                                <p:cTn id="35" presetID="1"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0" presetClass="path" presetSubtype="0" accel="50000" decel="50000" fill="hold" nodeType="withEffect">
                                  <p:stCondLst>
                                    <p:cond delay="0"/>
                                  </p:stCondLst>
                                  <p:childTnLst>
                                    <p:animMotion origin="layout" path="M 0 -1.15607E-7 L -0.06927 -0.10728 " pathEditMode="relative" rAng="0" ptsTypes="AA">
                                      <p:cBhvr>
                                        <p:cTn id="38" dur="500" fill="hold"/>
                                        <p:tgtEl>
                                          <p:spTgt spid="2"/>
                                        </p:tgtEl>
                                        <p:attrNameLst>
                                          <p:attrName>ppt_x</p:attrName>
                                          <p:attrName>ppt_y</p:attrName>
                                        </p:attrNameLst>
                                      </p:cBhvr>
                                      <p:rCtr x="-3472" y="-5364"/>
                                    </p:animMotion>
                                  </p:childTnLst>
                                </p:cTn>
                              </p:par>
                            </p:childTnLst>
                          </p:cTn>
                        </p:par>
                        <p:par>
                          <p:cTn id="39" fill="hold" nodeType="afterGroup">
                            <p:stCondLst>
                              <p:cond delay="1000"/>
                            </p:stCondLst>
                            <p:childTnLst>
                              <p:par>
                                <p:cTn id="40" presetID="1" presetClass="exit" presetSubtype="0" fill="hold" nodeType="afterEffect">
                                  <p:stCondLst>
                                    <p:cond delay="0"/>
                                  </p:stCondLst>
                                  <p:childTnLst>
                                    <p:set>
                                      <p:cBhvr>
                                        <p:cTn id="41" dur="1" fill="hold">
                                          <p:stCondLst>
                                            <p:cond delay="0"/>
                                          </p:stCondLst>
                                        </p:cTn>
                                        <p:tgtEl>
                                          <p:spTgt spid="2"/>
                                        </p:tgtEl>
                                        <p:attrNameLst>
                                          <p:attrName>style.visibility</p:attrName>
                                        </p:attrNameLst>
                                      </p:cBhvr>
                                      <p:to>
                                        <p:strVal val="hidden"/>
                                      </p:to>
                                    </p:set>
                                  </p:childTnLst>
                                </p:cTn>
                              </p:par>
                            </p:childTnLst>
                          </p:cTn>
                        </p:par>
                        <p:par>
                          <p:cTn id="42" fill="hold" nodeType="afterGroup">
                            <p:stCondLst>
                              <p:cond delay="1000"/>
                            </p:stCondLst>
                            <p:childTnLst>
                              <p:par>
                                <p:cTn id="43" presetID="1" presetClass="entr" presetSubtype="0"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par>
                          <p:cTn id="45" fill="hold" nodeType="afterGroup">
                            <p:stCondLst>
                              <p:cond delay="1000"/>
                            </p:stCondLst>
                            <p:childTnLst>
                              <p:par>
                                <p:cTn id="46" presetID="0" presetClass="path" presetSubtype="0" accel="50000" decel="50000" fill="hold" nodeType="afterEffect">
                                  <p:stCondLst>
                                    <p:cond delay="0"/>
                                  </p:stCondLst>
                                  <p:childTnLst>
                                    <p:animMotion origin="layout" path="M 2.5E-6 1.21387E-6 L -0.06216 -0.11006 " pathEditMode="relative" rAng="0" ptsTypes="AA">
                                      <p:cBhvr>
                                        <p:cTn id="47" dur="500" fill="hold"/>
                                        <p:tgtEl>
                                          <p:spTgt spid="21"/>
                                        </p:tgtEl>
                                        <p:attrNameLst>
                                          <p:attrName>ppt_x</p:attrName>
                                          <p:attrName>ppt_y</p:attrName>
                                        </p:attrNameLst>
                                      </p:cBhvr>
                                      <p:rCtr x="-3108" y="-5503"/>
                                    </p:animMotion>
                                  </p:childTnLst>
                                </p:cTn>
                              </p:par>
                            </p:childTnLst>
                          </p:cTn>
                        </p:par>
                        <p:par>
                          <p:cTn id="48" fill="hold" nodeType="afterGroup">
                            <p:stCondLst>
                              <p:cond delay="1500"/>
                            </p:stCondLst>
                            <p:childTnLst>
                              <p:par>
                                <p:cTn id="49" presetID="1" presetClass="exit" presetSubtype="0" fill="hold" nodeType="afterEffect">
                                  <p:stCondLst>
                                    <p:cond delay="0"/>
                                  </p:stCondLst>
                                  <p:childTnLst>
                                    <p:set>
                                      <p:cBhvr>
                                        <p:cTn id="50" dur="1" fill="hold">
                                          <p:stCondLst>
                                            <p:cond delay="0"/>
                                          </p:stCondLst>
                                        </p:cTn>
                                        <p:tgtEl>
                                          <p:spTgt spid="21"/>
                                        </p:tgtEl>
                                        <p:attrNameLst>
                                          <p:attrName>style.visibility</p:attrName>
                                        </p:attrNameLst>
                                      </p:cBhvr>
                                      <p:to>
                                        <p:strVal val="hidden"/>
                                      </p:to>
                                    </p:set>
                                  </p:childTnLst>
                                </p:cTn>
                              </p:par>
                            </p:childTnLst>
                          </p:cTn>
                        </p:par>
                        <p:par>
                          <p:cTn id="51" fill="hold" nodeType="afterGroup">
                            <p:stCondLst>
                              <p:cond delay="1500"/>
                            </p:stCondLst>
                            <p:childTnLst>
                              <p:par>
                                <p:cTn id="52" presetID="1" presetClass="entr" presetSubtype="0" fill="hold" nodeType="afterEffect">
                                  <p:stCondLst>
                                    <p:cond delay="0"/>
                                  </p:stCondLst>
                                  <p:childTnLst>
                                    <p:set>
                                      <p:cBhvr>
                                        <p:cTn id="53" dur="1" fill="hold">
                                          <p:stCondLst>
                                            <p:cond delay="0"/>
                                          </p:stCondLst>
                                        </p:cTn>
                                        <p:tgtEl>
                                          <p:spTgt spid="489478"/>
                                        </p:tgtEl>
                                        <p:attrNameLst>
                                          <p:attrName>style.visibility</p:attrName>
                                        </p:attrNameLst>
                                      </p:cBhvr>
                                      <p:to>
                                        <p:strVal val="visible"/>
                                      </p:to>
                                    </p:set>
                                  </p:childTnLst>
                                </p:cTn>
                              </p:par>
                            </p:childTnLst>
                          </p:cTn>
                        </p:par>
                        <p:par>
                          <p:cTn id="54" fill="hold" nodeType="afterGroup">
                            <p:stCondLst>
                              <p:cond delay="1500"/>
                            </p:stCondLst>
                            <p:childTnLst>
                              <p:par>
                                <p:cTn id="55" presetID="0" presetClass="path" presetSubtype="0" accel="50000" decel="50000" fill="hold" nodeType="afterEffect">
                                  <p:stCondLst>
                                    <p:cond delay="0"/>
                                  </p:stCondLst>
                                  <p:childTnLst>
                                    <p:animMotion origin="layout" path="M 2.5E-6 -1.96532E-6 L -0.06459 -0.11861 " pathEditMode="relative" rAng="0" ptsTypes="AA">
                                      <p:cBhvr>
                                        <p:cTn id="56" dur="500" fill="hold"/>
                                        <p:tgtEl>
                                          <p:spTgt spid="489478"/>
                                        </p:tgtEl>
                                        <p:attrNameLst>
                                          <p:attrName>ppt_x</p:attrName>
                                          <p:attrName>ppt_y</p:attrName>
                                        </p:attrNameLst>
                                      </p:cBhvr>
                                      <p:rCtr x="-3229" y="-5942"/>
                                    </p:animMotion>
                                  </p:childTnLst>
                                </p:cTn>
                              </p:par>
                            </p:childTnLst>
                          </p:cTn>
                        </p:par>
                        <p:par>
                          <p:cTn id="57" fill="hold" nodeType="afterGroup">
                            <p:stCondLst>
                              <p:cond delay="2000"/>
                            </p:stCondLst>
                            <p:childTnLst>
                              <p:par>
                                <p:cTn id="58" presetID="1" presetClass="exit" presetSubtype="0" fill="hold" nodeType="afterEffect">
                                  <p:stCondLst>
                                    <p:cond delay="0"/>
                                  </p:stCondLst>
                                  <p:childTnLst>
                                    <p:set>
                                      <p:cBhvr>
                                        <p:cTn id="59" dur="1" fill="hold">
                                          <p:stCondLst>
                                            <p:cond delay="0"/>
                                          </p:stCondLst>
                                        </p:cTn>
                                        <p:tgtEl>
                                          <p:spTgt spid="4894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91" grpId="0"/>
      <p:bldP spid="489492" grpId="0"/>
      <p:bldP spid="489493" grpId="0"/>
      <p:bldP spid="48949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19842" name="Rectangle 2"/>
          <p:cNvSpPr>
            <a:spLocks noGrp="1" noRot="1" noChangeArrowheads="1"/>
          </p:cNvSpPr>
          <p:nvPr>
            <p:ph type="title"/>
          </p:nvPr>
        </p:nvSpPr>
        <p:spPr/>
        <p:txBody>
          <a:bodyPr/>
          <a:lstStyle/>
          <a:p>
            <a:pPr eaLnBrk="1" hangingPunct="1">
              <a:defRPr/>
            </a:pPr>
            <a:r>
              <a:rPr lang="zh-CN" altLang="en-US" sz="3200" b="0" smtClean="0">
                <a:latin typeface="宋体" pitchFamily="2" charset="-122"/>
                <a:ea typeface="宋体" pitchFamily="2" charset="-122"/>
              </a:rPr>
              <a:t>计算机发展的各个阶段的技术表</a:t>
            </a:r>
            <a:r>
              <a:rPr lang="zh-CN" altLang="en-US" smtClean="0">
                <a:ea typeface="宋体" pitchFamily="2" charset="-122"/>
              </a:rPr>
              <a:t> </a:t>
            </a:r>
          </a:p>
        </p:txBody>
      </p:sp>
      <p:grpSp>
        <p:nvGrpSpPr>
          <p:cNvPr id="37892" name="Group 3"/>
          <p:cNvGrpSpPr>
            <a:grpSpLocks/>
          </p:cNvGrpSpPr>
          <p:nvPr/>
        </p:nvGrpSpPr>
        <p:grpSpPr bwMode="auto">
          <a:xfrm>
            <a:off x="755650" y="2133600"/>
            <a:ext cx="7796213" cy="3505200"/>
            <a:chOff x="-3" y="-3"/>
            <a:chExt cx="2818" cy="1862"/>
          </a:xfrm>
        </p:grpSpPr>
        <p:grpSp>
          <p:nvGrpSpPr>
            <p:cNvPr id="37894" name="Group 4"/>
            <p:cNvGrpSpPr>
              <a:grpSpLocks/>
            </p:cNvGrpSpPr>
            <p:nvPr/>
          </p:nvGrpSpPr>
          <p:grpSpPr bwMode="auto">
            <a:xfrm>
              <a:off x="0" y="0"/>
              <a:ext cx="2812" cy="1856"/>
              <a:chOff x="0" y="0"/>
              <a:chExt cx="2812" cy="1856"/>
            </a:xfrm>
          </p:grpSpPr>
          <p:grpSp>
            <p:nvGrpSpPr>
              <p:cNvPr id="37896" name="Group 5"/>
              <p:cNvGrpSpPr>
                <a:grpSpLocks/>
              </p:cNvGrpSpPr>
              <p:nvPr/>
            </p:nvGrpSpPr>
            <p:grpSpPr bwMode="auto">
              <a:xfrm>
                <a:off x="0" y="0"/>
                <a:ext cx="320" cy="438"/>
                <a:chOff x="0" y="0"/>
                <a:chExt cx="320" cy="438"/>
              </a:xfrm>
            </p:grpSpPr>
            <p:sp>
              <p:nvSpPr>
                <p:cNvPr id="37924" name="Rectangle 6"/>
                <p:cNvSpPr>
                  <a:spLocks noChangeArrowheads="1"/>
                </p:cNvSpPr>
                <p:nvPr/>
              </p:nvSpPr>
              <p:spPr bwMode="auto">
                <a:xfrm>
                  <a:off x="43" y="0"/>
                  <a:ext cx="234"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lnSpc>
                      <a:spcPct val="190000"/>
                    </a:lnSpc>
                    <a:spcBef>
                      <a:spcPct val="30000"/>
                    </a:spcBef>
                    <a:buClrTx/>
                    <a:buSzTx/>
                    <a:buFontTx/>
                    <a:buNone/>
                  </a:pPr>
                  <a:r>
                    <a:rPr lang="zh-CN" altLang="en-US" sz="2000" b="1">
                      <a:latin typeface="方正姚体" pitchFamily="2" charset="-122"/>
                      <a:ea typeface="方正姚体" pitchFamily="2" charset="-122"/>
                    </a:rPr>
                    <a:t>阶段</a:t>
                  </a:r>
                </a:p>
                <a:p>
                  <a:pPr algn="ctr">
                    <a:spcBef>
                      <a:spcPct val="30000"/>
                    </a:spcBef>
                    <a:buClrTx/>
                    <a:buSzTx/>
                    <a:buFontTx/>
                    <a:buNone/>
                  </a:pPr>
                  <a:endParaRPr lang="zh-CN" altLang="en-US" sz="1600" b="1">
                    <a:latin typeface="Arial" pitchFamily="34" charset="0"/>
                  </a:endParaRPr>
                </a:p>
              </p:txBody>
            </p:sp>
            <p:sp>
              <p:nvSpPr>
                <p:cNvPr id="37925" name="Rectangle 7"/>
                <p:cNvSpPr>
                  <a:spLocks noChangeArrowheads="1"/>
                </p:cNvSpPr>
                <p:nvPr/>
              </p:nvSpPr>
              <p:spPr bwMode="auto">
                <a:xfrm>
                  <a:off x="0" y="0"/>
                  <a:ext cx="320" cy="438"/>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37897" name="Group 8"/>
              <p:cNvGrpSpPr>
                <a:grpSpLocks/>
              </p:cNvGrpSpPr>
              <p:nvPr/>
            </p:nvGrpSpPr>
            <p:grpSpPr bwMode="auto">
              <a:xfrm>
                <a:off x="320" y="0"/>
                <a:ext cx="545" cy="438"/>
                <a:chOff x="320" y="0"/>
                <a:chExt cx="545" cy="438"/>
              </a:xfrm>
            </p:grpSpPr>
            <p:sp>
              <p:nvSpPr>
                <p:cNvPr id="37922" name="Rectangle 9"/>
                <p:cNvSpPr>
                  <a:spLocks noChangeArrowheads="1"/>
                </p:cNvSpPr>
                <p:nvPr/>
              </p:nvSpPr>
              <p:spPr bwMode="auto">
                <a:xfrm>
                  <a:off x="363" y="0"/>
                  <a:ext cx="459"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lnSpc>
                      <a:spcPct val="150000"/>
                    </a:lnSpc>
                    <a:spcBef>
                      <a:spcPct val="30000"/>
                    </a:spcBef>
                    <a:buClrTx/>
                    <a:buSzTx/>
                    <a:buFontTx/>
                    <a:buNone/>
                  </a:pPr>
                  <a:r>
                    <a:rPr lang="zh-CN" altLang="en-US" sz="2000" b="1">
                      <a:latin typeface="方正姚体" pitchFamily="2" charset="-122"/>
                      <a:ea typeface="方正姚体" pitchFamily="2" charset="-122"/>
                    </a:rPr>
                    <a:t>第一阶段</a:t>
                  </a:r>
                </a:p>
                <a:p>
                  <a:pPr algn="ctr">
                    <a:spcBef>
                      <a:spcPct val="30000"/>
                    </a:spcBef>
                    <a:buClrTx/>
                    <a:buSzTx/>
                    <a:buFontTx/>
                    <a:buNone/>
                  </a:pPr>
                  <a:endParaRPr lang="zh-CN" altLang="en-US" sz="1200" b="1">
                    <a:latin typeface="Arial" pitchFamily="34" charset="0"/>
                  </a:endParaRPr>
                </a:p>
              </p:txBody>
            </p:sp>
            <p:sp>
              <p:nvSpPr>
                <p:cNvPr id="37923" name="Rectangle 10"/>
                <p:cNvSpPr>
                  <a:spLocks noChangeArrowheads="1"/>
                </p:cNvSpPr>
                <p:nvPr/>
              </p:nvSpPr>
              <p:spPr bwMode="auto">
                <a:xfrm>
                  <a:off x="320" y="0"/>
                  <a:ext cx="545" cy="438"/>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37898" name="Group 11"/>
              <p:cNvGrpSpPr>
                <a:grpSpLocks/>
              </p:cNvGrpSpPr>
              <p:nvPr/>
            </p:nvGrpSpPr>
            <p:grpSpPr bwMode="auto">
              <a:xfrm>
                <a:off x="865" y="0"/>
                <a:ext cx="509" cy="438"/>
                <a:chOff x="865" y="0"/>
                <a:chExt cx="509" cy="438"/>
              </a:xfrm>
            </p:grpSpPr>
            <p:sp>
              <p:nvSpPr>
                <p:cNvPr id="37920" name="Rectangle 12"/>
                <p:cNvSpPr>
                  <a:spLocks noChangeArrowheads="1"/>
                </p:cNvSpPr>
                <p:nvPr/>
              </p:nvSpPr>
              <p:spPr bwMode="auto">
                <a:xfrm>
                  <a:off x="908" y="0"/>
                  <a:ext cx="423"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lnSpc>
                      <a:spcPct val="180000"/>
                    </a:lnSpc>
                    <a:spcBef>
                      <a:spcPct val="30000"/>
                    </a:spcBef>
                    <a:buClrTx/>
                    <a:buSzTx/>
                    <a:buFontTx/>
                    <a:buNone/>
                  </a:pPr>
                  <a:r>
                    <a:rPr lang="zh-CN" altLang="en-US" sz="2000" b="1">
                      <a:latin typeface="方正姚体" pitchFamily="2" charset="-122"/>
                      <a:ea typeface="方正姚体" pitchFamily="2" charset="-122"/>
                    </a:rPr>
                    <a:t>第二阶段</a:t>
                  </a:r>
                </a:p>
                <a:p>
                  <a:pPr algn="ctr">
                    <a:spcBef>
                      <a:spcPct val="30000"/>
                    </a:spcBef>
                    <a:buClrTx/>
                    <a:buSzTx/>
                    <a:buFontTx/>
                    <a:buNone/>
                  </a:pPr>
                  <a:endParaRPr lang="zh-CN" altLang="en-US" sz="1600" b="1">
                    <a:latin typeface="Arial" pitchFamily="34" charset="0"/>
                  </a:endParaRPr>
                </a:p>
              </p:txBody>
            </p:sp>
            <p:sp>
              <p:nvSpPr>
                <p:cNvPr id="37921" name="Rectangle 13"/>
                <p:cNvSpPr>
                  <a:spLocks noChangeArrowheads="1"/>
                </p:cNvSpPr>
                <p:nvPr/>
              </p:nvSpPr>
              <p:spPr bwMode="auto">
                <a:xfrm>
                  <a:off x="865" y="0"/>
                  <a:ext cx="509" cy="438"/>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37899" name="Group 14"/>
              <p:cNvGrpSpPr>
                <a:grpSpLocks/>
              </p:cNvGrpSpPr>
              <p:nvPr/>
            </p:nvGrpSpPr>
            <p:grpSpPr bwMode="auto">
              <a:xfrm>
                <a:off x="1374" y="0"/>
                <a:ext cx="674" cy="438"/>
                <a:chOff x="1374" y="0"/>
                <a:chExt cx="674" cy="438"/>
              </a:xfrm>
            </p:grpSpPr>
            <p:sp>
              <p:nvSpPr>
                <p:cNvPr id="37918" name="Rectangle 15"/>
                <p:cNvSpPr>
                  <a:spLocks noChangeArrowheads="1"/>
                </p:cNvSpPr>
                <p:nvPr/>
              </p:nvSpPr>
              <p:spPr bwMode="auto">
                <a:xfrm>
                  <a:off x="1417" y="0"/>
                  <a:ext cx="588"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lnSpc>
                      <a:spcPct val="190000"/>
                    </a:lnSpc>
                    <a:spcBef>
                      <a:spcPct val="30000"/>
                    </a:spcBef>
                    <a:buClrTx/>
                    <a:buSzTx/>
                    <a:buFontTx/>
                    <a:buNone/>
                  </a:pPr>
                  <a:r>
                    <a:rPr lang="zh-CN" altLang="en-US" sz="2000" b="1">
                      <a:latin typeface="方正姚体" pitchFamily="2" charset="-122"/>
                      <a:ea typeface="方正姚体" pitchFamily="2" charset="-122"/>
                    </a:rPr>
                    <a:t>第三阶段</a:t>
                  </a:r>
                </a:p>
                <a:p>
                  <a:pPr algn="ctr">
                    <a:spcBef>
                      <a:spcPct val="30000"/>
                    </a:spcBef>
                    <a:buClrTx/>
                    <a:buSzTx/>
                    <a:buFontTx/>
                    <a:buNone/>
                  </a:pPr>
                  <a:endParaRPr lang="zh-CN" altLang="en-US" sz="2000" b="1">
                    <a:latin typeface="方正姚体" pitchFamily="2" charset="-122"/>
                    <a:ea typeface="方正姚体" pitchFamily="2" charset="-122"/>
                  </a:endParaRPr>
                </a:p>
              </p:txBody>
            </p:sp>
            <p:sp>
              <p:nvSpPr>
                <p:cNvPr id="37919" name="Rectangle 16"/>
                <p:cNvSpPr>
                  <a:spLocks noChangeArrowheads="1"/>
                </p:cNvSpPr>
                <p:nvPr/>
              </p:nvSpPr>
              <p:spPr bwMode="auto">
                <a:xfrm>
                  <a:off x="1374" y="0"/>
                  <a:ext cx="674" cy="438"/>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37900" name="Group 17"/>
              <p:cNvGrpSpPr>
                <a:grpSpLocks/>
              </p:cNvGrpSpPr>
              <p:nvPr/>
            </p:nvGrpSpPr>
            <p:grpSpPr bwMode="auto">
              <a:xfrm>
                <a:off x="2048" y="0"/>
                <a:ext cx="764" cy="438"/>
                <a:chOff x="2048" y="0"/>
                <a:chExt cx="764" cy="438"/>
              </a:xfrm>
            </p:grpSpPr>
            <p:sp>
              <p:nvSpPr>
                <p:cNvPr id="37916" name="Rectangle 18"/>
                <p:cNvSpPr>
                  <a:spLocks noChangeArrowheads="1"/>
                </p:cNvSpPr>
                <p:nvPr/>
              </p:nvSpPr>
              <p:spPr bwMode="auto">
                <a:xfrm>
                  <a:off x="2091" y="0"/>
                  <a:ext cx="678"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lnSpc>
                      <a:spcPct val="150000"/>
                    </a:lnSpc>
                    <a:spcBef>
                      <a:spcPct val="30000"/>
                    </a:spcBef>
                    <a:buClrTx/>
                    <a:buSzTx/>
                    <a:buFontTx/>
                    <a:buNone/>
                  </a:pPr>
                  <a:r>
                    <a:rPr lang="zh-CN" altLang="en-US" sz="2000" b="1">
                      <a:latin typeface="方正姚体" pitchFamily="2" charset="-122"/>
                      <a:ea typeface="方正姚体" pitchFamily="2" charset="-122"/>
                    </a:rPr>
                    <a:t>第四阶段</a:t>
                  </a:r>
                </a:p>
                <a:p>
                  <a:pPr algn="ctr">
                    <a:spcBef>
                      <a:spcPct val="30000"/>
                    </a:spcBef>
                    <a:buClrTx/>
                    <a:buSzTx/>
                    <a:buFontTx/>
                    <a:buNone/>
                  </a:pPr>
                  <a:endParaRPr lang="zh-CN" altLang="en-US" sz="1200" b="1">
                    <a:latin typeface="Arial" pitchFamily="34" charset="0"/>
                  </a:endParaRPr>
                </a:p>
              </p:txBody>
            </p:sp>
            <p:sp>
              <p:nvSpPr>
                <p:cNvPr id="37917" name="Rectangle 19"/>
                <p:cNvSpPr>
                  <a:spLocks noChangeArrowheads="1"/>
                </p:cNvSpPr>
                <p:nvPr/>
              </p:nvSpPr>
              <p:spPr bwMode="auto">
                <a:xfrm>
                  <a:off x="2048" y="0"/>
                  <a:ext cx="764" cy="438"/>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37901" name="Group 20"/>
              <p:cNvGrpSpPr>
                <a:grpSpLocks/>
              </p:cNvGrpSpPr>
              <p:nvPr/>
            </p:nvGrpSpPr>
            <p:grpSpPr bwMode="auto">
              <a:xfrm>
                <a:off x="0" y="438"/>
                <a:ext cx="320" cy="1418"/>
                <a:chOff x="0" y="438"/>
                <a:chExt cx="320" cy="1418"/>
              </a:xfrm>
            </p:grpSpPr>
            <p:sp>
              <p:nvSpPr>
                <p:cNvPr id="37914" name="Rectangle 21"/>
                <p:cNvSpPr>
                  <a:spLocks noChangeArrowheads="1"/>
                </p:cNvSpPr>
                <p:nvPr/>
              </p:nvSpPr>
              <p:spPr bwMode="auto">
                <a:xfrm>
                  <a:off x="43" y="438"/>
                  <a:ext cx="234"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30000"/>
                    </a:spcBef>
                    <a:buClrTx/>
                    <a:buSzTx/>
                    <a:buFontTx/>
                    <a:buNone/>
                  </a:pPr>
                  <a:r>
                    <a:rPr lang="zh-CN" altLang="en-US" sz="2000" b="1">
                      <a:latin typeface="方正姚体" pitchFamily="2" charset="-122"/>
                      <a:ea typeface="方正姚体" pitchFamily="2" charset="-122"/>
                    </a:rPr>
                    <a:t>典</a:t>
                  </a:r>
                </a:p>
                <a:p>
                  <a:pPr algn="ctr">
                    <a:spcBef>
                      <a:spcPct val="30000"/>
                    </a:spcBef>
                    <a:buClrTx/>
                    <a:buSzTx/>
                    <a:buFontTx/>
                    <a:buNone/>
                  </a:pPr>
                  <a:r>
                    <a:rPr lang="zh-CN" altLang="en-US" sz="2000" b="1">
                      <a:latin typeface="方正姚体" pitchFamily="2" charset="-122"/>
                      <a:ea typeface="方正姚体" pitchFamily="2" charset="-122"/>
                    </a:rPr>
                    <a:t>型</a:t>
                  </a:r>
                </a:p>
                <a:p>
                  <a:pPr algn="ctr">
                    <a:spcBef>
                      <a:spcPct val="30000"/>
                    </a:spcBef>
                    <a:buClrTx/>
                    <a:buSzTx/>
                    <a:buFontTx/>
                    <a:buNone/>
                  </a:pPr>
                  <a:r>
                    <a:rPr lang="zh-CN" altLang="en-US" sz="2000" b="1">
                      <a:latin typeface="方正姚体" pitchFamily="2" charset="-122"/>
                      <a:ea typeface="方正姚体" pitchFamily="2" charset="-122"/>
                    </a:rPr>
                    <a:t>技</a:t>
                  </a:r>
                </a:p>
                <a:p>
                  <a:pPr algn="ctr">
                    <a:spcBef>
                      <a:spcPct val="30000"/>
                    </a:spcBef>
                    <a:buClrTx/>
                    <a:buSzTx/>
                    <a:buFontTx/>
                    <a:buNone/>
                  </a:pPr>
                  <a:r>
                    <a:rPr lang="zh-CN" altLang="en-US" sz="2000" b="1">
                      <a:latin typeface="方正姚体" pitchFamily="2" charset="-122"/>
                      <a:ea typeface="方正姚体" pitchFamily="2" charset="-122"/>
                    </a:rPr>
                    <a:t>术</a:t>
                  </a:r>
                </a:p>
                <a:p>
                  <a:pPr algn="ctr">
                    <a:spcBef>
                      <a:spcPct val="30000"/>
                    </a:spcBef>
                    <a:buClrTx/>
                    <a:buSzTx/>
                    <a:buFontTx/>
                    <a:buNone/>
                  </a:pPr>
                  <a:endParaRPr lang="zh-CN" altLang="en-US" sz="2000" b="1">
                    <a:latin typeface="方正姚体" pitchFamily="2" charset="-122"/>
                    <a:ea typeface="方正姚体" pitchFamily="2" charset="-122"/>
                  </a:endParaRPr>
                </a:p>
              </p:txBody>
            </p:sp>
            <p:sp>
              <p:nvSpPr>
                <p:cNvPr id="37915" name="Rectangle 22"/>
                <p:cNvSpPr>
                  <a:spLocks noChangeArrowheads="1"/>
                </p:cNvSpPr>
                <p:nvPr/>
              </p:nvSpPr>
              <p:spPr bwMode="auto">
                <a:xfrm>
                  <a:off x="0" y="438"/>
                  <a:ext cx="320" cy="1418"/>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37902" name="Group 23"/>
              <p:cNvGrpSpPr>
                <a:grpSpLocks/>
              </p:cNvGrpSpPr>
              <p:nvPr/>
            </p:nvGrpSpPr>
            <p:grpSpPr bwMode="auto">
              <a:xfrm>
                <a:off x="320" y="438"/>
                <a:ext cx="545" cy="1418"/>
                <a:chOff x="320" y="438"/>
                <a:chExt cx="545" cy="1418"/>
              </a:xfrm>
            </p:grpSpPr>
            <p:sp>
              <p:nvSpPr>
                <p:cNvPr id="37912" name="Rectangle 24"/>
                <p:cNvSpPr>
                  <a:spLocks noChangeArrowheads="1"/>
                </p:cNvSpPr>
                <p:nvPr/>
              </p:nvSpPr>
              <p:spPr bwMode="auto">
                <a:xfrm>
                  <a:off x="363" y="438"/>
                  <a:ext cx="459"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lnSpc>
                      <a:spcPct val="210000"/>
                    </a:lnSpc>
                    <a:spcBef>
                      <a:spcPct val="30000"/>
                    </a:spcBef>
                    <a:buClrTx/>
                    <a:buSzTx/>
                    <a:buFontTx/>
                    <a:buNone/>
                  </a:pPr>
                  <a:r>
                    <a:rPr lang="zh-CN" altLang="en-US" sz="1800" b="1">
                      <a:latin typeface="方正姚体" pitchFamily="2" charset="-122"/>
                      <a:ea typeface="方正姚体" pitchFamily="2" charset="-122"/>
                    </a:rPr>
                    <a:t>面向批处理</a:t>
                  </a:r>
                </a:p>
                <a:p>
                  <a:pPr algn="ctr">
                    <a:lnSpc>
                      <a:spcPct val="210000"/>
                    </a:lnSpc>
                    <a:spcBef>
                      <a:spcPct val="30000"/>
                    </a:spcBef>
                    <a:buClrTx/>
                    <a:buSzTx/>
                    <a:buFontTx/>
                    <a:buNone/>
                  </a:pPr>
                  <a:r>
                    <a:rPr lang="zh-CN" altLang="en-US" sz="1800" b="1">
                      <a:latin typeface="方正姚体" pitchFamily="2" charset="-122"/>
                      <a:ea typeface="方正姚体" pitchFamily="2" charset="-122"/>
                    </a:rPr>
                    <a:t>有限的分布</a:t>
                  </a:r>
                </a:p>
                <a:p>
                  <a:pPr algn="ctr">
                    <a:lnSpc>
                      <a:spcPct val="210000"/>
                    </a:lnSpc>
                    <a:spcBef>
                      <a:spcPct val="30000"/>
                    </a:spcBef>
                    <a:buClrTx/>
                    <a:buSzTx/>
                    <a:buFontTx/>
                    <a:buNone/>
                  </a:pPr>
                  <a:r>
                    <a:rPr lang="zh-CN" altLang="en-US" sz="1800" b="1">
                      <a:latin typeface="方正姚体" pitchFamily="2" charset="-122"/>
                      <a:ea typeface="方正姚体" pitchFamily="2" charset="-122"/>
                    </a:rPr>
                    <a:t>自定义软件</a:t>
                  </a:r>
                </a:p>
                <a:p>
                  <a:pPr algn="ctr">
                    <a:spcBef>
                      <a:spcPct val="30000"/>
                    </a:spcBef>
                    <a:buClrTx/>
                    <a:buSzTx/>
                    <a:buFontTx/>
                    <a:buNone/>
                  </a:pPr>
                  <a:endParaRPr lang="zh-CN" altLang="en-US" sz="1200" b="1">
                    <a:latin typeface="Arial" pitchFamily="34" charset="0"/>
                  </a:endParaRPr>
                </a:p>
              </p:txBody>
            </p:sp>
            <p:sp>
              <p:nvSpPr>
                <p:cNvPr id="37913" name="Rectangle 25"/>
                <p:cNvSpPr>
                  <a:spLocks noChangeArrowheads="1"/>
                </p:cNvSpPr>
                <p:nvPr/>
              </p:nvSpPr>
              <p:spPr bwMode="auto">
                <a:xfrm>
                  <a:off x="320" y="438"/>
                  <a:ext cx="545" cy="1418"/>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37903" name="Group 26"/>
              <p:cNvGrpSpPr>
                <a:grpSpLocks/>
              </p:cNvGrpSpPr>
              <p:nvPr/>
            </p:nvGrpSpPr>
            <p:grpSpPr bwMode="auto">
              <a:xfrm>
                <a:off x="865" y="438"/>
                <a:ext cx="509" cy="1418"/>
                <a:chOff x="865" y="438"/>
                <a:chExt cx="509" cy="1418"/>
              </a:xfrm>
            </p:grpSpPr>
            <p:sp>
              <p:nvSpPr>
                <p:cNvPr id="37910" name="Rectangle 27"/>
                <p:cNvSpPr>
                  <a:spLocks noChangeArrowheads="1"/>
                </p:cNvSpPr>
                <p:nvPr/>
              </p:nvSpPr>
              <p:spPr bwMode="auto">
                <a:xfrm>
                  <a:off x="908" y="438"/>
                  <a:ext cx="423"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lnSpc>
                      <a:spcPct val="180000"/>
                    </a:lnSpc>
                    <a:spcBef>
                      <a:spcPct val="30000"/>
                    </a:spcBef>
                    <a:buClrTx/>
                    <a:buSzTx/>
                    <a:buFontTx/>
                    <a:buNone/>
                  </a:pPr>
                  <a:r>
                    <a:rPr lang="zh-CN" altLang="en-US" sz="1800" b="1">
                      <a:latin typeface="方正姚体" pitchFamily="2" charset="-122"/>
                      <a:ea typeface="方正姚体" pitchFamily="2" charset="-122"/>
                    </a:rPr>
                    <a:t>多用户</a:t>
                  </a:r>
                </a:p>
                <a:p>
                  <a:pPr algn="ctr">
                    <a:lnSpc>
                      <a:spcPct val="180000"/>
                    </a:lnSpc>
                    <a:spcBef>
                      <a:spcPct val="30000"/>
                    </a:spcBef>
                    <a:buClrTx/>
                    <a:buSzTx/>
                    <a:buFontTx/>
                    <a:buNone/>
                  </a:pPr>
                  <a:r>
                    <a:rPr lang="zh-CN" altLang="en-US" sz="1800" b="1">
                      <a:latin typeface="方正姚体" pitchFamily="2" charset="-122"/>
                      <a:ea typeface="方正姚体" pitchFamily="2" charset="-122"/>
                    </a:rPr>
                    <a:t>实时</a:t>
                  </a:r>
                </a:p>
                <a:p>
                  <a:pPr algn="ctr">
                    <a:lnSpc>
                      <a:spcPct val="180000"/>
                    </a:lnSpc>
                    <a:spcBef>
                      <a:spcPct val="30000"/>
                    </a:spcBef>
                    <a:buClrTx/>
                    <a:buSzTx/>
                    <a:buFontTx/>
                    <a:buNone/>
                  </a:pPr>
                  <a:r>
                    <a:rPr lang="zh-CN" altLang="en-US" sz="1800" b="1">
                      <a:latin typeface="方正姚体" pitchFamily="2" charset="-122"/>
                      <a:ea typeface="方正姚体" pitchFamily="2" charset="-122"/>
                    </a:rPr>
                    <a:t>数据库</a:t>
                  </a:r>
                </a:p>
                <a:p>
                  <a:pPr algn="ctr">
                    <a:lnSpc>
                      <a:spcPct val="180000"/>
                    </a:lnSpc>
                    <a:spcBef>
                      <a:spcPct val="30000"/>
                    </a:spcBef>
                    <a:buClrTx/>
                    <a:buSzTx/>
                    <a:buFontTx/>
                    <a:buNone/>
                  </a:pPr>
                  <a:r>
                    <a:rPr lang="zh-CN" altLang="en-US" sz="1800" b="1">
                      <a:latin typeface="方正姚体" pitchFamily="2" charset="-122"/>
                      <a:ea typeface="方正姚体" pitchFamily="2" charset="-122"/>
                    </a:rPr>
                    <a:t>软件产品</a:t>
                  </a:r>
                </a:p>
                <a:p>
                  <a:pPr algn="ctr">
                    <a:spcBef>
                      <a:spcPct val="30000"/>
                    </a:spcBef>
                    <a:buClrTx/>
                    <a:buSzTx/>
                    <a:buFontTx/>
                    <a:buNone/>
                  </a:pPr>
                  <a:endParaRPr lang="zh-CN" altLang="en-US" sz="1200" b="1">
                    <a:latin typeface="Arial" pitchFamily="34" charset="0"/>
                  </a:endParaRPr>
                </a:p>
              </p:txBody>
            </p:sp>
            <p:sp>
              <p:nvSpPr>
                <p:cNvPr id="37911" name="Rectangle 28"/>
                <p:cNvSpPr>
                  <a:spLocks noChangeArrowheads="1"/>
                </p:cNvSpPr>
                <p:nvPr/>
              </p:nvSpPr>
              <p:spPr bwMode="auto">
                <a:xfrm>
                  <a:off x="865" y="438"/>
                  <a:ext cx="509" cy="1418"/>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37904" name="Group 29"/>
              <p:cNvGrpSpPr>
                <a:grpSpLocks/>
              </p:cNvGrpSpPr>
              <p:nvPr/>
            </p:nvGrpSpPr>
            <p:grpSpPr bwMode="auto">
              <a:xfrm>
                <a:off x="1374" y="438"/>
                <a:ext cx="674" cy="1418"/>
                <a:chOff x="1374" y="438"/>
                <a:chExt cx="674" cy="1418"/>
              </a:xfrm>
            </p:grpSpPr>
            <p:sp>
              <p:nvSpPr>
                <p:cNvPr id="37908" name="Rectangle 30"/>
                <p:cNvSpPr>
                  <a:spLocks noChangeArrowheads="1"/>
                </p:cNvSpPr>
                <p:nvPr/>
              </p:nvSpPr>
              <p:spPr bwMode="auto">
                <a:xfrm>
                  <a:off x="1417" y="438"/>
                  <a:ext cx="588"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lnSpc>
                      <a:spcPct val="170000"/>
                    </a:lnSpc>
                    <a:spcBef>
                      <a:spcPct val="30000"/>
                    </a:spcBef>
                    <a:buClrTx/>
                    <a:buSzTx/>
                    <a:buFontTx/>
                    <a:buNone/>
                  </a:pPr>
                  <a:r>
                    <a:rPr lang="zh-CN" altLang="en-US" sz="1800" b="1">
                      <a:latin typeface="方正姚体" pitchFamily="2" charset="-122"/>
                      <a:ea typeface="方正姚体" pitchFamily="2" charset="-122"/>
                    </a:rPr>
                    <a:t>分布式系统</a:t>
                  </a:r>
                </a:p>
                <a:p>
                  <a:pPr algn="ctr">
                    <a:lnSpc>
                      <a:spcPct val="170000"/>
                    </a:lnSpc>
                    <a:spcBef>
                      <a:spcPct val="30000"/>
                    </a:spcBef>
                    <a:buClrTx/>
                    <a:buSzTx/>
                    <a:buFontTx/>
                    <a:buNone/>
                  </a:pPr>
                  <a:r>
                    <a:rPr lang="zh-CN" altLang="en-US" sz="1800" b="1">
                      <a:latin typeface="方正姚体" pitchFamily="2" charset="-122"/>
                      <a:ea typeface="方正姚体" pitchFamily="2" charset="-122"/>
                    </a:rPr>
                    <a:t>嵌入</a:t>
                  </a:r>
                  <a:r>
                    <a:rPr lang="zh-CN" altLang="en-US" sz="1800" b="1">
                      <a:latin typeface="Arial" pitchFamily="34" charset="0"/>
                      <a:ea typeface="方正姚体" pitchFamily="2" charset="-122"/>
                    </a:rPr>
                    <a:t>“</a:t>
                  </a:r>
                  <a:r>
                    <a:rPr lang="zh-CN" altLang="en-US" sz="1800" b="1">
                      <a:latin typeface="方正姚体" pitchFamily="2" charset="-122"/>
                      <a:ea typeface="方正姚体" pitchFamily="2" charset="-122"/>
                    </a:rPr>
                    <a:t>智能</a:t>
                  </a:r>
                  <a:r>
                    <a:rPr lang="zh-CN" altLang="en-US" sz="1800" b="1">
                      <a:latin typeface="Arial" pitchFamily="34" charset="0"/>
                      <a:ea typeface="方正姚体" pitchFamily="2" charset="-122"/>
                    </a:rPr>
                    <a:t>”</a:t>
                  </a:r>
                  <a:endParaRPr lang="zh-CN" altLang="en-US" sz="1800" b="1">
                    <a:latin typeface="方正姚体" pitchFamily="2" charset="-122"/>
                    <a:ea typeface="方正姚体" pitchFamily="2" charset="-122"/>
                  </a:endParaRPr>
                </a:p>
                <a:p>
                  <a:pPr algn="ctr">
                    <a:lnSpc>
                      <a:spcPct val="170000"/>
                    </a:lnSpc>
                    <a:spcBef>
                      <a:spcPct val="30000"/>
                    </a:spcBef>
                    <a:buClrTx/>
                    <a:buSzTx/>
                    <a:buFontTx/>
                    <a:buNone/>
                  </a:pPr>
                  <a:r>
                    <a:rPr lang="zh-CN" altLang="en-US" sz="1800" b="1">
                      <a:latin typeface="方正姚体" pitchFamily="2" charset="-122"/>
                      <a:ea typeface="方正姚体" pitchFamily="2" charset="-122"/>
                    </a:rPr>
                    <a:t>低成本硬件</a:t>
                  </a:r>
                </a:p>
                <a:p>
                  <a:pPr algn="ctr">
                    <a:lnSpc>
                      <a:spcPct val="170000"/>
                    </a:lnSpc>
                    <a:spcBef>
                      <a:spcPct val="30000"/>
                    </a:spcBef>
                    <a:buClrTx/>
                    <a:buSzTx/>
                    <a:buFontTx/>
                    <a:buNone/>
                  </a:pPr>
                  <a:r>
                    <a:rPr lang="zh-CN" altLang="en-US" sz="1800" b="1">
                      <a:latin typeface="方正姚体" pitchFamily="2" charset="-122"/>
                      <a:ea typeface="方正姚体" pitchFamily="2" charset="-122"/>
                    </a:rPr>
                    <a:t>消费者的影响</a:t>
                  </a:r>
                </a:p>
                <a:p>
                  <a:pPr algn="ctr">
                    <a:spcBef>
                      <a:spcPct val="30000"/>
                    </a:spcBef>
                    <a:buClrTx/>
                    <a:buSzTx/>
                    <a:buFontTx/>
                    <a:buNone/>
                  </a:pPr>
                  <a:endParaRPr lang="zh-CN" altLang="en-US" sz="1400" b="1">
                    <a:latin typeface="方正姚体" pitchFamily="2" charset="-122"/>
                    <a:ea typeface="方正姚体" pitchFamily="2" charset="-122"/>
                  </a:endParaRPr>
                </a:p>
              </p:txBody>
            </p:sp>
            <p:sp>
              <p:nvSpPr>
                <p:cNvPr id="37909" name="Rectangle 31"/>
                <p:cNvSpPr>
                  <a:spLocks noChangeArrowheads="1"/>
                </p:cNvSpPr>
                <p:nvPr/>
              </p:nvSpPr>
              <p:spPr bwMode="auto">
                <a:xfrm>
                  <a:off x="1374" y="438"/>
                  <a:ext cx="674" cy="1418"/>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37905" name="Group 32"/>
              <p:cNvGrpSpPr>
                <a:grpSpLocks/>
              </p:cNvGrpSpPr>
              <p:nvPr/>
            </p:nvGrpSpPr>
            <p:grpSpPr bwMode="auto">
              <a:xfrm>
                <a:off x="2048" y="438"/>
                <a:ext cx="764" cy="1418"/>
                <a:chOff x="2048" y="438"/>
                <a:chExt cx="764" cy="1418"/>
              </a:xfrm>
            </p:grpSpPr>
            <p:sp>
              <p:nvSpPr>
                <p:cNvPr id="37906" name="Rectangle 33"/>
                <p:cNvSpPr>
                  <a:spLocks noChangeArrowheads="1"/>
                </p:cNvSpPr>
                <p:nvPr/>
              </p:nvSpPr>
              <p:spPr bwMode="auto">
                <a:xfrm>
                  <a:off x="2091" y="438"/>
                  <a:ext cx="678"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lnSpc>
                      <a:spcPct val="130000"/>
                    </a:lnSpc>
                    <a:spcBef>
                      <a:spcPct val="30000"/>
                    </a:spcBef>
                    <a:buClrTx/>
                    <a:buSzTx/>
                    <a:buFontTx/>
                    <a:buNone/>
                  </a:pPr>
                  <a:r>
                    <a:rPr lang="zh-CN" altLang="en-US" sz="1800" b="1">
                      <a:latin typeface="方正姚体" pitchFamily="2" charset="-122"/>
                      <a:ea typeface="方正姚体" pitchFamily="2" charset="-122"/>
                    </a:rPr>
                    <a:t>强大的桌面系统</a:t>
                  </a:r>
                </a:p>
                <a:p>
                  <a:pPr algn="ctr">
                    <a:lnSpc>
                      <a:spcPct val="130000"/>
                    </a:lnSpc>
                    <a:spcBef>
                      <a:spcPct val="30000"/>
                    </a:spcBef>
                    <a:buClrTx/>
                    <a:buSzTx/>
                    <a:buFontTx/>
                    <a:buNone/>
                  </a:pPr>
                  <a:r>
                    <a:rPr lang="zh-CN" altLang="en-US" sz="1800" b="1">
                      <a:latin typeface="方正姚体" pitchFamily="2" charset="-122"/>
                      <a:ea typeface="方正姚体" pitchFamily="2" charset="-122"/>
                    </a:rPr>
                    <a:t>面向对象技术</a:t>
                  </a:r>
                </a:p>
                <a:p>
                  <a:pPr algn="ctr">
                    <a:lnSpc>
                      <a:spcPct val="130000"/>
                    </a:lnSpc>
                    <a:spcBef>
                      <a:spcPct val="30000"/>
                    </a:spcBef>
                    <a:buClrTx/>
                    <a:buSzTx/>
                    <a:buFontTx/>
                    <a:buNone/>
                  </a:pPr>
                  <a:r>
                    <a:rPr lang="zh-CN" altLang="en-US" sz="1800" b="1">
                      <a:latin typeface="方正姚体" pitchFamily="2" charset="-122"/>
                      <a:ea typeface="方正姚体" pitchFamily="2" charset="-122"/>
                    </a:rPr>
                    <a:t>专家系统</a:t>
                  </a:r>
                </a:p>
                <a:p>
                  <a:pPr algn="ctr">
                    <a:lnSpc>
                      <a:spcPct val="130000"/>
                    </a:lnSpc>
                    <a:spcBef>
                      <a:spcPct val="30000"/>
                    </a:spcBef>
                    <a:buClrTx/>
                    <a:buSzTx/>
                    <a:buFontTx/>
                    <a:buNone/>
                  </a:pPr>
                  <a:r>
                    <a:rPr lang="zh-CN" altLang="en-US" sz="1800" b="1">
                      <a:latin typeface="方正姚体" pitchFamily="2" charset="-122"/>
                      <a:ea typeface="方正姚体" pitchFamily="2" charset="-122"/>
                    </a:rPr>
                    <a:t>人工神经网络</a:t>
                  </a:r>
                </a:p>
                <a:p>
                  <a:pPr algn="ctr">
                    <a:lnSpc>
                      <a:spcPct val="130000"/>
                    </a:lnSpc>
                    <a:spcBef>
                      <a:spcPct val="30000"/>
                    </a:spcBef>
                    <a:buClrTx/>
                    <a:buSzTx/>
                    <a:buFontTx/>
                    <a:buNone/>
                  </a:pPr>
                  <a:r>
                    <a:rPr lang="zh-CN" altLang="en-US" sz="1800" b="1">
                      <a:latin typeface="方正姚体" pitchFamily="2" charset="-122"/>
                      <a:ea typeface="方正姚体" pitchFamily="2" charset="-122"/>
                    </a:rPr>
                    <a:t>并行计算</a:t>
                  </a:r>
                </a:p>
                <a:p>
                  <a:pPr algn="ctr">
                    <a:lnSpc>
                      <a:spcPct val="130000"/>
                    </a:lnSpc>
                    <a:spcBef>
                      <a:spcPct val="30000"/>
                    </a:spcBef>
                    <a:buClrTx/>
                    <a:buSzTx/>
                    <a:buFontTx/>
                    <a:buNone/>
                  </a:pPr>
                  <a:r>
                    <a:rPr lang="zh-CN" altLang="en-US" sz="1800" b="1">
                      <a:latin typeface="方正姚体" pitchFamily="2" charset="-122"/>
                      <a:ea typeface="方正姚体" pitchFamily="2" charset="-122"/>
                    </a:rPr>
                    <a:t>网络计算机</a:t>
                  </a:r>
                </a:p>
                <a:p>
                  <a:pPr algn="ctr">
                    <a:spcBef>
                      <a:spcPct val="30000"/>
                    </a:spcBef>
                    <a:buClrTx/>
                    <a:buSzTx/>
                    <a:buFontTx/>
                    <a:buNone/>
                  </a:pPr>
                  <a:endParaRPr lang="zh-CN" altLang="en-US" sz="1200" b="1">
                    <a:latin typeface="Arial" pitchFamily="34" charset="0"/>
                  </a:endParaRPr>
                </a:p>
              </p:txBody>
            </p:sp>
            <p:sp>
              <p:nvSpPr>
                <p:cNvPr id="37907" name="Rectangle 34"/>
                <p:cNvSpPr>
                  <a:spLocks noChangeArrowheads="1"/>
                </p:cNvSpPr>
                <p:nvPr/>
              </p:nvSpPr>
              <p:spPr bwMode="auto">
                <a:xfrm>
                  <a:off x="2048" y="438"/>
                  <a:ext cx="764" cy="1418"/>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sp>
          <p:nvSpPr>
            <p:cNvPr id="37895" name="Rectangle 35"/>
            <p:cNvSpPr>
              <a:spLocks noChangeArrowheads="1"/>
            </p:cNvSpPr>
            <p:nvPr/>
          </p:nvSpPr>
          <p:spPr bwMode="auto">
            <a:xfrm>
              <a:off x="-3" y="-3"/>
              <a:ext cx="2818" cy="1862"/>
            </a:xfrm>
            <a:prstGeom prst="rect">
              <a:avLst/>
            </a:prstGeom>
            <a:noFill/>
            <a:ln w="952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sp>
        <p:nvSpPr>
          <p:cNvPr id="37893" name="灯片编号占位符 3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6C62D721-B1DE-422C-B4C3-287553ABE6EE}" type="slidenum">
              <a:rPr lang="zh-CN" altLang="en-US" sz="1200" smtClean="0">
                <a:solidFill>
                  <a:schemeClr val="bg2"/>
                </a:solidFill>
                <a:latin typeface="Arial" pitchFamily="34" charset="0"/>
              </a:rPr>
              <a:pPr eaLnBrk="1" hangingPunct="1">
                <a:spcBef>
                  <a:spcPct val="0"/>
                </a:spcBef>
                <a:buClrTx/>
                <a:buSzTx/>
                <a:buFontTx/>
                <a:buNone/>
              </a:pPr>
              <a:t>33</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90498" name="Rectangle 2"/>
          <p:cNvSpPr>
            <a:spLocks noGrp="1" noRot="1" noChangeArrowheads="1"/>
          </p:cNvSpPr>
          <p:nvPr>
            <p:ph type="title"/>
          </p:nvPr>
        </p:nvSpPr>
        <p:spPr>
          <a:xfrm>
            <a:off x="1331913" y="228600"/>
            <a:ext cx="7050087" cy="884238"/>
          </a:xfrm>
        </p:spPr>
        <p:txBody>
          <a:bodyPr/>
          <a:lstStyle/>
          <a:p>
            <a:pPr eaLnBrk="1" hangingPunct="1">
              <a:defRPr/>
            </a:pPr>
            <a:r>
              <a:rPr lang="zh-CN" altLang="en-US" sz="3200" dirty="0" smtClean="0">
                <a:ea typeface="宋体" pitchFamily="2" charset="-122"/>
              </a:rPr>
              <a:t>一、</a:t>
            </a:r>
            <a:r>
              <a:rPr lang="en-US" altLang="zh-CN" sz="3200" dirty="0" smtClean="0">
                <a:ea typeface="宋体" pitchFamily="2" charset="-122"/>
              </a:rPr>
              <a:t>Evolution of Software</a:t>
            </a:r>
            <a:br>
              <a:rPr lang="en-US" altLang="zh-CN" sz="3200" dirty="0" smtClean="0">
                <a:ea typeface="宋体" pitchFamily="2" charset="-122"/>
              </a:rPr>
            </a:br>
            <a:r>
              <a:rPr lang="zh-CN" altLang="en-US" sz="3200" dirty="0" smtClean="0">
                <a:ea typeface="宋体" pitchFamily="2" charset="-122"/>
              </a:rPr>
              <a:t>软件的进化</a:t>
            </a:r>
            <a:r>
              <a:rPr lang="zh-CN" altLang="en-US" sz="3600" dirty="0" smtClean="0">
                <a:ea typeface="宋体" pitchFamily="2" charset="-122"/>
              </a:rPr>
              <a:t> </a:t>
            </a:r>
          </a:p>
        </p:txBody>
      </p:sp>
      <p:sp>
        <p:nvSpPr>
          <p:cNvPr id="3891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705128DE-22EF-4097-97B3-A9276561E7D7}" type="slidenum">
              <a:rPr lang="zh-CN" altLang="en-US" sz="1200" smtClean="0">
                <a:solidFill>
                  <a:schemeClr val="bg2"/>
                </a:solidFill>
                <a:latin typeface="Arial" pitchFamily="34" charset="0"/>
              </a:rPr>
              <a:pPr eaLnBrk="1" hangingPunct="1">
                <a:spcBef>
                  <a:spcPct val="0"/>
                </a:spcBef>
                <a:buClrTx/>
                <a:buSzTx/>
                <a:buFontTx/>
                <a:buNone/>
              </a:pPr>
              <a:t>34</a:t>
            </a:fld>
            <a:endParaRPr lang="en-US" altLang="zh-CN" sz="1200" smtClean="0">
              <a:solidFill>
                <a:schemeClr val="bg2"/>
              </a:solidFill>
              <a:latin typeface="Arial" pitchFamily="34" charset="0"/>
            </a:endParaRPr>
          </a:p>
        </p:txBody>
      </p:sp>
      <p:graphicFrame>
        <p:nvGraphicFramePr>
          <p:cNvPr id="7" name="Group 202"/>
          <p:cNvGraphicFramePr>
            <a:graphicFrameLocks noGrp="1"/>
          </p:cNvGraphicFramePr>
          <p:nvPr>
            <p:ph type="tbl" idx="1"/>
          </p:nvPr>
        </p:nvGraphicFramePr>
        <p:xfrm>
          <a:off x="250825" y="1125538"/>
          <a:ext cx="8569324" cy="5065715"/>
        </p:xfrm>
        <a:graphic>
          <a:graphicData uri="http://schemas.openxmlformats.org/drawingml/2006/table">
            <a:tbl>
              <a:tblPr/>
              <a:tblGrid>
                <a:gridCol w="1382816"/>
                <a:gridCol w="2142331"/>
                <a:gridCol w="2142331"/>
                <a:gridCol w="2901846"/>
              </a:tblGrid>
              <a:tr h="62788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特点</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程序设计阶段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6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(50</a:t>
                      </a:r>
                      <a:r>
                        <a:rPr kumimoji="0" lang="zh-CN" altLang="en-US" sz="16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至</a:t>
                      </a:r>
                      <a:r>
                        <a:rPr kumimoji="0" lang="en-US" altLang="zh-CN" sz="16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60</a:t>
                      </a:r>
                      <a:r>
                        <a:rPr kumimoji="0" lang="zh-CN" altLang="en-US" sz="16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年代</a:t>
                      </a:r>
                      <a:r>
                        <a:rPr kumimoji="0" lang="en-US" altLang="zh-CN" sz="16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marL="91444" marR="91444" marT="45717" marB="45717"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程序系统阶段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6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(60</a:t>
                      </a:r>
                      <a:r>
                        <a:rPr kumimoji="0" lang="zh-CN" altLang="en-US" sz="16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至</a:t>
                      </a:r>
                      <a:r>
                        <a:rPr kumimoji="0" lang="en-US" altLang="zh-CN" sz="16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70</a:t>
                      </a:r>
                      <a:r>
                        <a:rPr kumimoji="0" lang="zh-CN" altLang="en-US" sz="16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年代</a:t>
                      </a:r>
                      <a:r>
                        <a:rPr kumimoji="0" lang="en-US" altLang="zh-CN" sz="16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marL="91444" marR="91444" marT="45717" marB="45717"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软件工程阶段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6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(70</a:t>
                      </a:r>
                      <a:r>
                        <a:rPr kumimoji="0" lang="zh-CN" altLang="en-US" sz="16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年代以后</a:t>
                      </a:r>
                      <a:r>
                        <a:rPr kumimoji="0" lang="en-US" altLang="zh-CN" sz="16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marL="91444" marR="91444" marT="45717" marB="45717"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308419">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软件所指</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程序</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程序及说明书</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程序、文档、数据</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45719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主要程序设计语言</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汇编及机器语言</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高级语言</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软件语言</a:t>
                      </a:r>
                      <a:r>
                        <a:rPr kumimoji="0" lang="en-US" altLang="zh-CN"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如需求定义语言等</a:t>
                      </a:r>
                      <a:r>
                        <a:rPr kumimoji="0" lang="en-US" altLang="zh-CN"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28801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rPr>
                        <a:t>软件工作范围</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程序编写</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包括设计和测试</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软件生命周期</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28801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rPr>
                        <a:t>需求者</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程序设计者本人</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少数用户</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市场用户</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28801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rPr>
                        <a:t>开发软件的组织</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个人</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开发小组</a:t>
                      </a:r>
                      <a:r>
                        <a:rPr kumimoji="0" lang="en-US" altLang="zh-CN"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r>
                        <a:rPr kumimoji="0" lang="en-US" altLang="zh-CN" sz="1200" b="1" i="0" u="none" strike="noStrike" cap="none" normalizeH="0" baseline="0" smtClean="0">
                          <a:ln>
                            <a:noFill/>
                          </a:ln>
                          <a:solidFill>
                            <a:srgbClr val="FFFF00"/>
                          </a:solidFill>
                          <a:effectLst>
                            <a:outerShdw blurRad="38100" dist="38100" dir="2700000" algn="tl">
                              <a:srgbClr val="000000"/>
                            </a:outerShdw>
                          </a:effectLst>
                          <a:latin typeface="Arial"/>
                          <a:ea typeface="宋体" pitchFamily="2" charset="-122"/>
                        </a:rPr>
                        <a:t>“</a:t>
                      </a: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软件作坊</a:t>
                      </a: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Arial"/>
                          <a:ea typeface="宋体" pitchFamily="2" charset="-122"/>
                        </a:rPr>
                        <a:t>”</a:t>
                      </a:r>
                      <a:r>
                        <a:rPr kumimoji="0" lang="en-US" altLang="zh-CN"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开发小组及大中型软件开发机构</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28801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软件规模</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小型</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中小型</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大中小型</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28801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rPr>
                        <a:t>决定质量的因素</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个人程序技术</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小组技术水平</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管理水平</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64007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rPr>
                        <a:t>开发技术和手段</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子程序</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程序库</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结构化程序设计</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数据库、开发工具、开发环境、工程化开发方法、标准和规范、网络及分布式开发、面向对象技术</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296006">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维护责任者</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程序设计者</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开发小组</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专职维护人员</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72925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rPr>
                        <a:t>硬件特征</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价格高</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存储容量小</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工作可靠性差</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降价、速度、容量及工作可靠性有明显提高</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向超高速、大容量、微型化及网络化方向发展</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566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rPr>
                        <a:t>软件特征</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完全不受重视</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软件技术的发展不能满足需要，出现软件危机</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2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开发技术有进步，但未获突破性进展，价高，未完全摆脱软件危机</a:t>
                      </a:r>
                    </a:p>
                  </a:txBody>
                  <a:tcPr marL="91444" marR="91444" marT="45717" marB="45717"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93570" name="Rectangle 2"/>
          <p:cNvSpPr>
            <a:spLocks noGrp="1" noRot="1" noChangeArrowheads="1"/>
          </p:cNvSpPr>
          <p:nvPr>
            <p:ph type="title"/>
          </p:nvPr>
        </p:nvSpPr>
        <p:spPr/>
        <p:txBody>
          <a:bodyPr/>
          <a:lstStyle/>
          <a:p>
            <a:pPr eaLnBrk="1" hangingPunct="1">
              <a:defRPr/>
            </a:pPr>
            <a:r>
              <a:rPr lang="zh-CN" altLang="en-US" b="0" smtClean="0">
                <a:latin typeface="宋体" pitchFamily="2" charset="-122"/>
                <a:ea typeface="宋体" pitchFamily="2" charset="-122"/>
              </a:rPr>
              <a:t>软件最根本的变化</a:t>
            </a:r>
            <a:r>
              <a:rPr lang="zh-CN" altLang="en-US" smtClean="0">
                <a:latin typeface="宋体" pitchFamily="2" charset="-122"/>
                <a:ea typeface="宋体" pitchFamily="2" charset="-122"/>
              </a:rPr>
              <a:t> </a:t>
            </a:r>
          </a:p>
        </p:txBody>
      </p:sp>
      <p:sp>
        <p:nvSpPr>
          <p:cNvPr id="493571" name="Rectangle 3"/>
          <p:cNvSpPr>
            <a:spLocks noGrp="1" noChangeArrowheads="1"/>
          </p:cNvSpPr>
          <p:nvPr>
            <p:ph type="body" idx="1"/>
          </p:nvPr>
        </p:nvSpPr>
        <p:spPr>
          <a:xfrm>
            <a:off x="457200" y="1125538"/>
            <a:ext cx="8229600" cy="5000625"/>
          </a:xfrm>
        </p:spPr>
        <p:txBody>
          <a:bodyPr/>
          <a:lstStyle/>
          <a:p>
            <a:pPr eaLnBrk="1" hangingPunct="1">
              <a:lnSpc>
                <a:spcPct val="80000"/>
              </a:lnSpc>
              <a:defRPr/>
            </a:pPr>
            <a:r>
              <a:rPr lang="zh-CN" altLang="en-US" sz="2000" b="1" dirty="0" smtClean="0">
                <a:solidFill>
                  <a:srgbClr val="FFFF00"/>
                </a:solidFill>
                <a:latin typeface="宋体" pitchFamily="2" charset="-122"/>
                <a:ea typeface="宋体" pitchFamily="2" charset="-122"/>
              </a:rPr>
              <a:t>人们改变了对软件的看法</a:t>
            </a:r>
            <a:endParaRPr lang="en-US" altLang="zh-CN" sz="2000" b="1" dirty="0" smtClean="0">
              <a:solidFill>
                <a:srgbClr val="FFFF00"/>
              </a:solidFill>
              <a:latin typeface="宋体" pitchFamily="2" charset="-122"/>
              <a:ea typeface="宋体" pitchFamily="2" charset="-122"/>
            </a:endParaRPr>
          </a:p>
          <a:p>
            <a:pPr marL="0" indent="0" eaLnBrk="1" hangingPunct="1">
              <a:buNone/>
              <a:defRPr/>
            </a:pPr>
            <a:r>
              <a:rPr lang="en-US" altLang="zh-CN" sz="2000" b="1" dirty="0" smtClean="0">
                <a:latin typeface="宋体" pitchFamily="2" charset="-122"/>
                <a:ea typeface="宋体" pitchFamily="2" charset="-122"/>
              </a:rPr>
              <a:t>    </a:t>
            </a:r>
            <a:r>
              <a:rPr lang="en-US" altLang="zh-CN" sz="2000" b="1" dirty="0">
                <a:latin typeface="宋体" pitchFamily="2" charset="-122"/>
                <a:ea typeface="宋体" pitchFamily="2" charset="-122"/>
              </a:rPr>
              <a:t>50</a:t>
            </a:r>
            <a:r>
              <a:rPr lang="zh-CN" altLang="en-US" sz="2000" b="1" dirty="0">
                <a:latin typeface="宋体" pitchFamily="2" charset="-122"/>
                <a:ea typeface="宋体" pitchFamily="2" charset="-122"/>
              </a:rPr>
              <a:t>年代到</a:t>
            </a:r>
            <a:r>
              <a:rPr lang="en-US" altLang="zh-CN" sz="2000" b="1" dirty="0">
                <a:latin typeface="宋体" pitchFamily="2" charset="-122"/>
                <a:ea typeface="宋体" pitchFamily="2" charset="-122"/>
              </a:rPr>
              <a:t>60</a:t>
            </a:r>
            <a:r>
              <a:rPr lang="zh-CN" altLang="en-US" sz="2000" b="1" dirty="0">
                <a:latin typeface="宋体" pitchFamily="2" charset="-122"/>
                <a:ea typeface="宋体" pitchFamily="2" charset="-122"/>
              </a:rPr>
              <a:t>年代时，程序设计曾经被看做是一种任人发挥创造才能的技术领域。当时人们认为，写出的程序只要能在计算机上得出正确的结果，程序的写法可以不受任何约束。随着计算机的广泛使用，人们要求这些程序容易看懂、容易使用，并且容易修改和扩充。于是，程序便从个人按自己意图创造的</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艺术品</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转变为能被广大用户接受的工程化产品。</a:t>
            </a:r>
          </a:p>
          <a:p>
            <a:pPr eaLnBrk="1" hangingPunct="1">
              <a:defRPr/>
            </a:pPr>
            <a:r>
              <a:rPr lang="zh-CN" altLang="en-US" sz="2000" b="1" dirty="0" smtClean="0">
                <a:solidFill>
                  <a:srgbClr val="FFFF00"/>
                </a:solidFill>
                <a:latin typeface="宋体" pitchFamily="2" charset="-122"/>
                <a:ea typeface="宋体" pitchFamily="2" charset="-122"/>
              </a:rPr>
              <a:t>软件的需求是软件发展的动力</a:t>
            </a:r>
            <a:endParaRPr lang="en-US" altLang="zh-CN" sz="2000" b="1" dirty="0">
              <a:latin typeface="宋体" pitchFamily="2" charset="-122"/>
              <a:ea typeface="宋体" pitchFamily="2" charset="-122"/>
            </a:endParaRPr>
          </a:p>
          <a:p>
            <a:pPr marL="0" indent="0" eaLnBrk="1" hangingPunct="1">
              <a:buNone/>
              <a:defRPr/>
            </a:pPr>
            <a:r>
              <a:rPr lang="en-US" altLang="zh-CN" sz="2000" b="1" dirty="0" smtClean="0">
                <a:latin typeface="宋体" pitchFamily="2" charset="-122"/>
                <a:ea typeface="宋体" pitchFamily="2" charset="-122"/>
              </a:rPr>
              <a:t>   </a:t>
            </a:r>
            <a:r>
              <a:rPr lang="zh-CN" altLang="en-US" sz="2000" b="1" dirty="0" smtClean="0">
                <a:latin typeface="宋体" pitchFamily="2" charset="-122"/>
                <a:ea typeface="宋体" pitchFamily="2" charset="-122"/>
              </a:rPr>
              <a:t>早期的程序开发者只是为了满足自己的需要，这种自给自足的生产方式仍然是其低级阶段的表现。进入软件工程阶段以后，软件开发的成果具有社会属性，它要在市场中流通以满足广大用户的需要。</a:t>
            </a:r>
          </a:p>
          <a:p>
            <a:pPr eaLnBrk="1" hangingPunct="1">
              <a:defRPr/>
            </a:pPr>
            <a:r>
              <a:rPr lang="zh-CN" altLang="en-US" sz="2000" b="1" dirty="0" smtClean="0">
                <a:solidFill>
                  <a:srgbClr val="FFFF00"/>
                </a:solidFill>
                <a:latin typeface="宋体" pitchFamily="2" charset="-122"/>
                <a:ea typeface="宋体" pitchFamily="2" charset="-122"/>
              </a:rPr>
              <a:t>软件工作的范围从只考虑程序的编写扩展到涉及整个软件生存期</a:t>
            </a:r>
            <a:endParaRPr lang="en-US" altLang="zh-CN" sz="2000" b="1" dirty="0">
              <a:solidFill>
                <a:srgbClr val="FFFF00"/>
              </a:solidFill>
              <a:latin typeface="宋体" pitchFamily="2" charset="-122"/>
              <a:ea typeface="宋体" pitchFamily="2" charset="-122"/>
            </a:endParaRPr>
          </a:p>
          <a:p>
            <a:pPr marL="0" indent="0" eaLnBrk="1" hangingPunct="1">
              <a:buNone/>
              <a:defRPr/>
            </a:pPr>
            <a:r>
              <a:rPr lang="zh-CN" altLang="en-US" sz="2000" b="1" dirty="0" smtClean="0">
                <a:latin typeface="宋体" pitchFamily="2" charset="-122"/>
                <a:ea typeface="宋体" pitchFamily="2" charset="-122"/>
              </a:rPr>
              <a:t>   在软件技术发展的第二阶段，随着计算机硬件技术的进步，要求软     件能与之相适应。然而，软件技术的进步一直未能满足形势发展提出的要求，软件质量得不到保证，软件成本不断上升，软件开发的生产率无法提高。</a:t>
            </a:r>
          </a:p>
        </p:txBody>
      </p:sp>
      <p:sp>
        <p:nvSpPr>
          <p:cNvPr id="3994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C1BEE4E2-780E-4D2B-932B-97A1E68A66CB}" type="slidenum">
              <a:rPr lang="zh-CN" altLang="en-US" sz="1200" smtClean="0">
                <a:solidFill>
                  <a:schemeClr val="bg2"/>
                </a:solidFill>
                <a:latin typeface="Arial" pitchFamily="34" charset="0"/>
              </a:rPr>
              <a:pPr eaLnBrk="1" hangingPunct="1">
                <a:spcBef>
                  <a:spcPct val="0"/>
                </a:spcBef>
                <a:buClrTx/>
                <a:buSzTx/>
                <a:buFontTx/>
                <a:buNone/>
              </a:pPr>
              <a:t>35</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159746" name="Rectangle 2"/>
          <p:cNvSpPr>
            <a:spLocks noGrp="1" noRot="1" noChangeArrowheads="1"/>
          </p:cNvSpPr>
          <p:nvPr>
            <p:ph type="title"/>
          </p:nvPr>
        </p:nvSpPr>
        <p:spPr>
          <a:xfrm>
            <a:off x="1258888" y="228600"/>
            <a:ext cx="7489825" cy="884238"/>
          </a:xfrm>
        </p:spPr>
        <p:txBody>
          <a:bodyPr/>
          <a:lstStyle/>
          <a:p>
            <a:pPr eaLnBrk="1" hangingPunct="1">
              <a:defRPr/>
            </a:pPr>
            <a:r>
              <a:rPr lang="zh-CN" altLang="en-US" sz="3200" smtClean="0">
                <a:ea typeface="宋体" pitchFamily="2" charset="-122"/>
              </a:rPr>
              <a:t>二、</a:t>
            </a:r>
            <a:r>
              <a:rPr lang="en-US" altLang="zh-CN" sz="3200" smtClean="0">
                <a:ea typeface="宋体" pitchFamily="2" charset="-122"/>
              </a:rPr>
              <a:t>P</a:t>
            </a:r>
            <a:r>
              <a:rPr lang="en-US" altLang="en-US" sz="3200" smtClean="0"/>
              <a:t>henomena</a:t>
            </a:r>
            <a:r>
              <a:rPr lang="en-US" altLang="zh-CN" sz="3200" smtClean="0">
                <a:ea typeface="宋体" pitchFamily="2" charset="-122"/>
              </a:rPr>
              <a:t> of Software Crisis</a:t>
            </a:r>
            <a:br>
              <a:rPr lang="en-US" altLang="zh-CN" sz="3200" smtClean="0">
                <a:ea typeface="宋体" pitchFamily="2" charset="-122"/>
              </a:rPr>
            </a:br>
            <a:r>
              <a:rPr lang="zh-CN" altLang="en-US" sz="3200" smtClean="0">
                <a:ea typeface="宋体" pitchFamily="2" charset="-122"/>
              </a:rPr>
              <a:t>软件危机的表现</a:t>
            </a:r>
            <a:r>
              <a:rPr lang="zh-CN" altLang="en-US" smtClean="0">
                <a:ea typeface="宋体" pitchFamily="2" charset="-122"/>
              </a:rPr>
              <a:t> </a:t>
            </a:r>
          </a:p>
        </p:txBody>
      </p:sp>
      <p:sp>
        <p:nvSpPr>
          <p:cNvPr id="159747" name="Rectangle 3"/>
          <p:cNvSpPr>
            <a:spLocks noGrp="1" noChangeArrowheads="1"/>
          </p:cNvSpPr>
          <p:nvPr>
            <p:ph type="body" idx="1"/>
          </p:nvPr>
        </p:nvSpPr>
        <p:spPr>
          <a:xfrm>
            <a:off x="900113" y="1268413"/>
            <a:ext cx="7632700" cy="2493962"/>
          </a:xfrm>
        </p:spPr>
        <p:txBody>
          <a:bodyPr/>
          <a:lstStyle/>
          <a:p>
            <a:pPr eaLnBrk="1" hangingPunct="1">
              <a:lnSpc>
                <a:spcPct val="80000"/>
              </a:lnSpc>
              <a:buFont typeface="Wingdings" pitchFamily="2" charset="2"/>
              <a:buNone/>
            </a:pPr>
            <a:r>
              <a:rPr lang="en-US" altLang="zh-CN" sz="1800" b="1" smtClean="0">
                <a:effectLst/>
                <a:ea typeface="宋体" pitchFamily="2" charset="-122"/>
              </a:rPr>
              <a:t>Cost and schedule of developing can not be estimated accurately.</a:t>
            </a:r>
          </a:p>
          <a:p>
            <a:pPr eaLnBrk="1" hangingPunct="1">
              <a:lnSpc>
                <a:spcPct val="80000"/>
              </a:lnSpc>
              <a:buFont typeface="Wingdings" pitchFamily="2" charset="2"/>
              <a:buNone/>
            </a:pPr>
            <a:endParaRPr lang="zh-CN" altLang="en-US" sz="1800" b="1" smtClean="0">
              <a:solidFill>
                <a:schemeClr val="accent2"/>
              </a:solidFill>
              <a:effectLst/>
              <a:ea typeface="宋体" pitchFamily="2" charset="-122"/>
            </a:endParaRPr>
          </a:p>
          <a:p>
            <a:pPr eaLnBrk="1" hangingPunct="1">
              <a:lnSpc>
                <a:spcPct val="80000"/>
              </a:lnSpc>
              <a:buFont typeface="Wingdings" pitchFamily="2" charset="2"/>
              <a:buNone/>
            </a:pPr>
            <a:r>
              <a:rPr lang="en-US" altLang="zh-CN" sz="1800" b="1" smtClean="0">
                <a:effectLst/>
                <a:ea typeface="宋体" pitchFamily="2" charset="-122"/>
              </a:rPr>
              <a:t>User are always unsatisfied with delivered software system.</a:t>
            </a:r>
          </a:p>
          <a:p>
            <a:pPr eaLnBrk="1" hangingPunct="1">
              <a:lnSpc>
                <a:spcPct val="80000"/>
              </a:lnSpc>
              <a:buFont typeface="Wingdings" pitchFamily="2" charset="2"/>
              <a:buNone/>
            </a:pPr>
            <a:endParaRPr lang="zh-CN" altLang="en-US" sz="1800" b="1" smtClean="0">
              <a:solidFill>
                <a:schemeClr val="accent2"/>
              </a:solidFill>
              <a:effectLst/>
              <a:ea typeface="宋体" pitchFamily="2" charset="-122"/>
            </a:endParaRPr>
          </a:p>
          <a:p>
            <a:pPr eaLnBrk="1" hangingPunct="1">
              <a:lnSpc>
                <a:spcPct val="80000"/>
              </a:lnSpc>
              <a:buFont typeface="Wingdings" pitchFamily="2" charset="2"/>
              <a:buNone/>
            </a:pPr>
            <a:r>
              <a:rPr lang="en-US" altLang="zh-CN" sz="1800" b="1" smtClean="0">
                <a:effectLst/>
                <a:ea typeface="宋体" pitchFamily="2" charset="-122"/>
              </a:rPr>
              <a:t>Quality of software are usually poor.</a:t>
            </a:r>
          </a:p>
          <a:p>
            <a:pPr eaLnBrk="1" hangingPunct="1">
              <a:lnSpc>
                <a:spcPct val="80000"/>
              </a:lnSpc>
              <a:buFont typeface="Wingdings" pitchFamily="2" charset="2"/>
              <a:buNone/>
            </a:pPr>
            <a:endParaRPr lang="zh-CN" altLang="en-US" sz="1800" b="1" smtClean="0">
              <a:solidFill>
                <a:schemeClr val="accent2"/>
              </a:solidFill>
              <a:effectLst/>
              <a:ea typeface="宋体" pitchFamily="2" charset="-122"/>
            </a:endParaRPr>
          </a:p>
          <a:p>
            <a:pPr eaLnBrk="1" hangingPunct="1">
              <a:lnSpc>
                <a:spcPct val="80000"/>
              </a:lnSpc>
              <a:buFont typeface="Wingdings" pitchFamily="2" charset="2"/>
              <a:buNone/>
            </a:pPr>
            <a:r>
              <a:rPr lang="en-US" altLang="zh-CN" sz="1800" b="1" smtClean="0">
                <a:effectLst/>
                <a:ea typeface="宋体" pitchFamily="2" charset="-122"/>
              </a:rPr>
              <a:t>Software can hardly be maintained.</a:t>
            </a:r>
            <a:endParaRPr lang="zh-CN" altLang="en-US" sz="1800" b="1" smtClean="0">
              <a:solidFill>
                <a:schemeClr val="accent2"/>
              </a:solidFill>
              <a:effectLst/>
              <a:ea typeface="宋体" pitchFamily="2" charset="-122"/>
            </a:endParaRPr>
          </a:p>
        </p:txBody>
      </p:sp>
      <p:sp>
        <p:nvSpPr>
          <p:cNvPr id="159802" name="Text Box 58"/>
          <p:cNvSpPr txBox="1">
            <a:spLocks noChangeArrowheads="1"/>
          </p:cNvSpPr>
          <p:nvPr/>
        </p:nvSpPr>
        <p:spPr bwMode="auto">
          <a:xfrm>
            <a:off x="1854200" y="3795713"/>
            <a:ext cx="624681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r>
              <a:rPr lang="en-US" altLang="zh-CN" sz="1600" b="1" dirty="0"/>
              <a:t>There is always no proper document of software.</a:t>
            </a:r>
          </a:p>
          <a:p>
            <a:pPr algn="r">
              <a:spcBef>
                <a:spcPct val="0"/>
              </a:spcBef>
              <a:buClrTx/>
              <a:buSzTx/>
              <a:buFontTx/>
              <a:buNone/>
            </a:pPr>
            <a:endParaRPr lang="zh-CN" altLang="en-US" sz="800" b="1" dirty="0">
              <a:solidFill>
                <a:schemeClr val="accent2"/>
              </a:solidFill>
              <a:latin typeface="Garamond" pitchFamily="18" charset="0"/>
            </a:endParaRPr>
          </a:p>
          <a:p>
            <a:pPr algn="r">
              <a:spcBef>
                <a:spcPct val="0"/>
              </a:spcBef>
              <a:buClrTx/>
              <a:buSzTx/>
              <a:buFontTx/>
              <a:buNone/>
            </a:pPr>
            <a:endParaRPr lang="zh-CN" altLang="en-US" sz="800" b="1" dirty="0">
              <a:solidFill>
                <a:schemeClr val="accent2"/>
              </a:solidFill>
              <a:latin typeface="Garamond" pitchFamily="18" charset="0"/>
            </a:endParaRPr>
          </a:p>
          <a:p>
            <a:pPr algn="r">
              <a:spcBef>
                <a:spcPct val="0"/>
              </a:spcBef>
              <a:buClrTx/>
              <a:buSzTx/>
              <a:buNone/>
            </a:pPr>
            <a:r>
              <a:rPr lang="en-US" altLang="zh-CN" sz="1600" b="1" dirty="0"/>
              <a:t>Proportion of software cost in computer system are increasing.</a:t>
            </a:r>
          </a:p>
          <a:p>
            <a:pPr algn="r">
              <a:spcBef>
                <a:spcPct val="0"/>
              </a:spcBef>
              <a:buClrTx/>
              <a:buSzTx/>
              <a:buFontTx/>
              <a:buNone/>
            </a:pPr>
            <a:endParaRPr lang="zh-CN" altLang="en-US" sz="800" b="1" dirty="0">
              <a:solidFill>
                <a:schemeClr val="accent2"/>
              </a:solidFill>
              <a:latin typeface="Garamond" pitchFamily="18" charset="0"/>
            </a:endParaRPr>
          </a:p>
          <a:p>
            <a:pPr algn="r">
              <a:spcBef>
                <a:spcPct val="0"/>
              </a:spcBef>
              <a:buClrTx/>
              <a:buSzTx/>
              <a:buFontTx/>
              <a:buNone/>
            </a:pPr>
            <a:endParaRPr lang="zh-CN" altLang="en-US" sz="800" b="1" dirty="0">
              <a:solidFill>
                <a:schemeClr val="accent2"/>
              </a:solidFill>
              <a:latin typeface="Garamond" pitchFamily="18" charset="0"/>
            </a:endParaRPr>
          </a:p>
          <a:p>
            <a:pPr algn="r">
              <a:spcBef>
                <a:spcPct val="0"/>
              </a:spcBef>
              <a:buClrTx/>
              <a:buSzTx/>
              <a:buNone/>
            </a:pPr>
            <a:r>
              <a:rPr lang="en-US" altLang="zh-CN" sz="1600" b="1" dirty="0"/>
              <a:t>The progress of software productivity can not catch up with </a:t>
            </a:r>
            <a:r>
              <a:rPr lang="en-US" altLang="zh-CN" sz="1600" b="1" dirty="0" smtClean="0"/>
              <a:t>trend </a:t>
            </a:r>
            <a:r>
              <a:rPr lang="en-US" altLang="zh-CN" sz="1600" b="1" dirty="0"/>
              <a:t>of pervasively using of computer.</a:t>
            </a:r>
            <a:endParaRPr lang="zh-CN" altLang="en-US" sz="1600" b="1" dirty="0"/>
          </a:p>
        </p:txBody>
      </p:sp>
      <p:grpSp>
        <p:nvGrpSpPr>
          <p:cNvPr id="2" name="Group 134"/>
          <p:cNvGrpSpPr>
            <a:grpSpLocks/>
          </p:cNvGrpSpPr>
          <p:nvPr/>
        </p:nvGrpSpPr>
        <p:grpSpPr bwMode="auto">
          <a:xfrm>
            <a:off x="8140700" y="3789363"/>
            <a:ext cx="658813" cy="1916112"/>
            <a:chOff x="5128" y="2232"/>
            <a:chExt cx="415" cy="1172"/>
          </a:xfrm>
        </p:grpSpPr>
        <p:sp>
          <p:nvSpPr>
            <p:cNvPr id="41000" name="AutoShape 119"/>
            <p:cNvSpPr>
              <a:spLocks noChangeArrowheads="1"/>
            </p:cNvSpPr>
            <p:nvPr/>
          </p:nvSpPr>
          <p:spPr bwMode="gray">
            <a:xfrm>
              <a:off x="5128" y="2232"/>
              <a:ext cx="392" cy="330"/>
            </a:xfrm>
            <a:prstGeom prst="hexagon">
              <a:avLst>
                <a:gd name="adj" fmla="val 29697"/>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nvGrpSpPr>
            <p:cNvPr id="41001" name="Group 132"/>
            <p:cNvGrpSpPr>
              <a:grpSpLocks/>
            </p:cNvGrpSpPr>
            <p:nvPr/>
          </p:nvGrpSpPr>
          <p:grpSpPr bwMode="auto">
            <a:xfrm>
              <a:off x="5148" y="2251"/>
              <a:ext cx="395" cy="1153"/>
              <a:chOff x="5148" y="2296"/>
              <a:chExt cx="395" cy="1153"/>
            </a:xfrm>
          </p:grpSpPr>
          <p:sp>
            <p:nvSpPr>
              <p:cNvPr id="159864" name="AutoShape 120"/>
              <p:cNvSpPr>
                <a:spLocks noChangeArrowheads="1"/>
              </p:cNvSpPr>
              <p:nvPr/>
            </p:nvSpPr>
            <p:spPr bwMode="gray">
              <a:xfrm>
                <a:off x="5148" y="2296"/>
                <a:ext cx="344" cy="290"/>
              </a:xfrm>
              <a:prstGeom prst="hexagon">
                <a:avLst>
                  <a:gd name="adj" fmla="val 29655"/>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algn="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r"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latinLnBrk="1">
                  <a:defRPr/>
                </a:pPr>
                <a:r>
                  <a:rPr kumimoji="1" lang="en-US" altLang="zh-CN" sz="2000" b="1" smtClean="0">
                    <a:latin typeface="Arial" charset="0"/>
                    <a:ea typeface="Gulim" pitchFamily="34" charset="-127"/>
                  </a:rPr>
                  <a:t>5</a:t>
                </a:r>
              </a:p>
            </p:txBody>
          </p:sp>
          <p:grpSp>
            <p:nvGrpSpPr>
              <p:cNvPr id="41003" name="Group 121"/>
              <p:cNvGrpSpPr>
                <a:grpSpLocks/>
              </p:cNvGrpSpPr>
              <p:nvPr/>
            </p:nvGrpSpPr>
            <p:grpSpPr bwMode="auto">
              <a:xfrm>
                <a:off x="5148" y="2704"/>
                <a:ext cx="395" cy="336"/>
                <a:chOff x="3174" y="2656"/>
                <a:chExt cx="1549" cy="1351"/>
              </a:xfrm>
            </p:grpSpPr>
            <p:sp>
              <p:nvSpPr>
                <p:cNvPr id="41010" name="AutoShape 1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41011" name="AutoShape 1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59868" name="AutoShape 124"/>
                <p:cNvSpPr>
                  <a:spLocks noChangeArrowheads="1"/>
                </p:cNvSpPr>
                <p:nvPr/>
              </p:nvSpPr>
              <p:spPr bwMode="gray">
                <a:xfrm>
                  <a:off x="3264" y="2735"/>
                  <a:ext cx="1349" cy="1171"/>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lgn="r" eaLnBrk="0" hangingPunct="0">
                    <a:defRPr/>
                  </a:pPr>
                  <a:endParaRPr lang="zh-CN" altLang="en-US"/>
                </a:p>
              </p:txBody>
            </p:sp>
          </p:grpSp>
          <p:sp>
            <p:nvSpPr>
              <p:cNvPr id="41004" name="Text Box 125"/>
              <p:cNvSpPr txBox="1">
                <a:spLocks noChangeArrowheads="1"/>
              </p:cNvSpPr>
              <p:nvPr/>
            </p:nvSpPr>
            <p:spPr bwMode="gray">
              <a:xfrm>
                <a:off x="5239" y="2750"/>
                <a:ext cx="2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zh-CN" sz="2000" b="1">
                    <a:latin typeface="Arial" pitchFamily="34" charset="0"/>
                  </a:rPr>
                  <a:t>6</a:t>
                </a:r>
              </a:p>
            </p:txBody>
          </p:sp>
          <p:grpSp>
            <p:nvGrpSpPr>
              <p:cNvPr id="41005" name="Group 126"/>
              <p:cNvGrpSpPr>
                <a:grpSpLocks/>
              </p:cNvGrpSpPr>
              <p:nvPr/>
            </p:nvGrpSpPr>
            <p:grpSpPr bwMode="auto">
              <a:xfrm>
                <a:off x="5148" y="3113"/>
                <a:ext cx="395" cy="336"/>
                <a:chOff x="1110" y="2656"/>
                <a:chExt cx="1549" cy="1351"/>
              </a:xfrm>
            </p:grpSpPr>
            <p:sp>
              <p:nvSpPr>
                <p:cNvPr id="41007" name="AutoShape 12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41008" name="AutoShape 12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59873" name="AutoShape 129"/>
                <p:cNvSpPr>
                  <a:spLocks noChangeArrowheads="1"/>
                </p:cNvSpPr>
                <p:nvPr/>
              </p:nvSpPr>
              <p:spPr bwMode="gray">
                <a:xfrm>
                  <a:off x="1200" y="2734"/>
                  <a:ext cx="1349" cy="1171"/>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lgn="r" eaLnBrk="0" hangingPunct="0">
                    <a:defRPr/>
                  </a:pPr>
                  <a:endParaRPr lang="zh-CN" altLang="en-US"/>
                </a:p>
              </p:txBody>
            </p:sp>
          </p:grpSp>
          <p:sp>
            <p:nvSpPr>
              <p:cNvPr id="41006" name="Text Box 130"/>
              <p:cNvSpPr txBox="1">
                <a:spLocks noChangeArrowheads="1"/>
              </p:cNvSpPr>
              <p:nvPr/>
            </p:nvSpPr>
            <p:spPr bwMode="gray">
              <a:xfrm>
                <a:off x="5239" y="3157"/>
                <a:ext cx="20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zh-CN" sz="2000" b="1">
                    <a:latin typeface="Arial" pitchFamily="34" charset="0"/>
                  </a:rPr>
                  <a:t>7</a:t>
                </a:r>
              </a:p>
            </p:txBody>
          </p:sp>
        </p:grpSp>
      </p:grpSp>
      <p:grpSp>
        <p:nvGrpSpPr>
          <p:cNvPr id="6" name="Group 149"/>
          <p:cNvGrpSpPr>
            <a:grpSpLocks/>
          </p:cNvGrpSpPr>
          <p:nvPr/>
        </p:nvGrpSpPr>
        <p:grpSpPr bwMode="auto">
          <a:xfrm>
            <a:off x="971550" y="1808163"/>
            <a:ext cx="5256213" cy="2119312"/>
            <a:chOff x="612" y="1139"/>
            <a:chExt cx="3311" cy="1335"/>
          </a:xfrm>
        </p:grpSpPr>
        <p:sp>
          <p:nvSpPr>
            <p:cNvPr id="40996" name="Text Box 118"/>
            <p:cNvSpPr txBox="1">
              <a:spLocks noChangeArrowheads="1"/>
            </p:cNvSpPr>
            <p:nvPr/>
          </p:nvSpPr>
          <p:spPr bwMode="gray">
            <a:xfrm>
              <a:off x="612" y="2243"/>
              <a:ext cx="15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zh-CN" altLang="en-US" sz="1800" b="1">
                  <a:solidFill>
                    <a:schemeClr val="accent2"/>
                  </a:solidFill>
                  <a:latin typeface="Garamond" pitchFamily="18" charset="0"/>
                </a:rPr>
                <a:t>软件常常是不可维护的</a:t>
              </a:r>
              <a:endParaRPr lang="en-US" altLang="zh-CN" sz="2000" b="1">
                <a:latin typeface="Arial" pitchFamily="34" charset="0"/>
              </a:endParaRPr>
            </a:p>
          </p:txBody>
        </p:sp>
        <p:sp>
          <p:nvSpPr>
            <p:cNvPr id="40997" name="Rectangle 138"/>
            <p:cNvSpPr>
              <a:spLocks noChangeArrowheads="1"/>
            </p:cNvSpPr>
            <p:nvPr/>
          </p:nvSpPr>
          <p:spPr bwMode="auto">
            <a:xfrm>
              <a:off x="612" y="1910"/>
              <a:ext cx="18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zh-CN" altLang="en-US" sz="1800" b="1">
                  <a:solidFill>
                    <a:schemeClr val="accent2"/>
                  </a:solidFill>
                  <a:latin typeface="Garamond" pitchFamily="18" charset="0"/>
                </a:rPr>
                <a:t>软件产品的质量往往靠不住</a:t>
              </a:r>
            </a:p>
          </p:txBody>
        </p:sp>
        <p:sp>
          <p:nvSpPr>
            <p:cNvPr id="40998" name="Rectangle 139"/>
            <p:cNvSpPr>
              <a:spLocks noChangeArrowheads="1"/>
            </p:cNvSpPr>
            <p:nvPr/>
          </p:nvSpPr>
          <p:spPr bwMode="auto">
            <a:xfrm>
              <a:off x="620" y="1628"/>
              <a:ext cx="3303"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lnSpc>
                  <a:spcPct val="80000"/>
                </a:lnSpc>
                <a:buFont typeface="Wingdings" pitchFamily="2" charset="2"/>
                <a:buNone/>
              </a:pPr>
              <a:r>
                <a:rPr lang="zh-CN" altLang="en-US" sz="1800" b="1">
                  <a:solidFill>
                    <a:schemeClr val="accent2"/>
                  </a:solidFill>
                  <a:latin typeface="Garamond" pitchFamily="18" charset="0"/>
                </a:rPr>
                <a:t>用户对“已完成的”软件系统不满意的现象经常发生</a:t>
              </a:r>
            </a:p>
          </p:txBody>
        </p:sp>
        <p:sp>
          <p:nvSpPr>
            <p:cNvPr id="40999" name="Rectangle 140"/>
            <p:cNvSpPr>
              <a:spLocks noChangeArrowheads="1"/>
            </p:cNvSpPr>
            <p:nvPr/>
          </p:nvSpPr>
          <p:spPr bwMode="auto">
            <a:xfrm>
              <a:off x="618" y="1139"/>
              <a:ext cx="287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lnSpc>
                  <a:spcPct val="80000"/>
                </a:lnSpc>
                <a:buFont typeface="Wingdings" pitchFamily="2" charset="2"/>
                <a:buNone/>
              </a:pPr>
              <a:r>
                <a:rPr lang="zh-CN" altLang="en-US" sz="1800" b="1">
                  <a:solidFill>
                    <a:schemeClr val="accent2"/>
                  </a:solidFill>
                  <a:latin typeface="Garamond" pitchFamily="18" charset="0"/>
                </a:rPr>
                <a:t>对软件开发成本和进度的估计常常很不准确</a:t>
              </a:r>
            </a:p>
          </p:txBody>
        </p:sp>
      </p:grpSp>
      <p:grpSp>
        <p:nvGrpSpPr>
          <p:cNvPr id="7" name="Group 142"/>
          <p:cNvGrpSpPr>
            <a:grpSpLocks/>
          </p:cNvGrpSpPr>
          <p:nvPr/>
        </p:nvGrpSpPr>
        <p:grpSpPr bwMode="auto">
          <a:xfrm>
            <a:off x="107950" y="1268413"/>
            <a:ext cx="627063" cy="2476500"/>
            <a:chOff x="113" y="709"/>
            <a:chExt cx="395" cy="1560"/>
          </a:xfrm>
        </p:grpSpPr>
        <p:grpSp>
          <p:nvGrpSpPr>
            <p:cNvPr id="40976" name="Group 99"/>
            <p:cNvGrpSpPr>
              <a:grpSpLocks/>
            </p:cNvGrpSpPr>
            <p:nvPr/>
          </p:nvGrpSpPr>
          <p:grpSpPr bwMode="auto">
            <a:xfrm>
              <a:off x="113" y="709"/>
              <a:ext cx="395" cy="336"/>
              <a:chOff x="1110" y="2656"/>
              <a:chExt cx="1549" cy="1351"/>
            </a:xfrm>
          </p:grpSpPr>
          <p:sp>
            <p:nvSpPr>
              <p:cNvPr id="40993" name="AutoShape 100"/>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40994" name="AutoShape 101"/>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59846" name="AutoShape 102"/>
              <p:cNvSpPr>
                <a:spLocks noChangeArrowheads="1"/>
              </p:cNvSpPr>
              <p:nvPr/>
            </p:nvSpPr>
            <p:spPr bwMode="gray">
              <a:xfrm>
                <a:off x="1200" y="2736"/>
                <a:ext cx="1349"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lgn="r" eaLnBrk="0" hangingPunct="0">
                  <a:defRPr/>
                </a:pPr>
                <a:endParaRPr lang="zh-CN" altLang="en-US"/>
              </a:p>
            </p:txBody>
          </p:sp>
        </p:grpSp>
        <p:grpSp>
          <p:nvGrpSpPr>
            <p:cNvPr id="40977" name="Group 103"/>
            <p:cNvGrpSpPr>
              <a:grpSpLocks/>
            </p:cNvGrpSpPr>
            <p:nvPr/>
          </p:nvGrpSpPr>
          <p:grpSpPr bwMode="auto">
            <a:xfrm>
              <a:off x="113" y="1117"/>
              <a:ext cx="395" cy="336"/>
              <a:chOff x="3174" y="2656"/>
              <a:chExt cx="1549" cy="1351"/>
            </a:xfrm>
          </p:grpSpPr>
          <p:sp>
            <p:nvSpPr>
              <p:cNvPr id="40990" name="AutoShape 104"/>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40991" name="AutoShape 105"/>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59850" name="AutoShape 106"/>
              <p:cNvSpPr>
                <a:spLocks noChangeArrowheads="1"/>
              </p:cNvSpPr>
              <p:nvPr/>
            </p:nvSpPr>
            <p:spPr bwMode="gray">
              <a:xfrm>
                <a:off x="3264" y="2736"/>
                <a:ext cx="1349"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lgn="r" eaLnBrk="0" hangingPunct="0">
                  <a:defRPr/>
                </a:pPr>
                <a:endParaRPr lang="zh-CN" altLang="en-US"/>
              </a:p>
            </p:txBody>
          </p:sp>
        </p:grpSp>
        <p:sp>
          <p:nvSpPr>
            <p:cNvPr id="40978" name="Text Box 107"/>
            <p:cNvSpPr txBox="1">
              <a:spLocks noChangeArrowheads="1"/>
            </p:cNvSpPr>
            <p:nvPr/>
          </p:nvSpPr>
          <p:spPr bwMode="gray">
            <a:xfrm>
              <a:off x="204" y="75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zh-CN" sz="2000" b="1">
                  <a:latin typeface="Arial" pitchFamily="34" charset="0"/>
                </a:rPr>
                <a:t>1</a:t>
              </a:r>
            </a:p>
          </p:txBody>
        </p:sp>
        <p:sp>
          <p:nvSpPr>
            <p:cNvPr id="40979" name="Text Box 108"/>
            <p:cNvSpPr txBox="1">
              <a:spLocks noChangeArrowheads="1"/>
            </p:cNvSpPr>
            <p:nvPr/>
          </p:nvSpPr>
          <p:spPr bwMode="gray">
            <a:xfrm>
              <a:off x="204" y="116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zh-CN" sz="2000" b="1">
                  <a:latin typeface="Arial" pitchFamily="34" charset="0"/>
                </a:rPr>
                <a:t>2</a:t>
              </a:r>
            </a:p>
          </p:txBody>
        </p:sp>
        <p:grpSp>
          <p:nvGrpSpPr>
            <p:cNvPr id="40980" name="Group 109"/>
            <p:cNvGrpSpPr>
              <a:grpSpLocks/>
            </p:cNvGrpSpPr>
            <p:nvPr/>
          </p:nvGrpSpPr>
          <p:grpSpPr bwMode="auto">
            <a:xfrm>
              <a:off x="113" y="1525"/>
              <a:ext cx="395" cy="336"/>
              <a:chOff x="1110" y="2656"/>
              <a:chExt cx="1549" cy="1351"/>
            </a:xfrm>
          </p:grpSpPr>
          <p:sp>
            <p:nvSpPr>
              <p:cNvPr id="40987" name="AutoShape 110"/>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40988" name="AutoShape 111"/>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59856" name="AutoShape 112"/>
              <p:cNvSpPr>
                <a:spLocks noChangeArrowheads="1"/>
              </p:cNvSpPr>
              <p:nvPr/>
            </p:nvSpPr>
            <p:spPr bwMode="gray">
              <a:xfrm>
                <a:off x="1200" y="2736"/>
                <a:ext cx="1349"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lgn="r" eaLnBrk="0" hangingPunct="0">
                  <a:defRPr/>
                </a:pPr>
                <a:endParaRPr lang="zh-CN" altLang="en-US"/>
              </a:p>
            </p:txBody>
          </p:sp>
        </p:grpSp>
        <p:grpSp>
          <p:nvGrpSpPr>
            <p:cNvPr id="40981" name="Group 113"/>
            <p:cNvGrpSpPr>
              <a:grpSpLocks/>
            </p:cNvGrpSpPr>
            <p:nvPr/>
          </p:nvGrpSpPr>
          <p:grpSpPr bwMode="auto">
            <a:xfrm>
              <a:off x="113" y="1933"/>
              <a:ext cx="395" cy="336"/>
              <a:chOff x="3174" y="2656"/>
              <a:chExt cx="1549" cy="1351"/>
            </a:xfrm>
          </p:grpSpPr>
          <p:sp>
            <p:nvSpPr>
              <p:cNvPr id="40984" name="AutoShape 114"/>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40985" name="AutoShape 115"/>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159860" name="AutoShape 116"/>
              <p:cNvSpPr>
                <a:spLocks noChangeArrowheads="1"/>
              </p:cNvSpPr>
              <p:nvPr/>
            </p:nvSpPr>
            <p:spPr bwMode="gray">
              <a:xfrm>
                <a:off x="3264" y="2736"/>
                <a:ext cx="1349"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lgn="r" eaLnBrk="0" hangingPunct="0">
                  <a:defRPr/>
                </a:pPr>
                <a:endParaRPr lang="zh-CN" altLang="en-US"/>
              </a:p>
            </p:txBody>
          </p:sp>
        </p:grpSp>
        <p:sp>
          <p:nvSpPr>
            <p:cNvPr id="40982" name="Text Box 117"/>
            <p:cNvSpPr txBox="1">
              <a:spLocks noChangeArrowheads="1"/>
            </p:cNvSpPr>
            <p:nvPr/>
          </p:nvSpPr>
          <p:spPr bwMode="gray">
            <a:xfrm>
              <a:off x="204" y="1570"/>
              <a:ext cx="20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zh-CN" sz="2000" b="1">
                  <a:latin typeface="Arial" pitchFamily="34" charset="0"/>
                </a:rPr>
                <a:t>3</a:t>
              </a:r>
            </a:p>
          </p:txBody>
        </p:sp>
        <p:sp>
          <p:nvSpPr>
            <p:cNvPr id="40983" name="Rectangle 141"/>
            <p:cNvSpPr>
              <a:spLocks noChangeArrowheads="1"/>
            </p:cNvSpPr>
            <p:nvPr/>
          </p:nvSpPr>
          <p:spPr bwMode="auto">
            <a:xfrm>
              <a:off x="204" y="1955"/>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2000" b="1">
                  <a:latin typeface="Arial" pitchFamily="34" charset="0"/>
                </a:rPr>
                <a:t>4</a:t>
              </a:r>
              <a:endParaRPr lang="zh-CN" altLang="en-US" sz="2000" b="1">
                <a:latin typeface="Arial" pitchFamily="34" charset="0"/>
              </a:endParaRPr>
            </a:p>
          </p:txBody>
        </p:sp>
      </p:grpSp>
      <p:grpSp>
        <p:nvGrpSpPr>
          <p:cNvPr id="12" name="Group 150"/>
          <p:cNvGrpSpPr>
            <a:grpSpLocks/>
          </p:cNvGrpSpPr>
          <p:nvPr/>
        </p:nvGrpSpPr>
        <p:grpSpPr bwMode="auto">
          <a:xfrm>
            <a:off x="755650" y="4076700"/>
            <a:ext cx="7550150" cy="1944688"/>
            <a:chOff x="476" y="2568"/>
            <a:chExt cx="4756" cy="1225"/>
          </a:xfrm>
        </p:grpSpPr>
        <p:sp>
          <p:nvSpPr>
            <p:cNvPr id="40973" name="Rectangle 144"/>
            <p:cNvSpPr>
              <a:spLocks noChangeArrowheads="1"/>
            </p:cNvSpPr>
            <p:nvPr/>
          </p:nvSpPr>
          <p:spPr bwMode="auto">
            <a:xfrm>
              <a:off x="2789" y="2568"/>
              <a:ext cx="20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zh-CN" altLang="en-US" sz="1800" b="1">
                  <a:solidFill>
                    <a:schemeClr val="accent2"/>
                  </a:solidFill>
                  <a:latin typeface="Garamond" pitchFamily="18" charset="0"/>
                </a:rPr>
                <a:t>软件通常没有适当的文档资料</a:t>
              </a:r>
            </a:p>
          </p:txBody>
        </p:sp>
        <p:sp>
          <p:nvSpPr>
            <p:cNvPr id="40974" name="Rectangle 145"/>
            <p:cNvSpPr>
              <a:spLocks noChangeArrowheads="1"/>
            </p:cNvSpPr>
            <p:nvPr/>
          </p:nvSpPr>
          <p:spPr bwMode="auto">
            <a:xfrm>
              <a:off x="1606" y="3022"/>
              <a:ext cx="34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zh-CN" altLang="en-US" sz="1800" b="1">
                  <a:solidFill>
                    <a:schemeClr val="accent2"/>
                  </a:solidFill>
                  <a:latin typeface="Garamond" pitchFamily="18" charset="0"/>
                </a:rPr>
                <a:t>软件成本在计算机系统总成本中所占的比例逐年上升</a:t>
              </a:r>
            </a:p>
          </p:txBody>
        </p:sp>
        <p:sp>
          <p:nvSpPr>
            <p:cNvPr id="40975" name="Rectangle 146"/>
            <p:cNvSpPr>
              <a:spLocks noChangeArrowheads="1"/>
            </p:cNvSpPr>
            <p:nvPr/>
          </p:nvSpPr>
          <p:spPr bwMode="auto">
            <a:xfrm>
              <a:off x="476" y="3562"/>
              <a:ext cx="47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zh-CN" altLang="en-US" sz="1800" b="1">
                  <a:solidFill>
                    <a:schemeClr val="accent2"/>
                  </a:solidFill>
                  <a:latin typeface="Garamond" pitchFamily="18" charset="0"/>
                </a:rPr>
                <a:t>软件开发生产率提高的速度，远远跟不上计算机应用迅速普及深入的趋势</a:t>
              </a:r>
            </a:p>
          </p:txBody>
        </p:sp>
      </p:grpSp>
      <p:pic>
        <p:nvPicPr>
          <p:cNvPr id="159891" name="Picture 147" descr="008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818438" y="2492375"/>
            <a:ext cx="8572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892" name="Picture 148" descr="008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74663" y="4508500"/>
            <a:ext cx="8572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2" name="灯片编号占位符 5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82A8FB5F-D07C-482A-92FA-00D23531A00D}" type="slidenum">
              <a:rPr lang="zh-CN" altLang="en-US" sz="1200" smtClean="0">
                <a:solidFill>
                  <a:schemeClr val="bg2"/>
                </a:solidFill>
                <a:latin typeface="Arial" pitchFamily="34" charset="0"/>
              </a:rPr>
              <a:pPr eaLnBrk="1" hangingPunct="1">
                <a:spcBef>
                  <a:spcPct val="0"/>
                </a:spcBef>
                <a:buClrTx/>
                <a:buSzTx/>
                <a:buFontTx/>
                <a:buNone/>
              </a:pPr>
              <a:t>36</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9891"/>
                                        </p:tgtEl>
                                        <p:attrNameLst>
                                          <p:attrName>style.visibility</p:attrName>
                                        </p:attrNameLst>
                                      </p:cBhvr>
                                      <p:to>
                                        <p:strVal val="visible"/>
                                      </p:to>
                                    </p:set>
                                  </p:childTnLst>
                                </p:cTn>
                              </p:par>
                            </p:childTnLst>
                          </p:cTn>
                        </p:par>
                        <p:par>
                          <p:cTn id="13" fill="hold" nodeType="afterGroup">
                            <p:stCondLst>
                              <p:cond delay="0"/>
                            </p:stCondLst>
                            <p:childTnLst>
                              <p:par>
                                <p:cTn id="14" presetID="12" presetClass="entr" presetSubtype="8" fill="hold" grpId="0" nodeType="afterEffect">
                                  <p:stCondLst>
                                    <p:cond delay="0"/>
                                  </p:stCondLst>
                                  <p:childTnLst>
                                    <p:set>
                                      <p:cBhvr>
                                        <p:cTn id="15" dur="1" fill="hold">
                                          <p:stCondLst>
                                            <p:cond delay="0"/>
                                          </p:stCondLst>
                                        </p:cTn>
                                        <p:tgtEl>
                                          <p:spTgt spid="159747">
                                            <p:txEl>
                                              <p:pRg st="0" end="0"/>
                                            </p:txEl>
                                          </p:spTgt>
                                        </p:tgtEl>
                                        <p:attrNameLst>
                                          <p:attrName>style.visibility</p:attrName>
                                        </p:attrNameLst>
                                      </p:cBhvr>
                                      <p:to>
                                        <p:strVal val="visible"/>
                                      </p:to>
                                    </p:set>
                                    <p:animEffect transition="in" filter="slide(fromLeft)">
                                      <p:cBhvr>
                                        <p:cTn id="16" dur="500"/>
                                        <p:tgtEl>
                                          <p:spTgt spid="159747">
                                            <p:txEl>
                                              <p:pRg st="0" end="0"/>
                                            </p:txEl>
                                          </p:spTgt>
                                        </p:tgtEl>
                                      </p:cBhvr>
                                    </p:animEffect>
                                  </p:childTnLst>
                                </p:cTn>
                              </p:par>
                            </p:childTnLst>
                          </p:cTn>
                        </p:par>
                        <p:par>
                          <p:cTn id="17" fill="hold" nodeType="afterGroup">
                            <p:stCondLst>
                              <p:cond delay="500"/>
                            </p:stCondLst>
                            <p:childTnLst>
                              <p:par>
                                <p:cTn id="18" presetID="12" presetClass="entr" presetSubtype="8" fill="hold" grpId="0" nodeType="afterEffect">
                                  <p:stCondLst>
                                    <p:cond delay="0"/>
                                  </p:stCondLst>
                                  <p:childTnLst>
                                    <p:set>
                                      <p:cBhvr>
                                        <p:cTn id="19" dur="1" fill="hold">
                                          <p:stCondLst>
                                            <p:cond delay="0"/>
                                          </p:stCondLst>
                                        </p:cTn>
                                        <p:tgtEl>
                                          <p:spTgt spid="159747">
                                            <p:txEl>
                                              <p:pRg st="2" end="2"/>
                                            </p:txEl>
                                          </p:spTgt>
                                        </p:tgtEl>
                                        <p:attrNameLst>
                                          <p:attrName>style.visibility</p:attrName>
                                        </p:attrNameLst>
                                      </p:cBhvr>
                                      <p:to>
                                        <p:strVal val="visible"/>
                                      </p:to>
                                    </p:set>
                                    <p:animEffect transition="in" filter="slide(fromLeft)">
                                      <p:cBhvr>
                                        <p:cTn id="20" dur="500"/>
                                        <p:tgtEl>
                                          <p:spTgt spid="159747">
                                            <p:txEl>
                                              <p:pRg st="2" end="2"/>
                                            </p:txEl>
                                          </p:spTgt>
                                        </p:tgtEl>
                                      </p:cBhvr>
                                    </p:animEffect>
                                  </p:childTnLst>
                                </p:cTn>
                              </p:par>
                            </p:childTnLst>
                          </p:cTn>
                        </p:par>
                        <p:par>
                          <p:cTn id="21" fill="hold" nodeType="afterGroup">
                            <p:stCondLst>
                              <p:cond delay="1000"/>
                            </p:stCondLst>
                            <p:childTnLst>
                              <p:par>
                                <p:cTn id="22" presetID="12" presetClass="entr" presetSubtype="8" fill="hold" grpId="0" nodeType="afterEffect">
                                  <p:stCondLst>
                                    <p:cond delay="0"/>
                                  </p:stCondLst>
                                  <p:childTnLst>
                                    <p:set>
                                      <p:cBhvr>
                                        <p:cTn id="23" dur="1" fill="hold">
                                          <p:stCondLst>
                                            <p:cond delay="0"/>
                                          </p:stCondLst>
                                        </p:cTn>
                                        <p:tgtEl>
                                          <p:spTgt spid="159747">
                                            <p:txEl>
                                              <p:pRg st="4" end="4"/>
                                            </p:txEl>
                                          </p:spTgt>
                                        </p:tgtEl>
                                        <p:attrNameLst>
                                          <p:attrName>style.visibility</p:attrName>
                                        </p:attrNameLst>
                                      </p:cBhvr>
                                      <p:to>
                                        <p:strVal val="visible"/>
                                      </p:to>
                                    </p:set>
                                    <p:animEffect transition="in" filter="slide(fromLeft)">
                                      <p:cBhvr>
                                        <p:cTn id="24" dur="500"/>
                                        <p:tgtEl>
                                          <p:spTgt spid="159747">
                                            <p:txEl>
                                              <p:pRg st="4" end="4"/>
                                            </p:txEl>
                                          </p:spTgt>
                                        </p:tgtEl>
                                      </p:cBhvr>
                                    </p:animEffect>
                                  </p:childTnLst>
                                </p:cTn>
                              </p:par>
                            </p:childTnLst>
                          </p:cTn>
                        </p:par>
                        <p:par>
                          <p:cTn id="25" fill="hold" nodeType="afterGroup">
                            <p:stCondLst>
                              <p:cond delay="1500"/>
                            </p:stCondLst>
                            <p:childTnLst>
                              <p:par>
                                <p:cTn id="26" presetID="12" presetClass="entr" presetSubtype="8" fill="hold" grpId="0" nodeType="afterEffect">
                                  <p:stCondLst>
                                    <p:cond delay="0"/>
                                  </p:stCondLst>
                                  <p:childTnLst>
                                    <p:set>
                                      <p:cBhvr>
                                        <p:cTn id="27" dur="1" fill="hold">
                                          <p:stCondLst>
                                            <p:cond delay="0"/>
                                          </p:stCondLst>
                                        </p:cTn>
                                        <p:tgtEl>
                                          <p:spTgt spid="159747">
                                            <p:txEl>
                                              <p:pRg st="6" end="6"/>
                                            </p:txEl>
                                          </p:spTgt>
                                        </p:tgtEl>
                                        <p:attrNameLst>
                                          <p:attrName>style.visibility</p:attrName>
                                        </p:attrNameLst>
                                      </p:cBhvr>
                                      <p:to>
                                        <p:strVal val="visible"/>
                                      </p:to>
                                    </p:set>
                                    <p:animEffect transition="in" filter="slide(fromLeft)">
                                      <p:cBhvr>
                                        <p:cTn id="28" dur="500"/>
                                        <p:tgtEl>
                                          <p:spTgt spid="159747">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59892"/>
                                        </p:tgtEl>
                                        <p:attrNameLst>
                                          <p:attrName>style.visibility</p:attrName>
                                        </p:attrNameLst>
                                      </p:cBhvr>
                                      <p:to>
                                        <p:strVal val="visible"/>
                                      </p:to>
                                    </p:set>
                                  </p:childTnLst>
                                </p:cTn>
                              </p:par>
                            </p:childTnLst>
                          </p:cTn>
                        </p:par>
                        <p:par>
                          <p:cTn id="39" fill="hold" nodeType="afterGroup">
                            <p:stCondLst>
                              <p:cond delay="0"/>
                            </p:stCondLst>
                            <p:childTnLst>
                              <p:par>
                                <p:cTn id="40" presetID="12" presetClass="entr" presetSubtype="2" fill="hold" grpId="0" nodeType="afterEffect">
                                  <p:stCondLst>
                                    <p:cond delay="0"/>
                                  </p:stCondLst>
                                  <p:childTnLst>
                                    <p:set>
                                      <p:cBhvr>
                                        <p:cTn id="41" dur="1" fill="hold">
                                          <p:stCondLst>
                                            <p:cond delay="0"/>
                                          </p:stCondLst>
                                        </p:cTn>
                                        <p:tgtEl>
                                          <p:spTgt spid="159802"/>
                                        </p:tgtEl>
                                        <p:attrNameLst>
                                          <p:attrName>style.visibility</p:attrName>
                                        </p:attrNameLst>
                                      </p:cBhvr>
                                      <p:to>
                                        <p:strVal val="visible"/>
                                      </p:to>
                                    </p:set>
                                    <p:animEffect transition="in" filter="slide(fromRight)">
                                      <p:cBhvr>
                                        <p:cTn id="42" dur="500"/>
                                        <p:tgtEl>
                                          <p:spTgt spid="15980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3" restart="whenNotActive" fill="hold" evtFilter="cancelBubble" nodeType="interactiveSeq">
                <p:stCondLst>
                  <p:cond evt="onClick" delay="0">
                    <p:tgtEl>
                      <p:spTgt spid="159891"/>
                    </p:tgtEl>
                  </p:cond>
                </p:stCondLst>
                <p:endSync evt="end" delay="0">
                  <p:rtn val="all"/>
                </p:endSync>
                <p:childTnLst>
                  <p:par>
                    <p:cTn id="44" fill="hold" nodeType="clickPar">
                      <p:stCondLst>
                        <p:cond delay="0"/>
                      </p:stCondLst>
                      <p:childTnLst>
                        <p:par>
                          <p:cTn id="45" fill="hold" nodeType="withGroup">
                            <p:stCondLst>
                              <p:cond delay="0"/>
                            </p:stCondLst>
                            <p:childTnLst>
                              <p:par>
                                <p:cTn id="46" presetID="47"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anim calcmode="lin" valueType="num">
                                      <p:cBhvr>
                                        <p:cTn id="49" dur="1000" fill="hold"/>
                                        <p:tgtEl>
                                          <p:spTgt spid="6"/>
                                        </p:tgtEl>
                                        <p:attrNameLst>
                                          <p:attrName>ppt_x</p:attrName>
                                        </p:attrNameLst>
                                      </p:cBhvr>
                                      <p:tavLst>
                                        <p:tav tm="0">
                                          <p:val>
                                            <p:strVal val="#ppt_x"/>
                                          </p:val>
                                        </p:tav>
                                        <p:tav tm="100000">
                                          <p:val>
                                            <p:strVal val="#ppt_x"/>
                                          </p:val>
                                        </p:tav>
                                      </p:tavLst>
                                    </p:anim>
                                    <p:anim calcmode="lin" valueType="num">
                                      <p:cBhvr>
                                        <p:cTn id="5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159891"/>
                  </p:tgtEl>
                </p:cond>
              </p:nextCondLst>
            </p:seq>
            <p:seq concurrent="1" nextAc="seek">
              <p:cTn id="51" restart="whenNotActive" fill="hold" evtFilter="cancelBubble" nodeType="interactiveSeq">
                <p:stCondLst>
                  <p:cond evt="onClick" delay="0">
                    <p:tgtEl>
                      <p:spTgt spid="159892"/>
                    </p:tgtEl>
                  </p:cond>
                </p:stCondLst>
                <p:endSync evt="end" delay="0">
                  <p:rtn val="all"/>
                </p:endSync>
                <p:childTnLst>
                  <p:par>
                    <p:cTn id="52" fill="hold" nodeType="clickPar">
                      <p:stCondLst>
                        <p:cond delay="0"/>
                      </p:stCondLst>
                      <p:childTnLst>
                        <p:par>
                          <p:cTn id="53" fill="hold" nodeType="withGroup">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159892"/>
                  </p:tgtEl>
                </p:cond>
              </p:nextCondLst>
            </p:seq>
          </p:childTnLst>
        </p:cTn>
      </p:par>
    </p:tnLst>
    <p:bldLst>
      <p:bldP spid="159747" grpId="0" build="p"/>
      <p:bldP spid="15980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smtClean="0">
              <a:ea typeface="宋体" pitchFamily="2" charset="-122"/>
            </a:endParaRPr>
          </a:p>
        </p:txBody>
      </p:sp>
      <p:sp>
        <p:nvSpPr>
          <p:cNvPr id="3" name="内容占位符 2"/>
          <p:cNvSpPr>
            <a:spLocks noGrp="1"/>
          </p:cNvSpPr>
          <p:nvPr>
            <p:ph idx="1"/>
          </p:nvPr>
        </p:nvSpPr>
        <p:spPr/>
        <p:txBody>
          <a:bodyPr/>
          <a:lstStyle/>
          <a:p>
            <a:pPr>
              <a:defRPr/>
            </a:pPr>
            <a:r>
              <a:rPr lang="zh-CN" altLang="en-US" dirty="0" smtClean="0">
                <a:latin typeface="华文隶书" pitchFamily="2" charset="-122"/>
                <a:ea typeface="华文隶书" pitchFamily="2" charset="-122"/>
              </a:rPr>
              <a:t>美国</a:t>
            </a:r>
            <a:r>
              <a:rPr lang="en-US" altLang="zh-CN" dirty="0" smtClean="0">
                <a:latin typeface="华文隶书" pitchFamily="2" charset="-122"/>
                <a:ea typeface="华文隶书" pitchFamily="2" charset="-122"/>
              </a:rPr>
              <a:t>IBM</a:t>
            </a:r>
            <a:r>
              <a:rPr lang="zh-CN" altLang="en-US" dirty="0" smtClean="0">
                <a:latin typeface="华文隶书" pitchFamily="2" charset="-122"/>
                <a:ea typeface="华文隶书" pitchFamily="2" charset="-122"/>
              </a:rPr>
              <a:t>公司在</a:t>
            </a:r>
            <a:r>
              <a:rPr lang="en-US" altLang="zh-CN" dirty="0" smtClean="0">
                <a:latin typeface="华文隶书" pitchFamily="2" charset="-122"/>
                <a:ea typeface="华文隶书" pitchFamily="2" charset="-122"/>
              </a:rPr>
              <a:t>1963</a:t>
            </a:r>
            <a:r>
              <a:rPr lang="zh-CN" altLang="en-US" dirty="0" smtClean="0">
                <a:latin typeface="华文隶书" pitchFamily="2" charset="-122"/>
                <a:ea typeface="华文隶书" pitchFamily="2" charset="-122"/>
              </a:rPr>
              <a:t>年至</a:t>
            </a:r>
            <a:r>
              <a:rPr lang="en-US" altLang="zh-CN" dirty="0" smtClean="0">
                <a:latin typeface="华文隶书" pitchFamily="2" charset="-122"/>
                <a:ea typeface="华文隶书" pitchFamily="2" charset="-122"/>
              </a:rPr>
              <a:t>1966</a:t>
            </a:r>
            <a:r>
              <a:rPr lang="zh-CN" altLang="en-US" dirty="0" smtClean="0">
                <a:latin typeface="华文隶书" pitchFamily="2" charset="-122"/>
                <a:ea typeface="华文隶书" pitchFamily="2" charset="-122"/>
              </a:rPr>
              <a:t>年开发的</a:t>
            </a:r>
            <a:r>
              <a:rPr lang="en-US" altLang="zh-CN" dirty="0" smtClean="0">
                <a:latin typeface="华文隶书" pitchFamily="2" charset="-122"/>
                <a:ea typeface="华文隶书" pitchFamily="2" charset="-122"/>
              </a:rPr>
              <a:t>IBM 360</a:t>
            </a:r>
            <a:r>
              <a:rPr lang="zh-CN" altLang="en-US" dirty="0" smtClean="0">
                <a:latin typeface="华文隶书" pitchFamily="2" charset="-122"/>
                <a:ea typeface="华文隶书" pitchFamily="2" charset="-122"/>
              </a:rPr>
              <a:t>机的操作系统。这一项目花了</a:t>
            </a:r>
            <a:r>
              <a:rPr lang="en-US" altLang="zh-CN" dirty="0" smtClean="0">
                <a:latin typeface="华文隶书" pitchFamily="2" charset="-122"/>
                <a:ea typeface="华文隶书" pitchFamily="2" charset="-122"/>
              </a:rPr>
              <a:t>5000</a:t>
            </a:r>
            <a:r>
              <a:rPr lang="zh-CN" altLang="en-US" dirty="0" smtClean="0">
                <a:latin typeface="华文隶书" pitchFamily="2" charset="-122"/>
                <a:ea typeface="华文隶书" pitchFamily="2" charset="-122"/>
              </a:rPr>
              <a:t>人年的工作量，最多时有</a:t>
            </a:r>
            <a:r>
              <a:rPr lang="en-US" altLang="zh-CN" dirty="0" smtClean="0">
                <a:latin typeface="华文隶书" pitchFamily="2" charset="-122"/>
                <a:ea typeface="华文隶书" pitchFamily="2" charset="-122"/>
              </a:rPr>
              <a:t>1000</a:t>
            </a:r>
            <a:r>
              <a:rPr lang="zh-CN" altLang="en-US" dirty="0" smtClean="0">
                <a:latin typeface="华文隶书" pitchFamily="2" charset="-122"/>
                <a:ea typeface="华文隶书" pitchFamily="2" charset="-122"/>
              </a:rPr>
              <a:t>人投入开发工作，写出了近</a:t>
            </a:r>
            <a:r>
              <a:rPr lang="en-US" altLang="zh-CN" dirty="0" smtClean="0">
                <a:latin typeface="华文隶书" pitchFamily="2" charset="-122"/>
                <a:ea typeface="华文隶书" pitchFamily="2" charset="-122"/>
              </a:rPr>
              <a:t>100</a:t>
            </a:r>
            <a:r>
              <a:rPr lang="zh-CN" altLang="en-US" dirty="0" smtClean="0">
                <a:latin typeface="华文隶书" pitchFamily="2" charset="-122"/>
                <a:ea typeface="华文隶书" pitchFamily="2" charset="-122"/>
              </a:rPr>
              <a:t>万行源程序。尽管投入了这样多的人力和物力，得到的结果却是非常糟的。据统计，这个操作系统每次发行的新版本都是从前一版本中找出</a:t>
            </a:r>
            <a:r>
              <a:rPr lang="en-US" altLang="zh-CN" dirty="0" smtClean="0">
                <a:latin typeface="华文隶书" pitchFamily="2" charset="-122"/>
                <a:ea typeface="华文隶书" pitchFamily="2" charset="-122"/>
              </a:rPr>
              <a:t>1000</a:t>
            </a:r>
            <a:r>
              <a:rPr lang="zh-CN" altLang="en-US" dirty="0" smtClean="0">
                <a:latin typeface="华文隶书" pitchFamily="2" charset="-122"/>
                <a:ea typeface="华文隶书" pitchFamily="2" charset="-122"/>
              </a:rPr>
              <a:t>个程序错误而修正的结果。</a:t>
            </a:r>
          </a:p>
        </p:txBody>
      </p:sp>
      <p:sp>
        <p:nvSpPr>
          <p:cNvPr id="4198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C11FB7AF-B786-4A1D-A540-749387D468BF}" type="slidenum">
              <a:rPr lang="zh-CN" altLang="en-US" sz="1200" smtClean="0">
                <a:solidFill>
                  <a:schemeClr val="bg2"/>
                </a:solidFill>
                <a:latin typeface="Arial" pitchFamily="34" charset="0"/>
              </a:rPr>
              <a:pPr eaLnBrk="1" hangingPunct="1">
                <a:spcBef>
                  <a:spcPct val="0"/>
                </a:spcBef>
                <a:buClrTx/>
                <a:buSzTx/>
                <a:buFontTx/>
                <a:buNone/>
              </a:pPr>
              <a:t>37</a:t>
            </a:fld>
            <a:endParaRPr lang="en-US" altLang="zh-CN" sz="1200" smtClean="0">
              <a:solidFill>
                <a:schemeClr val="bg2"/>
              </a:solidFill>
              <a:latin typeface="Arial" pitchFamily="34" charset="0"/>
            </a:endParaRPr>
          </a:p>
        </p:txBody>
      </p:sp>
      <p:sp>
        <p:nvSpPr>
          <p:cNvPr id="41989" name="页脚占位符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smtClean="0">
              <a:ea typeface="宋体" pitchFamily="2" charset="-122"/>
            </a:endParaRPr>
          </a:p>
        </p:txBody>
      </p:sp>
      <p:sp>
        <p:nvSpPr>
          <p:cNvPr id="43011"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BFEE4060-5621-45F6-9995-FFB8873BA687}" type="slidenum">
              <a:rPr lang="zh-CN" altLang="en-US" sz="1200" smtClean="0">
                <a:solidFill>
                  <a:schemeClr val="bg2"/>
                </a:solidFill>
                <a:latin typeface="Arial" pitchFamily="34" charset="0"/>
              </a:rPr>
              <a:pPr eaLnBrk="1" hangingPunct="1">
                <a:spcBef>
                  <a:spcPct val="0"/>
                </a:spcBef>
                <a:buClrTx/>
                <a:buSzTx/>
                <a:buFontTx/>
                <a:buNone/>
              </a:pPr>
              <a:t>38</a:t>
            </a:fld>
            <a:endParaRPr lang="en-US" altLang="zh-CN" sz="1200" smtClean="0">
              <a:solidFill>
                <a:schemeClr val="bg2"/>
              </a:solidFill>
              <a:latin typeface="Arial" pitchFamily="34" charset="0"/>
            </a:endParaRPr>
          </a:p>
        </p:txBody>
      </p:sp>
      <p:sp>
        <p:nvSpPr>
          <p:cNvPr id="43012" name="页脚占位符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6" name="Rectangle 3"/>
          <p:cNvSpPr>
            <a:spLocks noGrp="1" noChangeArrowheads="1"/>
          </p:cNvSpPr>
          <p:nvPr>
            <p:ph idx="1"/>
          </p:nvPr>
        </p:nvSpPr>
        <p:spPr/>
        <p:txBody>
          <a:bodyPr/>
          <a:lstStyle/>
          <a:p>
            <a:pPr eaLnBrk="1" hangingPunct="1">
              <a:lnSpc>
                <a:spcPct val="110000"/>
              </a:lnSpc>
              <a:defRPr/>
            </a:pPr>
            <a:r>
              <a:rPr lang="en-US" altLang="zh-CN" smtClean="0">
                <a:latin typeface="Arial" pitchFamily="34" charset="0"/>
                <a:ea typeface="华文行楷" pitchFamily="2" charset="-122"/>
              </a:rPr>
              <a:t>“……</a:t>
            </a:r>
            <a:r>
              <a:rPr lang="zh-CN" altLang="en-US" smtClean="0">
                <a:ea typeface="华文行楷" pitchFamily="2" charset="-122"/>
              </a:rPr>
              <a:t>正像一只逃亡的野兽落到泥潭中做垂死的挣扎，越是挣扎，陷得越深。最后无法逃脱灭顶的灾难，</a:t>
            </a:r>
            <a:r>
              <a:rPr lang="en-US" altLang="zh-CN" smtClean="0">
                <a:latin typeface="Arial" pitchFamily="34" charset="0"/>
                <a:ea typeface="华文行楷" pitchFamily="2" charset="-122"/>
              </a:rPr>
              <a:t>……</a:t>
            </a:r>
            <a:r>
              <a:rPr lang="zh-CN" altLang="en-US" smtClean="0">
                <a:ea typeface="华文行楷" pitchFamily="2" charset="-122"/>
              </a:rPr>
              <a:t>程序设计工作正像这样一个泥潭，</a:t>
            </a:r>
            <a:r>
              <a:rPr lang="en-US" altLang="zh-CN" smtClean="0">
                <a:latin typeface="Arial" pitchFamily="34" charset="0"/>
                <a:ea typeface="华文行楷" pitchFamily="2" charset="-122"/>
              </a:rPr>
              <a:t>……</a:t>
            </a:r>
            <a:r>
              <a:rPr lang="zh-CN" altLang="en-US" smtClean="0">
                <a:ea typeface="华文行楷" pitchFamily="2" charset="-122"/>
              </a:rPr>
              <a:t>一批批程序员被迫在泥潭中拼命挣扎，</a:t>
            </a:r>
            <a:r>
              <a:rPr lang="en-US" altLang="zh-CN" smtClean="0">
                <a:latin typeface="Arial" pitchFamily="34" charset="0"/>
                <a:ea typeface="华文行楷" pitchFamily="2" charset="-122"/>
              </a:rPr>
              <a:t>……</a:t>
            </a:r>
            <a:r>
              <a:rPr lang="zh-CN" altLang="en-US" smtClean="0">
                <a:ea typeface="华文行楷" pitchFamily="2" charset="-122"/>
              </a:rPr>
              <a:t>谁也没有料到问题竟会陷入这样的困境</a:t>
            </a:r>
            <a:r>
              <a:rPr lang="en-US" altLang="zh-CN" smtClean="0">
                <a:latin typeface="Arial" pitchFamily="34" charset="0"/>
                <a:ea typeface="华文行楷" pitchFamily="2" charset="-122"/>
              </a:rPr>
              <a:t>……</a:t>
            </a:r>
            <a:r>
              <a:rPr lang="zh-CN" altLang="en-US" smtClean="0">
                <a:ea typeface="华文行楷" pitchFamily="2" charset="-122"/>
              </a:rPr>
              <a:t>。</a:t>
            </a:r>
            <a:r>
              <a:rPr lang="zh-CN" altLang="en-US" smtClean="0">
                <a:latin typeface="Arial" pitchFamily="34" charset="0"/>
                <a:ea typeface="华文行楷" pitchFamily="2" charset="-122"/>
              </a:rPr>
              <a:t>”</a:t>
            </a:r>
            <a:endParaRPr lang="zh-CN" altLang="en-US" smtClean="0">
              <a:ea typeface="华文行楷" pitchFamily="2" charset="-122"/>
            </a:endParaRPr>
          </a:p>
          <a:p>
            <a:pPr algn="r" eaLnBrk="1" hangingPunct="1">
              <a:buFont typeface="Wingdings" pitchFamily="2" charset="2"/>
              <a:buNone/>
              <a:defRPr/>
            </a:pPr>
            <a:r>
              <a:rPr lang="zh-CN" altLang="en-US" smtClean="0">
                <a:ea typeface="宋体" pitchFamily="2" charset="-122"/>
              </a:rPr>
              <a:t>                          </a:t>
            </a:r>
            <a:r>
              <a:rPr lang="en-US" altLang="zh-CN" smtClean="0">
                <a:latin typeface="Arial" pitchFamily="34" charset="0"/>
                <a:ea typeface="宋体" pitchFamily="2" charset="-122"/>
              </a:rPr>
              <a:t>——</a:t>
            </a:r>
            <a:r>
              <a:rPr lang="zh-CN" altLang="en-US" sz="2400" smtClean="0">
                <a:latin typeface="宋体" pitchFamily="2" charset="-122"/>
                <a:ea typeface="宋体" pitchFamily="2" charset="-122"/>
              </a:rPr>
              <a:t>项目负责人</a:t>
            </a:r>
            <a:r>
              <a:rPr lang="en-US" altLang="zh-CN" sz="2400" smtClean="0">
                <a:latin typeface="宋体" pitchFamily="2" charset="-122"/>
                <a:ea typeface="宋体" pitchFamily="2" charset="-122"/>
              </a:rPr>
              <a:t>F.D.Brooks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160770" name="Rectangle 2"/>
          <p:cNvSpPr>
            <a:spLocks noGrp="1" noRot="1" noChangeArrowheads="1"/>
          </p:cNvSpPr>
          <p:nvPr>
            <p:ph type="title"/>
          </p:nvPr>
        </p:nvSpPr>
        <p:spPr>
          <a:xfrm>
            <a:off x="1331913" y="228600"/>
            <a:ext cx="7561262" cy="884238"/>
          </a:xfrm>
        </p:spPr>
        <p:txBody>
          <a:bodyPr/>
          <a:lstStyle/>
          <a:p>
            <a:pPr eaLnBrk="1" hangingPunct="1">
              <a:defRPr/>
            </a:pPr>
            <a:r>
              <a:rPr lang="zh-CN" altLang="en-US" sz="3600" dirty="0" smtClean="0">
                <a:ea typeface="宋体" pitchFamily="2" charset="-122"/>
              </a:rPr>
              <a:t>三、</a:t>
            </a:r>
            <a:r>
              <a:rPr lang="en-US" altLang="zh-CN" sz="3600" dirty="0" smtClean="0">
                <a:ea typeface="宋体" pitchFamily="2" charset="-122"/>
              </a:rPr>
              <a:t>Reason of Software Crisis</a:t>
            </a:r>
            <a:br>
              <a:rPr lang="en-US" altLang="zh-CN" sz="3600" dirty="0" smtClean="0">
                <a:ea typeface="宋体" pitchFamily="2" charset="-122"/>
              </a:rPr>
            </a:br>
            <a:r>
              <a:rPr lang="zh-CN" altLang="en-US" sz="3600" dirty="0" smtClean="0">
                <a:ea typeface="宋体" pitchFamily="2" charset="-122"/>
              </a:rPr>
              <a:t> 软件危机的原因 </a:t>
            </a:r>
          </a:p>
        </p:txBody>
      </p:sp>
      <p:sp>
        <p:nvSpPr>
          <p:cNvPr id="160771" name="Rectangle 3"/>
          <p:cNvSpPr>
            <a:spLocks noGrp="1" noChangeArrowheads="1"/>
          </p:cNvSpPr>
          <p:nvPr>
            <p:ph type="body" idx="1"/>
          </p:nvPr>
        </p:nvSpPr>
        <p:spPr>
          <a:xfrm>
            <a:off x="468313" y="1655763"/>
            <a:ext cx="8459787" cy="477837"/>
          </a:xfrm>
        </p:spPr>
        <p:txBody>
          <a:bodyPr/>
          <a:lstStyle/>
          <a:p>
            <a:pPr eaLnBrk="1" hangingPunct="1">
              <a:lnSpc>
                <a:spcPct val="80000"/>
              </a:lnSpc>
              <a:buClr>
                <a:schemeClr val="accent2"/>
              </a:buClr>
              <a:buFont typeface="Wingdings" pitchFamily="2" charset="2"/>
              <a:buNone/>
              <a:defRPr/>
            </a:pPr>
            <a:r>
              <a:rPr lang="en-US" altLang="zh-CN" sz="1800" b="1" dirty="0" smtClean="0">
                <a:ea typeface="宋体" pitchFamily="2" charset="-122"/>
              </a:rPr>
              <a:t>   Some are because of characters of Software</a:t>
            </a:r>
            <a:r>
              <a:rPr lang="zh-CN" altLang="en-US" sz="2400" b="1" dirty="0" smtClean="0">
                <a:ea typeface="宋体" pitchFamily="2" charset="-122"/>
              </a:rPr>
              <a:t>软件自身性质</a:t>
            </a:r>
            <a:r>
              <a:rPr lang="zh-CN" altLang="en-US" sz="2400" dirty="0" smtClean="0">
                <a:ea typeface="宋体" pitchFamily="2" charset="-122"/>
              </a:rPr>
              <a:t> </a:t>
            </a:r>
          </a:p>
        </p:txBody>
      </p:sp>
      <p:grpSp>
        <p:nvGrpSpPr>
          <p:cNvPr id="2" name="Group 51"/>
          <p:cNvGrpSpPr>
            <a:grpSpLocks/>
          </p:cNvGrpSpPr>
          <p:nvPr/>
        </p:nvGrpSpPr>
        <p:grpSpPr bwMode="auto">
          <a:xfrm>
            <a:off x="395288" y="2133600"/>
            <a:ext cx="7675562" cy="1325563"/>
            <a:chOff x="222" y="1344"/>
            <a:chExt cx="4835" cy="835"/>
          </a:xfrm>
        </p:grpSpPr>
        <p:grpSp>
          <p:nvGrpSpPr>
            <p:cNvPr id="44056" name="Group 48"/>
            <p:cNvGrpSpPr>
              <a:grpSpLocks/>
            </p:cNvGrpSpPr>
            <p:nvPr/>
          </p:nvGrpSpPr>
          <p:grpSpPr bwMode="auto">
            <a:xfrm>
              <a:off x="566" y="1347"/>
              <a:ext cx="4491" cy="810"/>
              <a:chOff x="521" y="1347"/>
              <a:chExt cx="4491" cy="810"/>
            </a:xfrm>
          </p:grpSpPr>
          <p:grpSp>
            <p:nvGrpSpPr>
              <p:cNvPr id="44060" name="Group 5"/>
              <p:cNvGrpSpPr>
                <a:grpSpLocks/>
              </p:cNvGrpSpPr>
              <p:nvPr/>
            </p:nvGrpSpPr>
            <p:grpSpPr bwMode="auto">
              <a:xfrm>
                <a:off x="521" y="1888"/>
                <a:ext cx="4491" cy="269"/>
                <a:chOff x="1161" y="1572"/>
                <a:chExt cx="3206" cy="338"/>
              </a:xfrm>
            </p:grpSpPr>
            <p:sp>
              <p:nvSpPr>
                <p:cNvPr id="44067" name="AutoShape 6"/>
                <p:cNvSpPr>
                  <a:spLocks noChangeArrowheads="1"/>
                </p:cNvSpPr>
                <p:nvPr/>
              </p:nvSpPr>
              <p:spPr bwMode="gray">
                <a:xfrm>
                  <a:off x="1161" y="1572"/>
                  <a:ext cx="3206" cy="338"/>
                </a:xfrm>
                <a:prstGeom prst="roundRect">
                  <a:avLst>
                    <a:gd name="adj" fmla="val 16667"/>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endParaRPr lang="zh-CN" altLang="en-US" sz="1800">
                    <a:latin typeface="Garamond" pitchFamily="18" charset="0"/>
                  </a:endParaRPr>
                </a:p>
              </p:txBody>
            </p:sp>
            <p:sp>
              <p:nvSpPr>
                <p:cNvPr id="44068" name="AutoShape 7"/>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44061" name="Group 8"/>
              <p:cNvGrpSpPr>
                <a:grpSpLocks/>
              </p:cNvGrpSpPr>
              <p:nvPr/>
            </p:nvGrpSpPr>
            <p:grpSpPr bwMode="auto">
              <a:xfrm>
                <a:off x="521" y="1616"/>
                <a:ext cx="4491" cy="269"/>
                <a:chOff x="1161" y="1572"/>
                <a:chExt cx="3206" cy="338"/>
              </a:xfrm>
            </p:grpSpPr>
            <p:sp>
              <p:nvSpPr>
                <p:cNvPr id="44065" name="AutoShape 9"/>
                <p:cNvSpPr>
                  <a:spLocks noChangeArrowheads="1"/>
                </p:cNvSpPr>
                <p:nvPr/>
              </p:nvSpPr>
              <p:spPr bwMode="gray">
                <a:xfrm>
                  <a:off x="1161" y="1572"/>
                  <a:ext cx="3206" cy="338"/>
                </a:xfrm>
                <a:prstGeom prst="roundRect">
                  <a:avLst>
                    <a:gd name="adj" fmla="val 16667"/>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endParaRPr lang="zh-CN" altLang="en-US" sz="1800">
                    <a:latin typeface="Garamond" pitchFamily="18" charset="0"/>
                  </a:endParaRPr>
                </a:p>
              </p:txBody>
            </p:sp>
            <p:sp>
              <p:nvSpPr>
                <p:cNvPr id="44066" name="AutoShape 10"/>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44062" name="Group 11"/>
              <p:cNvGrpSpPr>
                <a:grpSpLocks/>
              </p:cNvGrpSpPr>
              <p:nvPr/>
            </p:nvGrpSpPr>
            <p:grpSpPr bwMode="auto">
              <a:xfrm>
                <a:off x="521" y="1347"/>
                <a:ext cx="4491" cy="269"/>
                <a:chOff x="1161" y="1572"/>
                <a:chExt cx="3206" cy="338"/>
              </a:xfrm>
            </p:grpSpPr>
            <p:sp>
              <p:nvSpPr>
                <p:cNvPr id="44063" name="AutoShape 12"/>
                <p:cNvSpPr>
                  <a:spLocks noChangeArrowheads="1"/>
                </p:cNvSpPr>
                <p:nvPr/>
              </p:nvSpPr>
              <p:spPr bwMode="gray">
                <a:xfrm>
                  <a:off x="1161" y="1572"/>
                  <a:ext cx="3206" cy="338"/>
                </a:xfrm>
                <a:prstGeom prst="roundRect">
                  <a:avLst>
                    <a:gd name="adj" fmla="val 16667"/>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marL="342900" indent="-342900"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lvl="1" eaLnBrk="1" hangingPunct="1">
                    <a:lnSpc>
                      <a:spcPct val="90000"/>
                    </a:lnSpc>
                    <a:buFont typeface="Wingdings" pitchFamily="2" charset="2"/>
                    <a:buNone/>
                  </a:pPr>
                  <a:endParaRPr lang="zh-CN" altLang="en-US" sz="2400" b="1">
                    <a:solidFill>
                      <a:schemeClr val="bg1"/>
                    </a:solidFill>
                    <a:latin typeface="Garamond" pitchFamily="18" charset="0"/>
                  </a:endParaRPr>
                </a:p>
              </p:txBody>
            </p:sp>
            <p:sp>
              <p:nvSpPr>
                <p:cNvPr id="44064" name="AutoShape 13"/>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sp>
          <p:nvSpPr>
            <p:cNvPr id="44057" name="Text Box 29"/>
            <p:cNvSpPr txBox="1">
              <a:spLocks noChangeArrowheads="1"/>
            </p:cNvSpPr>
            <p:nvPr/>
          </p:nvSpPr>
          <p:spPr bwMode="auto">
            <a:xfrm>
              <a:off x="521" y="1600"/>
              <a:ext cx="25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Pct val="50000"/>
              </a:pPr>
              <a:r>
                <a:rPr lang="en-US" altLang="zh-CN" sz="2400" b="1">
                  <a:solidFill>
                    <a:schemeClr val="accent2"/>
                  </a:solidFill>
                  <a:latin typeface="Garamond" pitchFamily="18" charset="0"/>
                </a:rPr>
                <a:t>C</a:t>
              </a:r>
              <a:r>
                <a:rPr lang="en-US" altLang="en-US" sz="2400" b="1">
                  <a:solidFill>
                    <a:schemeClr val="accent2"/>
                  </a:solidFill>
                  <a:latin typeface="Garamond" pitchFamily="18" charset="0"/>
                </a:rPr>
                <a:t>omplexity</a:t>
              </a:r>
              <a:r>
                <a:rPr lang="en-US" altLang="zh-CN" sz="2400" b="1">
                  <a:solidFill>
                    <a:schemeClr val="accent2"/>
                  </a:solidFill>
                  <a:latin typeface="Garamond" pitchFamily="18" charset="0"/>
                </a:rPr>
                <a:t> of software</a:t>
              </a:r>
              <a:r>
                <a:rPr lang="zh-CN" altLang="en-US" sz="1800" b="1">
                  <a:latin typeface="Garamond" pitchFamily="18" charset="0"/>
                </a:rPr>
                <a:t>复杂性</a:t>
              </a:r>
              <a:r>
                <a:rPr lang="zh-CN" altLang="en-US" sz="1800">
                  <a:latin typeface="Garamond" pitchFamily="18" charset="0"/>
                </a:rPr>
                <a:t> </a:t>
              </a:r>
            </a:p>
          </p:txBody>
        </p:sp>
        <p:sp>
          <p:nvSpPr>
            <p:cNvPr id="44058" name="Text Box 32"/>
            <p:cNvSpPr txBox="1">
              <a:spLocks noChangeArrowheads="1"/>
            </p:cNvSpPr>
            <p:nvPr/>
          </p:nvSpPr>
          <p:spPr bwMode="auto">
            <a:xfrm>
              <a:off x="222" y="1888"/>
              <a:ext cx="33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lvl="1" eaLnBrk="1" hangingPunct="1">
                <a:buClr>
                  <a:schemeClr val="bg1"/>
                </a:buClr>
                <a:buSzPct val="50000"/>
              </a:pPr>
              <a:r>
                <a:rPr lang="en-US" altLang="zh-CN" sz="2400" b="1">
                  <a:solidFill>
                    <a:schemeClr val="bg1"/>
                  </a:solidFill>
                  <a:latin typeface="Garamond" pitchFamily="18" charset="0"/>
                </a:rPr>
                <a:t>Large scale of software</a:t>
              </a:r>
              <a:r>
                <a:rPr lang="zh-CN" altLang="en-US" sz="1800" b="1">
                  <a:latin typeface="Garamond" pitchFamily="18" charset="0"/>
                </a:rPr>
                <a:t>大规模特性</a:t>
              </a:r>
              <a:r>
                <a:rPr lang="zh-CN" altLang="en-US" sz="1800">
                  <a:latin typeface="Garamond" pitchFamily="18" charset="0"/>
                </a:rPr>
                <a:t> </a:t>
              </a:r>
            </a:p>
          </p:txBody>
        </p:sp>
        <p:sp>
          <p:nvSpPr>
            <p:cNvPr id="44059" name="Text Box 34"/>
            <p:cNvSpPr txBox="1">
              <a:spLocks noChangeArrowheads="1"/>
            </p:cNvSpPr>
            <p:nvPr/>
          </p:nvSpPr>
          <p:spPr bwMode="auto">
            <a:xfrm>
              <a:off x="521" y="1344"/>
              <a:ext cx="2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Pct val="50000"/>
              </a:pPr>
              <a:r>
                <a:rPr lang="en-US" altLang="zh-CN" sz="2400" b="1">
                  <a:solidFill>
                    <a:schemeClr val="bg1"/>
                  </a:solidFill>
                  <a:latin typeface="Garamond" pitchFamily="18" charset="0"/>
                </a:rPr>
                <a:t>Logicality of software</a:t>
              </a:r>
              <a:r>
                <a:rPr lang="zh-CN" altLang="en-US" sz="1800" b="1">
                  <a:latin typeface="Garamond" pitchFamily="18" charset="0"/>
                </a:rPr>
                <a:t>逻辑特性</a:t>
              </a:r>
              <a:r>
                <a:rPr lang="zh-CN" altLang="en-US" sz="1800">
                  <a:latin typeface="Garamond" pitchFamily="18" charset="0"/>
                </a:rPr>
                <a:t>  </a:t>
              </a:r>
            </a:p>
          </p:txBody>
        </p:sp>
      </p:grpSp>
      <p:grpSp>
        <p:nvGrpSpPr>
          <p:cNvPr id="7" name="Group 53"/>
          <p:cNvGrpSpPr>
            <a:grpSpLocks/>
          </p:cNvGrpSpPr>
          <p:nvPr/>
        </p:nvGrpSpPr>
        <p:grpSpPr bwMode="auto">
          <a:xfrm>
            <a:off x="323850" y="4437063"/>
            <a:ext cx="7610475" cy="1958975"/>
            <a:chOff x="218" y="2750"/>
            <a:chExt cx="4794" cy="835"/>
          </a:xfrm>
        </p:grpSpPr>
        <p:grpSp>
          <p:nvGrpSpPr>
            <p:cNvPr id="44043" name="Group 52"/>
            <p:cNvGrpSpPr>
              <a:grpSpLocks/>
            </p:cNvGrpSpPr>
            <p:nvPr/>
          </p:nvGrpSpPr>
          <p:grpSpPr bwMode="auto">
            <a:xfrm>
              <a:off x="521" y="2750"/>
              <a:ext cx="4491" cy="810"/>
              <a:chOff x="521" y="2750"/>
              <a:chExt cx="4491" cy="810"/>
            </a:xfrm>
          </p:grpSpPr>
          <p:grpSp>
            <p:nvGrpSpPr>
              <p:cNvPr id="44047" name="Group 35"/>
              <p:cNvGrpSpPr>
                <a:grpSpLocks/>
              </p:cNvGrpSpPr>
              <p:nvPr/>
            </p:nvGrpSpPr>
            <p:grpSpPr bwMode="auto">
              <a:xfrm>
                <a:off x="521" y="3291"/>
                <a:ext cx="4491" cy="269"/>
                <a:chOff x="1161" y="1572"/>
                <a:chExt cx="3206" cy="338"/>
              </a:xfrm>
            </p:grpSpPr>
            <p:sp>
              <p:nvSpPr>
                <p:cNvPr id="44054" name="AutoShape 36"/>
                <p:cNvSpPr>
                  <a:spLocks noChangeArrowheads="1"/>
                </p:cNvSpPr>
                <p:nvPr/>
              </p:nvSpPr>
              <p:spPr bwMode="gray">
                <a:xfrm>
                  <a:off x="1161" y="1572"/>
                  <a:ext cx="3206" cy="338"/>
                </a:xfrm>
                <a:prstGeom prst="roundRect">
                  <a:avLst>
                    <a:gd name="adj" fmla="val 16667"/>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endParaRPr lang="zh-CN" altLang="en-US" sz="1800">
                    <a:latin typeface="Garamond" pitchFamily="18" charset="0"/>
                  </a:endParaRPr>
                </a:p>
              </p:txBody>
            </p:sp>
            <p:sp>
              <p:nvSpPr>
                <p:cNvPr id="44055" name="AutoShape 37"/>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44048" name="Group 38"/>
              <p:cNvGrpSpPr>
                <a:grpSpLocks/>
              </p:cNvGrpSpPr>
              <p:nvPr/>
            </p:nvGrpSpPr>
            <p:grpSpPr bwMode="auto">
              <a:xfrm>
                <a:off x="521" y="3019"/>
                <a:ext cx="4491" cy="269"/>
                <a:chOff x="1161" y="1572"/>
                <a:chExt cx="3206" cy="338"/>
              </a:xfrm>
            </p:grpSpPr>
            <p:sp>
              <p:nvSpPr>
                <p:cNvPr id="44052" name="AutoShape 39"/>
                <p:cNvSpPr>
                  <a:spLocks noChangeArrowheads="1"/>
                </p:cNvSpPr>
                <p:nvPr/>
              </p:nvSpPr>
              <p:spPr bwMode="gray">
                <a:xfrm>
                  <a:off x="1161" y="1572"/>
                  <a:ext cx="3206" cy="338"/>
                </a:xfrm>
                <a:prstGeom prst="roundRect">
                  <a:avLst>
                    <a:gd name="adj" fmla="val 16667"/>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endParaRPr lang="zh-CN" altLang="en-US" sz="1800">
                    <a:latin typeface="Garamond" pitchFamily="18" charset="0"/>
                  </a:endParaRPr>
                </a:p>
              </p:txBody>
            </p:sp>
            <p:sp>
              <p:nvSpPr>
                <p:cNvPr id="44053" name="AutoShape 40"/>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44049" name="Group 41"/>
              <p:cNvGrpSpPr>
                <a:grpSpLocks/>
              </p:cNvGrpSpPr>
              <p:nvPr/>
            </p:nvGrpSpPr>
            <p:grpSpPr bwMode="auto">
              <a:xfrm>
                <a:off x="521" y="2750"/>
                <a:ext cx="4491" cy="269"/>
                <a:chOff x="1161" y="1572"/>
                <a:chExt cx="3206" cy="338"/>
              </a:xfrm>
            </p:grpSpPr>
            <p:sp>
              <p:nvSpPr>
                <p:cNvPr id="44050" name="AutoShape 42"/>
                <p:cNvSpPr>
                  <a:spLocks noChangeArrowheads="1"/>
                </p:cNvSpPr>
                <p:nvPr/>
              </p:nvSpPr>
              <p:spPr bwMode="gray">
                <a:xfrm>
                  <a:off x="1161" y="1572"/>
                  <a:ext cx="3206" cy="338"/>
                </a:xfrm>
                <a:prstGeom prst="roundRect">
                  <a:avLst>
                    <a:gd name="adj" fmla="val 16667"/>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marL="342900" indent="-342900"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lvl="1" eaLnBrk="1" hangingPunct="1">
                    <a:lnSpc>
                      <a:spcPct val="90000"/>
                    </a:lnSpc>
                    <a:buFont typeface="Wingdings" pitchFamily="2" charset="2"/>
                    <a:buNone/>
                  </a:pPr>
                  <a:endParaRPr lang="zh-CN" altLang="en-US" sz="2400" b="1">
                    <a:solidFill>
                      <a:schemeClr val="bg1"/>
                    </a:solidFill>
                    <a:latin typeface="Garamond" pitchFamily="18" charset="0"/>
                  </a:endParaRPr>
                </a:p>
              </p:txBody>
            </p:sp>
            <p:sp>
              <p:nvSpPr>
                <p:cNvPr id="44051" name="AutoShape 43"/>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sp>
          <p:nvSpPr>
            <p:cNvPr id="44044" name="Text Box 44"/>
            <p:cNvSpPr txBox="1">
              <a:spLocks noChangeArrowheads="1"/>
            </p:cNvSpPr>
            <p:nvPr/>
          </p:nvSpPr>
          <p:spPr bwMode="auto">
            <a:xfrm>
              <a:off x="222" y="2763"/>
              <a:ext cx="397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lvl="1">
                <a:spcBef>
                  <a:spcPct val="0"/>
                </a:spcBef>
                <a:buClrTx/>
                <a:buSzTx/>
                <a:buFontTx/>
                <a:buChar char="•"/>
              </a:pPr>
              <a:r>
                <a:rPr lang="en-US" altLang="zh-CN" sz="2000" b="1" dirty="0">
                  <a:solidFill>
                    <a:schemeClr val="bg1"/>
                  </a:solidFill>
                  <a:latin typeface="Garamond" pitchFamily="18" charset="0"/>
                </a:rPr>
                <a:t>Neglecting the importance of requirement analysis</a:t>
              </a:r>
            </a:p>
            <a:p>
              <a:pPr lvl="1">
                <a:spcBef>
                  <a:spcPct val="0"/>
                </a:spcBef>
                <a:buClrTx/>
                <a:buSzTx/>
                <a:buFontTx/>
                <a:buChar char="•"/>
              </a:pPr>
              <a:r>
                <a:rPr lang="zh-CN" altLang="en-US" sz="1800" b="1" dirty="0">
                  <a:latin typeface="Times New Roman" pitchFamily="18" charset="0"/>
                </a:rPr>
                <a:t>忽视需求分析</a:t>
              </a:r>
              <a:r>
                <a:rPr lang="zh-CN" altLang="en-US" sz="1800" dirty="0">
                  <a:latin typeface="Times New Roman" pitchFamily="18" charset="0"/>
                </a:rPr>
                <a:t> </a:t>
              </a:r>
            </a:p>
          </p:txBody>
        </p:sp>
        <p:sp>
          <p:nvSpPr>
            <p:cNvPr id="44045" name="Text Box 45"/>
            <p:cNvSpPr txBox="1">
              <a:spLocks noChangeArrowheads="1"/>
            </p:cNvSpPr>
            <p:nvPr/>
          </p:nvSpPr>
          <p:spPr bwMode="auto">
            <a:xfrm>
              <a:off x="218" y="3027"/>
              <a:ext cx="466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lvl="1">
                <a:spcBef>
                  <a:spcPct val="0"/>
                </a:spcBef>
                <a:buClrTx/>
                <a:buSzTx/>
                <a:buFontTx/>
                <a:buChar char="•"/>
              </a:pPr>
              <a:r>
                <a:rPr lang="en-US" altLang="zh-CN" sz="2000" b="1">
                  <a:solidFill>
                    <a:schemeClr val="accent2"/>
                  </a:solidFill>
                  <a:latin typeface="Garamond" pitchFamily="18" charset="0"/>
                </a:rPr>
                <a:t> Consider developing to be writing program and making it run</a:t>
              </a:r>
            </a:p>
            <a:p>
              <a:pPr lvl="1">
                <a:spcBef>
                  <a:spcPct val="0"/>
                </a:spcBef>
                <a:buClrTx/>
                <a:buSzTx/>
                <a:buFontTx/>
                <a:buChar char="•"/>
              </a:pPr>
              <a:r>
                <a:rPr lang="zh-CN" altLang="en-US" sz="1800" b="1">
                  <a:latin typeface="Times New Roman" pitchFamily="18" charset="0"/>
                </a:rPr>
                <a:t>认为开发就是写程序并使之运行</a:t>
              </a:r>
              <a:r>
                <a:rPr lang="zh-CN" altLang="en-US" sz="1800">
                  <a:latin typeface="Times New Roman" pitchFamily="18" charset="0"/>
                </a:rPr>
                <a:t> </a:t>
              </a:r>
            </a:p>
          </p:txBody>
        </p:sp>
        <p:sp>
          <p:nvSpPr>
            <p:cNvPr id="44046" name="Text Box 46"/>
            <p:cNvSpPr txBox="1">
              <a:spLocks noChangeArrowheads="1"/>
            </p:cNvSpPr>
            <p:nvPr/>
          </p:nvSpPr>
          <p:spPr bwMode="auto">
            <a:xfrm>
              <a:off x="521" y="3299"/>
              <a:ext cx="36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Char char="•"/>
              </a:pPr>
              <a:r>
                <a:rPr lang="en-US" altLang="zh-CN" sz="2000" b="1" dirty="0" smtClean="0">
                  <a:solidFill>
                    <a:schemeClr val="bg1"/>
                  </a:solidFill>
                  <a:latin typeface="Garamond" pitchFamily="18" charset="0"/>
                </a:rPr>
                <a:t> Despising </a:t>
              </a:r>
              <a:r>
                <a:rPr lang="en-US" altLang="zh-CN" sz="2000" b="1" dirty="0">
                  <a:solidFill>
                    <a:schemeClr val="bg1"/>
                  </a:solidFill>
                  <a:latin typeface="Garamond" pitchFamily="18" charset="0"/>
                </a:rPr>
                <a:t>of maintaining of software</a:t>
              </a:r>
            </a:p>
            <a:p>
              <a:pPr>
                <a:spcBef>
                  <a:spcPct val="0"/>
                </a:spcBef>
                <a:buClrTx/>
                <a:buSzTx/>
                <a:buFontTx/>
                <a:buChar char="•"/>
              </a:pPr>
              <a:r>
                <a:rPr lang="zh-CN" altLang="en-US" sz="1800" b="1" dirty="0">
                  <a:latin typeface="Times New Roman" pitchFamily="18" charset="0"/>
                </a:rPr>
                <a:t>轻视软件的维护</a:t>
              </a:r>
              <a:r>
                <a:rPr lang="zh-CN" altLang="en-US" sz="1800" dirty="0">
                  <a:latin typeface="Times New Roman" pitchFamily="18" charset="0"/>
                </a:rPr>
                <a:t> </a:t>
              </a:r>
            </a:p>
          </p:txBody>
        </p:sp>
      </p:grpSp>
      <p:sp>
        <p:nvSpPr>
          <p:cNvPr id="160815" name="Rectangle 47"/>
          <p:cNvSpPr>
            <a:spLocks noChangeArrowheads="1"/>
          </p:cNvSpPr>
          <p:nvPr/>
        </p:nvSpPr>
        <p:spPr bwMode="auto">
          <a:xfrm>
            <a:off x="568325" y="3527425"/>
            <a:ext cx="8280400" cy="693738"/>
          </a:xfrm>
          <a:prstGeom prst="rect">
            <a:avLst/>
          </a:prstGeom>
          <a:noFill/>
          <a:ln w="9525">
            <a:noFill/>
            <a:miter lim="800000"/>
            <a:headEnd/>
            <a:tailEnd/>
          </a:ln>
          <a:effectLst/>
        </p:spPr>
        <p:txBody>
          <a:bodyPr/>
          <a:lstStyle/>
          <a:p>
            <a:pPr marL="342900" indent="-342900" eaLnBrk="0" hangingPunct="0">
              <a:buClr>
                <a:schemeClr val="accent2"/>
              </a:buClr>
              <a:buSzPct val="70000"/>
              <a:buFont typeface="Wingdings" pitchFamily="2" charset="2"/>
              <a:buNone/>
              <a:defRPr/>
            </a:pPr>
            <a:r>
              <a:rPr lang="en-US" altLang="zh-CN" sz="2400" b="1" dirty="0">
                <a:effectLst>
                  <a:outerShdw blurRad="38100" dist="38100" dir="2700000" algn="tl">
                    <a:srgbClr val="000000"/>
                  </a:outerShdw>
                </a:effectLst>
                <a:latin typeface="Verdana" pitchFamily="34" charset="0"/>
              </a:rPr>
              <a:t>   </a:t>
            </a:r>
            <a:r>
              <a:rPr lang="en-US" altLang="zh-CN" b="1" dirty="0">
                <a:effectLst>
                  <a:outerShdw blurRad="38100" dist="38100" dir="2700000" algn="tl">
                    <a:srgbClr val="000000"/>
                  </a:outerShdw>
                </a:effectLst>
                <a:latin typeface="Verdana" pitchFamily="34" charset="0"/>
              </a:rPr>
              <a:t>Some are because of wrong developing and maintaining method </a:t>
            </a:r>
            <a:r>
              <a:rPr lang="zh-CN" altLang="en-US" sz="2000" b="1" dirty="0">
                <a:effectLst>
                  <a:outerShdw blurRad="38100" dist="38100" dir="2700000" algn="tl">
                    <a:srgbClr val="000000"/>
                  </a:outerShdw>
                </a:effectLst>
                <a:latin typeface="Verdana" pitchFamily="34" charset="0"/>
              </a:rPr>
              <a:t>过程的原因（开发和维护方法错误）</a:t>
            </a:r>
            <a:r>
              <a:rPr lang="zh-CN" altLang="en-US" sz="3200" dirty="0">
                <a:effectLst>
                  <a:outerShdw blurRad="38100" dist="38100" dir="2700000" algn="tl">
                    <a:srgbClr val="000000"/>
                  </a:outerShdw>
                </a:effectLst>
                <a:latin typeface="Verdana" pitchFamily="34" charset="0"/>
              </a:rPr>
              <a:t> </a:t>
            </a:r>
            <a:endParaRPr lang="en-US" altLang="zh-CN" sz="3200" dirty="0">
              <a:effectLst>
                <a:outerShdw blurRad="38100" dist="38100" dir="2700000" algn="tl">
                  <a:srgbClr val="000000"/>
                </a:outerShdw>
              </a:effectLst>
              <a:latin typeface="Verdana" pitchFamily="34" charset="0"/>
            </a:endParaRPr>
          </a:p>
        </p:txBody>
      </p:sp>
      <p:pic>
        <p:nvPicPr>
          <p:cNvPr id="160822" name="Picture 54" descr="0053"/>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68325" y="1773238"/>
            <a:ext cx="1873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823" name="Picture 55" descr="0053"/>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68325" y="3644900"/>
            <a:ext cx="1873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2" name="灯片编号占位符 3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86925BEF-8724-4E75-9CC8-7239B72AD00C}" type="slidenum">
              <a:rPr lang="zh-CN" altLang="en-US" sz="1200" smtClean="0">
                <a:solidFill>
                  <a:schemeClr val="bg2"/>
                </a:solidFill>
                <a:latin typeface="Arial" pitchFamily="34" charset="0"/>
              </a:rPr>
              <a:pPr eaLnBrk="1" hangingPunct="1">
                <a:spcBef>
                  <a:spcPct val="0"/>
                </a:spcBef>
                <a:buClrTx/>
                <a:buSzTx/>
                <a:buFontTx/>
                <a:buNone/>
              </a:pPr>
              <a:t>39</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822"/>
                                        </p:tgtEl>
                                        <p:attrNameLst>
                                          <p:attrName>style.visibility</p:attrName>
                                        </p:attrNameLst>
                                      </p:cBhvr>
                                      <p:to>
                                        <p:strVal val="visible"/>
                                      </p:to>
                                    </p:set>
                                  </p:childTnLst>
                                </p:cTn>
                              </p:par>
                            </p:childTnLst>
                          </p:cTn>
                        </p:par>
                        <p:par>
                          <p:cTn id="7" fill="hold" nodeType="afterGroup">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10" dur="500"/>
                                        <p:tgtEl>
                                          <p:spTgt spid="160771">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lide(fromTop)">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60823"/>
                                        </p:tgtEl>
                                        <p:attrNameLst>
                                          <p:attrName>style.visibility</p:attrName>
                                        </p:attrNameLst>
                                      </p:cBhvr>
                                      <p:to>
                                        <p:strVal val="visible"/>
                                      </p:to>
                                    </p:set>
                                  </p:childTnLst>
                                </p:cTn>
                              </p:par>
                            </p:childTnLst>
                          </p:cTn>
                        </p:par>
                        <p:par>
                          <p:cTn id="20" fill="hold" nodeType="afterGroup">
                            <p:stCondLst>
                              <p:cond delay="0"/>
                            </p:stCondLst>
                            <p:childTnLst>
                              <p:par>
                                <p:cTn id="21" presetID="3" presetClass="entr" presetSubtype="10" fill="hold" grpId="0" nodeType="afterEffect">
                                  <p:stCondLst>
                                    <p:cond delay="0"/>
                                  </p:stCondLst>
                                  <p:childTnLst>
                                    <p:set>
                                      <p:cBhvr>
                                        <p:cTn id="22" dur="1" fill="hold">
                                          <p:stCondLst>
                                            <p:cond delay="0"/>
                                          </p:stCondLst>
                                        </p:cTn>
                                        <p:tgtEl>
                                          <p:spTgt spid="160815"/>
                                        </p:tgtEl>
                                        <p:attrNameLst>
                                          <p:attrName>style.visibility</p:attrName>
                                        </p:attrNameLst>
                                      </p:cBhvr>
                                      <p:to>
                                        <p:strVal val="visible"/>
                                      </p:to>
                                    </p:set>
                                    <p:animEffect transition="in" filter="blinds(horizontal)">
                                      <p:cBhvr>
                                        <p:cTn id="23" dur="500"/>
                                        <p:tgtEl>
                                          <p:spTgt spid="1608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1"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slide(fromTop)">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P spid="1608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63874" name="Rectangle 2"/>
          <p:cNvSpPr>
            <a:spLocks noGrp="1" noChangeArrowheads="1"/>
          </p:cNvSpPr>
          <p:nvPr>
            <p:ph type="body" idx="1"/>
          </p:nvPr>
        </p:nvSpPr>
        <p:spPr/>
        <p:txBody>
          <a:bodyPr/>
          <a:lstStyle/>
          <a:p>
            <a:pPr lvl="1" eaLnBrk="1" hangingPunct="1">
              <a:defRPr/>
            </a:pPr>
            <a:r>
              <a:rPr lang="zh-CN" altLang="en-US" b="1" dirty="0" smtClean="0">
                <a:ea typeface="宋体" pitchFamily="2" charset="-122"/>
              </a:rPr>
              <a:t>教材：</a:t>
            </a:r>
          </a:p>
          <a:p>
            <a:pPr lvl="1" eaLnBrk="1" hangingPunct="1">
              <a:buFont typeface="Wingdings" pitchFamily="2" charset="2"/>
              <a:buNone/>
              <a:defRPr/>
            </a:pPr>
            <a:r>
              <a:rPr lang="en-US" altLang="zh-CN" b="1" dirty="0" smtClean="0">
                <a:ea typeface="宋体" pitchFamily="2" charset="-122"/>
              </a:rPr>
              <a:t>《</a:t>
            </a:r>
            <a:r>
              <a:rPr lang="zh-CN" altLang="en-US" b="1" dirty="0" smtClean="0">
                <a:ea typeface="宋体" pitchFamily="2" charset="-122"/>
              </a:rPr>
              <a:t>软件工程</a:t>
            </a:r>
            <a:r>
              <a:rPr lang="en-US" altLang="zh-CN" b="1" dirty="0" smtClean="0">
                <a:ea typeface="宋体" pitchFamily="2" charset="-122"/>
              </a:rPr>
              <a:t>——</a:t>
            </a:r>
            <a:r>
              <a:rPr lang="zh-CN" altLang="en-US" b="1" dirty="0" smtClean="0">
                <a:ea typeface="宋体" pitchFamily="2" charset="-122"/>
              </a:rPr>
              <a:t>理论与实践</a:t>
            </a:r>
            <a:r>
              <a:rPr lang="en-US" altLang="zh-CN" b="1" dirty="0" smtClean="0">
                <a:ea typeface="宋体" pitchFamily="2" charset="-122"/>
              </a:rPr>
              <a:t>》</a:t>
            </a:r>
            <a:r>
              <a:rPr lang="zh-CN" altLang="en-US" b="1" dirty="0" smtClean="0">
                <a:ea typeface="宋体" pitchFamily="2" charset="-122"/>
              </a:rPr>
              <a:t>（第四版 影印版），</a:t>
            </a:r>
            <a:r>
              <a:rPr lang="en-US" altLang="zh-CN" b="1" dirty="0" smtClean="0">
                <a:ea typeface="宋体" pitchFamily="2" charset="-122"/>
              </a:rPr>
              <a:t>Shari Lawrence </a:t>
            </a:r>
            <a:r>
              <a:rPr lang="en-US" altLang="zh-CN" b="1" dirty="0" err="1" smtClean="0">
                <a:ea typeface="宋体" pitchFamily="2" charset="-122"/>
              </a:rPr>
              <a:t>Pfleeger</a:t>
            </a:r>
            <a:r>
              <a:rPr lang="zh-CN" altLang="en-US" b="1" dirty="0" smtClean="0">
                <a:ea typeface="宋体" pitchFamily="2" charset="-122"/>
              </a:rPr>
              <a:t>，高等教育出版社，</a:t>
            </a:r>
            <a:r>
              <a:rPr lang="en-US" altLang="zh-CN" b="1" dirty="0" smtClean="0">
                <a:ea typeface="宋体" pitchFamily="2" charset="-122"/>
              </a:rPr>
              <a:t>2006</a:t>
            </a:r>
            <a:r>
              <a:rPr lang="zh-CN" altLang="en-US" b="1" dirty="0" smtClean="0">
                <a:ea typeface="宋体" pitchFamily="2" charset="-122"/>
              </a:rPr>
              <a:t>。</a:t>
            </a:r>
          </a:p>
          <a:p>
            <a:pPr lvl="1" eaLnBrk="1" hangingPunct="1">
              <a:defRPr/>
            </a:pPr>
            <a:r>
              <a:rPr lang="zh-CN" altLang="en-US" b="1" dirty="0" smtClean="0">
                <a:ea typeface="宋体" pitchFamily="2" charset="-122"/>
              </a:rPr>
              <a:t>主要教学参考书：</a:t>
            </a:r>
          </a:p>
          <a:p>
            <a:pPr lvl="1" eaLnBrk="1" hangingPunct="1">
              <a:buFont typeface="Wingdings" pitchFamily="2" charset="2"/>
              <a:buNone/>
              <a:defRPr/>
            </a:pPr>
            <a:r>
              <a:rPr lang="en-US" altLang="zh-CN" b="1" dirty="0" smtClean="0">
                <a:ea typeface="宋体" pitchFamily="2" charset="-122"/>
              </a:rPr>
              <a:t>  1.</a:t>
            </a:r>
            <a:r>
              <a:rPr lang="zh-CN" altLang="en-US" b="1" dirty="0" smtClean="0">
                <a:ea typeface="宋体" pitchFamily="2" charset="-122"/>
              </a:rPr>
              <a:t>张海藩编著，</a:t>
            </a:r>
            <a:r>
              <a:rPr lang="en-US" altLang="zh-CN" b="1" dirty="0" smtClean="0">
                <a:ea typeface="宋体" pitchFamily="2" charset="-122"/>
              </a:rPr>
              <a:t>《</a:t>
            </a:r>
            <a:r>
              <a:rPr lang="zh-CN" altLang="en-US" b="1" dirty="0" smtClean="0">
                <a:ea typeface="宋体" pitchFamily="2" charset="-122"/>
              </a:rPr>
              <a:t>软件工程导论</a:t>
            </a:r>
            <a:r>
              <a:rPr lang="en-US" altLang="zh-CN" b="1" dirty="0" smtClean="0">
                <a:ea typeface="宋体" pitchFamily="2" charset="-122"/>
              </a:rPr>
              <a:t>》</a:t>
            </a:r>
            <a:r>
              <a:rPr lang="zh-CN" altLang="en-US" b="1" dirty="0" smtClean="0">
                <a:ea typeface="宋体" pitchFamily="2" charset="-122"/>
              </a:rPr>
              <a:t>（第</a:t>
            </a:r>
            <a:r>
              <a:rPr lang="en-US" altLang="zh-CN" b="1" dirty="0">
                <a:ea typeface="宋体" pitchFamily="2" charset="-122"/>
              </a:rPr>
              <a:t>6</a:t>
            </a:r>
            <a:r>
              <a:rPr lang="zh-CN" altLang="en-US" b="1" dirty="0" smtClean="0">
                <a:ea typeface="宋体" pitchFamily="2" charset="-122"/>
              </a:rPr>
              <a:t>版），清华大学出版社。</a:t>
            </a:r>
          </a:p>
          <a:p>
            <a:pPr lvl="1" eaLnBrk="1" hangingPunct="1">
              <a:buFont typeface="Wingdings" pitchFamily="2" charset="2"/>
              <a:buNone/>
              <a:defRPr/>
            </a:pPr>
            <a:r>
              <a:rPr lang="en-US" altLang="zh-CN" b="1" dirty="0" smtClean="0">
                <a:ea typeface="宋体" pitchFamily="2" charset="-122"/>
              </a:rPr>
              <a:t>  2.</a:t>
            </a:r>
            <a:r>
              <a:rPr lang="zh-CN" altLang="en-US" b="1" dirty="0" smtClean="0">
                <a:ea typeface="宋体" pitchFamily="2" charset="-122"/>
              </a:rPr>
              <a:t>郑人杰 马素霞 殷人昆编著，</a:t>
            </a:r>
            <a:r>
              <a:rPr lang="en-US" altLang="zh-CN" b="1" dirty="0" smtClean="0">
                <a:ea typeface="宋体" pitchFamily="2" charset="-122"/>
              </a:rPr>
              <a:t>《</a:t>
            </a:r>
            <a:r>
              <a:rPr lang="zh-CN" altLang="en-US" b="1" dirty="0" smtClean="0">
                <a:ea typeface="宋体" pitchFamily="2" charset="-122"/>
              </a:rPr>
              <a:t>软件工程概论</a:t>
            </a:r>
            <a:r>
              <a:rPr lang="en-US" altLang="zh-CN" b="1" dirty="0" smtClean="0">
                <a:ea typeface="宋体" pitchFamily="2" charset="-122"/>
              </a:rPr>
              <a:t>》</a:t>
            </a:r>
            <a:r>
              <a:rPr lang="zh-CN" altLang="en-US" b="1" dirty="0" smtClean="0">
                <a:ea typeface="宋体" pitchFamily="2" charset="-122"/>
              </a:rPr>
              <a:t>，机械工业出版社。</a:t>
            </a:r>
          </a:p>
        </p:txBody>
      </p:sp>
      <p:sp>
        <p:nvSpPr>
          <p:cNvPr id="614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6ECEAC20-C750-4F6C-B9B1-17232D5CEB88}" type="slidenum">
              <a:rPr lang="zh-CN" altLang="en-US" sz="1200" smtClean="0">
                <a:solidFill>
                  <a:schemeClr val="bg2"/>
                </a:solidFill>
                <a:latin typeface="Arial" pitchFamily="34" charset="0"/>
              </a:rPr>
              <a:pPr eaLnBrk="1" hangingPunct="1">
                <a:spcBef>
                  <a:spcPct val="0"/>
                </a:spcBef>
                <a:buClrTx/>
                <a:buSzTx/>
                <a:buFontTx/>
                <a:buNone/>
              </a:pPr>
              <a:t>4</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31778" name="Rectangle 2"/>
          <p:cNvSpPr>
            <a:spLocks noGrp="1" noRot="1" noChangeArrowheads="1"/>
          </p:cNvSpPr>
          <p:nvPr>
            <p:ph type="title"/>
          </p:nvPr>
        </p:nvSpPr>
        <p:spPr/>
        <p:txBody>
          <a:bodyPr/>
          <a:lstStyle/>
          <a:p>
            <a:pPr eaLnBrk="1" hangingPunct="1">
              <a:defRPr/>
            </a:pPr>
            <a:r>
              <a:rPr lang="en-US" altLang="zh-CN" sz="3600" smtClean="0">
                <a:ea typeface="宋体" pitchFamily="2" charset="-122"/>
              </a:rPr>
              <a:t>Reason of Software Crisis</a:t>
            </a:r>
            <a:br>
              <a:rPr lang="en-US" altLang="zh-CN" sz="3600" smtClean="0">
                <a:ea typeface="宋体" pitchFamily="2" charset="-122"/>
              </a:rPr>
            </a:br>
            <a:r>
              <a:rPr lang="zh-CN" altLang="en-US" sz="3600" smtClean="0">
                <a:ea typeface="宋体" pitchFamily="2" charset="-122"/>
              </a:rPr>
              <a:t> 软件危机的原因</a:t>
            </a:r>
          </a:p>
        </p:txBody>
      </p:sp>
      <p:sp>
        <p:nvSpPr>
          <p:cNvPr id="331779" name="Rectangle 3"/>
          <p:cNvSpPr>
            <a:spLocks noGrp="1" noChangeArrowheads="1"/>
          </p:cNvSpPr>
          <p:nvPr>
            <p:ph type="body" idx="1"/>
          </p:nvPr>
        </p:nvSpPr>
        <p:spPr/>
        <p:txBody>
          <a:bodyPr/>
          <a:lstStyle/>
          <a:p>
            <a:pPr eaLnBrk="1" hangingPunct="1">
              <a:buFont typeface="Wingdings" pitchFamily="2" charset="2"/>
              <a:buNone/>
              <a:defRPr/>
            </a:pPr>
            <a:r>
              <a:rPr lang="zh-CN" altLang="en-US" sz="2400" b="1" dirty="0" smtClean="0">
                <a:ea typeface="宋体" pitchFamily="2" charset="-122"/>
              </a:rPr>
              <a:t>宏观</a:t>
            </a:r>
            <a:r>
              <a:rPr lang="zh-CN" altLang="en-US" sz="2400" dirty="0" smtClean="0">
                <a:ea typeface="宋体" pitchFamily="2" charset="-122"/>
              </a:rPr>
              <a:t>：</a:t>
            </a:r>
          </a:p>
          <a:p>
            <a:pPr eaLnBrk="1" hangingPunct="1">
              <a:buFont typeface="Wingdings" pitchFamily="2" charset="2"/>
              <a:buNone/>
              <a:defRPr/>
            </a:pPr>
            <a:r>
              <a:rPr lang="en-US" altLang="zh-CN" sz="2400" dirty="0" smtClean="0">
                <a:effectLst/>
                <a:ea typeface="宋体" pitchFamily="2" charset="-122"/>
              </a:rPr>
              <a:t>(1)</a:t>
            </a:r>
            <a:r>
              <a:rPr lang="zh-CN" altLang="en-US" sz="2400" dirty="0" smtClean="0">
                <a:effectLst/>
                <a:latin typeface="黑体" pitchFamily="2" charset="-122"/>
                <a:ea typeface="黑体" pitchFamily="2" charset="-122"/>
              </a:rPr>
              <a:t>缺乏总体考虑，没有软件工程学概念或系统工程思想。</a:t>
            </a:r>
          </a:p>
          <a:p>
            <a:pPr eaLnBrk="1" hangingPunct="1">
              <a:buFont typeface="Wingdings" pitchFamily="2" charset="2"/>
              <a:buNone/>
              <a:defRPr/>
            </a:pPr>
            <a:r>
              <a:rPr lang="en-US" altLang="zh-CN" sz="2400" dirty="0" smtClean="0">
                <a:effectLst/>
                <a:ea typeface="宋体" pitchFamily="2" charset="-122"/>
              </a:rPr>
              <a:t>(2)</a:t>
            </a:r>
            <a:r>
              <a:rPr lang="zh-CN" altLang="en-US" sz="2400" dirty="0" smtClean="0">
                <a:effectLst/>
                <a:latin typeface="黑体" pitchFamily="2" charset="-122"/>
                <a:ea typeface="黑体" pitchFamily="2" charset="-122"/>
              </a:rPr>
              <a:t>对业务了解支离破碎，需求分析不准。</a:t>
            </a:r>
          </a:p>
          <a:p>
            <a:pPr algn="just" eaLnBrk="1" hangingPunct="1">
              <a:buFont typeface="Wingdings" pitchFamily="2" charset="2"/>
              <a:buNone/>
              <a:defRPr/>
            </a:pPr>
            <a:r>
              <a:rPr lang="en-US" altLang="zh-CN" sz="2400" dirty="0" smtClean="0">
                <a:effectLst/>
                <a:ea typeface="宋体" pitchFamily="2" charset="-122"/>
              </a:rPr>
              <a:t>(3)</a:t>
            </a:r>
            <a:r>
              <a:rPr lang="zh-CN" altLang="en-US" sz="2400" dirty="0" smtClean="0">
                <a:latin typeface="黑体" pitchFamily="2" charset="-122"/>
                <a:ea typeface="黑体" pitchFamily="2" charset="-122"/>
              </a:rPr>
              <a:t>企业依赖激情指挥，企业管理标准化、规范化、科学化程度不高，导致不能成功地应用</a:t>
            </a:r>
            <a:r>
              <a:rPr lang="zh-CN" altLang="en-US" sz="2400" dirty="0" smtClean="0">
                <a:latin typeface="Arial"/>
                <a:ea typeface="黑体" pitchFamily="2" charset="-122"/>
              </a:rPr>
              <a:t>“</a:t>
            </a:r>
            <a:r>
              <a:rPr lang="zh-CN" altLang="en-US" sz="2400" dirty="0" smtClean="0">
                <a:latin typeface="黑体" pitchFamily="2" charset="-122"/>
                <a:ea typeface="黑体" pitchFamily="2" charset="-122"/>
              </a:rPr>
              <a:t>死板</a:t>
            </a:r>
            <a:r>
              <a:rPr lang="zh-CN" altLang="en-US" sz="2400" dirty="0" smtClean="0">
                <a:latin typeface="Arial"/>
                <a:ea typeface="黑体" pitchFamily="2" charset="-122"/>
              </a:rPr>
              <a:t>”</a:t>
            </a:r>
            <a:r>
              <a:rPr lang="zh-CN" altLang="en-US" sz="2400" dirty="0" smtClean="0">
                <a:latin typeface="黑体" pitchFamily="2" charset="-122"/>
                <a:ea typeface="黑体" pitchFamily="2" charset="-122"/>
              </a:rPr>
              <a:t>的软件，它依赖于业务的</a:t>
            </a:r>
            <a:r>
              <a:rPr lang="zh-CN" altLang="en-US" sz="2400" dirty="0" smtClean="0">
                <a:latin typeface="Arial"/>
                <a:ea typeface="黑体" pitchFamily="2" charset="-122"/>
              </a:rPr>
              <a:t>“</a:t>
            </a:r>
            <a:r>
              <a:rPr lang="zh-CN" altLang="en-US" sz="2400" dirty="0" smtClean="0">
                <a:latin typeface="黑体" pitchFamily="2" charset="-122"/>
                <a:ea typeface="黑体" pitchFamily="2" charset="-122"/>
              </a:rPr>
              <a:t>科学化</a:t>
            </a:r>
            <a:r>
              <a:rPr lang="zh-CN" altLang="en-US" sz="2400" dirty="0" smtClean="0">
                <a:latin typeface="Arial"/>
                <a:ea typeface="黑体" pitchFamily="2" charset="-122"/>
              </a:rPr>
              <a:t>”</a:t>
            </a:r>
            <a:r>
              <a:rPr lang="zh-CN" altLang="en-US" sz="2400" dirty="0" smtClean="0">
                <a:latin typeface="黑体" pitchFamily="2" charset="-122"/>
                <a:ea typeface="黑体" pitchFamily="2" charset="-122"/>
              </a:rPr>
              <a:t>、</a:t>
            </a:r>
            <a:r>
              <a:rPr lang="zh-CN" altLang="en-US" sz="2400" dirty="0" smtClean="0">
                <a:latin typeface="Arial"/>
                <a:ea typeface="黑体" pitchFamily="2" charset="-122"/>
              </a:rPr>
              <a:t>“</a:t>
            </a:r>
            <a:r>
              <a:rPr lang="zh-CN" altLang="en-US" sz="2400" dirty="0" smtClean="0">
                <a:latin typeface="黑体" pitchFamily="2" charset="-122"/>
                <a:ea typeface="黑体" pitchFamily="2" charset="-122"/>
              </a:rPr>
              <a:t>条理化</a:t>
            </a:r>
            <a:r>
              <a:rPr lang="zh-CN" altLang="en-US" sz="2400" dirty="0" smtClean="0">
                <a:latin typeface="Arial"/>
                <a:ea typeface="黑体" pitchFamily="2" charset="-122"/>
              </a:rPr>
              <a:t>”</a:t>
            </a:r>
            <a:r>
              <a:rPr lang="zh-CN" altLang="en-US" sz="2400" dirty="0" smtClean="0">
                <a:latin typeface="黑体" pitchFamily="2" charset="-122"/>
                <a:ea typeface="黑体" pitchFamily="2" charset="-122"/>
              </a:rPr>
              <a:t>、</a:t>
            </a:r>
            <a:r>
              <a:rPr lang="zh-CN" altLang="en-US" sz="2400" dirty="0" smtClean="0">
                <a:latin typeface="Arial"/>
                <a:ea typeface="黑体" pitchFamily="2" charset="-122"/>
              </a:rPr>
              <a:t>“</a:t>
            </a:r>
            <a:r>
              <a:rPr lang="zh-CN" altLang="en-US" sz="2400" dirty="0" smtClean="0">
                <a:latin typeface="黑体" pitchFamily="2" charset="-122"/>
                <a:ea typeface="黑体" pitchFamily="2" charset="-122"/>
              </a:rPr>
              <a:t>程序化</a:t>
            </a:r>
            <a:r>
              <a:rPr lang="zh-CN" altLang="en-US" sz="2400" dirty="0" smtClean="0">
                <a:latin typeface="Arial"/>
                <a:ea typeface="黑体" pitchFamily="2" charset="-122"/>
              </a:rPr>
              <a:t>”</a:t>
            </a:r>
            <a:r>
              <a:rPr lang="zh-CN" altLang="en-US" sz="2400" dirty="0" smtClean="0">
                <a:latin typeface="黑体" pitchFamily="2" charset="-122"/>
                <a:ea typeface="黑体" pitchFamily="2" charset="-122"/>
              </a:rPr>
              <a:t> </a:t>
            </a:r>
          </a:p>
          <a:p>
            <a:pPr algn="just" eaLnBrk="1" hangingPunct="1">
              <a:buFont typeface="Wingdings" pitchFamily="2" charset="2"/>
              <a:buNone/>
              <a:defRPr/>
            </a:pPr>
            <a:r>
              <a:rPr lang="en-US" altLang="zh-CN" sz="2400" dirty="0" smtClean="0">
                <a:effectLst/>
                <a:ea typeface="宋体" pitchFamily="2" charset="-122"/>
              </a:rPr>
              <a:t>(4)</a:t>
            </a:r>
            <a:r>
              <a:rPr lang="zh-CN" altLang="en-US" sz="2400" dirty="0" smtClean="0">
                <a:latin typeface="黑体" pitchFamily="2" charset="-122"/>
                <a:ea typeface="黑体" pitchFamily="2" charset="-122"/>
              </a:rPr>
              <a:t>企业信息化程度和计算机应用水平低，导致无法准确描述需求。</a:t>
            </a:r>
          </a:p>
          <a:p>
            <a:pPr algn="just" eaLnBrk="1" hangingPunct="1">
              <a:buFont typeface="Wingdings" pitchFamily="2" charset="2"/>
              <a:buNone/>
              <a:defRPr/>
            </a:pPr>
            <a:r>
              <a:rPr lang="en-US" altLang="zh-CN" sz="2400" dirty="0" smtClean="0">
                <a:effectLst/>
                <a:ea typeface="宋体" pitchFamily="2" charset="-122"/>
              </a:rPr>
              <a:t>(5)</a:t>
            </a:r>
            <a:r>
              <a:rPr lang="zh-CN" altLang="en-US" sz="2400" dirty="0" smtClean="0">
                <a:latin typeface="黑体" pitchFamily="2" charset="-122"/>
                <a:ea typeface="黑体" pitchFamily="2" charset="-122"/>
              </a:rPr>
              <a:t>对信息管理的重视程度不够。</a:t>
            </a:r>
          </a:p>
          <a:p>
            <a:pPr algn="just" eaLnBrk="1" hangingPunct="1">
              <a:buFont typeface="Wingdings" pitchFamily="2" charset="2"/>
              <a:buNone/>
              <a:defRPr/>
            </a:pPr>
            <a:r>
              <a:rPr lang="en-US" altLang="zh-CN" sz="2400" dirty="0" smtClean="0">
                <a:effectLst/>
                <a:ea typeface="宋体" pitchFamily="2" charset="-122"/>
              </a:rPr>
              <a:t>(6)</a:t>
            </a:r>
            <a:r>
              <a:rPr lang="zh-CN" altLang="en-US" sz="2400" dirty="0" smtClean="0">
                <a:latin typeface="黑体" pitchFamily="2" charset="-122"/>
                <a:ea typeface="黑体" pitchFamily="2" charset="-122"/>
              </a:rPr>
              <a:t>缺乏相互沟通，业务描述的详尽程度不能达到具备生活常识的人能够轻易理解。</a:t>
            </a:r>
          </a:p>
          <a:p>
            <a:pPr algn="just" eaLnBrk="1" hangingPunct="1">
              <a:buFont typeface="Wingdings" pitchFamily="2" charset="2"/>
              <a:buNone/>
              <a:defRPr/>
            </a:pPr>
            <a:endParaRPr lang="zh-CN" altLang="en-US" sz="2400" dirty="0" smtClean="0">
              <a:ea typeface="宋体" pitchFamily="2" charset="-122"/>
            </a:endParaRPr>
          </a:p>
        </p:txBody>
      </p:sp>
      <p:sp>
        <p:nvSpPr>
          <p:cNvPr id="4506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9443CD96-46E2-4342-A76D-76E86E146267}" type="slidenum">
              <a:rPr lang="zh-CN" altLang="en-US" sz="1200" smtClean="0">
                <a:solidFill>
                  <a:schemeClr val="bg2"/>
                </a:solidFill>
                <a:latin typeface="Arial" pitchFamily="34" charset="0"/>
              </a:rPr>
              <a:pPr eaLnBrk="1" hangingPunct="1">
                <a:spcBef>
                  <a:spcPct val="0"/>
                </a:spcBef>
                <a:buClrTx/>
                <a:buSzTx/>
                <a:buFontTx/>
                <a:buNone/>
              </a:pPr>
              <a:t>40</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18818" name="Rectangle 2"/>
          <p:cNvSpPr>
            <a:spLocks noGrp="1" noRot="1" noChangeArrowheads="1"/>
          </p:cNvSpPr>
          <p:nvPr>
            <p:ph type="title"/>
          </p:nvPr>
        </p:nvSpPr>
        <p:spPr/>
        <p:txBody>
          <a:bodyPr/>
          <a:lstStyle/>
          <a:p>
            <a:pPr eaLnBrk="1" hangingPunct="1">
              <a:defRPr/>
            </a:pPr>
            <a:r>
              <a:rPr lang="en-US" altLang="zh-CN" sz="3600" smtClean="0">
                <a:ea typeface="宋体" pitchFamily="2" charset="-122"/>
              </a:rPr>
              <a:t>Reason of Software Crisis</a:t>
            </a:r>
            <a:br>
              <a:rPr lang="en-US" altLang="zh-CN" sz="3600" smtClean="0">
                <a:ea typeface="宋体" pitchFamily="2" charset="-122"/>
              </a:rPr>
            </a:br>
            <a:r>
              <a:rPr lang="zh-CN" altLang="en-US" sz="3600" smtClean="0">
                <a:ea typeface="宋体" pitchFamily="2" charset="-122"/>
              </a:rPr>
              <a:t> 软件危机的原因</a:t>
            </a:r>
          </a:p>
        </p:txBody>
      </p:sp>
      <p:sp>
        <p:nvSpPr>
          <p:cNvPr id="418819" name="Rectangle 3"/>
          <p:cNvSpPr>
            <a:spLocks noGrp="1" noChangeArrowheads="1"/>
          </p:cNvSpPr>
          <p:nvPr>
            <p:ph type="body" idx="1"/>
          </p:nvPr>
        </p:nvSpPr>
        <p:spPr>
          <a:xfrm>
            <a:off x="457200" y="1295400"/>
            <a:ext cx="8229600" cy="5205413"/>
          </a:xfrm>
        </p:spPr>
        <p:txBody>
          <a:bodyPr/>
          <a:lstStyle/>
          <a:p>
            <a:pPr eaLnBrk="1" hangingPunct="1">
              <a:buFont typeface="Wingdings" pitchFamily="2" charset="2"/>
              <a:buNone/>
              <a:defRPr/>
            </a:pPr>
            <a:r>
              <a:rPr lang="zh-CN" altLang="en-US" sz="2800" b="1" dirty="0" smtClean="0">
                <a:ea typeface="宋体" pitchFamily="2" charset="-122"/>
              </a:rPr>
              <a:t>微观</a:t>
            </a:r>
            <a:r>
              <a:rPr lang="zh-CN" altLang="en-US" sz="2800" dirty="0" smtClean="0">
                <a:ea typeface="宋体" pitchFamily="2" charset="-122"/>
              </a:rPr>
              <a:t>：</a:t>
            </a:r>
          </a:p>
          <a:p>
            <a:pPr eaLnBrk="1" hangingPunct="1">
              <a:buFont typeface="Wingdings" pitchFamily="2" charset="2"/>
              <a:buNone/>
              <a:defRPr/>
            </a:pPr>
            <a:r>
              <a:rPr lang="en-US" altLang="zh-CN" sz="2800" dirty="0" smtClean="0">
                <a:effectLst/>
                <a:ea typeface="宋体" pitchFamily="2" charset="-122"/>
              </a:rPr>
              <a:t>(1)</a:t>
            </a:r>
            <a:r>
              <a:rPr lang="zh-CN" altLang="en-US" sz="2800" dirty="0" smtClean="0">
                <a:latin typeface="黑体" pitchFamily="2" charset="-122"/>
                <a:ea typeface="黑体" pitchFamily="2" charset="-122"/>
              </a:rPr>
              <a:t>软件的规模比较庞大，其开发和维护相当困难；</a:t>
            </a:r>
          </a:p>
          <a:p>
            <a:pPr algn="just" eaLnBrk="1" hangingPunct="1">
              <a:buFont typeface="Wingdings" pitchFamily="2" charset="2"/>
              <a:buNone/>
              <a:defRPr/>
            </a:pPr>
            <a:r>
              <a:rPr lang="en-US" altLang="zh-CN" sz="2800" dirty="0" smtClean="0">
                <a:effectLst/>
                <a:ea typeface="宋体" pitchFamily="2" charset="-122"/>
              </a:rPr>
              <a:t>(2)</a:t>
            </a:r>
            <a:r>
              <a:rPr lang="zh-CN" altLang="en-US" sz="2800" dirty="0" smtClean="0">
                <a:latin typeface="黑体" pitchFamily="2" charset="-122"/>
                <a:ea typeface="黑体" pitchFamily="2" charset="-122"/>
              </a:rPr>
              <a:t>开发人员虽然有经验，但还存在着不少错误观点，没有实行工程化的方法；</a:t>
            </a:r>
          </a:p>
          <a:p>
            <a:pPr algn="just" eaLnBrk="1" hangingPunct="1">
              <a:buFont typeface="Wingdings" pitchFamily="2" charset="2"/>
              <a:buNone/>
              <a:defRPr/>
            </a:pPr>
            <a:r>
              <a:rPr lang="en-US" altLang="zh-CN" sz="2800" dirty="0" smtClean="0">
                <a:effectLst/>
                <a:ea typeface="宋体" pitchFamily="2" charset="-122"/>
              </a:rPr>
              <a:t>(3)</a:t>
            </a:r>
            <a:r>
              <a:rPr lang="zh-CN" altLang="en-US" sz="2800" dirty="0" smtClean="0">
                <a:latin typeface="黑体" pitchFamily="2" charset="-122"/>
                <a:ea typeface="黑体" pitchFamily="2" charset="-122"/>
              </a:rPr>
              <a:t>不能与用户及时沟通，不能了解用户的实际需要；</a:t>
            </a:r>
          </a:p>
          <a:p>
            <a:pPr algn="just" eaLnBrk="1" hangingPunct="1">
              <a:buFont typeface="Wingdings" pitchFamily="2" charset="2"/>
              <a:buNone/>
              <a:defRPr/>
            </a:pPr>
            <a:r>
              <a:rPr lang="en-US" altLang="zh-CN" sz="2800" dirty="0" smtClean="0">
                <a:effectLst/>
                <a:ea typeface="宋体" pitchFamily="2" charset="-122"/>
              </a:rPr>
              <a:t>(4)</a:t>
            </a:r>
            <a:r>
              <a:rPr lang="zh-CN" altLang="en-US" sz="2800" dirty="0" smtClean="0">
                <a:latin typeface="黑体" pitchFamily="2" charset="-122"/>
                <a:ea typeface="黑体" pitchFamily="2" charset="-122"/>
              </a:rPr>
              <a:t>没有统一的软件质量管理规范；</a:t>
            </a:r>
          </a:p>
          <a:p>
            <a:pPr algn="just" eaLnBrk="1" hangingPunct="1">
              <a:buFont typeface="Wingdings" pitchFamily="2" charset="2"/>
              <a:buNone/>
              <a:defRPr/>
            </a:pPr>
            <a:r>
              <a:rPr lang="en-US" altLang="zh-CN" sz="2800" dirty="0" smtClean="0">
                <a:effectLst/>
                <a:ea typeface="宋体" pitchFamily="2" charset="-122"/>
              </a:rPr>
              <a:t>(5)</a:t>
            </a:r>
            <a:r>
              <a:rPr lang="zh-CN" altLang="en-US" sz="2800" dirty="0" smtClean="0">
                <a:latin typeface="黑体" pitchFamily="2" charset="-122"/>
                <a:ea typeface="黑体" pitchFamily="2" charset="-122"/>
              </a:rPr>
              <a:t>不能根据环境的变化而随时对产品进行改正。</a:t>
            </a:r>
            <a:endParaRPr lang="en-US" altLang="zh-CN" sz="2800" dirty="0" smtClean="0">
              <a:latin typeface="黑体" pitchFamily="2" charset="-122"/>
              <a:ea typeface="黑体" pitchFamily="2" charset="-122"/>
            </a:endParaRPr>
          </a:p>
          <a:p>
            <a:pPr algn="just" eaLnBrk="1" hangingPunct="1">
              <a:buFont typeface="Wingdings" pitchFamily="2" charset="2"/>
              <a:buNone/>
              <a:defRPr/>
            </a:pPr>
            <a:r>
              <a:rPr lang="zh-CN" altLang="en-US" sz="2800" dirty="0" smtClean="0">
                <a:effectLst/>
                <a:latin typeface="黑体" pitchFamily="2" charset="-122"/>
                <a:ea typeface="黑体" pitchFamily="2" charset="-122"/>
              </a:rPr>
              <a:t>总之，缺乏总体考虑，没有软件工程学概念或系统工程思想。</a:t>
            </a:r>
          </a:p>
        </p:txBody>
      </p:sp>
      <p:sp>
        <p:nvSpPr>
          <p:cNvPr id="4608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C6A12A30-2E6C-496B-AA89-2CFB3EBD291A}" type="slidenum">
              <a:rPr lang="zh-CN" altLang="en-US" sz="1200" smtClean="0">
                <a:solidFill>
                  <a:schemeClr val="bg2"/>
                </a:solidFill>
                <a:latin typeface="Arial" pitchFamily="34" charset="0"/>
              </a:rPr>
              <a:pPr eaLnBrk="1" hangingPunct="1">
                <a:spcBef>
                  <a:spcPct val="0"/>
                </a:spcBef>
                <a:buClrTx/>
                <a:buSzTx/>
                <a:buFontTx/>
                <a:buNone/>
              </a:pPr>
              <a:t>41</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pic>
        <p:nvPicPr>
          <p:cNvPr id="47107" name="Picture 4" descr="rj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557338"/>
            <a:ext cx="669607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B5E4E351-8C2E-4945-AFA0-66C3F7AABC21}" type="slidenum">
              <a:rPr lang="zh-CN" altLang="en-US" sz="1200" smtClean="0">
                <a:solidFill>
                  <a:schemeClr val="bg2"/>
                </a:solidFill>
                <a:latin typeface="Arial" pitchFamily="34" charset="0"/>
              </a:rPr>
              <a:pPr eaLnBrk="1" hangingPunct="1">
                <a:spcBef>
                  <a:spcPct val="0"/>
                </a:spcBef>
                <a:buClrTx/>
                <a:buSzTx/>
                <a:buFontTx/>
                <a:buNone/>
              </a:pPr>
              <a:t>42</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44418" name="Rectangle 2"/>
          <p:cNvSpPr>
            <a:spLocks noRot="1" noChangeArrowheads="1"/>
          </p:cNvSpPr>
          <p:nvPr/>
        </p:nvSpPr>
        <p:spPr bwMode="auto">
          <a:xfrm>
            <a:off x="1619250" y="115888"/>
            <a:ext cx="6861175" cy="1584325"/>
          </a:xfrm>
          <a:prstGeom prst="rect">
            <a:avLst/>
          </a:prstGeom>
          <a:noFill/>
          <a:ln w="9525">
            <a:noFill/>
            <a:miter lim="800000"/>
            <a:headEnd/>
            <a:tailEnd/>
          </a:ln>
          <a:effectLst/>
        </p:spPr>
        <p:txBody>
          <a:bodyPr anchor="ctr"/>
          <a:lstStyle/>
          <a:p>
            <a:pPr>
              <a:defRPr/>
            </a:pPr>
            <a:r>
              <a:rPr lang="zh-CN" altLang="en-US" sz="3600" b="1">
                <a:solidFill>
                  <a:srgbClr val="FFFF00"/>
                </a:solidFill>
                <a:effectLst>
                  <a:outerShdw blurRad="38100" dist="38100" dir="2700000" algn="tl">
                    <a:srgbClr val="000000"/>
                  </a:outerShdw>
                </a:effectLst>
                <a:latin typeface="Lucida Sans Unicode" pitchFamily="34" charset="0"/>
              </a:rPr>
              <a:t>            </a:t>
            </a:r>
            <a:r>
              <a:rPr lang="zh-CN" altLang="en-US" sz="3600" b="1">
                <a:effectLst>
                  <a:outerShdw blurRad="38100" dist="38100" dir="2700000" algn="tl">
                    <a:srgbClr val="000000"/>
                  </a:outerShdw>
                </a:effectLst>
                <a:latin typeface="Lucida Sans Unicode" pitchFamily="34" charset="0"/>
              </a:rPr>
              <a:t>差错传播模型</a:t>
            </a:r>
            <a:r>
              <a:rPr lang="zh-CN" altLang="en-US" sz="3600" b="1">
                <a:solidFill>
                  <a:srgbClr val="FFFF00"/>
                </a:solidFill>
                <a:effectLst>
                  <a:outerShdw blurRad="38100" dist="38100" dir="2700000" algn="tl">
                    <a:srgbClr val="000000"/>
                  </a:outerShdw>
                </a:effectLst>
                <a:latin typeface="Lucida Sans Unicode" pitchFamily="34" charset="0"/>
              </a:rPr>
              <a:t> </a:t>
            </a:r>
            <a:endParaRPr lang="en-US" altLang="zh-CN" sz="3600" b="1">
              <a:solidFill>
                <a:srgbClr val="FFFF00"/>
              </a:solidFill>
              <a:effectLst>
                <a:outerShdw blurRad="38100" dist="38100" dir="2700000" algn="tl">
                  <a:srgbClr val="000000"/>
                </a:outerShdw>
              </a:effectLst>
              <a:latin typeface="Lucida Sans Unicode" pitchFamily="34" charset="0"/>
            </a:endParaRPr>
          </a:p>
        </p:txBody>
      </p:sp>
      <p:grpSp>
        <p:nvGrpSpPr>
          <p:cNvPr id="48132" name="Group 4"/>
          <p:cNvGrpSpPr>
            <a:grpSpLocks/>
          </p:cNvGrpSpPr>
          <p:nvPr/>
        </p:nvGrpSpPr>
        <p:grpSpPr bwMode="auto">
          <a:xfrm>
            <a:off x="1187450" y="2708275"/>
            <a:ext cx="6553200" cy="1289050"/>
            <a:chOff x="385" y="1888"/>
            <a:chExt cx="4128" cy="812"/>
          </a:xfrm>
        </p:grpSpPr>
        <p:sp>
          <p:nvSpPr>
            <p:cNvPr id="48134" name="Rectangle 5"/>
            <p:cNvSpPr>
              <a:spLocks noChangeArrowheads="1"/>
            </p:cNvSpPr>
            <p:nvPr/>
          </p:nvSpPr>
          <p:spPr bwMode="auto">
            <a:xfrm>
              <a:off x="1429" y="1888"/>
              <a:ext cx="2222" cy="680"/>
            </a:xfrm>
            <a:prstGeom prst="rect">
              <a:avLst/>
            </a:prstGeom>
            <a:solidFill>
              <a:schemeClr val="accent1"/>
            </a:solidFill>
            <a:ln w="9525" algn="ctr">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444422" name="Text Box 6"/>
            <p:cNvSpPr txBox="1">
              <a:spLocks noChangeArrowheads="1"/>
            </p:cNvSpPr>
            <p:nvPr/>
          </p:nvSpPr>
          <p:spPr bwMode="auto">
            <a:xfrm>
              <a:off x="1429" y="1888"/>
              <a:ext cx="1632" cy="237"/>
            </a:xfrm>
            <a:prstGeom prst="rect">
              <a:avLst/>
            </a:prstGeom>
            <a:noFill/>
            <a:ln w="9525" algn="ctr">
              <a:solidFill>
                <a:schemeClr val="hlink"/>
              </a:solid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latin typeface="Garamond" pitchFamily="18" charset="0"/>
                </a:rPr>
                <a:t>不扩大的差错</a:t>
              </a:r>
            </a:p>
          </p:txBody>
        </p:sp>
        <p:sp>
          <p:nvSpPr>
            <p:cNvPr id="444423" name="Text Box 7"/>
            <p:cNvSpPr txBox="1">
              <a:spLocks noChangeArrowheads="1"/>
            </p:cNvSpPr>
            <p:nvPr/>
          </p:nvSpPr>
          <p:spPr bwMode="auto">
            <a:xfrm>
              <a:off x="1429" y="2115"/>
              <a:ext cx="1632" cy="237"/>
            </a:xfrm>
            <a:prstGeom prst="rect">
              <a:avLst/>
            </a:prstGeom>
            <a:noFill/>
            <a:ln w="9525" algn="ctr">
              <a:solidFill>
                <a:schemeClr val="hlink"/>
              </a:solid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latin typeface="Garamond" pitchFamily="18" charset="0"/>
                </a:rPr>
                <a:t>扩大的差错</a:t>
              </a:r>
            </a:p>
          </p:txBody>
        </p:sp>
        <p:sp>
          <p:nvSpPr>
            <p:cNvPr id="444424" name="Text Box 8"/>
            <p:cNvSpPr txBox="1">
              <a:spLocks noChangeArrowheads="1"/>
            </p:cNvSpPr>
            <p:nvPr/>
          </p:nvSpPr>
          <p:spPr bwMode="auto">
            <a:xfrm>
              <a:off x="1429" y="2341"/>
              <a:ext cx="1632" cy="237"/>
            </a:xfrm>
            <a:prstGeom prst="rect">
              <a:avLst/>
            </a:prstGeom>
            <a:noFill/>
            <a:ln w="9525" algn="ctr">
              <a:solidFill>
                <a:schemeClr val="hlink"/>
              </a:solid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latin typeface="Garamond" pitchFamily="18" charset="0"/>
                </a:rPr>
                <a:t>新产生的差错</a:t>
              </a:r>
            </a:p>
          </p:txBody>
        </p:sp>
        <p:sp>
          <p:nvSpPr>
            <p:cNvPr id="444425" name="Text Box 9"/>
            <p:cNvSpPr txBox="1">
              <a:spLocks noChangeArrowheads="1"/>
            </p:cNvSpPr>
            <p:nvPr/>
          </p:nvSpPr>
          <p:spPr bwMode="auto">
            <a:xfrm>
              <a:off x="3061" y="1888"/>
              <a:ext cx="590" cy="231"/>
            </a:xfrm>
            <a:prstGeom prst="rect">
              <a:avLst/>
            </a:prstGeom>
            <a:noFill/>
            <a:ln w="9525" algn="ctr">
              <a:noFill/>
              <a:miter lim="800000"/>
              <a:headEnd/>
              <a:tailEnd/>
            </a:ln>
            <a:effectLst/>
          </p:spPr>
          <p:txBody>
            <a:bodyPr>
              <a:spAutoFit/>
            </a:bodyPr>
            <a:lstStyle/>
            <a:p>
              <a:pPr>
                <a:spcBef>
                  <a:spcPct val="50000"/>
                </a:spcBef>
                <a:defRPr/>
              </a:pPr>
              <a:endParaRPr lang="zh-CN" altLang="en-US" b="1">
                <a:solidFill>
                  <a:srgbClr val="FFFF00"/>
                </a:solidFill>
                <a:effectLst>
                  <a:outerShdw blurRad="38100" dist="38100" dir="2700000" algn="tl">
                    <a:srgbClr val="000000"/>
                  </a:outerShdw>
                </a:effectLst>
                <a:latin typeface="Garamond" pitchFamily="18" charset="0"/>
              </a:endParaRPr>
            </a:p>
          </p:txBody>
        </p:sp>
        <p:sp>
          <p:nvSpPr>
            <p:cNvPr id="444426" name="Text Box 10"/>
            <p:cNvSpPr txBox="1">
              <a:spLocks noChangeArrowheads="1"/>
            </p:cNvSpPr>
            <p:nvPr/>
          </p:nvSpPr>
          <p:spPr bwMode="auto">
            <a:xfrm>
              <a:off x="3061" y="2028"/>
              <a:ext cx="590" cy="404"/>
            </a:xfrm>
            <a:prstGeom prst="rect">
              <a:avLst/>
            </a:prstGeom>
            <a:noFill/>
            <a:ln w="9525" algn="ctr">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latin typeface="Garamond" pitchFamily="18" charset="0"/>
                </a:rPr>
                <a:t>差错检出率</a:t>
              </a:r>
            </a:p>
          </p:txBody>
        </p:sp>
        <p:sp>
          <p:nvSpPr>
            <p:cNvPr id="48140" name="Line 11"/>
            <p:cNvSpPr>
              <a:spLocks noChangeShapeType="1"/>
            </p:cNvSpPr>
            <p:nvPr/>
          </p:nvSpPr>
          <p:spPr bwMode="auto">
            <a:xfrm flipV="1">
              <a:off x="1156" y="1979"/>
              <a:ext cx="273"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8141" name="Line 12"/>
            <p:cNvSpPr>
              <a:spLocks noChangeShapeType="1"/>
            </p:cNvSpPr>
            <p:nvPr/>
          </p:nvSpPr>
          <p:spPr bwMode="auto">
            <a:xfrm>
              <a:off x="1156" y="2115"/>
              <a:ext cx="273"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8142" name="Line 13"/>
            <p:cNvSpPr>
              <a:spLocks noChangeShapeType="1"/>
            </p:cNvSpPr>
            <p:nvPr/>
          </p:nvSpPr>
          <p:spPr bwMode="auto">
            <a:xfrm flipV="1">
              <a:off x="385" y="2115"/>
              <a:ext cx="7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44430" name="Text Box 14"/>
            <p:cNvSpPr txBox="1">
              <a:spLocks noChangeArrowheads="1"/>
            </p:cNvSpPr>
            <p:nvPr/>
          </p:nvSpPr>
          <p:spPr bwMode="auto">
            <a:xfrm>
              <a:off x="385" y="2205"/>
              <a:ext cx="817" cy="404"/>
            </a:xfrm>
            <a:prstGeom prst="rect">
              <a:avLst/>
            </a:prstGeom>
            <a:noFill/>
            <a:ln w="9525" algn="ctr">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latin typeface="Garamond" pitchFamily="18" charset="0"/>
                </a:rPr>
                <a:t>来自前阶段的差错</a:t>
              </a:r>
            </a:p>
          </p:txBody>
        </p:sp>
        <p:sp>
          <p:nvSpPr>
            <p:cNvPr id="48144" name="Line 15"/>
            <p:cNvSpPr>
              <a:spLocks noChangeShapeType="1"/>
            </p:cNvSpPr>
            <p:nvPr/>
          </p:nvSpPr>
          <p:spPr bwMode="auto">
            <a:xfrm>
              <a:off x="3651" y="2205"/>
              <a:ext cx="8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44432" name="Text Box 16"/>
            <p:cNvSpPr txBox="1">
              <a:spLocks noChangeArrowheads="1"/>
            </p:cNvSpPr>
            <p:nvPr/>
          </p:nvSpPr>
          <p:spPr bwMode="auto">
            <a:xfrm>
              <a:off x="3696" y="2296"/>
              <a:ext cx="817" cy="404"/>
            </a:xfrm>
            <a:prstGeom prst="rect">
              <a:avLst/>
            </a:prstGeom>
            <a:noFill/>
            <a:ln w="9525" algn="ctr">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latin typeface="Garamond" pitchFamily="18" charset="0"/>
                </a:rPr>
                <a:t>传往下阶段的差错</a:t>
              </a:r>
            </a:p>
          </p:txBody>
        </p:sp>
      </p:grpSp>
      <p:sp>
        <p:nvSpPr>
          <p:cNvPr id="48133" name="灯片编号占位符 1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69042B49-110D-4ACB-8DB7-E22E8F18DB89}" type="slidenum">
              <a:rPr lang="zh-CN" altLang="en-US" sz="1200" smtClean="0">
                <a:solidFill>
                  <a:schemeClr val="bg2"/>
                </a:solidFill>
                <a:latin typeface="Arial" pitchFamily="34" charset="0"/>
              </a:rPr>
              <a:pPr eaLnBrk="1" hangingPunct="1">
                <a:spcBef>
                  <a:spcPct val="0"/>
                </a:spcBef>
                <a:buClrTx/>
                <a:buSzTx/>
                <a:buFontTx/>
                <a:buNone/>
              </a:pPr>
              <a:t>43</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45442" name="Rectangle 2"/>
          <p:cNvSpPr>
            <a:spLocks noRot="1" noChangeArrowheads="1"/>
          </p:cNvSpPr>
          <p:nvPr/>
        </p:nvSpPr>
        <p:spPr bwMode="auto">
          <a:xfrm>
            <a:off x="250825" y="115888"/>
            <a:ext cx="8642350" cy="720725"/>
          </a:xfrm>
          <a:prstGeom prst="rect">
            <a:avLst/>
          </a:prstGeom>
          <a:noFill/>
          <a:ln w="9525">
            <a:noFill/>
            <a:miter lim="800000"/>
            <a:headEnd/>
            <a:tailEnd/>
          </a:ln>
          <a:effectLst/>
        </p:spPr>
        <p:txBody>
          <a:bodyPr anchor="ctr"/>
          <a:lstStyle/>
          <a:p>
            <a:pPr>
              <a:defRPr/>
            </a:pPr>
            <a:r>
              <a:rPr lang="zh-CN" altLang="en-US" sz="3600" b="1">
                <a:solidFill>
                  <a:srgbClr val="FFFF00"/>
                </a:solidFill>
                <a:effectLst>
                  <a:outerShdw blurRad="38100" dist="38100" dir="2700000" algn="tl">
                    <a:srgbClr val="000000"/>
                  </a:outerShdw>
                </a:effectLst>
                <a:latin typeface="Lucida Sans Unicode" pitchFamily="34" charset="0"/>
              </a:rPr>
              <a:t>       </a:t>
            </a:r>
            <a:r>
              <a:rPr lang="zh-CN" altLang="en-US" sz="3600" b="1">
                <a:effectLst>
                  <a:outerShdw blurRad="38100" dist="38100" dir="2700000" algn="tl">
                    <a:srgbClr val="000000"/>
                  </a:outerShdw>
                </a:effectLst>
                <a:latin typeface="Lucida Sans Unicode" pitchFamily="34" charset="0"/>
              </a:rPr>
              <a:t>差错传播模型 </a:t>
            </a:r>
            <a:r>
              <a:rPr lang="en-US" altLang="zh-CN" sz="3600" b="1">
                <a:effectLst>
                  <a:outerShdw blurRad="38100" dist="38100" dir="2700000" algn="tl">
                    <a:srgbClr val="000000"/>
                  </a:outerShdw>
                </a:effectLst>
                <a:latin typeface="Lucida Sans Unicode" pitchFamily="34" charset="0"/>
              </a:rPr>
              <a:t>(2)---</a:t>
            </a:r>
            <a:r>
              <a:rPr lang="zh-CN" altLang="en-US" sz="3600" b="1">
                <a:effectLst>
                  <a:outerShdw blurRad="38100" dist="38100" dir="2700000" algn="tl">
                    <a:srgbClr val="000000"/>
                  </a:outerShdw>
                </a:effectLst>
                <a:latin typeface="Lucida Sans Unicode" pitchFamily="34" charset="0"/>
              </a:rPr>
              <a:t>无设计复审</a:t>
            </a:r>
          </a:p>
        </p:txBody>
      </p:sp>
      <p:grpSp>
        <p:nvGrpSpPr>
          <p:cNvPr id="49156" name="Group 4"/>
          <p:cNvGrpSpPr>
            <a:grpSpLocks/>
          </p:cNvGrpSpPr>
          <p:nvPr/>
        </p:nvGrpSpPr>
        <p:grpSpPr bwMode="auto">
          <a:xfrm>
            <a:off x="228600" y="1447800"/>
            <a:ext cx="7981950" cy="4070350"/>
            <a:chOff x="144" y="912"/>
            <a:chExt cx="5028" cy="2564"/>
          </a:xfrm>
        </p:grpSpPr>
        <p:grpSp>
          <p:nvGrpSpPr>
            <p:cNvPr id="49158" name="Group 5"/>
            <p:cNvGrpSpPr>
              <a:grpSpLocks/>
            </p:cNvGrpSpPr>
            <p:nvPr/>
          </p:nvGrpSpPr>
          <p:grpSpPr bwMode="auto">
            <a:xfrm>
              <a:off x="432" y="1200"/>
              <a:ext cx="996" cy="775"/>
              <a:chOff x="1152" y="1359"/>
              <a:chExt cx="996" cy="775"/>
            </a:xfrm>
          </p:grpSpPr>
          <p:sp>
            <p:nvSpPr>
              <p:cNvPr id="49234" name="Rectangle 6"/>
              <p:cNvSpPr>
                <a:spLocks noChangeArrowheads="1"/>
              </p:cNvSpPr>
              <p:nvPr/>
            </p:nvSpPr>
            <p:spPr bwMode="auto">
              <a:xfrm>
                <a:off x="1152" y="1392"/>
                <a:ext cx="960"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49235" name="Line 7"/>
              <p:cNvSpPr>
                <a:spLocks noChangeShapeType="1"/>
              </p:cNvSpPr>
              <p:nvPr/>
            </p:nvSpPr>
            <p:spPr bwMode="auto">
              <a:xfrm>
                <a:off x="1824" y="1392"/>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36" name="Line 8"/>
              <p:cNvSpPr>
                <a:spLocks noChangeShapeType="1"/>
              </p:cNvSpPr>
              <p:nvPr/>
            </p:nvSpPr>
            <p:spPr bwMode="auto">
              <a:xfrm>
                <a:off x="1152" y="163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37" name="Line 9"/>
              <p:cNvSpPr>
                <a:spLocks noChangeShapeType="1"/>
              </p:cNvSpPr>
              <p:nvPr/>
            </p:nvSpPr>
            <p:spPr bwMode="auto">
              <a:xfrm>
                <a:off x="1152" y="187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38" name="Text Box 10"/>
              <p:cNvSpPr txBox="1">
                <a:spLocks noChangeArrowheads="1"/>
              </p:cNvSpPr>
              <p:nvPr/>
            </p:nvSpPr>
            <p:spPr bwMode="auto">
              <a:xfrm>
                <a:off x="1392" y="135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0</a:t>
                </a:r>
              </a:p>
            </p:txBody>
          </p:sp>
          <p:sp>
            <p:nvSpPr>
              <p:cNvPr id="49239" name="Text Box 11"/>
              <p:cNvSpPr txBox="1">
                <a:spLocks noChangeArrowheads="1"/>
              </p:cNvSpPr>
              <p:nvPr/>
            </p:nvSpPr>
            <p:spPr bwMode="auto">
              <a:xfrm>
                <a:off x="1392" y="160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0</a:t>
                </a:r>
              </a:p>
            </p:txBody>
          </p:sp>
          <p:sp>
            <p:nvSpPr>
              <p:cNvPr id="49240" name="Text Box 12"/>
              <p:cNvSpPr txBox="1">
                <a:spLocks noChangeArrowheads="1"/>
              </p:cNvSpPr>
              <p:nvPr/>
            </p:nvSpPr>
            <p:spPr bwMode="auto">
              <a:xfrm>
                <a:off x="1344" y="184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10</a:t>
                </a:r>
              </a:p>
            </p:txBody>
          </p:sp>
          <p:sp>
            <p:nvSpPr>
              <p:cNvPr id="49241" name="Text Box 13"/>
              <p:cNvSpPr txBox="1">
                <a:spLocks noChangeArrowheads="1"/>
              </p:cNvSpPr>
              <p:nvPr/>
            </p:nvSpPr>
            <p:spPr bwMode="auto">
              <a:xfrm>
                <a:off x="1776" y="1632"/>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0%</a:t>
                </a:r>
              </a:p>
            </p:txBody>
          </p:sp>
        </p:grpSp>
        <p:sp>
          <p:nvSpPr>
            <p:cNvPr id="49159" name="Rectangle 14"/>
            <p:cNvSpPr>
              <a:spLocks noChangeArrowheads="1"/>
            </p:cNvSpPr>
            <p:nvPr/>
          </p:nvSpPr>
          <p:spPr bwMode="auto">
            <a:xfrm>
              <a:off x="2112" y="1425"/>
              <a:ext cx="960"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49160" name="Line 15"/>
            <p:cNvSpPr>
              <a:spLocks noChangeShapeType="1"/>
            </p:cNvSpPr>
            <p:nvPr/>
          </p:nvSpPr>
          <p:spPr bwMode="auto">
            <a:xfrm>
              <a:off x="2784" y="1425"/>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1" name="Line 16"/>
            <p:cNvSpPr>
              <a:spLocks noChangeShapeType="1"/>
            </p:cNvSpPr>
            <p:nvPr/>
          </p:nvSpPr>
          <p:spPr bwMode="auto">
            <a:xfrm>
              <a:off x="2112" y="1665"/>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2" name="Line 17"/>
            <p:cNvSpPr>
              <a:spLocks noChangeShapeType="1"/>
            </p:cNvSpPr>
            <p:nvPr/>
          </p:nvSpPr>
          <p:spPr bwMode="auto">
            <a:xfrm>
              <a:off x="2112" y="1905"/>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3" name="Text Box 18"/>
            <p:cNvSpPr txBox="1">
              <a:spLocks noChangeArrowheads="1"/>
            </p:cNvSpPr>
            <p:nvPr/>
          </p:nvSpPr>
          <p:spPr bwMode="auto">
            <a:xfrm>
              <a:off x="2352" y="13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6</a:t>
              </a:r>
            </a:p>
          </p:txBody>
        </p:sp>
        <p:sp>
          <p:nvSpPr>
            <p:cNvPr id="49164" name="Text Box 19"/>
            <p:cNvSpPr txBox="1">
              <a:spLocks noChangeArrowheads="1"/>
            </p:cNvSpPr>
            <p:nvPr/>
          </p:nvSpPr>
          <p:spPr bwMode="auto">
            <a:xfrm>
              <a:off x="2208" y="1632"/>
              <a:ext cx="5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4*1.5</a:t>
              </a:r>
            </a:p>
          </p:txBody>
        </p:sp>
        <p:sp>
          <p:nvSpPr>
            <p:cNvPr id="49165" name="Text Box 20"/>
            <p:cNvSpPr txBox="1">
              <a:spLocks noChangeArrowheads="1"/>
            </p:cNvSpPr>
            <p:nvPr/>
          </p:nvSpPr>
          <p:spPr bwMode="auto">
            <a:xfrm>
              <a:off x="2304" y="187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25</a:t>
              </a:r>
            </a:p>
          </p:txBody>
        </p:sp>
        <p:sp>
          <p:nvSpPr>
            <p:cNvPr id="49166" name="Text Box 21"/>
            <p:cNvSpPr txBox="1">
              <a:spLocks noChangeArrowheads="1"/>
            </p:cNvSpPr>
            <p:nvPr/>
          </p:nvSpPr>
          <p:spPr bwMode="auto">
            <a:xfrm>
              <a:off x="2736" y="1696"/>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0%</a:t>
              </a:r>
              <a:endParaRPr kumimoji="1" lang="en-US" altLang="zh-CN" sz="2400">
                <a:latin typeface="Times New Roman" pitchFamily="18" charset="0"/>
              </a:endParaRPr>
            </a:p>
          </p:txBody>
        </p:sp>
        <p:grpSp>
          <p:nvGrpSpPr>
            <p:cNvPr id="49167" name="Group 22"/>
            <p:cNvGrpSpPr>
              <a:grpSpLocks/>
            </p:cNvGrpSpPr>
            <p:nvPr/>
          </p:nvGrpSpPr>
          <p:grpSpPr bwMode="auto">
            <a:xfrm>
              <a:off x="432" y="2675"/>
              <a:ext cx="1033" cy="788"/>
              <a:chOff x="1152" y="1346"/>
              <a:chExt cx="1033" cy="788"/>
            </a:xfrm>
          </p:grpSpPr>
          <p:sp>
            <p:nvSpPr>
              <p:cNvPr id="49226" name="Rectangle 23"/>
              <p:cNvSpPr>
                <a:spLocks noChangeArrowheads="1"/>
              </p:cNvSpPr>
              <p:nvPr/>
            </p:nvSpPr>
            <p:spPr bwMode="auto">
              <a:xfrm>
                <a:off x="1152" y="1392"/>
                <a:ext cx="960"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49227" name="Line 24"/>
              <p:cNvSpPr>
                <a:spLocks noChangeShapeType="1"/>
              </p:cNvSpPr>
              <p:nvPr/>
            </p:nvSpPr>
            <p:spPr bwMode="auto">
              <a:xfrm>
                <a:off x="1824" y="1392"/>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8" name="Line 25"/>
              <p:cNvSpPr>
                <a:spLocks noChangeShapeType="1"/>
              </p:cNvSpPr>
              <p:nvPr/>
            </p:nvSpPr>
            <p:spPr bwMode="auto">
              <a:xfrm>
                <a:off x="1152" y="163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9" name="Line 26"/>
              <p:cNvSpPr>
                <a:spLocks noChangeShapeType="1"/>
              </p:cNvSpPr>
              <p:nvPr/>
            </p:nvSpPr>
            <p:spPr bwMode="auto">
              <a:xfrm>
                <a:off x="1152" y="187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30" name="Text Box 27"/>
              <p:cNvSpPr txBox="1">
                <a:spLocks noChangeArrowheads="1"/>
              </p:cNvSpPr>
              <p:nvPr/>
            </p:nvSpPr>
            <p:spPr bwMode="auto">
              <a:xfrm>
                <a:off x="1392" y="1346"/>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kumimoji="1" lang="zh-CN" altLang="en-US" sz="2400">
                  <a:latin typeface="Times New Roman" pitchFamily="18" charset="0"/>
                </a:endParaRPr>
              </a:p>
            </p:txBody>
          </p:sp>
          <p:sp>
            <p:nvSpPr>
              <p:cNvPr id="49231" name="Text Box 28"/>
              <p:cNvSpPr txBox="1">
                <a:spLocks noChangeArrowheads="1"/>
              </p:cNvSpPr>
              <p:nvPr/>
            </p:nvSpPr>
            <p:spPr bwMode="auto">
              <a:xfrm>
                <a:off x="1392" y="160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0</a:t>
                </a:r>
              </a:p>
            </p:txBody>
          </p:sp>
          <p:sp>
            <p:nvSpPr>
              <p:cNvPr id="49232" name="Text Box 29"/>
              <p:cNvSpPr txBox="1">
                <a:spLocks noChangeArrowheads="1"/>
              </p:cNvSpPr>
              <p:nvPr/>
            </p:nvSpPr>
            <p:spPr bwMode="auto">
              <a:xfrm>
                <a:off x="1344" y="1846"/>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 </a:t>
                </a:r>
                <a:r>
                  <a:rPr kumimoji="1" lang="en-US" altLang="zh-CN" sz="2400">
                    <a:latin typeface="Times New Roman" pitchFamily="18" charset="0"/>
                  </a:rPr>
                  <a:t>0</a:t>
                </a:r>
              </a:p>
            </p:txBody>
          </p:sp>
          <p:sp>
            <p:nvSpPr>
              <p:cNvPr id="49233" name="Text Box 30"/>
              <p:cNvSpPr txBox="1">
                <a:spLocks noChangeArrowheads="1"/>
              </p:cNvSpPr>
              <p:nvPr/>
            </p:nvSpPr>
            <p:spPr bwMode="auto">
              <a:xfrm>
                <a:off x="1776" y="1663"/>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50%</a:t>
                </a:r>
                <a:endParaRPr kumimoji="1" lang="en-US" altLang="zh-CN" sz="2400">
                  <a:latin typeface="Times New Roman" pitchFamily="18" charset="0"/>
                </a:endParaRPr>
              </a:p>
            </p:txBody>
          </p:sp>
        </p:grpSp>
        <p:grpSp>
          <p:nvGrpSpPr>
            <p:cNvPr id="49168" name="Group 31"/>
            <p:cNvGrpSpPr>
              <a:grpSpLocks/>
            </p:cNvGrpSpPr>
            <p:nvPr/>
          </p:nvGrpSpPr>
          <p:grpSpPr bwMode="auto">
            <a:xfrm>
              <a:off x="2112" y="2688"/>
              <a:ext cx="1033" cy="788"/>
              <a:chOff x="1152" y="1346"/>
              <a:chExt cx="1033" cy="788"/>
            </a:xfrm>
          </p:grpSpPr>
          <p:sp>
            <p:nvSpPr>
              <p:cNvPr id="49218" name="Rectangle 32"/>
              <p:cNvSpPr>
                <a:spLocks noChangeArrowheads="1"/>
              </p:cNvSpPr>
              <p:nvPr/>
            </p:nvSpPr>
            <p:spPr bwMode="auto">
              <a:xfrm>
                <a:off x="1152" y="1392"/>
                <a:ext cx="960"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49219" name="Line 33"/>
              <p:cNvSpPr>
                <a:spLocks noChangeShapeType="1"/>
              </p:cNvSpPr>
              <p:nvPr/>
            </p:nvSpPr>
            <p:spPr bwMode="auto">
              <a:xfrm>
                <a:off x="1824" y="1392"/>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0" name="Line 34"/>
              <p:cNvSpPr>
                <a:spLocks noChangeShapeType="1"/>
              </p:cNvSpPr>
              <p:nvPr/>
            </p:nvSpPr>
            <p:spPr bwMode="auto">
              <a:xfrm>
                <a:off x="1152" y="163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1" name="Line 35"/>
              <p:cNvSpPr>
                <a:spLocks noChangeShapeType="1"/>
              </p:cNvSpPr>
              <p:nvPr/>
            </p:nvSpPr>
            <p:spPr bwMode="auto">
              <a:xfrm>
                <a:off x="1152" y="187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2" name="Text Box 36"/>
              <p:cNvSpPr txBox="1">
                <a:spLocks noChangeArrowheads="1"/>
              </p:cNvSpPr>
              <p:nvPr/>
            </p:nvSpPr>
            <p:spPr bwMode="auto">
              <a:xfrm>
                <a:off x="1392" y="1346"/>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kumimoji="1" lang="zh-CN" altLang="en-US" sz="2400">
                  <a:latin typeface="Times New Roman" pitchFamily="18" charset="0"/>
                </a:endParaRPr>
              </a:p>
            </p:txBody>
          </p:sp>
          <p:sp>
            <p:nvSpPr>
              <p:cNvPr id="49223" name="Text Box 37"/>
              <p:cNvSpPr txBox="1">
                <a:spLocks noChangeArrowheads="1"/>
              </p:cNvSpPr>
              <p:nvPr/>
            </p:nvSpPr>
            <p:spPr bwMode="auto">
              <a:xfrm>
                <a:off x="1392" y="160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0</a:t>
                </a:r>
              </a:p>
            </p:txBody>
          </p:sp>
          <p:sp>
            <p:nvSpPr>
              <p:cNvPr id="49224" name="Text Box 38"/>
              <p:cNvSpPr txBox="1">
                <a:spLocks noChangeArrowheads="1"/>
              </p:cNvSpPr>
              <p:nvPr/>
            </p:nvSpPr>
            <p:spPr bwMode="auto">
              <a:xfrm>
                <a:off x="1344" y="1846"/>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 </a:t>
                </a:r>
                <a:r>
                  <a:rPr kumimoji="1" lang="en-US" altLang="zh-CN" sz="2400">
                    <a:latin typeface="Times New Roman" pitchFamily="18" charset="0"/>
                  </a:rPr>
                  <a:t>0</a:t>
                </a:r>
              </a:p>
            </p:txBody>
          </p:sp>
          <p:sp>
            <p:nvSpPr>
              <p:cNvPr id="49225" name="Text Box 39"/>
              <p:cNvSpPr txBox="1">
                <a:spLocks noChangeArrowheads="1"/>
              </p:cNvSpPr>
              <p:nvPr/>
            </p:nvSpPr>
            <p:spPr bwMode="auto">
              <a:xfrm>
                <a:off x="1776" y="1663"/>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50%</a:t>
                </a:r>
                <a:endParaRPr kumimoji="1" lang="en-US" altLang="zh-CN" sz="2400">
                  <a:latin typeface="Times New Roman" pitchFamily="18" charset="0"/>
                </a:endParaRPr>
              </a:p>
            </p:txBody>
          </p:sp>
        </p:grpSp>
        <p:grpSp>
          <p:nvGrpSpPr>
            <p:cNvPr id="49169" name="Group 40"/>
            <p:cNvGrpSpPr>
              <a:grpSpLocks/>
            </p:cNvGrpSpPr>
            <p:nvPr/>
          </p:nvGrpSpPr>
          <p:grpSpPr bwMode="auto">
            <a:xfrm>
              <a:off x="3840" y="2688"/>
              <a:ext cx="1033" cy="788"/>
              <a:chOff x="1152" y="1346"/>
              <a:chExt cx="1033" cy="788"/>
            </a:xfrm>
          </p:grpSpPr>
          <p:sp>
            <p:nvSpPr>
              <p:cNvPr id="49210" name="Rectangle 41"/>
              <p:cNvSpPr>
                <a:spLocks noChangeArrowheads="1"/>
              </p:cNvSpPr>
              <p:nvPr/>
            </p:nvSpPr>
            <p:spPr bwMode="auto">
              <a:xfrm>
                <a:off x="1152" y="1392"/>
                <a:ext cx="960"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49211" name="Line 42"/>
              <p:cNvSpPr>
                <a:spLocks noChangeShapeType="1"/>
              </p:cNvSpPr>
              <p:nvPr/>
            </p:nvSpPr>
            <p:spPr bwMode="auto">
              <a:xfrm>
                <a:off x="1824" y="1392"/>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2" name="Line 43"/>
              <p:cNvSpPr>
                <a:spLocks noChangeShapeType="1"/>
              </p:cNvSpPr>
              <p:nvPr/>
            </p:nvSpPr>
            <p:spPr bwMode="auto">
              <a:xfrm>
                <a:off x="1152" y="163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3" name="Line 44"/>
              <p:cNvSpPr>
                <a:spLocks noChangeShapeType="1"/>
              </p:cNvSpPr>
              <p:nvPr/>
            </p:nvSpPr>
            <p:spPr bwMode="auto">
              <a:xfrm>
                <a:off x="1152" y="187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4" name="Text Box 45"/>
              <p:cNvSpPr txBox="1">
                <a:spLocks noChangeArrowheads="1"/>
              </p:cNvSpPr>
              <p:nvPr/>
            </p:nvSpPr>
            <p:spPr bwMode="auto">
              <a:xfrm>
                <a:off x="1392" y="1346"/>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kumimoji="1" lang="zh-CN" altLang="en-US" sz="2400">
                  <a:latin typeface="Times New Roman" pitchFamily="18" charset="0"/>
                </a:endParaRPr>
              </a:p>
            </p:txBody>
          </p:sp>
          <p:sp>
            <p:nvSpPr>
              <p:cNvPr id="49215" name="Text Box 46"/>
              <p:cNvSpPr txBox="1">
                <a:spLocks noChangeArrowheads="1"/>
              </p:cNvSpPr>
              <p:nvPr/>
            </p:nvSpPr>
            <p:spPr bwMode="auto">
              <a:xfrm>
                <a:off x="1392" y="160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0</a:t>
                </a:r>
              </a:p>
            </p:txBody>
          </p:sp>
          <p:sp>
            <p:nvSpPr>
              <p:cNvPr id="49216" name="Text Box 47"/>
              <p:cNvSpPr txBox="1">
                <a:spLocks noChangeArrowheads="1"/>
              </p:cNvSpPr>
              <p:nvPr/>
            </p:nvSpPr>
            <p:spPr bwMode="auto">
              <a:xfrm>
                <a:off x="1344" y="1846"/>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 </a:t>
                </a:r>
                <a:r>
                  <a:rPr kumimoji="1" lang="en-US" altLang="zh-CN" sz="2400">
                    <a:latin typeface="Times New Roman" pitchFamily="18" charset="0"/>
                  </a:rPr>
                  <a:t>0</a:t>
                </a:r>
              </a:p>
            </p:txBody>
          </p:sp>
          <p:sp>
            <p:nvSpPr>
              <p:cNvPr id="49217" name="Text Box 48"/>
              <p:cNvSpPr txBox="1">
                <a:spLocks noChangeArrowheads="1"/>
              </p:cNvSpPr>
              <p:nvPr/>
            </p:nvSpPr>
            <p:spPr bwMode="auto">
              <a:xfrm>
                <a:off x="1776" y="1663"/>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50%</a:t>
                </a:r>
              </a:p>
            </p:txBody>
          </p:sp>
        </p:grpSp>
        <p:sp>
          <p:nvSpPr>
            <p:cNvPr id="49170" name="Line 49"/>
            <p:cNvSpPr>
              <a:spLocks noChangeShapeType="1"/>
            </p:cNvSpPr>
            <p:nvPr/>
          </p:nvSpPr>
          <p:spPr bwMode="auto">
            <a:xfrm>
              <a:off x="1392" y="158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Line 50"/>
            <p:cNvSpPr>
              <a:spLocks noChangeShapeType="1"/>
            </p:cNvSpPr>
            <p:nvPr/>
          </p:nvSpPr>
          <p:spPr bwMode="auto">
            <a:xfrm>
              <a:off x="1392" y="153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2" name="Line 51"/>
            <p:cNvSpPr>
              <a:spLocks noChangeShapeType="1"/>
            </p:cNvSpPr>
            <p:nvPr/>
          </p:nvSpPr>
          <p:spPr bwMode="auto">
            <a:xfrm>
              <a:off x="1680" y="153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3" name="Line 52"/>
            <p:cNvSpPr>
              <a:spLocks noChangeShapeType="1"/>
            </p:cNvSpPr>
            <p:nvPr/>
          </p:nvSpPr>
          <p:spPr bwMode="auto">
            <a:xfrm>
              <a:off x="1680" y="1824"/>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9174" name="Group 53"/>
            <p:cNvGrpSpPr>
              <a:grpSpLocks/>
            </p:cNvGrpSpPr>
            <p:nvPr/>
          </p:nvGrpSpPr>
          <p:grpSpPr bwMode="auto">
            <a:xfrm>
              <a:off x="3840" y="1632"/>
              <a:ext cx="1033" cy="775"/>
              <a:chOff x="3840" y="1872"/>
              <a:chExt cx="1033" cy="775"/>
            </a:xfrm>
          </p:grpSpPr>
          <p:grpSp>
            <p:nvGrpSpPr>
              <p:cNvPr id="49200" name="Group 54"/>
              <p:cNvGrpSpPr>
                <a:grpSpLocks/>
              </p:cNvGrpSpPr>
              <p:nvPr/>
            </p:nvGrpSpPr>
            <p:grpSpPr bwMode="auto">
              <a:xfrm>
                <a:off x="3840" y="1872"/>
                <a:ext cx="1033" cy="775"/>
                <a:chOff x="1152" y="1359"/>
                <a:chExt cx="1033" cy="775"/>
              </a:xfrm>
            </p:grpSpPr>
            <p:sp>
              <p:nvSpPr>
                <p:cNvPr id="49202" name="Rectangle 55"/>
                <p:cNvSpPr>
                  <a:spLocks noChangeArrowheads="1"/>
                </p:cNvSpPr>
                <p:nvPr/>
              </p:nvSpPr>
              <p:spPr bwMode="auto">
                <a:xfrm>
                  <a:off x="1152" y="1392"/>
                  <a:ext cx="960"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49203" name="Line 56"/>
                <p:cNvSpPr>
                  <a:spLocks noChangeShapeType="1"/>
                </p:cNvSpPr>
                <p:nvPr/>
              </p:nvSpPr>
              <p:spPr bwMode="auto">
                <a:xfrm>
                  <a:off x="1824" y="1392"/>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4" name="Line 57"/>
                <p:cNvSpPr>
                  <a:spLocks noChangeShapeType="1"/>
                </p:cNvSpPr>
                <p:nvPr/>
              </p:nvSpPr>
              <p:spPr bwMode="auto">
                <a:xfrm>
                  <a:off x="1152" y="163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5" name="Line 58"/>
                <p:cNvSpPr>
                  <a:spLocks noChangeShapeType="1"/>
                </p:cNvSpPr>
                <p:nvPr/>
              </p:nvSpPr>
              <p:spPr bwMode="auto">
                <a:xfrm>
                  <a:off x="1152" y="187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6" name="Text Box 59"/>
                <p:cNvSpPr txBox="1">
                  <a:spLocks noChangeArrowheads="1"/>
                </p:cNvSpPr>
                <p:nvPr/>
              </p:nvSpPr>
              <p:spPr bwMode="auto">
                <a:xfrm>
                  <a:off x="1392" y="135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10</a:t>
                  </a:r>
                </a:p>
              </p:txBody>
            </p:sp>
            <p:sp>
              <p:nvSpPr>
                <p:cNvPr id="49207" name="Text Box 60"/>
                <p:cNvSpPr txBox="1">
                  <a:spLocks noChangeArrowheads="1"/>
                </p:cNvSpPr>
                <p:nvPr/>
              </p:nvSpPr>
              <p:spPr bwMode="auto">
                <a:xfrm>
                  <a:off x="1392" y="1593"/>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kumimoji="1" lang="zh-CN" altLang="en-US" sz="2400">
                    <a:latin typeface="Times New Roman" pitchFamily="18" charset="0"/>
                  </a:endParaRPr>
                </a:p>
              </p:txBody>
            </p:sp>
            <p:sp>
              <p:nvSpPr>
                <p:cNvPr id="49208" name="Text Box 61"/>
                <p:cNvSpPr txBox="1">
                  <a:spLocks noChangeArrowheads="1"/>
                </p:cNvSpPr>
                <p:nvPr/>
              </p:nvSpPr>
              <p:spPr bwMode="auto">
                <a:xfrm>
                  <a:off x="1344" y="184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25</a:t>
                  </a:r>
                </a:p>
              </p:txBody>
            </p:sp>
            <p:sp>
              <p:nvSpPr>
                <p:cNvPr id="49209" name="Text Box 62"/>
                <p:cNvSpPr txBox="1">
                  <a:spLocks noChangeArrowheads="1"/>
                </p:cNvSpPr>
                <p:nvPr/>
              </p:nvSpPr>
              <p:spPr bwMode="auto">
                <a:xfrm>
                  <a:off x="1776" y="1663"/>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20%</a:t>
                  </a:r>
                  <a:endParaRPr kumimoji="1" lang="en-US" altLang="zh-CN" sz="2400">
                    <a:latin typeface="Times New Roman" pitchFamily="18" charset="0"/>
                  </a:endParaRPr>
                </a:p>
              </p:txBody>
            </p:sp>
          </p:grpSp>
          <p:sp>
            <p:nvSpPr>
              <p:cNvPr id="49201" name="Text Box 63"/>
              <p:cNvSpPr txBox="1">
                <a:spLocks noChangeArrowheads="1"/>
              </p:cNvSpPr>
              <p:nvPr/>
            </p:nvSpPr>
            <p:spPr bwMode="auto">
              <a:xfrm>
                <a:off x="3916" y="211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27*3</a:t>
                </a:r>
                <a:endParaRPr kumimoji="1" lang="en-US" altLang="zh-CN" sz="2800">
                  <a:latin typeface="Times New Roman" pitchFamily="18" charset="0"/>
                </a:endParaRPr>
              </a:p>
            </p:txBody>
          </p:sp>
        </p:grpSp>
        <p:sp>
          <p:nvSpPr>
            <p:cNvPr id="49175" name="Line 64"/>
            <p:cNvSpPr>
              <a:spLocks noChangeShapeType="1"/>
            </p:cNvSpPr>
            <p:nvPr/>
          </p:nvSpPr>
          <p:spPr bwMode="auto">
            <a:xfrm>
              <a:off x="3072" y="1776"/>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6" name="Line 65"/>
            <p:cNvSpPr>
              <a:spLocks noChangeShapeType="1"/>
            </p:cNvSpPr>
            <p:nvPr/>
          </p:nvSpPr>
          <p:spPr bwMode="auto">
            <a:xfrm>
              <a:off x="3360" y="177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7" name="Line 66"/>
            <p:cNvSpPr>
              <a:spLocks noChangeShapeType="1"/>
            </p:cNvSpPr>
            <p:nvPr/>
          </p:nvSpPr>
          <p:spPr bwMode="auto">
            <a:xfrm>
              <a:off x="3360" y="201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8" name="Line 67"/>
            <p:cNvSpPr>
              <a:spLocks noChangeShapeType="1"/>
            </p:cNvSpPr>
            <p:nvPr/>
          </p:nvSpPr>
          <p:spPr bwMode="auto">
            <a:xfrm>
              <a:off x="4800" y="206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9" name="Line 68"/>
            <p:cNvSpPr>
              <a:spLocks noChangeShapeType="1"/>
            </p:cNvSpPr>
            <p:nvPr/>
          </p:nvSpPr>
          <p:spPr bwMode="auto">
            <a:xfrm>
              <a:off x="192" y="307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0" name="Line 69"/>
            <p:cNvSpPr>
              <a:spLocks noChangeShapeType="1"/>
            </p:cNvSpPr>
            <p:nvPr/>
          </p:nvSpPr>
          <p:spPr bwMode="auto">
            <a:xfrm>
              <a:off x="1392" y="307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1" name="Line 70"/>
            <p:cNvSpPr>
              <a:spLocks noChangeShapeType="1"/>
            </p:cNvSpPr>
            <p:nvPr/>
          </p:nvSpPr>
          <p:spPr bwMode="auto">
            <a:xfrm>
              <a:off x="3072" y="307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2" name="Line 71"/>
            <p:cNvSpPr>
              <a:spLocks noChangeShapeType="1"/>
            </p:cNvSpPr>
            <p:nvPr/>
          </p:nvSpPr>
          <p:spPr bwMode="auto">
            <a:xfrm>
              <a:off x="4800" y="307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3" name="Text Box 72"/>
            <p:cNvSpPr txBox="1">
              <a:spLocks noChangeArrowheads="1"/>
            </p:cNvSpPr>
            <p:nvPr/>
          </p:nvSpPr>
          <p:spPr bwMode="auto">
            <a:xfrm>
              <a:off x="1404" y="129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10</a:t>
              </a:r>
            </a:p>
          </p:txBody>
        </p:sp>
        <p:sp>
          <p:nvSpPr>
            <p:cNvPr id="49184" name="Text Box 73"/>
            <p:cNvSpPr txBox="1">
              <a:spLocks noChangeArrowheads="1"/>
            </p:cNvSpPr>
            <p:nvPr/>
          </p:nvSpPr>
          <p:spPr bwMode="auto">
            <a:xfrm>
              <a:off x="4848" y="1862"/>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dirty="0" smtClean="0">
                  <a:latin typeface="Times New Roman" pitchFamily="18" charset="0"/>
                </a:rPr>
                <a:t>93</a:t>
              </a:r>
              <a:endParaRPr kumimoji="1" lang="en-US" altLang="zh-CN" sz="2000" dirty="0">
                <a:latin typeface="Times New Roman" pitchFamily="18" charset="0"/>
              </a:endParaRPr>
            </a:p>
          </p:txBody>
        </p:sp>
        <p:sp>
          <p:nvSpPr>
            <p:cNvPr id="49185" name="Text Box 74"/>
            <p:cNvSpPr txBox="1">
              <a:spLocks noChangeArrowheads="1"/>
            </p:cNvSpPr>
            <p:nvPr/>
          </p:nvSpPr>
          <p:spPr bwMode="auto">
            <a:xfrm>
              <a:off x="3072" y="152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37</a:t>
              </a:r>
            </a:p>
          </p:txBody>
        </p:sp>
        <p:sp>
          <p:nvSpPr>
            <p:cNvPr id="49186" name="Text Box 75"/>
            <p:cNvSpPr txBox="1">
              <a:spLocks noChangeArrowheads="1"/>
            </p:cNvSpPr>
            <p:nvPr/>
          </p:nvSpPr>
          <p:spPr bwMode="auto">
            <a:xfrm>
              <a:off x="144" y="2832"/>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dirty="0" smtClean="0">
                  <a:latin typeface="Times New Roman" pitchFamily="18" charset="0"/>
                </a:rPr>
                <a:t>93</a:t>
              </a:r>
              <a:endParaRPr kumimoji="1" lang="en-US" altLang="zh-CN" sz="2000" dirty="0">
                <a:latin typeface="Times New Roman" pitchFamily="18" charset="0"/>
              </a:endParaRPr>
            </a:p>
          </p:txBody>
        </p:sp>
        <p:sp>
          <p:nvSpPr>
            <p:cNvPr id="49187" name="Text Box 76"/>
            <p:cNvSpPr txBox="1">
              <a:spLocks noChangeArrowheads="1"/>
            </p:cNvSpPr>
            <p:nvPr/>
          </p:nvSpPr>
          <p:spPr bwMode="auto">
            <a:xfrm>
              <a:off x="1584" y="282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47</a:t>
              </a:r>
            </a:p>
          </p:txBody>
        </p:sp>
        <p:sp>
          <p:nvSpPr>
            <p:cNvPr id="49188" name="Text Box 77"/>
            <p:cNvSpPr txBox="1">
              <a:spLocks noChangeArrowheads="1"/>
            </p:cNvSpPr>
            <p:nvPr/>
          </p:nvSpPr>
          <p:spPr bwMode="auto">
            <a:xfrm>
              <a:off x="3264" y="282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24</a:t>
              </a:r>
            </a:p>
          </p:txBody>
        </p:sp>
        <p:sp>
          <p:nvSpPr>
            <p:cNvPr id="49189" name="Text Box 78"/>
            <p:cNvSpPr txBox="1">
              <a:spLocks noChangeArrowheads="1"/>
            </p:cNvSpPr>
            <p:nvPr/>
          </p:nvSpPr>
          <p:spPr bwMode="auto">
            <a:xfrm>
              <a:off x="4896" y="283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12</a:t>
              </a:r>
            </a:p>
          </p:txBody>
        </p:sp>
        <p:sp>
          <p:nvSpPr>
            <p:cNvPr id="49190" name="Text Box 79"/>
            <p:cNvSpPr txBox="1">
              <a:spLocks noChangeArrowheads="1"/>
            </p:cNvSpPr>
            <p:nvPr/>
          </p:nvSpPr>
          <p:spPr bwMode="auto">
            <a:xfrm>
              <a:off x="1740" y="134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6</a:t>
              </a:r>
            </a:p>
          </p:txBody>
        </p:sp>
        <p:sp>
          <p:nvSpPr>
            <p:cNvPr id="49191" name="Text Box 80"/>
            <p:cNvSpPr txBox="1">
              <a:spLocks noChangeArrowheads="1"/>
            </p:cNvSpPr>
            <p:nvPr/>
          </p:nvSpPr>
          <p:spPr bwMode="auto">
            <a:xfrm>
              <a:off x="1728" y="162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4</a:t>
              </a:r>
            </a:p>
          </p:txBody>
        </p:sp>
        <p:sp>
          <p:nvSpPr>
            <p:cNvPr id="49192" name="Text Box 81"/>
            <p:cNvSpPr txBox="1">
              <a:spLocks noChangeArrowheads="1"/>
            </p:cNvSpPr>
            <p:nvPr/>
          </p:nvSpPr>
          <p:spPr bwMode="auto">
            <a:xfrm>
              <a:off x="3456" y="153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10</a:t>
              </a:r>
            </a:p>
          </p:txBody>
        </p:sp>
        <p:sp>
          <p:nvSpPr>
            <p:cNvPr id="49193" name="Text Box 82"/>
            <p:cNvSpPr txBox="1">
              <a:spLocks noChangeArrowheads="1"/>
            </p:cNvSpPr>
            <p:nvPr/>
          </p:nvSpPr>
          <p:spPr bwMode="auto">
            <a:xfrm>
              <a:off x="3456" y="181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27</a:t>
              </a:r>
            </a:p>
          </p:txBody>
        </p:sp>
        <p:sp>
          <p:nvSpPr>
            <p:cNvPr id="49194" name="Text Box 83"/>
            <p:cNvSpPr txBox="1">
              <a:spLocks noChangeArrowheads="1"/>
            </p:cNvSpPr>
            <p:nvPr/>
          </p:nvSpPr>
          <p:spPr bwMode="auto">
            <a:xfrm>
              <a:off x="480" y="912"/>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概要设计</a:t>
              </a:r>
              <a:endParaRPr kumimoji="1" lang="zh-CN" altLang="en-US" sz="2800">
                <a:latin typeface="Times New Roman" pitchFamily="18" charset="0"/>
              </a:endParaRPr>
            </a:p>
          </p:txBody>
        </p:sp>
        <p:sp>
          <p:nvSpPr>
            <p:cNvPr id="49195" name="Text Box 84"/>
            <p:cNvSpPr txBox="1">
              <a:spLocks noChangeArrowheads="1"/>
            </p:cNvSpPr>
            <p:nvPr/>
          </p:nvSpPr>
          <p:spPr bwMode="auto">
            <a:xfrm>
              <a:off x="2112" y="1104"/>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详细设计</a:t>
              </a:r>
              <a:endParaRPr kumimoji="1" lang="zh-CN" altLang="en-US" sz="2800">
                <a:latin typeface="Times New Roman" pitchFamily="18" charset="0"/>
              </a:endParaRPr>
            </a:p>
          </p:txBody>
        </p:sp>
        <p:sp>
          <p:nvSpPr>
            <p:cNvPr id="49196" name="Text Box 85"/>
            <p:cNvSpPr txBox="1">
              <a:spLocks noChangeArrowheads="1"/>
            </p:cNvSpPr>
            <p:nvPr/>
          </p:nvSpPr>
          <p:spPr bwMode="auto">
            <a:xfrm>
              <a:off x="3744" y="1392"/>
              <a:ext cx="13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编码</a:t>
              </a:r>
              <a:r>
                <a:rPr kumimoji="1" lang="en-US" altLang="zh-CN" sz="2400">
                  <a:latin typeface="Times New Roman" pitchFamily="18" charset="0"/>
                </a:rPr>
                <a:t>/</a:t>
              </a:r>
              <a:r>
                <a:rPr kumimoji="1" lang="zh-CN" altLang="en-US" sz="2400">
                  <a:latin typeface="Times New Roman" pitchFamily="18" charset="0"/>
                </a:rPr>
                <a:t>单元测试</a:t>
              </a:r>
              <a:endParaRPr kumimoji="1" lang="zh-CN" altLang="en-US" sz="2800">
                <a:latin typeface="Times New Roman" pitchFamily="18" charset="0"/>
              </a:endParaRPr>
            </a:p>
          </p:txBody>
        </p:sp>
        <p:sp>
          <p:nvSpPr>
            <p:cNvPr id="49197" name="Text Box 86"/>
            <p:cNvSpPr txBox="1">
              <a:spLocks noChangeArrowheads="1"/>
            </p:cNvSpPr>
            <p:nvPr/>
          </p:nvSpPr>
          <p:spPr bwMode="auto">
            <a:xfrm>
              <a:off x="432" y="240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综合测试</a:t>
              </a:r>
              <a:endParaRPr kumimoji="1" lang="zh-CN" altLang="en-US" sz="2800">
                <a:latin typeface="Times New Roman" pitchFamily="18" charset="0"/>
              </a:endParaRPr>
            </a:p>
          </p:txBody>
        </p:sp>
        <p:sp>
          <p:nvSpPr>
            <p:cNvPr id="49198" name="Text Box 87"/>
            <p:cNvSpPr txBox="1">
              <a:spLocks noChangeArrowheads="1"/>
            </p:cNvSpPr>
            <p:nvPr/>
          </p:nvSpPr>
          <p:spPr bwMode="auto">
            <a:xfrm>
              <a:off x="2160" y="240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确认测试</a:t>
              </a:r>
              <a:endParaRPr kumimoji="1" lang="zh-CN" altLang="en-US" sz="2800">
                <a:latin typeface="Times New Roman" pitchFamily="18" charset="0"/>
              </a:endParaRPr>
            </a:p>
          </p:txBody>
        </p:sp>
        <p:sp>
          <p:nvSpPr>
            <p:cNvPr id="49199" name="Text Box 88"/>
            <p:cNvSpPr txBox="1">
              <a:spLocks noChangeArrowheads="1"/>
            </p:cNvSpPr>
            <p:nvPr/>
          </p:nvSpPr>
          <p:spPr bwMode="auto">
            <a:xfrm>
              <a:off x="3840" y="2448"/>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系统测试</a:t>
              </a:r>
              <a:endParaRPr kumimoji="1" lang="zh-CN" altLang="en-US" sz="2800">
                <a:latin typeface="Times New Roman" pitchFamily="18" charset="0"/>
              </a:endParaRPr>
            </a:p>
          </p:txBody>
        </p:sp>
      </p:grpSp>
      <p:sp>
        <p:nvSpPr>
          <p:cNvPr id="49157" name="灯片编号占位符 88"/>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2AFB73A8-D695-437A-9E38-52DA58FA5FE9}" type="slidenum">
              <a:rPr lang="zh-CN" altLang="en-US" sz="1200" smtClean="0">
                <a:solidFill>
                  <a:schemeClr val="bg2"/>
                </a:solidFill>
                <a:latin typeface="Arial" pitchFamily="34" charset="0"/>
              </a:rPr>
              <a:pPr eaLnBrk="1" hangingPunct="1">
                <a:spcBef>
                  <a:spcPct val="0"/>
                </a:spcBef>
                <a:buClrTx/>
                <a:buSzTx/>
                <a:buFontTx/>
                <a:buNone/>
              </a:pPr>
              <a:t>44</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46466" name="Rectangle 2"/>
          <p:cNvSpPr>
            <a:spLocks noRot="1" noChangeArrowheads="1"/>
          </p:cNvSpPr>
          <p:nvPr/>
        </p:nvSpPr>
        <p:spPr bwMode="auto">
          <a:xfrm>
            <a:off x="250825" y="115888"/>
            <a:ext cx="8569325" cy="720725"/>
          </a:xfrm>
          <a:prstGeom prst="rect">
            <a:avLst/>
          </a:prstGeom>
          <a:noFill/>
          <a:ln w="9525">
            <a:noFill/>
            <a:miter lim="800000"/>
            <a:headEnd/>
            <a:tailEnd/>
          </a:ln>
          <a:effectLst/>
        </p:spPr>
        <p:txBody>
          <a:bodyPr anchor="ctr"/>
          <a:lstStyle/>
          <a:p>
            <a:pPr>
              <a:defRPr/>
            </a:pPr>
            <a:r>
              <a:rPr lang="zh-CN" altLang="en-US" sz="3600" b="1">
                <a:solidFill>
                  <a:srgbClr val="FFFF00"/>
                </a:solidFill>
                <a:effectLst>
                  <a:outerShdw blurRad="38100" dist="38100" dir="2700000" algn="tl">
                    <a:srgbClr val="000000"/>
                  </a:outerShdw>
                </a:effectLst>
                <a:latin typeface="Lucida Sans Unicode" pitchFamily="34" charset="0"/>
              </a:rPr>
              <a:t>       </a:t>
            </a:r>
            <a:r>
              <a:rPr lang="zh-CN" altLang="en-US" sz="3600" b="1">
                <a:effectLst>
                  <a:outerShdw blurRad="38100" dist="38100" dir="2700000" algn="tl">
                    <a:srgbClr val="000000"/>
                  </a:outerShdw>
                </a:effectLst>
                <a:latin typeface="Lucida Sans Unicode" pitchFamily="34" charset="0"/>
              </a:rPr>
              <a:t>差错传播模型 </a:t>
            </a:r>
            <a:r>
              <a:rPr lang="en-US" altLang="zh-CN" sz="3600" b="1">
                <a:effectLst>
                  <a:outerShdw blurRad="38100" dist="38100" dir="2700000" algn="tl">
                    <a:srgbClr val="000000"/>
                  </a:outerShdw>
                </a:effectLst>
                <a:latin typeface="Lucida Sans Unicode" pitchFamily="34" charset="0"/>
              </a:rPr>
              <a:t>(3)--</a:t>
            </a:r>
            <a:r>
              <a:rPr lang="zh-CN" altLang="en-US" sz="3600" b="1">
                <a:effectLst>
                  <a:outerShdw blurRad="38100" dist="38100" dir="2700000" algn="tl">
                    <a:srgbClr val="000000"/>
                  </a:outerShdw>
                </a:effectLst>
                <a:latin typeface="Lucida Sans Unicode" pitchFamily="34" charset="0"/>
              </a:rPr>
              <a:t>有设计复审</a:t>
            </a:r>
          </a:p>
        </p:txBody>
      </p:sp>
      <p:grpSp>
        <p:nvGrpSpPr>
          <p:cNvPr id="50180" name="Group 4"/>
          <p:cNvGrpSpPr>
            <a:grpSpLocks/>
          </p:cNvGrpSpPr>
          <p:nvPr/>
        </p:nvGrpSpPr>
        <p:grpSpPr bwMode="auto">
          <a:xfrm>
            <a:off x="228600" y="1447800"/>
            <a:ext cx="7924800" cy="4070350"/>
            <a:chOff x="144" y="912"/>
            <a:chExt cx="4992" cy="2564"/>
          </a:xfrm>
        </p:grpSpPr>
        <p:grpSp>
          <p:nvGrpSpPr>
            <p:cNvPr id="50182" name="Group 5"/>
            <p:cNvGrpSpPr>
              <a:grpSpLocks/>
            </p:cNvGrpSpPr>
            <p:nvPr/>
          </p:nvGrpSpPr>
          <p:grpSpPr bwMode="auto">
            <a:xfrm>
              <a:off x="432" y="1200"/>
              <a:ext cx="1033" cy="775"/>
              <a:chOff x="1152" y="1359"/>
              <a:chExt cx="1033" cy="775"/>
            </a:xfrm>
          </p:grpSpPr>
          <p:sp>
            <p:nvSpPr>
              <p:cNvPr id="50258" name="Rectangle 6"/>
              <p:cNvSpPr>
                <a:spLocks noChangeArrowheads="1"/>
              </p:cNvSpPr>
              <p:nvPr/>
            </p:nvSpPr>
            <p:spPr bwMode="auto">
              <a:xfrm>
                <a:off x="1152" y="1392"/>
                <a:ext cx="960"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50259" name="Line 7"/>
              <p:cNvSpPr>
                <a:spLocks noChangeShapeType="1"/>
              </p:cNvSpPr>
              <p:nvPr/>
            </p:nvSpPr>
            <p:spPr bwMode="auto">
              <a:xfrm>
                <a:off x="1824" y="1392"/>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60" name="Line 8"/>
              <p:cNvSpPr>
                <a:spLocks noChangeShapeType="1"/>
              </p:cNvSpPr>
              <p:nvPr/>
            </p:nvSpPr>
            <p:spPr bwMode="auto">
              <a:xfrm>
                <a:off x="1152" y="163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61" name="Line 9"/>
              <p:cNvSpPr>
                <a:spLocks noChangeShapeType="1"/>
              </p:cNvSpPr>
              <p:nvPr/>
            </p:nvSpPr>
            <p:spPr bwMode="auto">
              <a:xfrm>
                <a:off x="1152" y="187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62" name="Text Box 10"/>
              <p:cNvSpPr txBox="1">
                <a:spLocks noChangeArrowheads="1"/>
              </p:cNvSpPr>
              <p:nvPr/>
            </p:nvSpPr>
            <p:spPr bwMode="auto">
              <a:xfrm>
                <a:off x="1392" y="135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0</a:t>
                </a:r>
              </a:p>
            </p:txBody>
          </p:sp>
          <p:sp>
            <p:nvSpPr>
              <p:cNvPr id="50263" name="Text Box 11"/>
              <p:cNvSpPr txBox="1">
                <a:spLocks noChangeArrowheads="1"/>
              </p:cNvSpPr>
              <p:nvPr/>
            </p:nvSpPr>
            <p:spPr bwMode="auto">
              <a:xfrm>
                <a:off x="1392" y="160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0</a:t>
                </a:r>
              </a:p>
            </p:txBody>
          </p:sp>
          <p:sp>
            <p:nvSpPr>
              <p:cNvPr id="50264" name="Text Box 12"/>
              <p:cNvSpPr txBox="1">
                <a:spLocks noChangeArrowheads="1"/>
              </p:cNvSpPr>
              <p:nvPr/>
            </p:nvSpPr>
            <p:spPr bwMode="auto">
              <a:xfrm>
                <a:off x="1344" y="184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10</a:t>
                </a:r>
              </a:p>
            </p:txBody>
          </p:sp>
          <p:sp>
            <p:nvSpPr>
              <p:cNvPr id="50265" name="Text Box 13"/>
              <p:cNvSpPr txBox="1">
                <a:spLocks noChangeArrowheads="1"/>
              </p:cNvSpPr>
              <p:nvPr/>
            </p:nvSpPr>
            <p:spPr bwMode="auto">
              <a:xfrm>
                <a:off x="1776" y="1663"/>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70%</a:t>
                </a:r>
                <a:endParaRPr kumimoji="1" lang="en-US" altLang="zh-CN" sz="2400">
                  <a:latin typeface="Times New Roman" pitchFamily="18" charset="0"/>
                </a:endParaRPr>
              </a:p>
            </p:txBody>
          </p:sp>
        </p:grpSp>
        <p:sp>
          <p:nvSpPr>
            <p:cNvPr id="50183" name="Rectangle 14"/>
            <p:cNvSpPr>
              <a:spLocks noChangeArrowheads="1"/>
            </p:cNvSpPr>
            <p:nvPr/>
          </p:nvSpPr>
          <p:spPr bwMode="auto">
            <a:xfrm>
              <a:off x="2112" y="1425"/>
              <a:ext cx="960"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50184" name="Line 15"/>
            <p:cNvSpPr>
              <a:spLocks noChangeShapeType="1"/>
            </p:cNvSpPr>
            <p:nvPr/>
          </p:nvSpPr>
          <p:spPr bwMode="auto">
            <a:xfrm>
              <a:off x="2784" y="1425"/>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5" name="Line 16"/>
            <p:cNvSpPr>
              <a:spLocks noChangeShapeType="1"/>
            </p:cNvSpPr>
            <p:nvPr/>
          </p:nvSpPr>
          <p:spPr bwMode="auto">
            <a:xfrm>
              <a:off x="2112" y="1665"/>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6" name="Line 17"/>
            <p:cNvSpPr>
              <a:spLocks noChangeShapeType="1"/>
            </p:cNvSpPr>
            <p:nvPr/>
          </p:nvSpPr>
          <p:spPr bwMode="auto">
            <a:xfrm>
              <a:off x="2112" y="1905"/>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7" name="Text Box 18"/>
            <p:cNvSpPr txBox="1">
              <a:spLocks noChangeArrowheads="1"/>
            </p:cNvSpPr>
            <p:nvPr/>
          </p:nvSpPr>
          <p:spPr bwMode="auto">
            <a:xfrm>
              <a:off x="2352" y="13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2</a:t>
              </a:r>
            </a:p>
          </p:txBody>
        </p:sp>
        <p:sp>
          <p:nvSpPr>
            <p:cNvPr id="50188" name="Text Box 19"/>
            <p:cNvSpPr txBox="1">
              <a:spLocks noChangeArrowheads="1"/>
            </p:cNvSpPr>
            <p:nvPr/>
          </p:nvSpPr>
          <p:spPr bwMode="auto">
            <a:xfrm>
              <a:off x="2208" y="1632"/>
              <a:ext cx="5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1*1.5</a:t>
              </a:r>
            </a:p>
          </p:txBody>
        </p:sp>
        <p:sp>
          <p:nvSpPr>
            <p:cNvPr id="50189" name="Text Box 20"/>
            <p:cNvSpPr txBox="1">
              <a:spLocks noChangeArrowheads="1"/>
            </p:cNvSpPr>
            <p:nvPr/>
          </p:nvSpPr>
          <p:spPr bwMode="auto">
            <a:xfrm>
              <a:off x="2304" y="187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25</a:t>
              </a:r>
            </a:p>
          </p:txBody>
        </p:sp>
        <p:sp>
          <p:nvSpPr>
            <p:cNvPr id="50190" name="Text Box 21"/>
            <p:cNvSpPr txBox="1">
              <a:spLocks noChangeArrowheads="1"/>
            </p:cNvSpPr>
            <p:nvPr/>
          </p:nvSpPr>
          <p:spPr bwMode="auto">
            <a:xfrm>
              <a:off x="2736" y="1696"/>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50%</a:t>
              </a:r>
              <a:endParaRPr kumimoji="1" lang="en-US" altLang="zh-CN" sz="2400">
                <a:latin typeface="Times New Roman" pitchFamily="18" charset="0"/>
              </a:endParaRPr>
            </a:p>
          </p:txBody>
        </p:sp>
        <p:grpSp>
          <p:nvGrpSpPr>
            <p:cNvPr id="50191" name="Group 22"/>
            <p:cNvGrpSpPr>
              <a:grpSpLocks/>
            </p:cNvGrpSpPr>
            <p:nvPr/>
          </p:nvGrpSpPr>
          <p:grpSpPr bwMode="auto">
            <a:xfrm>
              <a:off x="432" y="2675"/>
              <a:ext cx="1033" cy="788"/>
              <a:chOff x="1152" y="1346"/>
              <a:chExt cx="1033" cy="788"/>
            </a:xfrm>
          </p:grpSpPr>
          <p:sp>
            <p:nvSpPr>
              <p:cNvPr id="50250" name="Rectangle 23"/>
              <p:cNvSpPr>
                <a:spLocks noChangeArrowheads="1"/>
              </p:cNvSpPr>
              <p:nvPr/>
            </p:nvSpPr>
            <p:spPr bwMode="auto">
              <a:xfrm>
                <a:off x="1152" y="1392"/>
                <a:ext cx="960"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50251" name="Line 24"/>
              <p:cNvSpPr>
                <a:spLocks noChangeShapeType="1"/>
              </p:cNvSpPr>
              <p:nvPr/>
            </p:nvSpPr>
            <p:spPr bwMode="auto">
              <a:xfrm>
                <a:off x="1824" y="1392"/>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52" name="Line 25"/>
              <p:cNvSpPr>
                <a:spLocks noChangeShapeType="1"/>
              </p:cNvSpPr>
              <p:nvPr/>
            </p:nvSpPr>
            <p:spPr bwMode="auto">
              <a:xfrm>
                <a:off x="1152" y="163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53" name="Line 26"/>
              <p:cNvSpPr>
                <a:spLocks noChangeShapeType="1"/>
              </p:cNvSpPr>
              <p:nvPr/>
            </p:nvSpPr>
            <p:spPr bwMode="auto">
              <a:xfrm>
                <a:off x="1152" y="187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54" name="Text Box 27"/>
              <p:cNvSpPr txBox="1">
                <a:spLocks noChangeArrowheads="1"/>
              </p:cNvSpPr>
              <p:nvPr/>
            </p:nvSpPr>
            <p:spPr bwMode="auto">
              <a:xfrm>
                <a:off x="1392" y="1346"/>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kumimoji="1" lang="zh-CN" altLang="en-US" sz="2400">
                  <a:latin typeface="Times New Roman" pitchFamily="18" charset="0"/>
                </a:endParaRPr>
              </a:p>
            </p:txBody>
          </p:sp>
          <p:sp>
            <p:nvSpPr>
              <p:cNvPr id="50255" name="Text Box 28"/>
              <p:cNvSpPr txBox="1">
                <a:spLocks noChangeArrowheads="1"/>
              </p:cNvSpPr>
              <p:nvPr/>
            </p:nvSpPr>
            <p:spPr bwMode="auto">
              <a:xfrm>
                <a:off x="1392" y="160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0</a:t>
                </a:r>
              </a:p>
            </p:txBody>
          </p:sp>
          <p:sp>
            <p:nvSpPr>
              <p:cNvPr id="50256" name="Text Box 29"/>
              <p:cNvSpPr txBox="1">
                <a:spLocks noChangeArrowheads="1"/>
              </p:cNvSpPr>
              <p:nvPr/>
            </p:nvSpPr>
            <p:spPr bwMode="auto">
              <a:xfrm>
                <a:off x="1344" y="1846"/>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 </a:t>
                </a:r>
                <a:r>
                  <a:rPr kumimoji="1" lang="en-US" altLang="zh-CN" sz="2400">
                    <a:latin typeface="Times New Roman" pitchFamily="18" charset="0"/>
                  </a:rPr>
                  <a:t>0</a:t>
                </a:r>
              </a:p>
            </p:txBody>
          </p:sp>
          <p:sp>
            <p:nvSpPr>
              <p:cNvPr id="50257" name="Text Box 30"/>
              <p:cNvSpPr txBox="1">
                <a:spLocks noChangeArrowheads="1"/>
              </p:cNvSpPr>
              <p:nvPr/>
            </p:nvSpPr>
            <p:spPr bwMode="auto">
              <a:xfrm>
                <a:off x="1776" y="1663"/>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50%</a:t>
                </a:r>
                <a:endParaRPr kumimoji="1" lang="en-US" altLang="zh-CN" sz="2400">
                  <a:latin typeface="Times New Roman" pitchFamily="18" charset="0"/>
                </a:endParaRPr>
              </a:p>
            </p:txBody>
          </p:sp>
        </p:grpSp>
        <p:grpSp>
          <p:nvGrpSpPr>
            <p:cNvPr id="50192" name="Group 31"/>
            <p:cNvGrpSpPr>
              <a:grpSpLocks/>
            </p:cNvGrpSpPr>
            <p:nvPr/>
          </p:nvGrpSpPr>
          <p:grpSpPr bwMode="auto">
            <a:xfrm>
              <a:off x="2112" y="2688"/>
              <a:ext cx="1033" cy="788"/>
              <a:chOff x="1152" y="1346"/>
              <a:chExt cx="1033" cy="788"/>
            </a:xfrm>
          </p:grpSpPr>
          <p:sp>
            <p:nvSpPr>
              <p:cNvPr id="50242" name="Rectangle 32"/>
              <p:cNvSpPr>
                <a:spLocks noChangeArrowheads="1"/>
              </p:cNvSpPr>
              <p:nvPr/>
            </p:nvSpPr>
            <p:spPr bwMode="auto">
              <a:xfrm>
                <a:off x="1152" y="1392"/>
                <a:ext cx="960"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50243" name="Line 33"/>
              <p:cNvSpPr>
                <a:spLocks noChangeShapeType="1"/>
              </p:cNvSpPr>
              <p:nvPr/>
            </p:nvSpPr>
            <p:spPr bwMode="auto">
              <a:xfrm>
                <a:off x="1824" y="1392"/>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44" name="Line 34"/>
              <p:cNvSpPr>
                <a:spLocks noChangeShapeType="1"/>
              </p:cNvSpPr>
              <p:nvPr/>
            </p:nvSpPr>
            <p:spPr bwMode="auto">
              <a:xfrm>
                <a:off x="1152" y="163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45" name="Line 35"/>
              <p:cNvSpPr>
                <a:spLocks noChangeShapeType="1"/>
              </p:cNvSpPr>
              <p:nvPr/>
            </p:nvSpPr>
            <p:spPr bwMode="auto">
              <a:xfrm>
                <a:off x="1152" y="187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46" name="Text Box 36"/>
              <p:cNvSpPr txBox="1">
                <a:spLocks noChangeArrowheads="1"/>
              </p:cNvSpPr>
              <p:nvPr/>
            </p:nvSpPr>
            <p:spPr bwMode="auto">
              <a:xfrm>
                <a:off x="1392" y="1346"/>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kumimoji="1" lang="zh-CN" altLang="en-US" sz="2400">
                  <a:latin typeface="Times New Roman" pitchFamily="18" charset="0"/>
                </a:endParaRPr>
              </a:p>
            </p:txBody>
          </p:sp>
          <p:sp>
            <p:nvSpPr>
              <p:cNvPr id="50247" name="Text Box 37"/>
              <p:cNvSpPr txBox="1">
                <a:spLocks noChangeArrowheads="1"/>
              </p:cNvSpPr>
              <p:nvPr/>
            </p:nvSpPr>
            <p:spPr bwMode="auto">
              <a:xfrm>
                <a:off x="1392" y="160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0</a:t>
                </a:r>
              </a:p>
            </p:txBody>
          </p:sp>
          <p:sp>
            <p:nvSpPr>
              <p:cNvPr id="50248" name="Text Box 38"/>
              <p:cNvSpPr txBox="1">
                <a:spLocks noChangeArrowheads="1"/>
              </p:cNvSpPr>
              <p:nvPr/>
            </p:nvSpPr>
            <p:spPr bwMode="auto">
              <a:xfrm>
                <a:off x="1344" y="1846"/>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 </a:t>
                </a:r>
                <a:r>
                  <a:rPr kumimoji="1" lang="en-US" altLang="zh-CN" sz="2400">
                    <a:latin typeface="Times New Roman" pitchFamily="18" charset="0"/>
                  </a:rPr>
                  <a:t>0</a:t>
                </a:r>
              </a:p>
            </p:txBody>
          </p:sp>
          <p:sp>
            <p:nvSpPr>
              <p:cNvPr id="50249" name="Text Box 39"/>
              <p:cNvSpPr txBox="1">
                <a:spLocks noChangeArrowheads="1"/>
              </p:cNvSpPr>
              <p:nvPr/>
            </p:nvSpPr>
            <p:spPr bwMode="auto">
              <a:xfrm>
                <a:off x="1776" y="1663"/>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50%</a:t>
                </a:r>
                <a:endParaRPr kumimoji="1" lang="en-US" altLang="zh-CN" sz="2400">
                  <a:latin typeface="Times New Roman" pitchFamily="18" charset="0"/>
                </a:endParaRPr>
              </a:p>
            </p:txBody>
          </p:sp>
        </p:grpSp>
        <p:grpSp>
          <p:nvGrpSpPr>
            <p:cNvPr id="50193" name="Group 40"/>
            <p:cNvGrpSpPr>
              <a:grpSpLocks/>
            </p:cNvGrpSpPr>
            <p:nvPr/>
          </p:nvGrpSpPr>
          <p:grpSpPr bwMode="auto">
            <a:xfrm>
              <a:off x="3840" y="2688"/>
              <a:ext cx="1033" cy="788"/>
              <a:chOff x="1152" y="1346"/>
              <a:chExt cx="1033" cy="788"/>
            </a:xfrm>
          </p:grpSpPr>
          <p:sp>
            <p:nvSpPr>
              <p:cNvPr id="50234" name="Rectangle 41"/>
              <p:cNvSpPr>
                <a:spLocks noChangeArrowheads="1"/>
              </p:cNvSpPr>
              <p:nvPr/>
            </p:nvSpPr>
            <p:spPr bwMode="auto">
              <a:xfrm>
                <a:off x="1152" y="1392"/>
                <a:ext cx="960"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50235" name="Line 42"/>
              <p:cNvSpPr>
                <a:spLocks noChangeShapeType="1"/>
              </p:cNvSpPr>
              <p:nvPr/>
            </p:nvSpPr>
            <p:spPr bwMode="auto">
              <a:xfrm>
                <a:off x="1824" y="1392"/>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6" name="Line 43"/>
              <p:cNvSpPr>
                <a:spLocks noChangeShapeType="1"/>
              </p:cNvSpPr>
              <p:nvPr/>
            </p:nvSpPr>
            <p:spPr bwMode="auto">
              <a:xfrm>
                <a:off x="1152" y="163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7" name="Line 44"/>
              <p:cNvSpPr>
                <a:spLocks noChangeShapeType="1"/>
              </p:cNvSpPr>
              <p:nvPr/>
            </p:nvSpPr>
            <p:spPr bwMode="auto">
              <a:xfrm>
                <a:off x="1152" y="187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8" name="Text Box 45"/>
              <p:cNvSpPr txBox="1">
                <a:spLocks noChangeArrowheads="1"/>
              </p:cNvSpPr>
              <p:nvPr/>
            </p:nvSpPr>
            <p:spPr bwMode="auto">
              <a:xfrm>
                <a:off x="1392" y="1346"/>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kumimoji="1" lang="zh-CN" altLang="en-US" sz="2400">
                  <a:latin typeface="Times New Roman" pitchFamily="18" charset="0"/>
                </a:endParaRPr>
              </a:p>
            </p:txBody>
          </p:sp>
          <p:sp>
            <p:nvSpPr>
              <p:cNvPr id="50239" name="Text Box 46"/>
              <p:cNvSpPr txBox="1">
                <a:spLocks noChangeArrowheads="1"/>
              </p:cNvSpPr>
              <p:nvPr/>
            </p:nvSpPr>
            <p:spPr bwMode="auto">
              <a:xfrm>
                <a:off x="1392" y="160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0</a:t>
                </a:r>
              </a:p>
            </p:txBody>
          </p:sp>
          <p:sp>
            <p:nvSpPr>
              <p:cNvPr id="50240" name="Text Box 47"/>
              <p:cNvSpPr txBox="1">
                <a:spLocks noChangeArrowheads="1"/>
              </p:cNvSpPr>
              <p:nvPr/>
            </p:nvSpPr>
            <p:spPr bwMode="auto">
              <a:xfrm>
                <a:off x="1344" y="1846"/>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 </a:t>
                </a:r>
                <a:r>
                  <a:rPr kumimoji="1" lang="en-US" altLang="zh-CN" sz="2400">
                    <a:latin typeface="Times New Roman" pitchFamily="18" charset="0"/>
                  </a:rPr>
                  <a:t>0</a:t>
                </a:r>
              </a:p>
            </p:txBody>
          </p:sp>
          <p:sp>
            <p:nvSpPr>
              <p:cNvPr id="50241" name="Text Box 48"/>
              <p:cNvSpPr txBox="1">
                <a:spLocks noChangeArrowheads="1"/>
              </p:cNvSpPr>
              <p:nvPr/>
            </p:nvSpPr>
            <p:spPr bwMode="auto">
              <a:xfrm>
                <a:off x="1776" y="1663"/>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50%</a:t>
                </a:r>
              </a:p>
            </p:txBody>
          </p:sp>
        </p:grpSp>
        <p:sp>
          <p:nvSpPr>
            <p:cNvPr id="50194" name="Line 49"/>
            <p:cNvSpPr>
              <a:spLocks noChangeShapeType="1"/>
            </p:cNvSpPr>
            <p:nvPr/>
          </p:nvSpPr>
          <p:spPr bwMode="auto">
            <a:xfrm>
              <a:off x="1392" y="158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5" name="Line 50"/>
            <p:cNvSpPr>
              <a:spLocks noChangeShapeType="1"/>
            </p:cNvSpPr>
            <p:nvPr/>
          </p:nvSpPr>
          <p:spPr bwMode="auto">
            <a:xfrm>
              <a:off x="1392" y="153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6" name="Line 51"/>
            <p:cNvSpPr>
              <a:spLocks noChangeShapeType="1"/>
            </p:cNvSpPr>
            <p:nvPr/>
          </p:nvSpPr>
          <p:spPr bwMode="auto">
            <a:xfrm>
              <a:off x="1680" y="153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7" name="Line 52"/>
            <p:cNvSpPr>
              <a:spLocks noChangeShapeType="1"/>
            </p:cNvSpPr>
            <p:nvPr/>
          </p:nvSpPr>
          <p:spPr bwMode="auto">
            <a:xfrm>
              <a:off x="1680" y="1824"/>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0198" name="Group 53"/>
            <p:cNvGrpSpPr>
              <a:grpSpLocks/>
            </p:cNvGrpSpPr>
            <p:nvPr/>
          </p:nvGrpSpPr>
          <p:grpSpPr bwMode="auto">
            <a:xfrm>
              <a:off x="3840" y="1632"/>
              <a:ext cx="1033" cy="775"/>
              <a:chOff x="3840" y="1872"/>
              <a:chExt cx="1033" cy="775"/>
            </a:xfrm>
          </p:grpSpPr>
          <p:grpSp>
            <p:nvGrpSpPr>
              <p:cNvPr id="50224" name="Group 54"/>
              <p:cNvGrpSpPr>
                <a:grpSpLocks/>
              </p:cNvGrpSpPr>
              <p:nvPr/>
            </p:nvGrpSpPr>
            <p:grpSpPr bwMode="auto">
              <a:xfrm>
                <a:off x="3840" y="1872"/>
                <a:ext cx="1033" cy="775"/>
                <a:chOff x="1152" y="1359"/>
                <a:chExt cx="1033" cy="775"/>
              </a:xfrm>
            </p:grpSpPr>
            <p:sp>
              <p:nvSpPr>
                <p:cNvPr id="50226" name="Rectangle 55"/>
                <p:cNvSpPr>
                  <a:spLocks noChangeArrowheads="1"/>
                </p:cNvSpPr>
                <p:nvPr/>
              </p:nvSpPr>
              <p:spPr bwMode="auto">
                <a:xfrm>
                  <a:off x="1152" y="1392"/>
                  <a:ext cx="960"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50227" name="Line 56"/>
                <p:cNvSpPr>
                  <a:spLocks noChangeShapeType="1"/>
                </p:cNvSpPr>
                <p:nvPr/>
              </p:nvSpPr>
              <p:spPr bwMode="auto">
                <a:xfrm>
                  <a:off x="1824" y="1392"/>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8" name="Line 57"/>
                <p:cNvSpPr>
                  <a:spLocks noChangeShapeType="1"/>
                </p:cNvSpPr>
                <p:nvPr/>
              </p:nvSpPr>
              <p:spPr bwMode="auto">
                <a:xfrm>
                  <a:off x="1152" y="163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9" name="Line 58"/>
                <p:cNvSpPr>
                  <a:spLocks noChangeShapeType="1"/>
                </p:cNvSpPr>
                <p:nvPr/>
              </p:nvSpPr>
              <p:spPr bwMode="auto">
                <a:xfrm>
                  <a:off x="1152" y="187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0" name="Text Box 59"/>
                <p:cNvSpPr txBox="1">
                  <a:spLocks noChangeArrowheads="1"/>
                </p:cNvSpPr>
                <p:nvPr/>
              </p:nvSpPr>
              <p:spPr bwMode="auto">
                <a:xfrm>
                  <a:off x="1392" y="135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5</a:t>
                  </a:r>
                </a:p>
              </p:txBody>
            </p:sp>
            <p:sp>
              <p:nvSpPr>
                <p:cNvPr id="50231" name="Text Box 60"/>
                <p:cNvSpPr txBox="1">
                  <a:spLocks noChangeArrowheads="1"/>
                </p:cNvSpPr>
                <p:nvPr/>
              </p:nvSpPr>
              <p:spPr bwMode="auto">
                <a:xfrm>
                  <a:off x="1392" y="1593"/>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kumimoji="1" lang="zh-CN" altLang="en-US" sz="2400">
                    <a:latin typeface="Times New Roman" pitchFamily="18" charset="0"/>
                  </a:endParaRPr>
                </a:p>
              </p:txBody>
            </p:sp>
            <p:sp>
              <p:nvSpPr>
                <p:cNvPr id="50232" name="Text Box 61"/>
                <p:cNvSpPr txBox="1">
                  <a:spLocks noChangeArrowheads="1"/>
                </p:cNvSpPr>
                <p:nvPr/>
              </p:nvSpPr>
              <p:spPr bwMode="auto">
                <a:xfrm>
                  <a:off x="1344" y="184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25</a:t>
                  </a:r>
                </a:p>
              </p:txBody>
            </p:sp>
            <p:sp>
              <p:nvSpPr>
                <p:cNvPr id="50233" name="Text Box 62"/>
                <p:cNvSpPr txBox="1">
                  <a:spLocks noChangeArrowheads="1"/>
                </p:cNvSpPr>
                <p:nvPr/>
              </p:nvSpPr>
              <p:spPr bwMode="auto">
                <a:xfrm>
                  <a:off x="1776" y="1663"/>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60%</a:t>
                  </a:r>
                  <a:endParaRPr kumimoji="1" lang="en-US" altLang="zh-CN" sz="2400">
                    <a:latin typeface="Times New Roman" pitchFamily="18" charset="0"/>
                  </a:endParaRPr>
                </a:p>
              </p:txBody>
            </p:sp>
          </p:grpSp>
          <p:sp>
            <p:nvSpPr>
              <p:cNvPr id="50225" name="Text Box 63"/>
              <p:cNvSpPr txBox="1">
                <a:spLocks noChangeArrowheads="1"/>
              </p:cNvSpPr>
              <p:nvPr/>
            </p:nvSpPr>
            <p:spPr bwMode="auto">
              <a:xfrm>
                <a:off x="3916" y="211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400">
                    <a:latin typeface="Times New Roman" pitchFamily="18" charset="0"/>
                  </a:rPr>
                  <a:t>10*3</a:t>
                </a:r>
                <a:endParaRPr kumimoji="1" lang="en-US" altLang="zh-CN" sz="2800">
                  <a:latin typeface="Times New Roman" pitchFamily="18" charset="0"/>
                </a:endParaRPr>
              </a:p>
            </p:txBody>
          </p:sp>
        </p:grpSp>
        <p:sp>
          <p:nvSpPr>
            <p:cNvPr id="50199" name="Line 64"/>
            <p:cNvSpPr>
              <a:spLocks noChangeShapeType="1"/>
            </p:cNvSpPr>
            <p:nvPr/>
          </p:nvSpPr>
          <p:spPr bwMode="auto">
            <a:xfrm>
              <a:off x="3072" y="1776"/>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0" name="Line 65"/>
            <p:cNvSpPr>
              <a:spLocks noChangeShapeType="1"/>
            </p:cNvSpPr>
            <p:nvPr/>
          </p:nvSpPr>
          <p:spPr bwMode="auto">
            <a:xfrm>
              <a:off x="3360" y="177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1" name="Line 66"/>
            <p:cNvSpPr>
              <a:spLocks noChangeShapeType="1"/>
            </p:cNvSpPr>
            <p:nvPr/>
          </p:nvSpPr>
          <p:spPr bwMode="auto">
            <a:xfrm>
              <a:off x="3360" y="201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2" name="Line 67"/>
            <p:cNvSpPr>
              <a:spLocks noChangeShapeType="1"/>
            </p:cNvSpPr>
            <p:nvPr/>
          </p:nvSpPr>
          <p:spPr bwMode="auto">
            <a:xfrm>
              <a:off x="4800" y="206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3" name="Line 68"/>
            <p:cNvSpPr>
              <a:spLocks noChangeShapeType="1"/>
            </p:cNvSpPr>
            <p:nvPr/>
          </p:nvSpPr>
          <p:spPr bwMode="auto">
            <a:xfrm>
              <a:off x="192" y="307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4" name="Line 69"/>
            <p:cNvSpPr>
              <a:spLocks noChangeShapeType="1"/>
            </p:cNvSpPr>
            <p:nvPr/>
          </p:nvSpPr>
          <p:spPr bwMode="auto">
            <a:xfrm>
              <a:off x="1392" y="307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5" name="Line 70"/>
            <p:cNvSpPr>
              <a:spLocks noChangeShapeType="1"/>
            </p:cNvSpPr>
            <p:nvPr/>
          </p:nvSpPr>
          <p:spPr bwMode="auto">
            <a:xfrm>
              <a:off x="3072" y="307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6" name="Line 71"/>
            <p:cNvSpPr>
              <a:spLocks noChangeShapeType="1"/>
            </p:cNvSpPr>
            <p:nvPr/>
          </p:nvSpPr>
          <p:spPr bwMode="auto">
            <a:xfrm>
              <a:off x="4800" y="307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7" name="Text Box 72"/>
            <p:cNvSpPr txBox="1">
              <a:spLocks noChangeArrowheads="1"/>
            </p:cNvSpPr>
            <p:nvPr/>
          </p:nvSpPr>
          <p:spPr bwMode="auto">
            <a:xfrm>
              <a:off x="1404" y="129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3</a:t>
              </a:r>
            </a:p>
          </p:txBody>
        </p:sp>
        <p:sp>
          <p:nvSpPr>
            <p:cNvPr id="50208" name="Text Box 73"/>
            <p:cNvSpPr txBox="1">
              <a:spLocks noChangeArrowheads="1"/>
            </p:cNvSpPr>
            <p:nvPr/>
          </p:nvSpPr>
          <p:spPr bwMode="auto">
            <a:xfrm>
              <a:off x="4848" y="186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24</a:t>
              </a:r>
            </a:p>
          </p:txBody>
        </p:sp>
        <p:sp>
          <p:nvSpPr>
            <p:cNvPr id="50209" name="Text Box 74"/>
            <p:cNvSpPr txBox="1">
              <a:spLocks noChangeArrowheads="1"/>
            </p:cNvSpPr>
            <p:nvPr/>
          </p:nvSpPr>
          <p:spPr bwMode="auto">
            <a:xfrm>
              <a:off x="3072" y="152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15</a:t>
              </a:r>
            </a:p>
          </p:txBody>
        </p:sp>
        <p:sp>
          <p:nvSpPr>
            <p:cNvPr id="50210" name="Text Box 75"/>
            <p:cNvSpPr txBox="1">
              <a:spLocks noChangeArrowheads="1"/>
            </p:cNvSpPr>
            <p:nvPr/>
          </p:nvSpPr>
          <p:spPr bwMode="auto">
            <a:xfrm>
              <a:off x="144" y="283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24</a:t>
              </a:r>
            </a:p>
          </p:txBody>
        </p:sp>
        <p:sp>
          <p:nvSpPr>
            <p:cNvPr id="50211" name="Text Box 76"/>
            <p:cNvSpPr txBox="1">
              <a:spLocks noChangeArrowheads="1"/>
            </p:cNvSpPr>
            <p:nvPr/>
          </p:nvSpPr>
          <p:spPr bwMode="auto">
            <a:xfrm>
              <a:off x="1584" y="282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12</a:t>
              </a:r>
            </a:p>
          </p:txBody>
        </p:sp>
        <p:sp>
          <p:nvSpPr>
            <p:cNvPr id="50212" name="Text Box 77"/>
            <p:cNvSpPr txBox="1">
              <a:spLocks noChangeArrowheads="1"/>
            </p:cNvSpPr>
            <p:nvPr/>
          </p:nvSpPr>
          <p:spPr bwMode="auto">
            <a:xfrm>
              <a:off x="3264" y="282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6</a:t>
              </a:r>
            </a:p>
          </p:txBody>
        </p:sp>
        <p:sp>
          <p:nvSpPr>
            <p:cNvPr id="50213" name="Text Box 78"/>
            <p:cNvSpPr txBox="1">
              <a:spLocks noChangeArrowheads="1"/>
            </p:cNvSpPr>
            <p:nvPr/>
          </p:nvSpPr>
          <p:spPr bwMode="auto">
            <a:xfrm>
              <a:off x="4896" y="283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3</a:t>
              </a:r>
            </a:p>
          </p:txBody>
        </p:sp>
        <p:sp>
          <p:nvSpPr>
            <p:cNvPr id="50214" name="Text Box 79"/>
            <p:cNvSpPr txBox="1">
              <a:spLocks noChangeArrowheads="1"/>
            </p:cNvSpPr>
            <p:nvPr/>
          </p:nvSpPr>
          <p:spPr bwMode="auto">
            <a:xfrm>
              <a:off x="1740" y="134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2</a:t>
              </a:r>
            </a:p>
          </p:txBody>
        </p:sp>
        <p:sp>
          <p:nvSpPr>
            <p:cNvPr id="50215" name="Text Box 80"/>
            <p:cNvSpPr txBox="1">
              <a:spLocks noChangeArrowheads="1"/>
            </p:cNvSpPr>
            <p:nvPr/>
          </p:nvSpPr>
          <p:spPr bwMode="auto">
            <a:xfrm>
              <a:off x="1728" y="162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1</a:t>
              </a:r>
            </a:p>
          </p:txBody>
        </p:sp>
        <p:sp>
          <p:nvSpPr>
            <p:cNvPr id="50216" name="Text Box 81"/>
            <p:cNvSpPr txBox="1">
              <a:spLocks noChangeArrowheads="1"/>
            </p:cNvSpPr>
            <p:nvPr/>
          </p:nvSpPr>
          <p:spPr bwMode="auto">
            <a:xfrm>
              <a:off x="3456" y="153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5</a:t>
              </a:r>
            </a:p>
          </p:txBody>
        </p:sp>
        <p:sp>
          <p:nvSpPr>
            <p:cNvPr id="50217" name="Text Box 82"/>
            <p:cNvSpPr txBox="1">
              <a:spLocks noChangeArrowheads="1"/>
            </p:cNvSpPr>
            <p:nvPr/>
          </p:nvSpPr>
          <p:spPr bwMode="auto">
            <a:xfrm>
              <a:off x="3456" y="181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en-US" altLang="zh-CN" sz="2000">
                  <a:latin typeface="Times New Roman" pitchFamily="18" charset="0"/>
                </a:rPr>
                <a:t>10</a:t>
              </a:r>
            </a:p>
          </p:txBody>
        </p:sp>
        <p:sp>
          <p:nvSpPr>
            <p:cNvPr id="50218" name="Text Box 83"/>
            <p:cNvSpPr txBox="1">
              <a:spLocks noChangeArrowheads="1"/>
            </p:cNvSpPr>
            <p:nvPr/>
          </p:nvSpPr>
          <p:spPr bwMode="auto">
            <a:xfrm>
              <a:off x="480" y="912"/>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概要设计</a:t>
              </a:r>
              <a:endParaRPr kumimoji="1" lang="zh-CN" altLang="en-US" sz="2800">
                <a:latin typeface="Times New Roman" pitchFamily="18" charset="0"/>
              </a:endParaRPr>
            </a:p>
          </p:txBody>
        </p:sp>
        <p:sp>
          <p:nvSpPr>
            <p:cNvPr id="50219" name="Text Box 84"/>
            <p:cNvSpPr txBox="1">
              <a:spLocks noChangeArrowheads="1"/>
            </p:cNvSpPr>
            <p:nvPr/>
          </p:nvSpPr>
          <p:spPr bwMode="auto">
            <a:xfrm>
              <a:off x="2112" y="1104"/>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详细设计</a:t>
              </a:r>
              <a:endParaRPr kumimoji="1" lang="zh-CN" altLang="en-US" sz="2800">
                <a:latin typeface="Times New Roman" pitchFamily="18" charset="0"/>
              </a:endParaRPr>
            </a:p>
          </p:txBody>
        </p:sp>
        <p:sp>
          <p:nvSpPr>
            <p:cNvPr id="50220" name="Text Box 85"/>
            <p:cNvSpPr txBox="1">
              <a:spLocks noChangeArrowheads="1"/>
            </p:cNvSpPr>
            <p:nvPr/>
          </p:nvSpPr>
          <p:spPr bwMode="auto">
            <a:xfrm>
              <a:off x="3744" y="1392"/>
              <a:ext cx="13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编码</a:t>
              </a:r>
              <a:r>
                <a:rPr kumimoji="1" lang="en-US" altLang="zh-CN" sz="2400">
                  <a:latin typeface="Times New Roman" pitchFamily="18" charset="0"/>
                </a:rPr>
                <a:t>/</a:t>
              </a:r>
              <a:r>
                <a:rPr kumimoji="1" lang="zh-CN" altLang="en-US" sz="2400">
                  <a:latin typeface="Times New Roman" pitchFamily="18" charset="0"/>
                </a:rPr>
                <a:t>单元测试</a:t>
              </a:r>
              <a:endParaRPr kumimoji="1" lang="zh-CN" altLang="en-US" sz="2800">
                <a:latin typeface="Times New Roman" pitchFamily="18" charset="0"/>
              </a:endParaRPr>
            </a:p>
          </p:txBody>
        </p:sp>
        <p:sp>
          <p:nvSpPr>
            <p:cNvPr id="50221" name="Text Box 86"/>
            <p:cNvSpPr txBox="1">
              <a:spLocks noChangeArrowheads="1"/>
            </p:cNvSpPr>
            <p:nvPr/>
          </p:nvSpPr>
          <p:spPr bwMode="auto">
            <a:xfrm>
              <a:off x="432" y="240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综合测试</a:t>
              </a:r>
              <a:endParaRPr kumimoji="1" lang="zh-CN" altLang="en-US" sz="2800">
                <a:latin typeface="Times New Roman" pitchFamily="18" charset="0"/>
              </a:endParaRPr>
            </a:p>
          </p:txBody>
        </p:sp>
        <p:sp>
          <p:nvSpPr>
            <p:cNvPr id="50222" name="Text Box 87"/>
            <p:cNvSpPr txBox="1">
              <a:spLocks noChangeArrowheads="1"/>
            </p:cNvSpPr>
            <p:nvPr/>
          </p:nvSpPr>
          <p:spPr bwMode="auto">
            <a:xfrm>
              <a:off x="2160" y="240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确认测试</a:t>
              </a:r>
              <a:endParaRPr kumimoji="1" lang="zh-CN" altLang="en-US" sz="2800">
                <a:latin typeface="Times New Roman" pitchFamily="18" charset="0"/>
              </a:endParaRPr>
            </a:p>
          </p:txBody>
        </p:sp>
        <p:sp>
          <p:nvSpPr>
            <p:cNvPr id="50223" name="Text Box 88"/>
            <p:cNvSpPr txBox="1">
              <a:spLocks noChangeArrowheads="1"/>
            </p:cNvSpPr>
            <p:nvPr/>
          </p:nvSpPr>
          <p:spPr bwMode="auto">
            <a:xfrm>
              <a:off x="3840" y="2448"/>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系统测试</a:t>
              </a:r>
              <a:endParaRPr kumimoji="1" lang="zh-CN" altLang="en-US" sz="2800">
                <a:latin typeface="Times New Roman" pitchFamily="18" charset="0"/>
              </a:endParaRPr>
            </a:p>
          </p:txBody>
        </p:sp>
      </p:grpSp>
      <p:sp>
        <p:nvSpPr>
          <p:cNvPr id="50181" name="灯片编号占位符 88"/>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0D8ECA37-9C8D-4940-9949-390762FF4908}" type="slidenum">
              <a:rPr lang="zh-CN" altLang="en-US" sz="1200" smtClean="0">
                <a:solidFill>
                  <a:schemeClr val="bg2"/>
                </a:solidFill>
                <a:latin typeface="Arial" pitchFamily="34" charset="0"/>
              </a:rPr>
              <a:pPr eaLnBrk="1" hangingPunct="1">
                <a:spcBef>
                  <a:spcPct val="0"/>
                </a:spcBef>
                <a:buClrTx/>
                <a:buSzTx/>
                <a:buFontTx/>
                <a:buNone/>
              </a:pPr>
              <a:t>45</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47490" name="Rectangle 2"/>
          <p:cNvSpPr>
            <a:spLocks noGrp="1" noRot="1" noChangeArrowheads="1"/>
          </p:cNvSpPr>
          <p:nvPr>
            <p:ph type="title"/>
          </p:nvPr>
        </p:nvSpPr>
        <p:spPr>
          <a:xfrm>
            <a:off x="250825" y="404813"/>
            <a:ext cx="8229600" cy="1008062"/>
          </a:xfrm>
        </p:spPr>
        <p:txBody>
          <a:bodyPr/>
          <a:lstStyle/>
          <a:p>
            <a:pPr algn="l" eaLnBrk="1" hangingPunct="1">
              <a:defRPr/>
            </a:pPr>
            <a:r>
              <a:rPr lang="zh-CN" altLang="en-US" sz="3600" smtClean="0">
                <a:solidFill>
                  <a:srgbClr val="FFFF00"/>
                </a:solidFill>
                <a:ea typeface="宋体" pitchFamily="2" charset="-122"/>
              </a:rPr>
              <a:t>          </a:t>
            </a:r>
            <a:r>
              <a:rPr lang="zh-CN" altLang="en-US" sz="3600" smtClean="0">
                <a:ea typeface="宋体" pitchFamily="2" charset="-122"/>
              </a:rPr>
              <a:t>消除软件危机的途径</a:t>
            </a:r>
          </a:p>
        </p:txBody>
      </p:sp>
      <p:sp>
        <p:nvSpPr>
          <p:cNvPr id="447491" name="Rectangle 3"/>
          <p:cNvSpPr>
            <a:spLocks noGrp="1" noChangeArrowheads="1"/>
          </p:cNvSpPr>
          <p:nvPr>
            <p:ph type="body" idx="1"/>
          </p:nvPr>
        </p:nvSpPr>
        <p:spPr>
          <a:xfrm>
            <a:off x="468313" y="1484313"/>
            <a:ext cx="8229600" cy="4525962"/>
          </a:xfrm>
        </p:spPr>
        <p:txBody>
          <a:bodyPr/>
          <a:lstStyle/>
          <a:p>
            <a:pPr eaLnBrk="1" hangingPunct="1">
              <a:defRPr/>
            </a:pPr>
            <a:r>
              <a:rPr lang="zh-CN" altLang="en-US" b="1" smtClean="0">
                <a:ea typeface="宋体" pitchFamily="2" charset="-122"/>
              </a:rPr>
              <a:t>首先应该对计算机软件有一个正确的认识：它是包括程序、数据及其相关文档的完整集合。</a:t>
            </a:r>
          </a:p>
          <a:p>
            <a:pPr eaLnBrk="1" hangingPunct="1">
              <a:defRPr/>
            </a:pPr>
            <a:r>
              <a:rPr lang="zh-CN" altLang="en-US" b="1" smtClean="0">
                <a:ea typeface="宋体" pitchFamily="2" charset="-122"/>
              </a:rPr>
              <a:t>必须充分认识到软件开发不是某种个体劳动的神秘技巧，而应该是一种组织良好、管理严密、各类人员协同配合、共同完成的工程项目。</a:t>
            </a:r>
          </a:p>
        </p:txBody>
      </p:sp>
      <p:sp>
        <p:nvSpPr>
          <p:cNvPr id="5120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D18E721B-B021-45DF-814C-F77C2EFD4C20}" type="slidenum">
              <a:rPr lang="zh-CN" altLang="en-US" sz="1200" smtClean="0">
                <a:solidFill>
                  <a:schemeClr val="bg2"/>
                </a:solidFill>
                <a:latin typeface="Arial" pitchFamily="34" charset="0"/>
              </a:rPr>
              <a:pPr eaLnBrk="1" hangingPunct="1">
                <a:spcBef>
                  <a:spcPct val="0"/>
                </a:spcBef>
                <a:buClrTx/>
                <a:buSzTx/>
                <a:buFontTx/>
                <a:buNone/>
              </a:pPr>
              <a:t>46</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48514" name="Rectangle 2"/>
          <p:cNvSpPr>
            <a:spLocks noGrp="1" noRot="1" noChangeArrowheads="1"/>
          </p:cNvSpPr>
          <p:nvPr>
            <p:ph type="title"/>
          </p:nvPr>
        </p:nvSpPr>
        <p:spPr>
          <a:xfrm>
            <a:off x="250825" y="333375"/>
            <a:ext cx="8229600" cy="1008063"/>
          </a:xfrm>
        </p:spPr>
        <p:txBody>
          <a:bodyPr/>
          <a:lstStyle/>
          <a:p>
            <a:pPr algn="l" eaLnBrk="1" hangingPunct="1">
              <a:defRPr/>
            </a:pPr>
            <a:r>
              <a:rPr lang="zh-CN" altLang="en-US" sz="3600" smtClean="0">
                <a:solidFill>
                  <a:srgbClr val="FFFF00"/>
                </a:solidFill>
                <a:ea typeface="宋体" pitchFamily="2" charset="-122"/>
              </a:rPr>
              <a:t>              </a:t>
            </a:r>
            <a:r>
              <a:rPr lang="zh-CN" altLang="en-US" sz="3600" smtClean="0">
                <a:ea typeface="宋体" pitchFamily="2" charset="-122"/>
              </a:rPr>
              <a:t>消除软件危机的途径</a:t>
            </a:r>
          </a:p>
        </p:txBody>
      </p:sp>
      <p:sp>
        <p:nvSpPr>
          <p:cNvPr id="448515" name="Rectangle 3"/>
          <p:cNvSpPr>
            <a:spLocks noGrp="1" noChangeArrowheads="1"/>
          </p:cNvSpPr>
          <p:nvPr>
            <p:ph type="body" idx="1"/>
          </p:nvPr>
        </p:nvSpPr>
        <p:spPr>
          <a:xfrm>
            <a:off x="468313" y="1484313"/>
            <a:ext cx="8229600" cy="4525962"/>
          </a:xfrm>
        </p:spPr>
        <p:txBody>
          <a:bodyPr/>
          <a:lstStyle/>
          <a:p>
            <a:pPr eaLnBrk="1" hangingPunct="1">
              <a:defRPr/>
            </a:pPr>
            <a:r>
              <a:rPr lang="zh-CN" altLang="en-US" b="1" smtClean="0">
                <a:ea typeface="宋体" pitchFamily="2" charset="-122"/>
              </a:rPr>
              <a:t>必须充分吸取和借鉴人类长期以来从事各种工程项目所积累的行之有效的原理、概念、技术和方法，特别要吸取几十年来人类从事计算机硬件研究和开发的经验教训。</a:t>
            </a:r>
          </a:p>
        </p:txBody>
      </p:sp>
      <p:sp>
        <p:nvSpPr>
          <p:cNvPr id="5222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259F5F3E-CEB5-44EF-93E8-A01090F6D958}" type="slidenum">
              <a:rPr lang="zh-CN" altLang="en-US" sz="1200" smtClean="0">
                <a:solidFill>
                  <a:schemeClr val="bg2"/>
                </a:solidFill>
                <a:latin typeface="Arial" pitchFamily="34" charset="0"/>
              </a:rPr>
              <a:pPr eaLnBrk="1" hangingPunct="1">
                <a:spcBef>
                  <a:spcPct val="0"/>
                </a:spcBef>
                <a:buClrTx/>
                <a:buSzTx/>
                <a:buFontTx/>
                <a:buNone/>
              </a:pPr>
              <a:t>47</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49538" name="Rectangle 2"/>
          <p:cNvSpPr>
            <a:spLocks noGrp="1" noRot="1" noChangeArrowheads="1"/>
          </p:cNvSpPr>
          <p:nvPr>
            <p:ph type="title"/>
          </p:nvPr>
        </p:nvSpPr>
        <p:spPr>
          <a:xfrm>
            <a:off x="250825" y="115888"/>
            <a:ext cx="8229600" cy="1296987"/>
          </a:xfrm>
        </p:spPr>
        <p:txBody>
          <a:bodyPr/>
          <a:lstStyle/>
          <a:p>
            <a:pPr algn="l" eaLnBrk="1" hangingPunct="1">
              <a:defRPr/>
            </a:pPr>
            <a:r>
              <a:rPr lang="zh-CN" altLang="en-US" sz="3600" smtClean="0">
                <a:solidFill>
                  <a:srgbClr val="FFFF00"/>
                </a:solidFill>
                <a:ea typeface="宋体" pitchFamily="2" charset="-122"/>
              </a:rPr>
              <a:t>         </a:t>
            </a:r>
            <a:r>
              <a:rPr lang="zh-CN" altLang="en-US" sz="3600" smtClean="0">
                <a:ea typeface="宋体" pitchFamily="2" charset="-122"/>
              </a:rPr>
              <a:t>消除软件危机的途径</a:t>
            </a:r>
          </a:p>
        </p:txBody>
      </p:sp>
      <p:sp>
        <p:nvSpPr>
          <p:cNvPr id="449539" name="Rectangle 3"/>
          <p:cNvSpPr>
            <a:spLocks noGrp="1" noChangeArrowheads="1"/>
          </p:cNvSpPr>
          <p:nvPr>
            <p:ph type="body" idx="1"/>
          </p:nvPr>
        </p:nvSpPr>
        <p:spPr>
          <a:xfrm>
            <a:off x="468313" y="1484313"/>
            <a:ext cx="8229600" cy="4525962"/>
          </a:xfrm>
        </p:spPr>
        <p:txBody>
          <a:bodyPr/>
          <a:lstStyle/>
          <a:p>
            <a:pPr eaLnBrk="1" hangingPunct="1">
              <a:defRPr/>
            </a:pPr>
            <a:r>
              <a:rPr lang="zh-CN" altLang="en-US" b="1" smtClean="0">
                <a:ea typeface="宋体" pitchFamily="2" charset="-122"/>
              </a:rPr>
              <a:t>应该推广使用在实践中总结出来的开发软件的成功的技术和方法，并且研究探索更有效的技术和方法，尽快消除在计算机系统早期发展阶段形成的一些错误观念和做法。</a:t>
            </a:r>
          </a:p>
          <a:p>
            <a:pPr eaLnBrk="1" hangingPunct="1">
              <a:defRPr/>
            </a:pPr>
            <a:r>
              <a:rPr lang="zh-CN" altLang="en-US" b="1" smtClean="0">
                <a:ea typeface="宋体" pitchFamily="2" charset="-122"/>
              </a:rPr>
              <a:t>应该开发和使用更好的软件工具。</a:t>
            </a:r>
          </a:p>
        </p:txBody>
      </p:sp>
      <p:sp>
        <p:nvSpPr>
          <p:cNvPr id="5325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2448BA48-06E2-464E-8C5C-750E7C90509D}" type="slidenum">
              <a:rPr lang="zh-CN" altLang="en-US" sz="1200" smtClean="0">
                <a:solidFill>
                  <a:schemeClr val="bg2"/>
                </a:solidFill>
                <a:latin typeface="Arial" pitchFamily="34" charset="0"/>
              </a:rPr>
              <a:pPr eaLnBrk="1" hangingPunct="1">
                <a:spcBef>
                  <a:spcPct val="0"/>
                </a:spcBef>
                <a:buClrTx/>
                <a:buSzTx/>
                <a:buFontTx/>
                <a:buNone/>
              </a:pPr>
              <a:t>48</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a typeface="宋体" pitchFamily="2" charset="-122"/>
              </a:rPr>
              <a:t>软件工程简介</a:t>
            </a:r>
          </a:p>
        </p:txBody>
      </p:sp>
      <p:sp>
        <p:nvSpPr>
          <p:cNvPr id="3" name="内容占位符 2"/>
          <p:cNvSpPr>
            <a:spLocks noGrp="1"/>
          </p:cNvSpPr>
          <p:nvPr>
            <p:ph idx="1"/>
          </p:nvPr>
        </p:nvSpPr>
        <p:spPr/>
        <p:txBody>
          <a:bodyPr/>
          <a:lstStyle/>
          <a:p>
            <a:pPr>
              <a:defRPr/>
            </a:pPr>
            <a:r>
              <a:rPr lang="zh-CN" altLang="en-US" sz="2800" b="1" smtClean="0">
                <a:ea typeface="宋体" pitchFamily="2" charset="-122"/>
              </a:rPr>
              <a:t>软件的概念和特点</a:t>
            </a:r>
            <a:endParaRPr lang="en-US" altLang="zh-CN" sz="2800" b="1" smtClean="0">
              <a:ea typeface="宋体" pitchFamily="2" charset="-122"/>
            </a:endParaRPr>
          </a:p>
          <a:p>
            <a:pPr>
              <a:defRPr/>
            </a:pPr>
            <a:r>
              <a:rPr lang="zh-CN" altLang="en-US" sz="2800" b="1" smtClean="0">
                <a:ea typeface="宋体" pitchFamily="2" charset="-122"/>
              </a:rPr>
              <a:t>软件的分类</a:t>
            </a:r>
            <a:endParaRPr lang="en-US" altLang="zh-CN" sz="2800" b="1" smtClean="0">
              <a:ea typeface="宋体" pitchFamily="2" charset="-122"/>
            </a:endParaRPr>
          </a:p>
          <a:p>
            <a:pPr>
              <a:defRPr/>
            </a:pPr>
            <a:r>
              <a:rPr lang="zh-CN" altLang="en-US" sz="2800" b="1" smtClean="0">
                <a:ea typeface="宋体" pitchFamily="2" charset="-122"/>
              </a:rPr>
              <a:t>软件危机</a:t>
            </a:r>
            <a:endParaRPr lang="en-US" altLang="zh-CN" sz="2800" b="1" smtClean="0">
              <a:ea typeface="宋体" pitchFamily="2" charset="-122"/>
            </a:endParaRPr>
          </a:p>
          <a:p>
            <a:pPr>
              <a:defRPr/>
            </a:pPr>
            <a:r>
              <a:rPr lang="zh-CN" altLang="en-US" sz="2800" b="1" smtClean="0">
                <a:solidFill>
                  <a:srgbClr val="FFFF00"/>
                </a:solidFill>
                <a:ea typeface="宋体" pitchFamily="2" charset="-122"/>
              </a:rPr>
              <a:t>什么是软件工程</a:t>
            </a:r>
            <a:endParaRPr lang="en-US" altLang="zh-CN" sz="2800" b="1" smtClean="0">
              <a:solidFill>
                <a:srgbClr val="FFFF00"/>
              </a:solidFill>
              <a:ea typeface="宋体" pitchFamily="2" charset="-122"/>
            </a:endParaRPr>
          </a:p>
          <a:p>
            <a:pPr>
              <a:defRPr/>
            </a:pPr>
            <a:r>
              <a:rPr lang="zh-CN" altLang="en-US" sz="2800" b="1" smtClean="0">
                <a:ea typeface="宋体" pitchFamily="2" charset="-122"/>
              </a:rPr>
              <a:t>什么是好软件</a:t>
            </a:r>
            <a:endParaRPr lang="en-US" altLang="zh-CN" sz="2800" b="1" smtClean="0">
              <a:ea typeface="宋体" pitchFamily="2" charset="-122"/>
            </a:endParaRPr>
          </a:p>
          <a:p>
            <a:pPr>
              <a:defRPr/>
            </a:pPr>
            <a:r>
              <a:rPr lang="zh-CN" altLang="en-US" sz="2800" b="1" smtClean="0">
                <a:ea typeface="宋体" pitchFamily="2" charset="-122"/>
              </a:rPr>
              <a:t>谁来做软件工程</a:t>
            </a:r>
            <a:endParaRPr lang="en-US" altLang="zh-CN" sz="2800" b="1" smtClean="0">
              <a:ea typeface="宋体" pitchFamily="2" charset="-122"/>
            </a:endParaRPr>
          </a:p>
          <a:p>
            <a:pPr>
              <a:defRPr/>
            </a:pPr>
            <a:r>
              <a:rPr lang="zh-CN" altLang="en-US" sz="2800" b="1" smtClean="0">
                <a:ea typeface="宋体" pitchFamily="2" charset="-122"/>
              </a:rPr>
              <a:t>系统的方法</a:t>
            </a:r>
            <a:endParaRPr lang="en-US" altLang="zh-CN" sz="2800" b="1" smtClean="0">
              <a:ea typeface="宋体" pitchFamily="2" charset="-122"/>
            </a:endParaRPr>
          </a:p>
          <a:p>
            <a:pPr>
              <a:defRPr/>
            </a:pPr>
            <a:r>
              <a:rPr lang="zh-CN" altLang="en-US" sz="2800" b="1" smtClean="0">
                <a:ea typeface="宋体" pitchFamily="2" charset="-122"/>
              </a:rPr>
              <a:t>工程的方法</a:t>
            </a:r>
            <a:endParaRPr lang="en-US" altLang="zh-CN" sz="2800" b="1" smtClean="0">
              <a:ea typeface="宋体" pitchFamily="2" charset="-122"/>
            </a:endParaRPr>
          </a:p>
          <a:p>
            <a:pPr>
              <a:defRPr/>
            </a:pPr>
            <a:r>
              <a:rPr lang="zh-CN" altLang="en-US" sz="2800" b="1" smtClean="0">
                <a:ea typeface="宋体" pitchFamily="2" charset="-122"/>
              </a:rPr>
              <a:t>软件工程的变化</a:t>
            </a:r>
            <a:endParaRPr lang="en-US" altLang="zh-CN" sz="2800" b="1" smtClean="0">
              <a:ea typeface="宋体" pitchFamily="2" charset="-122"/>
            </a:endParaRPr>
          </a:p>
          <a:p>
            <a:pPr>
              <a:defRPr/>
            </a:pPr>
            <a:r>
              <a:rPr lang="zh-CN" altLang="en-US" sz="2800" b="1" smtClean="0">
                <a:ea typeface="宋体" pitchFamily="2" charset="-122"/>
              </a:rPr>
              <a:t>再看软件工程</a:t>
            </a:r>
          </a:p>
          <a:p>
            <a:pPr>
              <a:defRPr/>
            </a:pPr>
            <a:endParaRPr lang="zh-CN" altLang="en-US" smtClean="0">
              <a:ea typeface="宋体" pitchFamily="2" charset="-122"/>
            </a:endParaRPr>
          </a:p>
        </p:txBody>
      </p:sp>
      <p:sp>
        <p:nvSpPr>
          <p:cNvPr id="5427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1115590C-75A8-44B6-BCBB-DB5FE1C518D8}" type="slidenum">
              <a:rPr lang="zh-CN" altLang="en-US" sz="1200" smtClean="0">
                <a:solidFill>
                  <a:schemeClr val="bg2"/>
                </a:solidFill>
                <a:latin typeface="Arial" pitchFamily="34" charset="0"/>
              </a:rPr>
              <a:pPr eaLnBrk="1" hangingPunct="1">
                <a:spcBef>
                  <a:spcPct val="0"/>
                </a:spcBef>
                <a:buClrTx/>
                <a:buSzTx/>
                <a:buFontTx/>
                <a:buNone/>
              </a:pPr>
              <a:t>49</a:t>
            </a:fld>
            <a:endParaRPr lang="en-US" altLang="zh-CN" sz="1200" smtClean="0">
              <a:solidFill>
                <a:schemeClr val="bg2"/>
              </a:solidFill>
              <a:latin typeface="Arial" pitchFamily="34" charset="0"/>
            </a:endParaRPr>
          </a:p>
        </p:txBody>
      </p:sp>
      <p:sp>
        <p:nvSpPr>
          <p:cNvPr id="54277" name="页脚占位符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E90FAFE9-507D-4F50-B9A4-28201C12209F}" type="slidenum">
              <a:rPr lang="en-US" altLang="zh-CN" sz="1200" smtClean="0">
                <a:solidFill>
                  <a:schemeClr val="bg2"/>
                </a:solidFill>
                <a:latin typeface="Arial" pitchFamily="34" charset="0"/>
              </a:rPr>
              <a:pPr eaLnBrk="1" hangingPunct="1">
                <a:spcBef>
                  <a:spcPct val="0"/>
                </a:spcBef>
                <a:buClrTx/>
                <a:buSzTx/>
                <a:buFontTx/>
                <a:buNone/>
              </a:pPr>
              <a:t>5</a:t>
            </a:fld>
            <a:endParaRPr lang="en-US" altLang="zh-CN" sz="1200" smtClean="0">
              <a:solidFill>
                <a:schemeClr val="bg2"/>
              </a:solidFill>
              <a:latin typeface="Arial" pitchFamily="34" charset="0"/>
            </a:endParaRPr>
          </a:p>
        </p:txBody>
      </p:sp>
      <p:sp>
        <p:nvSpPr>
          <p:cNvPr id="7171"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en-US" altLang="zh-CN" sz="1400" dirty="0" smtClean="0">
              <a:latin typeface="Arial" pitchFamily="34" charset="0"/>
            </a:endParaRPr>
          </a:p>
        </p:txBody>
      </p:sp>
      <p:sp>
        <p:nvSpPr>
          <p:cNvPr id="241666" name="Rectangle 2"/>
          <p:cNvSpPr>
            <a:spLocks noGrp="1" noChangeArrowheads="1"/>
          </p:cNvSpPr>
          <p:nvPr>
            <p:ph type="body" idx="1"/>
          </p:nvPr>
        </p:nvSpPr>
        <p:spPr/>
        <p:txBody>
          <a:bodyPr/>
          <a:lstStyle/>
          <a:p>
            <a:pPr lvl="1">
              <a:lnSpc>
                <a:spcPct val="90000"/>
              </a:lnSpc>
              <a:defRPr/>
            </a:pPr>
            <a:r>
              <a:rPr lang="en-US" altLang="zh-CN" b="1" smtClean="0">
                <a:ea typeface="宋体" pitchFamily="2" charset="-122"/>
              </a:rPr>
              <a:t>《</a:t>
            </a:r>
            <a:r>
              <a:rPr lang="zh-CN" altLang="en-US" b="1" smtClean="0">
                <a:ea typeface="宋体" pitchFamily="2" charset="-122"/>
              </a:rPr>
              <a:t>软件工程：实践者的研究方法</a:t>
            </a:r>
            <a:r>
              <a:rPr lang="en-US" altLang="zh-CN" b="1" smtClean="0">
                <a:ea typeface="宋体" pitchFamily="2" charset="-122"/>
              </a:rPr>
              <a:t>》</a:t>
            </a:r>
            <a:r>
              <a:rPr lang="zh-CN" altLang="en-US" b="1" smtClean="0">
                <a:ea typeface="宋体" pitchFamily="2" charset="-122"/>
              </a:rPr>
              <a:t>（原书第七版），</a:t>
            </a:r>
            <a:r>
              <a:rPr lang="en-US" altLang="zh-CN" b="1" smtClean="0">
                <a:ea typeface="宋体" pitchFamily="2" charset="-122"/>
              </a:rPr>
              <a:t>Roger S. Pressman</a:t>
            </a:r>
            <a:r>
              <a:rPr lang="zh-CN" altLang="en-US" b="1" smtClean="0">
                <a:ea typeface="宋体" pitchFamily="2" charset="-122"/>
              </a:rPr>
              <a:t>，机械工业出版社</a:t>
            </a:r>
            <a:endParaRPr lang="en-US" altLang="zh-CN" b="1" smtClean="0">
              <a:ea typeface="宋体" pitchFamily="2" charset="-122"/>
            </a:endParaRPr>
          </a:p>
          <a:p>
            <a:pPr lvl="1">
              <a:lnSpc>
                <a:spcPct val="90000"/>
              </a:lnSpc>
              <a:defRPr/>
            </a:pPr>
            <a:r>
              <a:rPr lang="en-US" altLang="zh-CN" b="1" smtClean="0">
                <a:ea typeface="宋体" pitchFamily="2" charset="-122"/>
              </a:rPr>
              <a:t>《</a:t>
            </a:r>
            <a:r>
              <a:rPr lang="zh-CN" altLang="en-US" b="1" smtClean="0">
                <a:ea typeface="宋体" pitchFamily="2" charset="-122"/>
              </a:rPr>
              <a:t>软件工程</a:t>
            </a:r>
            <a:r>
              <a:rPr lang="en-US" altLang="zh-CN" b="1" smtClean="0">
                <a:ea typeface="宋体" pitchFamily="2" charset="-122"/>
              </a:rPr>
              <a:t>》</a:t>
            </a:r>
            <a:r>
              <a:rPr lang="zh-CN" altLang="en-US" b="1" smtClean="0">
                <a:ea typeface="宋体" pitchFamily="2" charset="-122"/>
              </a:rPr>
              <a:t>（原书第九版），</a:t>
            </a:r>
            <a:r>
              <a:rPr lang="en-US" altLang="zh-CN" b="1" smtClean="0">
                <a:ea typeface="宋体" pitchFamily="2" charset="-122"/>
              </a:rPr>
              <a:t>Ian Sommerville</a:t>
            </a:r>
            <a:r>
              <a:rPr lang="zh-CN" altLang="en-US" b="1" smtClean="0">
                <a:ea typeface="宋体" pitchFamily="2" charset="-122"/>
              </a:rPr>
              <a:t>，机械工业出版社</a:t>
            </a:r>
          </a:p>
          <a:p>
            <a:pPr lvl="1">
              <a:lnSpc>
                <a:spcPct val="90000"/>
              </a:lnSpc>
              <a:defRPr/>
            </a:pPr>
            <a:r>
              <a:rPr lang="en-US" altLang="zh-CN" b="1" smtClean="0">
                <a:ea typeface="宋体" pitchFamily="2" charset="-122"/>
              </a:rPr>
              <a:t>《</a:t>
            </a:r>
            <a:r>
              <a:rPr lang="zh-CN" altLang="en-US" b="1" smtClean="0">
                <a:ea typeface="宋体" pitchFamily="2" charset="-122"/>
              </a:rPr>
              <a:t>面向对象软件工程</a:t>
            </a:r>
            <a:r>
              <a:rPr lang="en-US" altLang="zh-CN" b="1" smtClean="0">
                <a:ea typeface="宋体" pitchFamily="2" charset="-122"/>
              </a:rPr>
              <a:t>:</a:t>
            </a:r>
            <a:r>
              <a:rPr lang="zh-CN" altLang="en-US" b="1" smtClean="0">
                <a:ea typeface="宋体" pitchFamily="2" charset="-122"/>
              </a:rPr>
              <a:t>使用</a:t>
            </a:r>
            <a:r>
              <a:rPr lang="en-US" altLang="zh-CN" b="1" smtClean="0">
                <a:ea typeface="宋体" pitchFamily="2" charset="-122"/>
              </a:rPr>
              <a:t>UML</a:t>
            </a:r>
            <a:r>
              <a:rPr lang="zh-CN" altLang="en-US" b="1" smtClean="0">
                <a:ea typeface="宋体" pitchFamily="2" charset="-122"/>
              </a:rPr>
              <a:t>、模式与</a:t>
            </a:r>
            <a:r>
              <a:rPr lang="en-US" altLang="zh-CN" b="1" smtClean="0">
                <a:ea typeface="宋体" pitchFamily="2" charset="-122"/>
              </a:rPr>
              <a:t>Java》 (</a:t>
            </a:r>
            <a:r>
              <a:rPr lang="zh-CN" altLang="en-US" b="1" smtClean="0">
                <a:ea typeface="宋体" pitchFamily="2" charset="-122"/>
              </a:rPr>
              <a:t>原书第三版</a:t>
            </a:r>
            <a:r>
              <a:rPr lang="en-US" altLang="zh-CN" b="1" smtClean="0">
                <a:ea typeface="宋体" pitchFamily="2" charset="-122"/>
              </a:rPr>
              <a:t>)</a:t>
            </a:r>
            <a:r>
              <a:rPr lang="en-US" altLang="zh-CN" smtClean="0">
                <a:ea typeface="宋体" pitchFamily="2" charset="-122"/>
              </a:rPr>
              <a:t> </a:t>
            </a:r>
            <a:r>
              <a:rPr lang="zh-CN" altLang="en-US" b="1" smtClean="0">
                <a:ea typeface="宋体" pitchFamily="2" charset="-122"/>
              </a:rPr>
              <a:t>，</a:t>
            </a:r>
            <a:r>
              <a:rPr lang="en-US" altLang="zh-CN" b="1" smtClean="0">
                <a:ea typeface="宋体" pitchFamily="2" charset="-122"/>
              </a:rPr>
              <a:t>B.Bruegge</a:t>
            </a:r>
            <a:r>
              <a:rPr lang="zh-CN" altLang="en-US" b="1" smtClean="0">
                <a:ea typeface="宋体" pitchFamily="2" charset="-122"/>
              </a:rPr>
              <a:t>，</a:t>
            </a:r>
            <a:r>
              <a:rPr lang="en-US" altLang="zh-CN" b="1" smtClean="0">
                <a:ea typeface="宋体" pitchFamily="2" charset="-122"/>
              </a:rPr>
              <a:t>A.H.Dutoit</a:t>
            </a:r>
            <a:r>
              <a:rPr lang="zh-CN" altLang="en-US" b="1" smtClean="0">
                <a:ea typeface="宋体" pitchFamily="2" charset="-122"/>
              </a:rPr>
              <a:t>著，清华大学出版社</a:t>
            </a:r>
          </a:p>
          <a:p>
            <a:pPr lvl="1">
              <a:lnSpc>
                <a:spcPct val="90000"/>
              </a:lnSpc>
              <a:defRPr/>
            </a:pPr>
            <a:r>
              <a:rPr lang="en-US" altLang="zh-CN" b="1" smtClean="0">
                <a:ea typeface="宋体" pitchFamily="2" charset="-122"/>
              </a:rPr>
              <a:t>《</a:t>
            </a:r>
            <a:r>
              <a:rPr lang="zh-CN" altLang="en-US" b="1" smtClean="0">
                <a:ea typeface="宋体" pitchFamily="2" charset="-122"/>
              </a:rPr>
              <a:t>面向对象与传统软件工程</a:t>
            </a:r>
            <a:r>
              <a:rPr lang="en-US" altLang="zh-CN" b="1" smtClean="0">
                <a:ea typeface="宋体" pitchFamily="2" charset="-122"/>
              </a:rPr>
              <a:t>》</a:t>
            </a:r>
            <a:r>
              <a:rPr lang="zh-CN" altLang="en-US" b="1" smtClean="0">
                <a:ea typeface="宋体" pitchFamily="2" charset="-122"/>
              </a:rPr>
              <a:t>（原书第八版），</a:t>
            </a:r>
            <a:r>
              <a:rPr lang="en-US" altLang="zh-CN" b="1" smtClean="0">
                <a:ea typeface="宋体" pitchFamily="2" charset="-122"/>
              </a:rPr>
              <a:t>Stephen R. Schach</a:t>
            </a:r>
            <a:r>
              <a:rPr lang="zh-CN" altLang="en-US" b="1" smtClean="0">
                <a:ea typeface="宋体" pitchFamily="2" charset="-122"/>
              </a:rPr>
              <a:t>，机械工业出版社</a:t>
            </a:r>
          </a:p>
        </p:txBody>
      </p:sp>
      <p:sp>
        <p:nvSpPr>
          <p:cNvPr id="7173" name="Line 3"/>
          <p:cNvSpPr>
            <a:spLocks noChangeShapeType="1"/>
          </p:cNvSpPr>
          <p:nvPr/>
        </p:nvSpPr>
        <p:spPr bwMode="auto">
          <a:xfrm>
            <a:off x="0" y="1052513"/>
            <a:ext cx="91440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41668" name="Rectangle 4"/>
          <p:cNvSpPr>
            <a:spLocks noGrp="1" noRot="1" noChangeArrowheads="1"/>
          </p:cNvSpPr>
          <p:nvPr>
            <p:ph type="title"/>
          </p:nvPr>
        </p:nvSpPr>
        <p:spPr>
          <a:xfrm>
            <a:off x="303213" y="115888"/>
            <a:ext cx="8229600" cy="706437"/>
          </a:xfrm>
        </p:spPr>
        <p:txBody>
          <a:bodyPr/>
          <a:lstStyle/>
          <a:p>
            <a:pPr algn="l">
              <a:defRPr/>
            </a:pPr>
            <a:r>
              <a:rPr lang="zh-CN" altLang="en-US" smtClean="0">
                <a:ea typeface="宋体" pitchFamily="2" charset="-122"/>
              </a:rPr>
              <a:t>        参考资料（续）</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00034" name="Rectangle 2"/>
          <p:cNvSpPr>
            <a:spLocks noGrp="1" noRot="1" noChangeArrowheads="1"/>
          </p:cNvSpPr>
          <p:nvPr>
            <p:ph type="title"/>
          </p:nvPr>
        </p:nvSpPr>
        <p:spPr>
          <a:xfrm>
            <a:off x="468313" y="1916113"/>
            <a:ext cx="7913687" cy="2305050"/>
          </a:xfrm>
        </p:spPr>
        <p:txBody>
          <a:bodyPr/>
          <a:lstStyle/>
          <a:p>
            <a:pPr eaLnBrk="1" hangingPunct="1">
              <a:defRPr/>
            </a:pPr>
            <a:r>
              <a:rPr lang="en-US" altLang="zh-CN" sz="3200" smtClean="0">
                <a:ea typeface="宋体" pitchFamily="2" charset="-122"/>
              </a:rPr>
              <a:t>   1.4 What is software engineering?</a:t>
            </a:r>
            <a:br>
              <a:rPr lang="en-US" altLang="zh-CN" sz="3200" smtClean="0">
                <a:ea typeface="宋体" pitchFamily="2" charset="-122"/>
              </a:rPr>
            </a:br>
            <a:r>
              <a:rPr lang="zh-CN" altLang="en-US" sz="3200" smtClean="0">
                <a:ea typeface="宋体" pitchFamily="2" charset="-122"/>
              </a:rPr>
              <a:t>什么是软件工程</a:t>
            </a:r>
          </a:p>
        </p:txBody>
      </p:sp>
      <p:sp>
        <p:nvSpPr>
          <p:cNvPr id="5530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06B24C13-8803-43DC-AC6C-3CE5EB8A4935}" type="slidenum">
              <a:rPr lang="zh-CN" altLang="en-US" sz="1200" smtClean="0">
                <a:solidFill>
                  <a:schemeClr val="bg2"/>
                </a:solidFill>
                <a:latin typeface="Arial" pitchFamily="34" charset="0"/>
              </a:rPr>
              <a:pPr eaLnBrk="1" hangingPunct="1">
                <a:spcBef>
                  <a:spcPct val="0"/>
                </a:spcBef>
                <a:buClrTx/>
                <a:buSzTx/>
                <a:buFontTx/>
                <a:buNone/>
              </a:pPr>
              <a:t>50</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36898" name="Rectangle 2"/>
          <p:cNvSpPr>
            <a:spLocks noGrp="1" noRot="1" noChangeArrowheads="1"/>
          </p:cNvSpPr>
          <p:nvPr>
            <p:ph type="title"/>
          </p:nvPr>
        </p:nvSpPr>
        <p:spPr>
          <a:xfrm>
            <a:off x="1042988" y="228600"/>
            <a:ext cx="6408737" cy="884238"/>
          </a:xfrm>
        </p:spPr>
        <p:txBody>
          <a:bodyPr/>
          <a:lstStyle/>
          <a:p>
            <a:pPr eaLnBrk="1" hangingPunct="1">
              <a:defRPr/>
            </a:pPr>
            <a:r>
              <a:rPr lang="zh-CN" altLang="en-US" smtClean="0">
                <a:ea typeface="宋体" pitchFamily="2" charset="-122"/>
              </a:rPr>
              <a:t>一、软件工程的思想</a:t>
            </a:r>
          </a:p>
        </p:txBody>
      </p:sp>
      <p:sp>
        <p:nvSpPr>
          <p:cNvPr id="336899" name="Rectangle 3"/>
          <p:cNvSpPr>
            <a:spLocks noGrp="1" noChangeArrowheads="1"/>
          </p:cNvSpPr>
          <p:nvPr>
            <p:ph type="body" idx="1"/>
          </p:nvPr>
        </p:nvSpPr>
        <p:spPr/>
        <p:txBody>
          <a:bodyPr/>
          <a:lstStyle/>
          <a:p>
            <a:pPr eaLnBrk="1" hangingPunct="1">
              <a:lnSpc>
                <a:spcPct val="90000"/>
              </a:lnSpc>
              <a:defRPr/>
            </a:pPr>
            <a:r>
              <a:rPr lang="zh-CN" altLang="en-US" sz="2800" dirty="0" smtClean="0">
                <a:ea typeface="宋体" pitchFamily="2" charset="-122"/>
              </a:rPr>
              <a:t>开发一个软件，除去那些规模很小的项目以外，通常要由多个软件人员分工合作、共同完成；开发阶段之间的工作也应有很好的衔接；开发工作完成以后，软件成果要面向用户，在应用中接受用户的检验。所有这些活动都要求人们改变过去那种把软件当做个人才智产物的观点，抛弃那些只按自己工作习惯，不顾与周围其它人员配合关系的做法。在这一点上，软件开发与计算机硬件研制，甚至与楼房建设没有本质的差别。任何参加这些工程项目的人员，他们的才能只有在工程项目的总体要求和技术规范的约束下充分发挥和施展。  </a:t>
            </a:r>
          </a:p>
        </p:txBody>
      </p:sp>
      <p:sp>
        <p:nvSpPr>
          <p:cNvPr id="5632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D06CC69B-5E0E-45A1-BBBD-777045687F4B}" type="slidenum">
              <a:rPr lang="zh-CN" altLang="en-US" sz="1200" smtClean="0">
                <a:solidFill>
                  <a:schemeClr val="bg2"/>
                </a:solidFill>
                <a:latin typeface="Arial" pitchFamily="34" charset="0"/>
              </a:rPr>
              <a:pPr eaLnBrk="1" hangingPunct="1">
                <a:spcBef>
                  <a:spcPct val="0"/>
                </a:spcBef>
                <a:buClrTx/>
                <a:buSzTx/>
                <a:buFontTx/>
                <a:buNone/>
              </a:pPr>
              <a:t>51</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37922"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337923" name="Rectangle 3"/>
          <p:cNvSpPr>
            <a:spLocks noGrp="1" noChangeArrowheads="1"/>
          </p:cNvSpPr>
          <p:nvPr>
            <p:ph type="body" idx="1"/>
          </p:nvPr>
        </p:nvSpPr>
        <p:spPr/>
        <p:txBody>
          <a:bodyPr/>
          <a:lstStyle/>
          <a:p>
            <a:pPr eaLnBrk="1" hangingPunct="1">
              <a:defRPr/>
            </a:pPr>
            <a:r>
              <a:rPr lang="zh-CN" altLang="en-US" dirty="0" smtClean="0">
                <a:ea typeface="宋体" pitchFamily="2" charset="-122"/>
              </a:rPr>
              <a:t>许多计算机和软件科学家尝试，把其它工程领域中行之有效的工程学知识运用到软件开发工作中来。经过不断实践和总结，最后得出一个结论：按工程化的原则和方法组织软件开发工作是有效的，也是摆脱软件危机的一个主要出路。</a:t>
            </a:r>
          </a:p>
          <a:p>
            <a:pPr eaLnBrk="1" hangingPunct="1">
              <a:defRPr/>
            </a:pPr>
            <a:r>
              <a:rPr lang="zh-CN" altLang="en-US" dirty="0" smtClean="0">
                <a:ea typeface="宋体" pitchFamily="2" charset="-122"/>
              </a:rPr>
              <a:t>软件工程的主要思想都是强调在软件开发过程中需要应用</a:t>
            </a:r>
            <a:r>
              <a:rPr lang="zh-CN" altLang="en-US" dirty="0" smtClean="0">
                <a:solidFill>
                  <a:srgbClr val="FFFF00"/>
                </a:solidFill>
                <a:ea typeface="宋体" pitchFamily="2" charset="-122"/>
              </a:rPr>
              <a:t>工程化原则</a:t>
            </a:r>
            <a:r>
              <a:rPr lang="zh-CN" altLang="en-US" dirty="0" smtClean="0">
                <a:ea typeface="宋体" pitchFamily="2" charset="-122"/>
              </a:rPr>
              <a:t>的重要性。 </a:t>
            </a:r>
          </a:p>
        </p:txBody>
      </p:sp>
      <p:sp>
        <p:nvSpPr>
          <p:cNvPr id="5734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2BC217C0-EC96-4505-9C55-D3236C6D135A}" type="slidenum">
              <a:rPr lang="zh-CN" altLang="en-US" sz="1200" smtClean="0">
                <a:solidFill>
                  <a:schemeClr val="bg2"/>
                </a:solidFill>
                <a:latin typeface="Arial" pitchFamily="34" charset="0"/>
              </a:rPr>
              <a:pPr eaLnBrk="1" hangingPunct="1">
                <a:spcBef>
                  <a:spcPct val="0"/>
                </a:spcBef>
                <a:buClrTx/>
                <a:buSzTx/>
                <a:buFontTx/>
                <a:buNone/>
              </a:pPr>
              <a:t>52</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39970" name="Rectangle 2"/>
          <p:cNvSpPr>
            <a:spLocks noGrp="1" noRot="1" noChangeArrowheads="1"/>
          </p:cNvSpPr>
          <p:nvPr>
            <p:ph type="title"/>
          </p:nvPr>
        </p:nvSpPr>
        <p:spPr/>
        <p:txBody>
          <a:bodyPr/>
          <a:lstStyle/>
          <a:p>
            <a:pPr algn="l" eaLnBrk="1" hangingPunct="1">
              <a:defRPr/>
            </a:pPr>
            <a:r>
              <a:rPr lang="zh-CN" altLang="en-US" smtClean="0">
                <a:ea typeface="宋体" pitchFamily="2" charset="-122"/>
              </a:rPr>
              <a:t>二、软件工程的定义</a:t>
            </a:r>
          </a:p>
        </p:txBody>
      </p:sp>
      <p:grpSp>
        <p:nvGrpSpPr>
          <p:cNvPr id="2" name="Group 3"/>
          <p:cNvGrpSpPr>
            <a:grpSpLocks/>
          </p:cNvGrpSpPr>
          <p:nvPr/>
        </p:nvGrpSpPr>
        <p:grpSpPr bwMode="auto">
          <a:xfrm>
            <a:off x="430213" y="1484313"/>
            <a:ext cx="8174037" cy="3960812"/>
            <a:chOff x="271" y="935"/>
            <a:chExt cx="5149" cy="2495"/>
          </a:xfrm>
        </p:grpSpPr>
        <p:grpSp>
          <p:nvGrpSpPr>
            <p:cNvPr id="58374" name="Group 4"/>
            <p:cNvGrpSpPr>
              <a:grpSpLocks/>
            </p:cNvGrpSpPr>
            <p:nvPr/>
          </p:nvGrpSpPr>
          <p:grpSpPr bwMode="auto">
            <a:xfrm>
              <a:off x="271" y="935"/>
              <a:ext cx="5149" cy="2495"/>
              <a:chOff x="271" y="935"/>
              <a:chExt cx="5149" cy="2495"/>
            </a:xfrm>
          </p:grpSpPr>
          <p:sp>
            <p:nvSpPr>
              <p:cNvPr id="58379" name="AutoShape 5"/>
              <p:cNvSpPr>
                <a:spLocks noChangeArrowheads="1"/>
              </p:cNvSpPr>
              <p:nvPr/>
            </p:nvSpPr>
            <p:spPr bwMode="gray">
              <a:xfrm>
                <a:off x="278" y="935"/>
                <a:ext cx="5142" cy="2495"/>
              </a:xfrm>
              <a:prstGeom prst="roundRect">
                <a:avLst>
                  <a:gd name="adj" fmla="val 12574"/>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339974" name="AutoShape 6"/>
              <p:cNvSpPr>
                <a:spLocks noChangeArrowheads="1"/>
              </p:cNvSpPr>
              <p:nvPr/>
            </p:nvSpPr>
            <p:spPr bwMode="gray">
              <a:xfrm>
                <a:off x="271" y="2783"/>
                <a:ext cx="5146" cy="642"/>
              </a:xfrm>
              <a:prstGeom prst="roundRect">
                <a:avLst>
                  <a:gd name="adj" fmla="val 49755"/>
                </a:avLst>
              </a:prstGeom>
              <a:gradFill rotWithShape="1">
                <a:gsLst>
                  <a:gs pos="0">
                    <a:schemeClr val="accent1">
                      <a:alpha val="0"/>
                    </a:schemeClr>
                  </a:gs>
                  <a:gs pos="100000">
                    <a:schemeClr val="accent1">
                      <a:gamma/>
                      <a:tint val="41176"/>
                      <a:invGamma/>
                    </a:schemeClr>
                  </a:gs>
                </a:gsLst>
                <a:lin ang="5400000" scaled="1"/>
              </a:gradFill>
              <a:ln w="9525">
                <a:noFill/>
                <a:round/>
                <a:headEnd/>
                <a:tailEnd/>
              </a:ln>
              <a:effectLst/>
            </p:spPr>
            <p:txBody>
              <a:bodyPr wrap="none" anchor="ctr"/>
              <a:lstStyle/>
              <a:p>
                <a:pPr algn="r" eaLnBrk="0" hangingPunct="0">
                  <a:defRPr/>
                </a:pPr>
                <a:endParaRPr lang="zh-CN" altLang="en-US"/>
              </a:p>
            </p:txBody>
          </p:sp>
          <p:sp>
            <p:nvSpPr>
              <p:cNvPr id="339975" name="AutoShape 7"/>
              <p:cNvSpPr>
                <a:spLocks noChangeArrowheads="1"/>
              </p:cNvSpPr>
              <p:nvPr/>
            </p:nvSpPr>
            <p:spPr bwMode="gray">
              <a:xfrm>
                <a:off x="295" y="943"/>
                <a:ext cx="5125" cy="643"/>
              </a:xfrm>
              <a:prstGeom prst="roundRect">
                <a:avLst>
                  <a:gd name="adj" fmla="val 38727"/>
                </a:avLst>
              </a:prstGeom>
              <a:gradFill rotWithShape="1">
                <a:gsLst>
                  <a:gs pos="0">
                    <a:schemeClr val="accent1">
                      <a:gamma/>
                      <a:tint val="33333"/>
                      <a:invGamma/>
                    </a:schemeClr>
                  </a:gs>
                  <a:gs pos="100000">
                    <a:schemeClr val="accent1">
                      <a:alpha val="0"/>
                    </a:schemeClr>
                  </a:gs>
                </a:gsLst>
                <a:lin ang="5400000" scaled="1"/>
              </a:gradFill>
              <a:ln w="9525">
                <a:noFill/>
                <a:round/>
                <a:headEnd/>
                <a:tailEnd/>
              </a:ln>
              <a:effectLst/>
            </p:spPr>
            <p:txBody>
              <a:bodyPr wrap="none" anchor="ctr"/>
              <a:lstStyle/>
              <a:p>
                <a:pPr algn="r" eaLnBrk="0" hangingPunct="0">
                  <a:defRPr/>
                </a:pPr>
                <a:endParaRPr lang="zh-CN" altLang="en-US"/>
              </a:p>
            </p:txBody>
          </p:sp>
        </p:grpSp>
        <p:sp>
          <p:nvSpPr>
            <p:cNvPr id="58375" name="Text Box 8"/>
            <p:cNvSpPr txBox="1">
              <a:spLocks noChangeArrowheads="1"/>
            </p:cNvSpPr>
            <p:nvPr/>
          </p:nvSpPr>
          <p:spPr bwMode="auto">
            <a:xfrm>
              <a:off x="340" y="1062"/>
              <a:ext cx="4989" cy="2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zh-CN" altLang="en-US" b="1">
                  <a:solidFill>
                    <a:srgbClr val="FFFF00"/>
                  </a:solidFill>
                  <a:latin typeface="Garamond" pitchFamily="18" charset="0"/>
                </a:rPr>
                <a:t>面对软件危机，</a:t>
              </a:r>
              <a:r>
                <a:rPr lang="en-US" altLang="zh-CN" b="1">
                  <a:solidFill>
                    <a:srgbClr val="FFFF00"/>
                  </a:solidFill>
                  <a:latin typeface="Garamond" pitchFamily="18" charset="0"/>
                </a:rPr>
                <a:t>1968</a:t>
              </a:r>
              <a:r>
                <a:rPr lang="zh-CN" altLang="en-US" b="1">
                  <a:solidFill>
                    <a:srgbClr val="FFFF00"/>
                  </a:solidFill>
                  <a:latin typeface="Garamond" pitchFamily="18" charset="0"/>
                </a:rPr>
                <a:t>年德国召开的一次</a:t>
              </a:r>
              <a:r>
                <a:rPr lang="en-US" altLang="zh-CN" b="1">
                  <a:solidFill>
                    <a:srgbClr val="FFFF00"/>
                  </a:solidFill>
                  <a:latin typeface="Garamond" pitchFamily="18" charset="0"/>
                </a:rPr>
                <a:t>NATO</a:t>
              </a:r>
              <a:r>
                <a:rPr lang="zh-CN" altLang="en-US" b="1">
                  <a:solidFill>
                    <a:srgbClr val="FFFF00"/>
                  </a:solidFill>
                  <a:latin typeface="Garamond" pitchFamily="18" charset="0"/>
                </a:rPr>
                <a:t>会议上首次签署声明“软件工程”这一说法，认为软件工程应当使用业已建立的工程学科的基本原理和范型。</a:t>
              </a:r>
            </a:p>
            <a:p>
              <a:pPr>
                <a:spcBef>
                  <a:spcPct val="0"/>
                </a:spcBef>
                <a:buClrTx/>
                <a:buSzTx/>
                <a:buFontTx/>
                <a:buNone/>
              </a:pPr>
              <a:endParaRPr lang="zh-CN" altLang="en-US" b="1">
                <a:solidFill>
                  <a:srgbClr val="FFFF00"/>
                </a:solidFill>
                <a:latin typeface="Garamond" pitchFamily="18" charset="0"/>
              </a:endParaRPr>
            </a:p>
            <a:p>
              <a:pPr>
                <a:spcBef>
                  <a:spcPct val="0"/>
                </a:spcBef>
                <a:buClrTx/>
                <a:buSzTx/>
                <a:buFontTx/>
                <a:buNone/>
              </a:pPr>
              <a:r>
                <a:rPr lang="zh-CN" altLang="en-US" b="1">
                  <a:solidFill>
                    <a:srgbClr val="FFFF00"/>
                  </a:solidFill>
                  <a:latin typeface="Garamond" pitchFamily="18" charset="0"/>
                </a:rPr>
                <a:t>背后驱使的观念是：软件设计、实现和维护应当与传统工程学科具有同等地位。</a:t>
              </a:r>
            </a:p>
          </p:txBody>
        </p:sp>
        <p:grpSp>
          <p:nvGrpSpPr>
            <p:cNvPr id="58376" name="Group 9"/>
            <p:cNvGrpSpPr>
              <a:grpSpLocks/>
            </p:cNvGrpSpPr>
            <p:nvPr/>
          </p:nvGrpSpPr>
          <p:grpSpPr bwMode="auto">
            <a:xfrm>
              <a:off x="402" y="2339"/>
              <a:ext cx="4882" cy="320"/>
              <a:chOff x="3307" y="2176"/>
              <a:chExt cx="1648" cy="213"/>
            </a:xfrm>
          </p:grpSpPr>
          <p:sp>
            <p:nvSpPr>
              <p:cNvPr id="58377" name="Freeform 10"/>
              <p:cNvSpPr>
                <a:spLocks/>
              </p:cNvSpPr>
              <p:nvPr/>
            </p:nvSpPr>
            <p:spPr bwMode="auto">
              <a:xfrm>
                <a:off x="3307" y="2176"/>
                <a:ext cx="878" cy="107"/>
              </a:xfrm>
              <a:custGeom>
                <a:avLst/>
                <a:gdLst>
                  <a:gd name="T0" fmla="*/ 0 w 878"/>
                  <a:gd name="T1" fmla="*/ 107 h 107"/>
                  <a:gd name="T2" fmla="*/ 664 w 878"/>
                  <a:gd name="T3" fmla="*/ 107 h 107"/>
                  <a:gd name="T4" fmla="*/ 771 w 878"/>
                  <a:gd name="T5" fmla="*/ 0 h 107"/>
                  <a:gd name="T6" fmla="*/ 878 w 878"/>
                  <a:gd name="T7" fmla="*/ 107 h 107"/>
                  <a:gd name="T8" fmla="*/ 0 60000 65536"/>
                  <a:gd name="T9" fmla="*/ 0 60000 65536"/>
                  <a:gd name="T10" fmla="*/ 0 60000 65536"/>
                  <a:gd name="T11" fmla="*/ 0 60000 65536"/>
                  <a:gd name="T12" fmla="*/ 0 w 878"/>
                  <a:gd name="T13" fmla="*/ 0 h 107"/>
                  <a:gd name="T14" fmla="*/ 878 w 878"/>
                  <a:gd name="T15" fmla="*/ 107 h 107"/>
                </a:gdLst>
                <a:ahLst/>
                <a:cxnLst>
                  <a:cxn ang="T8">
                    <a:pos x="T0" y="T1"/>
                  </a:cxn>
                  <a:cxn ang="T9">
                    <a:pos x="T2" y="T3"/>
                  </a:cxn>
                  <a:cxn ang="T10">
                    <a:pos x="T4" y="T5"/>
                  </a:cxn>
                  <a:cxn ang="T11">
                    <a:pos x="T6" y="T7"/>
                  </a:cxn>
                </a:cxnLst>
                <a:rect l="T12" t="T13" r="T14" b="T15"/>
                <a:pathLst>
                  <a:path w="878" h="107">
                    <a:moveTo>
                      <a:pt x="0" y="107"/>
                    </a:moveTo>
                    <a:lnTo>
                      <a:pt x="664" y="107"/>
                    </a:lnTo>
                    <a:lnTo>
                      <a:pt x="771" y="0"/>
                    </a:lnTo>
                    <a:lnTo>
                      <a:pt x="878" y="107"/>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58378" name="Freeform 11"/>
              <p:cNvSpPr>
                <a:spLocks/>
              </p:cNvSpPr>
              <p:nvPr/>
            </p:nvSpPr>
            <p:spPr bwMode="auto">
              <a:xfrm flipH="1" flipV="1">
                <a:off x="4077" y="2282"/>
                <a:ext cx="878" cy="107"/>
              </a:xfrm>
              <a:custGeom>
                <a:avLst/>
                <a:gdLst>
                  <a:gd name="T0" fmla="*/ 0 w 878"/>
                  <a:gd name="T1" fmla="*/ 107 h 107"/>
                  <a:gd name="T2" fmla="*/ 664 w 878"/>
                  <a:gd name="T3" fmla="*/ 107 h 107"/>
                  <a:gd name="T4" fmla="*/ 771 w 878"/>
                  <a:gd name="T5" fmla="*/ 0 h 107"/>
                  <a:gd name="T6" fmla="*/ 878 w 878"/>
                  <a:gd name="T7" fmla="*/ 107 h 107"/>
                  <a:gd name="T8" fmla="*/ 0 60000 65536"/>
                  <a:gd name="T9" fmla="*/ 0 60000 65536"/>
                  <a:gd name="T10" fmla="*/ 0 60000 65536"/>
                  <a:gd name="T11" fmla="*/ 0 60000 65536"/>
                  <a:gd name="T12" fmla="*/ 0 w 878"/>
                  <a:gd name="T13" fmla="*/ 0 h 107"/>
                  <a:gd name="T14" fmla="*/ 878 w 878"/>
                  <a:gd name="T15" fmla="*/ 107 h 107"/>
                </a:gdLst>
                <a:ahLst/>
                <a:cxnLst>
                  <a:cxn ang="T8">
                    <a:pos x="T0" y="T1"/>
                  </a:cxn>
                  <a:cxn ang="T9">
                    <a:pos x="T2" y="T3"/>
                  </a:cxn>
                  <a:cxn ang="T10">
                    <a:pos x="T4" y="T5"/>
                  </a:cxn>
                  <a:cxn ang="T11">
                    <a:pos x="T6" y="T7"/>
                  </a:cxn>
                </a:cxnLst>
                <a:rect l="T12" t="T13" r="T14" b="T15"/>
                <a:pathLst>
                  <a:path w="878" h="107">
                    <a:moveTo>
                      <a:pt x="0" y="107"/>
                    </a:moveTo>
                    <a:lnTo>
                      <a:pt x="664" y="107"/>
                    </a:lnTo>
                    <a:lnTo>
                      <a:pt x="771" y="0"/>
                    </a:lnTo>
                    <a:lnTo>
                      <a:pt x="878" y="107"/>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grpSp>
      </p:grpSp>
      <p:sp>
        <p:nvSpPr>
          <p:cNvPr id="58373" name="灯片编号占位符 1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2DA7C372-F8C1-408C-B329-9D0C6F942BCF}" type="slidenum">
              <a:rPr lang="zh-CN" altLang="en-US" sz="1200" smtClean="0">
                <a:solidFill>
                  <a:schemeClr val="bg2"/>
                </a:solidFill>
                <a:latin typeface="Arial" pitchFamily="34" charset="0"/>
              </a:rPr>
              <a:pPr eaLnBrk="1" hangingPunct="1">
                <a:spcBef>
                  <a:spcPct val="0"/>
                </a:spcBef>
                <a:buClrTx/>
                <a:buSzTx/>
                <a:buFontTx/>
                <a:buNone/>
              </a:pPr>
              <a:t>53</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40994" name="Rectangle 2"/>
          <p:cNvSpPr>
            <a:spLocks noGrp="1" noRot="1" noChangeArrowheads="1"/>
          </p:cNvSpPr>
          <p:nvPr>
            <p:ph type="title"/>
          </p:nvPr>
        </p:nvSpPr>
        <p:spPr/>
        <p:txBody>
          <a:bodyPr/>
          <a:lstStyle/>
          <a:p>
            <a:pPr algn="l" eaLnBrk="1" hangingPunct="1">
              <a:defRPr/>
            </a:pPr>
            <a:r>
              <a:rPr lang="zh-CN" altLang="en-US" smtClean="0">
                <a:ea typeface="宋体" pitchFamily="2" charset="-122"/>
              </a:rPr>
              <a:t>关于软件工程的一些定义</a:t>
            </a:r>
          </a:p>
        </p:txBody>
      </p:sp>
      <p:grpSp>
        <p:nvGrpSpPr>
          <p:cNvPr id="2" name="Group 3"/>
          <p:cNvGrpSpPr>
            <a:grpSpLocks/>
          </p:cNvGrpSpPr>
          <p:nvPr/>
        </p:nvGrpSpPr>
        <p:grpSpPr bwMode="auto">
          <a:xfrm>
            <a:off x="539750" y="1341438"/>
            <a:ext cx="8064500" cy="4248150"/>
            <a:chOff x="340" y="845"/>
            <a:chExt cx="5080" cy="2676"/>
          </a:xfrm>
        </p:grpSpPr>
        <p:grpSp>
          <p:nvGrpSpPr>
            <p:cNvPr id="59398" name="Group 4"/>
            <p:cNvGrpSpPr>
              <a:grpSpLocks/>
            </p:cNvGrpSpPr>
            <p:nvPr/>
          </p:nvGrpSpPr>
          <p:grpSpPr bwMode="auto">
            <a:xfrm>
              <a:off x="340" y="845"/>
              <a:ext cx="5080" cy="2676"/>
              <a:chOff x="2293" y="3198"/>
              <a:chExt cx="1335" cy="672"/>
            </a:xfrm>
          </p:grpSpPr>
          <p:sp>
            <p:nvSpPr>
              <p:cNvPr id="340997" name="AutoShape 5"/>
              <p:cNvSpPr>
                <a:spLocks noChangeArrowheads="1"/>
              </p:cNvSpPr>
              <p:nvPr/>
            </p:nvSpPr>
            <p:spPr bwMode="ltGray">
              <a:xfrm>
                <a:off x="2293" y="3198"/>
                <a:ext cx="1335" cy="672"/>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lgn="r" eaLnBrk="0" hangingPunct="0">
                  <a:defRPr/>
                </a:pPr>
                <a:endParaRPr lang="zh-CN" altLang="en-US"/>
              </a:p>
            </p:txBody>
          </p:sp>
          <p:pic>
            <p:nvPicPr>
              <p:cNvPr id="59402" name="Picture 6" descr="Pict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2313" y="3216"/>
                <a:ext cx="38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0999" name="Text Box 7"/>
            <p:cNvSpPr txBox="1">
              <a:spLocks noChangeArrowheads="1"/>
            </p:cNvSpPr>
            <p:nvPr/>
          </p:nvSpPr>
          <p:spPr bwMode="auto">
            <a:xfrm>
              <a:off x="521" y="917"/>
              <a:ext cx="4808" cy="2292"/>
            </a:xfrm>
            <a:prstGeom prst="rect">
              <a:avLst/>
            </a:prstGeom>
            <a:noFill/>
            <a:ln w="9525" algn="ctr">
              <a:noFill/>
              <a:miter lim="800000"/>
              <a:headEnd/>
              <a:tailEnd/>
            </a:ln>
            <a:effectLst/>
          </p:spPr>
          <p:txBody>
            <a:bodyPr>
              <a:spAutoFit/>
            </a:bodyPr>
            <a:lstStyle/>
            <a:p>
              <a:pPr eaLnBrk="0" hangingPunct="0">
                <a:defRPr/>
              </a:pPr>
              <a:r>
                <a:rPr lang="zh-CN" altLang="en-US" sz="2600" b="1">
                  <a:solidFill>
                    <a:srgbClr val="FFFF00"/>
                  </a:solidFill>
                  <a:effectLst>
                    <a:outerShdw blurRad="38100" dist="38100" dir="2700000" algn="tl">
                      <a:srgbClr val="000000"/>
                    </a:outerShdw>
                  </a:effectLst>
                  <a:latin typeface="Garamond" pitchFamily="18" charset="0"/>
                </a:rPr>
                <a:t>建立并使用完善的工程化原则，以</a:t>
              </a:r>
              <a:r>
                <a:rPr lang="zh-CN" altLang="en-US" sz="2600" b="1">
                  <a:solidFill>
                    <a:srgbClr val="FF9900"/>
                  </a:solidFill>
                  <a:effectLst>
                    <a:outerShdw blurRad="38100" dist="38100" dir="2700000" algn="tl">
                      <a:srgbClr val="000000"/>
                    </a:outerShdw>
                  </a:effectLst>
                  <a:latin typeface="Garamond" pitchFamily="18" charset="0"/>
                </a:rPr>
                <a:t>较经济的手段</a:t>
              </a:r>
              <a:r>
                <a:rPr lang="zh-CN" altLang="en-US" sz="2600" b="1">
                  <a:solidFill>
                    <a:srgbClr val="FFFF00"/>
                  </a:solidFill>
                  <a:effectLst>
                    <a:outerShdw blurRad="38100" dist="38100" dir="2700000" algn="tl">
                      <a:srgbClr val="000000"/>
                    </a:outerShdw>
                  </a:effectLst>
                  <a:latin typeface="Garamond" pitchFamily="18" charset="0"/>
                </a:rPr>
                <a:t>获得能在实际机器上有效运行的可靠软件的一系列方法。（</a:t>
              </a:r>
              <a:r>
                <a:rPr lang="en-US" altLang="zh-CN" sz="2600" b="1">
                  <a:solidFill>
                    <a:srgbClr val="FFFF00"/>
                  </a:solidFill>
                  <a:effectLst>
                    <a:outerShdw blurRad="38100" dist="38100" dir="2700000" algn="tl">
                      <a:srgbClr val="000000"/>
                    </a:outerShdw>
                  </a:effectLst>
                  <a:latin typeface="Garamond" pitchFamily="18" charset="0"/>
                </a:rPr>
                <a:t>Fritz Bauer</a:t>
              </a:r>
              <a:r>
                <a:rPr lang="zh-CN" altLang="en-US" sz="2600" b="1">
                  <a:solidFill>
                    <a:srgbClr val="FFFF00"/>
                  </a:solidFill>
                  <a:effectLst>
                    <a:outerShdw blurRad="38100" dist="38100" dir="2700000" algn="tl">
                      <a:srgbClr val="000000"/>
                    </a:outerShdw>
                  </a:effectLst>
                  <a:latin typeface="Garamond" pitchFamily="18" charset="0"/>
                </a:rPr>
                <a:t>，原文出自</a:t>
              </a:r>
              <a:r>
                <a:rPr lang="en-US" altLang="zh-CN" sz="2600" b="1">
                  <a:solidFill>
                    <a:srgbClr val="FFFF00"/>
                  </a:solidFill>
                  <a:effectLst>
                    <a:outerShdw blurRad="38100" dist="38100" dir="2700000" algn="tl">
                      <a:srgbClr val="000000"/>
                    </a:outerShdw>
                  </a:effectLst>
                  <a:latin typeface="Garamond" pitchFamily="18" charset="0"/>
                </a:rPr>
                <a:t>Software Engineering: A Report on a Conference Sponsored by the NATO Science Committee, NATO, 1969</a:t>
              </a:r>
              <a:r>
                <a:rPr lang="zh-CN" altLang="en-US" sz="2600" b="1">
                  <a:solidFill>
                    <a:srgbClr val="FFFF00"/>
                  </a:solidFill>
                  <a:effectLst>
                    <a:outerShdw blurRad="38100" dist="38100" dir="2700000" algn="tl">
                      <a:srgbClr val="000000"/>
                    </a:outerShdw>
                  </a:effectLst>
                  <a:latin typeface="Garamond" pitchFamily="18" charset="0"/>
                </a:rPr>
                <a:t>）</a:t>
              </a:r>
            </a:p>
            <a:p>
              <a:pPr eaLnBrk="0" hangingPunct="0">
                <a:defRPr/>
              </a:pPr>
              <a:endParaRPr lang="zh-CN" altLang="en-US" sz="2600" b="1">
                <a:solidFill>
                  <a:srgbClr val="FFFF00"/>
                </a:solidFill>
                <a:effectLst>
                  <a:outerShdw blurRad="38100" dist="38100" dir="2700000" algn="tl">
                    <a:srgbClr val="000000"/>
                  </a:outerShdw>
                </a:effectLst>
                <a:latin typeface="Garamond" pitchFamily="18" charset="0"/>
              </a:endParaRPr>
            </a:p>
            <a:p>
              <a:pPr>
                <a:lnSpc>
                  <a:spcPct val="80000"/>
                </a:lnSpc>
                <a:spcBef>
                  <a:spcPct val="20000"/>
                </a:spcBef>
                <a:buClr>
                  <a:schemeClr val="hlink"/>
                </a:buClr>
                <a:buSzPct val="70000"/>
                <a:buFont typeface="Wingdings" pitchFamily="2" charset="2"/>
                <a:buNone/>
                <a:defRPr/>
              </a:pPr>
              <a:r>
                <a:rPr lang="zh-CN" altLang="en-US" sz="2800" b="1">
                  <a:solidFill>
                    <a:srgbClr val="FFFF00"/>
                  </a:solidFill>
                  <a:effectLst>
                    <a:outerShdw blurRad="38100" dist="38100" dir="2700000" algn="tl">
                      <a:srgbClr val="000000"/>
                    </a:outerShdw>
                  </a:effectLst>
                </a:rPr>
                <a:t>开发、运行、维护和修改软件的系统方法（</a:t>
              </a:r>
              <a:r>
                <a:rPr lang="en-US" altLang="zh-CN" sz="2800" b="1">
                  <a:solidFill>
                    <a:srgbClr val="FFFF00"/>
                  </a:solidFill>
                  <a:effectLst>
                    <a:outerShdw blurRad="38100" dist="38100" dir="2700000" algn="tl">
                      <a:srgbClr val="000000"/>
                    </a:outerShdw>
                  </a:effectLst>
                </a:rPr>
                <a:t>IEEE 1983</a:t>
              </a:r>
              <a:r>
                <a:rPr lang="zh-CN" altLang="en-US" sz="2800" b="1">
                  <a:solidFill>
                    <a:srgbClr val="FFFF00"/>
                  </a:solidFill>
                  <a:effectLst>
                    <a:outerShdw blurRad="38100" dist="38100" dir="2700000" algn="tl">
                      <a:srgbClr val="000000"/>
                    </a:outerShdw>
                  </a:effectLst>
                </a:rPr>
                <a:t>）</a:t>
              </a:r>
            </a:p>
            <a:p>
              <a:pPr eaLnBrk="0" hangingPunct="0">
                <a:defRPr/>
              </a:pPr>
              <a:endParaRPr lang="zh-CN" altLang="en-US" sz="2600" b="1">
                <a:solidFill>
                  <a:srgbClr val="FFFF00"/>
                </a:solidFill>
                <a:effectLst>
                  <a:outerShdw blurRad="38100" dist="38100" dir="2700000" algn="tl">
                    <a:srgbClr val="000000"/>
                  </a:outerShdw>
                </a:effectLst>
                <a:latin typeface="Garamond" pitchFamily="18" charset="0"/>
              </a:endParaRPr>
            </a:p>
          </p:txBody>
        </p:sp>
        <p:sp>
          <p:nvSpPr>
            <p:cNvPr id="59400" name="Freeform 8"/>
            <p:cNvSpPr>
              <a:spLocks/>
            </p:cNvSpPr>
            <p:nvPr/>
          </p:nvSpPr>
          <p:spPr bwMode="auto">
            <a:xfrm flipH="1">
              <a:off x="622" y="2024"/>
              <a:ext cx="4345" cy="383"/>
            </a:xfrm>
            <a:custGeom>
              <a:avLst/>
              <a:gdLst>
                <a:gd name="T0" fmla="*/ 0 w 5367"/>
                <a:gd name="T1" fmla="*/ 0 h 644"/>
                <a:gd name="T2" fmla="*/ 19 w 5367"/>
                <a:gd name="T3" fmla="*/ 0 h 644"/>
                <a:gd name="T4" fmla="*/ 19 w 5367"/>
                <a:gd name="T5" fmla="*/ 1 h 644"/>
                <a:gd name="T6" fmla="*/ 119 w 5367"/>
                <a:gd name="T7" fmla="*/ 1 h 644"/>
                <a:gd name="T8" fmla="*/ 0 60000 65536"/>
                <a:gd name="T9" fmla="*/ 0 60000 65536"/>
                <a:gd name="T10" fmla="*/ 0 60000 65536"/>
                <a:gd name="T11" fmla="*/ 0 60000 65536"/>
                <a:gd name="T12" fmla="*/ 0 w 5367"/>
                <a:gd name="T13" fmla="*/ 0 h 644"/>
                <a:gd name="T14" fmla="*/ 5367 w 5367"/>
                <a:gd name="T15" fmla="*/ 644 h 644"/>
              </a:gdLst>
              <a:ahLst/>
              <a:cxnLst>
                <a:cxn ang="T8">
                  <a:pos x="T0" y="T1"/>
                </a:cxn>
                <a:cxn ang="T9">
                  <a:pos x="T2" y="T3"/>
                </a:cxn>
                <a:cxn ang="T10">
                  <a:pos x="T4" y="T5"/>
                </a:cxn>
                <a:cxn ang="T11">
                  <a:pos x="T6" y="T7"/>
                </a:cxn>
              </a:cxnLst>
              <a:rect l="T12" t="T13" r="T14" b="T15"/>
              <a:pathLst>
                <a:path w="5367" h="644">
                  <a:moveTo>
                    <a:pt x="0" y="0"/>
                  </a:moveTo>
                  <a:lnTo>
                    <a:pt x="836" y="0"/>
                  </a:lnTo>
                  <a:lnTo>
                    <a:pt x="835" y="644"/>
                  </a:lnTo>
                  <a:lnTo>
                    <a:pt x="5367" y="644"/>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grpSp>
      <p:sp>
        <p:nvSpPr>
          <p:cNvPr id="59397" name="灯片编号占位符 9"/>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55C5BE86-D75E-4EE7-B8E8-6856A3FB3C4D}" type="slidenum">
              <a:rPr lang="zh-CN" altLang="en-US" sz="1200" smtClean="0">
                <a:solidFill>
                  <a:schemeClr val="bg2"/>
                </a:solidFill>
                <a:latin typeface="Arial" pitchFamily="34" charset="0"/>
              </a:rPr>
              <a:pPr eaLnBrk="1" hangingPunct="1">
                <a:spcBef>
                  <a:spcPct val="0"/>
                </a:spcBef>
                <a:buClrTx/>
                <a:buSzTx/>
                <a:buFontTx/>
                <a:buNone/>
              </a:pPr>
              <a:t>54</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42018" name="Rectangle 2"/>
          <p:cNvSpPr>
            <a:spLocks noGrp="1" noRot="1" noChangeArrowheads="1"/>
          </p:cNvSpPr>
          <p:nvPr>
            <p:ph type="title"/>
          </p:nvPr>
        </p:nvSpPr>
        <p:spPr/>
        <p:txBody>
          <a:bodyPr/>
          <a:lstStyle/>
          <a:p>
            <a:pPr algn="l" eaLnBrk="1" hangingPunct="1">
              <a:defRPr/>
            </a:pPr>
            <a:r>
              <a:rPr lang="zh-CN" altLang="en-US" smtClean="0">
                <a:ea typeface="宋体" pitchFamily="2" charset="-122"/>
              </a:rPr>
              <a:t>关于软件工程的一些定义</a:t>
            </a:r>
          </a:p>
        </p:txBody>
      </p:sp>
      <p:sp>
        <p:nvSpPr>
          <p:cNvPr id="342019" name="Rectangle 3"/>
          <p:cNvSpPr>
            <a:spLocks noGrp="1" noChangeArrowheads="1"/>
          </p:cNvSpPr>
          <p:nvPr>
            <p:ph type="body" idx="1"/>
          </p:nvPr>
        </p:nvSpPr>
        <p:spPr>
          <a:xfrm>
            <a:off x="0" y="1773238"/>
            <a:ext cx="8686800" cy="2160587"/>
          </a:xfrm>
        </p:spPr>
        <p:txBody>
          <a:bodyPr/>
          <a:lstStyle/>
          <a:p>
            <a:pPr eaLnBrk="1" hangingPunct="1">
              <a:defRPr/>
            </a:pPr>
            <a:r>
              <a:rPr lang="en-US" altLang="zh-CN" b="1" smtClean="0">
                <a:solidFill>
                  <a:srgbClr val="FFFF00"/>
                </a:solidFill>
                <a:ea typeface="宋体" pitchFamily="2" charset="-122"/>
              </a:rPr>
              <a:t>1993</a:t>
            </a:r>
            <a:r>
              <a:rPr lang="zh-CN" altLang="en-US" b="1" smtClean="0">
                <a:solidFill>
                  <a:srgbClr val="FFFF00"/>
                </a:solidFill>
                <a:ea typeface="宋体" pitchFamily="2" charset="-122"/>
              </a:rPr>
              <a:t>年</a:t>
            </a:r>
            <a:r>
              <a:rPr lang="en-US" altLang="zh-CN" b="1" smtClean="0">
                <a:solidFill>
                  <a:srgbClr val="FFFF00"/>
                </a:solidFill>
                <a:ea typeface="宋体" pitchFamily="2" charset="-122"/>
              </a:rPr>
              <a:t>IEEE</a:t>
            </a:r>
            <a:r>
              <a:rPr lang="zh-CN" altLang="en-US" b="1" smtClean="0">
                <a:solidFill>
                  <a:srgbClr val="FFFF00"/>
                </a:solidFill>
                <a:ea typeface="宋体" pitchFamily="2" charset="-122"/>
              </a:rPr>
              <a:t>更全面更具体的定义：“软件工程是：①把系统的、规范的、可度量的途径应用于软件开发、运行和维护过程，也就是把工程应用于软件；②研究①中提到的途径。”</a:t>
            </a:r>
            <a:endParaRPr lang="zh-CN" altLang="en-US" smtClean="0">
              <a:effectLst/>
              <a:ea typeface="宋体" pitchFamily="2" charset="-122"/>
            </a:endParaRPr>
          </a:p>
          <a:p>
            <a:pPr eaLnBrk="1" hangingPunct="1">
              <a:defRPr/>
            </a:pPr>
            <a:endParaRPr lang="zh-CN" altLang="en-US" smtClean="0">
              <a:ea typeface="宋体" pitchFamily="2" charset="-122"/>
            </a:endParaRPr>
          </a:p>
        </p:txBody>
      </p:sp>
      <p:sp>
        <p:nvSpPr>
          <p:cNvPr id="6042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BA096974-B797-42BA-A362-6BEF6A0D37F3}" type="slidenum">
              <a:rPr lang="zh-CN" altLang="en-US" sz="1200" smtClean="0">
                <a:solidFill>
                  <a:schemeClr val="bg2"/>
                </a:solidFill>
                <a:latin typeface="Arial" pitchFamily="34" charset="0"/>
              </a:rPr>
              <a:pPr eaLnBrk="1" hangingPunct="1">
                <a:spcBef>
                  <a:spcPct val="0"/>
                </a:spcBef>
                <a:buClrTx/>
                <a:buSzTx/>
                <a:buFontTx/>
                <a:buNone/>
              </a:pPr>
              <a:t>55</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43042" name="AutoShape 2"/>
          <p:cNvSpPr>
            <a:spLocks noChangeArrowheads="1"/>
          </p:cNvSpPr>
          <p:nvPr/>
        </p:nvSpPr>
        <p:spPr bwMode="ltGray">
          <a:xfrm>
            <a:off x="971550" y="1557338"/>
            <a:ext cx="6977063" cy="381635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anchor="ctr"/>
          <a:lstStyle/>
          <a:p>
            <a:pPr algn="ctr" eaLnBrk="0" hangingPunct="0">
              <a:defRPr/>
            </a:pPr>
            <a:endParaRPr lang="en-US" altLang="zh-CN">
              <a:latin typeface="Arial" charset="0"/>
            </a:endParaRPr>
          </a:p>
        </p:txBody>
      </p:sp>
      <p:sp>
        <p:nvSpPr>
          <p:cNvPr id="343043" name="Rectangle 3"/>
          <p:cNvSpPr>
            <a:spLocks noGrp="1" noChangeArrowheads="1"/>
          </p:cNvSpPr>
          <p:nvPr>
            <p:ph type="body" idx="1"/>
          </p:nvPr>
        </p:nvSpPr>
        <p:spPr>
          <a:xfrm>
            <a:off x="746125" y="1614488"/>
            <a:ext cx="7210425" cy="4262437"/>
          </a:xfrm>
        </p:spPr>
        <p:txBody>
          <a:bodyPr/>
          <a:lstStyle/>
          <a:p>
            <a:pPr eaLnBrk="1" hangingPunct="1">
              <a:lnSpc>
                <a:spcPct val="90000"/>
              </a:lnSpc>
              <a:buFont typeface="Wingdings" pitchFamily="2" charset="2"/>
              <a:buNone/>
            </a:pPr>
            <a:r>
              <a:rPr lang="zh-CN" altLang="en-US" sz="2400" b="1" smtClean="0">
                <a:effectLst/>
                <a:ea typeface="宋体" pitchFamily="2" charset="-122"/>
              </a:rPr>
              <a:t>   软件工程学科涉及到为高效率地构建满足客户需求的软件系统所需的理论、知识和实践的应用。（中国计算机科学与技术学科教程</a:t>
            </a:r>
            <a:r>
              <a:rPr lang="en-US" altLang="zh-CN" sz="2400" b="1" smtClean="0">
                <a:effectLst/>
                <a:ea typeface="宋体" pitchFamily="2" charset="-122"/>
              </a:rPr>
              <a:t>2002</a:t>
            </a:r>
            <a:r>
              <a:rPr lang="zh-CN" altLang="en-US" sz="2400" b="1" smtClean="0">
                <a:effectLst/>
                <a:ea typeface="宋体" pitchFamily="2" charset="-122"/>
              </a:rPr>
              <a:t>）</a:t>
            </a:r>
          </a:p>
          <a:p>
            <a:pPr eaLnBrk="1" hangingPunct="1">
              <a:lnSpc>
                <a:spcPct val="90000"/>
              </a:lnSpc>
              <a:buFont typeface="Wingdings" pitchFamily="2" charset="2"/>
              <a:buNone/>
            </a:pPr>
            <a:endParaRPr lang="zh-CN" altLang="en-US" sz="1800" b="1" smtClean="0">
              <a:effectLst/>
              <a:ea typeface="宋体" pitchFamily="2" charset="-122"/>
            </a:endParaRPr>
          </a:p>
          <a:p>
            <a:pPr eaLnBrk="1" hangingPunct="1">
              <a:lnSpc>
                <a:spcPts val="3000"/>
              </a:lnSpc>
              <a:buFont typeface="Wingdings" pitchFamily="2" charset="2"/>
              <a:buNone/>
            </a:pPr>
            <a:r>
              <a:rPr lang="zh-CN" altLang="en-US" sz="2400" b="1" smtClean="0">
                <a:effectLst/>
                <a:ea typeface="宋体" pitchFamily="2" charset="-122"/>
              </a:rPr>
              <a:t>   </a:t>
            </a:r>
            <a:r>
              <a:rPr lang="zh-CN" altLang="en-US" sz="2400" b="1" smtClean="0">
                <a:solidFill>
                  <a:srgbClr val="FFFF00"/>
                </a:solidFill>
                <a:effectLst/>
                <a:ea typeface="宋体" pitchFamily="2" charset="-122"/>
              </a:rPr>
              <a:t>软件工程</a:t>
            </a:r>
            <a:r>
              <a:rPr lang="zh-CN" altLang="en-US" sz="2400" b="1" smtClean="0">
                <a:effectLst/>
                <a:ea typeface="宋体" pitchFamily="2" charset="-122"/>
              </a:rPr>
              <a:t>是指导计算机软件开发和维护的一门工程学科。采用工程的概念、原理、技术和方法来开发与维护软件，把经过时间考验而证明正确的管理技术和当前能够得到的最好的技术方法结合起来，以经济地开发出高质量的软件并有效地维护它，这就是软件工程。</a:t>
            </a:r>
            <a:endParaRPr lang="zh-CN" altLang="en-US" sz="2400" smtClean="0">
              <a:effectLst/>
              <a:ea typeface="宋体" pitchFamily="2" charset="-122"/>
            </a:endParaRPr>
          </a:p>
        </p:txBody>
      </p:sp>
      <p:sp>
        <p:nvSpPr>
          <p:cNvPr id="343044" name="Rectangle 4"/>
          <p:cNvSpPr>
            <a:spLocks noGrp="1" noRot="1" noChangeArrowheads="1"/>
          </p:cNvSpPr>
          <p:nvPr>
            <p:ph type="title"/>
          </p:nvPr>
        </p:nvSpPr>
        <p:spPr/>
        <p:txBody>
          <a:bodyPr/>
          <a:lstStyle/>
          <a:p>
            <a:pPr algn="l" eaLnBrk="1" hangingPunct="1">
              <a:defRPr/>
            </a:pPr>
            <a:r>
              <a:rPr lang="zh-CN" altLang="en-US" smtClean="0">
                <a:ea typeface="宋体" pitchFamily="2" charset="-122"/>
              </a:rPr>
              <a:t>关于软件工程的一些定义</a:t>
            </a:r>
          </a:p>
        </p:txBody>
      </p:sp>
      <p:pic>
        <p:nvPicPr>
          <p:cNvPr id="343045" name="Picture 5" descr="005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14500"/>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3046" name="Picture 6" descr="005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082925"/>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8" name="灯片编号占位符 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48B3EE2D-4D09-4924-A92A-982422EAB74C}" type="slidenum">
              <a:rPr lang="zh-CN" altLang="en-US" sz="1200" smtClean="0">
                <a:solidFill>
                  <a:schemeClr val="bg2"/>
                </a:solidFill>
                <a:latin typeface="Arial" pitchFamily="34" charset="0"/>
              </a:rPr>
              <a:pPr eaLnBrk="1" hangingPunct="1">
                <a:spcBef>
                  <a:spcPct val="0"/>
                </a:spcBef>
                <a:buClrTx/>
                <a:buSzTx/>
                <a:buFontTx/>
                <a:buNone/>
              </a:pPr>
              <a:t>56</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3042"/>
                                        </p:tgtEl>
                                        <p:attrNameLst>
                                          <p:attrName>style.visibility</p:attrName>
                                        </p:attrNameLst>
                                      </p:cBhvr>
                                      <p:to>
                                        <p:strVal val="visible"/>
                                      </p:to>
                                    </p:set>
                                    <p:animEffect transition="in" filter="dissolve">
                                      <p:cBhvr>
                                        <p:cTn id="7" dur="500"/>
                                        <p:tgtEl>
                                          <p:spTgt spid="34304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3043">
                                            <p:txEl>
                                              <p:pRg st="0" end="0"/>
                                            </p:txEl>
                                          </p:spTgt>
                                        </p:tgtEl>
                                        <p:attrNameLst>
                                          <p:attrName>style.visibility</p:attrName>
                                        </p:attrNameLst>
                                      </p:cBhvr>
                                      <p:to>
                                        <p:strVal val="visible"/>
                                      </p:to>
                                    </p:set>
                                    <p:animEffect transition="in" filter="dissolve">
                                      <p:cBhvr>
                                        <p:cTn id="10" dur="500"/>
                                        <p:tgtEl>
                                          <p:spTgt spid="343043">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3043">
                                            <p:txEl>
                                              <p:pRg st="2" end="2"/>
                                            </p:txEl>
                                          </p:spTgt>
                                        </p:tgtEl>
                                        <p:attrNameLst>
                                          <p:attrName>style.visibility</p:attrName>
                                        </p:attrNameLst>
                                      </p:cBhvr>
                                      <p:to>
                                        <p:strVal val="visible"/>
                                      </p:to>
                                    </p:set>
                                    <p:animEffect transition="in" filter="dissolve">
                                      <p:cBhvr>
                                        <p:cTn id="15" dur="500"/>
                                        <p:tgtEl>
                                          <p:spTgt spid="34304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43045"/>
                                        </p:tgtEl>
                                        <p:attrNameLst>
                                          <p:attrName>style.visibility</p:attrName>
                                        </p:attrNameLst>
                                      </p:cBhvr>
                                      <p:to>
                                        <p:strVal val="visible"/>
                                      </p:to>
                                    </p:set>
                                    <p:animEffect transition="in" filter="dissolve">
                                      <p:cBhvr>
                                        <p:cTn id="18" dur="500"/>
                                        <p:tgtEl>
                                          <p:spTgt spid="343045"/>
                                        </p:tgtEl>
                                      </p:cBhvr>
                                    </p:animEffect>
                                  </p:childTnLst>
                                </p:cTn>
                              </p:par>
                              <p:par>
                                <p:cTn id="19" presetID="9" presetClass="entr" presetSubtype="0" fill="hold" nodeType="withEffect">
                                  <p:stCondLst>
                                    <p:cond delay="0"/>
                                  </p:stCondLst>
                                  <p:childTnLst>
                                    <p:set>
                                      <p:cBhvr>
                                        <p:cTn id="20" dur="1" fill="hold">
                                          <p:stCondLst>
                                            <p:cond delay="0"/>
                                          </p:stCondLst>
                                        </p:cTn>
                                        <p:tgtEl>
                                          <p:spTgt spid="343046"/>
                                        </p:tgtEl>
                                        <p:attrNameLst>
                                          <p:attrName>style.visibility</p:attrName>
                                        </p:attrNameLst>
                                      </p:cBhvr>
                                      <p:to>
                                        <p:strVal val="visible"/>
                                      </p:to>
                                    </p:set>
                                    <p:animEffect transition="in" filter="dissolve">
                                      <p:cBhvr>
                                        <p:cTn id="21" dur="500"/>
                                        <p:tgtEl>
                                          <p:spTgt spid="343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2" grpId="0" animBg="1"/>
      <p:bldP spid="34304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38946"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338947" name="Rectangle 3"/>
          <p:cNvSpPr>
            <a:spLocks noGrp="1" noChangeArrowheads="1"/>
          </p:cNvSpPr>
          <p:nvPr>
            <p:ph type="body" idx="1"/>
          </p:nvPr>
        </p:nvSpPr>
        <p:spPr/>
        <p:txBody>
          <a:bodyPr/>
          <a:lstStyle/>
          <a:p>
            <a:pPr eaLnBrk="1" hangingPunct="1">
              <a:defRPr/>
            </a:pPr>
            <a:r>
              <a:rPr lang="zh-CN" altLang="en-US" sz="2800" b="1" dirty="0" smtClean="0">
                <a:solidFill>
                  <a:srgbClr val="FFFF00"/>
                </a:solidFill>
                <a:ea typeface="宋体" pitchFamily="2" charset="-122"/>
              </a:rPr>
              <a:t>软件工程是一门综合性的交叉学科</a:t>
            </a:r>
            <a:r>
              <a:rPr lang="zh-CN" altLang="en-US" sz="2800" dirty="0" smtClean="0">
                <a:ea typeface="宋体" pitchFamily="2" charset="-122"/>
              </a:rPr>
              <a:t>，它涉及计算机科学、工程科学、管理科学和数学等。计算机科学中的研究成果都可以用于软件工程，但计算机科学着眼于原理和理论，软件工程着眼于如何建造一个软件系统。此外，软件工程要用工程科学中的技术来进行成本估算、安排进度及制定计划和方案；软件工程还要利用管理科学中的方法 原理来实现软件生产的管理；并用数学的方法建立软件开发中的各种模型和算法，如可靠性模型、说明用户要求的形式化模型等。 </a:t>
            </a:r>
          </a:p>
        </p:txBody>
      </p:sp>
      <p:sp>
        <p:nvSpPr>
          <p:cNvPr id="6246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6700FE23-0579-467A-AEDF-07FF49E3BA3E}" type="slidenum">
              <a:rPr lang="zh-CN" altLang="en-US" sz="1200" smtClean="0">
                <a:solidFill>
                  <a:schemeClr val="bg2"/>
                </a:solidFill>
                <a:latin typeface="Arial" pitchFamily="34" charset="0"/>
              </a:rPr>
              <a:pPr eaLnBrk="1" hangingPunct="1">
                <a:spcBef>
                  <a:spcPct val="0"/>
                </a:spcBef>
                <a:buClrTx/>
                <a:buSzTx/>
                <a:buFontTx/>
                <a:buNone/>
              </a:pPr>
              <a:t>57</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60450" name="Rectangle 2"/>
          <p:cNvSpPr>
            <a:spLocks noGrp="1" noRot="1" noChangeArrowheads="1"/>
          </p:cNvSpPr>
          <p:nvPr>
            <p:ph type="title"/>
          </p:nvPr>
        </p:nvSpPr>
        <p:spPr/>
        <p:txBody>
          <a:bodyPr/>
          <a:lstStyle/>
          <a:p>
            <a:pPr eaLnBrk="1" hangingPunct="1">
              <a:defRPr/>
            </a:pPr>
            <a:r>
              <a:rPr lang="zh-CN" altLang="en-US" sz="3600" smtClean="0">
                <a:ea typeface="宋体" pitchFamily="2" charset="-122"/>
              </a:rPr>
              <a:t>三、软件工程的三个</a:t>
            </a:r>
            <a:r>
              <a:rPr lang="zh-CN" altLang="en-US" sz="3600" b="0" smtClean="0">
                <a:ea typeface="宋体" pitchFamily="2" charset="-122"/>
              </a:rPr>
              <a:t>要素：方法、工具和过程</a:t>
            </a:r>
          </a:p>
        </p:txBody>
      </p:sp>
      <p:sp>
        <p:nvSpPr>
          <p:cNvPr id="360451" name="Rectangle 3"/>
          <p:cNvSpPr>
            <a:spLocks noGrp="1" noChangeArrowheads="1"/>
          </p:cNvSpPr>
          <p:nvPr>
            <p:ph type="body" idx="1"/>
          </p:nvPr>
        </p:nvSpPr>
        <p:spPr/>
        <p:txBody>
          <a:bodyPr/>
          <a:lstStyle/>
          <a:p>
            <a:pPr eaLnBrk="1" hangingPunct="1">
              <a:defRPr/>
            </a:pPr>
            <a:r>
              <a:rPr lang="en-US" altLang="zh-CN" smtClean="0">
                <a:ea typeface="宋体" pitchFamily="2" charset="-122"/>
              </a:rPr>
              <a:t>To help us solve a problem,  we employ a variety of </a:t>
            </a:r>
            <a:r>
              <a:rPr lang="en-US" altLang="zh-CN" smtClean="0">
                <a:effectLst/>
                <a:ea typeface="宋体" pitchFamily="2" charset="-122"/>
              </a:rPr>
              <a:t> methods, tools,</a:t>
            </a:r>
            <a:r>
              <a:rPr lang="zh-CN" altLang="en-US" smtClean="0">
                <a:effectLst/>
                <a:ea typeface="宋体" pitchFamily="2" charset="-122"/>
              </a:rPr>
              <a:t> </a:t>
            </a:r>
            <a:r>
              <a:rPr lang="en-US" altLang="zh-CN" smtClean="0">
                <a:effectLst/>
                <a:ea typeface="宋体" pitchFamily="2" charset="-122"/>
              </a:rPr>
              <a:t>procedures, and</a:t>
            </a:r>
            <a:r>
              <a:rPr lang="zh-CN" altLang="en-US" smtClean="0">
                <a:effectLst/>
                <a:ea typeface="宋体" pitchFamily="2" charset="-122"/>
              </a:rPr>
              <a:t> </a:t>
            </a:r>
            <a:r>
              <a:rPr lang="en-US" altLang="zh-CN" smtClean="0">
                <a:effectLst/>
                <a:ea typeface="宋体" pitchFamily="2" charset="-122"/>
              </a:rPr>
              <a:t>paradigms .</a:t>
            </a:r>
            <a:br>
              <a:rPr lang="en-US" altLang="zh-CN" smtClean="0">
                <a:effectLst/>
                <a:ea typeface="宋体" pitchFamily="2" charset="-122"/>
              </a:rPr>
            </a:br>
            <a:r>
              <a:rPr lang="zh-CN" altLang="en-US" smtClean="0">
                <a:effectLst/>
                <a:ea typeface="宋体" pitchFamily="2" charset="-122"/>
              </a:rPr>
              <a:t>为了帮助我们解决问题，可以使用多种方法、工具、过程、规范。</a:t>
            </a:r>
          </a:p>
        </p:txBody>
      </p:sp>
      <p:sp>
        <p:nvSpPr>
          <p:cNvPr id="6349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26720E0E-E587-4DC4-903E-BA388E6369AE}" type="slidenum">
              <a:rPr lang="zh-CN" altLang="en-US" sz="1200" smtClean="0">
                <a:solidFill>
                  <a:schemeClr val="bg2"/>
                </a:solidFill>
                <a:latin typeface="Arial" pitchFamily="34" charset="0"/>
              </a:rPr>
              <a:pPr eaLnBrk="1" hangingPunct="1">
                <a:spcBef>
                  <a:spcPct val="0"/>
                </a:spcBef>
                <a:buClrTx/>
                <a:buSzTx/>
                <a:buFontTx/>
                <a:buNone/>
              </a:pPr>
              <a:t>58</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46114" name="Rectangle 2"/>
          <p:cNvSpPr>
            <a:spLocks noGrp="1" noRot="1" noChangeArrowheads="1"/>
          </p:cNvSpPr>
          <p:nvPr>
            <p:ph type="title"/>
          </p:nvPr>
        </p:nvSpPr>
        <p:spPr>
          <a:xfrm>
            <a:off x="1547813" y="228600"/>
            <a:ext cx="7596187" cy="884238"/>
          </a:xfrm>
        </p:spPr>
        <p:txBody>
          <a:bodyPr/>
          <a:lstStyle/>
          <a:p>
            <a:pPr eaLnBrk="1" hangingPunct="1">
              <a:defRPr/>
            </a:pPr>
            <a:endParaRPr lang="zh-CN" altLang="en-US" sz="3600" b="0" smtClean="0">
              <a:ea typeface="宋体" pitchFamily="2" charset="-122"/>
            </a:endParaRPr>
          </a:p>
        </p:txBody>
      </p:sp>
      <p:grpSp>
        <p:nvGrpSpPr>
          <p:cNvPr id="2" name="Group 3"/>
          <p:cNvGrpSpPr>
            <a:grpSpLocks/>
          </p:cNvGrpSpPr>
          <p:nvPr/>
        </p:nvGrpSpPr>
        <p:grpSpPr bwMode="auto">
          <a:xfrm>
            <a:off x="468313" y="1628775"/>
            <a:ext cx="8208962" cy="4105275"/>
            <a:chOff x="295" y="1026"/>
            <a:chExt cx="5171" cy="2767"/>
          </a:xfrm>
        </p:grpSpPr>
        <p:grpSp>
          <p:nvGrpSpPr>
            <p:cNvPr id="64518" name="Group 4"/>
            <p:cNvGrpSpPr>
              <a:grpSpLocks/>
            </p:cNvGrpSpPr>
            <p:nvPr/>
          </p:nvGrpSpPr>
          <p:grpSpPr bwMode="auto">
            <a:xfrm>
              <a:off x="295" y="1026"/>
              <a:ext cx="5171" cy="2767"/>
              <a:chOff x="295" y="1026"/>
              <a:chExt cx="5171" cy="2767"/>
            </a:xfrm>
          </p:grpSpPr>
          <p:grpSp>
            <p:nvGrpSpPr>
              <p:cNvPr id="64522" name="Group 5"/>
              <p:cNvGrpSpPr>
                <a:grpSpLocks/>
              </p:cNvGrpSpPr>
              <p:nvPr/>
            </p:nvGrpSpPr>
            <p:grpSpPr bwMode="auto">
              <a:xfrm>
                <a:off x="295" y="1026"/>
                <a:ext cx="5171" cy="2767"/>
                <a:chOff x="2880" y="1104"/>
                <a:chExt cx="2592" cy="2208"/>
              </a:xfrm>
            </p:grpSpPr>
            <p:sp>
              <p:nvSpPr>
                <p:cNvPr id="346118" name="AutoShape 6"/>
                <p:cNvSpPr>
                  <a:spLocks noChangeArrowheads="1"/>
                </p:cNvSpPr>
                <p:nvPr/>
              </p:nvSpPr>
              <p:spPr bwMode="ltGray">
                <a:xfrm>
                  <a:off x="2880" y="1104"/>
                  <a:ext cx="2592" cy="1776"/>
                </a:xfrm>
                <a:prstGeom prst="roundRect">
                  <a:avLst>
                    <a:gd name="adj" fmla="val 8389"/>
                  </a:avLst>
                </a:prstGeom>
                <a:gradFill rotWithShape="1">
                  <a:gsLst>
                    <a:gs pos="0">
                      <a:schemeClr val="bg1">
                        <a:gamma/>
                        <a:shade val="66667"/>
                        <a:invGamma/>
                      </a:schemeClr>
                    </a:gs>
                    <a:gs pos="50000">
                      <a:schemeClr val="bg1"/>
                    </a:gs>
                    <a:gs pos="100000">
                      <a:schemeClr val="bg1">
                        <a:gamma/>
                        <a:shade val="66667"/>
                        <a:invGamma/>
                      </a:schemeClr>
                    </a:gs>
                  </a:gsLst>
                  <a:lin ang="5400000" scaled="1"/>
                </a:gradFill>
                <a:ln w="38100">
                  <a:solidFill>
                    <a:schemeClr val="tx2"/>
                  </a:solidFill>
                  <a:round/>
                  <a:headEnd/>
                  <a:tailEnd/>
                </a:ln>
                <a:effectLst/>
              </p:spPr>
              <p:txBody>
                <a:bodyPr wrap="none" anchor="ctr"/>
                <a:lstStyle/>
                <a:p>
                  <a:pPr algn="ctr" eaLnBrk="0" hangingPunct="0">
                    <a:defRPr/>
                  </a:pPr>
                  <a:endParaRPr lang="zh-CN" altLang="en-US">
                    <a:latin typeface="Garamond" pitchFamily="18" charset="0"/>
                  </a:endParaRPr>
                </a:p>
              </p:txBody>
            </p:sp>
            <p:sp>
              <p:nvSpPr>
                <p:cNvPr id="346119" name="AutoShape 7"/>
                <p:cNvSpPr>
                  <a:spLocks noChangeArrowheads="1"/>
                </p:cNvSpPr>
                <p:nvPr/>
              </p:nvSpPr>
              <p:spPr bwMode="ltGray">
                <a:xfrm>
                  <a:off x="2880" y="2928"/>
                  <a:ext cx="2592" cy="384"/>
                </a:xfrm>
                <a:prstGeom prst="roundRect">
                  <a:avLst>
                    <a:gd name="adj" fmla="val 41069"/>
                  </a:avLst>
                </a:prstGeom>
                <a:gradFill rotWithShape="1">
                  <a:gsLst>
                    <a:gs pos="0">
                      <a:schemeClr val="accent1"/>
                    </a:gs>
                    <a:gs pos="100000">
                      <a:schemeClr val="accent1">
                        <a:gamma/>
                        <a:shade val="60392"/>
                        <a:invGamma/>
                        <a:alpha val="0"/>
                      </a:schemeClr>
                    </a:gs>
                  </a:gsLst>
                  <a:lin ang="5400000" scaled="1"/>
                </a:gradFill>
                <a:ln w="19050">
                  <a:noFill/>
                  <a:round/>
                  <a:headEnd/>
                  <a:tailEnd/>
                </a:ln>
                <a:effectLst/>
              </p:spPr>
              <p:txBody>
                <a:bodyPr wrap="none" anchor="ctr"/>
                <a:lstStyle/>
                <a:p>
                  <a:pPr algn="r" eaLnBrk="0" hangingPunct="0">
                    <a:defRPr/>
                  </a:pPr>
                  <a:endParaRPr lang="zh-CN" altLang="en-US"/>
                </a:p>
              </p:txBody>
            </p:sp>
          </p:grpSp>
          <p:sp>
            <p:nvSpPr>
              <p:cNvPr id="346120" name="Text Box 8"/>
              <p:cNvSpPr txBox="1">
                <a:spLocks noChangeArrowheads="1"/>
              </p:cNvSpPr>
              <p:nvPr/>
            </p:nvSpPr>
            <p:spPr bwMode="auto">
              <a:xfrm>
                <a:off x="385" y="1026"/>
                <a:ext cx="4989" cy="1929"/>
              </a:xfrm>
              <a:prstGeom prst="rect">
                <a:avLst/>
              </a:prstGeom>
              <a:noFill/>
              <a:ln w="9525" algn="ctr">
                <a:noFill/>
                <a:miter lim="800000"/>
                <a:headEnd/>
                <a:tailEnd/>
              </a:ln>
              <a:effectLst/>
            </p:spPr>
            <p:txBody>
              <a:bodyPr>
                <a:spAutoFit/>
              </a:bodyPr>
              <a:lstStyle/>
              <a:p>
                <a:pPr eaLnBrk="0" hangingPunct="0">
                  <a:spcBef>
                    <a:spcPct val="50000"/>
                  </a:spcBef>
                  <a:defRPr/>
                </a:pPr>
                <a:r>
                  <a:rPr lang="en-US" altLang="zh-CN" sz="2400" b="1" dirty="0">
                    <a:effectLst>
                      <a:outerShdw blurRad="38100" dist="38100" dir="2700000" algn="tl">
                        <a:srgbClr val="000000"/>
                      </a:outerShdw>
                    </a:effectLst>
                    <a:latin typeface="Garamond" pitchFamily="18" charset="0"/>
                  </a:rPr>
                  <a:t>Software engineers use </a:t>
                </a:r>
                <a:r>
                  <a:rPr lang="en-US" altLang="zh-CN" sz="2400" b="1" dirty="0">
                    <a:solidFill>
                      <a:srgbClr val="FFFF00"/>
                    </a:solidFill>
                    <a:effectLst>
                      <a:outerShdw blurRad="38100" dist="38100" dir="2700000" algn="tl">
                        <a:srgbClr val="000000"/>
                      </a:outerShdw>
                    </a:effectLst>
                  </a:rPr>
                  <a:t>techniques</a:t>
                </a:r>
                <a:r>
                  <a:rPr lang="zh-CN" altLang="en-US" sz="2400" b="1" dirty="0">
                    <a:solidFill>
                      <a:srgbClr val="FFFF00"/>
                    </a:solidFill>
                    <a:effectLst>
                      <a:outerShdw blurRad="38100" dist="38100" dir="2700000" algn="tl">
                        <a:srgbClr val="000000"/>
                      </a:outerShdw>
                    </a:effectLst>
                  </a:rPr>
                  <a:t>（</a:t>
                </a:r>
                <a:r>
                  <a:rPr lang="en-US" altLang="zh-CN" sz="2400" b="1" dirty="0">
                    <a:solidFill>
                      <a:srgbClr val="FFFF00"/>
                    </a:solidFill>
                    <a:effectLst>
                      <a:outerShdw blurRad="38100" dist="38100" dir="2700000" algn="tl">
                        <a:srgbClr val="000000"/>
                      </a:outerShdw>
                    </a:effectLst>
                  </a:rPr>
                  <a:t>method</a:t>
                </a:r>
                <a:r>
                  <a:rPr lang="zh-CN" altLang="en-US" sz="2400" b="1" dirty="0">
                    <a:solidFill>
                      <a:srgbClr val="FFFF00"/>
                    </a:solidFill>
                    <a:effectLst>
                      <a:outerShdw blurRad="38100" dist="38100" dir="2700000" algn="tl">
                        <a:srgbClr val="000000"/>
                      </a:outerShdw>
                    </a:effectLst>
                  </a:rPr>
                  <a:t>）</a:t>
                </a:r>
                <a:r>
                  <a:rPr lang="zh-CN" altLang="en-US" sz="2400" b="1" dirty="0">
                    <a:effectLst>
                      <a:outerShdw blurRad="38100" dist="38100" dir="2700000" algn="tl">
                        <a:srgbClr val="000000"/>
                      </a:outerShdw>
                    </a:effectLst>
                  </a:rPr>
                  <a:t>、</a:t>
                </a:r>
                <a:r>
                  <a:rPr lang="en-US" altLang="zh-CN" sz="2400" dirty="0"/>
                  <a:t> </a:t>
                </a:r>
                <a:r>
                  <a:rPr lang="en-US" altLang="zh-CN" sz="2400" b="1" dirty="0">
                    <a:solidFill>
                      <a:srgbClr val="FFFF00"/>
                    </a:solidFill>
                    <a:effectLst>
                      <a:outerShdw blurRad="38100" dist="38100" dir="2700000" algn="tl">
                        <a:srgbClr val="000000"/>
                      </a:outerShdw>
                    </a:effectLst>
                    <a:latin typeface="Garamond" pitchFamily="18" charset="0"/>
                  </a:rPr>
                  <a:t>tools</a:t>
                </a:r>
                <a:r>
                  <a:rPr lang="zh-CN" altLang="en-US" sz="2400" b="1" dirty="0">
                    <a:effectLst>
                      <a:outerShdw blurRad="38100" dist="38100" dir="2700000" algn="tl">
                        <a:srgbClr val="000000"/>
                      </a:outerShdw>
                    </a:effectLst>
                    <a:latin typeface="Garamond" pitchFamily="18" charset="0"/>
                  </a:rPr>
                  <a:t>、 </a:t>
                </a:r>
                <a:r>
                  <a:rPr lang="en-US" altLang="zh-CN" sz="2400" b="1" dirty="0">
                    <a:solidFill>
                      <a:srgbClr val="FFFF00"/>
                    </a:solidFill>
                    <a:effectLst>
                      <a:outerShdw blurRad="38100" dist="38100" dir="2700000" algn="tl">
                        <a:srgbClr val="000000"/>
                      </a:outerShdw>
                    </a:effectLst>
                    <a:latin typeface="Garamond" pitchFamily="18" charset="0"/>
                  </a:rPr>
                  <a:t>procedures</a:t>
                </a:r>
                <a:r>
                  <a:rPr lang="en-US" altLang="zh-CN" sz="2400" b="1" dirty="0">
                    <a:effectLst>
                      <a:outerShdw blurRad="38100" dist="38100" dir="2700000" algn="tl">
                        <a:srgbClr val="000000"/>
                      </a:outerShdw>
                    </a:effectLst>
                    <a:latin typeface="Garamond" pitchFamily="18" charset="0"/>
                  </a:rPr>
                  <a:t> and </a:t>
                </a:r>
                <a:r>
                  <a:rPr lang="en-US" altLang="zh-CN" sz="2400" b="1" dirty="0">
                    <a:solidFill>
                      <a:srgbClr val="FFFF00"/>
                    </a:solidFill>
                    <a:effectLst>
                      <a:outerShdw blurRad="38100" dist="38100" dir="2700000" algn="tl">
                        <a:srgbClr val="000000"/>
                      </a:outerShdw>
                    </a:effectLst>
                    <a:latin typeface="Garamond" pitchFamily="18" charset="0"/>
                  </a:rPr>
                  <a:t>paradigms</a:t>
                </a:r>
                <a:r>
                  <a:rPr lang="en-US" altLang="zh-CN" sz="2400" b="1" dirty="0">
                    <a:effectLst>
                      <a:outerShdw blurRad="38100" dist="38100" dir="2700000" algn="tl">
                        <a:srgbClr val="000000"/>
                      </a:outerShdw>
                    </a:effectLst>
                    <a:latin typeface="Garamond" pitchFamily="18" charset="0"/>
                  </a:rPr>
                  <a:t> to enhance the quality of their software products.</a:t>
                </a:r>
                <a:r>
                  <a:rPr lang="zh-CN" altLang="en-US" sz="2400" b="1" dirty="0">
                    <a:effectLst>
                      <a:outerShdw blurRad="38100" dist="38100" dir="2700000" algn="tl">
                        <a:srgbClr val="000000"/>
                      </a:outerShdw>
                    </a:effectLst>
                  </a:rPr>
                  <a:t>软件工程师使用技术</a:t>
                </a:r>
                <a:r>
                  <a:rPr lang="en-US" altLang="zh-CN" sz="2400" b="1" dirty="0">
                    <a:effectLst>
                      <a:outerShdw blurRad="38100" dist="38100" dir="2700000" algn="tl">
                        <a:srgbClr val="000000"/>
                      </a:outerShdw>
                    </a:effectLst>
                  </a:rPr>
                  <a:t>(</a:t>
                </a:r>
                <a:r>
                  <a:rPr lang="zh-CN" altLang="en-US" sz="2400" b="1" dirty="0">
                    <a:effectLst>
                      <a:outerShdw blurRad="38100" dist="38100" dir="2700000" algn="tl">
                        <a:srgbClr val="000000"/>
                      </a:outerShdw>
                    </a:effectLst>
                  </a:rPr>
                  <a:t>方法</a:t>
                </a:r>
                <a:r>
                  <a:rPr lang="en-US" altLang="zh-CN" sz="2400" b="1" dirty="0">
                    <a:effectLst>
                      <a:outerShdw blurRad="38100" dist="38100" dir="2700000" algn="tl">
                        <a:srgbClr val="000000"/>
                      </a:outerShdw>
                    </a:effectLst>
                  </a:rPr>
                  <a:t>)</a:t>
                </a:r>
                <a:r>
                  <a:rPr lang="zh-CN" altLang="en-US" sz="2400" b="1" dirty="0">
                    <a:effectLst>
                      <a:outerShdw blurRad="38100" dist="38100" dir="2700000" algn="tl">
                        <a:srgbClr val="000000"/>
                      </a:outerShdw>
                    </a:effectLst>
                  </a:rPr>
                  <a:t>、工具、过程、规范来改进软件产品的质量。</a:t>
                </a:r>
                <a:endParaRPr lang="en-US" altLang="zh-CN" sz="2400" b="1" dirty="0">
                  <a:effectLst>
                    <a:outerShdw blurRad="38100" dist="38100" dir="2700000" algn="tl">
                      <a:srgbClr val="000000"/>
                    </a:outerShdw>
                  </a:effectLst>
                  <a:latin typeface="Garamond" pitchFamily="18" charset="0"/>
                </a:endParaRPr>
              </a:p>
              <a:p>
                <a:pPr eaLnBrk="0" hangingPunct="0">
                  <a:spcBef>
                    <a:spcPct val="50000"/>
                  </a:spcBef>
                  <a:defRPr/>
                </a:pPr>
                <a:r>
                  <a:rPr lang="en-US" altLang="zh-CN" sz="2400" b="1" dirty="0">
                    <a:effectLst>
                      <a:outerShdw blurRad="38100" dist="38100" dir="2700000" algn="tl">
                        <a:srgbClr val="000000"/>
                      </a:outerShdw>
                    </a:effectLst>
                    <a:latin typeface="Garamond" pitchFamily="18" charset="0"/>
                  </a:rPr>
                  <a:t>Their aim is to use efficient and productive approaches to generate effective solutions to problems.</a:t>
                </a:r>
                <a:r>
                  <a:rPr lang="zh-CN" altLang="en-US" sz="2400" b="1" dirty="0">
                    <a:effectLst>
                      <a:outerShdw blurRad="38100" dist="38100" dir="2700000" algn="tl">
                        <a:srgbClr val="000000"/>
                      </a:outerShdw>
                    </a:effectLst>
                  </a:rPr>
                  <a:t>他们的目标就是使用高效的高产的途径产生解决问题的有效方案。</a:t>
                </a:r>
              </a:p>
            </p:txBody>
          </p:sp>
        </p:grpSp>
        <p:grpSp>
          <p:nvGrpSpPr>
            <p:cNvPr id="64519" name="Group 9"/>
            <p:cNvGrpSpPr>
              <a:grpSpLocks/>
            </p:cNvGrpSpPr>
            <p:nvPr/>
          </p:nvGrpSpPr>
          <p:grpSpPr bwMode="auto">
            <a:xfrm>
              <a:off x="431" y="2024"/>
              <a:ext cx="4853" cy="216"/>
              <a:chOff x="3289" y="3285"/>
              <a:chExt cx="2366" cy="161"/>
            </a:xfrm>
          </p:grpSpPr>
          <p:sp>
            <p:nvSpPr>
              <p:cNvPr id="64520" name="Freeform 10"/>
              <p:cNvSpPr>
                <a:spLocks/>
              </p:cNvSpPr>
              <p:nvPr/>
            </p:nvSpPr>
            <p:spPr bwMode="auto">
              <a:xfrm>
                <a:off x="3289" y="3285"/>
                <a:ext cx="1343" cy="161"/>
              </a:xfrm>
              <a:custGeom>
                <a:avLst/>
                <a:gdLst>
                  <a:gd name="T0" fmla="*/ 0 w 1343"/>
                  <a:gd name="T1" fmla="*/ 80 h 161"/>
                  <a:gd name="T2" fmla="*/ 943 w 1343"/>
                  <a:gd name="T3" fmla="*/ 80 h 161"/>
                  <a:gd name="T4" fmla="*/ 1021 w 1343"/>
                  <a:gd name="T5" fmla="*/ 161 h 161"/>
                  <a:gd name="T6" fmla="*/ 1182 w 1343"/>
                  <a:gd name="T7" fmla="*/ 0 h 161"/>
                  <a:gd name="T8" fmla="*/ 1343 w 1343"/>
                  <a:gd name="T9" fmla="*/ 161 h 161"/>
                  <a:gd name="T10" fmla="*/ 0 60000 65536"/>
                  <a:gd name="T11" fmla="*/ 0 60000 65536"/>
                  <a:gd name="T12" fmla="*/ 0 60000 65536"/>
                  <a:gd name="T13" fmla="*/ 0 60000 65536"/>
                  <a:gd name="T14" fmla="*/ 0 60000 65536"/>
                  <a:gd name="T15" fmla="*/ 0 w 1343"/>
                  <a:gd name="T16" fmla="*/ 0 h 161"/>
                  <a:gd name="T17" fmla="*/ 1343 w 1343"/>
                  <a:gd name="T18" fmla="*/ 161 h 161"/>
                </a:gdLst>
                <a:ahLst/>
                <a:cxnLst>
                  <a:cxn ang="T10">
                    <a:pos x="T0" y="T1"/>
                  </a:cxn>
                  <a:cxn ang="T11">
                    <a:pos x="T2" y="T3"/>
                  </a:cxn>
                  <a:cxn ang="T12">
                    <a:pos x="T4" y="T5"/>
                  </a:cxn>
                  <a:cxn ang="T13">
                    <a:pos x="T6" y="T7"/>
                  </a:cxn>
                  <a:cxn ang="T14">
                    <a:pos x="T8" y="T9"/>
                  </a:cxn>
                </a:cxnLst>
                <a:rect l="T15" t="T16" r="T17" b="T18"/>
                <a:pathLst>
                  <a:path w="1343" h="161">
                    <a:moveTo>
                      <a:pt x="0" y="80"/>
                    </a:moveTo>
                    <a:lnTo>
                      <a:pt x="943" y="80"/>
                    </a:lnTo>
                    <a:lnTo>
                      <a:pt x="1021" y="161"/>
                    </a:lnTo>
                    <a:lnTo>
                      <a:pt x="1182" y="0"/>
                    </a:lnTo>
                    <a:lnTo>
                      <a:pt x="1343" y="161"/>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64521" name="Freeform 11"/>
              <p:cNvSpPr>
                <a:spLocks/>
              </p:cNvSpPr>
              <p:nvPr/>
            </p:nvSpPr>
            <p:spPr bwMode="auto">
              <a:xfrm flipH="1" flipV="1">
                <a:off x="4312" y="3285"/>
                <a:ext cx="1343" cy="161"/>
              </a:xfrm>
              <a:custGeom>
                <a:avLst/>
                <a:gdLst>
                  <a:gd name="T0" fmla="*/ 0 w 1343"/>
                  <a:gd name="T1" fmla="*/ 80 h 161"/>
                  <a:gd name="T2" fmla="*/ 943 w 1343"/>
                  <a:gd name="T3" fmla="*/ 80 h 161"/>
                  <a:gd name="T4" fmla="*/ 1021 w 1343"/>
                  <a:gd name="T5" fmla="*/ 161 h 161"/>
                  <a:gd name="T6" fmla="*/ 1182 w 1343"/>
                  <a:gd name="T7" fmla="*/ 0 h 161"/>
                  <a:gd name="T8" fmla="*/ 1343 w 1343"/>
                  <a:gd name="T9" fmla="*/ 161 h 161"/>
                  <a:gd name="T10" fmla="*/ 0 60000 65536"/>
                  <a:gd name="T11" fmla="*/ 0 60000 65536"/>
                  <a:gd name="T12" fmla="*/ 0 60000 65536"/>
                  <a:gd name="T13" fmla="*/ 0 60000 65536"/>
                  <a:gd name="T14" fmla="*/ 0 60000 65536"/>
                  <a:gd name="T15" fmla="*/ 0 w 1343"/>
                  <a:gd name="T16" fmla="*/ 0 h 161"/>
                  <a:gd name="T17" fmla="*/ 1343 w 1343"/>
                  <a:gd name="T18" fmla="*/ 161 h 161"/>
                </a:gdLst>
                <a:ahLst/>
                <a:cxnLst>
                  <a:cxn ang="T10">
                    <a:pos x="T0" y="T1"/>
                  </a:cxn>
                  <a:cxn ang="T11">
                    <a:pos x="T2" y="T3"/>
                  </a:cxn>
                  <a:cxn ang="T12">
                    <a:pos x="T4" y="T5"/>
                  </a:cxn>
                  <a:cxn ang="T13">
                    <a:pos x="T6" y="T7"/>
                  </a:cxn>
                  <a:cxn ang="T14">
                    <a:pos x="T8" y="T9"/>
                  </a:cxn>
                </a:cxnLst>
                <a:rect l="T15" t="T16" r="T17" b="T18"/>
                <a:pathLst>
                  <a:path w="1343" h="161">
                    <a:moveTo>
                      <a:pt x="0" y="80"/>
                    </a:moveTo>
                    <a:lnTo>
                      <a:pt x="943" y="80"/>
                    </a:lnTo>
                    <a:lnTo>
                      <a:pt x="1021" y="161"/>
                    </a:lnTo>
                    <a:lnTo>
                      <a:pt x="1182" y="0"/>
                    </a:lnTo>
                    <a:lnTo>
                      <a:pt x="1343" y="161"/>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grpSp>
      </p:grpSp>
      <p:sp>
        <p:nvSpPr>
          <p:cNvPr id="64517" name="灯片编号占位符 1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98CC57E8-8DAD-4A7B-BA3A-2A295DCB3890}" type="slidenum">
              <a:rPr lang="zh-CN" altLang="en-US" sz="1200" smtClean="0">
                <a:solidFill>
                  <a:schemeClr val="bg2"/>
                </a:solidFill>
                <a:latin typeface="Arial" pitchFamily="34" charset="0"/>
              </a:rPr>
              <a:pPr eaLnBrk="1" hangingPunct="1">
                <a:spcBef>
                  <a:spcPct val="0"/>
                </a:spcBef>
                <a:buClrTx/>
                <a:buSzTx/>
                <a:buFontTx/>
                <a:buNone/>
              </a:pPr>
              <a:t>59</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AC3D1000-CBC6-4CE8-8C3F-49AF2784B462}" type="slidenum">
              <a:rPr lang="en-US" altLang="zh-CN" sz="1200" smtClean="0">
                <a:solidFill>
                  <a:schemeClr val="bg2"/>
                </a:solidFill>
                <a:latin typeface="Arial" pitchFamily="34" charset="0"/>
              </a:rPr>
              <a:pPr eaLnBrk="1" hangingPunct="1">
                <a:spcBef>
                  <a:spcPct val="0"/>
                </a:spcBef>
                <a:buClrTx/>
                <a:buSzTx/>
                <a:buFontTx/>
                <a:buNone/>
              </a:pPr>
              <a:t>6</a:t>
            </a:fld>
            <a:endParaRPr lang="en-US" altLang="zh-CN" sz="1200" dirty="0" smtClean="0">
              <a:solidFill>
                <a:schemeClr val="bg2"/>
              </a:solidFill>
              <a:latin typeface="Arial" pitchFamily="34" charset="0"/>
            </a:endParaRPr>
          </a:p>
        </p:txBody>
      </p:sp>
      <p:sp>
        <p:nvSpPr>
          <p:cNvPr id="8195"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en-US" altLang="zh-CN" sz="1400" dirty="0" smtClean="0">
              <a:latin typeface="Arial" pitchFamily="34" charset="0"/>
            </a:endParaRPr>
          </a:p>
        </p:txBody>
      </p:sp>
      <p:sp>
        <p:nvSpPr>
          <p:cNvPr id="242691" name="Rectangle 3"/>
          <p:cNvSpPr>
            <a:spLocks noGrp="1" noChangeArrowheads="1"/>
          </p:cNvSpPr>
          <p:nvPr>
            <p:ph type="body" idx="1"/>
          </p:nvPr>
        </p:nvSpPr>
        <p:spPr/>
        <p:txBody>
          <a:bodyPr/>
          <a:lstStyle/>
          <a:p>
            <a:pPr marL="342900" lvl="1" indent="-342900">
              <a:buClr>
                <a:schemeClr val="hlink"/>
              </a:buClr>
              <a:defRPr/>
            </a:pPr>
            <a:r>
              <a:rPr lang="en-US" altLang="zh-CN" b="1" dirty="0" smtClean="0">
                <a:ea typeface="宋体" pitchFamily="2" charset="-122"/>
              </a:rPr>
              <a:t>《 UML 2</a:t>
            </a:r>
            <a:r>
              <a:rPr lang="zh-CN" altLang="en-US" b="1" dirty="0" smtClean="0">
                <a:ea typeface="宋体" pitchFamily="2" charset="-122"/>
              </a:rPr>
              <a:t>和统一过程</a:t>
            </a:r>
            <a:r>
              <a:rPr lang="zh-CN" altLang="en-US" b="1" dirty="0">
                <a:ea typeface="宋体" pitchFamily="2" charset="-122"/>
              </a:rPr>
              <a:t>：</a:t>
            </a:r>
            <a:r>
              <a:rPr lang="zh-CN" altLang="en-US" b="1" dirty="0" smtClean="0">
                <a:ea typeface="宋体" pitchFamily="2" charset="-122"/>
              </a:rPr>
              <a:t>使用面向对象的分析与设计</a:t>
            </a:r>
            <a:r>
              <a:rPr lang="en-US" altLang="zh-CN" b="1" dirty="0" smtClean="0">
                <a:ea typeface="宋体" pitchFamily="2" charset="-122"/>
              </a:rPr>
              <a:t>》 </a:t>
            </a:r>
            <a:r>
              <a:rPr lang="zh-CN" altLang="en-US" b="1" dirty="0" smtClean="0">
                <a:ea typeface="宋体" pitchFamily="2" charset="-122"/>
              </a:rPr>
              <a:t>（第</a:t>
            </a:r>
            <a:r>
              <a:rPr lang="en-US" altLang="zh-CN" b="1" dirty="0" smtClean="0">
                <a:ea typeface="宋体" pitchFamily="2" charset="-122"/>
              </a:rPr>
              <a:t>2</a:t>
            </a:r>
            <a:r>
              <a:rPr lang="zh-CN" altLang="en-US" b="1" dirty="0" smtClean="0">
                <a:ea typeface="宋体" pitchFamily="2" charset="-122"/>
              </a:rPr>
              <a:t>版</a:t>
            </a:r>
            <a:r>
              <a:rPr lang="zh-CN" altLang="en-US" b="1" dirty="0">
                <a:ea typeface="宋体" pitchFamily="2" charset="-122"/>
              </a:rPr>
              <a:t>，</a:t>
            </a:r>
            <a:r>
              <a:rPr lang="zh-CN" altLang="en-US" b="1" dirty="0" smtClean="0">
                <a:ea typeface="宋体" pitchFamily="2" charset="-122"/>
              </a:rPr>
              <a:t>英文影印版），</a:t>
            </a:r>
            <a:r>
              <a:rPr lang="en-US" altLang="zh-CN" b="1" dirty="0" smtClean="0">
                <a:ea typeface="宋体" pitchFamily="2" charset="-122"/>
              </a:rPr>
              <a:t>Jim </a:t>
            </a:r>
            <a:r>
              <a:rPr lang="en-US" altLang="zh-CN" b="1" dirty="0" err="1" smtClean="0">
                <a:ea typeface="宋体" pitchFamily="2" charset="-122"/>
              </a:rPr>
              <a:t>Arlow</a:t>
            </a:r>
            <a:r>
              <a:rPr lang="zh-CN" altLang="en-US" b="1" dirty="0">
                <a:ea typeface="宋体" pitchFamily="2" charset="-122"/>
              </a:rPr>
              <a:t>，</a:t>
            </a:r>
            <a:r>
              <a:rPr lang="en-US" altLang="zh-CN" b="1" dirty="0" smtClean="0">
                <a:ea typeface="宋体" pitchFamily="2" charset="-122"/>
              </a:rPr>
              <a:t> </a:t>
            </a:r>
            <a:r>
              <a:rPr lang="en-US" altLang="zh-CN" b="1" dirty="0" err="1" smtClean="0">
                <a:ea typeface="宋体" pitchFamily="2" charset="-122"/>
              </a:rPr>
              <a:t>IlaNeustadt</a:t>
            </a:r>
            <a:r>
              <a:rPr lang="zh-CN" altLang="en-US" b="1" dirty="0" smtClean="0">
                <a:ea typeface="宋体" pitchFamily="2" charset="-122"/>
              </a:rPr>
              <a:t>著</a:t>
            </a:r>
            <a:r>
              <a:rPr lang="zh-CN" altLang="en-US" b="1" dirty="0">
                <a:ea typeface="宋体" pitchFamily="2" charset="-122"/>
              </a:rPr>
              <a:t>，</a:t>
            </a:r>
            <a:r>
              <a:rPr lang="zh-CN" altLang="en-US" b="1" dirty="0" smtClean="0">
                <a:ea typeface="宋体" pitchFamily="2" charset="-122"/>
              </a:rPr>
              <a:t>人民邮电出版社</a:t>
            </a:r>
            <a:endParaRPr lang="en-US" altLang="zh-CN" sz="2800" b="1" dirty="0" smtClean="0">
              <a:ea typeface="宋体" pitchFamily="2" charset="-122"/>
            </a:endParaRPr>
          </a:p>
          <a:p>
            <a:pPr>
              <a:defRPr/>
            </a:pPr>
            <a:r>
              <a:rPr lang="en-US" altLang="zh-CN" sz="2800" b="1" dirty="0" smtClean="0">
                <a:ea typeface="宋体" pitchFamily="2" charset="-122"/>
              </a:rPr>
              <a:t>《</a:t>
            </a:r>
            <a:r>
              <a:rPr lang="zh-CN" altLang="en-US" sz="2800" b="1" dirty="0" smtClean="0">
                <a:ea typeface="宋体" pitchFamily="2" charset="-122"/>
              </a:rPr>
              <a:t>软件工程</a:t>
            </a:r>
            <a:r>
              <a:rPr lang="en-US" altLang="zh-CN" sz="2800" b="1" dirty="0" smtClean="0">
                <a:ea typeface="宋体" pitchFamily="2" charset="-122"/>
              </a:rPr>
              <a:t>》</a:t>
            </a:r>
            <a:r>
              <a:rPr lang="zh-CN" altLang="en-US" sz="2800" b="1" dirty="0" smtClean="0">
                <a:ea typeface="宋体" pitchFamily="2" charset="-122"/>
              </a:rPr>
              <a:t>，齐治昌等， 高等教育出版社</a:t>
            </a:r>
            <a:endParaRPr lang="en-US" altLang="zh-CN" sz="2800" b="1" dirty="0" smtClean="0">
              <a:ea typeface="宋体" pitchFamily="2" charset="-122"/>
            </a:endParaRPr>
          </a:p>
          <a:p>
            <a:pPr>
              <a:defRPr/>
            </a:pPr>
            <a:r>
              <a:rPr lang="en-US" altLang="zh-CN" sz="2800" b="1" dirty="0" smtClean="0">
                <a:ea typeface="宋体" pitchFamily="2" charset="-122"/>
              </a:rPr>
              <a:t>《</a:t>
            </a:r>
            <a:r>
              <a:rPr lang="zh-CN" altLang="en-US" sz="2800" b="1" dirty="0" smtClean="0">
                <a:ea typeface="宋体" pitchFamily="2" charset="-122"/>
              </a:rPr>
              <a:t>软件工程原理、方法与应用</a:t>
            </a:r>
            <a:r>
              <a:rPr lang="en-US" altLang="zh-CN" sz="2800" b="1" dirty="0" smtClean="0">
                <a:ea typeface="宋体" pitchFamily="2" charset="-122"/>
              </a:rPr>
              <a:t>》</a:t>
            </a:r>
            <a:r>
              <a:rPr lang="zh-CN" altLang="en-US" sz="2800" b="1" dirty="0" smtClean="0">
                <a:ea typeface="宋体" pitchFamily="2" charset="-122"/>
              </a:rPr>
              <a:t>，史济民主编，高等教育出版社</a:t>
            </a:r>
            <a:endParaRPr lang="en-US" altLang="zh-CN" sz="2800" b="1" dirty="0" smtClean="0">
              <a:ea typeface="宋体" pitchFamily="2" charset="-122"/>
            </a:endParaRPr>
          </a:p>
          <a:p>
            <a:pPr>
              <a:defRPr/>
            </a:pPr>
            <a:r>
              <a:rPr lang="en-US" altLang="zh-CN" sz="2800" b="1" dirty="0" smtClean="0">
                <a:ea typeface="宋体" pitchFamily="2" charset="-122"/>
              </a:rPr>
              <a:t>《</a:t>
            </a:r>
            <a:r>
              <a:rPr lang="zh-CN" altLang="en-US" sz="2800" b="1" dirty="0" smtClean="0">
                <a:ea typeface="宋体" pitchFamily="2" charset="-122"/>
              </a:rPr>
              <a:t>软件工程方法工具和实践</a:t>
            </a:r>
            <a:r>
              <a:rPr lang="en-US" altLang="zh-CN" sz="2800" b="1" dirty="0" smtClean="0">
                <a:ea typeface="宋体" pitchFamily="2" charset="-122"/>
              </a:rPr>
              <a:t>》</a:t>
            </a:r>
            <a:r>
              <a:rPr lang="zh-CN" altLang="en-US" sz="2800" b="1" dirty="0" smtClean="0">
                <a:ea typeface="宋体" pitchFamily="2" charset="-122"/>
              </a:rPr>
              <a:t>，冯玉琳等编著，中国科学技术大学出版社</a:t>
            </a:r>
          </a:p>
        </p:txBody>
      </p:sp>
      <p:sp>
        <p:nvSpPr>
          <p:cNvPr id="8197" name="Line 4"/>
          <p:cNvSpPr>
            <a:spLocks noChangeShapeType="1"/>
          </p:cNvSpPr>
          <p:nvPr/>
        </p:nvSpPr>
        <p:spPr bwMode="auto">
          <a:xfrm>
            <a:off x="0" y="1052513"/>
            <a:ext cx="91440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42693" name="Rectangle 5"/>
          <p:cNvSpPr>
            <a:spLocks noGrp="1" noRot="1" noChangeArrowheads="1"/>
          </p:cNvSpPr>
          <p:nvPr>
            <p:ph type="title"/>
          </p:nvPr>
        </p:nvSpPr>
        <p:spPr>
          <a:xfrm>
            <a:off x="303213" y="115888"/>
            <a:ext cx="8229600" cy="706437"/>
          </a:xfrm>
        </p:spPr>
        <p:txBody>
          <a:bodyPr/>
          <a:lstStyle/>
          <a:p>
            <a:pPr algn="l">
              <a:defRPr/>
            </a:pPr>
            <a:r>
              <a:rPr lang="zh-CN" altLang="en-US" smtClean="0">
                <a:solidFill>
                  <a:srgbClr val="FFFF00"/>
                </a:solidFill>
                <a:ea typeface="宋体" pitchFamily="2" charset="-122"/>
              </a:rPr>
              <a:t>参考资料（续）</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41666" name="Rectangle 2"/>
          <p:cNvSpPr>
            <a:spLocks noGrp="1" noRot="1" noChangeArrowheads="1"/>
          </p:cNvSpPr>
          <p:nvPr>
            <p:ph type="title"/>
          </p:nvPr>
        </p:nvSpPr>
        <p:spPr>
          <a:xfrm>
            <a:off x="1763713" y="228600"/>
            <a:ext cx="7200900" cy="1976438"/>
          </a:xfrm>
        </p:spPr>
        <p:txBody>
          <a:bodyPr/>
          <a:lstStyle/>
          <a:p>
            <a:pPr eaLnBrk="1" hangingPunct="1">
              <a:defRPr/>
            </a:pPr>
            <a:endParaRPr lang="zh-CN" altLang="en-US" sz="2800" smtClean="0">
              <a:ea typeface="宋体" pitchFamily="2" charset="-122"/>
            </a:endParaRPr>
          </a:p>
        </p:txBody>
      </p:sp>
      <p:grpSp>
        <p:nvGrpSpPr>
          <p:cNvPr id="2" name="Group 40"/>
          <p:cNvGrpSpPr>
            <a:grpSpLocks/>
          </p:cNvGrpSpPr>
          <p:nvPr/>
        </p:nvGrpSpPr>
        <p:grpSpPr bwMode="auto">
          <a:xfrm>
            <a:off x="1042988" y="2781300"/>
            <a:ext cx="7129462" cy="1663700"/>
            <a:chOff x="521" y="1958"/>
            <a:chExt cx="4491" cy="928"/>
          </a:xfrm>
        </p:grpSpPr>
        <p:grpSp>
          <p:nvGrpSpPr>
            <p:cNvPr id="65542" name="Group 41"/>
            <p:cNvGrpSpPr>
              <a:grpSpLocks/>
            </p:cNvGrpSpPr>
            <p:nvPr/>
          </p:nvGrpSpPr>
          <p:grpSpPr bwMode="auto">
            <a:xfrm>
              <a:off x="521" y="1958"/>
              <a:ext cx="4400" cy="928"/>
              <a:chOff x="1420" y="1570"/>
              <a:chExt cx="3617" cy="779"/>
            </a:xfrm>
          </p:grpSpPr>
          <p:sp>
            <p:nvSpPr>
              <p:cNvPr id="65548" name="AutoShape 10"/>
              <p:cNvSpPr>
                <a:spLocks noChangeArrowheads="1"/>
              </p:cNvSpPr>
              <p:nvPr/>
            </p:nvSpPr>
            <p:spPr bwMode="gray">
              <a:xfrm>
                <a:off x="1420" y="1652"/>
                <a:ext cx="3035" cy="623"/>
              </a:xfrm>
              <a:prstGeom prst="roundRect">
                <a:avLst>
                  <a:gd name="adj" fmla="val 12727"/>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zh-CN" altLang="en-US" sz="1800">
                  <a:latin typeface="Calibri" pitchFamily="34" charset="0"/>
                  <a:cs typeface="Arial" pitchFamily="34" charset="0"/>
                </a:endParaRPr>
              </a:p>
            </p:txBody>
          </p:sp>
          <p:grpSp>
            <p:nvGrpSpPr>
              <p:cNvPr id="65549" name="Group 12"/>
              <p:cNvGrpSpPr>
                <a:grpSpLocks/>
              </p:cNvGrpSpPr>
              <p:nvPr/>
            </p:nvGrpSpPr>
            <p:grpSpPr bwMode="auto">
              <a:xfrm>
                <a:off x="4257" y="1570"/>
                <a:ext cx="780" cy="779"/>
                <a:chOff x="802" y="845"/>
                <a:chExt cx="827" cy="826"/>
              </a:xfrm>
            </p:grpSpPr>
            <p:sp>
              <p:nvSpPr>
                <p:cNvPr id="65550" name="Oval 13"/>
                <p:cNvSpPr>
                  <a:spLocks noChangeArrowheads="1"/>
                </p:cNvSpPr>
                <p:nvPr/>
              </p:nvSpPr>
              <p:spPr bwMode="gray">
                <a:xfrm>
                  <a:off x="802" y="845"/>
                  <a:ext cx="827" cy="826"/>
                </a:xfrm>
                <a:prstGeom prst="ellipse">
                  <a:avLst/>
                </a:prstGeom>
                <a:solidFill>
                  <a:srgbClr val="F8F8F8"/>
                </a:solidFill>
                <a:ln w="38100">
                  <a:solidFill>
                    <a:srgbClr val="FFCC99"/>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zh-CN" altLang="en-US" sz="1800">
                    <a:latin typeface="Calibri" pitchFamily="34" charset="0"/>
                    <a:cs typeface="Arial" pitchFamily="34" charset="0"/>
                  </a:endParaRPr>
                </a:p>
              </p:txBody>
            </p:sp>
            <p:sp>
              <p:nvSpPr>
                <p:cNvPr id="65551" name="Oval 14"/>
                <p:cNvSpPr>
                  <a:spLocks noChangeArrowheads="1"/>
                </p:cNvSpPr>
                <p:nvPr/>
              </p:nvSpPr>
              <p:spPr bwMode="gray">
                <a:xfrm>
                  <a:off x="836" y="879"/>
                  <a:ext cx="758" cy="758"/>
                </a:xfrm>
                <a:prstGeom prst="ellipse">
                  <a:avLst/>
                </a:prstGeom>
                <a:noFill/>
                <a:ln w="38100">
                  <a:solidFill>
                    <a:schemeClr val="accent2">
                      <a:alpha val="70195"/>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zh-CN" altLang="en-US" sz="1800">
                    <a:latin typeface="Calibri" pitchFamily="34" charset="0"/>
                    <a:cs typeface="Arial" pitchFamily="34" charset="0"/>
                  </a:endParaRPr>
                </a:p>
              </p:txBody>
            </p:sp>
            <p:sp>
              <p:nvSpPr>
                <p:cNvPr id="65552" name="Oval 15"/>
                <p:cNvSpPr>
                  <a:spLocks noChangeArrowheads="1"/>
                </p:cNvSpPr>
                <p:nvPr/>
              </p:nvSpPr>
              <p:spPr bwMode="gray">
                <a:xfrm>
                  <a:off x="870" y="915"/>
                  <a:ext cx="690" cy="690"/>
                </a:xfrm>
                <a:prstGeom prst="ellipse">
                  <a:avLst/>
                </a:prstGeom>
                <a:noFill/>
                <a:ln w="38100">
                  <a:solidFill>
                    <a:schemeClr val="accent2">
                      <a:alpha val="30196"/>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zh-CN" altLang="en-US" sz="1800">
                    <a:latin typeface="Calibri" pitchFamily="34" charset="0"/>
                    <a:cs typeface="Arial" pitchFamily="34" charset="0"/>
                  </a:endParaRPr>
                </a:p>
              </p:txBody>
            </p:sp>
          </p:grpSp>
        </p:grpSp>
        <p:grpSp>
          <p:nvGrpSpPr>
            <p:cNvPr id="65543" name="Group 47"/>
            <p:cNvGrpSpPr>
              <a:grpSpLocks/>
            </p:cNvGrpSpPr>
            <p:nvPr/>
          </p:nvGrpSpPr>
          <p:grpSpPr bwMode="auto">
            <a:xfrm>
              <a:off x="3878" y="2250"/>
              <a:ext cx="1134" cy="318"/>
              <a:chOff x="2112" y="1158"/>
              <a:chExt cx="1499" cy="383"/>
            </a:xfrm>
          </p:grpSpPr>
          <p:sp>
            <p:nvSpPr>
              <p:cNvPr id="241712" name="AutoShape 48"/>
              <p:cNvSpPr>
                <a:spLocks noChangeArrowheads="1"/>
              </p:cNvSpPr>
              <p:nvPr/>
            </p:nvSpPr>
            <p:spPr bwMode="ltGray">
              <a:xfrm>
                <a:off x="2112" y="1166"/>
                <a:ext cx="1499" cy="383"/>
              </a:xfrm>
              <a:prstGeom prst="roundRect">
                <a:avLst>
                  <a:gd name="adj" fmla="val 16667"/>
                </a:avLst>
              </a:prstGeom>
              <a:solidFill>
                <a:srgbClr val="FF00FF"/>
              </a:solidFill>
              <a:ln w="9525">
                <a:noFill/>
                <a:round/>
                <a:headEnd/>
                <a:tailEnd/>
              </a:ln>
              <a:effectLst/>
            </p:spPr>
            <p:txBody>
              <a:bodyPr wrap="none" anchor="ctr"/>
              <a:lstStyle/>
              <a:p>
                <a:pPr algn="ctr" eaLnBrk="0" hangingPunct="0">
                  <a:defRPr/>
                </a:pPr>
                <a:r>
                  <a:rPr lang="en-US" altLang="zh-CN" sz="2800" b="1">
                    <a:solidFill>
                      <a:srgbClr val="0000FF"/>
                    </a:solidFill>
                    <a:effectLst>
                      <a:outerShdw blurRad="38100" dist="38100" dir="2700000" algn="tl">
                        <a:srgbClr val="000000"/>
                      </a:outerShdw>
                    </a:effectLst>
                    <a:latin typeface="Garamond" pitchFamily="18" charset="0"/>
                  </a:rPr>
                  <a:t>Method</a:t>
                </a:r>
                <a:endParaRPr lang="zh-CN" altLang="en-US" sz="2800" b="1">
                  <a:solidFill>
                    <a:srgbClr val="0000FF"/>
                  </a:solidFill>
                  <a:effectLst>
                    <a:outerShdw blurRad="38100" dist="38100" dir="2700000" algn="tl">
                      <a:srgbClr val="000000"/>
                    </a:outerShdw>
                  </a:effectLst>
                  <a:latin typeface="Garamond" pitchFamily="18" charset="0"/>
                </a:endParaRPr>
              </a:p>
            </p:txBody>
          </p:sp>
          <p:pic>
            <p:nvPicPr>
              <p:cNvPr id="65546" name="Picture 49" descr="Picture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ltGray">
              <a:xfrm>
                <a:off x="2119" y="1331"/>
                <a:ext cx="2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50" descr="Picture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ltGray">
              <a:xfrm rot="10800000">
                <a:off x="3336" y="1158"/>
                <a:ext cx="2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5544" name="Text Box 51"/>
            <p:cNvSpPr txBox="1">
              <a:spLocks noChangeArrowheads="1"/>
            </p:cNvSpPr>
            <p:nvPr/>
          </p:nvSpPr>
          <p:spPr bwMode="auto">
            <a:xfrm>
              <a:off x="567" y="2046"/>
              <a:ext cx="3583" cy="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2400">
                  <a:solidFill>
                    <a:srgbClr val="0000CC"/>
                  </a:solidFill>
                </a:rPr>
                <a:t>formal procedure for producing some result</a:t>
              </a:r>
            </a:p>
            <a:p>
              <a:pPr>
                <a:spcBef>
                  <a:spcPct val="0"/>
                </a:spcBef>
                <a:buClrTx/>
                <a:buSzTx/>
                <a:buFontTx/>
                <a:buNone/>
              </a:pPr>
              <a:r>
                <a:rPr lang="zh-CN" altLang="en-US" sz="2400" b="1">
                  <a:solidFill>
                    <a:srgbClr val="0000CC"/>
                  </a:solidFill>
                </a:rPr>
                <a:t>产生某种结果的形式化过程</a:t>
              </a:r>
            </a:p>
          </p:txBody>
        </p:sp>
      </p:grpSp>
      <p:sp>
        <p:nvSpPr>
          <p:cNvPr id="65541" name="灯片编号占位符 1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60007456-7AC5-4F82-A8B3-0417106BD528}" type="slidenum">
              <a:rPr lang="zh-CN" altLang="en-US" sz="1200" smtClean="0">
                <a:solidFill>
                  <a:schemeClr val="bg2"/>
                </a:solidFill>
                <a:latin typeface="Arial" pitchFamily="34" charset="0"/>
              </a:rPr>
              <a:pPr eaLnBrk="1" hangingPunct="1">
                <a:spcBef>
                  <a:spcPct val="0"/>
                </a:spcBef>
                <a:buClrTx/>
                <a:buSzTx/>
                <a:buFontTx/>
                <a:buNone/>
              </a:pPr>
              <a:t>60</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48162"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348163" name="Rectangle 3"/>
          <p:cNvSpPr>
            <a:spLocks noGrp="1" noChangeArrowheads="1"/>
          </p:cNvSpPr>
          <p:nvPr>
            <p:ph type="body" idx="1"/>
          </p:nvPr>
        </p:nvSpPr>
        <p:spPr/>
        <p:txBody>
          <a:bodyPr/>
          <a:lstStyle/>
          <a:p>
            <a:pPr algn="just" eaLnBrk="1" hangingPunct="1">
              <a:defRPr/>
            </a:pPr>
            <a:r>
              <a:rPr lang="zh-CN" altLang="en-US" b="1" dirty="0" smtClean="0">
                <a:ea typeface="宋体" pitchFamily="2" charset="-122"/>
              </a:rPr>
              <a:t>软件工程方法</a:t>
            </a:r>
            <a:r>
              <a:rPr lang="zh-CN" altLang="en-US" dirty="0" smtClean="0">
                <a:ea typeface="宋体" pitchFamily="2" charset="-122"/>
              </a:rPr>
              <a:t>为软件开发提供了</a:t>
            </a:r>
            <a:r>
              <a:rPr lang="en-US" altLang="zh-CN" dirty="0" smtClean="0">
                <a:ea typeface="宋体" pitchFamily="2" charset="-122"/>
              </a:rPr>
              <a:t>"</a:t>
            </a:r>
            <a:r>
              <a:rPr lang="zh-CN" altLang="en-US" dirty="0" smtClean="0">
                <a:ea typeface="宋体" pitchFamily="2" charset="-122"/>
              </a:rPr>
              <a:t>如何做</a:t>
            </a:r>
            <a:r>
              <a:rPr lang="en-US" altLang="zh-CN" dirty="0" smtClean="0">
                <a:ea typeface="宋体" pitchFamily="2" charset="-122"/>
              </a:rPr>
              <a:t>"</a:t>
            </a:r>
            <a:r>
              <a:rPr lang="zh-CN" altLang="en-US" dirty="0" smtClean="0">
                <a:ea typeface="宋体" pitchFamily="2" charset="-122"/>
              </a:rPr>
              <a:t>的技术。它在时间上将软件开发工作划分为若干阶段，为每一阶段规定了若干任务，并提供为完成这些任务所需的各种技术，如项目计划与估算、软件系统需求分析、数据结构、系统总体结构的设计、算法过程的设计、编码、测试以及维护等所用的方法。 </a:t>
            </a:r>
          </a:p>
        </p:txBody>
      </p:sp>
      <p:sp>
        <p:nvSpPr>
          <p:cNvPr id="6656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859CA61C-FAEC-4C82-BFB2-076362A66A02}" type="slidenum">
              <a:rPr lang="zh-CN" altLang="en-US" sz="1200" smtClean="0">
                <a:solidFill>
                  <a:schemeClr val="bg2"/>
                </a:solidFill>
                <a:latin typeface="Arial" pitchFamily="34" charset="0"/>
              </a:rPr>
              <a:pPr eaLnBrk="1" hangingPunct="1">
                <a:spcBef>
                  <a:spcPct val="0"/>
                </a:spcBef>
                <a:buClrTx/>
                <a:buSzTx/>
                <a:buFontTx/>
                <a:buNone/>
              </a:pPr>
              <a:t>61</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49186"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349187" name="Rectangle 3"/>
          <p:cNvSpPr>
            <a:spLocks noGrp="1" noChangeArrowheads="1"/>
          </p:cNvSpPr>
          <p:nvPr>
            <p:ph type="body" idx="1"/>
          </p:nvPr>
        </p:nvSpPr>
        <p:spPr/>
        <p:txBody>
          <a:bodyPr/>
          <a:lstStyle/>
          <a:p>
            <a:pPr eaLnBrk="1" hangingPunct="1">
              <a:lnSpc>
                <a:spcPct val="90000"/>
              </a:lnSpc>
              <a:defRPr/>
            </a:pPr>
            <a:r>
              <a:rPr lang="zh-CN" altLang="en-US" sz="2800" smtClean="0">
                <a:ea typeface="宋体" pitchFamily="2" charset="-122"/>
              </a:rPr>
              <a:t>软件工程方法是一种使用早已定义好的技术集和符号表示习惯来组织软件生产的过程。方法一般表述成一系列的步骤，每一步骤都与相应的技术和符号有关。软件开发方法是克服软件危机的重要方面之一。</a:t>
            </a:r>
            <a:r>
              <a:rPr lang="en-US" altLang="zh-CN" sz="2800" smtClean="0">
                <a:ea typeface="宋体" pitchFamily="2" charset="-122"/>
              </a:rPr>
              <a:t>1960</a:t>
            </a:r>
            <a:r>
              <a:rPr lang="zh-CN" altLang="en-US" sz="2800" smtClean="0">
                <a:ea typeface="宋体" pitchFamily="2" charset="-122"/>
              </a:rPr>
              <a:t>年代，正是由于对软件开发方法重视不够，解决软件复杂性的能力不够，因而成为产生软件危机的原因之一。因此，自从软件工程诞生以来，人们重视了软件开发方法的研究，提出了多种软件开发方法和技术，对软件工程和软件产业的发展起到了不可估量的作用。典型的软件开发如结构化开发方法、面向对象开发方法等。 </a:t>
            </a:r>
          </a:p>
        </p:txBody>
      </p:sp>
      <p:sp>
        <p:nvSpPr>
          <p:cNvPr id="6758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EBD03567-8CF3-45D9-8BB5-E979A34C1282}" type="slidenum">
              <a:rPr lang="zh-CN" altLang="en-US" sz="1200" smtClean="0">
                <a:solidFill>
                  <a:schemeClr val="bg2"/>
                </a:solidFill>
                <a:latin typeface="Arial" pitchFamily="34" charset="0"/>
              </a:rPr>
              <a:pPr eaLnBrk="1" hangingPunct="1">
                <a:spcBef>
                  <a:spcPct val="0"/>
                </a:spcBef>
                <a:buClrTx/>
                <a:buSzTx/>
                <a:buFontTx/>
                <a:buNone/>
              </a:pPr>
              <a:t>62</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42690" name="Rectangle 2"/>
          <p:cNvSpPr>
            <a:spLocks noGrp="1" noRot="1" noChangeArrowheads="1"/>
          </p:cNvSpPr>
          <p:nvPr>
            <p:ph type="title"/>
          </p:nvPr>
        </p:nvSpPr>
        <p:spPr>
          <a:xfrm>
            <a:off x="250825" y="44450"/>
            <a:ext cx="7772400" cy="908050"/>
          </a:xfrm>
        </p:spPr>
        <p:txBody>
          <a:bodyPr/>
          <a:lstStyle/>
          <a:p>
            <a:pPr eaLnBrk="1" hangingPunct="1">
              <a:defRPr/>
            </a:pPr>
            <a:r>
              <a:rPr lang="zh-CN" altLang="en-US" sz="3600" dirty="0" smtClean="0">
                <a:solidFill>
                  <a:srgbClr val="FFFF00"/>
                </a:solidFill>
                <a:ea typeface="宋体" pitchFamily="2" charset="-122"/>
              </a:rPr>
              <a:t>  </a:t>
            </a:r>
            <a:r>
              <a:rPr lang="zh-CN" altLang="en-US" sz="3600" dirty="0" smtClean="0">
                <a:ea typeface="宋体" pitchFamily="2" charset="-122"/>
              </a:rPr>
              <a:t>传统方法学</a:t>
            </a:r>
          </a:p>
        </p:txBody>
      </p:sp>
      <p:sp>
        <p:nvSpPr>
          <p:cNvPr id="242691" name="Rectangle 3"/>
          <p:cNvSpPr>
            <a:spLocks noGrp="1" noChangeArrowheads="1"/>
          </p:cNvSpPr>
          <p:nvPr>
            <p:ph type="body" idx="1"/>
          </p:nvPr>
        </p:nvSpPr>
        <p:spPr>
          <a:xfrm>
            <a:off x="609600" y="1341438"/>
            <a:ext cx="8534400" cy="5059362"/>
          </a:xfrm>
        </p:spPr>
        <p:txBody>
          <a:bodyPr/>
          <a:lstStyle/>
          <a:p>
            <a:pPr eaLnBrk="1" hangingPunct="1">
              <a:defRPr/>
            </a:pPr>
            <a:r>
              <a:rPr lang="zh-CN" altLang="en-US" sz="2800" b="1" dirty="0" smtClean="0">
                <a:ea typeface="宋体" pitchFamily="2" charset="-122"/>
              </a:rPr>
              <a:t>传统方法学又称</a:t>
            </a:r>
            <a:r>
              <a:rPr lang="zh-CN" altLang="en-US" sz="2800" b="1" dirty="0" smtClean="0">
                <a:solidFill>
                  <a:srgbClr val="FF9900"/>
                </a:solidFill>
                <a:ea typeface="宋体" pitchFamily="2" charset="-122"/>
              </a:rPr>
              <a:t>生命周期方法学</a:t>
            </a:r>
            <a:r>
              <a:rPr lang="zh-CN" altLang="en-US" sz="2800" b="1" dirty="0" smtClean="0">
                <a:ea typeface="宋体" pitchFamily="2" charset="-122"/>
              </a:rPr>
              <a:t>或</a:t>
            </a:r>
            <a:r>
              <a:rPr lang="zh-CN" altLang="en-US" sz="2800" b="1" dirty="0" smtClean="0">
                <a:solidFill>
                  <a:srgbClr val="FF9900"/>
                </a:solidFill>
                <a:ea typeface="宋体" pitchFamily="2" charset="-122"/>
              </a:rPr>
              <a:t>结构化范型</a:t>
            </a:r>
            <a:r>
              <a:rPr lang="zh-CN" altLang="en-US" sz="2800" b="1" dirty="0" smtClean="0">
                <a:ea typeface="宋体" pitchFamily="2" charset="-122"/>
              </a:rPr>
              <a:t>。</a:t>
            </a:r>
          </a:p>
          <a:p>
            <a:pPr eaLnBrk="1" hangingPunct="1">
              <a:defRPr/>
            </a:pPr>
            <a:r>
              <a:rPr lang="zh-CN" altLang="en-US" sz="2800" b="1" dirty="0" smtClean="0">
                <a:ea typeface="宋体" pitchFamily="2" charset="-122"/>
              </a:rPr>
              <a:t>采用</a:t>
            </a:r>
            <a:r>
              <a:rPr lang="zh-CN" altLang="en-US" sz="2800" b="1" dirty="0" smtClean="0">
                <a:solidFill>
                  <a:srgbClr val="FF9900"/>
                </a:solidFill>
                <a:ea typeface="宋体" pitchFamily="2" charset="-122"/>
              </a:rPr>
              <a:t>结构化技术</a:t>
            </a:r>
            <a:r>
              <a:rPr lang="zh-CN" altLang="en-US" sz="2800" b="1" dirty="0" smtClean="0">
                <a:ea typeface="宋体" pitchFamily="2" charset="-122"/>
              </a:rPr>
              <a:t>（结构化分析、结构化设计和结构化实现）来完成软件开发的各项任务，并使用适当的软件工具或软件工程环境来支持结构化技术的运用。</a:t>
            </a:r>
          </a:p>
          <a:p>
            <a:pPr eaLnBrk="1" hangingPunct="1">
              <a:defRPr/>
            </a:pPr>
            <a:r>
              <a:rPr lang="zh-CN" altLang="en-US" sz="2800" b="1" dirty="0" smtClean="0">
                <a:ea typeface="宋体" pitchFamily="2" charset="-122"/>
              </a:rPr>
              <a:t>把软件生命周期的全过程划分为若干个阶段：</a:t>
            </a:r>
          </a:p>
          <a:p>
            <a:pPr lvl="1" eaLnBrk="1" hangingPunct="1">
              <a:buFont typeface="Wingdings" pitchFamily="2" charset="2"/>
              <a:buNone/>
              <a:defRPr/>
            </a:pPr>
            <a:r>
              <a:rPr lang="zh-CN" altLang="en-US" sz="2400" b="1" dirty="0" smtClean="0">
                <a:solidFill>
                  <a:srgbClr val="FFFF00"/>
                </a:solidFill>
                <a:ea typeface="宋体" pitchFamily="2" charset="-122"/>
              </a:rPr>
              <a:t>     </a:t>
            </a:r>
            <a:r>
              <a:rPr lang="zh-CN" altLang="en-US" sz="2400" b="1" dirty="0" smtClean="0">
                <a:solidFill>
                  <a:srgbClr val="F8F8F8"/>
                </a:solidFill>
                <a:ea typeface="宋体" pitchFamily="2" charset="-122"/>
              </a:rPr>
              <a:t>前一阶段是基础、前提；后一阶段是细化；</a:t>
            </a:r>
          </a:p>
          <a:p>
            <a:pPr lvl="1" eaLnBrk="1" hangingPunct="1">
              <a:buFont typeface="Wingdings" pitchFamily="2" charset="2"/>
              <a:buNone/>
              <a:defRPr/>
            </a:pPr>
            <a:r>
              <a:rPr lang="zh-CN" altLang="en-US" sz="2400" b="1" dirty="0" smtClean="0">
                <a:solidFill>
                  <a:srgbClr val="F8F8F8"/>
                </a:solidFill>
                <a:ea typeface="宋体" pitchFamily="2" charset="-122"/>
              </a:rPr>
              <a:t>     每一个阶段的开始和结束都有严格的标准；</a:t>
            </a:r>
          </a:p>
          <a:p>
            <a:pPr lvl="1" eaLnBrk="1" hangingPunct="1">
              <a:buFont typeface="Wingdings" pitchFamily="2" charset="2"/>
              <a:buNone/>
              <a:defRPr/>
            </a:pPr>
            <a:r>
              <a:rPr lang="zh-CN" altLang="en-US" sz="2400" b="1" dirty="0" smtClean="0">
                <a:solidFill>
                  <a:srgbClr val="F8F8F8"/>
                </a:solidFill>
                <a:ea typeface="宋体" pitchFamily="2" charset="-122"/>
              </a:rPr>
              <a:t>     在每一个阶段结束之前都必须进行正式严格的技术审查和管理复审；</a:t>
            </a:r>
          </a:p>
        </p:txBody>
      </p:sp>
      <p:sp>
        <p:nvSpPr>
          <p:cNvPr id="6861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559C710F-D0E1-4DB5-BDBE-45C9BD5F6F21}" type="slidenum">
              <a:rPr lang="zh-CN" altLang="en-US" sz="1200" smtClean="0">
                <a:solidFill>
                  <a:schemeClr val="bg2"/>
                </a:solidFill>
                <a:latin typeface="Arial" pitchFamily="34" charset="0"/>
              </a:rPr>
              <a:pPr eaLnBrk="1" hangingPunct="1">
                <a:spcBef>
                  <a:spcPct val="0"/>
                </a:spcBef>
                <a:buClrTx/>
                <a:buSzTx/>
                <a:buFontTx/>
                <a:buNone/>
              </a:pPr>
              <a:t>63</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43714" name="Rectangle 2"/>
          <p:cNvSpPr>
            <a:spLocks noGrp="1" noRot="1" noChangeArrowheads="1"/>
          </p:cNvSpPr>
          <p:nvPr>
            <p:ph type="title"/>
          </p:nvPr>
        </p:nvSpPr>
        <p:spPr>
          <a:xfrm>
            <a:off x="250825" y="44450"/>
            <a:ext cx="7772400" cy="908050"/>
          </a:xfrm>
        </p:spPr>
        <p:txBody>
          <a:bodyPr/>
          <a:lstStyle/>
          <a:p>
            <a:pPr eaLnBrk="1" hangingPunct="1">
              <a:defRPr/>
            </a:pPr>
            <a:r>
              <a:rPr lang="zh-CN" altLang="en-US" sz="3600" smtClean="0">
                <a:ea typeface="宋体" pitchFamily="2" charset="-122"/>
              </a:rPr>
              <a:t>传统方法学的优点</a:t>
            </a:r>
          </a:p>
        </p:txBody>
      </p:sp>
      <p:sp>
        <p:nvSpPr>
          <p:cNvPr id="243715" name="Rectangle 3"/>
          <p:cNvSpPr>
            <a:spLocks noGrp="1" noChangeArrowheads="1"/>
          </p:cNvSpPr>
          <p:nvPr>
            <p:ph type="body" idx="1"/>
          </p:nvPr>
        </p:nvSpPr>
        <p:spPr>
          <a:xfrm>
            <a:off x="609600" y="1341438"/>
            <a:ext cx="7772400" cy="5059362"/>
          </a:xfrm>
        </p:spPr>
        <p:txBody>
          <a:bodyPr/>
          <a:lstStyle/>
          <a:p>
            <a:pPr eaLnBrk="1" hangingPunct="1">
              <a:defRPr/>
            </a:pPr>
            <a:r>
              <a:rPr lang="zh-CN" altLang="en-US" b="1" smtClean="0">
                <a:ea typeface="宋体" pitchFamily="2" charset="-122"/>
              </a:rPr>
              <a:t>通过将软件生命周期划分成若干个阶段降低了整个软件开发过程的困难程度；</a:t>
            </a:r>
          </a:p>
          <a:p>
            <a:pPr eaLnBrk="1" hangingPunct="1">
              <a:defRPr/>
            </a:pPr>
            <a:r>
              <a:rPr lang="zh-CN" altLang="en-US" b="1" smtClean="0">
                <a:ea typeface="宋体" pitchFamily="2" charset="-122"/>
              </a:rPr>
              <a:t>每个阶段结束前的严格审查保证了软件的质量，提高了软件的可维护性。</a:t>
            </a:r>
          </a:p>
        </p:txBody>
      </p:sp>
      <p:sp>
        <p:nvSpPr>
          <p:cNvPr id="6963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4BC3F77B-F38A-48BE-8458-41A6B95D411B}" type="slidenum">
              <a:rPr lang="zh-CN" altLang="en-US" sz="1200" smtClean="0">
                <a:solidFill>
                  <a:schemeClr val="bg2"/>
                </a:solidFill>
                <a:latin typeface="Arial" pitchFamily="34" charset="0"/>
              </a:rPr>
              <a:pPr eaLnBrk="1" hangingPunct="1">
                <a:spcBef>
                  <a:spcPct val="0"/>
                </a:spcBef>
                <a:buClrTx/>
                <a:buSzTx/>
                <a:buFontTx/>
                <a:buNone/>
              </a:pPr>
              <a:t>64</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44738" name="Rectangle 2"/>
          <p:cNvSpPr>
            <a:spLocks noGrp="1" noRot="1" noChangeArrowheads="1"/>
          </p:cNvSpPr>
          <p:nvPr>
            <p:ph type="title"/>
          </p:nvPr>
        </p:nvSpPr>
        <p:spPr>
          <a:xfrm>
            <a:off x="250825" y="44450"/>
            <a:ext cx="7772400" cy="908050"/>
          </a:xfrm>
        </p:spPr>
        <p:txBody>
          <a:bodyPr/>
          <a:lstStyle/>
          <a:p>
            <a:pPr eaLnBrk="1" hangingPunct="1">
              <a:defRPr/>
            </a:pPr>
            <a:r>
              <a:rPr lang="zh-CN" altLang="en-US" sz="3600" smtClean="0">
                <a:ea typeface="宋体" pitchFamily="2" charset="-122"/>
              </a:rPr>
              <a:t>传统方法学存在的问题</a:t>
            </a:r>
          </a:p>
        </p:txBody>
      </p:sp>
      <p:sp>
        <p:nvSpPr>
          <p:cNvPr id="244739" name="Rectangle 3"/>
          <p:cNvSpPr>
            <a:spLocks noGrp="1" noChangeArrowheads="1"/>
          </p:cNvSpPr>
          <p:nvPr>
            <p:ph type="body" idx="1"/>
          </p:nvPr>
        </p:nvSpPr>
        <p:spPr>
          <a:xfrm>
            <a:off x="609600" y="1341438"/>
            <a:ext cx="7772400" cy="5059362"/>
          </a:xfrm>
        </p:spPr>
        <p:txBody>
          <a:bodyPr/>
          <a:lstStyle/>
          <a:p>
            <a:pPr eaLnBrk="1" hangingPunct="1">
              <a:defRPr/>
            </a:pPr>
            <a:r>
              <a:rPr lang="zh-CN" altLang="en-US" b="1" smtClean="0">
                <a:ea typeface="宋体" pitchFamily="2" charset="-122"/>
              </a:rPr>
              <a:t>当软件规模庞大，或者对软件的需求是模糊的或会随时间而变化的时候，使用传统方法学开发软件往往不成功，而且维护起来仍然很困难。</a:t>
            </a:r>
          </a:p>
          <a:p>
            <a:pPr eaLnBrk="1" hangingPunct="1">
              <a:defRPr/>
            </a:pPr>
            <a:r>
              <a:rPr lang="zh-CN" altLang="en-US" b="1" smtClean="0">
                <a:ea typeface="宋体" pitchFamily="2" charset="-122"/>
              </a:rPr>
              <a:t>原因：把原本密切相关的数据和操作人为地分离成了两个独立的部分，增加了软件开发与维护的难度。</a:t>
            </a:r>
          </a:p>
        </p:txBody>
      </p:sp>
      <p:sp>
        <p:nvSpPr>
          <p:cNvPr id="7066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6772DD1E-F8A3-4FA6-91CF-45B4EF4BB2FB}" type="slidenum">
              <a:rPr lang="zh-CN" altLang="en-US" sz="1200" smtClean="0">
                <a:solidFill>
                  <a:schemeClr val="bg2"/>
                </a:solidFill>
                <a:latin typeface="Arial" pitchFamily="34" charset="0"/>
              </a:rPr>
              <a:pPr eaLnBrk="1" hangingPunct="1">
                <a:spcBef>
                  <a:spcPct val="0"/>
                </a:spcBef>
                <a:buClrTx/>
                <a:buSzTx/>
                <a:buFontTx/>
                <a:buNone/>
              </a:pPr>
              <a:t>65</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45762" name="Rectangle 2"/>
          <p:cNvSpPr>
            <a:spLocks noGrp="1" noRot="1" noChangeArrowheads="1"/>
          </p:cNvSpPr>
          <p:nvPr>
            <p:ph type="title"/>
          </p:nvPr>
        </p:nvSpPr>
        <p:spPr>
          <a:xfrm>
            <a:off x="250825" y="44450"/>
            <a:ext cx="7772400" cy="908050"/>
          </a:xfrm>
        </p:spPr>
        <p:txBody>
          <a:bodyPr/>
          <a:lstStyle/>
          <a:p>
            <a:pPr eaLnBrk="1" hangingPunct="1">
              <a:defRPr/>
            </a:pPr>
            <a:r>
              <a:rPr lang="zh-CN" altLang="en-US" sz="3600" smtClean="0">
                <a:ea typeface="宋体" pitchFamily="2" charset="-122"/>
              </a:rPr>
              <a:t>面向对象方法学</a:t>
            </a:r>
          </a:p>
        </p:txBody>
      </p:sp>
      <p:sp>
        <p:nvSpPr>
          <p:cNvPr id="245763" name="Rectangle 3"/>
          <p:cNvSpPr>
            <a:spLocks noGrp="1" noChangeArrowheads="1"/>
          </p:cNvSpPr>
          <p:nvPr>
            <p:ph type="body" idx="1"/>
          </p:nvPr>
        </p:nvSpPr>
        <p:spPr>
          <a:xfrm>
            <a:off x="611188" y="1052513"/>
            <a:ext cx="7772400" cy="5059362"/>
          </a:xfrm>
        </p:spPr>
        <p:txBody>
          <a:bodyPr/>
          <a:lstStyle/>
          <a:p>
            <a:pPr eaLnBrk="1" hangingPunct="1">
              <a:lnSpc>
                <a:spcPct val="90000"/>
              </a:lnSpc>
              <a:defRPr/>
            </a:pPr>
            <a:r>
              <a:rPr lang="zh-CN" altLang="en-US" b="1" dirty="0" smtClean="0">
                <a:ea typeface="宋体" pitchFamily="2" charset="-122"/>
              </a:rPr>
              <a:t>面向对象方法学是一种以数据为主线，把数据和对数据的操作紧密地结合起来的方法。</a:t>
            </a:r>
          </a:p>
          <a:p>
            <a:pPr eaLnBrk="1" hangingPunct="1">
              <a:lnSpc>
                <a:spcPct val="90000"/>
              </a:lnSpc>
              <a:defRPr/>
            </a:pPr>
            <a:r>
              <a:rPr lang="zh-CN" altLang="en-US" b="1" dirty="0" smtClean="0">
                <a:ea typeface="宋体" pitchFamily="2" charset="-122"/>
              </a:rPr>
              <a:t>面向对象方法学的</a:t>
            </a:r>
            <a:r>
              <a:rPr lang="en-US" altLang="zh-CN" b="1" dirty="0" smtClean="0">
                <a:ea typeface="宋体" pitchFamily="2" charset="-122"/>
              </a:rPr>
              <a:t>4</a:t>
            </a:r>
            <a:r>
              <a:rPr lang="zh-CN" altLang="en-US" b="1" dirty="0" smtClean="0">
                <a:ea typeface="宋体" pitchFamily="2" charset="-122"/>
              </a:rPr>
              <a:t>个要点：</a:t>
            </a:r>
          </a:p>
          <a:p>
            <a:pPr lvl="1" eaLnBrk="1" hangingPunct="1">
              <a:lnSpc>
                <a:spcPct val="90000"/>
              </a:lnSpc>
              <a:defRPr/>
            </a:pPr>
            <a:r>
              <a:rPr lang="zh-CN" altLang="en-US" b="1" dirty="0" smtClean="0">
                <a:ea typeface="宋体" pitchFamily="2" charset="-122"/>
              </a:rPr>
              <a:t>把</a:t>
            </a:r>
            <a:r>
              <a:rPr lang="zh-CN" altLang="en-US" b="1" dirty="0" smtClean="0">
                <a:solidFill>
                  <a:srgbClr val="FF9900"/>
                </a:solidFill>
                <a:ea typeface="宋体" pitchFamily="2" charset="-122"/>
              </a:rPr>
              <a:t>对象</a:t>
            </a:r>
            <a:r>
              <a:rPr lang="zh-CN" altLang="en-US" b="1" dirty="0" smtClean="0">
                <a:ea typeface="宋体" pitchFamily="2" charset="-122"/>
              </a:rPr>
              <a:t>作为融合了数据及在数据上的操作行为的统一的软件构件；</a:t>
            </a:r>
          </a:p>
          <a:p>
            <a:pPr lvl="1" eaLnBrk="1" hangingPunct="1">
              <a:lnSpc>
                <a:spcPct val="90000"/>
              </a:lnSpc>
              <a:defRPr/>
            </a:pPr>
            <a:r>
              <a:rPr lang="zh-CN" altLang="en-US" b="1" dirty="0" smtClean="0">
                <a:ea typeface="宋体" pitchFamily="2" charset="-122"/>
              </a:rPr>
              <a:t>把所有对象都划分成</a:t>
            </a:r>
            <a:r>
              <a:rPr lang="zh-CN" altLang="en-US" b="1" dirty="0" smtClean="0">
                <a:solidFill>
                  <a:srgbClr val="FF9900"/>
                </a:solidFill>
                <a:ea typeface="宋体" pitchFamily="2" charset="-122"/>
              </a:rPr>
              <a:t>类</a:t>
            </a:r>
            <a:r>
              <a:rPr lang="zh-CN" altLang="en-US" b="1" dirty="0" smtClean="0">
                <a:ea typeface="宋体" pitchFamily="2" charset="-122"/>
              </a:rPr>
              <a:t>；</a:t>
            </a:r>
          </a:p>
          <a:p>
            <a:pPr lvl="1" eaLnBrk="1" hangingPunct="1">
              <a:lnSpc>
                <a:spcPct val="90000"/>
              </a:lnSpc>
              <a:defRPr/>
            </a:pPr>
            <a:r>
              <a:rPr lang="zh-CN" altLang="en-US" b="1" dirty="0" smtClean="0">
                <a:ea typeface="宋体" pitchFamily="2" charset="-122"/>
              </a:rPr>
              <a:t>按照父类与子类的关系，把若干个相关类组成一个类层次结构，位于下层的类</a:t>
            </a:r>
            <a:r>
              <a:rPr lang="zh-CN" altLang="en-US" b="1" dirty="0" smtClean="0">
                <a:solidFill>
                  <a:srgbClr val="FF9900"/>
                </a:solidFill>
                <a:ea typeface="宋体" pitchFamily="2" charset="-122"/>
              </a:rPr>
              <a:t>继承</a:t>
            </a:r>
            <a:r>
              <a:rPr lang="zh-CN" altLang="en-US" b="1" dirty="0" smtClean="0">
                <a:ea typeface="宋体" pitchFamily="2" charset="-122"/>
              </a:rPr>
              <a:t>了上层中某类的特点；</a:t>
            </a:r>
          </a:p>
          <a:p>
            <a:pPr lvl="1" eaLnBrk="1" hangingPunct="1">
              <a:lnSpc>
                <a:spcPct val="90000"/>
              </a:lnSpc>
              <a:defRPr/>
            </a:pPr>
            <a:r>
              <a:rPr lang="zh-CN" altLang="en-US" b="1" dirty="0" smtClean="0">
                <a:ea typeface="宋体" pitchFamily="2" charset="-122"/>
              </a:rPr>
              <a:t>对象彼此间仅能通过发送</a:t>
            </a:r>
            <a:r>
              <a:rPr lang="zh-CN" altLang="en-US" b="1" dirty="0" smtClean="0">
                <a:solidFill>
                  <a:srgbClr val="FF9900"/>
                </a:solidFill>
                <a:ea typeface="宋体" pitchFamily="2" charset="-122"/>
              </a:rPr>
              <a:t>消息</a:t>
            </a:r>
            <a:r>
              <a:rPr lang="zh-CN" altLang="en-US" b="1" dirty="0" smtClean="0">
                <a:ea typeface="宋体" pitchFamily="2" charset="-122"/>
              </a:rPr>
              <a:t>互相联系。</a:t>
            </a:r>
          </a:p>
        </p:txBody>
      </p:sp>
      <p:sp>
        <p:nvSpPr>
          <p:cNvPr id="7168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CCB07CF2-4175-44B9-B306-FA9CE6EA4E3A}" type="slidenum">
              <a:rPr lang="zh-CN" altLang="en-US" sz="1200" smtClean="0">
                <a:solidFill>
                  <a:schemeClr val="bg2"/>
                </a:solidFill>
                <a:latin typeface="Arial" pitchFamily="34" charset="0"/>
              </a:rPr>
              <a:pPr eaLnBrk="1" hangingPunct="1">
                <a:spcBef>
                  <a:spcPct val="0"/>
                </a:spcBef>
                <a:buClrTx/>
                <a:buSzTx/>
                <a:buFontTx/>
                <a:buNone/>
              </a:pPr>
              <a:t>66</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46786" name="Rectangle 2"/>
          <p:cNvSpPr>
            <a:spLocks noGrp="1" noRot="1" noChangeArrowheads="1"/>
          </p:cNvSpPr>
          <p:nvPr>
            <p:ph type="title"/>
          </p:nvPr>
        </p:nvSpPr>
        <p:spPr>
          <a:xfrm>
            <a:off x="250825" y="44450"/>
            <a:ext cx="7772400" cy="908050"/>
          </a:xfrm>
        </p:spPr>
        <p:txBody>
          <a:bodyPr/>
          <a:lstStyle/>
          <a:p>
            <a:pPr eaLnBrk="1" hangingPunct="1">
              <a:defRPr/>
            </a:pPr>
            <a:r>
              <a:rPr lang="zh-CN" altLang="en-US" sz="3600" smtClean="0">
                <a:ea typeface="宋体" pitchFamily="2" charset="-122"/>
              </a:rPr>
              <a:t>面向对象方法学</a:t>
            </a:r>
          </a:p>
        </p:txBody>
      </p:sp>
      <p:sp>
        <p:nvSpPr>
          <p:cNvPr id="246787" name="Rectangle 3"/>
          <p:cNvSpPr>
            <a:spLocks noGrp="1" noChangeArrowheads="1"/>
          </p:cNvSpPr>
          <p:nvPr>
            <p:ph type="body" idx="1"/>
          </p:nvPr>
        </p:nvSpPr>
        <p:spPr>
          <a:xfrm>
            <a:off x="609600" y="1341438"/>
            <a:ext cx="7772400" cy="5059362"/>
          </a:xfrm>
        </p:spPr>
        <p:txBody>
          <a:bodyPr/>
          <a:lstStyle/>
          <a:p>
            <a:pPr eaLnBrk="1" hangingPunct="1">
              <a:defRPr/>
            </a:pPr>
            <a:r>
              <a:rPr lang="zh-CN" altLang="en-US" b="1" dirty="0" smtClean="0">
                <a:latin typeface="Arial"/>
                <a:ea typeface="宋体" pitchFamily="2" charset="-122"/>
              </a:rPr>
              <a:t>“</a:t>
            </a:r>
            <a:r>
              <a:rPr lang="zh-CN" altLang="en-US" b="1" dirty="0" smtClean="0">
                <a:latin typeface="宋体" pitchFamily="2" charset="-122"/>
                <a:ea typeface="宋体" pitchFamily="2" charset="-122"/>
              </a:rPr>
              <a:t>面向对象</a:t>
            </a:r>
            <a:r>
              <a:rPr lang="en-US" altLang="zh-CN" b="1" dirty="0" smtClean="0">
                <a:latin typeface="宋体" pitchFamily="2" charset="-122"/>
                <a:ea typeface="宋体" pitchFamily="2" charset="-122"/>
              </a:rPr>
              <a:t>=</a:t>
            </a:r>
            <a:r>
              <a:rPr lang="zh-CN" altLang="en-US" b="1" dirty="0" smtClean="0">
                <a:latin typeface="宋体" pitchFamily="2" charset="-122"/>
                <a:ea typeface="宋体" pitchFamily="2" charset="-122"/>
              </a:rPr>
              <a:t>对象</a:t>
            </a:r>
            <a:r>
              <a:rPr lang="en-US" altLang="zh-CN" b="1" dirty="0" smtClean="0">
                <a:latin typeface="宋体" pitchFamily="2" charset="-122"/>
                <a:ea typeface="宋体" pitchFamily="2" charset="-122"/>
              </a:rPr>
              <a:t>+</a:t>
            </a:r>
            <a:r>
              <a:rPr lang="zh-CN" altLang="en-US" b="1" dirty="0" smtClean="0">
                <a:latin typeface="宋体" pitchFamily="2" charset="-122"/>
                <a:ea typeface="宋体" pitchFamily="2" charset="-122"/>
              </a:rPr>
              <a:t>类</a:t>
            </a:r>
            <a:r>
              <a:rPr lang="en-US" altLang="zh-CN" b="1" dirty="0" smtClean="0">
                <a:latin typeface="宋体" pitchFamily="2" charset="-122"/>
                <a:ea typeface="宋体" pitchFamily="2" charset="-122"/>
              </a:rPr>
              <a:t>+</a:t>
            </a:r>
            <a:r>
              <a:rPr lang="zh-CN" altLang="en-US" b="1" dirty="0" smtClean="0">
                <a:latin typeface="宋体" pitchFamily="2" charset="-122"/>
                <a:ea typeface="宋体" pitchFamily="2" charset="-122"/>
              </a:rPr>
              <a:t>继承</a:t>
            </a:r>
            <a:r>
              <a:rPr lang="en-US" altLang="zh-CN" b="1" dirty="0" smtClean="0">
                <a:latin typeface="宋体" pitchFamily="2" charset="-122"/>
                <a:ea typeface="宋体" pitchFamily="2" charset="-122"/>
              </a:rPr>
              <a:t>+</a:t>
            </a:r>
            <a:r>
              <a:rPr lang="zh-CN" altLang="en-US" b="1" dirty="0" smtClean="0">
                <a:latin typeface="宋体" pitchFamily="2" charset="-122"/>
                <a:ea typeface="宋体" pitchFamily="2" charset="-122"/>
              </a:rPr>
              <a:t>通信</a:t>
            </a:r>
            <a:r>
              <a:rPr lang="zh-CN" altLang="en-US" b="1" dirty="0" smtClean="0">
                <a:latin typeface="Arial"/>
                <a:ea typeface="宋体" pitchFamily="2" charset="-122"/>
              </a:rPr>
              <a:t>”</a:t>
            </a:r>
            <a:endParaRPr lang="zh-CN" altLang="en-US" b="1" dirty="0" smtClean="0">
              <a:latin typeface="宋体" pitchFamily="2" charset="-122"/>
              <a:ea typeface="宋体" pitchFamily="2" charset="-122"/>
            </a:endParaRPr>
          </a:p>
          <a:p>
            <a:pPr eaLnBrk="1" hangingPunct="1">
              <a:defRPr/>
            </a:pPr>
            <a:r>
              <a:rPr lang="zh-CN" altLang="en-US" b="1" dirty="0" smtClean="0">
                <a:ea typeface="宋体" pitchFamily="2" charset="-122"/>
              </a:rPr>
              <a:t>面向对象方法学的出发点和基本原则，是</a:t>
            </a:r>
            <a:r>
              <a:rPr lang="zh-CN" altLang="en-US" b="1" dirty="0" smtClean="0">
                <a:solidFill>
                  <a:srgbClr val="FF9900"/>
                </a:solidFill>
                <a:ea typeface="宋体" pitchFamily="2" charset="-122"/>
              </a:rPr>
              <a:t>尽量模拟人类习惯的思维方式</a:t>
            </a:r>
            <a:r>
              <a:rPr lang="zh-CN" altLang="en-US" b="1" dirty="0" smtClean="0">
                <a:ea typeface="宋体" pitchFamily="2" charset="-122"/>
              </a:rPr>
              <a:t>，使开发软件的方法与过程尽可能接近人类认识世界解决问题的方法与过程，从而使描述问题的</a:t>
            </a:r>
            <a:r>
              <a:rPr lang="zh-CN" altLang="en-US" b="1" dirty="0" smtClean="0">
                <a:solidFill>
                  <a:srgbClr val="FF9900"/>
                </a:solidFill>
                <a:ea typeface="宋体" pitchFamily="2" charset="-122"/>
              </a:rPr>
              <a:t>问题空间</a:t>
            </a:r>
            <a:r>
              <a:rPr lang="zh-CN" altLang="en-US" b="1" dirty="0" smtClean="0">
                <a:ea typeface="宋体" pitchFamily="2" charset="-122"/>
              </a:rPr>
              <a:t>与实现解法的</a:t>
            </a:r>
            <a:r>
              <a:rPr lang="zh-CN" altLang="en-US" b="1" dirty="0" smtClean="0">
                <a:solidFill>
                  <a:srgbClr val="FF9900"/>
                </a:solidFill>
                <a:ea typeface="宋体" pitchFamily="2" charset="-122"/>
              </a:rPr>
              <a:t>求解空间</a:t>
            </a:r>
            <a:r>
              <a:rPr lang="zh-CN" altLang="en-US" b="1" dirty="0" smtClean="0">
                <a:ea typeface="宋体" pitchFamily="2" charset="-122"/>
              </a:rPr>
              <a:t>在结构上尽可能一致。</a:t>
            </a:r>
          </a:p>
        </p:txBody>
      </p:sp>
      <p:sp>
        <p:nvSpPr>
          <p:cNvPr id="7270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949F94F2-19FD-4527-BF13-9CF4F75E6B07}" type="slidenum">
              <a:rPr lang="zh-CN" altLang="en-US" sz="1200" smtClean="0">
                <a:solidFill>
                  <a:schemeClr val="bg2"/>
                </a:solidFill>
                <a:latin typeface="Arial" pitchFamily="34" charset="0"/>
              </a:rPr>
              <a:pPr eaLnBrk="1" hangingPunct="1">
                <a:spcBef>
                  <a:spcPct val="0"/>
                </a:spcBef>
                <a:buClrTx/>
                <a:buSzTx/>
                <a:buFontTx/>
                <a:buNone/>
              </a:pPr>
              <a:t>67</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247810" name="Rectangle 2"/>
          <p:cNvSpPr>
            <a:spLocks noGrp="1" noRot="1" noChangeArrowheads="1"/>
          </p:cNvSpPr>
          <p:nvPr>
            <p:ph type="title"/>
          </p:nvPr>
        </p:nvSpPr>
        <p:spPr>
          <a:xfrm>
            <a:off x="250825" y="44450"/>
            <a:ext cx="7772400" cy="908050"/>
          </a:xfrm>
        </p:spPr>
        <p:txBody>
          <a:bodyPr/>
          <a:lstStyle/>
          <a:p>
            <a:pPr eaLnBrk="1" hangingPunct="1">
              <a:defRPr/>
            </a:pPr>
            <a:r>
              <a:rPr lang="zh-CN" altLang="en-US" sz="3600" smtClean="0">
                <a:ea typeface="宋体" pitchFamily="2" charset="-122"/>
              </a:rPr>
              <a:t>面向对象方法学的优点</a:t>
            </a:r>
          </a:p>
        </p:txBody>
      </p:sp>
      <p:sp>
        <p:nvSpPr>
          <p:cNvPr id="247811" name="Rectangle 3"/>
          <p:cNvSpPr>
            <a:spLocks noGrp="1" noChangeArrowheads="1"/>
          </p:cNvSpPr>
          <p:nvPr>
            <p:ph type="body" idx="1"/>
          </p:nvPr>
        </p:nvSpPr>
        <p:spPr>
          <a:xfrm>
            <a:off x="609600" y="1341438"/>
            <a:ext cx="7772400" cy="5059362"/>
          </a:xfrm>
        </p:spPr>
        <p:txBody>
          <a:bodyPr/>
          <a:lstStyle/>
          <a:p>
            <a:pPr eaLnBrk="1" hangingPunct="1">
              <a:defRPr/>
            </a:pPr>
            <a:r>
              <a:rPr lang="zh-CN" altLang="en-US" b="1" smtClean="0">
                <a:latin typeface="宋体" pitchFamily="2" charset="-122"/>
                <a:ea typeface="宋体" pitchFamily="2" charset="-122"/>
              </a:rPr>
              <a:t>降低了软件产品的复杂性；</a:t>
            </a:r>
          </a:p>
          <a:p>
            <a:pPr eaLnBrk="1" hangingPunct="1">
              <a:defRPr/>
            </a:pPr>
            <a:r>
              <a:rPr lang="zh-CN" altLang="en-US" b="1" smtClean="0">
                <a:latin typeface="宋体" pitchFamily="2" charset="-122"/>
                <a:ea typeface="宋体" pitchFamily="2" charset="-122"/>
              </a:rPr>
              <a:t>提高了软件的可理解性；</a:t>
            </a:r>
          </a:p>
          <a:p>
            <a:pPr eaLnBrk="1" hangingPunct="1">
              <a:defRPr/>
            </a:pPr>
            <a:r>
              <a:rPr lang="zh-CN" altLang="en-US" b="1" smtClean="0">
                <a:latin typeface="宋体" pitchFamily="2" charset="-122"/>
                <a:ea typeface="宋体" pitchFamily="2" charset="-122"/>
              </a:rPr>
              <a:t>简化了软件的开发和维护工作；</a:t>
            </a:r>
          </a:p>
          <a:p>
            <a:pPr eaLnBrk="1" hangingPunct="1">
              <a:defRPr/>
            </a:pPr>
            <a:r>
              <a:rPr lang="zh-CN" altLang="en-US" b="1" smtClean="0">
                <a:latin typeface="宋体" pitchFamily="2" charset="-122"/>
                <a:ea typeface="宋体" pitchFamily="2" charset="-122"/>
              </a:rPr>
              <a:t>促进了软件重用。</a:t>
            </a:r>
          </a:p>
        </p:txBody>
      </p:sp>
      <p:sp>
        <p:nvSpPr>
          <p:cNvPr id="7373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260C0CD9-D583-4203-97FF-B3417473694A}" type="slidenum">
              <a:rPr lang="zh-CN" altLang="en-US" sz="1200" smtClean="0">
                <a:solidFill>
                  <a:schemeClr val="bg2"/>
                </a:solidFill>
                <a:latin typeface="Arial" pitchFamily="34" charset="0"/>
              </a:rPr>
              <a:pPr eaLnBrk="1" hangingPunct="1">
                <a:spcBef>
                  <a:spcPct val="0"/>
                </a:spcBef>
                <a:buClrTx/>
                <a:buSzTx/>
                <a:buFontTx/>
                <a:buNone/>
              </a:pPr>
              <a:t>68</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51234"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351235" name="Rectangle 3"/>
          <p:cNvSpPr>
            <a:spLocks noGrp="1" noChangeArrowheads="1"/>
          </p:cNvSpPr>
          <p:nvPr>
            <p:ph type="body" idx="1"/>
          </p:nvPr>
        </p:nvSpPr>
        <p:spPr/>
        <p:txBody>
          <a:bodyPr/>
          <a:lstStyle/>
          <a:p>
            <a:pPr eaLnBrk="1" hangingPunct="1">
              <a:buFont typeface="Wingdings" pitchFamily="2" charset="2"/>
              <a:buNone/>
              <a:defRPr/>
            </a:pPr>
            <a:endParaRPr lang="zh-CN" altLang="en-US" dirty="0" smtClean="0">
              <a:ea typeface="宋体" pitchFamily="2" charset="-122"/>
            </a:endParaRPr>
          </a:p>
        </p:txBody>
      </p:sp>
      <p:grpSp>
        <p:nvGrpSpPr>
          <p:cNvPr id="2" name="Group 4"/>
          <p:cNvGrpSpPr>
            <a:grpSpLocks/>
          </p:cNvGrpSpPr>
          <p:nvPr/>
        </p:nvGrpSpPr>
        <p:grpSpPr bwMode="auto">
          <a:xfrm>
            <a:off x="249238" y="1700213"/>
            <a:ext cx="7959725" cy="1368425"/>
            <a:chOff x="157" y="880"/>
            <a:chExt cx="5014" cy="1053"/>
          </a:xfrm>
        </p:grpSpPr>
        <p:grpSp>
          <p:nvGrpSpPr>
            <p:cNvPr id="74759" name="Group 5"/>
            <p:cNvGrpSpPr>
              <a:grpSpLocks/>
            </p:cNvGrpSpPr>
            <p:nvPr/>
          </p:nvGrpSpPr>
          <p:grpSpPr bwMode="auto">
            <a:xfrm>
              <a:off x="157" y="880"/>
              <a:ext cx="5014" cy="1053"/>
              <a:chOff x="157" y="880"/>
              <a:chExt cx="5014" cy="1053"/>
            </a:xfrm>
          </p:grpSpPr>
          <p:grpSp>
            <p:nvGrpSpPr>
              <p:cNvPr id="74761" name="Group 6"/>
              <p:cNvGrpSpPr>
                <a:grpSpLocks/>
              </p:cNvGrpSpPr>
              <p:nvPr/>
            </p:nvGrpSpPr>
            <p:grpSpPr bwMode="auto">
              <a:xfrm>
                <a:off x="295" y="880"/>
                <a:ext cx="4876" cy="1053"/>
                <a:chOff x="741" y="864"/>
                <a:chExt cx="3608" cy="779"/>
              </a:xfrm>
            </p:grpSpPr>
            <p:sp>
              <p:nvSpPr>
                <p:cNvPr id="74766" name="AutoShape 3"/>
                <p:cNvSpPr>
                  <a:spLocks noChangeArrowheads="1"/>
                </p:cNvSpPr>
                <p:nvPr/>
              </p:nvSpPr>
              <p:spPr bwMode="gray">
                <a:xfrm>
                  <a:off x="1314" y="946"/>
                  <a:ext cx="3035" cy="623"/>
                </a:xfrm>
                <a:prstGeom prst="roundRect">
                  <a:avLst>
                    <a:gd name="adj" fmla="val 1272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zh-CN" altLang="en-US" sz="1800">
                    <a:latin typeface="Calibri" pitchFamily="34" charset="0"/>
                    <a:cs typeface="Arial" pitchFamily="34" charset="0"/>
                  </a:endParaRPr>
                </a:p>
              </p:txBody>
            </p:sp>
            <p:grpSp>
              <p:nvGrpSpPr>
                <p:cNvPr id="74767" name="Group 5"/>
                <p:cNvGrpSpPr>
                  <a:grpSpLocks/>
                </p:cNvGrpSpPr>
                <p:nvPr/>
              </p:nvGrpSpPr>
              <p:grpSpPr bwMode="auto">
                <a:xfrm>
                  <a:off x="741" y="864"/>
                  <a:ext cx="780" cy="779"/>
                  <a:chOff x="802" y="845"/>
                  <a:chExt cx="827" cy="826"/>
                </a:xfrm>
              </p:grpSpPr>
              <p:sp>
                <p:nvSpPr>
                  <p:cNvPr id="74768" name="Oval 6"/>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zh-CN" altLang="en-US" sz="1800">
                      <a:latin typeface="Calibri" pitchFamily="34" charset="0"/>
                      <a:cs typeface="Arial" pitchFamily="34" charset="0"/>
                    </a:endParaRPr>
                  </a:p>
                </p:txBody>
              </p:sp>
              <p:sp>
                <p:nvSpPr>
                  <p:cNvPr id="74769" name="Oval 7"/>
                  <p:cNvSpPr>
                    <a:spLocks noChangeArrowheads="1"/>
                  </p:cNvSpPr>
                  <p:nvPr/>
                </p:nvSpPr>
                <p:spPr bwMode="gray">
                  <a:xfrm>
                    <a:off x="836" y="879"/>
                    <a:ext cx="758" cy="758"/>
                  </a:xfrm>
                  <a:prstGeom prst="ellipse">
                    <a:avLst/>
                  </a:prstGeom>
                  <a:noFill/>
                  <a:ln w="38100">
                    <a:solidFill>
                      <a:schemeClr val="accent1">
                        <a:alpha val="70195"/>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zh-CN" altLang="en-US" sz="1800">
                      <a:latin typeface="Calibri" pitchFamily="34" charset="0"/>
                      <a:cs typeface="Arial" pitchFamily="34" charset="0"/>
                    </a:endParaRPr>
                  </a:p>
                </p:txBody>
              </p:sp>
              <p:sp>
                <p:nvSpPr>
                  <p:cNvPr id="74770" name="Oval 8"/>
                  <p:cNvSpPr>
                    <a:spLocks noChangeArrowheads="1"/>
                  </p:cNvSpPr>
                  <p:nvPr/>
                </p:nvSpPr>
                <p:spPr bwMode="gray">
                  <a:xfrm>
                    <a:off x="870" y="915"/>
                    <a:ext cx="690" cy="690"/>
                  </a:xfrm>
                  <a:prstGeom prst="ellipse">
                    <a:avLst/>
                  </a:prstGeom>
                  <a:noFill/>
                  <a:ln w="38100">
                    <a:solidFill>
                      <a:schemeClr val="accent1">
                        <a:alpha val="30196"/>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zh-CN" altLang="en-US" sz="1800">
                      <a:latin typeface="Calibri" pitchFamily="34" charset="0"/>
                      <a:cs typeface="Arial" pitchFamily="34" charset="0"/>
                    </a:endParaRPr>
                  </a:p>
                </p:txBody>
              </p:sp>
            </p:grpSp>
          </p:grpSp>
          <p:grpSp>
            <p:nvGrpSpPr>
              <p:cNvPr id="74762" name="Group 12"/>
              <p:cNvGrpSpPr>
                <a:grpSpLocks/>
              </p:cNvGrpSpPr>
              <p:nvPr/>
            </p:nvGrpSpPr>
            <p:grpSpPr bwMode="auto">
              <a:xfrm>
                <a:off x="157" y="1242"/>
                <a:ext cx="1272" cy="292"/>
                <a:chOff x="547" y="1158"/>
                <a:chExt cx="1499" cy="383"/>
              </a:xfrm>
            </p:grpSpPr>
            <p:sp>
              <p:nvSpPr>
                <p:cNvPr id="351245" name="AutoShape 13"/>
                <p:cNvSpPr>
                  <a:spLocks noChangeArrowheads="1"/>
                </p:cNvSpPr>
                <p:nvPr/>
              </p:nvSpPr>
              <p:spPr bwMode="gray">
                <a:xfrm>
                  <a:off x="547" y="1161"/>
                  <a:ext cx="1499" cy="380"/>
                </a:xfrm>
                <a:prstGeom prst="roundRect">
                  <a:avLst>
                    <a:gd name="adj" fmla="val 16667"/>
                  </a:avLst>
                </a:prstGeom>
                <a:gradFill rotWithShape="1">
                  <a:gsLst>
                    <a:gs pos="0">
                      <a:schemeClr val="hlink"/>
                    </a:gs>
                    <a:gs pos="100000">
                      <a:schemeClr val="hlink">
                        <a:gamma/>
                        <a:shade val="79216"/>
                        <a:invGamma/>
                      </a:schemeClr>
                    </a:gs>
                  </a:gsLst>
                  <a:lin ang="5400000" scaled="1"/>
                </a:gradFill>
                <a:ln w="9525">
                  <a:noFill/>
                  <a:round/>
                  <a:headEnd/>
                  <a:tailEnd/>
                </a:ln>
                <a:effectLst/>
              </p:spPr>
              <p:txBody>
                <a:bodyPr wrap="none" anchor="ctr"/>
                <a:lstStyle/>
                <a:p>
                  <a:pPr algn="ctr" eaLnBrk="0" hangingPunct="0">
                    <a:defRPr/>
                  </a:pPr>
                  <a:r>
                    <a:rPr lang="en-US" altLang="zh-CN" sz="3200" b="1">
                      <a:effectLst>
                        <a:outerShdw blurRad="38100" dist="38100" dir="2700000" algn="tl">
                          <a:srgbClr val="000000"/>
                        </a:outerShdw>
                      </a:effectLst>
                      <a:latin typeface="Garamond" pitchFamily="18" charset="0"/>
                    </a:rPr>
                    <a:t>Tool</a:t>
                  </a:r>
                  <a:endParaRPr lang="zh-CN" altLang="en-US" sz="3200" b="1">
                    <a:effectLst>
                      <a:outerShdw blurRad="38100" dist="38100" dir="2700000" algn="tl">
                        <a:srgbClr val="000000"/>
                      </a:outerShdw>
                    </a:effectLst>
                    <a:latin typeface="Garamond" pitchFamily="18" charset="0"/>
                  </a:endParaRPr>
                </a:p>
              </p:txBody>
            </p:sp>
            <p:pic>
              <p:nvPicPr>
                <p:cNvPr id="74764" name="Picture 14" descr="Picture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 y="1325"/>
                  <a:ext cx="2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5" name="Picture 15" descr="Picture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770" y="1158"/>
                  <a:ext cx="2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74760" name="Rectangle 16"/>
            <p:cNvSpPr>
              <a:spLocks noChangeArrowheads="1"/>
            </p:cNvSpPr>
            <p:nvPr/>
          </p:nvSpPr>
          <p:spPr bwMode="auto">
            <a:xfrm>
              <a:off x="1429" y="1014"/>
              <a:ext cx="3674"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2000"/>
                <a:t>instrument or automated system for accomplishing something in a better way.</a:t>
              </a:r>
            </a:p>
            <a:p>
              <a:pPr>
                <a:spcBef>
                  <a:spcPct val="0"/>
                </a:spcBef>
                <a:buClrTx/>
                <a:buSzTx/>
                <a:buFontTx/>
                <a:buNone/>
              </a:pPr>
              <a:r>
                <a:rPr lang="zh-CN" altLang="en-US" sz="2000" b="1">
                  <a:latin typeface="Times New Roman" pitchFamily="18" charset="0"/>
                </a:rPr>
                <a:t>为较好完成一件事情的设备或自动化系统 </a:t>
              </a:r>
            </a:p>
          </p:txBody>
        </p:sp>
      </p:grpSp>
      <p:sp>
        <p:nvSpPr>
          <p:cNvPr id="74758" name="灯片编号占位符 1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FE84260B-7206-494B-BC06-D4CCCBEDBAB3}" type="slidenum">
              <a:rPr lang="zh-CN" altLang="en-US" sz="1200" smtClean="0">
                <a:solidFill>
                  <a:schemeClr val="bg2"/>
                </a:solidFill>
                <a:latin typeface="Arial" pitchFamily="34" charset="0"/>
              </a:rPr>
              <a:pPr eaLnBrk="1" hangingPunct="1">
                <a:spcBef>
                  <a:spcPct val="0"/>
                </a:spcBef>
                <a:buClrTx/>
                <a:buSzTx/>
                <a:buFontTx/>
                <a:buNone/>
              </a:pPr>
              <a:t>69</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67970"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467971" name="Rectangle 3"/>
          <p:cNvSpPr>
            <a:spLocks noGrp="1" noChangeArrowheads="1"/>
          </p:cNvSpPr>
          <p:nvPr>
            <p:ph type="body" idx="1"/>
          </p:nvPr>
        </p:nvSpPr>
        <p:spPr/>
        <p:txBody>
          <a:bodyPr/>
          <a:lstStyle/>
          <a:p>
            <a:pPr eaLnBrk="1" hangingPunct="1">
              <a:lnSpc>
                <a:spcPct val="90000"/>
              </a:lnSpc>
              <a:defRPr/>
            </a:pPr>
            <a:r>
              <a:rPr lang="zh-CN" altLang="en-US" sz="2400" b="1" dirty="0" smtClean="0">
                <a:ea typeface="宋体" pitchFamily="2" charset="-122"/>
              </a:rPr>
              <a:t>预备知识或先修课程要求</a:t>
            </a:r>
            <a:endParaRPr lang="zh-CN" altLang="en-US" sz="2400" dirty="0" smtClean="0">
              <a:ea typeface="宋体" pitchFamily="2" charset="-122"/>
            </a:endParaRPr>
          </a:p>
          <a:p>
            <a:pPr eaLnBrk="1" hangingPunct="1">
              <a:lnSpc>
                <a:spcPct val="90000"/>
              </a:lnSpc>
              <a:defRPr/>
            </a:pPr>
            <a:r>
              <a:rPr lang="zh-CN" altLang="en-US" sz="2400" dirty="0" smtClean="0">
                <a:ea typeface="宋体" pitchFamily="2" charset="-122"/>
              </a:rPr>
              <a:t>先修课程：程序设计基础，面向对象程序设计，数据结构，数据库原理，统一建模语言及工具，管理经济学。</a:t>
            </a:r>
          </a:p>
          <a:p>
            <a:pPr eaLnBrk="1" hangingPunct="1">
              <a:lnSpc>
                <a:spcPct val="90000"/>
              </a:lnSpc>
              <a:defRPr/>
            </a:pPr>
            <a:r>
              <a:rPr lang="zh-CN" altLang="en-US" sz="2400" dirty="0" smtClean="0">
                <a:ea typeface="宋体" pitchFamily="2" charset="-122"/>
              </a:rPr>
              <a:t>后续课程：统一软件开发过程，软件工程工具与应用，项目计划与控制，项目组织与团队管理，项目质量保证与测试。</a:t>
            </a:r>
          </a:p>
          <a:p>
            <a:pPr eaLnBrk="1" hangingPunct="1">
              <a:lnSpc>
                <a:spcPct val="90000"/>
              </a:lnSpc>
              <a:defRPr/>
            </a:pPr>
            <a:r>
              <a:rPr lang="zh-CN" altLang="en-US" sz="2400" dirty="0" smtClean="0">
                <a:ea typeface="宋体" pitchFamily="2" charset="-122"/>
              </a:rPr>
              <a:t>先修课程在本课程的第一章、第二章、第三章、第五章、第六章均有明确的知识点及方法关联，本课程的内容继承了上述先行课中的基本理论和方法，并在本课程的方法和理论中加以运用。</a:t>
            </a:r>
          </a:p>
          <a:p>
            <a:pPr eaLnBrk="1" hangingPunct="1">
              <a:lnSpc>
                <a:spcPct val="90000"/>
              </a:lnSpc>
              <a:defRPr/>
            </a:pPr>
            <a:r>
              <a:rPr lang="zh-CN" altLang="en-US" sz="2400" dirty="0" smtClean="0">
                <a:ea typeface="宋体" pitchFamily="2" charset="-122"/>
              </a:rPr>
              <a:t>本课程因为其概论性质，对后续课程的基本概念加以了简要说明，后续课程在各自不同的侧面对本课程的相关章节内容进行了详细的展开。</a:t>
            </a:r>
          </a:p>
        </p:txBody>
      </p:sp>
      <p:sp>
        <p:nvSpPr>
          <p:cNvPr id="922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7DF099E0-872F-439C-B9A8-6EB168BBD8F9}" type="slidenum">
              <a:rPr lang="zh-CN" altLang="en-US" sz="1200" smtClean="0">
                <a:solidFill>
                  <a:schemeClr val="bg2"/>
                </a:solidFill>
                <a:latin typeface="Arial" pitchFamily="34" charset="0"/>
              </a:rPr>
              <a:pPr eaLnBrk="1" hangingPunct="1">
                <a:spcBef>
                  <a:spcPct val="0"/>
                </a:spcBef>
                <a:buClrTx/>
                <a:buSzTx/>
                <a:buFontTx/>
                <a:buNone/>
              </a:pPr>
              <a:t>7</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55330"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355331" name="Rectangle 3"/>
          <p:cNvSpPr>
            <a:spLocks noGrp="1" noChangeArrowheads="1"/>
          </p:cNvSpPr>
          <p:nvPr>
            <p:ph type="body" idx="1"/>
          </p:nvPr>
        </p:nvSpPr>
        <p:spPr/>
        <p:txBody>
          <a:bodyPr/>
          <a:lstStyle/>
          <a:p>
            <a:pPr eaLnBrk="1" hangingPunct="1">
              <a:defRPr/>
            </a:pPr>
            <a:r>
              <a:rPr lang="zh-CN" altLang="en-US" smtClean="0">
                <a:ea typeface="宋体" pitchFamily="2" charset="-122"/>
              </a:rPr>
              <a:t>软件工具是指为了支援软件人员的开发和维护活动而使用的软件。例如项目估算工具、需求分析工具、设计工具、编程和调试工具、测试工具和维护工具等。使用了软件工具后可以大大提高软件的生产率和质量。 </a:t>
            </a:r>
          </a:p>
        </p:txBody>
      </p:sp>
      <p:sp>
        <p:nvSpPr>
          <p:cNvPr id="7578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B46BBC86-56C8-4DC0-81EE-288BBB2E06B1}" type="slidenum">
              <a:rPr lang="zh-CN" altLang="en-US" sz="1200" smtClean="0">
                <a:solidFill>
                  <a:schemeClr val="bg2"/>
                </a:solidFill>
                <a:latin typeface="Arial" pitchFamily="34" charset="0"/>
              </a:rPr>
              <a:pPr eaLnBrk="1" hangingPunct="1">
                <a:spcBef>
                  <a:spcPct val="0"/>
                </a:spcBef>
                <a:buClrTx/>
                <a:buSzTx/>
                <a:buFontTx/>
                <a:buNone/>
              </a:pPr>
              <a:t>70</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52258"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352259" name="Rectangle 3"/>
          <p:cNvSpPr>
            <a:spLocks noGrp="1" noChangeArrowheads="1"/>
          </p:cNvSpPr>
          <p:nvPr>
            <p:ph type="body" idx="1"/>
          </p:nvPr>
        </p:nvSpPr>
        <p:spPr/>
        <p:txBody>
          <a:bodyPr/>
          <a:lstStyle/>
          <a:p>
            <a:pPr eaLnBrk="1" hangingPunct="1">
              <a:defRPr/>
            </a:pPr>
            <a:r>
              <a:rPr lang="zh-CN" altLang="en-US" smtClean="0">
                <a:ea typeface="宋体" pitchFamily="2" charset="-122"/>
              </a:rPr>
              <a:t>软件工具为软件工程方法提供了自动的或半自动的软件支撑环境。目前，已经推出了许多软件工具，这些软件工具集成起来，建立起称之为计算机辅助软件工程</a:t>
            </a:r>
            <a:r>
              <a:rPr lang="en-US" altLang="zh-CN" smtClean="0">
                <a:ea typeface="宋体" pitchFamily="2" charset="-122"/>
              </a:rPr>
              <a:t>(CASE)</a:t>
            </a:r>
            <a:r>
              <a:rPr lang="zh-CN" altLang="en-US" smtClean="0">
                <a:ea typeface="宋体" pitchFamily="2" charset="-122"/>
              </a:rPr>
              <a:t>的软件开发支撑系统。</a:t>
            </a:r>
            <a:r>
              <a:rPr lang="en-US" altLang="zh-CN" smtClean="0">
                <a:ea typeface="宋体" pitchFamily="2" charset="-122"/>
              </a:rPr>
              <a:t>CASE</a:t>
            </a:r>
            <a:r>
              <a:rPr lang="zh-CN" altLang="en-US" smtClean="0">
                <a:ea typeface="宋体" pitchFamily="2" charset="-122"/>
              </a:rPr>
              <a:t>将各种软件工具、开发机器和一个存放开发过程信息的工程数据库组合起来形成一个软件工程环境。在适当的软件工具的帮助下，人们可以把开发工作做得既快又好。 </a:t>
            </a:r>
          </a:p>
        </p:txBody>
      </p:sp>
      <p:sp>
        <p:nvSpPr>
          <p:cNvPr id="7680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05287D16-51BA-4103-94FE-695301214603}" type="slidenum">
              <a:rPr lang="zh-CN" altLang="en-US" sz="1200" smtClean="0">
                <a:solidFill>
                  <a:schemeClr val="bg2"/>
                </a:solidFill>
                <a:latin typeface="Arial" pitchFamily="34" charset="0"/>
              </a:rPr>
              <a:pPr eaLnBrk="1" hangingPunct="1">
                <a:spcBef>
                  <a:spcPct val="0"/>
                </a:spcBef>
                <a:buClrTx/>
                <a:buSzTx/>
                <a:buFontTx/>
                <a:buNone/>
              </a:pPr>
              <a:t>71</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56354"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77828" name="Rectangle 3"/>
          <p:cNvSpPr>
            <a:spLocks noGrp="1" noChangeArrowheads="1"/>
          </p:cNvSpPr>
          <p:nvPr>
            <p:ph type="body" idx="1"/>
          </p:nvPr>
        </p:nvSpPr>
        <p:spPr/>
        <p:txBody>
          <a:bodyPr/>
          <a:lstStyle/>
          <a:p>
            <a:pPr eaLnBrk="1" hangingPunct="1">
              <a:buFont typeface="Wingdings" pitchFamily="2" charset="2"/>
              <a:buNone/>
            </a:pPr>
            <a:endParaRPr lang="zh-CN" altLang="en-US" smtClean="0">
              <a:effectLst/>
              <a:ea typeface="宋体" pitchFamily="2" charset="-122"/>
            </a:endParaRPr>
          </a:p>
        </p:txBody>
      </p:sp>
      <p:grpSp>
        <p:nvGrpSpPr>
          <p:cNvPr id="2" name="Group 4"/>
          <p:cNvGrpSpPr>
            <a:grpSpLocks/>
          </p:cNvGrpSpPr>
          <p:nvPr/>
        </p:nvGrpSpPr>
        <p:grpSpPr bwMode="auto">
          <a:xfrm>
            <a:off x="755650" y="3357563"/>
            <a:ext cx="7200900" cy="1366837"/>
            <a:chOff x="476" y="1958"/>
            <a:chExt cx="4536" cy="928"/>
          </a:xfrm>
        </p:grpSpPr>
        <p:grpSp>
          <p:nvGrpSpPr>
            <p:cNvPr id="77831" name="Group 5"/>
            <p:cNvGrpSpPr>
              <a:grpSpLocks/>
            </p:cNvGrpSpPr>
            <p:nvPr/>
          </p:nvGrpSpPr>
          <p:grpSpPr bwMode="auto">
            <a:xfrm>
              <a:off x="521" y="1958"/>
              <a:ext cx="4400" cy="928"/>
              <a:chOff x="1420" y="1570"/>
              <a:chExt cx="3617" cy="779"/>
            </a:xfrm>
          </p:grpSpPr>
          <p:sp>
            <p:nvSpPr>
              <p:cNvPr id="77837" name="AutoShape 10"/>
              <p:cNvSpPr>
                <a:spLocks noChangeArrowheads="1"/>
              </p:cNvSpPr>
              <p:nvPr/>
            </p:nvSpPr>
            <p:spPr bwMode="gray">
              <a:xfrm>
                <a:off x="1420" y="1652"/>
                <a:ext cx="3035" cy="623"/>
              </a:xfrm>
              <a:prstGeom prst="roundRect">
                <a:avLst>
                  <a:gd name="adj" fmla="val 12727"/>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zh-CN" altLang="en-US" sz="1800">
                  <a:latin typeface="Calibri" pitchFamily="34" charset="0"/>
                  <a:cs typeface="Arial" pitchFamily="34" charset="0"/>
                </a:endParaRPr>
              </a:p>
            </p:txBody>
          </p:sp>
          <p:grpSp>
            <p:nvGrpSpPr>
              <p:cNvPr id="77838" name="Group 12"/>
              <p:cNvGrpSpPr>
                <a:grpSpLocks/>
              </p:cNvGrpSpPr>
              <p:nvPr/>
            </p:nvGrpSpPr>
            <p:grpSpPr bwMode="auto">
              <a:xfrm>
                <a:off x="4257" y="1570"/>
                <a:ext cx="780" cy="779"/>
                <a:chOff x="802" y="845"/>
                <a:chExt cx="827" cy="826"/>
              </a:xfrm>
            </p:grpSpPr>
            <p:sp>
              <p:nvSpPr>
                <p:cNvPr id="77839" name="Oval 13"/>
                <p:cNvSpPr>
                  <a:spLocks noChangeArrowheads="1"/>
                </p:cNvSpPr>
                <p:nvPr/>
              </p:nvSpPr>
              <p:spPr bwMode="gray">
                <a:xfrm>
                  <a:off x="802" y="845"/>
                  <a:ext cx="827" cy="826"/>
                </a:xfrm>
                <a:prstGeom prst="ellipse">
                  <a:avLst/>
                </a:prstGeom>
                <a:solidFill>
                  <a:srgbClr val="F8F8F8"/>
                </a:solidFill>
                <a:ln w="38100">
                  <a:solidFill>
                    <a:schemeClr val="accent2"/>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zh-CN" altLang="en-US" sz="1800">
                    <a:latin typeface="Calibri" pitchFamily="34" charset="0"/>
                    <a:cs typeface="Arial" pitchFamily="34" charset="0"/>
                  </a:endParaRPr>
                </a:p>
              </p:txBody>
            </p:sp>
            <p:sp>
              <p:nvSpPr>
                <p:cNvPr id="77840" name="Oval 14"/>
                <p:cNvSpPr>
                  <a:spLocks noChangeArrowheads="1"/>
                </p:cNvSpPr>
                <p:nvPr/>
              </p:nvSpPr>
              <p:spPr bwMode="gray">
                <a:xfrm>
                  <a:off x="836" y="879"/>
                  <a:ext cx="758" cy="758"/>
                </a:xfrm>
                <a:prstGeom prst="ellipse">
                  <a:avLst/>
                </a:prstGeom>
                <a:noFill/>
                <a:ln w="38100">
                  <a:solidFill>
                    <a:schemeClr val="accent2">
                      <a:alpha val="70195"/>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zh-CN" altLang="en-US" sz="1800">
                    <a:latin typeface="Calibri" pitchFamily="34" charset="0"/>
                    <a:cs typeface="Arial" pitchFamily="34" charset="0"/>
                  </a:endParaRPr>
                </a:p>
              </p:txBody>
            </p:sp>
            <p:sp>
              <p:nvSpPr>
                <p:cNvPr id="77841" name="Oval 15"/>
                <p:cNvSpPr>
                  <a:spLocks noChangeArrowheads="1"/>
                </p:cNvSpPr>
                <p:nvPr/>
              </p:nvSpPr>
              <p:spPr bwMode="gray">
                <a:xfrm>
                  <a:off x="870" y="915"/>
                  <a:ext cx="690" cy="690"/>
                </a:xfrm>
                <a:prstGeom prst="ellipse">
                  <a:avLst/>
                </a:prstGeom>
                <a:noFill/>
                <a:ln w="38100">
                  <a:solidFill>
                    <a:schemeClr val="accent2">
                      <a:alpha val="30196"/>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zh-CN" altLang="en-US" sz="1800">
                    <a:latin typeface="Calibri" pitchFamily="34" charset="0"/>
                    <a:cs typeface="Arial" pitchFamily="34" charset="0"/>
                  </a:endParaRPr>
                </a:p>
              </p:txBody>
            </p:sp>
          </p:grpSp>
        </p:grpSp>
        <p:grpSp>
          <p:nvGrpSpPr>
            <p:cNvPr id="77832" name="Group 11"/>
            <p:cNvGrpSpPr>
              <a:grpSpLocks/>
            </p:cNvGrpSpPr>
            <p:nvPr/>
          </p:nvGrpSpPr>
          <p:grpSpPr bwMode="auto">
            <a:xfrm>
              <a:off x="3878" y="2250"/>
              <a:ext cx="1134" cy="318"/>
              <a:chOff x="2112" y="1158"/>
              <a:chExt cx="1499" cy="383"/>
            </a:xfrm>
          </p:grpSpPr>
          <p:sp>
            <p:nvSpPr>
              <p:cNvPr id="356364" name="AutoShape 12"/>
              <p:cNvSpPr>
                <a:spLocks noChangeArrowheads="1"/>
              </p:cNvSpPr>
              <p:nvPr/>
            </p:nvSpPr>
            <p:spPr bwMode="ltGray">
              <a:xfrm>
                <a:off x="2112" y="1162"/>
                <a:ext cx="1499" cy="379"/>
              </a:xfrm>
              <a:prstGeom prst="roundRect">
                <a:avLst>
                  <a:gd name="adj" fmla="val 16667"/>
                </a:avLst>
              </a:prstGeom>
              <a:gradFill rotWithShape="1">
                <a:gsLst>
                  <a:gs pos="0">
                    <a:schemeClr val="accent2"/>
                  </a:gs>
                  <a:gs pos="100000">
                    <a:schemeClr val="accent2">
                      <a:gamma/>
                      <a:shade val="79216"/>
                      <a:invGamma/>
                    </a:schemeClr>
                  </a:gs>
                </a:gsLst>
                <a:lin ang="5400000" scaled="1"/>
              </a:gradFill>
              <a:ln w="9525">
                <a:noFill/>
                <a:round/>
                <a:headEnd/>
                <a:tailEnd/>
              </a:ln>
              <a:effectLst/>
            </p:spPr>
            <p:txBody>
              <a:bodyPr wrap="none" anchor="ctr"/>
              <a:lstStyle/>
              <a:p>
                <a:pPr algn="ctr" eaLnBrk="0" hangingPunct="0">
                  <a:defRPr/>
                </a:pPr>
                <a:r>
                  <a:rPr lang="en-US" altLang="zh-CN" sz="2800" b="1">
                    <a:effectLst>
                      <a:outerShdw blurRad="38100" dist="38100" dir="2700000" algn="tl">
                        <a:srgbClr val="000000"/>
                      </a:outerShdw>
                    </a:effectLst>
                    <a:latin typeface="Garamond" pitchFamily="18" charset="0"/>
                  </a:rPr>
                  <a:t>Procedure</a:t>
                </a:r>
                <a:endParaRPr lang="zh-CN" altLang="en-US" sz="2800" b="1">
                  <a:effectLst>
                    <a:outerShdw blurRad="38100" dist="38100" dir="2700000" algn="tl">
                      <a:srgbClr val="000000"/>
                    </a:outerShdw>
                  </a:effectLst>
                  <a:latin typeface="Garamond" pitchFamily="18" charset="0"/>
                </a:endParaRPr>
              </a:p>
            </p:txBody>
          </p:sp>
          <p:pic>
            <p:nvPicPr>
              <p:cNvPr id="77835" name="Picture 13" descr="Picture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2119" y="1331"/>
                <a:ext cx="2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6" name="Picture 14" descr="Picture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ltGray">
              <a:xfrm rot="10800000">
                <a:off x="3336" y="1158"/>
                <a:ext cx="2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833" name="Text Box 15"/>
            <p:cNvSpPr txBox="1">
              <a:spLocks noChangeArrowheads="1"/>
            </p:cNvSpPr>
            <p:nvPr/>
          </p:nvSpPr>
          <p:spPr bwMode="auto">
            <a:xfrm>
              <a:off x="476" y="2049"/>
              <a:ext cx="3674"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2000">
                  <a:solidFill>
                    <a:srgbClr val="0000CC"/>
                  </a:solidFill>
                </a:rPr>
                <a:t>recipe for combination of tools and techniques, produce a particular product.</a:t>
              </a:r>
            </a:p>
            <a:p>
              <a:pPr>
                <a:spcBef>
                  <a:spcPct val="0"/>
                </a:spcBef>
                <a:buClrTx/>
                <a:buSzTx/>
                <a:buFontTx/>
                <a:buNone/>
              </a:pPr>
              <a:r>
                <a:rPr lang="zh-CN" altLang="en-US" sz="2000" b="1">
                  <a:latin typeface="Times New Roman" pitchFamily="18" charset="0"/>
                </a:rPr>
                <a:t>将技术和工具结合的方法，来生产一个特定的产品 </a:t>
              </a:r>
              <a:endParaRPr lang="en-US" altLang="zh-CN" sz="2000" b="1">
                <a:latin typeface="Times New Roman" pitchFamily="18" charset="0"/>
              </a:endParaRPr>
            </a:p>
          </p:txBody>
        </p:sp>
      </p:grpSp>
      <p:sp>
        <p:nvSpPr>
          <p:cNvPr id="77830" name="灯片编号占位符 1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80103105-220E-43E0-AA09-616D25E64C7A}" type="slidenum">
              <a:rPr lang="zh-CN" altLang="en-US" sz="1200" smtClean="0">
                <a:solidFill>
                  <a:schemeClr val="bg2"/>
                </a:solidFill>
                <a:latin typeface="Arial" pitchFamily="34" charset="0"/>
              </a:rPr>
              <a:pPr eaLnBrk="1" hangingPunct="1">
                <a:spcBef>
                  <a:spcPct val="0"/>
                </a:spcBef>
                <a:buClrTx/>
                <a:buSzTx/>
                <a:buFontTx/>
                <a:buNone/>
              </a:pPr>
              <a:t>72</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53282"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353283" name="Rectangle 3"/>
          <p:cNvSpPr>
            <a:spLocks noGrp="1" noChangeArrowheads="1"/>
          </p:cNvSpPr>
          <p:nvPr>
            <p:ph type="body" idx="1"/>
          </p:nvPr>
        </p:nvSpPr>
        <p:spPr>
          <a:xfrm>
            <a:off x="457200" y="1295400"/>
            <a:ext cx="8229600" cy="5157936"/>
          </a:xfrm>
        </p:spPr>
        <p:txBody>
          <a:bodyPr/>
          <a:lstStyle/>
          <a:p>
            <a:pPr eaLnBrk="1" hangingPunct="1">
              <a:lnSpc>
                <a:spcPct val="90000"/>
              </a:lnSpc>
              <a:defRPr/>
            </a:pPr>
            <a:r>
              <a:rPr lang="zh-CN" altLang="en-US" b="1" dirty="0" smtClean="0">
                <a:ea typeface="宋体" pitchFamily="2" charset="-122"/>
              </a:rPr>
              <a:t>软件工程过程</a:t>
            </a:r>
            <a:r>
              <a:rPr lang="zh-CN" altLang="en-US" dirty="0" smtClean="0">
                <a:ea typeface="宋体" pitchFamily="2" charset="-122"/>
              </a:rPr>
              <a:t>则是将软件工程的方法和工具综合起来以达到合理、及时地进行计算机软件开发的目的。</a:t>
            </a:r>
            <a:endParaRPr lang="en-US" altLang="zh-CN" dirty="0" smtClean="0">
              <a:ea typeface="宋体" pitchFamily="2" charset="-122"/>
            </a:endParaRPr>
          </a:p>
          <a:p>
            <a:pPr eaLnBrk="1" hangingPunct="1">
              <a:lnSpc>
                <a:spcPct val="90000"/>
              </a:lnSpc>
              <a:defRPr/>
            </a:pPr>
            <a:r>
              <a:rPr lang="zh-CN" altLang="en-US" dirty="0" smtClean="0">
                <a:ea typeface="宋体" pitchFamily="2" charset="-122"/>
              </a:rPr>
              <a:t>过程定义了方法使用的顺序、要求交付的文档资料、为保证质量和协调变化所需要的管理、及软件开发各个阶段完成的里程碑。 </a:t>
            </a:r>
            <a:br>
              <a:rPr lang="zh-CN" altLang="en-US" dirty="0" smtClean="0">
                <a:ea typeface="宋体" pitchFamily="2" charset="-122"/>
              </a:rPr>
            </a:br>
            <a:r>
              <a:rPr lang="zh-CN" altLang="en-US" dirty="0" smtClean="0">
                <a:ea typeface="宋体" pitchFamily="2" charset="-122"/>
              </a:rPr>
              <a:t/>
            </a:r>
            <a:br>
              <a:rPr lang="zh-CN" altLang="en-US" dirty="0" smtClean="0">
                <a:ea typeface="宋体" pitchFamily="2" charset="-122"/>
              </a:rPr>
            </a:br>
            <a:r>
              <a:rPr lang="zh-CN" altLang="en-US" dirty="0" smtClean="0">
                <a:ea typeface="宋体" pitchFamily="2" charset="-122"/>
              </a:rPr>
              <a:t>　　</a:t>
            </a:r>
            <a:br>
              <a:rPr lang="zh-CN" altLang="en-US" dirty="0" smtClean="0">
                <a:ea typeface="宋体" pitchFamily="2" charset="-122"/>
              </a:rPr>
            </a:br>
            <a:r>
              <a:rPr lang="zh-CN" altLang="en-US" dirty="0" smtClean="0">
                <a:ea typeface="宋体" pitchFamily="2" charset="-122"/>
              </a:rPr>
              <a:t/>
            </a:r>
            <a:br>
              <a:rPr lang="zh-CN" altLang="en-US" dirty="0" smtClean="0">
                <a:ea typeface="宋体" pitchFamily="2" charset="-122"/>
              </a:rPr>
            </a:br>
            <a:r>
              <a:rPr lang="zh-CN" altLang="en-US" dirty="0" smtClean="0">
                <a:ea typeface="宋体" pitchFamily="2" charset="-122"/>
              </a:rPr>
              <a:t>　　　　</a:t>
            </a:r>
          </a:p>
        </p:txBody>
      </p:sp>
      <p:sp>
        <p:nvSpPr>
          <p:cNvPr id="7885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058FCBA1-3DDA-4305-89F3-3DB7AFC082CB}" type="slidenum">
              <a:rPr lang="zh-CN" altLang="en-US" sz="1200" smtClean="0">
                <a:solidFill>
                  <a:schemeClr val="bg2"/>
                </a:solidFill>
                <a:latin typeface="Arial" pitchFamily="34" charset="0"/>
              </a:rPr>
              <a:pPr eaLnBrk="1" hangingPunct="1">
                <a:spcBef>
                  <a:spcPct val="0"/>
                </a:spcBef>
                <a:buClrTx/>
                <a:buSzTx/>
                <a:buFontTx/>
                <a:buNone/>
              </a:pPr>
              <a:t>73</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57378"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357379" name="Rectangle 3"/>
          <p:cNvSpPr>
            <a:spLocks noGrp="1" noChangeArrowheads="1"/>
          </p:cNvSpPr>
          <p:nvPr>
            <p:ph type="body" idx="1"/>
          </p:nvPr>
        </p:nvSpPr>
        <p:spPr/>
        <p:txBody>
          <a:bodyPr/>
          <a:lstStyle/>
          <a:p>
            <a:pPr eaLnBrk="1" hangingPunct="1">
              <a:defRPr/>
            </a:pPr>
            <a:r>
              <a:rPr lang="zh-CN" altLang="en-US" sz="2800" smtClean="0">
                <a:ea typeface="宋体" pitchFamily="2" charset="-122"/>
              </a:rPr>
              <a:t>软件工程过程规定了在获取、供应、开发、运行和维护软件时需要实施的过程、活动和任务。其目的是为各种人员提供一个公共的框架，以便用相同的语言进行交流。这个框架由几个重要过程组成，在这些过程中包含有用来获取、供应、开发、运行和维护软件所用的基本的、一致的要求。该框架还包含有用于控制和管理软件的过程。各种组织或开发机构可以根据具体情况进行选择和剪裁。可以在机构的内部或外部实施。</a:t>
            </a:r>
          </a:p>
        </p:txBody>
      </p:sp>
      <p:sp>
        <p:nvSpPr>
          <p:cNvPr id="7987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E42A5473-F768-47CC-92DA-23793A106620}" type="slidenum">
              <a:rPr lang="zh-CN" altLang="en-US" sz="1200" smtClean="0">
                <a:solidFill>
                  <a:schemeClr val="bg2"/>
                </a:solidFill>
                <a:latin typeface="Arial" pitchFamily="34" charset="0"/>
              </a:rPr>
              <a:pPr eaLnBrk="1" hangingPunct="1">
                <a:spcBef>
                  <a:spcPct val="0"/>
                </a:spcBef>
                <a:buClrTx/>
                <a:buSzTx/>
                <a:buFontTx/>
                <a:buNone/>
              </a:pPr>
              <a:t>74</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54306"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354307" name="Rectangle 3"/>
          <p:cNvSpPr>
            <a:spLocks noGrp="1" noChangeArrowheads="1"/>
          </p:cNvSpPr>
          <p:nvPr>
            <p:ph type="body" idx="1"/>
          </p:nvPr>
        </p:nvSpPr>
        <p:spPr/>
        <p:txBody>
          <a:bodyPr/>
          <a:lstStyle/>
          <a:p>
            <a:pPr eaLnBrk="1" hangingPunct="1">
              <a:defRPr/>
            </a:pPr>
            <a:r>
              <a:rPr lang="zh-CN" altLang="en-US" sz="2800" dirty="0" smtClean="0">
                <a:ea typeface="宋体" pitchFamily="2" charset="-122"/>
              </a:rPr>
              <a:t>软件工程过程通常包含四种基本的过程活动：</a:t>
            </a:r>
            <a:br>
              <a:rPr lang="zh-CN" altLang="en-US" sz="2800" dirty="0" smtClean="0">
                <a:ea typeface="宋体" pitchFamily="2" charset="-122"/>
              </a:rPr>
            </a:br>
            <a:r>
              <a:rPr lang="zh-CN" altLang="en-US" sz="2800" dirty="0" smtClean="0">
                <a:ea typeface="宋体" pitchFamily="2" charset="-122"/>
              </a:rPr>
              <a:t>　 </a:t>
            </a:r>
            <a:r>
              <a:rPr lang="en-US" altLang="zh-CN" sz="2800" dirty="0" smtClean="0">
                <a:ea typeface="宋体" pitchFamily="2" charset="-122"/>
              </a:rPr>
              <a:t>·</a:t>
            </a:r>
            <a:r>
              <a:rPr lang="en-US" altLang="zh-CN" sz="2800" b="1" dirty="0" smtClean="0">
                <a:solidFill>
                  <a:srgbClr val="FFFF00"/>
                </a:solidFill>
                <a:ea typeface="宋体" pitchFamily="2" charset="-122"/>
              </a:rPr>
              <a:t>P (Plan):</a:t>
            </a:r>
            <a:r>
              <a:rPr lang="zh-CN" altLang="en-US" sz="2800" b="1" dirty="0" smtClean="0">
                <a:solidFill>
                  <a:srgbClr val="FFFF00"/>
                </a:solidFill>
                <a:ea typeface="宋体" pitchFamily="2" charset="-122"/>
              </a:rPr>
              <a:t>软件规格说明</a:t>
            </a:r>
            <a:r>
              <a:rPr lang="zh-CN" altLang="en-US" sz="2800" dirty="0" smtClean="0">
                <a:ea typeface="宋体" pitchFamily="2" charset="-122"/>
              </a:rPr>
              <a:t>。规定软件的功能及其运行的限制；</a:t>
            </a:r>
            <a:br>
              <a:rPr lang="zh-CN" altLang="en-US" sz="2800" dirty="0" smtClean="0">
                <a:ea typeface="宋体" pitchFamily="2" charset="-122"/>
              </a:rPr>
            </a:br>
            <a:r>
              <a:rPr lang="zh-CN" altLang="en-US" sz="2800" dirty="0" smtClean="0">
                <a:ea typeface="宋体" pitchFamily="2" charset="-122"/>
              </a:rPr>
              <a:t>　 </a:t>
            </a:r>
            <a:r>
              <a:rPr lang="en-US" altLang="zh-CN" sz="2800" dirty="0" smtClean="0">
                <a:ea typeface="宋体" pitchFamily="2" charset="-122"/>
              </a:rPr>
              <a:t>·</a:t>
            </a:r>
            <a:r>
              <a:rPr lang="en-US" altLang="zh-CN" sz="2800" b="1" dirty="0" smtClean="0">
                <a:solidFill>
                  <a:srgbClr val="FFFF00"/>
                </a:solidFill>
                <a:ea typeface="宋体" pitchFamily="2" charset="-122"/>
              </a:rPr>
              <a:t>D (Do):</a:t>
            </a:r>
            <a:r>
              <a:rPr lang="zh-CN" altLang="en-US" sz="2800" b="1" dirty="0" smtClean="0">
                <a:solidFill>
                  <a:srgbClr val="FFFF00"/>
                </a:solidFill>
                <a:ea typeface="宋体" pitchFamily="2" charset="-122"/>
              </a:rPr>
              <a:t>软件开发</a:t>
            </a:r>
            <a:r>
              <a:rPr lang="zh-CN" altLang="en-US" sz="2800" dirty="0" smtClean="0">
                <a:ea typeface="宋体" pitchFamily="2" charset="-122"/>
              </a:rPr>
              <a:t>。产生满足规格说明的软件；</a:t>
            </a:r>
            <a:br>
              <a:rPr lang="zh-CN" altLang="en-US" sz="2800" dirty="0" smtClean="0">
                <a:ea typeface="宋体" pitchFamily="2" charset="-122"/>
              </a:rPr>
            </a:br>
            <a:r>
              <a:rPr lang="zh-CN" altLang="en-US" sz="2800" dirty="0" smtClean="0">
                <a:ea typeface="宋体" pitchFamily="2" charset="-122"/>
              </a:rPr>
              <a:t>　 </a:t>
            </a:r>
            <a:r>
              <a:rPr lang="en-US" altLang="zh-CN" sz="2800" dirty="0" smtClean="0">
                <a:ea typeface="宋体" pitchFamily="2" charset="-122"/>
              </a:rPr>
              <a:t>·</a:t>
            </a:r>
            <a:r>
              <a:rPr lang="en-US" altLang="zh-CN" sz="2800" b="1" dirty="0" smtClean="0">
                <a:solidFill>
                  <a:srgbClr val="FFFF00"/>
                </a:solidFill>
                <a:ea typeface="宋体" pitchFamily="2" charset="-122"/>
              </a:rPr>
              <a:t>C (Check):</a:t>
            </a:r>
            <a:r>
              <a:rPr lang="zh-CN" altLang="en-US" sz="2800" b="1" dirty="0" smtClean="0">
                <a:solidFill>
                  <a:srgbClr val="FFFF00"/>
                </a:solidFill>
                <a:ea typeface="宋体" pitchFamily="2" charset="-122"/>
              </a:rPr>
              <a:t>软件确认</a:t>
            </a:r>
            <a:r>
              <a:rPr lang="zh-CN" altLang="en-US" sz="2800" dirty="0" smtClean="0">
                <a:ea typeface="宋体" pitchFamily="2" charset="-122"/>
              </a:rPr>
              <a:t>。确认软件能够完成客户提出的要求；</a:t>
            </a:r>
            <a:br>
              <a:rPr lang="zh-CN" altLang="en-US" sz="2800" dirty="0" smtClean="0">
                <a:ea typeface="宋体" pitchFamily="2" charset="-122"/>
              </a:rPr>
            </a:br>
            <a:r>
              <a:rPr lang="zh-CN" altLang="en-US" sz="2800" dirty="0" smtClean="0">
                <a:ea typeface="宋体" pitchFamily="2" charset="-122"/>
              </a:rPr>
              <a:t>　 </a:t>
            </a:r>
            <a:r>
              <a:rPr lang="en-US" altLang="zh-CN" sz="2800" dirty="0" smtClean="0">
                <a:ea typeface="宋体" pitchFamily="2" charset="-122"/>
              </a:rPr>
              <a:t>·</a:t>
            </a:r>
            <a:r>
              <a:rPr lang="en-US" altLang="zh-CN" sz="2800" b="1" dirty="0" smtClean="0">
                <a:solidFill>
                  <a:srgbClr val="FFFF00"/>
                </a:solidFill>
                <a:ea typeface="宋体" pitchFamily="2" charset="-122"/>
              </a:rPr>
              <a:t>A (Action):</a:t>
            </a:r>
            <a:r>
              <a:rPr lang="zh-CN" altLang="en-US" sz="2800" b="1" dirty="0" smtClean="0">
                <a:solidFill>
                  <a:srgbClr val="FFFF00"/>
                </a:solidFill>
                <a:ea typeface="宋体" pitchFamily="2" charset="-122"/>
              </a:rPr>
              <a:t>软件演进</a:t>
            </a:r>
            <a:r>
              <a:rPr lang="zh-CN" altLang="en-US" sz="2800" dirty="0" smtClean="0">
                <a:ea typeface="宋体" pitchFamily="2" charset="-122"/>
              </a:rPr>
              <a:t>。为满足客户的变更要求，软件必须在使用的过程中演进。</a:t>
            </a:r>
            <a:br>
              <a:rPr lang="zh-CN" altLang="en-US" sz="2800" dirty="0" smtClean="0">
                <a:ea typeface="宋体" pitchFamily="2" charset="-122"/>
              </a:rPr>
            </a:br>
            <a:endParaRPr lang="zh-CN" altLang="en-US" sz="2800" dirty="0" smtClean="0">
              <a:ea typeface="宋体" pitchFamily="2" charset="-122"/>
            </a:endParaRPr>
          </a:p>
        </p:txBody>
      </p:sp>
      <p:sp>
        <p:nvSpPr>
          <p:cNvPr id="8090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78D82D8A-0BB9-488D-8DE7-ECD2B83EE0A0}" type="slidenum">
              <a:rPr lang="zh-CN" altLang="en-US" sz="1200" smtClean="0">
                <a:solidFill>
                  <a:schemeClr val="bg2"/>
                </a:solidFill>
                <a:latin typeface="Arial" pitchFamily="34" charset="0"/>
              </a:rPr>
              <a:pPr eaLnBrk="1" hangingPunct="1">
                <a:spcBef>
                  <a:spcPct val="0"/>
                </a:spcBef>
                <a:buClrTx/>
                <a:buSzTx/>
                <a:buFontTx/>
                <a:buNone/>
              </a:pPr>
              <a:t>75</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58402" name="Rectangle 2"/>
          <p:cNvSpPr>
            <a:spLocks noGrp="1" noRot="1" noChangeArrowheads="1"/>
          </p:cNvSpPr>
          <p:nvPr>
            <p:ph type="title"/>
          </p:nvPr>
        </p:nvSpPr>
        <p:spPr/>
        <p:txBody>
          <a:bodyPr/>
          <a:lstStyle/>
          <a:p>
            <a:pPr eaLnBrk="1" hangingPunct="1">
              <a:defRPr/>
            </a:pPr>
            <a:endParaRPr lang="zh-CN" altLang="en-US" smtClean="0">
              <a:ea typeface="宋体" pitchFamily="2" charset="-122"/>
            </a:endParaRPr>
          </a:p>
        </p:txBody>
      </p:sp>
      <p:sp>
        <p:nvSpPr>
          <p:cNvPr id="358403" name="Rectangle 3"/>
          <p:cNvSpPr>
            <a:spLocks noGrp="1" noChangeArrowheads="1"/>
          </p:cNvSpPr>
          <p:nvPr>
            <p:ph type="body" idx="1"/>
          </p:nvPr>
        </p:nvSpPr>
        <p:spPr/>
        <p:txBody>
          <a:bodyPr/>
          <a:lstStyle/>
          <a:p>
            <a:pPr eaLnBrk="1" hangingPunct="1">
              <a:defRPr/>
            </a:pPr>
            <a:r>
              <a:rPr lang="zh-CN" altLang="en-US" smtClean="0">
                <a:ea typeface="宋体" pitchFamily="2" charset="-122"/>
              </a:rPr>
              <a:t>事实上，软件工程过程是一个软件开发机构针对某一类软件产品为自己规定的工作步骤，它应当是科学的、合理的，否则必将影响到软件产品的质量。</a:t>
            </a:r>
          </a:p>
        </p:txBody>
      </p:sp>
      <p:sp>
        <p:nvSpPr>
          <p:cNvPr id="8192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2B3B1652-3FB0-4CCB-BFFF-F69BDBBBB8DE}" type="slidenum">
              <a:rPr lang="zh-CN" altLang="en-US" sz="1200" smtClean="0">
                <a:solidFill>
                  <a:schemeClr val="bg2"/>
                </a:solidFill>
                <a:latin typeface="Arial" pitchFamily="34" charset="0"/>
              </a:rPr>
              <a:pPr eaLnBrk="1" hangingPunct="1">
                <a:spcBef>
                  <a:spcPct val="0"/>
                </a:spcBef>
                <a:buClrTx/>
                <a:buSzTx/>
                <a:buFontTx/>
                <a:buNone/>
              </a:pPr>
              <a:t>76</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50210" name="Rectangle 2"/>
          <p:cNvSpPr>
            <a:spLocks noGrp="1" noRot="1" noChangeArrowheads="1"/>
          </p:cNvSpPr>
          <p:nvPr>
            <p:ph type="title"/>
          </p:nvPr>
        </p:nvSpPr>
        <p:spPr>
          <a:xfrm>
            <a:off x="1763713" y="228600"/>
            <a:ext cx="7129462" cy="1255713"/>
          </a:xfrm>
        </p:spPr>
        <p:txBody>
          <a:bodyPr/>
          <a:lstStyle/>
          <a:p>
            <a:pPr eaLnBrk="1" hangingPunct="1">
              <a:defRPr/>
            </a:pPr>
            <a:endParaRPr lang="zh-CN" altLang="en-US" sz="2800" smtClean="0">
              <a:ea typeface="宋体" pitchFamily="2" charset="-122"/>
            </a:endParaRPr>
          </a:p>
        </p:txBody>
      </p:sp>
      <p:grpSp>
        <p:nvGrpSpPr>
          <p:cNvPr id="2" name="Group 28"/>
          <p:cNvGrpSpPr>
            <a:grpSpLocks/>
          </p:cNvGrpSpPr>
          <p:nvPr/>
        </p:nvGrpSpPr>
        <p:grpSpPr bwMode="auto">
          <a:xfrm>
            <a:off x="323850" y="2349500"/>
            <a:ext cx="7127875" cy="1727200"/>
            <a:chOff x="521" y="2955"/>
            <a:chExt cx="3811" cy="795"/>
          </a:xfrm>
        </p:grpSpPr>
        <p:grpSp>
          <p:nvGrpSpPr>
            <p:cNvPr id="82950" name="Group 29"/>
            <p:cNvGrpSpPr>
              <a:grpSpLocks/>
            </p:cNvGrpSpPr>
            <p:nvPr/>
          </p:nvGrpSpPr>
          <p:grpSpPr bwMode="auto">
            <a:xfrm>
              <a:off x="567" y="2955"/>
              <a:ext cx="3765" cy="795"/>
              <a:chOff x="741" y="2275"/>
              <a:chExt cx="3608" cy="779"/>
            </a:xfrm>
          </p:grpSpPr>
          <p:sp>
            <p:nvSpPr>
              <p:cNvPr id="82956" name="AutoShape 17"/>
              <p:cNvSpPr>
                <a:spLocks noChangeArrowheads="1"/>
              </p:cNvSpPr>
              <p:nvPr/>
            </p:nvSpPr>
            <p:spPr bwMode="gray">
              <a:xfrm>
                <a:off x="1314" y="2357"/>
                <a:ext cx="3035" cy="623"/>
              </a:xfrm>
              <a:prstGeom prst="roundRect">
                <a:avLst>
                  <a:gd name="adj" fmla="val 12727"/>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zh-CN" altLang="en-US" sz="1800">
                  <a:latin typeface="Calibri" pitchFamily="34" charset="0"/>
                  <a:cs typeface="Arial" pitchFamily="34" charset="0"/>
                </a:endParaRPr>
              </a:p>
            </p:txBody>
          </p:sp>
          <p:grpSp>
            <p:nvGrpSpPr>
              <p:cNvPr id="82957" name="Group 19"/>
              <p:cNvGrpSpPr>
                <a:grpSpLocks/>
              </p:cNvGrpSpPr>
              <p:nvPr/>
            </p:nvGrpSpPr>
            <p:grpSpPr bwMode="auto">
              <a:xfrm>
                <a:off x="741" y="2275"/>
                <a:ext cx="780" cy="779"/>
                <a:chOff x="802" y="845"/>
                <a:chExt cx="827" cy="826"/>
              </a:xfrm>
            </p:grpSpPr>
            <p:sp>
              <p:nvSpPr>
                <p:cNvPr id="82958"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zh-CN" altLang="en-US" sz="1800">
                    <a:latin typeface="Calibri" pitchFamily="34" charset="0"/>
                    <a:cs typeface="Arial" pitchFamily="34" charset="0"/>
                  </a:endParaRPr>
                </a:p>
              </p:txBody>
            </p:sp>
            <p:sp>
              <p:nvSpPr>
                <p:cNvPr id="82959"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zh-CN" altLang="en-US" sz="1800">
                    <a:latin typeface="Calibri" pitchFamily="34" charset="0"/>
                    <a:cs typeface="Arial" pitchFamily="34" charset="0"/>
                  </a:endParaRPr>
                </a:p>
              </p:txBody>
            </p:sp>
            <p:sp>
              <p:nvSpPr>
                <p:cNvPr id="82960"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endParaRPr lang="zh-CN" altLang="en-US" sz="1800">
                    <a:latin typeface="Calibri" pitchFamily="34" charset="0"/>
                    <a:cs typeface="Arial" pitchFamily="34" charset="0"/>
                  </a:endParaRPr>
                </a:p>
              </p:txBody>
            </p:sp>
          </p:grpSp>
        </p:grpSp>
        <p:grpSp>
          <p:nvGrpSpPr>
            <p:cNvPr id="82951" name="Group 35"/>
            <p:cNvGrpSpPr>
              <a:grpSpLocks/>
            </p:cNvGrpSpPr>
            <p:nvPr/>
          </p:nvGrpSpPr>
          <p:grpSpPr bwMode="auto">
            <a:xfrm>
              <a:off x="521" y="3223"/>
              <a:ext cx="908" cy="298"/>
              <a:chOff x="3701" y="1158"/>
              <a:chExt cx="1499" cy="383"/>
            </a:xfrm>
          </p:grpSpPr>
          <p:sp>
            <p:nvSpPr>
              <p:cNvPr id="350244" name="AutoShape 36"/>
              <p:cNvSpPr>
                <a:spLocks noChangeArrowheads="1"/>
              </p:cNvSpPr>
              <p:nvPr/>
            </p:nvSpPr>
            <p:spPr bwMode="gray">
              <a:xfrm>
                <a:off x="3701" y="1162"/>
                <a:ext cx="1499" cy="379"/>
              </a:xfrm>
              <a:prstGeom prst="roundRect">
                <a:avLst>
                  <a:gd name="adj" fmla="val 16667"/>
                </a:avLst>
              </a:prstGeom>
              <a:solidFill>
                <a:schemeClr val="folHlink"/>
              </a:solidFill>
              <a:ln w="9525">
                <a:noFill/>
                <a:round/>
                <a:headEnd/>
                <a:tailEnd/>
              </a:ln>
              <a:effectLst/>
            </p:spPr>
            <p:txBody>
              <a:bodyPr wrap="none" anchor="ctr"/>
              <a:lstStyle/>
              <a:p>
                <a:pPr algn="ctr" eaLnBrk="0" hangingPunct="0">
                  <a:defRPr/>
                </a:pPr>
                <a:r>
                  <a:rPr lang="en-US" altLang="zh-CN" sz="2400" b="1">
                    <a:effectLst>
                      <a:outerShdw blurRad="38100" dist="38100" dir="2700000" algn="tl">
                        <a:srgbClr val="000000"/>
                      </a:outerShdw>
                    </a:effectLst>
                    <a:latin typeface="Garamond" pitchFamily="18" charset="0"/>
                  </a:rPr>
                  <a:t>Paradigm</a:t>
                </a:r>
                <a:endParaRPr lang="zh-CN" altLang="en-US" sz="2400" b="1">
                  <a:effectLst>
                    <a:outerShdw blurRad="38100" dist="38100" dir="2700000" algn="tl">
                      <a:srgbClr val="000000"/>
                    </a:outerShdw>
                  </a:effectLst>
                  <a:latin typeface="Garamond" pitchFamily="18" charset="0"/>
                </a:endParaRPr>
              </a:p>
            </p:txBody>
          </p:sp>
          <p:pic>
            <p:nvPicPr>
              <p:cNvPr id="82954" name="Picture 37" descr="Picture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5" y="1331"/>
                <a:ext cx="2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5" name="Picture 38" descr="Picture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4920" y="1158"/>
                <a:ext cx="2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952" name="Text Box 39"/>
            <p:cNvSpPr txBox="1">
              <a:spLocks noChangeArrowheads="1"/>
            </p:cNvSpPr>
            <p:nvPr/>
          </p:nvSpPr>
          <p:spPr bwMode="auto">
            <a:xfrm>
              <a:off x="1519" y="3219"/>
              <a:ext cx="2575"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zh-CN" sz="2400"/>
                <a:t>style of doing something.</a:t>
              </a:r>
            </a:p>
            <a:p>
              <a:pPr>
                <a:spcBef>
                  <a:spcPct val="0"/>
                </a:spcBef>
                <a:buClrTx/>
                <a:buSzTx/>
                <a:buFontTx/>
                <a:buNone/>
              </a:pPr>
              <a:r>
                <a:rPr lang="zh-CN" altLang="en-US" sz="2400" b="1">
                  <a:latin typeface="Times New Roman" pitchFamily="18" charset="0"/>
                </a:rPr>
                <a:t>做某事的样式 </a:t>
              </a:r>
            </a:p>
          </p:txBody>
        </p:sp>
      </p:grpSp>
      <p:sp>
        <p:nvSpPr>
          <p:cNvPr id="82949" name="灯片编号占位符 1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C86B95ED-457B-43A5-90A4-41A0C7E442CF}" type="slidenum">
              <a:rPr lang="zh-CN" altLang="en-US" sz="1200" smtClean="0">
                <a:solidFill>
                  <a:schemeClr val="bg2"/>
                </a:solidFill>
                <a:latin typeface="Arial" pitchFamily="34" charset="0"/>
              </a:rPr>
              <a:pPr eaLnBrk="1" hangingPunct="1">
                <a:spcBef>
                  <a:spcPct val="0"/>
                </a:spcBef>
                <a:buClrTx/>
                <a:buSzTx/>
                <a:buFontTx/>
                <a:buNone/>
              </a:pPr>
              <a:t>77</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a typeface="宋体" pitchFamily="2" charset="-122"/>
              </a:rPr>
              <a:t>软件工程简介</a:t>
            </a:r>
          </a:p>
        </p:txBody>
      </p:sp>
      <p:sp>
        <p:nvSpPr>
          <p:cNvPr id="3" name="内容占位符 2"/>
          <p:cNvSpPr>
            <a:spLocks noGrp="1"/>
          </p:cNvSpPr>
          <p:nvPr>
            <p:ph idx="1"/>
          </p:nvPr>
        </p:nvSpPr>
        <p:spPr/>
        <p:txBody>
          <a:bodyPr/>
          <a:lstStyle/>
          <a:p>
            <a:pPr>
              <a:defRPr/>
            </a:pPr>
            <a:r>
              <a:rPr lang="zh-CN" altLang="en-US" sz="2800" b="1" smtClean="0">
                <a:ea typeface="宋体" pitchFamily="2" charset="-122"/>
              </a:rPr>
              <a:t>软件的概念和特点</a:t>
            </a:r>
            <a:endParaRPr lang="en-US" altLang="zh-CN" sz="2800" b="1" smtClean="0">
              <a:ea typeface="宋体" pitchFamily="2" charset="-122"/>
            </a:endParaRPr>
          </a:p>
          <a:p>
            <a:pPr>
              <a:defRPr/>
            </a:pPr>
            <a:r>
              <a:rPr lang="zh-CN" altLang="en-US" sz="2800" b="1" smtClean="0">
                <a:ea typeface="宋体" pitchFamily="2" charset="-122"/>
              </a:rPr>
              <a:t>软件的分类</a:t>
            </a:r>
            <a:endParaRPr lang="en-US" altLang="zh-CN" sz="2800" b="1" smtClean="0">
              <a:ea typeface="宋体" pitchFamily="2" charset="-122"/>
            </a:endParaRPr>
          </a:p>
          <a:p>
            <a:pPr>
              <a:defRPr/>
            </a:pPr>
            <a:r>
              <a:rPr lang="zh-CN" altLang="en-US" sz="2800" b="1" smtClean="0">
                <a:ea typeface="宋体" pitchFamily="2" charset="-122"/>
              </a:rPr>
              <a:t>软件危机</a:t>
            </a:r>
            <a:endParaRPr lang="en-US" altLang="zh-CN" sz="2800" b="1" smtClean="0">
              <a:ea typeface="宋体" pitchFamily="2" charset="-122"/>
            </a:endParaRPr>
          </a:p>
          <a:p>
            <a:pPr>
              <a:defRPr/>
            </a:pPr>
            <a:r>
              <a:rPr lang="zh-CN" altLang="en-US" sz="2800" b="1" smtClean="0">
                <a:ea typeface="宋体" pitchFamily="2" charset="-122"/>
              </a:rPr>
              <a:t>什么是软件工程</a:t>
            </a:r>
            <a:endParaRPr lang="en-US" altLang="zh-CN" sz="2800" b="1" smtClean="0">
              <a:ea typeface="宋体" pitchFamily="2" charset="-122"/>
            </a:endParaRPr>
          </a:p>
          <a:p>
            <a:pPr>
              <a:defRPr/>
            </a:pPr>
            <a:r>
              <a:rPr lang="zh-CN" altLang="en-US" sz="2800" b="1" smtClean="0">
                <a:solidFill>
                  <a:srgbClr val="FFFF00"/>
                </a:solidFill>
                <a:ea typeface="宋体" pitchFamily="2" charset="-122"/>
              </a:rPr>
              <a:t>什么是好软件</a:t>
            </a:r>
            <a:endParaRPr lang="en-US" altLang="zh-CN" sz="2800" b="1" smtClean="0">
              <a:solidFill>
                <a:srgbClr val="FFFF00"/>
              </a:solidFill>
              <a:ea typeface="宋体" pitchFamily="2" charset="-122"/>
            </a:endParaRPr>
          </a:p>
          <a:p>
            <a:pPr>
              <a:defRPr/>
            </a:pPr>
            <a:r>
              <a:rPr lang="zh-CN" altLang="en-US" sz="2800" b="1" smtClean="0">
                <a:ea typeface="宋体" pitchFamily="2" charset="-122"/>
              </a:rPr>
              <a:t>谁来做软件工程</a:t>
            </a:r>
            <a:endParaRPr lang="en-US" altLang="zh-CN" sz="2800" b="1" smtClean="0">
              <a:ea typeface="宋体" pitchFamily="2" charset="-122"/>
            </a:endParaRPr>
          </a:p>
          <a:p>
            <a:pPr>
              <a:defRPr/>
            </a:pPr>
            <a:r>
              <a:rPr lang="zh-CN" altLang="en-US" sz="2800" b="1" smtClean="0">
                <a:ea typeface="宋体" pitchFamily="2" charset="-122"/>
              </a:rPr>
              <a:t>系统的方法</a:t>
            </a:r>
            <a:endParaRPr lang="en-US" altLang="zh-CN" sz="2800" b="1" smtClean="0">
              <a:ea typeface="宋体" pitchFamily="2" charset="-122"/>
            </a:endParaRPr>
          </a:p>
          <a:p>
            <a:pPr>
              <a:defRPr/>
            </a:pPr>
            <a:r>
              <a:rPr lang="zh-CN" altLang="en-US" sz="2800" b="1" smtClean="0">
                <a:ea typeface="宋体" pitchFamily="2" charset="-122"/>
              </a:rPr>
              <a:t>工程的方法</a:t>
            </a:r>
            <a:endParaRPr lang="en-US" altLang="zh-CN" sz="2800" b="1" smtClean="0">
              <a:ea typeface="宋体" pitchFamily="2" charset="-122"/>
            </a:endParaRPr>
          </a:p>
          <a:p>
            <a:pPr>
              <a:defRPr/>
            </a:pPr>
            <a:r>
              <a:rPr lang="zh-CN" altLang="en-US" sz="2800" b="1" smtClean="0">
                <a:ea typeface="宋体" pitchFamily="2" charset="-122"/>
              </a:rPr>
              <a:t>软件工程的变化</a:t>
            </a:r>
            <a:endParaRPr lang="en-US" altLang="zh-CN" sz="2800" b="1" smtClean="0">
              <a:ea typeface="宋体" pitchFamily="2" charset="-122"/>
            </a:endParaRPr>
          </a:p>
          <a:p>
            <a:pPr>
              <a:defRPr/>
            </a:pPr>
            <a:r>
              <a:rPr lang="zh-CN" altLang="en-US" sz="2800" b="1" smtClean="0">
                <a:ea typeface="宋体" pitchFamily="2" charset="-122"/>
              </a:rPr>
              <a:t>再看软件工程</a:t>
            </a:r>
          </a:p>
          <a:p>
            <a:pPr>
              <a:defRPr/>
            </a:pPr>
            <a:endParaRPr lang="zh-CN" altLang="en-US" smtClean="0">
              <a:ea typeface="宋体" pitchFamily="2" charset="-122"/>
            </a:endParaRPr>
          </a:p>
        </p:txBody>
      </p:sp>
      <p:sp>
        <p:nvSpPr>
          <p:cNvPr id="8397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214C558D-9566-456D-B31D-1EA26E401A37}" type="slidenum">
              <a:rPr lang="zh-CN" altLang="en-US" sz="1200" smtClean="0">
                <a:solidFill>
                  <a:schemeClr val="bg2"/>
                </a:solidFill>
                <a:latin typeface="Arial" pitchFamily="34" charset="0"/>
              </a:rPr>
              <a:pPr eaLnBrk="1" hangingPunct="1">
                <a:spcBef>
                  <a:spcPct val="0"/>
                </a:spcBef>
                <a:buClrTx/>
                <a:buSzTx/>
                <a:buFontTx/>
                <a:buNone/>
              </a:pPr>
              <a:t>78</a:t>
            </a:fld>
            <a:endParaRPr lang="en-US" altLang="zh-CN" sz="1200" smtClean="0">
              <a:solidFill>
                <a:schemeClr val="bg2"/>
              </a:solidFill>
              <a:latin typeface="Arial" pitchFamily="34" charset="0"/>
            </a:endParaRPr>
          </a:p>
        </p:txBody>
      </p:sp>
      <p:sp>
        <p:nvSpPr>
          <p:cNvPr id="83973" name="页脚占位符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42370" name="Rectangle 2"/>
          <p:cNvSpPr>
            <a:spLocks noGrp="1" noRot="1" noChangeArrowheads="1"/>
          </p:cNvSpPr>
          <p:nvPr>
            <p:ph type="title"/>
          </p:nvPr>
        </p:nvSpPr>
        <p:spPr>
          <a:xfrm>
            <a:off x="1116013" y="228600"/>
            <a:ext cx="7265987" cy="884238"/>
          </a:xfrm>
        </p:spPr>
        <p:txBody>
          <a:bodyPr/>
          <a:lstStyle/>
          <a:p>
            <a:pPr eaLnBrk="1" hangingPunct="1">
              <a:defRPr/>
            </a:pPr>
            <a:r>
              <a:rPr lang="en-US" altLang="zh-CN" sz="3600" smtClean="0">
                <a:ea typeface="宋体" pitchFamily="2" charset="-122"/>
              </a:rPr>
              <a:t>1.5 What Is Good Software?</a:t>
            </a:r>
            <a:br>
              <a:rPr lang="en-US" altLang="zh-CN" sz="3600" smtClean="0">
                <a:ea typeface="宋体" pitchFamily="2" charset="-122"/>
              </a:rPr>
            </a:br>
            <a:r>
              <a:rPr lang="zh-CN" altLang="en-US" sz="3600" smtClean="0">
                <a:ea typeface="宋体" pitchFamily="2" charset="-122"/>
              </a:rPr>
              <a:t>什么是好软件</a:t>
            </a:r>
          </a:p>
        </p:txBody>
      </p:sp>
      <p:sp>
        <p:nvSpPr>
          <p:cNvPr id="442371" name="Rectangle 3"/>
          <p:cNvSpPr>
            <a:spLocks noGrp="1" noChangeArrowheads="1"/>
          </p:cNvSpPr>
          <p:nvPr>
            <p:ph type="body" idx="1"/>
          </p:nvPr>
        </p:nvSpPr>
        <p:spPr/>
        <p:txBody>
          <a:bodyPr/>
          <a:lstStyle/>
          <a:p>
            <a:pPr eaLnBrk="1" hangingPunct="1">
              <a:defRPr/>
            </a:pPr>
            <a:r>
              <a:rPr lang="zh-CN" altLang="en-US" smtClean="0">
                <a:solidFill>
                  <a:srgbClr val="FFFF00"/>
                </a:solidFill>
                <a:ea typeface="宋体" pitchFamily="2" charset="-122"/>
              </a:rPr>
              <a:t>软件神话</a:t>
            </a:r>
            <a:r>
              <a:rPr lang="en-US" altLang="zh-CN" smtClean="0">
                <a:solidFill>
                  <a:srgbClr val="FFFF00"/>
                </a:solidFill>
                <a:ea typeface="宋体" pitchFamily="2" charset="-122"/>
              </a:rPr>
              <a:t>……</a:t>
            </a:r>
            <a:r>
              <a:rPr lang="zh-CN" altLang="en-US" smtClean="0">
                <a:solidFill>
                  <a:srgbClr val="FFFF00"/>
                </a:solidFill>
                <a:ea typeface="宋体" pitchFamily="2" charset="-122"/>
              </a:rPr>
              <a:t>错误的认识</a:t>
            </a:r>
          </a:p>
          <a:p>
            <a:pPr eaLnBrk="1" hangingPunct="1">
              <a:defRPr/>
            </a:pPr>
            <a:r>
              <a:rPr kumimoji="1" lang="zh-CN" altLang="en-US" smtClean="0">
                <a:effectLst/>
                <a:ea typeface="宋体" pitchFamily="2" charset="-122"/>
              </a:rPr>
              <a:t>管理者：</a:t>
            </a:r>
          </a:p>
          <a:p>
            <a:pPr lvl="1" eaLnBrk="1" hangingPunct="1">
              <a:defRPr/>
            </a:pPr>
            <a:r>
              <a:rPr kumimoji="1" lang="zh-CN" altLang="en-US" smtClean="0">
                <a:effectLst/>
                <a:ea typeface="宋体" pitchFamily="2" charset="-122"/>
              </a:rPr>
              <a:t>我们已经有了关于建造软件的标准和规程的书籍，难道它们不能给人们提供所有其需要知道的信息吗</a:t>
            </a:r>
          </a:p>
          <a:p>
            <a:pPr lvl="1" eaLnBrk="1" hangingPunct="1">
              <a:defRPr/>
            </a:pPr>
            <a:r>
              <a:rPr kumimoji="1" lang="zh-CN" altLang="en-US" smtClean="0">
                <a:effectLst/>
                <a:ea typeface="宋体" pitchFamily="2" charset="-122"/>
              </a:rPr>
              <a:t>我们已经有了很多很好的软件开发工具，而且，我们为它们购买的最新的计算机。</a:t>
            </a:r>
          </a:p>
          <a:p>
            <a:pPr lvl="1" eaLnBrk="1" hangingPunct="1">
              <a:defRPr/>
            </a:pPr>
            <a:r>
              <a:rPr kumimoji="1" lang="zh-CN" altLang="en-US" smtClean="0">
                <a:effectLst/>
                <a:ea typeface="宋体" pitchFamily="2" charset="-122"/>
              </a:rPr>
              <a:t>如果我们已经落后于计划，可以增加更多的程序员来赶上进度。</a:t>
            </a:r>
            <a:endParaRPr lang="zh-CN" altLang="en-US" smtClean="0">
              <a:ea typeface="宋体" pitchFamily="2" charset="-122"/>
            </a:endParaRPr>
          </a:p>
        </p:txBody>
      </p:sp>
      <p:sp>
        <p:nvSpPr>
          <p:cNvPr id="8499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576589D2-D1D6-450A-9FAF-2477875DD2E8}" type="slidenum">
              <a:rPr lang="zh-CN" altLang="en-US" sz="1200" smtClean="0">
                <a:solidFill>
                  <a:schemeClr val="bg2"/>
                </a:solidFill>
                <a:latin typeface="Arial" pitchFamily="34" charset="0"/>
              </a:rPr>
              <a:pPr eaLnBrk="1" hangingPunct="1">
                <a:spcBef>
                  <a:spcPct val="0"/>
                </a:spcBef>
                <a:buClrTx/>
                <a:buSzTx/>
                <a:buFontTx/>
                <a:buNone/>
              </a:pPr>
              <a:t>79</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AutoShape 2"/>
          <p:cNvSpPr>
            <a:spLocks noChangeArrowheads="1"/>
          </p:cNvSpPr>
          <p:nvPr/>
        </p:nvSpPr>
        <p:spPr bwMode="ltGray">
          <a:xfrm>
            <a:off x="1692275" y="1196975"/>
            <a:ext cx="6119813" cy="1152525"/>
          </a:xfrm>
          <a:prstGeom prst="roundRect">
            <a:avLst>
              <a:gd name="adj" fmla="val 50000"/>
            </a:avLst>
          </a:prstGeom>
          <a:solidFill>
            <a:schemeClr val="tx1"/>
          </a:solidFill>
          <a:ln w="9525">
            <a:solidFill>
              <a:schemeClr val="accent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468995" name="Rectangle 3"/>
          <p:cNvSpPr>
            <a:spLocks noGrp="1" noChangeArrowheads="1"/>
          </p:cNvSpPr>
          <p:nvPr>
            <p:ph type="ctrTitle"/>
          </p:nvPr>
        </p:nvSpPr>
        <p:spPr>
          <a:xfrm>
            <a:off x="2555875" y="188913"/>
            <a:ext cx="6480175" cy="431800"/>
          </a:xfrm>
        </p:spPr>
        <p:txBody>
          <a:bodyPr/>
          <a:lstStyle/>
          <a:p>
            <a:pPr eaLnBrk="1" hangingPunct="1">
              <a:defRPr/>
            </a:pPr>
            <a:r>
              <a:rPr lang="en-US" altLang="zh-CN" sz="2000" smtClean="0">
                <a:ea typeface="宋体" pitchFamily="2" charset="-122"/>
              </a:rPr>
              <a:t>SOFTWARE ENGINEERING  </a:t>
            </a:r>
            <a:r>
              <a:rPr lang="zh-CN" altLang="en-US" sz="2000" smtClean="0">
                <a:ea typeface="宋体" pitchFamily="2" charset="-122"/>
              </a:rPr>
              <a:t>软件工程</a:t>
            </a:r>
            <a:br>
              <a:rPr lang="zh-CN" altLang="en-US" sz="2000" smtClean="0">
                <a:ea typeface="宋体" pitchFamily="2" charset="-122"/>
              </a:rPr>
            </a:br>
            <a:endParaRPr lang="zh-CN" altLang="en-US" sz="2000" smtClean="0">
              <a:ea typeface="宋体" pitchFamily="2" charset="-122"/>
            </a:endParaRPr>
          </a:p>
        </p:txBody>
      </p:sp>
      <p:sp>
        <p:nvSpPr>
          <p:cNvPr id="468996" name="Rectangle 4"/>
          <p:cNvSpPr>
            <a:spLocks noGrp="1" noChangeArrowheads="1"/>
          </p:cNvSpPr>
          <p:nvPr>
            <p:ph type="subTitle" idx="1"/>
          </p:nvPr>
        </p:nvSpPr>
        <p:spPr>
          <a:xfrm>
            <a:off x="1908175" y="1268413"/>
            <a:ext cx="5562600" cy="1079500"/>
          </a:xfrm>
        </p:spPr>
        <p:txBody>
          <a:bodyPr/>
          <a:lstStyle/>
          <a:p>
            <a:pPr algn="ctr" eaLnBrk="1" hangingPunct="1">
              <a:defRPr/>
            </a:pPr>
            <a:r>
              <a:rPr lang="en-US" altLang="zh-CN" sz="2000" b="1" dirty="0" smtClean="0">
                <a:effectLst/>
                <a:ea typeface="宋体" pitchFamily="2" charset="-122"/>
              </a:rPr>
              <a:t>chapter 1</a:t>
            </a:r>
            <a:r>
              <a:rPr lang="en-US" altLang="zh-CN" sz="2000" dirty="0" smtClean="0">
                <a:ea typeface="宋体" pitchFamily="2" charset="-122"/>
              </a:rPr>
              <a:t> </a:t>
            </a:r>
            <a:r>
              <a:rPr lang="en-US" altLang="zh-CN" sz="2000" dirty="0" smtClean="0">
                <a:effectLst/>
                <a:ea typeface="宋体" pitchFamily="2" charset="-122"/>
              </a:rPr>
              <a:t>Introduction to Software Engineering</a:t>
            </a:r>
          </a:p>
          <a:p>
            <a:pPr algn="ctr" eaLnBrk="1" hangingPunct="1">
              <a:defRPr/>
            </a:pPr>
            <a:r>
              <a:rPr lang="zh-CN" altLang="en-US" sz="2800" b="1" dirty="0" smtClean="0">
                <a:effectLst/>
                <a:ea typeface="宋体" pitchFamily="2" charset="-122"/>
              </a:rPr>
              <a:t>第一章 软件工程简介</a:t>
            </a:r>
            <a:endParaRPr lang="en-US" altLang="zh-CN" sz="2800" b="1" dirty="0" smtClean="0">
              <a:effectLst/>
              <a:ea typeface="宋体" pitchFamily="2" charset="-122"/>
            </a:endParaRPr>
          </a:p>
        </p:txBody>
      </p:sp>
      <p:pic>
        <p:nvPicPr>
          <p:cNvPr id="12293" name="Picture 5" descr="003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6021388"/>
            <a:ext cx="1050925"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B8B99F95-C8B8-43B9-B32B-0212F5F51238}" type="slidenum">
              <a:rPr lang="zh-CN" altLang="en-US" sz="1200" smtClean="0">
                <a:latin typeface="Arial" pitchFamily="34" charset="0"/>
              </a:rPr>
              <a:pPr eaLnBrk="1" hangingPunct="1">
                <a:spcBef>
                  <a:spcPct val="0"/>
                </a:spcBef>
                <a:buClrTx/>
                <a:buSzTx/>
                <a:buFontTx/>
                <a:buNone/>
              </a:pPr>
              <a:t>8</a:t>
            </a:fld>
            <a:endParaRPr lang="en-US" altLang="zh-CN" sz="1200" smtClean="0">
              <a:latin typeface="Arial" pitchFamily="34" charset="0"/>
            </a:endParaRPr>
          </a:p>
        </p:txBody>
      </p:sp>
      <p:sp>
        <p:nvSpPr>
          <p:cNvPr id="12295" name="页脚占位符 6"/>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200" smtClean="0">
                <a:latin typeface="Arial" pitchFamily="34" charset="0"/>
              </a:rPr>
              <a:t>软件工程理论与实践</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8994"/>
                                        </p:tgtEl>
                                        <p:attrNameLst>
                                          <p:attrName>style.visibility</p:attrName>
                                        </p:attrNameLst>
                                      </p:cBhvr>
                                      <p:to>
                                        <p:strVal val="visible"/>
                                      </p:to>
                                    </p:set>
                                    <p:animEffect transition="in" filter="wipe(left)">
                                      <p:cBhvr>
                                        <p:cTn id="7" dur="500"/>
                                        <p:tgtEl>
                                          <p:spTgt spid="46899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8996">
                                            <p:txEl>
                                              <p:pRg st="0" end="0"/>
                                            </p:txEl>
                                          </p:spTgt>
                                        </p:tgtEl>
                                        <p:attrNameLst>
                                          <p:attrName>style.visibility</p:attrName>
                                        </p:attrNameLst>
                                      </p:cBhvr>
                                      <p:to>
                                        <p:strVal val="visible"/>
                                      </p:to>
                                    </p:set>
                                    <p:animEffect transition="in" filter="fade">
                                      <p:cBhvr>
                                        <p:cTn id="10" dur="1000"/>
                                        <p:tgtEl>
                                          <p:spTgt spid="46899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8996">
                                            <p:txEl>
                                              <p:pRg st="1" end="1"/>
                                            </p:txEl>
                                          </p:spTgt>
                                        </p:tgtEl>
                                        <p:attrNameLst>
                                          <p:attrName>style.visibility</p:attrName>
                                        </p:attrNameLst>
                                      </p:cBhvr>
                                      <p:to>
                                        <p:strVal val="visible"/>
                                      </p:to>
                                    </p:set>
                                    <p:animEffect transition="in" filter="fade">
                                      <p:cBhvr>
                                        <p:cTn id="13" dur="1000"/>
                                        <p:tgtEl>
                                          <p:spTgt spid="4689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animBg="1"/>
      <p:bldP spid="468996"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39298" name="Rectangle 2"/>
          <p:cNvSpPr>
            <a:spLocks noGrp="1" noChangeArrowheads="1"/>
          </p:cNvSpPr>
          <p:nvPr>
            <p:ph type="body" idx="1"/>
          </p:nvPr>
        </p:nvSpPr>
        <p:spPr/>
        <p:txBody>
          <a:bodyPr/>
          <a:lstStyle/>
          <a:p>
            <a:pPr eaLnBrk="1" hangingPunct="1">
              <a:defRPr/>
            </a:pPr>
            <a:r>
              <a:rPr kumimoji="1" lang="zh-CN" altLang="en-US" smtClean="0">
                <a:effectLst/>
                <a:ea typeface="宋体" pitchFamily="2" charset="-122"/>
              </a:rPr>
              <a:t>用户：</a:t>
            </a:r>
          </a:p>
          <a:p>
            <a:pPr eaLnBrk="1" hangingPunct="1">
              <a:defRPr/>
            </a:pPr>
            <a:endParaRPr kumimoji="1" lang="zh-CN" altLang="en-US" smtClean="0">
              <a:effectLst/>
              <a:ea typeface="宋体" pitchFamily="2" charset="-122"/>
            </a:endParaRPr>
          </a:p>
          <a:p>
            <a:pPr lvl="1" eaLnBrk="1" hangingPunct="1">
              <a:defRPr/>
            </a:pPr>
            <a:r>
              <a:rPr kumimoji="1" lang="zh-CN" altLang="en-US" smtClean="0">
                <a:effectLst/>
                <a:ea typeface="宋体" pitchFamily="2" charset="-122"/>
              </a:rPr>
              <a:t>有了对目标的一般描述就可以开始写程序了，我们可以以后再补充细节。</a:t>
            </a:r>
          </a:p>
          <a:p>
            <a:pPr lvl="1" eaLnBrk="1" hangingPunct="1">
              <a:defRPr/>
            </a:pPr>
            <a:r>
              <a:rPr kumimoji="1" lang="zh-CN" altLang="en-US" smtClean="0">
                <a:effectLst/>
                <a:ea typeface="宋体" pitchFamily="2" charset="-122"/>
              </a:rPr>
              <a:t>项目需求总是在不断变化，但这些变化能够很容易的满足，因为软件是灵活的。</a:t>
            </a:r>
          </a:p>
          <a:p>
            <a:pPr lvl="1" eaLnBrk="1" hangingPunct="1">
              <a:defRPr/>
            </a:pPr>
            <a:endParaRPr lang="zh-CN" altLang="en-US" smtClean="0">
              <a:ea typeface="宋体" pitchFamily="2" charset="-122"/>
            </a:endParaRPr>
          </a:p>
        </p:txBody>
      </p:sp>
      <p:sp>
        <p:nvSpPr>
          <p:cNvPr id="8602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D0A0AD69-8446-45AA-81E6-B7CBF52E5898}" type="slidenum">
              <a:rPr lang="zh-CN" altLang="en-US" sz="1200" smtClean="0">
                <a:solidFill>
                  <a:schemeClr val="bg2"/>
                </a:solidFill>
                <a:latin typeface="Arial" pitchFamily="34" charset="0"/>
              </a:rPr>
              <a:pPr eaLnBrk="1" hangingPunct="1">
                <a:spcBef>
                  <a:spcPct val="0"/>
                </a:spcBef>
                <a:buClrTx/>
                <a:buSzTx/>
                <a:buFontTx/>
                <a:buNone/>
              </a:pPr>
              <a:t>80</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40322" name="Rectangle 2"/>
          <p:cNvSpPr>
            <a:spLocks noGrp="1" noChangeArrowheads="1"/>
          </p:cNvSpPr>
          <p:nvPr>
            <p:ph type="body" idx="1"/>
          </p:nvPr>
        </p:nvSpPr>
        <p:spPr/>
        <p:txBody>
          <a:bodyPr/>
          <a:lstStyle/>
          <a:p>
            <a:pPr eaLnBrk="1" hangingPunct="1">
              <a:defRPr/>
            </a:pPr>
            <a:r>
              <a:rPr kumimoji="1" lang="zh-CN" altLang="en-US" smtClean="0">
                <a:effectLst/>
                <a:ea typeface="宋体" pitchFamily="2" charset="-122"/>
              </a:rPr>
              <a:t>开发者</a:t>
            </a:r>
            <a:r>
              <a:rPr kumimoji="1" lang="en-US" altLang="zh-CN" smtClean="0">
                <a:effectLst/>
                <a:ea typeface="宋体" pitchFamily="2" charset="-122"/>
              </a:rPr>
              <a:t>:</a:t>
            </a:r>
          </a:p>
          <a:p>
            <a:pPr eaLnBrk="1" hangingPunct="1">
              <a:defRPr/>
            </a:pPr>
            <a:endParaRPr kumimoji="1" lang="en-US" altLang="zh-CN" smtClean="0">
              <a:effectLst/>
              <a:ea typeface="宋体" pitchFamily="2" charset="-122"/>
            </a:endParaRPr>
          </a:p>
          <a:p>
            <a:pPr lvl="1" eaLnBrk="1" hangingPunct="1">
              <a:defRPr/>
            </a:pPr>
            <a:r>
              <a:rPr kumimoji="1" lang="zh-CN" altLang="en-US" smtClean="0">
                <a:effectLst/>
                <a:ea typeface="宋体" pitchFamily="2" charset="-122"/>
              </a:rPr>
              <a:t>一旦我们写出了程序并使其正常运行，我们的工作就结束了。</a:t>
            </a:r>
          </a:p>
          <a:p>
            <a:pPr lvl="1" eaLnBrk="1" hangingPunct="1">
              <a:defRPr/>
            </a:pPr>
            <a:r>
              <a:rPr kumimoji="1" lang="zh-CN" altLang="en-US" smtClean="0">
                <a:effectLst/>
                <a:ea typeface="宋体" pitchFamily="2" charset="-122"/>
              </a:rPr>
              <a:t>在程序真正运行之前，没有办法评估其质量。</a:t>
            </a:r>
          </a:p>
          <a:p>
            <a:pPr lvl="1" eaLnBrk="1" hangingPunct="1">
              <a:defRPr/>
            </a:pPr>
            <a:r>
              <a:rPr kumimoji="1" lang="zh-CN" altLang="en-US" smtClean="0">
                <a:effectLst/>
                <a:ea typeface="宋体" pitchFamily="2" charset="-122"/>
              </a:rPr>
              <a:t>一个成功项目唯一应该提交的就是运行程序。</a:t>
            </a:r>
          </a:p>
          <a:p>
            <a:pPr eaLnBrk="1" hangingPunct="1">
              <a:defRPr/>
            </a:pPr>
            <a:endParaRPr lang="zh-CN" altLang="en-US" smtClean="0">
              <a:ea typeface="宋体" pitchFamily="2" charset="-122"/>
            </a:endParaRPr>
          </a:p>
        </p:txBody>
      </p:sp>
      <p:sp>
        <p:nvSpPr>
          <p:cNvPr id="8704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2D6CD61D-21EC-432D-96EC-8E3D6EFE56AC}" type="slidenum">
              <a:rPr lang="zh-CN" altLang="en-US" sz="1200" smtClean="0">
                <a:solidFill>
                  <a:schemeClr val="bg2"/>
                </a:solidFill>
                <a:latin typeface="Arial" pitchFamily="34" charset="0"/>
              </a:rPr>
              <a:pPr eaLnBrk="1" hangingPunct="1">
                <a:spcBef>
                  <a:spcPct val="0"/>
                </a:spcBef>
                <a:buClrTx/>
                <a:buSzTx/>
                <a:buFontTx/>
                <a:buNone/>
              </a:pPr>
              <a:t>81</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63523" name="Rectangle 3"/>
          <p:cNvSpPr>
            <a:spLocks noGrp="1" noChangeArrowheads="1"/>
          </p:cNvSpPr>
          <p:nvPr>
            <p:ph type="body" idx="1"/>
          </p:nvPr>
        </p:nvSpPr>
        <p:spPr>
          <a:xfrm>
            <a:off x="4067175" y="2060575"/>
            <a:ext cx="3384550" cy="1584325"/>
          </a:xfrm>
        </p:spPr>
        <p:txBody>
          <a:bodyPr/>
          <a:lstStyle/>
          <a:p>
            <a:pPr eaLnBrk="1" hangingPunct="1"/>
            <a:r>
              <a:rPr lang="en-US" altLang="zh-CN" smtClean="0">
                <a:effectLst/>
                <a:ea typeface="宋体" pitchFamily="2" charset="-122"/>
              </a:rPr>
              <a:t>Zero-defect software Impossible</a:t>
            </a:r>
            <a:endParaRPr lang="zh-CN" altLang="en-US" smtClean="0">
              <a:effectLst/>
              <a:ea typeface="宋体" pitchFamily="2" charset="-122"/>
            </a:endParaRPr>
          </a:p>
        </p:txBody>
      </p:sp>
      <p:pic>
        <p:nvPicPr>
          <p:cNvPr id="363524" name="Picture 4" descr="人月神话封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916113"/>
            <a:ext cx="2867025" cy="3776662"/>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525" name="Rectangle 5"/>
          <p:cNvSpPr>
            <a:spLocks noChangeArrowheads="1"/>
          </p:cNvSpPr>
          <p:nvPr/>
        </p:nvSpPr>
        <p:spPr bwMode="auto">
          <a:xfrm>
            <a:off x="4140200" y="3900488"/>
            <a:ext cx="30892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r>
              <a:rPr lang="zh-CN" altLang="en-US" sz="2400" b="1">
                <a:solidFill>
                  <a:schemeClr val="accent2"/>
                </a:solidFill>
                <a:latin typeface="Garamond" pitchFamily="18" charset="0"/>
              </a:rPr>
              <a:t>大多数软件都做不到</a:t>
            </a:r>
          </a:p>
          <a:p>
            <a:pPr algn="ctr" eaLnBrk="1" hangingPunct="1">
              <a:buFont typeface="Wingdings" pitchFamily="2" charset="2"/>
              <a:buNone/>
            </a:pPr>
            <a:r>
              <a:rPr lang="zh-CN" altLang="en-US" sz="2400" b="1">
                <a:solidFill>
                  <a:schemeClr val="accent2"/>
                </a:solidFill>
                <a:latin typeface="Garamond" pitchFamily="18" charset="0"/>
              </a:rPr>
              <a:t>“零缺陷”</a:t>
            </a:r>
          </a:p>
        </p:txBody>
      </p:sp>
      <p:pic>
        <p:nvPicPr>
          <p:cNvPr id="363526" name="Picture 6" descr="0075"/>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847013" y="4697413"/>
            <a:ext cx="129698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1" name="灯片编号占位符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849AC580-2424-4087-9680-CC8761E2BC1F}" type="slidenum">
              <a:rPr lang="zh-CN" altLang="en-US" sz="1200" smtClean="0">
                <a:solidFill>
                  <a:schemeClr val="bg2"/>
                </a:solidFill>
                <a:latin typeface="Arial" pitchFamily="34" charset="0"/>
              </a:rPr>
              <a:pPr eaLnBrk="1" hangingPunct="1">
                <a:spcBef>
                  <a:spcPct val="0"/>
                </a:spcBef>
                <a:buClrTx/>
                <a:buSzTx/>
                <a:buFontTx/>
                <a:buNone/>
              </a:pPr>
              <a:t>82</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3526"/>
                                        </p:tgtEl>
                                        <p:attrNameLst>
                                          <p:attrName>style.visibility</p:attrName>
                                        </p:attrNameLst>
                                      </p:cBhvr>
                                      <p:to>
                                        <p:strVal val="visible"/>
                                      </p:to>
                                    </p:set>
                                  </p:childTnLst>
                                </p:cTn>
                              </p:par>
                            </p:childTnLst>
                          </p:cTn>
                        </p:par>
                        <p:par>
                          <p:cTn id="7" fill="hold" nodeType="afterGroup">
                            <p:stCondLst>
                              <p:cond delay="0"/>
                            </p:stCondLst>
                            <p:childTnLst>
                              <p:par>
                                <p:cTn id="8" presetID="52" presetClass="entr" presetSubtype="0" fill="hold" nodeType="afterEffect">
                                  <p:stCondLst>
                                    <p:cond delay="0"/>
                                  </p:stCondLst>
                                  <p:childTnLst>
                                    <p:set>
                                      <p:cBhvr>
                                        <p:cTn id="9" dur="1" fill="hold">
                                          <p:stCondLst>
                                            <p:cond delay="0"/>
                                          </p:stCondLst>
                                        </p:cTn>
                                        <p:tgtEl>
                                          <p:spTgt spid="363524"/>
                                        </p:tgtEl>
                                        <p:attrNameLst>
                                          <p:attrName>style.visibility</p:attrName>
                                        </p:attrNameLst>
                                      </p:cBhvr>
                                      <p:to>
                                        <p:strVal val="visible"/>
                                      </p:to>
                                    </p:set>
                                    <p:animScale>
                                      <p:cBhvr>
                                        <p:cTn id="10" dur="1000" decel="50000" fill="hold">
                                          <p:stCondLst>
                                            <p:cond delay="0"/>
                                          </p:stCondLst>
                                        </p:cTn>
                                        <p:tgtEl>
                                          <p:spTgt spid="3635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 dur="1000" decel="50000" fill="hold">
                                          <p:stCondLst>
                                            <p:cond delay="0"/>
                                          </p:stCondLst>
                                        </p:cTn>
                                        <p:tgtEl>
                                          <p:spTgt spid="363524"/>
                                        </p:tgtEl>
                                        <p:attrNameLst>
                                          <p:attrName>ppt_x</p:attrName>
                                          <p:attrName>ppt_y</p:attrName>
                                        </p:attrNameLst>
                                      </p:cBhvr>
                                    </p:animMotion>
                                    <p:animEffect transition="in" filter="fade">
                                      <p:cBhvr>
                                        <p:cTn id="12" dur="1000"/>
                                        <p:tgtEl>
                                          <p:spTgt spid="363524"/>
                                        </p:tgtEl>
                                      </p:cBhvr>
                                    </p:animEffect>
                                  </p:childTnLst>
                                </p:cTn>
                              </p:par>
                            </p:childTnLst>
                          </p:cTn>
                        </p:par>
                        <p:par>
                          <p:cTn id="13" fill="hold" nodeType="afterGroup">
                            <p:stCondLst>
                              <p:cond delay="1000"/>
                            </p:stCondLst>
                            <p:childTnLst>
                              <p:par>
                                <p:cTn id="14" presetID="39" presetClass="entr" presetSubtype="0" accel="100000" fill="hold" grpId="0" nodeType="afterEffect">
                                  <p:stCondLst>
                                    <p:cond delay="0"/>
                                  </p:stCondLst>
                                  <p:childTnLst>
                                    <p:set>
                                      <p:cBhvr>
                                        <p:cTn id="15" dur="1" fill="hold">
                                          <p:stCondLst>
                                            <p:cond delay="0"/>
                                          </p:stCondLst>
                                        </p:cTn>
                                        <p:tgtEl>
                                          <p:spTgt spid="363523">
                                            <p:txEl>
                                              <p:pRg st="0" end="0"/>
                                            </p:txEl>
                                          </p:spTgt>
                                        </p:tgtEl>
                                        <p:attrNameLst>
                                          <p:attrName>style.visibility</p:attrName>
                                        </p:attrNameLst>
                                      </p:cBhvr>
                                      <p:to>
                                        <p:strVal val="visible"/>
                                      </p:to>
                                    </p:set>
                                    <p:anim calcmode="lin" valueType="num">
                                      <p:cBhvr>
                                        <p:cTn id="16" dur="500" fill="hold"/>
                                        <p:tgtEl>
                                          <p:spTgt spid="363523">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7" dur="500" fill="hold"/>
                                        <p:tgtEl>
                                          <p:spTgt spid="363523">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8" dur="500" fill="hold"/>
                                        <p:tgtEl>
                                          <p:spTgt spid="363523">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9" dur="500" fill="hold"/>
                                        <p:tgtEl>
                                          <p:spTgt spid="363523">
                                            <p:txEl>
                                              <p:pRg st="0" end="0"/>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500"/>
                            </p:stCondLst>
                            <p:childTnLst>
                              <p:par>
                                <p:cTn id="21" presetID="34" presetClass="entr" presetSubtype="0" fill="hold" grpId="0" nodeType="afterEffect">
                                  <p:stCondLst>
                                    <p:cond delay="0"/>
                                  </p:stCondLst>
                                  <p:childTnLst>
                                    <p:set>
                                      <p:cBhvr>
                                        <p:cTn id="22" dur="1" fill="hold">
                                          <p:stCondLst>
                                            <p:cond delay="0"/>
                                          </p:stCondLst>
                                        </p:cTn>
                                        <p:tgtEl>
                                          <p:spTgt spid="363525"/>
                                        </p:tgtEl>
                                        <p:attrNameLst>
                                          <p:attrName>style.visibility</p:attrName>
                                        </p:attrNameLst>
                                      </p:cBhvr>
                                      <p:to>
                                        <p:strVal val="visible"/>
                                      </p:to>
                                    </p:set>
                                    <p:anim from="(-#ppt_w/2)" to="(#ppt_x)" calcmode="lin" valueType="num">
                                      <p:cBhvr>
                                        <p:cTn id="23" dur="600" fill="hold">
                                          <p:stCondLst>
                                            <p:cond delay="0"/>
                                          </p:stCondLst>
                                        </p:cTn>
                                        <p:tgtEl>
                                          <p:spTgt spid="363525"/>
                                        </p:tgtEl>
                                        <p:attrNameLst>
                                          <p:attrName>ppt_x</p:attrName>
                                        </p:attrNameLst>
                                      </p:cBhvr>
                                    </p:anim>
                                    <p:anim from="0" to="-1.0" calcmode="lin" valueType="num">
                                      <p:cBhvr>
                                        <p:cTn id="24" dur="200" decel="50000" autoRev="1" fill="hold">
                                          <p:stCondLst>
                                            <p:cond delay="600"/>
                                          </p:stCondLst>
                                        </p:cTn>
                                        <p:tgtEl>
                                          <p:spTgt spid="363525"/>
                                        </p:tgtEl>
                                        <p:attrNameLst>
                                          <p:attrName>xshear</p:attrName>
                                        </p:attrNameLst>
                                      </p:cBhvr>
                                    </p:anim>
                                    <p:animScale>
                                      <p:cBhvr>
                                        <p:cTn id="25" dur="200" decel="100000" autoRev="1" fill="hold">
                                          <p:stCondLst>
                                            <p:cond delay="600"/>
                                          </p:stCondLst>
                                        </p:cTn>
                                        <p:tgtEl>
                                          <p:spTgt spid="363525"/>
                                        </p:tgtEl>
                                      </p:cBhvr>
                                      <p:from x="100000" y="100000"/>
                                      <p:to x="80000" y="100000"/>
                                    </p:animScale>
                                    <p:anim by="(#ppt_h/3+#ppt_w*0.1)" calcmode="lin" valueType="num">
                                      <p:cBhvr additive="sum">
                                        <p:cTn id="26" dur="200" decel="100000" autoRev="1" fill="hold">
                                          <p:stCondLst>
                                            <p:cond delay="600"/>
                                          </p:stCondLst>
                                        </p:cTn>
                                        <p:tgtEl>
                                          <p:spTgt spid="36352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p:bldP spid="36352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85026" name="Rectangle 2"/>
          <p:cNvSpPr>
            <a:spLocks noGrp="1" noRot="1" noChangeArrowheads="1"/>
          </p:cNvSpPr>
          <p:nvPr>
            <p:ph type="title"/>
          </p:nvPr>
        </p:nvSpPr>
        <p:spPr/>
        <p:txBody>
          <a:bodyPr/>
          <a:lstStyle/>
          <a:p>
            <a:pPr eaLnBrk="1" hangingPunct="1">
              <a:defRPr/>
            </a:pPr>
            <a:r>
              <a:rPr lang="en-US" altLang="zh-CN" sz="3600" smtClean="0">
                <a:ea typeface="宋体" pitchFamily="2" charset="-122"/>
              </a:rPr>
              <a:t>Quality terminology</a:t>
            </a:r>
            <a:br>
              <a:rPr lang="en-US" altLang="zh-CN" sz="3600" smtClean="0">
                <a:ea typeface="宋体" pitchFamily="2" charset="-122"/>
              </a:rPr>
            </a:br>
            <a:r>
              <a:rPr lang="zh-CN" altLang="en-US" sz="3600" smtClean="0">
                <a:ea typeface="宋体" pitchFamily="2" charset="-122"/>
              </a:rPr>
              <a:t>关于质量的术语 </a:t>
            </a:r>
          </a:p>
        </p:txBody>
      </p:sp>
      <p:sp>
        <p:nvSpPr>
          <p:cNvPr id="385027" name="Rectangle 3"/>
          <p:cNvSpPr>
            <a:spLocks noGrp="1" noChangeArrowheads="1"/>
          </p:cNvSpPr>
          <p:nvPr>
            <p:ph type="body" idx="1"/>
          </p:nvPr>
        </p:nvSpPr>
        <p:spPr>
          <a:xfrm>
            <a:off x="457200" y="1295400"/>
            <a:ext cx="8229600" cy="3286125"/>
          </a:xfrm>
        </p:spPr>
        <p:txBody>
          <a:bodyPr/>
          <a:lstStyle/>
          <a:p>
            <a:pPr eaLnBrk="1" hangingPunct="1">
              <a:lnSpc>
                <a:spcPct val="90000"/>
              </a:lnSpc>
              <a:defRPr/>
            </a:pPr>
            <a:r>
              <a:rPr lang="en-US" altLang="zh-CN" sz="2400" dirty="0" smtClean="0">
                <a:ea typeface="宋体" pitchFamily="2" charset="-122"/>
              </a:rPr>
              <a:t>Bug</a:t>
            </a:r>
            <a:r>
              <a:rPr lang="zh-CN" altLang="en-US" sz="2400" dirty="0" smtClean="0">
                <a:ea typeface="宋体" pitchFamily="2" charset="-122"/>
              </a:rPr>
              <a:t>（错误）：依赖于上下文。需定义。 </a:t>
            </a:r>
            <a:endParaRPr lang="en-US" altLang="zh-CN" sz="2400" dirty="0" smtClean="0">
              <a:solidFill>
                <a:srgbClr val="FF0000"/>
              </a:solidFill>
              <a:ea typeface="宋体" pitchFamily="2" charset="-122"/>
            </a:endParaRPr>
          </a:p>
          <a:p>
            <a:pPr eaLnBrk="1" hangingPunct="1">
              <a:lnSpc>
                <a:spcPct val="90000"/>
              </a:lnSpc>
              <a:defRPr/>
            </a:pPr>
            <a:r>
              <a:rPr lang="en-US" altLang="zh-CN" sz="2400" dirty="0" smtClean="0">
                <a:solidFill>
                  <a:srgbClr val="FFFF00"/>
                </a:solidFill>
                <a:ea typeface="宋体" pitchFamily="2" charset="-122"/>
              </a:rPr>
              <a:t>Error(</a:t>
            </a:r>
            <a:r>
              <a:rPr lang="zh-CN" altLang="en-US" sz="2400" dirty="0" smtClean="0">
                <a:solidFill>
                  <a:srgbClr val="FFFF00"/>
                </a:solidFill>
                <a:ea typeface="宋体" pitchFamily="2" charset="-122"/>
              </a:rPr>
              <a:t>错误</a:t>
            </a:r>
            <a:r>
              <a:rPr lang="en-US" altLang="zh-CN" sz="2400" dirty="0" smtClean="0">
                <a:solidFill>
                  <a:srgbClr val="FFFF00"/>
                </a:solidFill>
                <a:ea typeface="宋体" pitchFamily="2" charset="-122"/>
              </a:rPr>
              <a:t>):  </a:t>
            </a:r>
            <a:r>
              <a:rPr lang="en-US" altLang="zh-CN" sz="2400" dirty="0" smtClean="0">
                <a:ea typeface="宋体" pitchFamily="2" charset="-122"/>
              </a:rPr>
              <a:t>human mistake</a:t>
            </a:r>
            <a:r>
              <a:rPr lang="zh-CN" altLang="en-US" sz="2400" dirty="0" smtClean="0">
                <a:ea typeface="宋体" pitchFamily="2" charset="-122"/>
              </a:rPr>
              <a:t>。人的失误 </a:t>
            </a:r>
            <a:endParaRPr lang="en-US" altLang="zh-CN" sz="2400" dirty="0" smtClean="0">
              <a:ea typeface="宋体" pitchFamily="2" charset="-122"/>
            </a:endParaRPr>
          </a:p>
          <a:p>
            <a:pPr eaLnBrk="1" hangingPunct="1">
              <a:lnSpc>
                <a:spcPct val="90000"/>
              </a:lnSpc>
              <a:defRPr/>
            </a:pPr>
            <a:r>
              <a:rPr lang="en-US" altLang="zh-CN" sz="2400" dirty="0" smtClean="0">
                <a:solidFill>
                  <a:srgbClr val="FFFF00"/>
                </a:solidFill>
                <a:ea typeface="宋体" pitchFamily="2" charset="-122"/>
              </a:rPr>
              <a:t>Fault(</a:t>
            </a:r>
            <a:r>
              <a:rPr lang="zh-CN" altLang="en-US" sz="2400" dirty="0" smtClean="0">
                <a:solidFill>
                  <a:srgbClr val="FFFF00"/>
                </a:solidFill>
                <a:ea typeface="宋体" pitchFamily="2" charset="-122"/>
              </a:rPr>
              <a:t>缺陷</a:t>
            </a:r>
            <a:r>
              <a:rPr lang="en-US" altLang="zh-CN" sz="2400" dirty="0" smtClean="0">
                <a:solidFill>
                  <a:srgbClr val="FFFF00"/>
                </a:solidFill>
                <a:ea typeface="宋体" pitchFamily="2" charset="-122"/>
              </a:rPr>
              <a:t>):  </a:t>
            </a:r>
            <a:r>
              <a:rPr lang="en-US" altLang="zh-CN" sz="2400" dirty="0" smtClean="0">
                <a:ea typeface="宋体" pitchFamily="2" charset="-122"/>
              </a:rPr>
              <a:t>result of mistake, evidenced in some development or maintenance product</a:t>
            </a:r>
            <a:r>
              <a:rPr lang="zh-CN" altLang="en-US" sz="2400" dirty="0" smtClean="0">
                <a:ea typeface="宋体" pitchFamily="2" charset="-122"/>
              </a:rPr>
              <a:t>。产品开发和维护中出现的一些错误（</a:t>
            </a:r>
            <a:r>
              <a:rPr lang="en-US" altLang="zh-CN" sz="2400" dirty="0" smtClean="0">
                <a:ea typeface="宋体" pitchFamily="2" charset="-122"/>
              </a:rPr>
              <a:t>error</a:t>
            </a:r>
            <a:r>
              <a:rPr lang="zh-CN" altLang="en-US" sz="2400" dirty="0" smtClean="0">
                <a:ea typeface="宋体" pitchFamily="2" charset="-122"/>
              </a:rPr>
              <a:t>）的结果。 </a:t>
            </a:r>
          </a:p>
          <a:p>
            <a:pPr eaLnBrk="1" hangingPunct="1">
              <a:lnSpc>
                <a:spcPct val="90000"/>
              </a:lnSpc>
              <a:defRPr/>
            </a:pPr>
            <a:r>
              <a:rPr lang="en-US" altLang="zh-CN" sz="2400" dirty="0" smtClean="0">
                <a:solidFill>
                  <a:srgbClr val="FFFF00"/>
                </a:solidFill>
                <a:ea typeface="宋体" pitchFamily="2" charset="-122"/>
              </a:rPr>
              <a:t>Failure(</a:t>
            </a:r>
            <a:r>
              <a:rPr lang="zh-CN" altLang="en-US" sz="2400" dirty="0" smtClean="0">
                <a:solidFill>
                  <a:srgbClr val="FFFF00"/>
                </a:solidFill>
                <a:ea typeface="宋体" pitchFamily="2" charset="-122"/>
              </a:rPr>
              <a:t>故障</a:t>
            </a:r>
            <a:r>
              <a:rPr lang="en-US" altLang="zh-CN" sz="2400" dirty="0" smtClean="0">
                <a:solidFill>
                  <a:srgbClr val="FFFF00"/>
                </a:solidFill>
                <a:ea typeface="宋体" pitchFamily="2" charset="-122"/>
              </a:rPr>
              <a:t>):  </a:t>
            </a:r>
            <a:r>
              <a:rPr lang="en-US" altLang="zh-CN" sz="2400" dirty="0" smtClean="0">
                <a:ea typeface="宋体" pitchFamily="2" charset="-122"/>
              </a:rPr>
              <a:t>departure from the system’s required behavior</a:t>
            </a:r>
            <a:r>
              <a:rPr lang="zh-CN" altLang="en-US" sz="2400" dirty="0" smtClean="0">
                <a:ea typeface="宋体" pitchFamily="2" charset="-122"/>
              </a:rPr>
              <a:t>。相对于系统制定行为的偏差 </a:t>
            </a:r>
          </a:p>
        </p:txBody>
      </p:sp>
      <p:pic>
        <p:nvPicPr>
          <p:cNvPr id="89093" name="Picture 4" descr="SY0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688" y="4437063"/>
            <a:ext cx="10795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4" name="Picture 5" descr="SY0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4149725"/>
            <a:ext cx="10795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5" name="AutoShape 6"/>
          <p:cNvSpPr>
            <a:spLocks noChangeArrowheads="1"/>
          </p:cNvSpPr>
          <p:nvPr/>
        </p:nvSpPr>
        <p:spPr bwMode="auto">
          <a:xfrm rot="-452367">
            <a:off x="2695575" y="5661025"/>
            <a:ext cx="863600" cy="144463"/>
          </a:xfrm>
          <a:prstGeom prst="rightArrow">
            <a:avLst>
              <a:gd name="adj1" fmla="val 50000"/>
              <a:gd name="adj2" fmla="val 149450"/>
            </a:avLst>
          </a:prstGeom>
          <a:gradFill rotWithShape="1">
            <a:gsLst>
              <a:gs pos="0">
                <a:srgbClr val="FFFF00"/>
              </a:gs>
              <a:gs pos="100000">
                <a:srgbClr val="767600"/>
              </a:gs>
            </a:gsLst>
            <a:path path="rect">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89096" name="AutoShape 7"/>
          <p:cNvSpPr>
            <a:spLocks noChangeArrowheads="1"/>
          </p:cNvSpPr>
          <p:nvPr/>
        </p:nvSpPr>
        <p:spPr bwMode="auto">
          <a:xfrm rot="-492249">
            <a:off x="5164138" y="5368925"/>
            <a:ext cx="863600" cy="142875"/>
          </a:xfrm>
          <a:prstGeom prst="rightArrow">
            <a:avLst>
              <a:gd name="adj1" fmla="val 50000"/>
              <a:gd name="adj2" fmla="val 151111"/>
            </a:avLst>
          </a:prstGeom>
          <a:gradFill rotWithShape="1">
            <a:gsLst>
              <a:gs pos="0">
                <a:srgbClr val="FFFF00"/>
              </a:gs>
              <a:gs pos="100000">
                <a:srgbClr val="767600"/>
              </a:gs>
            </a:gsLst>
            <a:path path="rect">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89097" name="Text Box 8"/>
          <p:cNvSpPr txBox="1">
            <a:spLocks noChangeArrowheads="1"/>
          </p:cNvSpPr>
          <p:nvPr/>
        </p:nvSpPr>
        <p:spPr bwMode="auto">
          <a:xfrm>
            <a:off x="1042988" y="6092825"/>
            <a:ext cx="1584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1800" b="1">
                <a:solidFill>
                  <a:srgbClr val="FF0000"/>
                </a:solidFill>
                <a:latin typeface="Garamond" pitchFamily="18" charset="0"/>
              </a:rPr>
              <a:t>Human error</a:t>
            </a:r>
          </a:p>
        </p:txBody>
      </p:sp>
      <p:sp>
        <p:nvSpPr>
          <p:cNvPr id="89098" name="Text Box 9"/>
          <p:cNvSpPr txBox="1">
            <a:spLocks noChangeArrowheads="1"/>
          </p:cNvSpPr>
          <p:nvPr/>
        </p:nvSpPr>
        <p:spPr bwMode="auto">
          <a:xfrm rot="-383664">
            <a:off x="2627313" y="573405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1800" b="1">
                <a:solidFill>
                  <a:srgbClr val="FFFF00"/>
                </a:solidFill>
                <a:latin typeface="Garamond" pitchFamily="18" charset="0"/>
              </a:rPr>
              <a:t>can lead to</a:t>
            </a:r>
          </a:p>
        </p:txBody>
      </p:sp>
      <p:sp>
        <p:nvSpPr>
          <p:cNvPr id="89099" name="Text Box 10"/>
          <p:cNvSpPr txBox="1">
            <a:spLocks noChangeArrowheads="1"/>
          </p:cNvSpPr>
          <p:nvPr/>
        </p:nvSpPr>
        <p:spPr bwMode="auto">
          <a:xfrm>
            <a:off x="4140200" y="5949950"/>
            <a:ext cx="649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1800" b="1">
                <a:solidFill>
                  <a:srgbClr val="D60093"/>
                </a:solidFill>
                <a:latin typeface="Garamond" pitchFamily="18" charset="0"/>
              </a:rPr>
              <a:t>fault</a:t>
            </a:r>
          </a:p>
        </p:txBody>
      </p:sp>
      <p:sp>
        <p:nvSpPr>
          <p:cNvPr id="89100" name="Text Box 11"/>
          <p:cNvSpPr txBox="1">
            <a:spLocks noChangeArrowheads="1"/>
          </p:cNvSpPr>
          <p:nvPr/>
        </p:nvSpPr>
        <p:spPr bwMode="auto">
          <a:xfrm rot="-383664">
            <a:off x="5003800" y="544512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1800" b="1">
                <a:solidFill>
                  <a:srgbClr val="FFFF00"/>
                </a:solidFill>
                <a:latin typeface="Garamond" pitchFamily="18" charset="0"/>
              </a:rPr>
              <a:t>can lead to</a:t>
            </a:r>
          </a:p>
        </p:txBody>
      </p:sp>
      <p:sp>
        <p:nvSpPr>
          <p:cNvPr id="89101" name="Text Box 12"/>
          <p:cNvSpPr txBox="1">
            <a:spLocks noChangeArrowheads="1"/>
          </p:cNvSpPr>
          <p:nvPr/>
        </p:nvSpPr>
        <p:spPr bwMode="auto">
          <a:xfrm rot="-927089">
            <a:off x="7304088" y="5184775"/>
            <a:ext cx="93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zh-CN" sz="2000" b="1">
                <a:solidFill>
                  <a:schemeClr val="folHlink"/>
                </a:solidFill>
                <a:latin typeface="Garamond" pitchFamily="18" charset="0"/>
              </a:rPr>
              <a:t>failure</a:t>
            </a:r>
          </a:p>
        </p:txBody>
      </p:sp>
      <p:pic>
        <p:nvPicPr>
          <p:cNvPr id="89102" name="Picture 13" descr="0026"/>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5084763"/>
            <a:ext cx="144145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03" name="Picture 14" descr="0009"/>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4797425"/>
            <a:ext cx="122396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04" name="灯片编号占位符 1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0F8EF14A-1A53-4E92-8B04-8498E8D899D1}" type="slidenum">
              <a:rPr lang="zh-CN" altLang="en-US" sz="1200" smtClean="0">
                <a:solidFill>
                  <a:schemeClr val="bg2"/>
                </a:solidFill>
                <a:latin typeface="Arial" pitchFamily="34" charset="0"/>
              </a:rPr>
              <a:pPr eaLnBrk="1" hangingPunct="1">
                <a:spcBef>
                  <a:spcPct val="0"/>
                </a:spcBef>
                <a:buClrTx/>
                <a:buSzTx/>
                <a:buFontTx/>
                <a:buNone/>
              </a:pPr>
              <a:t>83</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86050" name="Rectangle 2"/>
          <p:cNvSpPr>
            <a:spLocks noGrp="1" noRot="1" noChangeArrowheads="1"/>
          </p:cNvSpPr>
          <p:nvPr>
            <p:ph type="title"/>
          </p:nvPr>
        </p:nvSpPr>
        <p:spPr>
          <a:xfrm>
            <a:off x="1763713" y="228600"/>
            <a:ext cx="4679950" cy="884238"/>
          </a:xfrm>
        </p:spPr>
        <p:txBody>
          <a:bodyPr/>
          <a:lstStyle/>
          <a:p>
            <a:pPr eaLnBrk="1" hangingPunct="1">
              <a:defRPr/>
            </a:pPr>
            <a:r>
              <a:rPr lang="zh-CN" altLang="en-US" smtClean="0">
                <a:ea typeface="宋体" pitchFamily="2" charset="-122"/>
              </a:rPr>
              <a:t>质量的观点</a:t>
            </a:r>
          </a:p>
        </p:txBody>
      </p:sp>
      <p:sp>
        <p:nvSpPr>
          <p:cNvPr id="386051" name="Rectangle 3"/>
          <p:cNvSpPr>
            <a:spLocks noGrp="1" noChangeArrowheads="1"/>
          </p:cNvSpPr>
          <p:nvPr>
            <p:ph type="body" idx="1"/>
          </p:nvPr>
        </p:nvSpPr>
        <p:spPr/>
        <p:txBody>
          <a:bodyPr/>
          <a:lstStyle/>
          <a:p>
            <a:pPr eaLnBrk="1" hangingPunct="1">
              <a:defRPr/>
            </a:pPr>
            <a:r>
              <a:rPr lang="en-US" altLang="zh-CN" dirty="0" smtClean="0">
                <a:ea typeface="宋体" pitchFamily="2" charset="-122"/>
              </a:rPr>
              <a:t>Garvin</a:t>
            </a:r>
            <a:r>
              <a:rPr lang="zh-CN" altLang="en-US" dirty="0" smtClean="0">
                <a:ea typeface="宋体" pitchFamily="2" charset="-122"/>
              </a:rPr>
              <a:t>的观点</a:t>
            </a:r>
          </a:p>
          <a:p>
            <a:pPr eaLnBrk="1" hangingPunct="1">
              <a:defRPr/>
            </a:pPr>
            <a:r>
              <a:rPr lang="en-US" altLang="zh-CN" dirty="0" err="1" smtClean="0">
                <a:ea typeface="宋体" pitchFamily="2" charset="-122"/>
              </a:rPr>
              <a:t>Kitchenham</a:t>
            </a:r>
            <a:r>
              <a:rPr lang="zh-CN" altLang="en-US" dirty="0" smtClean="0">
                <a:ea typeface="宋体" pitchFamily="2" charset="-122"/>
              </a:rPr>
              <a:t>和</a:t>
            </a:r>
            <a:r>
              <a:rPr lang="en-US" altLang="zh-CN" dirty="0" err="1" smtClean="0">
                <a:ea typeface="宋体" pitchFamily="2" charset="-122"/>
              </a:rPr>
              <a:t>Pfleeger</a:t>
            </a:r>
            <a:r>
              <a:rPr lang="zh-CN" altLang="en-US" dirty="0" smtClean="0">
                <a:ea typeface="宋体" pitchFamily="2" charset="-122"/>
              </a:rPr>
              <a:t>的观点</a:t>
            </a:r>
          </a:p>
        </p:txBody>
      </p:sp>
      <p:sp>
        <p:nvSpPr>
          <p:cNvPr id="9011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20A7DD87-AD94-45AA-8DCC-E334CB2D3F39}" type="slidenum">
              <a:rPr lang="zh-CN" altLang="en-US" sz="1200" smtClean="0">
                <a:solidFill>
                  <a:schemeClr val="bg2"/>
                </a:solidFill>
                <a:latin typeface="Arial" pitchFamily="34" charset="0"/>
              </a:rPr>
              <a:pPr eaLnBrk="1" hangingPunct="1">
                <a:spcBef>
                  <a:spcPct val="0"/>
                </a:spcBef>
                <a:buClrTx/>
                <a:buSzTx/>
                <a:buFontTx/>
                <a:buNone/>
              </a:pPr>
              <a:t>84</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64546" name="Rectangle 2"/>
          <p:cNvSpPr>
            <a:spLocks noGrp="1" noRot="1" noChangeArrowheads="1"/>
          </p:cNvSpPr>
          <p:nvPr>
            <p:ph type="title"/>
          </p:nvPr>
        </p:nvSpPr>
        <p:spPr/>
        <p:txBody>
          <a:bodyPr/>
          <a:lstStyle/>
          <a:p>
            <a:pPr algn="l" eaLnBrk="1" hangingPunct="1">
              <a:defRPr/>
            </a:pPr>
            <a:r>
              <a:rPr lang="en-US" altLang="zh-CN" sz="4200" smtClean="0">
                <a:ea typeface="宋体" pitchFamily="2" charset="-122"/>
              </a:rPr>
              <a:t>Garvin</a:t>
            </a:r>
            <a:r>
              <a:rPr lang="en-US" altLang="zh-CN" sz="4200" smtClean="0">
                <a:latin typeface="宋体" pitchFamily="2" charset="-122"/>
                <a:ea typeface="宋体" pitchFamily="2" charset="-122"/>
              </a:rPr>
              <a:t>  </a:t>
            </a:r>
            <a:r>
              <a:rPr lang="zh-CN" altLang="en-US" sz="4200" smtClean="0">
                <a:latin typeface="宋体" pitchFamily="2" charset="-122"/>
                <a:ea typeface="宋体" pitchFamily="2" charset="-122"/>
              </a:rPr>
              <a:t>质量观点</a:t>
            </a:r>
          </a:p>
        </p:txBody>
      </p:sp>
      <p:sp>
        <p:nvSpPr>
          <p:cNvPr id="364547" name="Rectangle 3"/>
          <p:cNvSpPr>
            <a:spLocks noChangeArrowheads="1"/>
          </p:cNvSpPr>
          <p:nvPr/>
        </p:nvSpPr>
        <p:spPr bwMode="auto">
          <a:xfrm>
            <a:off x="2217738" y="1935163"/>
            <a:ext cx="2654300" cy="671512"/>
          </a:xfrm>
          <a:prstGeom prst="rect">
            <a:avLst/>
          </a:prstGeom>
          <a:noFill/>
          <a:ln w="9525" algn="ctr">
            <a:noFill/>
            <a:miter lim="800000"/>
            <a:headEnd/>
            <a:tailEnd/>
          </a:ln>
          <a:effectLst/>
        </p:spPr>
        <p:txBody>
          <a:bodyPr wrap="none">
            <a:spAutoFit/>
          </a:bodyPr>
          <a:lstStyle/>
          <a:p>
            <a:pPr algn="ctr" eaLnBrk="0" hangingPunct="0">
              <a:defRPr/>
            </a:pPr>
            <a:r>
              <a:rPr lang="zh-CN" altLang="en-US" sz="2000" b="1">
                <a:effectLst>
                  <a:outerShdw blurRad="38100" dist="38100" dir="2700000" algn="tl">
                    <a:srgbClr val="000000"/>
                  </a:outerShdw>
                </a:effectLst>
                <a:latin typeface="Garamond" pitchFamily="18" charset="0"/>
              </a:rPr>
              <a:t>超越的观点</a:t>
            </a:r>
          </a:p>
          <a:p>
            <a:pPr algn="ctr" eaLnBrk="0" hangingPunct="0">
              <a:defRPr/>
            </a:pPr>
            <a:r>
              <a:rPr lang="zh-CN" altLang="en-US" b="1">
                <a:effectLst>
                  <a:outerShdw blurRad="38100" dist="38100" dir="2700000" algn="tl">
                    <a:srgbClr val="000000"/>
                  </a:outerShdw>
                </a:effectLst>
                <a:latin typeface="Garamond" pitchFamily="18" charset="0"/>
              </a:rPr>
              <a:t>（</a:t>
            </a:r>
            <a:r>
              <a:rPr lang="en-US" altLang="zh-CN" b="1">
                <a:effectLst>
                  <a:outerShdw blurRad="38100" dist="38100" dir="2700000" algn="tl">
                    <a:srgbClr val="000000"/>
                  </a:outerShdw>
                </a:effectLst>
                <a:latin typeface="Garamond" pitchFamily="18" charset="0"/>
              </a:rPr>
              <a:t>Transcendental view</a:t>
            </a:r>
            <a:r>
              <a:rPr lang="zh-CN" altLang="en-US" b="1">
                <a:effectLst>
                  <a:outerShdw blurRad="38100" dist="38100" dir="2700000" algn="tl">
                    <a:srgbClr val="000000"/>
                  </a:outerShdw>
                </a:effectLst>
                <a:latin typeface="Garamond" pitchFamily="18" charset="0"/>
              </a:rPr>
              <a:t>）</a:t>
            </a:r>
          </a:p>
        </p:txBody>
      </p:sp>
      <p:grpSp>
        <p:nvGrpSpPr>
          <p:cNvPr id="2" name="Group 4"/>
          <p:cNvGrpSpPr>
            <a:grpSpLocks/>
          </p:cNvGrpSpPr>
          <p:nvPr/>
        </p:nvGrpSpPr>
        <p:grpSpPr bwMode="auto">
          <a:xfrm>
            <a:off x="468312" y="1203325"/>
            <a:ext cx="4392613" cy="649288"/>
            <a:chOff x="286" y="849"/>
            <a:chExt cx="2767" cy="409"/>
          </a:xfrm>
        </p:grpSpPr>
        <p:sp>
          <p:nvSpPr>
            <p:cNvPr id="91177" name="Rectangle 5"/>
            <p:cNvSpPr>
              <a:spLocks noChangeArrowheads="1"/>
            </p:cNvSpPr>
            <p:nvPr/>
          </p:nvSpPr>
          <p:spPr bwMode="auto">
            <a:xfrm>
              <a:off x="286" y="849"/>
              <a:ext cx="2767" cy="409"/>
            </a:xfrm>
            <a:prstGeom prst="rect">
              <a:avLst/>
            </a:prstGeom>
            <a:gradFill rotWithShape="1">
              <a:gsLst>
                <a:gs pos="0">
                  <a:srgbClr val="000099"/>
                </a:gs>
                <a:gs pos="100000">
                  <a:srgbClr val="000047"/>
                </a:gs>
              </a:gsLst>
              <a:lin ang="5400000" scaled="1"/>
            </a:gradFill>
            <a:ln>
              <a:noFill/>
            </a:ln>
            <a:effectLst>
              <a:outerShdw dist="107763" dir="13500000" algn="ctr" rotWithShape="0">
                <a:schemeClr val="bg2">
                  <a:alpha val="50000"/>
                </a:scheme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91178" name="Rectangle 6"/>
            <p:cNvSpPr>
              <a:spLocks noChangeArrowheads="1"/>
            </p:cNvSpPr>
            <p:nvPr/>
          </p:nvSpPr>
          <p:spPr bwMode="auto">
            <a:xfrm>
              <a:off x="360" y="849"/>
              <a:ext cx="257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zh-CN" altLang="en-US" sz="1800" b="1" dirty="0">
                  <a:latin typeface="Garamond" pitchFamily="18" charset="0"/>
                </a:rPr>
                <a:t>质量是可以认识而不能定义的</a:t>
              </a:r>
            </a:p>
            <a:p>
              <a:pPr algn="ctr">
                <a:spcBef>
                  <a:spcPct val="0"/>
                </a:spcBef>
                <a:buClrTx/>
                <a:buSzTx/>
                <a:buFontTx/>
                <a:buNone/>
              </a:pPr>
              <a:r>
                <a:rPr lang="zh-CN" altLang="en-US" sz="1600" b="1" dirty="0">
                  <a:latin typeface="Garamond" pitchFamily="18" charset="0"/>
                </a:rPr>
                <a:t>（</a:t>
              </a:r>
              <a:r>
                <a:rPr lang="en-US" altLang="zh-CN" sz="1600" b="1" dirty="0">
                  <a:latin typeface="Garamond" pitchFamily="18" charset="0"/>
                </a:rPr>
                <a:t>something we recognize but can’t define</a:t>
              </a:r>
              <a:r>
                <a:rPr lang="zh-CN" altLang="en-US" sz="1600" b="1" dirty="0">
                  <a:latin typeface="Garamond" pitchFamily="18" charset="0"/>
                </a:rPr>
                <a:t>）</a:t>
              </a:r>
            </a:p>
          </p:txBody>
        </p:sp>
      </p:grpSp>
      <p:sp>
        <p:nvSpPr>
          <p:cNvPr id="364551" name="Rectangle 7"/>
          <p:cNvSpPr>
            <a:spLocks noChangeArrowheads="1"/>
          </p:cNvSpPr>
          <p:nvPr/>
        </p:nvSpPr>
        <p:spPr bwMode="auto">
          <a:xfrm>
            <a:off x="4851400" y="1935163"/>
            <a:ext cx="1660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zh-CN" altLang="en-US" sz="2000" b="1">
                <a:latin typeface="Garamond" pitchFamily="18" charset="0"/>
              </a:rPr>
              <a:t>用户的观点</a:t>
            </a:r>
          </a:p>
          <a:p>
            <a:pPr algn="ctr">
              <a:spcBef>
                <a:spcPct val="0"/>
              </a:spcBef>
              <a:buClrTx/>
              <a:buSzTx/>
              <a:buFontTx/>
              <a:buNone/>
            </a:pPr>
            <a:r>
              <a:rPr lang="zh-CN" altLang="en-US" sz="1800" b="1">
                <a:latin typeface="Garamond" pitchFamily="18" charset="0"/>
              </a:rPr>
              <a:t>（</a:t>
            </a:r>
            <a:r>
              <a:rPr lang="en-US" altLang="zh-CN" sz="1800" b="1">
                <a:latin typeface="Garamond" pitchFamily="18" charset="0"/>
              </a:rPr>
              <a:t>User view</a:t>
            </a:r>
            <a:r>
              <a:rPr lang="en-US" altLang="zh-CN" sz="2000" b="1">
                <a:latin typeface="Garamond" pitchFamily="18" charset="0"/>
              </a:rPr>
              <a:t> </a:t>
            </a:r>
            <a:r>
              <a:rPr lang="zh-CN" altLang="en-US" sz="1800" b="1">
                <a:latin typeface="Garamond" pitchFamily="18" charset="0"/>
              </a:rPr>
              <a:t>）</a:t>
            </a:r>
          </a:p>
        </p:txBody>
      </p:sp>
      <p:grpSp>
        <p:nvGrpSpPr>
          <p:cNvPr id="3" name="Group 8"/>
          <p:cNvGrpSpPr>
            <a:grpSpLocks/>
          </p:cNvGrpSpPr>
          <p:nvPr/>
        </p:nvGrpSpPr>
        <p:grpSpPr bwMode="auto">
          <a:xfrm>
            <a:off x="5219700" y="1355725"/>
            <a:ext cx="2643188" cy="649288"/>
            <a:chOff x="3288" y="889"/>
            <a:chExt cx="1665" cy="409"/>
          </a:xfrm>
        </p:grpSpPr>
        <p:sp>
          <p:nvSpPr>
            <p:cNvPr id="91175" name="Rectangle 9"/>
            <p:cNvSpPr>
              <a:spLocks noChangeArrowheads="1"/>
            </p:cNvSpPr>
            <p:nvPr/>
          </p:nvSpPr>
          <p:spPr bwMode="auto">
            <a:xfrm>
              <a:off x="3288" y="889"/>
              <a:ext cx="1665" cy="409"/>
            </a:xfrm>
            <a:prstGeom prst="rect">
              <a:avLst/>
            </a:prstGeom>
            <a:gradFill rotWithShape="1">
              <a:gsLst>
                <a:gs pos="0">
                  <a:srgbClr val="000099"/>
                </a:gs>
                <a:gs pos="100000">
                  <a:srgbClr val="000047"/>
                </a:gs>
              </a:gsLst>
              <a:lin ang="5400000" scaled="1"/>
            </a:gradFill>
            <a:ln>
              <a:noFill/>
            </a:ln>
            <a:effectLst>
              <a:outerShdw dist="107763" dir="18900000" algn="ctr" rotWithShape="0">
                <a:schemeClr val="bg2">
                  <a:alpha val="50000"/>
                </a:scheme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91176" name="Rectangle 10"/>
            <p:cNvSpPr>
              <a:spLocks noChangeArrowheads="1"/>
            </p:cNvSpPr>
            <p:nvPr/>
          </p:nvSpPr>
          <p:spPr bwMode="auto">
            <a:xfrm>
              <a:off x="3428" y="894"/>
              <a:ext cx="141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zh-CN" altLang="en-US" sz="1800" b="1" dirty="0">
                  <a:latin typeface="Garamond" pitchFamily="18" charset="0"/>
                </a:rPr>
                <a:t>质量是恰好达到目的</a:t>
              </a:r>
            </a:p>
            <a:p>
              <a:pPr algn="ctr">
                <a:spcBef>
                  <a:spcPct val="0"/>
                </a:spcBef>
                <a:buClrTx/>
                <a:buSzTx/>
                <a:buFontTx/>
                <a:buNone/>
              </a:pPr>
              <a:r>
                <a:rPr lang="zh-CN" altLang="en-US" sz="1600" b="1" dirty="0">
                  <a:latin typeface="Garamond" pitchFamily="18" charset="0"/>
                </a:rPr>
                <a:t>（</a:t>
              </a:r>
              <a:r>
                <a:rPr lang="en-US" altLang="zh-CN" sz="1600" b="1" dirty="0">
                  <a:latin typeface="Garamond" pitchFamily="18" charset="0"/>
                </a:rPr>
                <a:t>fitness for purpose</a:t>
              </a:r>
              <a:r>
                <a:rPr lang="en-US" altLang="zh-CN" sz="1800" b="1" dirty="0">
                  <a:latin typeface="Garamond" pitchFamily="18" charset="0"/>
                </a:rPr>
                <a:t> </a:t>
              </a:r>
              <a:r>
                <a:rPr lang="zh-CN" altLang="en-US" sz="1600" b="1" dirty="0">
                  <a:latin typeface="Garamond" pitchFamily="18" charset="0"/>
                </a:rPr>
                <a:t>）</a:t>
              </a:r>
            </a:p>
          </p:txBody>
        </p:sp>
      </p:grpSp>
      <p:sp>
        <p:nvSpPr>
          <p:cNvPr id="364555" name="Rectangle 11"/>
          <p:cNvSpPr>
            <a:spLocks noChangeArrowheads="1"/>
          </p:cNvSpPr>
          <p:nvPr/>
        </p:nvSpPr>
        <p:spPr bwMode="auto">
          <a:xfrm>
            <a:off x="6646863" y="3735388"/>
            <a:ext cx="265271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zh-CN" altLang="en-US" sz="2000" b="1">
                <a:latin typeface="Garamond" pitchFamily="18" charset="0"/>
              </a:rPr>
              <a:t>制造的观点</a:t>
            </a:r>
          </a:p>
          <a:p>
            <a:pPr algn="ctr">
              <a:spcBef>
                <a:spcPct val="0"/>
              </a:spcBef>
              <a:buClrTx/>
              <a:buSzTx/>
              <a:buFontTx/>
              <a:buNone/>
            </a:pPr>
            <a:r>
              <a:rPr lang="zh-CN" altLang="en-US" sz="1800" b="1">
                <a:latin typeface="Garamond" pitchFamily="18" charset="0"/>
              </a:rPr>
              <a:t>（ </a:t>
            </a:r>
            <a:r>
              <a:rPr lang="en-US" altLang="zh-CN" sz="1800" b="1">
                <a:latin typeface="Garamond" pitchFamily="18" charset="0"/>
              </a:rPr>
              <a:t>Manufacturing view</a:t>
            </a:r>
            <a:r>
              <a:rPr lang="zh-CN" altLang="en-US" sz="1800" b="1">
                <a:latin typeface="Garamond" pitchFamily="18" charset="0"/>
              </a:rPr>
              <a:t>）</a:t>
            </a:r>
          </a:p>
        </p:txBody>
      </p:sp>
      <p:grpSp>
        <p:nvGrpSpPr>
          <p:cNvPr id="4" name="Group 12"/>
          <p:cNvGrpSpPr>
            <a:grpSpLocks/>
          </p:cNvGrpSpPr>
          <p:nvPr/>
        </p:nvGrpSpPr>
        <p:grpSpPr bwMode="auto">
          <a:xfrm>
            <a:off x="5665788" y="4508500"/>
            <a:ext cx="3421062" cy="649288"/>
            <a:chOff x="3569" y="2840"/>
            <a:chExt cx="2155" cy="409"/>
          </a:xfrm>
        </p:grpSpPr>
        <p:sp>
          <p:nvSpPr>
            <p:cNvPr id="91173" name="Rectangle 13"/>
            <p:cNvSpPr>
              <a:spLocks noChangeArrowheads="1"/>
            </p:cNvSpPr>
            <p:nvPr/>
          </p:nvSpPr>
          <p:spPr bwMode="auto">
            <a:xfrm>
              <a:off x="3569" y="2840"/>
              <a:ext cx="2155" cy="409"/>
            </a:xfrm>
            <a:prstGeom prst="rect">
              <a:avLst/>
            </a:prstGeom>
            <a:gradFill rotWithShape="1">
              <a:gsLst>
                <a:gs pos="0">
                  <a:srgbClr val="000099"/>
                </a:gs>
                <a:gs pos="100000">
                  <a:srgbClr val="000047"/>
                </a:gs>
              </a:gsLst>
              <a:lin ang="5400000" scaled="1"/>
            </a:gra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91174" name="Rectangle 14"/>
            <p:cNvSpPr>
              <a:spLocks noChangeArrowheads="1"/>
            </p:cNvSpPr>
            <p:nvPr/>
          </p:nvSpPr>
          <p:spPr bwMode="auto">
            <a:xfrm>
              <a:off x="3679" y="2840"/>
              <a:ext cx="1943"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zh-CN" altLang="en-US" sz="1800" b="1" dirty="0">
                  <a:latin typeface="Garamond" pitchFamily="18" charset="0"/>
                </a:rPr>
                <a:t>质量是与需求说明的一致</a:t>
              </a:r>
            </a:p>
            <a:p>
              <a:pPr algn="ctr">
                <a:spcBef>
                  <a:spcPct val="0"/>
                </a:spcBef>
                <a:buClrTx/>
                <a:buSzTx/>
                <a:buFontTx/>
                <a:buNone/>
              </a:pPr>
              <a:r>
                <a:rPr lang="zh-CN" altLang="en-US" sz="1600" b="1" dirty="0">
                  <a:latin typeface="Garamond" pitchFamily="18" charset="0"/>
                </a:rPr>
                <a:t>（</a:t>
              </a:r>
              <a:r>
                <a:rPr lang="en-US" altLang="zh-CN" sz="1600" b="1" dirty="0">
                  <a:latin typeface="Garamond" pitchFamily="18" charset="0"/>
                </a:rPr>
                <a:t>conformance to specification</a:t>
              </a:r>
              <a:r>
                <a:rPr lang="zh-CN" altLang="en-US" sz="1600" b="1" dirty="0">
                  <a:latin typeface="Garamond" pitchFamily="18" charset="0"/>
                </a:rPr>
                <a:t>）</a:t>
              </a:r>
            </a:p>
          </p:txBody>
        </p:sp>
      </p:grpSp>
      <p:grpSp>
        <p:nvGrpSpPr>
          <p:cNvPr id="5" name="Group 15"/>
          <p:cNvGrpSpPr>
            <a:grpSpLocks/>
          </p:cNvGrpSpPr>
          <p:nvPr/>
        </p:nvGrpSpPr>
        <p:grpSpPr bwMode="auto">
          <a:xfrm>
            <a:off x="1042988" y="5805488"/>
            <a:ext cx="4321175" cy="649287"/>
            <a:chOff x="657" y="3657"/>
            <a:chExt cx="2722" cy="409"/>
          </a:xfrm>
        </p:grpSpPr>
        <p:sp>
          <p:nvSpPr>
            <p:cNvPr id="91171" name="Rectangle 16"/>
            <p:cNvSpPr>
              <a:spLocks noChangeArrowheads="1"/>
            </p:cNvSpPr>
            <p:nvPr/>
          </p:nvSpPr>
          <p:spPr bwMode="auto">
            <a:xfrm>
              <a:off x="657" y="3657"/>
              <a:ext cx="2722" cy="409"/>
            </a:xfrm>
            <a:prstGeom prst="rect">
              <a:avLst/>
            </a:prstGeom>
            <a:gradFill rotWithShape="1">
              <a:gsLst>
                <a:gs pos="0">
                  <a:srgbClr val="000099"/>
                </a:gs>
                <a:gs pos="100000">
                  <a:srgbClr val="000047"/>
                </a:gs>
              </a:gsLst>
              <a:lin ang="5400000" scaled="1"/>
            </a:gradFill>
            <a:ln>
              <a:noFill/>
            </a:ln>
            <a:effectLst>
              <a:outerShdw dist="107763" dir="8100000" algn="ctr" rotWithShape="0">
                <a:schemeClr val="bg2">
                  <a:alpha val="50000"/>
                </a:scheme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91172" name="Rectangle 17"/>
            <p:cNvSpPr>
              <a:spLocks noChangeArrowheads="1"/>
            </p:cNvSpPr>
            <p:nvPr/>
          </p:nvSpPr>
          <p:spPr bwMode="auto">
            <a:xfrm>
              <a:off x="763" y="3661"/>
              <a:ext cx="24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zh-CN" altLang="en-US" sz="1800" b="1">
                  <a:latin typeface="Garamond" pitchFamily="18" charset="0"/>
                </a:rPr>
                <a:t>质量是与产品的内在特性相联系的</a:t>
              </a:r>
            </a:p>
            <a:p>
              <a:pPr algn="ctr">
                <a:spcBef>
                  <a:spcPct val="0"/>
                </a:spcBef>
                <a:buClrTx/>
                <a:buSzTx/>
                <a:buFontTx/>
                <a:buNone/>
              </a:pPr>
              <a:r>
                <a:rPr lang="zh-CN" altLang="en-US" sz="1600" b="1">
                  <a:latin typeface="Garamond" pitchFamily="18" charset="0"/>
                </a:rPr>
                <a:t>（</a:t>
              </a:r>
              <a:r>
                <a:rPr lang="en-US" altLang="zh-CN" sz="1600" b="1">
                  <a:latin typeface="Garamond" pitchFamily="18" charset="0"/>
                </a:rPr>
                <a:t>tied to inherent product characteristics</a:t>
              </a:r>
              <a:r>
                <a:rPr lang="zh-CN" altLang="en-US" sz="1600" b="1">
                  <a:latin typeface="Garamond" pitchFamily="18" charset="0"/>
                </a:rPr>
                <a:t>）</a:t>
              </a:r>
            </a:p>
          </p:txBody>
        </p:sp>
      </p:grpSp>
      <p:sp>
        <p:nvSpPr>
          <p:cNvPr id="364562" name="Rectangle 18"/>
          <p:cNvSpPr>
            <a:spLocks noChangeArrowheads="1"/>
          </p:cNvSpPr>
          <p:nvPr/>
        </p:nvSpPr>
        <p:spPr bwMode="auto">
          <a:xfrm>
            <a:off x="184150" y="3590925"/>
            <a:ext cx="239712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zh-CN" altLang="en-US" sz="2000" b="1">
                <a:latin typeface="Garamond" pitchFamily="18" charset="0"/>
              </a:rPr>
              <a:t>基于价值的观点</a:t>
            </a:r>
          </a:p>
          <a:p>
            <a:pPr algn="ctr">
              <a:spcBef>
                <a:spcPct val="0"/>
              </a:spcBef>
              <a:buClrTx/>
              <a:buSzTx/>
              <a:buFontTx/>
              <a:buNone/>
            </a:pPr>
            <a:r>
              <a:rPr lang="zh-CN" altLang="en-US" sz="1800" b="1">
                <a:latin typeface="Garamond" pitchFamily="18" charset="0"/>
              </a:rPr>
              <a:t>（ </a:t>
            </a:r>
            <a:r>
              <a:rPr lang="en-US" altLang="zh-CN" sz="1800" b="1">
                <a:latin typeface="Garamond" pitchFamily="18" charset="0"/>
              </a:rPr>
              <a:t>Value-based view</a:t>
            </a:r>
            <a:r>
              <a:rPr lang="zh-CN" altLang="en-US" sz="1800" b="1">
                <a:latin typeface="Garamond" pitchFamily="18" charset="0"/>
              </a:rPr>
              <a:t>）</a:t>
            </a:r>
          </a:p>
        </p:txBody>
      </p:sp>
      <p:grpSp>
        <p:nvGrpSpPr>
          <p:cNvPr id="6" name="Group 19"/>
          <p:cNvGrpSpPr>
            <a:grpSpLocks/>
          </p:cNvGrpSpPr>
          <p:nvPr/>
        </p:nvGrpSpPr>
        <p:grpSpPr bwMode="auto">
          <a:xfrm>
            <a:off x="-1588" y="4724400"/>
            <a:ext cx="4392613" cy="649288"/>
            <a:chOff x="113" y="2886"/>
            <a:chExt cx="2767" cy="409"/>
          </a:xfrm>
        </p:grpSpPr>
        <p:sp>
          <p:nvSpPr>
            <p:cNvPr id="91169" name="Rectangle 20"/>
            <p:cNvSpPr>
              <a:spLocks noChangeArrowheads="1"/>
            </p:cNvSpPr>
            <p:nvPr/>
          </p:nvSpPr>
          <p:spPr bwMode="auto">
            <a:xfrm>
              <a:off x="113" y="2886"/>
              <a:ext cx="2767" cy="409"/>
            </a:xfrm>
            <a:prstGeom prst="rect">
              <a:avLst/>
            </a:prstGeom>
            <a:gradFill rotWithShape="1">
              <a:gsLst>
                <a:gs pos="0">
                  <a:srgbClr val="000099"/>
                </a:gs>
                <a:gs pos="100000">
                  <a:srgbClr val="000047"/>
                </a:gs>
              </a:gsLst>
              <a:lin ang="5400000" scaled="1"/>
            </a:gradFill>
            <a:ln>
              <a:noFill/>
            </a:ln>
            <a:effectLst>
              <a:outerShdw dist="107763" dir="8100000" algn="ctr" rotWithShape="0">
                <a:schemeClr val="bg2">
                  <a:alpha val="50000"/>
                </a:scheme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91170" name="Rectangle 21"/>
            <p:cNvSpPr>
              <a:spLocks noChangeArrowheads="1"/>
            </p:cNvSpPr>
            <p:nvPr/>
          </p:nvSpPr>
          <p:spPr bwMode="auto">
            <a:xfrm>
              <a:off x="159" y="2890"/>
              <a:ext cx="262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zh-CN" altLang="en-US" sz="1800" b="1" dirty="0">
                  <a:latin typeface="Garamond" pitchFamily="18" charset="0"/>
                </a:rPr>
                <a:t>质量取决于顾客愿意支付的金额</a:t>
              </a:r>
            </a:p>
            <a:p>
              <a:pPr algn="ctr">
                <a:spcBef>
                  <a:spcPct val="0"/>
                </a:spcBef>
                <a:buClrTx/>
                <a:buSzTx/>
                <a:buFontTx/>
                <a:buNone/>
              </a:pPr>
              <a:r>
                <a:rPr lang="zh-CN" altLang="en-US" sz="1600" b="1" dirty="0">
                  <a:latin typeface="Garamond" pitchFamily="18" charset="0"/>
                </a:rPr>
                <a:t>（</a:t>
              </a:r>
              <a:r>
                <a:rPr lang="en-US" altLang="zh-CN" sz="1600" b="1" dirty="0">
                  <a:latin typeface="Garamond" pitchFamily="18" charset="0"/>
                </a:rPr>
                <a:t>depends on customer’s willingness to pay</a:t>
              </a:r>
              <a:r>
                <a:rPr lang="zh-CN" altLang="en-US" sz="1600" b="1" dirty="0">
                  <a:latin typeface="Garamond" pitchFamily="18" charset="0"/>
                </a:rPr>
                <a:t>）</a:t>
              </a:r>
            </a:p>
          </p:txBody>
        </p:sp>
      </p:grpSp>
      <p:grpSp>
        <p:nvGrpSpPr>
          <p:cNvPr id="7" name="Group 22"/>
          <p:cNvGrpSpPr>
            <a:grpSpLocks/>
          </p:cNvGrpSpPr>
          <p:nvPr/>
        </p:nvGrpSpPr>
        <p:grpSpPr bwMode="auto">
          <a:xfrm>
            <a:off x="2268538" y="2565400"/>
            <a:ext cx="4664075" cy="2517775"/>
            <a:chOff x="1235" y="1638"/>
            <a:chExt cx="3347" cy="1813"/>
          </a:xfrm>
        </p:grpSpPr>
        <p:grpSp>
          <p:nvGrpSpPr>
            <p:cNvPr id="91152" name="Group 3"/>
            <p:cNvGrpSpPr>
              <a:grpSpLocks/>
            </p:cNvGrpSpPr>
            <p:nvPr/>
          </p:nvGrpSpPr>
          <p:grpSpPr bwMode="auto">
            <a:xfrm>
              <a:off x="1378" y="1775"/>
              <a:ext cx="3090" cy="1528"/>
              <a:chOff x="995" y="1472"/>
              <a:chExt cx="3785" cy="1872"/>
            </a:xfrm>
          </p:grpSpPr>
          <p:sp>
            <p:nvSpPr>
              <p:cNvPr id="91158" name="AutoShape 4"/>
              <p:cNvSpPr>
                <a:spLocks noChangeArrowheads="1"/>
              </p:cNvSpPr>
              <p:nvPr/>
            </p:nvSpPr>
            <p:spPr bwMode="gray">
              <a:xfrm>
                <a:off x="995" y="1588"/>
                <a:ext cx="3785" cy="17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1 h 21600"/>
                  <a:gd name="T26" fmla="*/ 18438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rgbClr val="3B3B3B"/>
                  </a:gs>
                  <a:gs pos="50000">
                    <a:srgbClr val="808080"/>
                  </a:gs>
                  <a:gs pos="100000">
                    <a:srgbClr val="3B3B3B"/>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p>
            </p:txBody>
          </p:sp>
          <p:sp>
            <p:nvSpPr>
              <p:cNvPr id="1167365" name="AutoShape 5"/>
              <p:cNvSpPr>
                <a:spLocks noChangeArrowheads="1"/>
              </p:cNvSpPr>
              <p:nvPr/>
            </p:nvSpPr>
            <p:spPr bwMode="gray">
              <a:xfrm>
                <a:off x="997" y="1478"/>
                <a:ext cx="3783" cy="1756"/>
              </a:xfrm>
              <a:custGeom>
                <a:avLst/>
                <a:gdLst>
                  <a:gd name="T0" fmla="*/ 1893 w 21600"/>
                  <a:gd name="T1" fmla="*/ 0 h 21600"/>
                  <a:gd name="T2" fmla="*/ 554 w 21600"/>
                  <a:gd name="T3" fmla="*/ 257 h 21600"/>
                  <a:gd name="T4" fmla="*/ 0 w 21600"/>
                  <a:gd name="T5" fmla="*/ 878 h 21600"/>
                  <a:gd name="T6" fmla="*/ 554 w 21600"/>
                  <a:gd name="T7" fmla="*/ 1499 h 21600"/>
                  <a:gd name="T8" fmla="*/ 1893 w 21600"/>
                  <a:gd name="T9" fmla="*/ 1756 h 21600"/>
                  <a:gd name="T10" fmla="*/ 3231 w 21600"/>
                  <a:gd name="T11" fmla="*/ 1499 h 21600"/>
                  <a:gd name="T12" fmla="*/ 3785 w 21600"/>
                  <a:gd name="T13" fmla="*/ 878 h 21600"/>
                  <a:gd name="T14" fmla="*/ 3231 w 21600"/>
                  <a:gd name="T15" fmla="*/ 257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1 h 21600"/>
                  <a:gd name="T26" fmla="*/ 18438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chemeClr val="accent2">
                      <a:gamma/>
                      <a:tint val="34902"/>
                      <a:invGamma/>
                    </a:schemeClr>
                  </a:gs>
                  <a:gs pos="100000">
                    <a:schemeClr val="accent2"/>
                  </a:gs>
                </a:gsLst>
                <a:path path="rect">
                  <a:fillToRect l="50000" t="50000" r="50000" b="50000"/>
                </a:path>
              </a:gradFill>
              <a:ln w="9525" algn="ctr">
                <a:noFill/>
                <a:round/>
                <a:headEnd/>
                <a:tailEnd/>
              </a:ln>
            </p:spPr>
            <p:txBody>
              <a:bodyPr wrap="none" anchor="ctr"/>
              <a:lstStyle/>
              <a:p>
                <a:pPr>
                  <a:defRPr/>
                </a:pPr>
                <a:endParaRPr lang="zh-CN" altLang="en-US">
                  <a:latin typeface="Calibri" pitchFamily="34" charset="0"/>
                  <a:cs typeface="Arial" charset="0"/>
                </a:endParaRPr>
              </a:p>
            </p:txBody>
          </p:sp>
          <p:sp>
            <p:nvSpPr>
              <p:cNvPr id="91160" name="Line 6"/>
              <p:cNvSpPr>
                <a:spLocks noChangeShapeType="1"/>
              </p:cNvSpPr>
              <p:nvPr/>
            </p:nvSpPr>
            <p:spPr bwMode="gray">
              <a:xfrm flipV="1">
                <a:off x="2872" y="1472"/>
                <a:ext cx="0" cy="359"/>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61" name="Line 7"/>
              <p:cNvSpPr>
                <a:spLocks noChangeShapeType="1"/>
              </p:cNvSpPr>
              <p:nvPr/>
            </p:nvSpPr>
            <p:spPr bwMode="gray">
              <a:xfrm>
                <a:off x="1793" y="1974"/>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62" name="Line 8"/>
              <p:cNvSpPr>
                <a:spLocks noChangeShapeType="1"/>
              </p:cNvSpPr>
              <p:nvPr/>
            </p:nvSpPr>
            <p:spPr bwMode="gray">
              <a:xfrm>
                <a:off x="3951" y="1959"/>
                <a:ext cx="0" cy="12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63" name="Line 9"/>
              <p:cNvSpPr>
                <a:spLocks noChangeShapeType="1"/>
              </p:cNvSpPr>
              <p:nvPr/>
            </p:nvSpPr>
            <p:spPr bwMode="gray">
              <a:xfrm flipV="1">
                <a:off x="3951" y="1794"/>
                <a:ext cx="384" cy="16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64" name="Line 10"/>
              <p:cNvSpPr>
                <a:spLocks noChangeShapeType="1"/>
              </p:cNvSpPr>
              <p:nvPr/>
            </p:nvSpPr>
            <p:spPr bwMode="gray">
              <a:xfrm flipH="1" flipV="1">
                <a:off x="1413" y="1801"/>
                <a:ext cx="378" cy="171"/>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65" name="Line 11"/>
              <p:cNvSpPr>
                <a:spLocks noChangeShapeType="1"/>
              </p:cNvSpPr>
              <p:nvPr/>
            </p:nvSpPr>
            <p:spPr bwMode="gray">
              <a:xfrm flipH="1">
                <a:off x="1856" y="2884"/>
                <a:ext cx="291" cy="209"/>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66" name="Line 12"/>
              <p:cNvSpPr>
                <a:spLocks noChangeShapeType="1"/>
              </p:cNvSpPr>
              <p:nvPr/>
            </p:nvSpPr>
            <p:spPr bwMode="gray">
              <a:xfrm>
                <a:off x="3752" y="2843"/>
                <a:ext cx="365" cy="181"/>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67" name="Line 13"/>
              <p:cNvSpPr>
                <a:spLocks noChangeShapeType="1"/>
              </p:cNvSpPr>
              <p:nvPr/>
            </p:nvSpPr>
            <p:spPr bwMode="gray">
              <a:xfrm flipH="1">
                <a:off x="1850" y="3090"/>
                <a:ext cx="7" cy="11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68" name="Line 14"/>
              <p:cNvSpPr>
                <a:spLocks noChangeShapeType="1"/>
              </p:cNvSpPr>
              <p:nvPr/>
            </p:nvSpPr>
            <p:spPr bwMode="gray">
              <a:xfrm flipH="1">
                <a:off x="4112" y="3022"/>
                <a:ext cx="7" cy="11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1153" name="Line 15"/>
            <p:cNvSpPr>
              <a:spLocks noChangeShapeType="1"/>
            </p:cNvSpPr>
            <p:nvPr/>
          </p:nvSpPr>
          <p:spPr bwMode="black">
            <a:xfrm>
              <a:off x="2360" y="1666"/>
              <a:ext cx="0" cy="275"/>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4" name="Line 16"/>
            <p:cNvSpPr>
              <a:spLocks noChangeShapeType="1"/>
            </p:cNvSpPr>
            <p:nvPr/>
          </p:nvSpPr>
          <p:spPr bwMode="black">
            <a:xfrm>
              <a:off x="3506" y="1638"/>
              <a:ext cx="0" cy="303"/>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5" name="Line 17"/>
            <p:cNvSpPr>
              <a:spLocks noChangeShapeType="1"/>
            </p:cNvSpPr>
            <p:nvPr/>
          </p:nvSpPr>
          <p:spPr bwMode="black">
            <a:xfrm flipV="1">
              <a:off x="2977" y="3114"/>
              <a:ext cx="0" cy="337"/>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6" name="Line 18"/>
            <p:cNvSpPr>
              <a:spLocks noChangeShapeType="1"/>
            </p:cNvSpPr>
            <p:nvPr/>
          </p:nvSpPr>
          <p:spPr bwMode="black">
            <a:xfrm flipH="1" flipV="1">
              <a:off x="4219" y="2625"/>
              <a:ext cx="363" cy="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7" name="Line 19"/>
            <p:cNvSpPr>
              <a:spLocks noChangeShapeType="1"/>
            </p:cNvSpPr>
            <p:nvPr/>
          </p:nvSpPr>
          <p:spPr bwMode="black">
            <a:xfrm flipV="1">
              <a:off x="1235" y="2461"/>
              <a:ext cx="363" cy="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4584" name="Rectangle 40"/>
          <p:cNvSpPr>
            <a:spLocks noChangeArrowheads="1"/>
          </p:cNvSpPr>
          <p:nvPr/>
        </p:nvSpPr>
        <p:spPr bwMode="auto">
          <a:xfrm>
            <a:off x="3875088" y="5157788"/>
            <a:ext cx="19716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zh-CN" altLang="en-US" sz="2000" b="1">
                <a:latin typeface="Garamond" pitchFamily="18" charset="0"/>
              </a:rPr>
              <a:t>产品的观点</a:t>
            </a:r>
          </a:p>
          <a:p>
            <a:pPr algn="ctr">
              <a:spcBef>
                <a:spcPct val="0"/>
              </a:spcBef>
              <a:buClrTx/>
              <a:buSzTx/>
              <a:buFontTx/>
              <a:buNone/>
            </a:pPr>
            <a:r>
              <a:rPr lang="zh-CN" altLang="en-US" sz="1800" b="1">
                <a:latin typeface="Garamond" pitchFamily="18" charset="0"/>
              </a:rPr>
              <a:t>（ </a:t>
            </a:r>
            <a:r>
              <a:rPr lang="en-US" altLang="zh-CN" sz="1800" b="1">
                <a:latin typeface="Garamond" pitchFamily="18" charset="0"/>
              </a:rPr>
              <a:t>Product view</a:t>
            </a:r>
            <a:r>
              <a:rPr lang="zh-CN" altLang="en-US" sz="1800" b="1">
                <a:latin typeface="Garamond" pitchFamily="18" charset="0"/>
              </a:rPr>
              <a:t>）</a:t>
            </a:r>
          </a:p>
        </p:txBody>
      </p:sp>
      <p:sp>
        <p:nvSpPr>
          <p:cNvPr id="91151" name="灯片编号占位符 4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96FE56B8-38DE-495C-965C-5D08EF2B138E}" type="slidenum">
              <a:rPr lang="zh-CN" altLang="en-US" sz="1200" smtClean="0">
                <a:solidFill>
                  <a:schemeClr val="bg2"/>
                </a:solidFill>
                <a:latin typeface="Arial" pitchFamily="34" charset="0"/>
              </a:rPr>
              <a:pPr eaLnBrk="1" hangingPunct="1">
                <a:spcBef>
                  <a:spcPct val="0"/>
                </a:spcBef>
                <a:buClrTx/>
                <a:buSzTx/>
                <a:buFontTx/>
                <a:buNone/>
              </a:pPr>
              <a:t>85</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364547"/>
                                        </p:tgtEl>
                                        <p:attrNameLst>
                                          <p:attrName>style.visibility</p:attrName>
                                        </p:attrNameLst>
                                      </p:cBhvr>
                                      <p:to>
                                        <p:strVal val="visible"/>
                                      </p:to>
                                    </p:set>
                                    <p:animEffect transition="in" filter="slide(fromLeft)">
                                      <p:cBhvr>
                                        <p:cTn id="13" dur="500"/>
                                        <p:tgtEl>
                                          <p:spTgt spid="364547"/>
                                        </p:tgtEl>
                                      </p:cBhvr>
                                    </p:animEffect>
                                  </p:childTnLst>
                                </p:cTn>
                              </p:par>
                            </p:childTnLst>
                          </p:cTn>
                        </p:par>
                        <p:par>
                          <p:cTn id="14" fill="hold" nodeType="withGroup">
                            <p:stCondLst>
                              <p:cond delay="500"/>
                            </p:stCondLst>
                            <p:childTnLst>
                              <p:par>
                                <p:cTn id="15" presetID="1"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364551"/>
                                        </p:tgtEl>
                                        <p:attrNameLst>
                                          <p:attrName>style.visibility</p:attrName>
                                        </p:attrNameLst>
                                      </p:cBhvr>
                                      <p:to>
                                        <p:strVal val="visible"/>
                                      </p:to>
                                    </p:set>
                                    <p:animEffect transition="in" filter="slide(fromRight)">
                                      <p:cBhvr>
                                        <p:cTn id="21" dur="500"/>
                                        <p:tgtEl>
                                          <p:spTgt spid="364551"/>
                                        </p:tgtEl>
                                      </p:cBhvr>
                                    </p:animEffect>
                                  </p:childTnLst>
                                </p:cTn>
                              </p:par>
                            </p:childTnLst>
                          </p:cTn>
                        </p:par>
                        <p:par>
                          <p:cTn id="22" fill="hold" nodeType="withGroup">
                            <p:stCondLst>
                              <p:cond delay="500"/>
                            </p:stCondLst>
                            <p:childTnLst>
                              <p:par>
                                <p:cTn id="23" presetID="1"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2" fill="hold" grpId="0" nodeType="clickEffect">
                                  <p:stCondLst>
                                    <p:cond delay="0"/>
                                  </p:stCondLst>
                                  <p:childTnLst>
                                    <p:set>
                                      <p:cBhvr>
                                        <p:cTn id="28" dur="1" fill="hold">
                                          <p:stCondLst>
                                            <p:cond delay="0"/>
                                          </p:stCondLst>
                                        </p:cTn>
                                        <p:tgtEl>
                                          <p:spTgt spid="364555"/>
                                        </p:tgtEl>
                                        <p:attrNameLst>
                                          <p:attrName>style.visibility</p:attrName>
                                        </p:attrNameLst>
                                      </p:cBhvr>
                                      <p:to>
                                        <p:strVal val="visible"/>
                                      </p:to>
                                    </p:set>
                                    <p:animEffect transition="in" filter="slide(fromRight)">
                                      <p:cBhvr>
                                        <p:cTn id="29" dur="500"/>
                                        <p:tgtEl>
                                          <p:spTgt spid="364555"/>
                                        </p:tgtEl>
                                      </p:cBhvr>
                                    </p:animEffect>
                                  </p:childTnLst>
                                </p:cTn>
                              </p:par>
                            </p:childTnLst>
                          </p:cTn>
                        </p:par>
                        <p:par>
                          <p:cTn id="30" fill="hold" nodeType="withGroup">
                            <p:stCondLst>
                              <p:cond delay="500"/>
                            </p:stCondLst>
                            <p:childTnLst>
                              <p:par>
                                <p:cTn id="31" presetID="1" presetClass="entr" presetSubtype="0"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64584"/>
                                        </p:tgtEl>
                                        <p:attrNameLst>
                                          <p:attrName>style.visibility</p:attrName>
                                        </p:attrNameLst>
                                      </p:cBhvr>
                                      <p:to>
                                        <p:strVal val="visible"/>
                                      </p:to>
                                    </p:set>
                                    <p:animEffect transition="in" filter="slide(fromBottom)">
                                      <p:cBhvr>
                                        <p:cTn id="37" dur="500"/>
                                        <p:tgtEl>
                                          <p:spTgt spid="364584"/>
                                        </p:tgtEl>
                                      </p:cBhvr>
                                    </p:animEffect>
                                  </p:childTnLst>
                                </p:cTn>
                              </p:par>
                            </p:childTnLst>
                          </p:cTn>
                        </p:par>
                        <p:par>
                          <p:cTn id="38" fill="hold" nodeType="withGroup">
                            <p:stCondLst>
                              <p:cond delay="500"/>
                            </p:stCondLst>
                            <p:childTnLst>
                              <p:par>
                                <p:cTn id="39" presetID="1" presetClass="entr" presetSubtype="0"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2" fill="hold" grpId="0" nodeType="clickEffect">
                                  <p:stCondLst>
                                    <p:cond delay="0"/>
                                  </p:stCondLst>
                                  <p:childTnLst>
                                    <p:set>
                                      <p:cBhvr>
                                        <p:cTn id="44" dur="1" fill="hold">
                                          <p:stCondLst>
                                            <p:cond delay="0"/>
                                          </p:stCondLst>
                                        </p:cTn>
                                        <p:tgtEl>
                                          <p:spTgt spid="364562"/>
                                        </p:tgtEl>
                                        <p:attrNameLst>
                                          <p:attrName>style.visibility</p:attrName>
                                        </p:attrNameLst>
                                      </p:cBhvr>
                                      <p:to>
                                        <p:strVal val="visible"/>
                                      </p:to>
                                    </p:set>
                                    <p:animEffect transition="in" filter="slide(fromRight)">
                                      <p:cBhvr>
                                        <p:cTn id="45" dur="500"/>
                                        <p:tgtEl>
                                          <p:spTgt spid="364562"/>
                                        </p:tgtEl>
                                      </p:cBhvr>
                                    </p:animEffect>
                                  </p:childTnLst>
                                </p:cTn>
                              </p:par>
                            </p:childTnLst>
                          </p:cTn>
                        </p:par>
                        <p:par>
                          <p:cTn id="46" fill="hold" nodeType="withGroup">
                            <p:stCondLst>
                              <p:cond delay="500"/>
                            </p:stCondLst>
                            <p:childTnLst>
                              <p:par>
                                <p:cTn id="47" presetID="1" presetClass="entr" presetSubtype="0"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p:bldP spid="364551" grpId="0"/>
      <p:bldP spid="364555" grpId="0"/>
      <p:bldP spid="364562" grpId="0"/>
      <p:bldP spid="36458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87074" name="Rectangle 2"/>
          <p:cNvSpPr>
            <a:spLocks noGrp="1" noRot="1" noChangeArrowheads="1"/>
          </p:cNvSpPr>
          <p:nvPr>
            <p:ph type="title"/>
          </p:nvPr>
        </p:nvSpPr>
        <p:spPr>
          <a:xfrm>
            <a:off x="1258888" y="228600"/>
            <a:ext cx="7123112" cy="884238"/>
          </a:xfrm>
        </p:spPr>
        <p:txBody>
          <a:bodyPr/>
          <a:lstStyle/>
          <a:p>
            <a:pPr eaLnBrk="1" hangingPunct="1">
              <a:defRPr/>
            </a:pPr>
            <a:r>
              <a:rPr lang="en-US" altLang="zh-CN" sz="3600" smtClean="0">
                <a:ea typeface="宋体" pitchFamily="2" charset="-122"/>
              </a:rPr>
              <a:t>Kitchenham &amp; Pfleeger </a:t>
            </a:r>
            <a:r>
              <a:rPr lang="zh-CN" altLang="en-US" sz="3600" smtClean="0">
                <a:ea typeface="宋体" pitchFamily="2" charset="-122"/>
              </a:rPr>
              <a:t>的观点</a:t>
            </a:r>
          </a:p>
        </p:txBody>
      </p:sp>
      <p:sp>
        <p:nvSpPr>
          <p:cNvPr id="387075" name="Rectangle 3"/>
          <p:cNvSpPr>
            <a:spLocks noGrp="1" noChangeArrowheads="1"/>
          </p:cNvSpPr>
          <p:nvPr>
            <p:ph type="body" idx="1"/>
          </p:nvPr>
        </p:nvSpPr>
        <p:spPr/>
        <p:txBody>
          <a:bodyPr/>
          <a:lstStyle/>
          <a:p>
            <a:pPr eaLnBrk="1" hangingPunct="1">
              <a:defRPr/>
            </a:pPr>
            <a:r>
              <a:rPr kumimoji="1" lang="en-US" altLang="zh-CN" sz="2800" smtClean="0">
                <a:latin typeface="宋体" pitchFamily="2" charset="-122"/>
                <a:ea typeface="宋体" pitchFamily="2" charset="-122"/>
              </a:rPr>
              <a:t>We Must Consider Quality in at Least Three Way</a:t>
            </a:r>
          </a:p>
          <a:p>
            <a:pPr eaLnBrk="1" hangingPunct="1">
              <a:defRPr/>
            </a:pPr>
            <a:r>
              <a:rPr kumimoji="1" lang="zh-CN" altLang="en-US" sz="2800" smtClean="0">
                <a:latin typeface="宋体" pitchFamily="2" charset="-122"/>
                <a:ea typeface="宋体" pitchFamily="2" charset="-122"/>
              </a:rPr>
              <a:t>质量是个综合的考量，必须至少从</a:t>
            </a:r>
            <a:r>
              <a:rPr kumimoji="1" lang="en-US" altLang="zh-CN" sz="2800" smtClean="0">
                <a:latin typeface="宋体" pitchFamily="2" charset="-122"/>
                <a:ea typeface="宋体" pitchFamily="2" charset="-122"/>
              </a:rPr>
              <a:t>3</a:t>
            </a:r>
            <a:r>
              <a:rPr kumimoji="1" lang="zh-CN" altLang="en-US" sz="2800" smtClean="0">
                <a:latin typeface="宋体" pitchFamily="2" charset="-122"/>
                <a:ea typeface="宋体" pitchFamily="2" charset="-122"/>
              </a:rPr>
              <a:t>方面考虑质量</a:t>
            </a:r>
            <a:endParaRPr lang="zh-CN" altLang="en-US" sz="2800" smtClean="0">
              <a:latin typeface="宋体" pitchFamily="2" charset="-122"/>
              <a:ea typeface="宋体" pitchFamily="2" charset="-122"/>
            </a:endParaRPr>
          </a:p>
        </p:txBody>
      </p:sp>
      <p:sp>
        <p:nvSpPr>
          <p:cNvPr id="9216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38C313F3-DF7A-4BBE-A18E-24979CB03E50}" type="slidenum">
              <a:rPr lang="zh-CN" altLang="en-US" sz="1200" smtClean="0">
                <a:solidFill>
                  <a:schemeClr val="bg2"/>
                </a:solidFill>
                <a:latin typeface="Arial" pitchFamily="34" charset="0"/>
              </a:rPr>
              <a:pPr eaLnBrk="1" hangingPunct="1">
                <a:spcBef>
                  <a:spcPct val="0"/>
                </a:spcBef>
                <a:buClrTx/>
                <a:buSzTx/>
                <a:buFontTx/>
                <a:buNone/>
              </a:pPr>
              <a:t>86</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65570" name="Rectangle 2"/>
          <p:cNvSpPr>
            <a:spLocks noGrp="1" noRot="1" noChangeArrowheads="1"/>
          </p:cNvSpPr>
          <p:nvPr>
            <p:ph type="title"/>
          </p:nvPr>
        </p:nvSpPr>
        <p:spPr/>
        <p:txBody>
          <a:bodyPr/>
          <a:lstStyle/>
          <a:p>
            <a:pPr algn="l" eaLnBrk="1" hangingPunct="1">
              <a:defRPr/>
            </a:pPr>
            <a:endParaRPr kumimoji="1" lang="zh-CN" altLang="en-US" smtClean="0">
              <a:ea typeface="宋体" pitchFamily="2" charset="-122"/>
            </a:endParaRPr>
          </a:p>
        </p:txBody>
      </p:sp>
      <p:grpSp>
        <p:nvGrpSpPr>
          <p:cNvPr id="2" name="Group 3"/>
          <p:cNvGrpSpPr>
            <a:grpSpLocks/>
          </p:cNvGrpSpPr>
          <p:nvPr/>
        </p:nvGrpSpPr>
        <p:grpSpPr bwMode="auto">
          <a:xfrm>
            <a:off x="969963" y="1484313"/>
            <a:ext cx="3963987" cy="4378325"/>
            <a:chOff x="656" y="960"/>
            <a:chExt cx="2497" cy="2758"/>
          </a:xfrm>
        </p:grpSpPr>
        <p:grpSp>
          <p:nvGrpSpPr>
            <p:cNvPr id="93214" name="Group 4"/>
            <p:cNvGrpSpPr>
              <a:grpSpLocks/>
            </p:cNvGrpSpPr>
            <p:nvPr/>
          </p:nvGrpSpPr>
          <p:grpSpPr bwMode="auto">
            <a:xfrm>
              <a:off x="656" y="960"/>
              <a:ext cx="2497" cy="2758"/>
              <a:chOff x="2255" y="960"/>
              <a:chExt cx="1416" cy="2758"/>
            </a:xfrm>
          </p:grpSpPr>
          <p:grpSp>
            <p:nvGrpSpPr>
              <p:cNvPr id="93218" name="Group 5"/>
              <p:cNvGrpSpPr>
                <a:grpSpLocks/>
              </p:cNvGrpSpPr>
              <p:nvPr/>
            </p:nvGrpSpPr>
            <p:grpSpPr bwMode="auto">
              <a:xfrm>
                <a:off x="2255" y="960"/>
                <a:ext cx="1411" cy="710"/>
                <a:chOff x="2288" y="1260"/>
                <a:chExt cx="1335" cy="672"/>
              </a:xfrm>
            </p:grpSpPr>
            <p:sp>
              <p:nvSpPr>
                <p:cNvPr id="365574" name="AutoShape 6"/>
                <p:cNvSpPr>
                  <a:spLocks noChangeArrowheads="1"/>
                </p:cNvSpPr>
                <p:nvPr/>
              </p:nvSpPr>
              <p:spPr bwMode="ltGray">
                <a:xfrm>
                  <a:off x="2288" y="1260"/>
                  <a:ext cx="1335" cy="67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lgn="r" eaLnBrk="0" hangingPunct="0">
                    <a:defRPr/>
                  </a:pPr>
                  <a:endParaRPr lang="zh-CN" altLang="en-US"/>
                </a:p>
              </p:txBody>
            </p:sp>
            <p:pic>
              <p:nvPicPr>
                <p:cNvPr id="93226" name="Picture 7" descr="Pict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2313" y="1280"/>
                  <a:ext cx="38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3219" name="Group 8"/>
              <p:cNvGrpSpPr>
                <a:grpSpLocks/>
              </p:cNvGrpSpPr>
              <p:nvPr/>
            </p:nvGrpSpPr>
            <p:grpSpPr bwMode="auto">
              <a:xfrm>
                <a:off x="2259" y="1983"/>
                <a:ext cx="1407" cy="710"/>
                <a:chOff x="2291" y="2228"/>
                <a:chExt cx="1331" cy="672"/>
              </a:xfrm>
            </p:grpSpPr>
            <p:sp>
              <p:nvSpPr>
                <p:cNvPr id="365577" name="AutoShape 9"/>
                <p:cNvSpPr>
                  <a:spLocks noChangeArrowheads="1"/>
                </p:cNvSpPr>
                <p:nvPr/>
              </p:nvSpPr>
              <p:spPr bwMode="ltGray">
                <a:xfrm>
                  <a:off x="2291" y="2228"/>
                  <a:ext cx="1331" cy="67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lgn="r" eaLnBrk="0" hangingPunct="0">
                    <a:defRPr/>
                  </a:pPr>
                  <a:endParaRPr lang="zh-CN" altLang="en-US"/>
                </a:p>
              </p:txBody>
            </p:sp>
            <p:pic>
              <p:nvPicPr>
                <p:cNvPr id="93224" name="Picture 10" descr="Pict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2313" y="2250"/>
                  <a:ext cx="38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3220" name="Group 11"/>
              <p:cNvGrpSpPr>
                <a:grpSpLocks/>
              </p:cNvGrpSpPr>
              <p:nvPr/>
            </p:nvGrpSpPr>
            <p:grpSpPr bwMode="auto">
              <a:xfrm>
                <a:off x="2260" y="3008"/>
                <a:ext cx="1411" cy="710"/>
                <a:chOff x="2293" y="3198"/>
                <a:chExt cx="1335" cy="672"/>
              </a:xfrm>
            </p:grpSpPr>
            <p:sp>
              <p:nvSpPr>
                <p:cNvPr id="365580" name="AutoShape 12"/>
                <p:cNvSpPr>
                  <a:spLocks noChangeArrowheads="1"/>
                </p:cNvSpPr>
                <p:nvPr/>
              </p:nvSpPr>
              <p:spPr bwMode="ltGray">
                <a:xfrm>
                  <a:off x="2293" y="3198"/>
                  <a:ext cx="1335" cy="672"/>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lgn="r" eaLnBrk="0" hangingPunct="0">
                    <a:defRPr/>
                  </a:pPr>
                  <a:endParaRPr lang="zh-CN" altLang="en-US"/>
                </a:p>
              </p:txBody>
            </p:sp>
            <p:pic>
              <p:nvPicPr>
                <p:cNvPr id="93222" name="Picture 13" descr="Pict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2313" y="3216"/>
                  <a:ext cx="38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93215" name="Rectangle 14"/>
            <p:cNvSpPr>
              <a:spLocks noChangeArrowheads="1"/>
            </p:cNvSpPr>
            <p:nvPr/>
          </p:nvSpPr>
          <p:spPr bwMode="auto">
            <a:xfrm>
              <a:off x="1099" y="1094"/>
              <a:ext cx="163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kumimoji="1" lang="en-US" altLang="zh-CN" sz="2000" b="1">
                  <a:latin typeface="Garamond" pitchFamily="18" charset="0"/>
                </a:rPr>
                <a:t>The quality of product</a:t>
              </a:r>
            </a:p>
            <a:p>
              <a:pPr algn="ctr">
                <a:spcBef>
                  <a:spcPct val="0"/>
                </a:spcBef>
                <a:buClrTx/>
                <a:buSzTx/>
                <a:buFontTx/>
                <a:buNone/>
              </a:pPr>
              <a:r>
                <a:rPr kumimoji="1" lang="zh-CN" altLang="en-US" sz="2000" b="1">
                  <a:latin typeface="Times New Roman" pitchFamily="18" charset="0"/>
                </a:rPr>
                <a:t>产品质量</a:t>
              </a:r>
              <a:r>
                <a:rPr kumimoji="1" lang="zh-CN" altLang="en-US" sz="1800">
                  <a:latin typeface="Times New Roman" pitchFamily="18" charset="0"/>
                </a:rPr>
                <a:t> </a:t>
              </a:r>
            </a:p>
          </p:txBody>
        </p:sp>
        <p:sp>
          <p:nvSpPr>
            <p:cNvPr id="93216" name="Rectangle 15"/>
            <p:cNvSpPr>
              <a:spLocks noChangeArrowheads="1"/>
            </p:cNvSpPr>
            <p:nvPr/>
          </p:nvSpPr>
          <p:spPr bwMode="auto">
            <a:xfrm>
              <a:off x="884" y="2094"/>
              <a:ext cx="1996"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buFont typeface="Wingdings" pitchFamily="2" charset="2"/>
                <a:buNone/>
              </a:pPr>
              <a:r>
                <a:rPr kumimoji="1" lang="en-US" altLang="zh-CN" sz="2000" b="1" dirty="0">
                  <a:latin typeface="Garamond" pitchFamily="18" charset="0"/>
                </a:rPr>
                <a:t>The quality of </a:t>
              </a:r>
              <a:r>
                <a:rPr kumimoji="1" lang="en-US" altLang="zh-CN" sz="2000" b="1" dirty="0" smtClean="0">
                  <a:latin typeface="Garamond" pitchFamily="18" charset="0"/>
                </a:rPr>
                <a:t>process</a:t>
              </a:r>
            </a:p>
            <a:p>
              <a:pPr algn="ctr" eaLnBrk="1" hangingPunct="1">
                <a:buFont typeface="Wingdings" pitchFamily="2" charset="2"/>
                <a:buNone/>
              </a:pPr>
              <a:r>
                <a:rPr kumimoji="1" lang="zh-CN" altLang="en-US" sz="2000" b="1" dirty="0" smtClean="0">
                  <a:latin typeface="Times New Roman" pitchFamily="18" charset="0"/>
                </a:rPr>
                <a:t>过程</a:t>
              </a:r>
              <a:r>
                <a:rPr kumimoji="1" lang="zh-CN" altLang="en-US" sz="2000" b="1" dirty="0">
                  <a:latin typeface="Times New Roman" pitchFamily="18" charset="0"/>
                </a:rPr>
                <a:t>质量</a:t>
              </a:r>
              <a:r>
                <a:rPr kumimoji="1" lang="zh-CN" altLang="en-US" sz="1800" dirty="0">
                  <a:latin typeface="Times New Roman" pitchFamily="18" charset="0"/>
                </a:rPr>
                <a:t> </a:t>
              </a:r>
              <a:endParaRPr kumimoji="1" lang="en-US" altLang="zh-CN" sz="1800" dirty="0">
                <a:latin typeface="Times New Roman" pitchFamily="18" charset="0"/>
              </a:endParaRPr>
            </a:p>
          </p:txBody>
        </p:sp>
        <p:sp>
          <p:nvSpPr>
            <p:cNvPr id="93217" name="Rectangle 16"/>
            <p:cNvSpPr>
              <a:spLocks noChangeArrowheads="1"/>
            </p:cNvSpPr>
            <p:nvPr/>
          </p:nvSpPr>
          <p:spPr bwMode="auto">
            <a:xfrm>
              <a:off x="806" y="3084"/>
              <a:ext cx="225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kumimoji="1" lang="en-US" altLang="zh-CN" sz="2000" b="1">
                  <a:latin typeface="Garamond" pitchFamily="18" charset="0"/>
                </a:rPr>
                <a:t>The quality in the context of</a:t>
              </a:r>
            </a:p>
            <a:p>
              <a:pPr algn="ctr">
                <a:spcBef>
                  <a:spcPct val="0"/>
                </a:spcBef>
                <a:buClrTx/>
                <a:buSzTx/>
                <a:buFontTx/>
                <a:buNone/>
              </a:pPr>
              <a:r>
                <a:rPr kumimoji="1" lang="en-US" altLang="zh-CN" sz="2000" b="1">
                  <a:latin typeface="Garamond" pitchFamily="18" charset="0"/>
                </a:rPr>
                <a:t> the business environment</a:t>
              </a:r>
              <a:r>
                <a:rPr kumimoji="1" lang="zh-CN" altLang="en-US" sz="2000">
                  <a:latin typeface="Times New Roman" pitchFamily="18" charset="0"/>
                </a:rPr>
                <a:t> </a:t>
              </a:r>
            </a:p>
            <a:p>
              <a:pPr algn="ctr">
                <a:spcBef>
                  <a:spcPct val="0"/>
                </a:spcBef>
                <a:buClrTx/>
                <a:buSzTx/>
                <a:buFontTx/>
                <a:buNone/>
              </a:pPr>
              <a:r>
                <a:rPr kumimoji="1" lang="zh-CN" altLang="en-US" sz="2000" b="1">
                  <a:latin typeface="Times New Roman" pitchFamily="18" charset="0"/>
                </a:rPr>
                <a:t>商业环境中的质量</a:t>
              </a:r>
              <a:r>
                <a:rPr kumimoji="1" lang="zh-CN" altLang="en-US" sz="2000">
                  <a:latin typeface="Times New Roman" pitchFamily="18" charset="0"/>
                </a:rPr>
                <a:t> </a:t>
              </a:r>
            </a:p>
          </p:txBody>
        </p:sp>
      </p:grpSp>
      <p:grpSp>
        <p:nvGrpSpPr>
          <p:cNvPr id="7" name="Group 17"/>
          <p:cNvGrpSpPr>
            <a:grpSpLocks/>
          </p:cNvGrpSpPr>
          <p:nvPr/>
        </p:nvGrpSpPr>
        <p:grpSpPr bwMode="auto">
          <a:xfrm>
            <a:off x="5148263" y="1620838"/>
            <a:ext cx="3194050" cy="4043362"/>
            <a:chOff x="3243" y="1021"/>
            <a:chExt cx="2012" cy="2547"/>
          </a:xfrm>
        </p:grpSpPr>
        <p:grpSp>
          <p:nvGrpSpPr>
            <p:cNvPr id="93191" name="Group 18"/>
            <p:cNvGrpSpPr>
              <a:grpSpLocks/>
            </p:cNvGrpSpPr>
            <p:nvPr/>
          </p:nvGrpSpPr>
          <p:grpSpPr bwMode="auto">
            <a:xfrm>
              <a:off x="3243" y="1021"/>
              <a:ext cx="2012" cy="2547"/>
              <a:chOff x="3596" y="1021"/>
              <a:chExt cx="2012" cy="2547"/>
            </a:xfrm>
          </p:grpSpPr>
          <p:grpSp>
            <p:nvGrpSpPr>
              <p:cNvPr id="93193" name="Group 19"/>
              <p:cNvGrpSpPr>
                <a:grpSpLocks/>
              </p:cNvGrpSpPr>
              <p:nvPr/>
            </p:nvGrpSpPr>
            <p:grpSpPr bwMode="auto">
              <a:xfrm>
                <a:off x="4503" y="1745"/>
                <a:ext cx="1105" cy="1074"/>
                <a:chOff x="2457" y="2000"/>
                <a:chExt cx="901" cy="888"/>
              </a:xfrm>
            </p:grpSpPr>
            <p:pic>
              <p:nvPicPr>
                <p:cNvPr id="93198" name="Picture 20"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2457" y="2000"/>
                  <a:ext cx="901"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5589" name="Oval 21"/>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algn="r" eaLnBrk="0" hangingPunct="0">
                    <a:defRPr/>
                  </a:pPr>
                  <a:endParaRPr lang="zh-CN" altLang="en-US"/>
                </a:p>
              </p:txBody>
            </p:sp>
            <p:sp>
              <p:nvSpPr>
                <p:cNvPr id="93202" name="Freeform 22"/>
                <p:cNvSpPr>
                  <a:spLocks/>
                </p:cNvSpPr>
                <p:nvPr/>
              </p:nvSpPr>
              <p:spPr bwMode="ltGray">
                <a:xfrm>
                  <a:off x="2550" y="2018"/>
                  <a:ext cx="703" cy="308"/>
                </a:xfrm>
                <a:custGeom>
                  <a:avLst/>
                  <a:gdLst>
                    <a:gd name="T0" fmla="*/ 1 w 1321"/>
                    <a:gd name="T1" fmla="*/ 0 h 712"/>
                    <a:gd name="T2" fmla="*/ 1 w 1321"/>
                    <a:gd name="T3" fmla="*/ 0 h 712"/>
                    <a:gd name="T4" fmla="*/ 1 w 1321"/>
                    <a:gd name="T5" fmla="*/ 0 h 712"/>
                    <a:gd name="T6" fmla="*/ 1 w 1321"/>
                    <a:gd name="T7" fmla="*/ 0 h 712"/>
                    <a:gd name="T8" fmla="*/ 1 w 1321"/>
                    <a:gd name="T9" fmla="*/ 0 h 712"/>
                    <a:gd name="T10" fmla="*/ 1 w 1321"/>
                    <a:gd name="T11" fmla="*/ 0 h 712"/>
                    <a:gd name="T12" fmla="*/ 1 w 1321"/>
                    <a:gd name="T13" fmla="*/ 0 h 712"/>
                    <a:gd name="T14" fmla="*/ 1 w 1321"/>
                    <a:gd name="T15" fmla="*/ 0 h 712"/>
                    <a:gd name="T16" fmla="*/ 1 w 1321"/>
                    <a:gd name="T17" fmla="*/ 0 h 712"/>
                    <a:gd name="T18" fmla="*/ 1 w 1321"/>
                    <a:gd name="T19" fmla="*/ 0 h 712"/>
                    <a:gd name="T20" fmla="*/ 1 w 1321"/>
                    <a:gd name="T21" fmla="*/ 0 h 712"/>
                    <a:gd name="T22" fmla="*/ 1 w 1321"/>
                    <a:gd name="T23" fmla="*/ 0 h 712"/>
                    <a:gd name="T24" fmla="*/ 1 w 1321"/>
                    <a:gd name="T25" fmla="*/ 0 h 712"/>
                    <a:gd name="T26" fmla="*/ 1 w 1321"/>
                    <a:gd name="T27" fmla="*/ 0 h 712"/>
                    <a:gd name="T28" fmla="*/ 1 w 1321"/>
                    <a:gd name="T29" fmla="*/ 0 h 712"/>
                    <a:gd name="T30" fmla="*/ 1 w 1321"/>
                    <a:gd name="T31" fmla="*/ 0 h 712"/>
                    <a:gd name="T32" fmla="*/ 1 w 1321"/>
                    <a:gd name="T33" fmla="*/ 0 h 712"/>
                    <a:gd name="T34" fmla="*/ 1 w 1321"/>
                    <a:gd name="T35" fmla="*/ 0 h 712"/>
                    <a:gd name="T36" fmla="*/ 1 w 1321"/>
                    <a:gd name="T37" fmla="*/ 0 h 712"/>
                    <a:gd name="T38" fmla="*/ 1 w 1321"/>
                    <a:gd name="T39" fmla="*/ 0 h 712"/>
                    <a:gd name="T40" fmla="*/ 1 w 1321"/>
                    <a:gd name="T41" fmla="*/ 0 h 712"/>
                    <a:gd name="T42" fmla="*/ 1 w 1321"/>
                    <a:gd name="T43" fmla="*/ 0 h 712"/>
                    <a:gd name="T44" fmla="*/ 1 w 1321"/>
                    <a:gd name="T45" fmla="*/ 0 h 712"/>
                    <a:gd name="T46" fmla="*/ 1 w 1321"/>
                    <a:gd name="T47" fmla="*/ 0 h 712"/>
                    <a:gd name="T48" fmla="*/ 1 w 1321"/>
                    <a:gd name="T49" fmla="*/ 0 h 712"/>
                    <a:gd name="T50" fmla="*/ 1 w 1321"/>
                    <a:gd name="T51" fmla="*/ 0 h 712"/>
                    <a:gd name="T52" fmla="*/ 1 w 1321"/>
                    <a:gd name="T53" fmla="*/ 0 h 712"/>
                    <a:gd name="T54" fmla="*/ 1 w 1321"/>
                    <a:gd name="T55" fmla="*/ 0 h 712"/>
                    <a:gd name="T56" fmla="*/ 0 w 1321"/>
                    <a:gd name="T57" fmla="*/ 0 h 712"/>
                    <a:gd name="T58" fmla="*/ 0 w 1321"/>
                    <a:gd name="T59" fmla="*/ 0 h 712"/>
                    <a:gd name="T60" fmla="*/ 1 w 1321"/>
                    <a:gd name="T61" fmla="*/ 0 h 712"/>
                    <a:gd name="T62" fmla="*/ 1 w 1321"/>
                    <a:gd name="T63" fmla="*/ 0 h 712"/>
                    <a:gd name="T64" fmla="*/ 1 w 1321"/>
                    <a:gd name="T65" fmla="*/ 0 h 712"/>
                    <a:gd name="T66" fmla="*/ 1 w 1321"/>
                    <a:gd name="T67" fmla="*/ 0 h 712"/>
                    <a:gd name="T68" fmla="*/ 1 w 1321"/>
                    <a:gd name="T69" fmla="*/ 0 h 712"/>
                    <a:gd name="T70" fmla="*/ 1 w 1321"/>
                    <a:gd name="T71" fmla="*/ 0 h 712"/>
                    <a:gd name="T72" fmla="*/ 1 w 1321"/>
                    <a:gd name="T73" fmla="*/ 0 h 712"/>
                    <a:gd name="T74" fmla="*/ 1 w 1321"/>
                    <a:gd name="T75" fmla="*/ 0 h 712"/>
                    <a:gd name="T76" fmla="*/ 1 w 1321"/>
                    <a:gd name="T77" fmla="*/ 0 h 712"/>
                    <a:gd name="T78" fmla="*/ 1 w 1321"/>
                    <a:gd name="T79" fmla="*/ 0 h 712"/>
                    <a:gd name="T80" fmla="*/ 1 w 1321"/>
                    <a:gd name="T81" fmla="*/ 0 h 712"/>
                    <a:gd name="T82" fmla="*/ 1 w 1321"/>
                    <a:gd name="T83" fmla="*/ 0 h 712"/>
                    <a:gd name="T84" fmla="*/ 1 w 1321"/>
                    <a:gd name="T85" fmla="*/ 0 h 712"/>
                    <a:gd name="T86" fmla="*/ 1 w 1321"/>
                    <a:gd name="T87" fmla="*/ 0 h 712"/>
                    <a:gd name="T88" fmla="*/ 1 w 1321"/>
                    <a:gd name="T89" fmla="*/ 0 h 712"/>
                    <a:gd name="T90" fmla="*/ 1 w 1321"/>
                    <a:gd name="T91" fmla="*/ 0 h 712"/>
                    <a:gd name="T92" fmla="*/ 1 w 1321"/>
                    <a:gd name="T93" fmla="*/ 0 h 712"/>
                    <a:gd name="T94" fmla="*/ 1 w 1321"/>
                    <a:gd name="T95" fmla="*/ 0 h 712"/>
                    <a:gd name="T96" fmla="*/ 1 w 1321"/>
                    <a:gd name="T97" fmla="*/ 0 h 712"/>
                    <a:gd name="T98" fmla="*/ 1 w 1321"/>
                    <a:gd name="T99" fmla="*/ 0 h 712"/>
                    <a:gd name="T100" fmla="*/ 1 w 1321"/>
                    <a:gd name="T101" fmla="*/ 0 h 712"/>
                    <a:gd name="T102" fmla="*/ 1 w 1321"/>
                    <a:gd name="T103" fmla="*/ 0 h 712"/>
                    <a:gd name="T104" fmla="*/ 1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nvGrpSpPr>
                <p:cNvPr id="93203" name="Group 23"/>
                <p:cNvGrpSpPr>
                  <a:grpSpLocks/>
                </p:cNvGrpSpPr>
                <p:nvPr/>
              </p:nvGrpSpPr>
              <p:grpSpPr bwMode="auto">
                <a:xfrm rot="-1297425" flipH="1" flipV="1">
                  <a:off x="2525" y="2693"/>
                  <a:ext cx="781" cy="188"/>
                  <a:chOff x="2532" y="1051"/>
                  <a:chExt cx="893" cy="246"/>
                </a:xfrm>
              </p:grpSpPr>
              <p:grpSp>
                <p:nvGrpSpPr>
                  <p:cNvPr id="93204" name="Group 24"/>
                  <p:cNvGrpSpPr>
                    <a:grpSpLocks/>
                  </p:cNvGrpSpPr>
                  <p:nvPr/>
                </p:nvGrpSpPr>
                <p:grpSpPr bwMode="auto">
                  <a:xfrm>
                    <a:off x="2532" y="1051"/>
                    <a:ext cx="743" cy="185"/>
                    <a:chOff x="1565" y="2568"/>
                    <a:chExt cx="1118" cy="279"/>
                  </a:xfrm>
                </p:grpSpPr>
                <p:sp>
                  <p:nvSpPr>
                    <p:cNvPr id="93210" name="AutoShape 25"/>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93211" name="AutoShape 26"/>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93212" name="AutoShape 27"/>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93213" name="AutoShape 28"/>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nvGrpSpPr>
                  <p:cNvPr id="93205" name="Group 29"/>
                  <p:cNvGrpSpPr>
                    <a:grpSpLocks/>
                  </p:cNvGrpSpPr>
                  <p:nvPr/>
                </p:nvGrpSpPr>
                <p:grpSpPr bwMode="auto">
                  <a:xfrm rot="1353540">
                    <a:off x="2682" y="1111"/>
                    <a:ext cx="743" cy="186"/>
                    <a:chOff x="1565" y="2568"/>
                    <a:chExt cx="1118" cy="279"/>
                  </a:xfrm>
                </p:grpSpPr>
                <p:sp>
                  <p:nvSpPr>
                    <p:cNvPr id="93206" name="AutoShape 30"/>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93207" name="AutoShape 31"/>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93208" name="AutoShape 32"/>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93209" name="AutoShape 33"/>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grpSp>
            </p:grpSp>
          </p:grpSp>
          <p:grpSp>
            <p:nvGrpSpPr>
              <p:cNvPr id="93194" name="Group 34"/>
              <p:cNvGrpSpPr>
                <a:grpSpLocks/>
              </p:cNvGrpSpPr>
              <p:nvPr/>
            </p:nvGrpSpPr>
            <p:grpSpPr bwMode="auto">
              <a:xfrm rot="-5400000">
                <a:off x="2770" y="1847"/>
                <a:ext cx="2547" cy="895"/>
                <a:chOff x="564" y="1992"/>
                <a:chExt cx="2658" cy="984"/>
              </a:xfrm>
            </p:grpSpPr>
            <p:sp>
              <p:nvSpPr>
                <p:cNvPr id="365603" name="Freeform 35"/>
                <p:cNvSpPr>
                  <a:spLocks/>
                </p:cNvSpPr>
                <p:nvPr/>
              </p:nvSpPr>
              <p:spPr bwMode="invGray">
                <a:xfrm>
                  <a:off x="564" y="2003"/>
                  <a:ext cx="1197" cy="867"/>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tx1">
                        <a:gamma/>
                        <a:tint val="0"/>
                        <a:invGamma/>
                        <a:alpha val="0"/>
                      </a:schemeClr>
                    </a:gs>
                    <a:gs pos="100000">
                      <a:schemeClr val="tx1"/>
                    </a:gs>
                  </a:gsLst>
                  <a:lin ang="5400000" scaled="1"/>
                </a:gradFill>
                <a:ln w="9525" cap="flat" cmpd="sng">
                  <a:noFill/>
                  <a:prstDash val="solid"/>
                  <a:round/>
                  <a:headEnd type="none" w="med" len="med"/>
                  <a:tailEnd type="none" w="med" len="med"/>
                </a:ln>
                <a:effectLst/>
              </p:spPr>
              <p:txBody>
                <a:bodyPr wrap="none" anchor="ctr"/>
                <a:lstStyle/>
                <a:p>
                  <a:pPr algn="r" eaLnBrk="0" hangingPunct="0">
                    <a:defRPr/>
                  </a:pPr>
                  <a:endParaRPr lang="zh-CN" altLang="en-US"/>
                </a:p>
              </p:txBody>
            </p:sp>
            <p:sp>
              <p:nvSpPr>
                <p:cNvPr id="365604" name="Freeform 36"/>
                <p:cNvSpPr>
                  <a:spLocks/>
                </p:cNvSpPr>
                <p:nvPr/>
              </p:nvSpPr>
              <p:spPr bwMode="invGray">
                <a:xfrm>
                  <a:off x="1756" y="1992"/>
                  <a:ext cx="233" cy="984"/>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tx1">
                        <a:gamma/>
                        <a:tint val="0"/>
                        <a:invGamma/>
                        <a:alpha val="0"/>
                      </a:schemeClr>
                    </a:gs>
                    <a:gs pos="100000">
                      <a:schemeClr val="tx1"/>
                    </a:gs>
                  </a:gsLst>
                  <a:lin ang="5400000" scaled="1"/>
                </a:gradFill>
                <a:ln w="9525" cap="flat" cmpd="sng">
                  <a:noFill/>
                  <a:prstDash val="solid"/>
                  <a:round/>
                  <a:headEnd type="none" w="med" len="med"/>
                  <a:tailEnd type="none" w="med" len="med"/>
                </a:ln>
                <a:effectLst/>
              </p:spPr>
              <p:txBody>
                <a:bodyPr wrap="none" anchor="ctr"/>
                <a:lstStyle/>
                <a:p>
                  <a:pPr algn="r" eaLnBrk="0" hangingPunct="0">
                    <a:defRPr/>
                  </a:pPr>
                  <a:endParaRPr lang="zh-CN" altLang="en-US"/>
                </a:p>
              </p:txBody>
            </p:sp>
            <p:sp>
              <p:nvSpPr>
                <p:cNvPr id="365605" name="Freeform 37"/>
                <p:cNvSpPr>
                  <a:spLocks/>
                </p:cNvSpPr>
                <p:nvPr/>
              </p:nvSpPr>
              <p:spPr bwMode="invGray">
                <a:xfrm flipH="1">
                  <a:off x="2025" y="2003"/>
                  <a:ext cx="1197" cy="867"/>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tx1">
                        <a:gamma/>
                        <a:tint val="0"/>
                        <a:invGamma/>
                        <a:alpha val="0"/>
                      </a:schemeClr>
                    </a:gs>
                    <a:gs pos="100000">
                      <a:schemeClr val="tx1"/>
                    </a:gs>
                  </a:gsLst>
                  <a:lin ang="5400000" scaled="1"/>
                </a:gradFill>
                <a:ln w="9525" cap="flat" cmpd="sng">
                  <a:noFill/>
                  <a:prstDash val="solid"/>
                  <a:round/>
                  <a:headEnd type="none" w="med" len="med"/>
                  <a:tailEnd type="none" w="med" len="med"/>
                </a:ln>
                <a:effectLst/>
              </p:spPr>
              <p:txBody>
                <a:bodyPr wrap="none" anchor="ctr"/>
                <a:lstStyle/>
                <a:p>
                  <a:pPr algn="r" eaLnBrk="0" hangingPunct="0">
                    <a:defRPr/>
                  </a:pPr>
                  <a:endParaRPr lang="zh-CN" altLang="en-US"/>
                </a:p>
              </p:txBody>
            </p:sp>
          </p:grpSp>
        </p:grpSp>
        <p:sp>
          <p:nvSpPr>
            <p:cNvPr id="93192" name="Rectangle 38"/>
            <p:cNvSpPr>
              <a:spLocks noChangeArrowheads="1"/>
            </p:cNvSpPr>
            <p:nvPr/>
          </p:nvSpPr>
          <p:spPr bwMode="auto">
            <a:xfrm>
              <a:off x="4238" y="2084"/>
              <a:ext cx="92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kumimoji="1" lang="en-US" altLang="zh-CN" b="1">
                  <a:solidFill>
                    <a:schemeClr val="bg2"/>
                  </a:solidFill>
                  <a:latin typeface="Garamond" pitchFamily="18" charset="0"/>
                </a:rPr>
                <a:t>Quality</a:t>
              </a:r>
              <a:endParaRPr kumimoji="1" lang="zh-CN" altLang="en-US" b="1">
                <a:solidFill>
                  <a:schemeClr val="bg2"/>
                </a:solidFill>
                <a:latin typeface="Garamond" pitchFamily="18" charset="0"/>
              </a:endParaRPr>
            </a:p>
          </p:txBody>
        </p:sp>
      </p:grpSp>
      <p:sp>
        <p:nvSpPr>
          <p:cNvPr id="93190" name="灯片编号占位符 39"/>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B8E78380-C0D7-4AC1-8C14-0B339D673AE1}" type="slidenum">
              <a:rPr lang="zh-CN" altLang="en-US" sz="1200" smtClean="0">
                <a:solidFill>
                  <a:schemeClr val="bg2"/>
                </a:solidFill>
                <a:latin typeface="Arial" pitchFamily="34" charset="0"/>
              </a:rPr>
              <a:pPr eaLnBrk="1" hangingPunct="1">
                <a:spcBef>
                  <a:spcPct val="0"/>
                </a:spcBef>
                <a:buClrTx/>
                <a:buSzTx/>
                <a:buFontTx/>
                <a:buNone/>
              </a:pPr>
              <a:t>87</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par>
                          <p:cTn id="11" fill="hold" nodeType="withGroup">
                            <p:stCondLst>
                              <p:cond delay="1000"/>
                            </p:stCondLst>
                            <p:childTnLst>
                              <p:par>
                                <p:cTn id="12" presetID="13" presetClass="entr" presetSubtype="16"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plus(in)">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66594" name="Rectangle 2"/>
          <p:cNvSpPr>
            <a:spLocks noGrp="1" noRot="1" noChangeArrowheads="1"/>
          </p:cNvSpPr>
          <p:nvPr>
            <p:ph type="title"/>
          </p:nvPr>
        </p:nvSpPr>
        <p:spPr/>
        <p:txBody>
          <a:bodyPr/>
          <a:lstStyle/>
          <a:p>
            <a:pPr eaLnBrk="1" hangingPunct="1">
              <a:defRPr/>
            </a:pPr>
            <a:r>
              <a:rPr kumimoji="1" lang="en-US" altLang="zh-CN" sz="3800" smtClean="0">
                <a:ea typeface="宋体" pitchFamily="2" charset="-122"/>
              </a:rPr>
              <a:t>The Quality of the Product</a:t>
            </a:r>
            <a:r>
              <a:rPr kumimoji="1" lang="zh-CN" altLang="en-US" sz="3800" smtClean="0">
                <a:ea typeface="宋体" pitchFamily="2" charset="-122"/>
              </a:rPr>
              <a:t>产品质量</a:t>
            </a:r>
          </a:p>
        </p:txBody>
      </p:sp>
      <p:sp>
        <p:nvSpPr>
          <p:cNvPr id="366595" name="Rectangle 3"/>
          <p:cNvSpPr>
            <a:spLocks noGrp="1" noChangeArrowheads="1"/>
          </p:cNvSpPr>
          <p:nvPr>
            <p:ph type="body" idx="1"/>
          </p:nvPr>
        </p:nvSpPr>
        <p:spPr>
          <a:xfrm>
            <a:off x="457200" y="1844675"/>
            <a:ext cx="5410200" cy="3168650"/>
          </a:xfrm>
        </p:spPr>
        <p:txBody>
          <a:bodyPr/>
          <a:lstStyle/>
          <a:p>
            <a:pPr eaLnBrk="1" hangingPunct="1">
              <a:defRPr/>
            </a:pPr>
            <a:r>
              <a:rPr kumimoji="1" lang="en-US" altLang="zh-CN" dirty="0" smtClean="0">
                <a:ea typeface="宋体" pitchFamily="2" charset="-122"/>
              </a:rPr>
              <a:t>McCall’s quality model</a:t>
            </a:r>
          </a:p>
          <a:p>
            <a:pPr eaLnBrk="1" hangingPunct="1">
              <a:defRPr/>
            </a:pPr>
            <a:r>
              <a:rPr kumimoji="1" lang="en-US" altLang="zh-CN" dirty="0" smtClean="0">
                <a:ea typeface="宋体" pitchFamily="2" charset="-122"/>
              </a:rPr>
              <a:t>Boehm’s quality model </a:t>
            </a:r>
          </a:p>
          <a:p>
            <a:pPr eaLnBrk="1" hangingPunct="1">
              <a:defRPr/>
            </a:pPr>
            <a:r>
              <a:rPr kumimoji="1" lang="en-US" altLang="zh-CN" dirty="0" smtClean="0">
                <a:ea typeface="宋体" pitchFamily="2" charset="-122"/>
              </a:rPr>
              <a:t>ISO quality model </a:t>
            </a:r>
          </a:p>
          <a:p>
            <a:pPr eaLnBrk="1" hangingPunct="1">
              <a:defRPr/>
            </a:pPr>
            <a:r>
              <a:rPr kumimoji="1" lang="en-US" altLang="zh-CN" dirty="0" smtClean="0">
                <a:ea typeface="宋体" pitchFamily="2" charset="-122"/>
              </a:rPr>
              <a:t>IEEE quality model</a:t>
            </a:r>
          </a:p>
          <a:p>
            <a:pPr eaLnBrk="1" hangingPunct="1">
              <a:defRPr/>
            </a:pPr>
            <a:r>
              <a:rPr kumimoji="1" lang="en-US" altLang="zh-CN" dirty="0" smtClean="0">
                <a:ea typeface="宋体" pitchFamily="2" charset="-122"/>
              </a:rPr>
              <a:t>… …</a:t>
            </a:r>
            <a:endParaRPr lang="zh-CN" altLang="en-US" dirty="0" smtClean="0">
              <a:ea typeface="宋体" pitchFamily="2" charset="-122"/>
            </a:endParaRPr>
          </a:p>
        </p:txBody>
      </p:sp>
      <p:grpSp>
        <p:nvGrpSpPr>
          <p:cNvPr id="94213" name="Group 4"/>
          <p:cNvGrpSpPr>
            <a:grpSpLocks/>
          </p:cNvGrpSpPr>
          <p:nvPr/>
        </p:nvGrpSpPr>
        <p:grpSpPr bwMode="auto">
          <a:xfrm>
            <a:off x="5867400" y="1773238"/>
            <a:ext cx="2376488" cy="2879725"/>
            <a:chOff x="3696" y="1117"/>
            <a:chExt cx="1497" cy="1814"/>
          </a:xfrm>
        </p:grpSpPr>
        <p:grpSp>
          <p:nvGrpSpPr>
            <p:cNvPr id="94216" name="Group 5"/>
            <p:cNvGrpSpPr>
              <a:grpSpLocks/>
            </p:cNvGrpSpPr>
            <p:nvPr/>
          </p:nvGrpSpPr>
          <p:grpSpPr bwMode="auto">
            <a:xfrm>
              <a:off x="3696" y="1117"/>
              <a:ext cx="1497" cy="1814"/>
              <a:chOff x="2015" y="509"/>
              <a:chExt cx="1092" cy="1039"/>
            </a:xfrm>
          </p:grpSpPr>
          <p:sp>
            <p:nvSpPr>
              <p:cNvPr id="94218" name="Rectangle 6" descr="胡桃"/>
              <p:cNvSpPr>
                <a:spLocks noChangeArrowheads="1"/>
              </p:cNvSpPr>
              <p:nvPr/>
            </p:nvSpPr>
            <p:spPr bwMode="auto">
              <a:xfrm>
                <a:off x="2130" y="602"/>
                <a:ext cx="875" cy="875"/>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94219" name="Rectangle 7" descr="胡桃"/>
              <p:cNvSpPr>
                <a:spLocks noChangeArrowheads="1"/>
              </p:cNvSpPr>
              <p:nvPr/>
            </p:nvSpPr>
            <p:spPr bwMode="auto">
              <a:xfrm>
                <a:off x="2023" y="1383"/>
                <a:ext cx="1075" cy="165"/>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94220" name="Rectangle 8" descr="胡桃"/>
              <p:cNvSpPr>
                <a:spLocks noChangeArrowheads="1"/>
              </p:cNvSpPr>
              <p:nvPr/>
            </p:nvSpPr>
            <p:spPr bwMode="auto">
              <a:xfrm>
                <a:off x="2023" y="509"/>
                <a:ext cx="1075" cy="165"/>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94221" name="AutoShape 9" descr="胡桃"/>
              <p:cNvSpPr>
                <a:spLocks noChangeArrowheads="1"/>
              </p:cNvSpPr>
              <p:nvPr/>
            </p:nvSpPr>
            <p:spPr bwMode="auto">
              <a:xfrm rot="5400000">
                <a:off x="2500" y="938"/>
                <a:ext cx="1027" cy="18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44 w 21600"/>
                  <a:gd name="T13" fmla="*/ 3368 h 21600"/>
                  <a:gd name="T14" fmla="*/ 18256 w 21600"/>
                  <a:gd name="T15" fmla="*/ 18232 h 21600"/>
                </a:gdLst>
                <a:ahLst/>
                <a:cxnLst>
                  <a:cxn ang="T8">
                    <a:pos x="T0" y="T1"/>
                  </a:cxn>
                  <a:cxn ang="T9">
                    <a:pos x="T2" y="T3"/>
                  </a:cxn>
                  <a:cxn ang="T10">
                    <a:pos x="T4" y="T5"/>
                  </a:cxn>
                  <a:cxn ang="T11">
                    <a:pos x="T6" y="T7"/>
                  </a:cxn>
                </a:cxnLst>
                <a:rect l="T12" t="T13" r="T14" b="T15"/>
                <a:pathLst>
                  <a:path w="21600" h="21600">
                    <a:moveTo>
                      <a:pt x="0" y="0"/>
                    </a:moveTo>
                    <a:lnTo>
                      <a:pt x="3091" y="21600"/>
                    </a:lnTo>
                    <a:lnTo>
                      <a:pt x="18509" y="21600"/>
                    </a:lnTo>
                    <a:lnTo>
                      <a:pt x="21600" y="0"/>
                    </a:lnTo>
                    <a:lnTo>
                      <a:pt x="0" y="0"/>
                    </a:lnTo>
                    <a:close/>
                  </a:path>
                </a:pathLst>
              </a:cu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4222" name="AutoShape 10" descr="胡桃"/>
              <p:cNvSpPr>
                <a:spLocks noChangeArrowheads="1"/>
              </p:cNvSpPr>
              <p:nvPr/>
            </p:nvSpPr>
            <p:spPr bwMode="auto">
              <a:xfrm rot="16200000" flipH="1">
                <a:off x="1594" y="931"/>
                <a:ext cx="1027" cy="18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44 w 21600"/>
                  <a:gd name="T13" fmla="*/ 3368 h 21600"/>
                  <a:gd name="T14" fmla="*/ 18256 w 21600"/>
                  <a:gd name="T15" fmla="*/ 18232 h 21600"/>
                </a:gdLst>
                <a:ahLst/>
                <a:cxnLst>
                  <a:cxn ang="T8">
                    <a:pos x="T0" y="T1"/>
                  </a:cxn>
                  <a:cxn ang="T9">
                    <a:pos x="T2" y="T3"/>
                  </a:cxn>
                  <a:cxn ang="T10">
                    <a:pos x="T4" y="T5"/>
                  </a:cxn>
                  <a:cxn ang="T11">
                    <a:pos x="T6" y="T7"/>
                  </a:cxn>
                </a:cxnLst>
                <a:rect l="T12" t="T13" r="T14" b="T15"/>
                <a:pathLst>
                  <a:path w="21600" h="21600">
                    <a:moveTo>
                      <a:pt x="0" y="0"/>
                    </a:moveTo>
                    <a:lnTo>
                      <a:pt x="3091" y="21600"/>
                    </a:lnTo>
                    <a:lnTo>
                      <a:pt x="18509" y="21600"/>
                    </a:lnTo>
                    <a:lnTo>
                      <a:pt x="21600" y="0"/>
                    </a:lnTo>
                    <a:lnTo>
                      <a:pt x="0" y="0"/>
                    </a:lnTo>
                    <a:close/>
                  </a:path>
                </a:pathLst>
              </a:cu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pic>
          <p:nvPicPr>
            <p:cNvPr id="94217" name="Picture 11" descr="bar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 y="1344"/>
              <a:ext cx="1044" cy="1361"/>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94214" name="Picture 12" descr="0012"/>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4724400"/>
            <a:ext cx="180022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5" name="灯片编号占位符 1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8F827E81-7C44-40DA-AD52-AA7296FA2788}" type="slidenum">
              <a:rPr lang="zh-CN" altLang="en-US" sz="1200" smtClean="0">
                <a:solidFill>
                  <a:schemeClr val="bg2"/>
                </a:solidFill>
                <a:latin typeface="Arial" pitchFamily="34" charset="0"/>
              </a:rPr>
              <a:pPr eaLnBrk="1" hangingPunct="1">
                <a:spcBef>
                  <a:spcPct val="0"/>
                </a:spcBef>
                <a:buClrTx/>
                <a:buSzTx/>
                <a:buFontTx/>
                <a:buNone/>
              </a:pPr>
              <a:t>88</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67618" name="Text Box 2"/>
          <p:cNvSpPr txBox="1">
            <a:spLocks noChangeArrowheads="1"/>
          </p:cNvSpPr>
          <p:nvPr/>
        </p:nvSpPr>
        <p:spPr bwMode="auto">
          <a:xfrm>
            <a:off x="2916238" y="1341438"/>
            <a:ext cx="3240087" cy="588962"/>
          </a:xfrm>
          <a:prstGeom prst="rect">
            <a:avLst/>
          </a:prstGeom>
          <a:noFill/>
          <a:ln w="9525" algn="ctr">
            <a:solidFill>
              <a:srgbClr val="FFFF00"/>
            </a:solidFill>
            <a:miter lim="800000"/>
            <a:headEnd/>
            <a:tailEnd/>
          </a:ln>
          <a:effectLst/>
        </p:spPr>
        <p:txBody>
          <a:bodyPr>
            <a:spAutoFit/>
          </a:bodyPr>
          <a:lstStyle/>
          <a:p>
            <a:pPr algn="ctr">
              <a:spcBef>
                <a:spcPct val="50000"/>
              </a:spcBef>
              <a:defRPr/>
            </a:pPr>
            <a:r>
              <a:rPr lang="zh-CN" altLang="en-US" sz="3200" b="1">
                <a:solidFill>
                  <a:srgbClr val="FFFF00"/>
                </a:solidFill>
                <a:effectLst>
                  <a:outerShdw blurRad="38100" dist="38100" dir="2700000" algn="tl">
                    <a:srgbClr val="000000"/>
                  </a:outerShdw>
                </a:effectLst>
                <a:latin typeface="Garamond" pitchFamily="18" charset="0"/>
              </a:rPr>
              <a:t>软件质量要素</a:t>
            </a:r>
          </a:p>
        </p:txBody>
      </p:sp>
      <p:sp>
        <p:nvSpPr>
          <p:cNvPr id="95236" name="Oval 3"/>
          <p:cNvSpPr>
            <a:spLocks noChangeArrowheads="1"/>
          </p:cNvSpPr>
          <p:nvPr/>
        </p:nvSpPr>
        <p:spPr bwMode="auto">
          <a:xfrm>
            <a:off x="2339975" y="2924175"/>
            <a:ext cx="1584325" cy="1584325"/>
          </a:xfrm>
          <a:prstGeom prst="ellipse">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95237" name="Oval 4"/>
          <p:cNvSpPr>
            <a:spLocks noChangeArrowheads="1"/>
          </p:cNvSpPr>
          <p:nvPr/>
        </p:nvSpPr>
        <p:spPr bwMode="auto">
          <a:xfrm>
            <a:off x="3563938" y="2924175"/>
            <a:ext cx="1584325" cy="1584325"/>
          </a:xfrm>
          <a:prstGeom prst="ellipse">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95238" name="Oval 5"/>
          <p:cNvSpPr>
            <a:spLocks noChangeArrowheads="1"/>
          </p:cNvSpPr>
          <p:nvPr/>
        </p:nvSpPr>
        <p:spPr bwMode="auto">
          <a:xfrm>
            <a:off x="4787900" y="2852738"/>
            <a:ext cx="1584325" cy="1584325"/>
          </a:xfrm>
          <a:prstGeom prst="ellipse">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r">
              <a:spcBef>
                <a:spcPct val="0"/>
              </a:spcBef>
              <a:buClrTx/>
              <a:buSzTx/>
              <a:buFontTx/>
              <a:buNone/>
            </a:pPr>
            <a:endParaRPr lang="zh-CN" altLang="en-US" sz="1800">
              <a:latin typeface="Times New Roman" pitchFamily="18" charset="0"/>
            </a:endParaRPr>
          </a:p>
        </p:txBody>
      </p:sp>
      <p:sp>
        <p:nvSpPr>
          <p:cNvPr id="367622" name="Text Box 6"/>
          <p:cNvSpPr txBox="1">
            <a:spLocks noChangeArrowheads="1"/>
          </p:cNvSpPr>
          <p:nvPr/>
        </p:nvSpPr>
        <p:spPr bwMode="auto">
          <a:xfrm>
            <a:off x="3995738" y="3357563"/>
            <a:ext cx="647700" cy="641350"/>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latin typeface="Garamond" pitchFamily="18" charset="0"/>
              </a:rPr>
              <a:t>评价准则</a:t>
            </a:r>
          </a:p>
        </p:txBody>
      </p:sp>
      <p:sp>
        <p:nvSpPr>
          <p:cNvPr id="367623" name="Text Box 7"/>
          <p:cNvSpPr txBox="1">
            <a:spLocks noChangeArrowheads="1"/>
          </p:cNvSpPr>
          <p:nvPr/>
        </p:nvSpPr>
        <p:spPr bwMode="auto">
          <a:xfrm>
            <a:off x="2268538" y="5157788"/>
            <a:ext cx="1152525" cy="588962"/>
          </a:xfrm>
          <a:prstGeom prst="rect">
            <a:avLst/>
          </a:prstGeom>
          <a:noFill/>
          <a:ln w="9525" algn="ctr">
            <a:solidFill>
              <a:schemeClr val="hlink"/>
            </a:solidFill>
            <a:miter lim="800000"/>
            <a:headEnd/>
            <a:tailEnd/>
          </a:ln>
          <a:effectLst/>
        </p:spPr>
        <p:txBody>
          <a:bodyPr>
            <a:spAutoFit/>
          </a:bodyPr>
          <a:lstStyle/>
          <a:p>
            <a:pPr algn="ctr">
              <a:spcBef>
                <a:spcPct val="50000"/>
              </a:spcBef>
              <a:defRPr/>
            </a:pPr>
            <a:r>
              <a:rPr lang="zh-CN" altLang="en-US" sz="3200" b="1">
                <a:solidFill>
                  <a:srgbClr val="FFFF00"/>
                </a:solidFill>
                <a:effectLst>
                  <a:outerShdw blurRad="38100" dist="38100" dir="2700000" algn="tl">
                    <a:srgbClr val="000000"/>
                  </a:outerShdw>
                </a:effectLst>
                <a:latin typeface="Garamond" pitchFamily="18" charset="0"/>
              </a:rPr>
              <a:t>度量</a:t>
            </a:r>
          </a:p>
        </p:txBody>
      </p:sp>
      <p:sp>
        <p:nvSpPr>
          <p:cNvPr id="367624" name="Text Box 8"/>
          <p:cNvSpPr txBox="1">
            <a:spLocks noChangeArrowheads="1"/>
          </p:cNvSpPr>
          <p:nvPr/>
        </p:nvSpPr>
        <p:spPr bwMode="auto">
          <a:xfrm>
            <a:off x="3924300" y="5157788"/>
            <a:ext cx="1152525" cy="588962"/>
          </a:xfrm>
          <a:prstGeom prst="rect">
            <a:avLst/>
          </a:prstGeom>
          <a:noFill/>
          <a:ln w="9525" algn="ctr">
            <a:solidFill>
              <a:schemeClr val="hlink"/>
            </a:solidFill>
            <a:miter lim="800000"/>
            <a:headEnd/>
            <a:tailEnd/>
          </a:ln>
          <a:effectLst/>
        </p:spPr>
        <p:txBody>
          <a:bodyPr>
            <a:spAutoFit/>
          </a:bodyPr>
          <a:lstStyle/>
          <a:p>
            <a:pPr algn="ctr">
              <a:spcBef>
                <a:spcPct val="50000"/>
              </a:spcBef>
              <a:defRPr/>
            </a:pPr>
            <a:r>
              <a:rPr lang="zh-CN" altLang="en-US" sz="3200" b="1">
                <a:solidFill>
                  <a:srgbClr val="FFFF00"/>
                </a:solidFill>
                <a:effectLst>
                  <a:outerShdw blurRad="38100" dist="38100" dir="2700000" algn="tl">
                    <a:srgbClr val="000000"/>
                  </a:outerShdw>
                </a:effectLst>
                <a:latin typeface="Garamond" pitchFamily="18" charset="0"/>
              </a:rPr>
              <a:t>度量</a:t>
            </a:r>
          </a:p>
        </p:txBody>
      </p:sp>
      <p:sp>
        <p:nvSpPr>
          <p:cNvPr id="367625" name="Text Box 9"/>
          <p:cNvSpPr txBox="1">
            <a:spLocks noChangeArrowheads="1"/>
          </p:cNvSpPr>
          <p:nvPr/>
        </p:nvSpPr>
        <p:spPr bwMode="auto">
          <a:xfrm>
            <a:off x="5507038" y="5157788"/>
            <a:ext cx="1152525" cy="588962"/>
          </a:xfrm>
          <a:prstGeom prst="rect">
            <a:avLst/>
          </a:prstGeom>
          <a:noFill/>
          <a:ln w="9525" algn="ctr">
            <a:solidFill>
              <a:schemeClr val="hlink"/>
            </a:solidFill>
            <a:miter lim="800000"/>
            <a:headEnd/>
            <a:tailEnd/>
          </a:ln>
          <a:effectLst/>
        </p:spPr>
        <p:txBody>
          <a:bodyPr>
            <a:spAutoFit/>
          </a:bodyPr>
          <a:lstStyle/>
          <a:p>
            <a:pPr algn="ctr">
              <a:spcBef>
                <a:spcPct val="50000"/>
              </a:spcBef>
              <a:defRPr/>
            </a:pPr>
            <a:r>
              <a:rPr lang="zh-CN" altLang="en-US" sz="3200" b="1">
                <a:solidFill>
                  <a:srgbClr val="FFFF00"/>
                </a:solidFill>
                <a:effectLst>
                  <a:outerShdw blurRad="38100" dist="38100" dir="2700000" algn="tl">
                    <a:srgbClr val="000000"/>
                  </a:outerShdw>
                </a:effectLst>
                <a:latin typeface="Garamond" pitchFamily="18" charset="0"/>
              </a:rPr>
              <a:t>度量</a:t>
            </a:r>
          </a:p>
        </p:txBody>
      </p:sp>
      <p:sp>
        <p:nvSpPr>
          <p:cNvPr id="95243" name="Line 10"/>
          <p:cNvSpPr>
            <a:spLocks noChangeShapeType="1"/>
          </p:cNvSpPr>
          <p:nvPr/>
        </p:nvSpPr>
        <p:spPr bwMode="auto">
          <a:xfrm flipH="1">
            <a:off x="3276600" y="1916113"/>
            <a:ext cx="1079500" cy="10080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95244" name="Line 11"/>
          <p:cNvSpPr>
            <a:spLocks noChangeShapeType="1"/>
          </p:cNvSpPr>
          <p:nvPr/>
        </p:nvSpPr>
        <p:spPr bwMode="auto">
          <a:xfrm flipH="1">
            <a:off x="2771775" y="4508500"/>
            <a:ext cx="287338" cy="57626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95245" name="Line 12"/>
          <p:cNvSpPr>
            <a:spLocks noChangeShapeType="1"/>
          </p:cNvSpPr>
          <p:nvPr/>
        </p:nvSpPr>
        <p:spPr bwMode="auto">
          <a:xfrm flipH="1">
            <a:off x="4356100" y="1916113"/>
            <a:ext cx="0" cy="9366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95246" name="Line 13"/>
          <p:cNvSpPr>
            <a:spLocks noChangeShapeType="1"/>
          </p:cNvSpPr>
          <p:nvPr/>
        </p:nvSpPr>
        <p:spPr bwMode="auto">
          <a:xfrm>
            <a:off x="4356100" y="1916113"/>
            <a:ext cx="1152525" cy="9366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95247" name="Line 14"/>
          <p:cNvSpPr>
            <a:spLocks noChangeShapeType="1"/>
          </p:cNvSpPr>
          <p:nvPr/>
        </p:nvSpPr>
        <p:spPr bwMode="auto">
          <a:xfrm>
            <a:off x="4356100" y="4508500"/>
            <a:ext cx="0" cy="649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95248" name="Line 15"/>
          <p:cNvSpPr>
            <a:spLocks noChangeShapeType="1"/>
          </p:cNvSpPr>
          <p:nvPr/>
        </p:nvSpPr>
        <p:spPr bwMode="auto">
          <a:xfrm>
            <a:off x="5795963" y="4437063"/>
            <a:ext cx="360362" cy="7207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67632" name="Rectangle 16"/>
          <p:cNvSpPr>
            <a:spLocks noGrp="1" noRot="1" noChangeArrowheads="1"/>
          </p:cNvSpPr>
          <p:nvPr>
            <p:ph type="title"/>
          </p:nvPr>
        </p:nvSpPr>
        <p:spPr/>
        <p:txBody>
          <a:bodyPr/>
          <a:lstStyle/>
          <a:p>
            <a:pPr eaLnBrk="1" hangingPunct="1">
              <a:defRPr/>
            </a:pPr>
            <a:r>
              <a:rPr lang="en-US" altLang="zh-CN" sz="4400" smtClean="0">
                <a:ea typeface="宋体" pitchFamily="2" charset="-122"/>
              </a:rPr>
              <a:t>McCall’s Quality Model</a:t>
            </a:r>
            <a:endParaRPr lang="zh-CN" altLang="en-US" sz="4400" smtClean="0">
              <a:ea typeface="宋体" pitchFamily="2" charset="-122"/>
            </a:endParaRPr>
          </a:p>
        </p:txBody>
      </p:sp>
      <p:sp>
        <p:nvSpPr>
          <p:cNvPr id="95250" name="灯片编号占位符 1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823C2FA9-D4EB-4F88-BD44-CEA53DD61739}" type="slidenum">
              <a:rPr lang="zh-CN" altLang="en-US" sz="1200" smtClean="0">
                <a:solidFill>
                  <a:schemeClr val="bg2"/>
                </a:solidFill>
                <a:latin typeface="Arial" pitchFamily="34" charset="0"/>
              </a:rPr>
              <a:pPr eaLnBrk="1" hangingPunct="1">
                <a:spcBef>
                  <a:spcPct val="0"/>
                </a:spcBef>
                <a:buClrTx/>
                <a:buSzTx/>
                <a:buFontTx/>
                <a:buNone/>
              </a:pPr>
              <a:t>89</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a typeface="宋体" pitchFamily="2" charset="-122"/>
              </a:rPr>
              <a:t>软件工程简介</a:t>
            </a:r>
          </a:p>
        </p:txBody>
      </p:sp>
      <p:sp>
        <p:nvSpPr>
          <p:cNvPr id="3" name="内容占位符 2"/>
          <p:cNvSpPr>
            <a:spLocks noGrp="1"/>
          </p:cNvSpPr>
          <p:nvPr>
            <p:ph idx="1"/>
          </p:nvPr>
        </p:nvSpPr>
        <p:spPr>
          <a:xfrm>
            <a:off x="457200" y="1295400"/>
            <a:ext cx="8229600" cy="6134100"/>
          </a:xfrm>
        </p:spPr>
        <p:txBody>
          <a:bodyPr/>
          <a:lstStyle/>
          <a:p>
            <a:pPr>
              <a:defRPr/>
            </a:pPr>
            <a:r>
              <a:rPr lang="zh-CN" altLang="en-US" sz="2800" b="1" smtClean="0">
                <a:solidFill>
                  <a:srgbClr val="FFFF00"/>
                </a:solidFill>
                <a:ea typeface="宋体" pitchFamily="2" charset="-122"/>
              </a:rPr>
              <a:t>软件的概念和特点</a:t>
            </a:r>
            <a:endParaRPr lang="en-US" altLang="zh-CN" sz="2800" b="1" smtClean="0">
              <a:solidFill>
                <a:srgbClr val="FFFF00"/>
              </a:solidFill>
              <a:ea typeface="宋体" pitchFamily="2" charset="-122"/>
            </a:endParaRPr>
          </a:p>
          <a:p>
            <a:pPr>
              <a:defRPr/>
            </a:pPr>
            <a:r>
              <a:rPr lang="zh-CN" altLang="en-US" sz="2800" b="1" smtClean="0">
                <a:ea typeface="宋体" pitchFamily="2" charset="-122"/>
              </a:rPr>
              <a:t>软件的分类</a:t>
            </a:r>
            <a:endParaRPr lang="en-US" altLang="zh-CN" sz="2800" b="1" smtClean="0">
              <a:ea typeface="宋体" pitchFamily="2" charset="-122"/>
            </a:endParaRPr>
          </a:p>
          <a:p>
            <a:pPr>
              <a:defRPr/>
            </a:pPr>
            <a:r>
              <a:rPr lang="zh-CN" altLang="en-US" sz="2800" b="1" smtClean="0">
                <a:ea typeface="宋体" pitchFamily="2" charset="-122"/>
              </a:rPr>
              <a:t>软件危机</a:t>
            </a:r>
            <a:endParaRPr lang="en-US" altLang="zh-CN" sz="2800" b="1" smtClean="0">
              <a:ea typeface="宋体" pitchFamily="2" charset="-122"/>
            </a:endParaRPr>
          </a:p>
          <a:p>
            <a:pPr>
              <a:defRPr/>
            </a:pPr>
            <a:r>
              <a:rPr lang="zh-CN" altLang="en-US" sz="2800" b="1" smtClean="0">
                <a:ea typeface="宋体" pitchFamily="2" charset="-122"/>
              </a:rPr>
              <a:t>什么是软件工程</a:t>
            </a:r>
            <a:endParaRPr lang="en-US" altLang="zh-CN" sz="2800" b="1" smtClean="0">
              <a:ea typeface="宋体" pitchFamily="2" charset="-122"/>
            </a:endParaRPr>
          </a:p>
          <a:p>
            <a:pPr>
              <a:defRPr/>
            </a:pPr>
            <a:r>
              <a:rPr lang="zh-CN" altLang="en-US" sz="2800" b="1" smtClean="0">
                <a:ea typeface="宋体" pitchFamily="2" charset="-122"/>
              </a:rPr>
              <a:t>什么是好软件</a:t>
            </a:r>
            <a:endParaRPr lang="en-US" altLang="zh-CN" sz="2800" b="1" smtClean="0">
              <a:ea typeface="宋体" pitchFamily="2" charset="-122"/>
            </a:endParaRPr>
          </a:p>
          <a:p>
            <a:pPr>
              <a:defRPr/>
            </a:pPr>
            <a:r>
              <a:rPr lang="zh-CN" altLang="en-US" sz="2800" b="1" smtClean="0">
                <a:ea typeface="宋体" pitchFamily="2" charset="-122"/>
              </a:rPr>
              <a:t>谁来做软件工程</a:t>
            </a:r>
            <a:endParaRPr lang="en-US" altLang="zh-CN" sz="2800" b="1" smtClean="0">
              <a:ea typeface="宋体" pitchFamily="2" charset="-122"/>
            </a:endParaRPr>
          </a:p>
          <a:p>
            <a:pPr>
              <a:defRPr/>
            </a:pPr>
            <a:r>
              <a:rPr lang="zh-CN" altLang="en-US" sz="2800" b="1" smtClean="0">
                <a:ea typeface="宋体" pitchFamily="2" charset="-122"/>
              </a:rPr>
              <a:t>系统的方法</a:t>
            </a:r>
            <a:endParaRPr lang="en-US" altLang="zh-CN" sz="2800" b="1" smtClean="0">
              <a:ea typeface="宋体" pitchFamily="2" charset="-122"/>
            </a:endParaRPr>
          </a:p>
          <a:p>
            <a:pPr>
              <a:defRPr/>
            </a:pPr>
            <a:r>
              <a:rPr lang="zh-CN" altLang="en-US" sz="2800" b="1" smtClean="0">
                <a:ea typeface="宋体" pitchFamily="2" charset="-122"/>
              </a:rPr>
              <a:t>工程的方法</a:t>
            </a:r>
            <a:endParaRPr lang="en-US" altLang="zh-CN" sz="2800" b="1" smtClean="0">
              <a:ea typeface="宋体" pitchFamily="2" charset="-122"/>
            </a:endParaRPr>
          </a:p>
          <a:p>
            <a:pPr>
              <a:defRPr/>
            </a:pPr>
            <a:r>
              <a:rPr lang="zh-CN" altLang="en-US" sz="2800" b="1" smtClean="0">
                <a:ea typeface="宋体" pitchFamily="2" charset="-122"/>
              </a:rPr>
              <a:t>软件工程的变化</a:t>
            </a:r>
            <a:endParaRPr lang="en-US" altLang="zh-CN" sz="2800" b="1" smtClean="0">
              <a:ea typeface="宋体" pitchFamily="2" charset="-122"/>
            </a:endParaRPr>
          </a:p>
          <a:p>
            <a:pPr>
              <a:defRPr/>
            </a:pPr>
            <a:r>
              <a:rPr lang="zh-CN" altLang="en-US" sz="2800" b="1" smtClean="0">
                <a:ea typeface="宋体" pitchFamily="2" charset="-122"/>
              </a:rPr>
              <a:t>再看软件工程</a:t>
            </a:r>
          </a:p>
        </p:txBody>
      </p:sp>
      <p:sp>
        <p:nvSpPr>
          <p:cNvPr id="1331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561C4D6C-76D7-4F26-BC80-15BDCFA49466}" type="slidenum">
              <a:rPr lang="zh-CN" altLang="en-US" sz="1200" smtClean="0">
                <a:solidFill>
                  <a:schemeClr val="bg2"/>
                </a:solidFill>
                <a:latin typeface="Arial" pitchFamily="34" charset="0"/>
              </a:rPr>
              <a:pPr eaLnBrk="1" hangingPunct="1">
                <a:spcBef>
                  <a:spcPct val="0"/>
                </a:spcBef>
                <a:buClrTx/>
                <a:buSzTx/>
                <a:buFontTx/>
                <a:buNone/>
              </a:pPr>
              <a:t>9</a:t>
            </a:fld>
            <a:endParaRPr lang="en-US" altLang="zh-CN" sz="1200" smtClean="0">
              <a:solidFill>
                <a:schemeClr val="bg2"/>
              </a:solidFill>
              <a:latin typeface="Arial" pitchFamily="34" charset="0"/>
            </a:endParaRPr>
          </a:p>
        </p:txBody>
      </p:sp>
      <p:sp>
        <p:nvSpPr>
          <p:cNvPr id="13317" name="页脚占位符 4"/>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mc:AlternateContent xmlns:mc="http://schemas.openxmlformats.org/markup-compatibility/2006" xmlns:a14="http://schemas.microsoft.com/office/drawing/2010/main">
        <mc:Choice Requires="a14">
          <p:sp>
            <p:nvSpPr>
              <p:cNvPr id="368642" name="Rectangle 2"/>
              <p:cNvSpPr>
                <a:spLocks noGrp="1" noChangeArrowheads="1"/>
              </p:cNvSpPr>
              <p:nvPr>
                <p:ph type="body" idx="1"/>
              </p:nvPr>
            </p:nvSpPr>
            <p:spPr>
              <a:xfrm>
                <a:off x="611188" y="1484114"/>
                <a:ext cx="8229600" cy="2520950"/>
              </a:xfrm>
            </p:spPr>
            <p:txBody>
              <a:bodyPr/>
              <a:lstStyle/>
              <a:p>
                <a:pPr algn="ctr" eaLnBrk="1" hangingPunct="1">
                  <a:lnSpc>
                    <a:spcPct val="90000"/>
                  </a:lnSpc>
                  <a:buFont typeface="Wingdings" pitchFamily="2" charset="2"/>
                  <a:buNone/>
                  <a:defRPr/>
                </a:pPr>
                <a:endParaRPr lang="zh-CN" altLang="en-US" sz="2800" dirty="0" smtClean="0">
                  <a:ea typeface="宋体" pitchFamily="2" charset="-122"/>
                </a:endParaRPr>
              </a:p>
              <a:p>
                <a:pPr algn="ctr" eaLnBrk="1" hangingPunct="1">
                  <a:lnSpc>
                    <a:spcPct val="90000"/>
                  </a:lnSpc>
                  <a:buFont typeface="Wingdings" pitchFamily="2" charset="2"/>
                  <a:buNone/>
                  <a:defRPr/>
                </a:pPr>
                <a14:m>
                  <m:oMathPara xmlns:m="http://schemas.openxmlformats.org/officeDocument/2006/math">
                    <m:oMathParaPr>
                      <m:jc m:val="centerGroup"/>
                    </m:oMathParaPr>
                    <m:oMath xmlns:m="http://schemas.openxmlformats.org/officeDocument/2006/math">
                      <m:r>
                        <m:rPr>
                          <m:sty m:val="p"/>
                        </m:rPr>
                        <a:rPr lang="en-US" altLang="zh-CN" sz="2800" dirty="0" smtClean="0">
                          <a:latin typeface="Cambria Math"/>
                          <a:ea typeface="宋体" pitchFamily="2" charset="-122"/>
                        </a:rPr>
                        <m:t>F</m:t>
                      </m:r>
                      <m:r>
                        <m:rPr>
                          <m:sty m:val="p"/>
                        </m:rPr>
                        <a:rPr lang="en-US" altLang="zh-CN" sz="2800" baseline="-25000" dirty="0">
                          <a:latin typeface="Cambria Math"/>
                          <a:ea typeface="宋体" pitchFamily="2" charset="-122"/>
                        </a:rPr>
                        <m:t>j</m:t>
                      </m:r>
                      <m:r>
                        <a:rPr lang="en-US" altLang="zh-CN" sz="2800" b="0" i="1" dirty="0" smtClean="0">
                          <a:latin typeface="Cambria Math"/>
                          <a:ea typeface="宋体" pitchFamily="2" charset="-122"/>
                        </a:rPr>
                        <m:t>=</m:t>
                      </m:r>
                      <m:nary>
                        <m:naryPr>
                          <m:chr m:val="∑"/>
                          <m:ctrlPr>
                            <a:rPr lang="en-US" altLang="zh-CN" sz="2800" b="0" i="1" dirty="0" smtClean="0">
                              <a:latin typeface="Cambria Math"/>
                              <a:ea typeface="宋体" pitchFamily="2" charset="-122"/>
                            </a:rPr>
                          </m:ctrlPr>
                        </m:naryPr>
                        <m:sub>
                          <m:r>
                            <m:rPr>
                              <m:brk m:alnAt="23"/>
                            </m:rPr>
                            <a:rPr lang="en-US" altLang="zh-CN" sz="2800" b="0" i="1" dirty="0" smtClean="0">
                              <a:latin typeface="Cambria Math"/>
                              <a:ea typeface="宋体" pitchFamily="2" charset="-122"/>
                            </a:rPr>
                            <m:t>𝑘</m:t>
                          </m:r>
                          <m:r>
                            <a:rPr lang="en-US" altLang="zh-CN" sz="2800" b="0" i="1" dirty="0" smtClean="0">
                              <a:latin typeface="Cambria Math"/>
                              <a:ea typeface="宋体" pitchFamily="2" charset="-122"/>
                            </a:rPr>
                            <m:t>=1</m:t>
                          </m:r>
                        </m:sub>
                        <m:sup>
                          <m:r>
                            <a:rPr lang="en-US" altLang="zh-CN" sz="2800" b="0" i="1" dirty="0" smtClean="0">
                              <a:latin typeface="Cambria Math"/>
                              <a:ea typeface="宋体" pitchFamily="2" charset="-122"/>
                            </a:rPr>
                            <m:t>𝐿</m:t>
                          </m:r>
                        </m:sup>
                        <m:e>
                          <m:r>
                            <a:rPr lang="en-US" altLang="zh-CN" sz="2800" b="0" i="1" dirty="0" smtClean="0">
                              <a:latin typeface="Cambria Math"/>
                              <a:ea typeface="宋体" pitchFamily="2" charset="-122"/>
                            </a:rPr>
                            <m:t>𝐶</m:t>
                          </m:r>
                          <m:r>
                            <a:rPr lang="en-US" altLang="zh-CN" sz="2800" b="0" i="1" baseline="-25000" dirty="0" smtClean="0">
                              <a:latin typeface="Cambria Math"/>
                              <a:ea typeface="宋体" pitchFamily="2" charset="-122"/>
                            </a:rPr>
                            <m:t>𝑗𝑘</m:t>
                          </m:r>
                          <m:r>
                            <a:rPr lang="en-US" altLang="zh-CN" sz="2800" b="0" i="1" dirty="0" smtClean="0">
                              <a:latin typeface="Cambria Math"/>
                              <a:ea typeface="宋体" pitchFamily="2" charset="-122"/>
                            </a:rPr>
                            <m:t>𝑀</m:t>
                          </m:r>
                          <m:r>
                            <a:rPr lang="en-US" altLang="zh-CN" sz="2800" b="0" i="1" baseline="-25000" dirty="0" smtClean="0">
                              <a:latin typeface="Cambria Math"/>
                              <a:ea typeface="宋体" pitchFamily="2" charset="-122"/>
                            </a:rPr>
                            <m:t>𝑘</m:t>
                          </m:r>
                        </m:e>
                      </m:nary>
                    </m:oMath>
                  </m:oMathPara>
                </a14:m>
                <a:endParaRPr lang="zh-CN" altLang="en-US" sz="2800" dirty="0" smtClean="0">
                  <a:ea typeface="宋体" pitchFamily="2" charset="-122"/>
                </a:endParaRPr>
              </a:p>
              <a:p>
                <a:pPr algn="ctr" eaLnBrk="1" hangingPunct="1">
                  <a:lnSpc>
                    <a:spcPct val="90000"/>
                  </a:lnSpc>
                  <a:buFont typeface="Wingdings" pitchFamily="2" charset="2"/>
                  <a:buNone/>
                  <a:defRPr/>
                </a:pPr>
                <a:endParaRPr lang="zh-CN" altLang="en-US" sz="2800" dirty="0" smtClean="0">
                  <a:ea typeface="宋体" pitchFamily="2" charset="-122"/>
                </a:endParaRPr>
              </a:p>
              <a:p>
                <a:pPr algn="ctr" eaLnBrk="1" hangingPunct="1">
                  <a:lnSpc>
                    <a:spcPct val="90000"/>
                  </a:lnSpc>
                  <a:buFont typeface="Wingdings" pitchFamily="2" charset="2"/>
                  <a:buNone/>
                  <a:defRPr/>
                </a:pPr>
                <a:endParaRPr lang="en-US" altLang="zh-CN" sz="5400" baseline="-25000" dirty="0" smtClean="0">
                  <a:ea typeface="宋体" pitchFamily="2" charset="-122"/>
                </a:endParaRPr>
              </a:p>
            </p:txBody>
          </p:sp>
        </mc:Choice>
        <mc:Fallback xmlns="">
          <p:sp>
            <p:nvSpPr>
              <p:cNvPr id="368642" name="Rectangle 2"/>
              <p:cNvSpPr>
                <a:spLocks noGrp="1" noRot="1" noChangeAspect="1" noMove="1" noResize="1" noEditPoints="1" noAdjustHandles="1" noChangeArrowheads="1" noChangeShapeType="1" noTextEdit="1"/>
              </p:cNvSpPr>
              <p:nvPr>
                <p:ph type="body" idx="1"/>
              </p:nvPr>
            </p:nvSpPr>
            <p:spPr>
              <a:xfrm>
                <a:off x="611188" y="1484114"/>
                <a:ext cx="8229600" cy="2520950"/>
              </a:xfrm>
              <a:blipFill rotWithShape="1">
                <a:blip r:embed="rId2"/>
                <a:stretch>
                  <a:fillRect/>
                </a:stretch>
              </a:blipFill>
            </p:spPr>
            <p:txBody>
              <a:bodyPr/>
              <a:lstStyle/>
              <a:p>
                <a:r>
                  <a:rPr lang="zh-CN" altLang="en-US">
                    <a:noFill/>
                  </a:rPr>
                  <a:t> </a:t>
                </a:r>
              </a:p>
            </p:txBody>
          </p:sp>
        </mc:Fallback>
      </mc:AlternateContent>
      <p:sp>
        <p:nvSpPr>
          <p:cNvPr id="368645" name="Text Box 5"/>
          <p:cNvSpPr txBox="1">
            <a:spLocks noChangeArrowheads="1"/>
          </p:cNvSpPr>
          <p:nvPr/>
        </p:nvSpPr>
        <p:spPr bwMode="auto">
          <a:xfrm>
            <a:off x="611188" y="3429000"/>
            <a:ext cx="8064500" cy="1066800"/>
          </a:xfrm>
          <a:prstGeom prst="rect">
            <a:avLst/>
          </a:prstGeom>
          <a:noFill/>
          <a:ln w="9525" algn="ctr">
            <a:noFill/>
            <a:miter lim="800000"/>
            <a:headEnd/>
            <a:tailEnd/>
          </a:ln>
          <a:effectLst/>
        </p:spPr>
        <p:txBody>
          <a:bodyPr>
            <a:spAutoFit/>
          </a:bodyPr>
          <a:lstStyle/>
          <a:p>
            <a:pPr>
              <a:spcBef>
                <a:spcPct val="50000"/>
              </a:spcBef>
              <a:defRPr/>
            </a:pPr>
            <a:r>
              <a:rPr lang="zh-CN" altLang="en-US" sz="3200" b="1" dirty="0">
                <a:solidFill>
                  <a:srgbClr val="FFFF00"/>
                </a:solidFill>
                <a:effectLst>
                  <a:outerShdw blurRad="38100" dist="38100" dir="2700000" algn="tl">
                    <a:srgbClr val="000000"/>
                  </a:outerShdw>
                </a:effectLst>
                <a:latin typeface="Garamond" pitchFamily="18" charset="0"/>
              </a:rPr>
              <a:t>    </a:t>
            </a:r>
            <a:r>
              <a:rPr lang="zh-CN" altLang="en-US" sz="3200" b="1" dirty="0">
                <a:effectLst>
                  <a:outerShdw blurRad="38100" dist="38100" dir="2700000" algn="tl">
                    <a:srgbClr val="000000"/>
                  </a:outerShdw>
                </a:effectLst>
                <a:latin typeface="Garamond" pitchFamily="18" charset="0"/>
              </a:rPr>
              <a:t>其中</a:t>
            </a:r>
            <a:r>
              <a:rPr lang="en-US" altLang="zh-CN" sz="3200" b="1" dirty="0">
                <a:effectLst>
                  <a:outerShdw blurRad="38100" dist="38100" dir="2700000" algn="tl">
                    <a:srgbClr val="000000"/>
                  </a:outerShdw>
                </a:effectLst>
                <a:latin typeface="Garamond" pitchFamily="18" charset="0"/>
              </a:rPr>
              <a:t>M</a:t>
            </a:r>
            <a:r>
              <a:rPr lang="en-US" altLang="zh-CN" sz="3200" b="1" baseline="-25000" dirty="0">
                <a:effectLst>
                  <a:outerShdw blurRad="38100" dist="38100" dir="2700000" algn="tl">
                    <a:srgbClr val="000000"/>
                  </a:outerShdw>
                </a:effectLst>
                <a:latin typeface="Garamond" pitchFamily="18" charset="0"/>
              </a:rPr>
              <a:t>k</a:t>
            </a:r>
            <a:r>
              <a:rPr lang="zh-CN" altLang="en-US" sz="3200" b="1" dirty="0">
                <a:effectLst>
                  <a:outerShdw blurRad="38100" dist="38100" dir="2700000" algn="tl">
                    <a:srgbClr val="000000"/>
                  </a:outerShdw>
                </a:effectLst>
                <a:latin typeface="Garamond" pitchFamily="18" charset="0"/>
              </a:rPr>
              <a:t>是软件质量要素</a:t>
            </a:r>
            <a:r>
              <a:rPr lang="en-US" altLang="zh-CN" sz="3200" b="1" dirty="0">
                <a:effectLst>
                  <a:outerShdw blurRad="38100" dist="38100" dir="2700000" algn="tl">
                    <a:srgbClr val="000000"/>
                  </a:outerShdw>
                </a:effectLst>
                <a:latin typeface="Garamond" pitchFamily="18" charset="0"/>
              </a:rPr>
              <a:t>F</a:t>
            </a:r>
            <a:r>
              <a:rPr lang="en-US" altLang="zh-CN" sz="3200" b="1" baseline="-25000" dirty="0">
                <a:effectLst>
                  <a:outerShdw blurRad="38100" dist="38100" dir="2700000" algn="tl">
                    <a:srgbClr val="000000"/>
                  </a:outerShdw>
                </a:effectLst>
                <a:latin typeface="Garamond" pitchFamily="18" charset="0"/>
              </a:rPr>
              <a:t>j</a:t>
            </a:r>
            <a:r>
              <a:rPr lang="zh-CN" altLang="en-US" sz="3200" b="1" dirty="0">
                <a:effectLst>
                  <a:outerShdw blurRad="38100" dist="38100" dir="2700000" algn="tl">
                    <a:srgbClr val="000000"/>
                  </a:outerShdw>
                </a:effectLst>
                <a:latin typeface="Garamond" pitchFamily="18" charset="0"/>
              </a:rPr>
              <a:t>对第</a:t>
            </a:r>
            <a:r>
              <a:rPr lang="en-US" altLang="zh-CN" sz="3200" b="1" dirty="0">
                <a:effectLst>
                  <a:outerShdw blurRad="38100" dist="38100" dir="2700000" algn="tl">
                    <a:srgbClr val="000000"/>
                  </a:outerShdw>
                </a:effectLst>
                <a:latin typeface="Garamond" pitchFamily="18" charset="0"/>
              </a:rPr>
              <a:t>k</a:t>
            </a:r>
            <a:r>
              <a:rPr lang="zh-CN" altLang="en-US" sz="3200" b="1" dirty="0">
                <a:effectLst>
                  <a:outerShdw blurRad="38100" dist="38100" dir="2700000" algn="tl">
                    <a:srgbClr val="000000"/>
                  </a:outerShdw>
                </a:effectLst>
                <a:latin typeface="Garamond" pitchFamily="18" charset="0"/>
              </a:rPr>
              <a:t>种评价准则的测量值</a:t>
            </a:r>
            <a:r>
              <a:rPr lang="en-US" altLang="zh-CN" sz="3200" b="1" dirty="0">
                <a:effectLst>
                  <a:outerShdw blurRad="38100" dist="38100" dir="2700000" algn="tl">
                    <a:srgbClr val="000000"/>
                  </a:outerShdw>
                </a:effectLst>
                <a:latin typeface="Garamond" pitchFamily="18" charset="0"/>
              </a:rPr>
              <a:t>,</a:t>
            </a:r>
            <a:r>
              <a:rPr lang="en-US" altLang="zh-CN" sz="3200" b="1" dirty="0" err="1">
                <a:effectLst>
                  <a:outerShdw blurRad="38100" dist="38100" dir="2700000" algn="tl">
                    <a:srgbClr val="000000"/>
                  </a:outerShdw>
                </a:effectLst>
                <a:latin typeface="Garamond" pitchFamily="18" charset="0"/>
              </a:rPr>
              <a:t>C</a:t>
            </a:r>
            <a:r>
              <a:rPr lang="en-US" altLang="zh-CN" sz="3200" b="1" baseline="-25000" dirty="0" err="1">
                <a:effectLst>
                  <a:outerShdw blurRad="38100" dist="38100" dir="2700000" algn="tl">
                    <a:srgbClr val="000000"/>
                  </a:outerShdw>
                </a:effectLst>
                <a:latin typeface="Garamond" pitchFamily="18" charset="0"/>
              </a:rPr>
              <a:t>jk</a:t>
            </a:r>
            <a:r>
              <a:rPr lang="zh-CN" altLang="en-US" sz="3200" b="1" dirty="0">
                <a:effectLst>
                  <a:outerShdw blurRad="38100" dist="38100" dir="2700000" algn="tl">
                    <a:srgbClr val="000000"/>
                  </a:outerShdw>
                </a:effectLst>
                <a:latin typeface="Garamond" pitchFamily="18" charset="0"/>
              </a:rPr>
              <a:t>是相应的加权系数</a:t>
            </a:r>
          </a:p>
        </p:txBody>
      </p:sp>
      <p:sp>
        <p:nvSpPr>
          <p:cNvPr id="368646" name="Rectangle 6"/>
          <p:cNvSpPr>
            <a:spLocks noGrp="1" noRot="1" noChangeArrowheads="1"/>
          </p:cNvSpPr>
          <p:nvPr>
            <p:ph type="title"/>
          </p:nvPr>
        </p:nvSpPr>
        <p:spPr/>
        <p:txBody>
          <a:bodyPr/>
          <a:lstStyle/>
          <a:p>
            <a:pPr eaLnBrk="1" hangingPunct="1">
              <a:defRPr/>
            </a:pPr>
            <a:r>
              <a:rPr lang="en-US" altLang="zh-CN" sz="4400" smtClean="0">
                <a:ea typeface="宋体" pitchFamily="2" charset="-122"/>
              </a:rPr>
              <a:t>McCall’s Quality Model</a:t>
            </a:r>
            <a:endParaRPr lang="zh-CN" altLang="en-US" sz="4400" smtClean="0">
              <a:ea typeface="宋体" pitchFamily="2" charset="-122"/>
            </a:endParaRPr>
          </a:p>
        </p:txBody>
      </p:sp>
      <p:sp>
        <p:nvSpPr>
          <p:cNvPr id="96264" name="灯片编号占位符 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2756AE2B-07FC-4D48-A6D3-744B740BF78E}" type="slidenum">
              <a:rPr lang="zh-CN" altLang="en-US" sz="1200" smtClean="0">
                <a:solidFill>
                  <a:schemeClr val="bg2"/>
                </a:solidFill>
                <a:latin typeface="Arial" pitchFamily="34" charset="0"/>
              </a:rPr>
              <a:pPr eaLnBrk="1" hangingPunct="1">
                <a:spcBef>
                  <a:spcPct val="0"/>
                </a:spcBef>
                <a:buClrTx/>
                <a:buSzTx/>
                <a:buFontTx/>
                <a:buNone/>
              </a:pPr>
              <a:t>90</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69666" name="Rectangle 2"/>
          <p:cNvSpPr>
            <a:spLocks noGrp="1" noRot="1" noChangeArrowheads="1"/>
          </p:cNvSpPr>
          <p:nvPr>
            <p:ph type="title"/>
          </p:nvPr>
        </p:nvSpPr>
        <p:spPr/>
        <p:txBody>
          <a:bodyPr/>
          <a:lstStyle/>
          <a:p>
            <a:pPr algn="l" eaLnBrk="1" hangingPunct="1">
              <a:defRPr/>
            </a:pPr>
            <a:r>
              <a:rPr lang="en-US" altLang="zh-CN" sz="4400" smtClean="0">
                <a:ea typeface="宋体" pitchFamily="2" charset="-122"/>
              </a:rPr>
              <a:t>McCall’s Quality Model</a:t>
            </a:r>
            <a:endParaRPr lang="zh-CN" altLang="en-US" sz="4400" smtClean="0">
              <a:ea typeface="宋体" pitchFamily="2" charset="-122"/>
            </a:endParaRPr>
          </a:p>
        </p:txBody>
      </p:sp>
      <p:graphicFrame>
        <p:nvGraphicFramePr>
          <p:cNvPr id="369667" name="Group 3"/>
          <p:cNvGraphicFramePr>
            <a:graphicFrameLocks noGrp="1"/>
          </p:cNvGraphicFramePr>
          <p:nvPr>
            <p:ph idx="1"/>
          </p:nvPr>
        </p:nvGraphicFramePr>
        <p:xfrm>
          <a:off x="539750" y="1268413"/>
          <a:ext cx="2663825" cy="5060954"/>
        </p:xfrm>
        <a:graphic>
          <a:graphicData uri="http://schemas.openxmlformats.org/drawingml/2006/table">
            <a:tbl>
              <a:tblPr/>
              <a:tblGrid>
                <a:gridCol w="2663825"/>
              </a:tblGrid>
              <a:tr h="431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度量标准</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目标</a:t>
                      </a:r>
                      <a:endPar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hlink"/>
                    </a:solidFill>
                  </a:tcPr>
                </a:tc>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正确性</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(Correctness)</a:t>
                      </a:r>
                      <a:endPar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可靠性</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(Reliability)</a:t>
                      </a:r>
                      <a:endPar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hlink"/>
                    </a:solidFill>
                  </a:tcPr>
                </a:tc>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有效性</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(Efficiency)</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r>
              <a:tr h="5175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完整性</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(Integrity)</a:t>
                      </a:r>
                      <a:endPar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hlink"/>
                    </a:solidFill>
                  </a:tcPr>
                </a:tc>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可用性</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(Usability)</a:t>
                      </a:r>
                      <a:endPar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可维护性</a:t>
                      </a:r>
                      <a:r>
                        <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(Maintainability)</a:t>
                      </a:r>
                      <a:endParaRPr kumimoji="0" lang="en-US" altLang="zh-CN" sz="1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hlink"/>
                    </a:solidFill>
                  </a:tcPr>
                </a:tc>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可测试性</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(Testability)</a:t>
                      </a:r>
                      <a:endPar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适应性</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(Flexibility)</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hlink"/>
                    </a:solidFill>
                  </a:tcPr>
                </a:tc>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可移植性</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(Portability)</a:t>
                      </a:r>
                      <a:endPar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可重用性</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(Reusability)</a:t>
                      </a:r>
                      <a:endPar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hlink"/>
                    </a:solidFill>
                  </a:tcPr>
                </a:tc>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互用性</a:t>
                      </a:r>
                      <a:r>
                        <a:rPr kumimoji="0" lang="en-US" altLang="zh-CN"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(Interoperability)</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solidFill>
                  </a:tcPr>
                </a:tc>
              </a:tr>
            </a:tbl>
          </a:graphicData>
        </a:graphic>
      </p:graphicFrame>
      <p:grpSp>
        <p:nvGrpSpPr>
          <p:cNvPr id="2" name="Group 31"/>
          <p:cNvGrpSpPr>
            <a:grpSpLocks/>
          </p:cNvGrpSpPr>
          <p:nvPr/>
        </p:nvGrpSpPr>
        <p:grpSpPr bwMode="auto">
          <a:xfrm>
            <a:off x="3419475" y="1700213"/>
            <a:ext cx="5008563" cy="3028950"/>
            <a:chOff x="3198" y="2195"/>
            <a:chExt cx="3155" cy="1908"/>
          </a:xfrm>
        </p:grpSpPr>
        <p:grpSp>
          <p:nvGrpSpPr>
            <p:cNvPr id="97317" name="Group 32"/>
            <p:cNvGrpSpPr>
              <a:grpSpLocks/>
            </p:cNvGrpSpPr>
            <p:nvPr/>
          </p:nvGrpSpPr>
          <p:grpSpPr bwMode="auto">
            <a:xfrm>
              <a:off x="3198" y="2296"/>
              <a:ext cx="3155" cy="1807"/>
              <a:chOff x="1359" y="953"/>
              <a:chExt cx="3155" cy="1807"/>
            </a:xfrm>
          </p:grpSpPr>
          <p:sp>
            <p:nvSpPr>
              <p:cNvPr id="97332" name="AutoShape 7"/>
              <p:cNvSpPr>
                <a:spLocks noChangeArrowheads="1"/>
              </p:cNvSpPr>
              <p:nvPr/>
            </p:nvSpPr>
            <p:spPr bwMode="gray">
              <a:xfrm>
                <a:off x="2151" y="953"/>
                <a:ext cx="1573" cy="1251"/>
              </a:xfrm>
              <a:prstGeom prst="diamond">
                <a:avLst/>
              </a:prstGeom>
              <a:solidFill>
                <a:srgbClr val="F8F8F8"/>
              </a:solidFill>
              <a:ln w="9525">
                <a:miter lim="800000"/>
                <a:headEnd/>
                <a:tailEnd/>
              </a:ln>
              <a:scene3d>
                <a:camera prst="legacyObliqueBottom">
                  <a:rot lat="20099965" lon="0" rev="0"/>
                </a:camera>
                <a:lightRig rig="legacyNormal2" dir="t"/>
              </a:scene3d>
              <a:sp3d extrusionH="163500" prstMaterial="legacyPlastic">
                <a:bevelT w="13500" h="13500" prst="angle"/>
                <a:bevelB w="13500" h="13500" prst="angle"/>
                <a:extrusionClr>
                  <a:srgbClr val="F8F8F8"/>
                </a:extrusionClr>
              </a:sp3d>
            </p:spPr>
            <p:txBody>
              <a:bodyPr wrap="none" anchor="ctr">
                <a:flatTx/>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0"/>
                  </a:spcBef>
                  <a:buClrTx/>
                  <a:buSzTx/>
                  <a:buFontTx/>
                  <a:buNone/>
                </a:pPr>
                <a:endParaRPr lang="zh-CN" altLang="en-US" sz="1800">
                  <a:latin typeface="Arial" pitchFamily="34" charset="0"/>
                  <a:cs typeface="Arial" pitchFamily="34" charset="0"/>
                </a:endParaRPr>
              </a:p>
            </p:txBody>
          </p:sp>
          <p:sp>
            <p:nvSpPr>
              <p:cNvPr id="97333" name="AutoShape 8"/>
              <p:cNvSpPr>
                <a:spLocks noChangeArrowheads="1"/>
              </p:cNvSpPr>
              <p:nvPr/>
            </p:nvSpPr>
            <p:spPr bwMode="gray">
              <a:xfrm>
                <a:off x="1359" y="1509"/>
                <a:ext cx="1573" cy="1251"/>
              </a:xfrm>
              <a:prstGeom prst="diamond">
                <a:avLst/>
              </a:prstGeom>
              <a:solidFill>
                <a:srgbClr val="F8F8F8"/>
              </a:solidFill>
              <a:ln w="9525">
                <a:miter lim="800000"/>
                <a:headEnd/>
                <a:tailEnd/>
              </a:ln>
              <a:scene3d>
                <a:camera prst="legacyObliqueBottom">
                  <a:rot lat="20099965"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0"/>
                  </a:spcBef>
                  <a:buClrTx/>
                  <a:buSzTx/>
                  <a:buFontTx/>
                  <a:buNone/>
                </a:pPr>
                <a:endParaRPr lang="zh-CN" altLang="en-US" sz="1800">
                  <a:latin typeface="Arial" pitchFamily="34" charset="0"/>
                  <a:cs typeface="Arial" pitchFamily="34" charset="0"/>
                </a:endParaRPr>
              </a:p>
            </p:txBody>
          </p:sp>
          <p:sp>
            <p:nvSpPr>
              <p:cNvPr id="97334" name="AutoShape 9"/>
              <p:cNvSpPr>
                <a:spLocks noChangeArrowheads="1"/>
              </p:cNvSpPr>
              <p:nvPr/>
            </p:nvSpPr>
            <p:spPr bwMode="gray">
              <a:xfrm>
                <a:off x="2941" y="1509"/>
                <a:ext cx="1573" cy="1251"/>
              </a:xfrm>
              <a:prstGeom prst="diamond">
                <a:avLst/>
              </a:prstGeom>
              <a:solidFill>
                <a:srgbClr val="F8F8F8"/>
              </a:solidFill>
              <a:ln w="9525">
                <a:miter lim="800000"/>
                <a:headEnd/>
                <a:tailEnd/>
              </a:ln>
              <a:scene3d>
                <a:camera prst="legacyObliqueBottom">
                  <a:rot lat="20099965"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0"/>
                  </a:spcBef>
                  <a:buClrTx/>
                  <a:buSzTx/>
                  <a:buFontTx/>
                  <a:buNone/>
                </a:pPr>
                <a:endParaRPr lang="zh-CN" altLang="en-US" sz="1800">
                  <a:latin typeface="Arial" pitchFamily="34" charset="0"/>
                  <a:cs typeface="Arial" pitchFamily="34" charset="0"/>
                </a:endParaRPr>
              </a:p>
            </p:txBody>
          </p:sp>
        </p:grpSp>
        <p:grpSp>
          <p:nvGrpSpPr>
            <p:cNvPr id="97318" name="Group 36"/>
            <p:cNvGrpSpPr>
              <a:grpSpLocks/>
            </p:cNvGrpSpPr>
            <p:nvPr/>
          </p:nvGrpSpPr>
          <p:grpSpPr bwMode="auto">
            <a:xfrm>
              <a:off x="3198" y="2195"/>
              <a:ext cx="3155" cy="1825"/>
              <a:chOff x="3334" y="1071"/>
              <a:chExt cx="3155" cy="1825"/>
            </a:xfrm>
          </p:grpSpPr>
          <p:grpSp>
            <p:nvGrpSpPr>
              <p:cNvPr id="97319" name="Group 37"/>
              <p:cNvGrpSpPr>
                <a:grpSpLocks/>
              </p:cNvGrpSpPr>
              <p:nvPr/>
            </p:nvGrpSpPr>
            <p:grpSpPr bwMode="auto">
              <a:xfrm>
                <a:off x="3334" y="1071"/>
                <a:ext cx="3155" cy="1825"/>
                <a:chOff x="1352" y="816"/>
                <a:chExt cx="3155" cy="1825"/>
              </a:xfrm>
            </p:grpSpPr>
            <p:grpSp>
              <p:nvGrpSpPr>
                <p:cNvPr id="97323" name="Group 10"/>
                <p:cNvGrpSpPr>
                  <a:grpSpLocks/>
                </p:cNvGrpSpPr>
                <p:nvPr/>
              </p:nvGrpSpPr>
              <p:grpSpPr bwMode="auto">
                <a:xfrm>
                  <a:off x="2144" y="816"/>
                  <a:ext cx="1573" cy="1251"/>
                  <a:chOff x="2144" y="1110"/>
                  <a:chExt cx="1573" cy="1251"/>
                </a:xfrm>
              </p:grpSpPr>
              <p:sp>
                <p:nvSpPr>
                  <p:cNvPr id="369703" name="AutoShape 11"/>
                  <p:cNvSpPr>
                    <a:spLocks noChangeArrowheads="1"/>
                  </p:cNvSpPr>
                  <p:nvPr/>
                </p:nvSpPr>
                <p:spPr bwMode="gray">
                  <a:xfrm>
                    <a:off x="2144" y="1110"/>
                    <a:ext cx="1573" cy="1251"/>
                  </a:xfrm>
                  <a:prstGeom prst="diamond">
                    <a:avLst/>
                  </a:prstGeom>
                  <a:gradFill rotWithShape="1">
                    <a:gsLst>
                      <a:gs pos="0">
                        <a:schemeClr val="accent1">
                          <a:gamma/>
                          <a:shade val="46275"/>
                          <a:invGamma/>
                        </a:schemeClr>
                      </a:gs>
                      <a:gs pos="100000">
                        <a:schemeClr val="accent1"/>
                      </a:gs>
                    </a:gsLst>
                    <a:lin ang="5400000" scaled="1"/>
                  </a:gradFill>
                  <a:ln w="9525">
                    <a:miter lim="800000"/>
                    <a:headEnd/>
                    <a:tailEnd/>
                  </a:ln>
                  <a:effectLst/>
                  <a:scene3d>
                    <a:camera prst="legacyObliqueBottom">
                      <a:rot lat="20099996" lon="0" rev="0"/>
                    </a:camera>
                    <a:lightRig rig="legacyFlat2" dir="t"/>
                  </a:scene3d>
                  <a:sp3d extrusionH="163500" prstMaterial="legacyPlastic">
                    <a:bevelT w="13500" h="13500" prst="angle"/>
                    <a:bevelB w="13500" h="13500" prst="angle"/>
                    <a:extrusionClr>
                      <a:schemeClr val="accent1"/>
                    </a:extrusionClr>
                  </a:sp3d>
                </p:spPr>
                <p:txBody>
                  <a:bodyPr wrap="none" anchor="ctr">
                    <a:flatTx/>
                  </a:bodyPr>
                  <a:lstStyle/>
                  <a:p>
                    <a:pPr algn="ctr">
                      <a:defRPr/>
                    </a:pPr>
                    <a:endParaRPr lang="zh-CN" altLang="en-US">
                      <a:latin typeface="Arial" charset="0"/>
                      <a:cs typeface="Arial" charset="0"/>
                    </a:endParaRPr>
                  </a:p>
                </p:txBody>
              </p:sp>
              <p:sp>
                <p:nvSpPr>
                  <p:cNvPr id="97331" name="Line 12"/>
                  <p:cNvSpPr>
                    <a:spLocks noChangeShapeType="1"/>
                  </p:cNvSpPr>
                  <p:nvPr/>
                </p:nvSpPr>
                <p:spPr bwMode="gray">
                  <a:xfrm>
                    <a:off x="2144" y="1736"/>
                    <a:ext cx="787" cy="433"/>
                  </a:xfrm>
                  <a:prstGeom prst="line">
                    <a:avLst/>
                  </a:prstGeom>
                  <a:noFill/>
                  <a:ln w="6350">
                    <a:solidFill>
                      <a:srgbClr val="FFFFFF">
                        <a:alpha val="30196"/>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7324" name="Group 13"/>
                <p:cNvGrpSpPr>
                  <a:grpSpLocks/>
                </p:cNvGrpSpPr>
                <p:nvPr/>
              </p:nvGrpSpPr>
              <p:grpSpPr bwMode="auto">
                <a:xfrm>
                  <a:off x="1352" y="1390"/>
                  <a:ext cx="1573" cy="1251"/>
                  <a:chOff x="1352" y="1684"/>
                  <a:chExt cx="1573" cy="1251"/>
                </a:xfrm>
              </p:grpSpPr>
              <p:sp>
                <p:nvSpPr>
                  <p:cNvPr id="369706" name="AutoShape 14"/>
                  <p:cNvSpPr>
                    <a:spLocks noChangeArrowheads="1"/>
                  </p:cNvSpPr>
                  <p:nvPr/>
                </p:nvSpPr>
                <p:spPr bwMode="gray">
                  <a:xfrm>
                    <a:off x="1352" y="1684"/>
                    <a:ext cx="1573" cy="1251"/>
                  </a:xfrm>
                  <a:prstGeom prst="diamond">
                    <a:avLst/>
                  </a:prstGeom>
                  <a:gradFill rotWithShape="1">
                    <a:gsLst>
                      <a:gs pos="0">
                        <a:schemeClr val="accent2">
                          <a:gamma/>
                          <a:shade val="46275"/>
                          <a:invGamma/>
                        </a:schemeClr>
                      </a:gs>
                      <a:gs pos="100000">
                        <a:schemeClr val="accent2"/>
                      </a:gs>
                    </a:gsLst>
                    <a:lin ang="5400000" scaled="1"/>
                  </a:gradFill>
                  <a:ln w="9525">
                    <a:miter lim="800000"/>
                    <a:headEnd/>
                    <a:tailEnd/>
                  </a:ln>
                  <a:effectLst/>
                  <a:scene3d>
                    <a:camera prst="legacyObliqueBottom">
                      <a:rot lat="20099996"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lgn="ctr">
                      <a:defRPr/>
                    </a:pPr>
                    <a:endParaRPr lang="zh-CN" altLang="en-US">
                      <a:latin typeface="Arial" charset="0"/>
                      <a:cs typeface="Arial" charset="0"/>
                    </a:endParaRPr>
                  </a:p>
                </p:txBody>
              </p:sp>
              <p:sp>
                <p:nvSpPr>
                  <p:cNvPr id="97329" name="Line 15"/>
                  <p:cNvSpPr>
                    <a:spLocks noChangeShapeType="1"/>
                  </p:cNvSpPr>
                  <p:nvPr/>
                </p:nvSpPr>
                <p:spPr bwMode="gray">
                  <a:xfrm>
                    <a:off x="1355" y="2307"/>
                    <a:ext cx="787" cy="433"/>
                  </a:xfrm>
                  <a:prstGeom prst="line">
                    <a:avLst/>
                  </a:prstGeom>
                  <a:noFill/>
                  <a:ln w="6350">
                    <a:solidFill>
                      <a:srgbClr val="FFFFFF">
                        <a:alpha val="30196"/>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7325" name="Group 16"/>
                <p:cNvGrpSpPr>
                  <a:grpSpLocks/>
                </p:cNvGrpSpPr>
                <p:nvPr/>
              </p:nvGrpSpPr>
              <p:grpSpPr bwMode="auto">
                <a:xfrm>
                  <a:off x="2934" y="1390"/>
                  <a:ext cx="1573" cy="1251"/>
                  <a:chOff x="2934" y="1684"/>
                  <a:chExt cx="1573" cy="1251"/>
                </a:xfrm>
              </p:grpSpPr>
              <p:sp>
                <p:nvSpPr>
                  <p:cNvPr id="369709" name="AutoShape 17"/>
                  <p:cNvSpPr>
                    <a:spLocks noChangeArrowheads="1"/>
                  </p:cNvSpPr>
                  <p:nvPr/>
                </p:nvSpPr>
                <p:spPr bwMode="gray">
                  <a:xfrm>
                    <a:off x="2934" y="1684"/>
                    <a:ext cx="1573" cy="1251"/>
                  </a:xfrm>
                  <a:prstGeom prst="diamond">
                    <a:avLst/>
                  </a:prstGeom>
                  <a:gradFill rotWithShape="1">
                    <a:gsLst>
                      <a:gs pos="0">
                        <a:schemeClr val="hlink">
                          <a:gamma/>
                          <a:shade val="46275"/>
                          <a:invGamma/>
                        </a:schemeClr>
                      </a:gs>
                      <a:gs pos="100000">
                        <a:schemeClr val="hlink"/>
                      </a:gs>
                    </a:gsLst>
                    <a:lin ang="5400000" scaled="1"/>
                  </a:gradFill>
                  <a:ln w="9525">
                    <a:miter lim="800000"/>
                    <a:headEnd/>
                    <a:tailEnd/>
                  </a:ln>
                  <a:effectLst/>
                  <a:scene3d>
                    <a:camera prst="legacyObliqueBottom">
                      <a:rot lat="20099996" lon="0" rev="0"/>
                    </a:camera>
                    <a:lightRig rig="legacyNormal2" dir="t"/>
                  </a:scene3d>
                  <a:sp3d extrusionH="163500" prstMaterial="legacyPlastic">
                    <a:bevelT w="13500" h="13500" prst="angle"/>
                    <a:bevelB w="13500" h="13500" prst="angle"/>
                    <a:extrusionClr>
                      <a:schemeClr val="hlink"/>
                    </a:extrusionClr>
                  </a:sp3d>
                </p:spPr>
                <p:txBody>
                  <a:bodyPr wrap="none" anchor="ctr">
                    <a:flatTx/>
                  </a:bodyPr>
                  <a:lstStyle/>
                  <a:p>
                    <a:pPr algn="ctr">
                      <a:defRPr/>
                    </a:pPr>
                    <a:endParaRPr lang="zh-CN" altLang="en-US">
                      <a:latin typeface="Arial" charset="0"/>
                      <a:cs typeface="Arial" charset="0"/>
                    </a:endParaRPr>
                  </a:p>
                </p:txBody>
              </p:sp>
              <p:sp>
                <p:nvSpPr>
                  <p:cNvPr id="97327" name="Line 18"/>
                  <p:cNvSpPr>
                    <a:spLocks noChangeShapeType="1"/>
                  </p:cNvSpPr>
                  <p:nvPr/>
                </p:nvSpPr>
                <p:spPr bwMode="gray">
                  <a:xfrm>
                    <a:off x="2941" y="2308"/>
                    <a:ext cx="787" cy="433"/>
                  </a:xfrm>
                  <a:prstGeom prst="line">
                    <a:avLst/>
                  </a:prstGeom>
                  <a:noFill/>
                  <a:ln w="6350">
                    <a:solidFill>
                      <a:srgbClr val="FFFFFF">
                        <a:alpha val="30196"/>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97320" name="Text Box 19"/>
              <p:cNvSpPr txBox="1">
                <a:spLocks noChangeArrowheads="1"/>
              </p:cNvSpPr>
              <p:nvPr/>
            </p:nvSpPr>
            <p:spPr bwMode="gray">
              <a:xfrm>
                <a:off x="4388" y="1480"/>
                <a:ext cx="1032" cy="327"/>
              </a:xfrm>
              <a:prstGeom prst="rect">
                <a:avLst/>
              </a:prstGeom>
              <a:noFill/>
              <a:ln>
                <a:noFill/>
              </a:ln>
              <a:effectLst>
                <a:outerShdw dist="17961" dir="2700000" algn="ctr" rotWithShape="0">
                  <a:srgbClr val="969696">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kumimoji="1" lang="zh-CN" altLang="en-US" sz="2800" b="1">
                    <a:latin typeface="Garamond" pitchFamily="18" charset="0"/>
                  </a:rPr>
                  <a:t>产品运行</a:t>
                </a:r>
                <a:endParaRPr kumimoji="1" lang="en-US" altLang="zh-CN" sz="2800" b="1">
                  <a:latin typeface="Garamond" pitchFamily="18" charset="0"/>
                </a:endParaRPr>
              </a:p>
            </p:txBody>
          </p:sp>
          <p:sp>
            <p:nvSpPr>
              <p:cNvPr id="97321" name="Text Box 20"/>
              <p:cNvSpPr txBox="1">
                <a:spLocks noChangeArrowheads="1"/>
              </p:cNvSpPr>
              <p:nvPr/>
            </p:nvSpPr>
            <p:spPr bwMode="gray">
              <a:xfrm>
                <a:off x="3605" y="2069"/>
                <a:ext cx="1089" cy="327"/>
              </a:xfrm>
              <a:prstGeom prst="rect">
                <a:avLst/>
              </a:prstGeom>
              <a:noFill/>
              <a:ln>
                <a:noFill/>
              </a:ln>
              <a:effectLst>
                <a:outerShdw dist="17961" dir="2700000" algn="ctr" rotWithShape="0">
                  <a:srgbClr val="969696">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50000"/>
                  </a:spcBef>
                  <a:buClrTx/>
                  <a:buSzTx/>
                  <a:buFontTx/>
                  <a:buNone/>
                </a:pPr>
                <a:r>
                  <a:rPr lang="zh-CN" altLang="en-US" sz="2800" b="1">
                    <a:solidFill>
                      <a:srgbClr val="F8F8F8"/>
                    </a:solidFill>
                    <a:latin typeface="Arial" pitchFamily="34" charset="0"/>
                    <a:cs typeface="Arial" pitchFamily="34" charset="0"/>
                  </a:rPr>
                  <a:t>产品修改</a:t>
                </a:r>
              </a:p>
            </p:txBody>
          </p:sp>
          <p:sp>
            <p:nvSpPr>
              <p:cNvPr id="97322" name="Text Box 21"/>
              <p:cNvSpPr txBox="1">
                <a:spLocks noChangeArrowheads="1"/>
              </p:cNvSpPr>
              <p:nvPr/>
            </p:nvSpPr>
            <p:spPr bwMode="gray">
              <a:xfrm>
                <a:off x="5193" y="2069"/>
                <a:ext cx="1044" cy="327"/>
              </a:xfrm>
              <a:prstGeom prst="rect">
                <a:avLst/>
              </a:prstGeom>
              <a:noFill/>
              <a:ln>
                <a:noFill/>
              </a:ln>
              <a:effectLst>
                <a:outerShdw dist="17961" dir="2700000" algn="ctr" rotWithShape="0">
                  <a:srgbClr val="969696">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algn="ctr" eaLnBrk="1" hangingPunct="1">
                  <a:spcBef>
                    <a:spcPct val="50000"/>
                  </a:spcBef>
                  <a:buClrTx/>
                  <a:buSzTx/>
                  <a:buFontTx/>
                  <a:buNone/>
                </a:pPr>
                <a:r>
                  <a:rPr lang="zh-CN" altLang="en-US" sz="2800" b="1">
                    <a:solidFill>
                      <a:srgbClr val="F8F8F8"/>
                    </a:solidFill>
                    <a:latin typeface="Arial" pitchFamily="34" charset="0"/>
                    <a:cs typeface="Arial" pitchFamily="34" charset="0"/>
                  </a:rPr>
                  <a:t>产品变迁</a:t>
                </a:r>
              </a:p>
            </p:txBody>
          </p:sp>
        </p:grpSp>
      </p:grpSp>
      <p:sp>
        <p:nvSpPr>
          <p:cNvPr id="369714" name="Text Box 50"/>
          <p:cNvSpPr txBox="1">
            <a:spLocks noChangeArrowheads="1"/>
          </p:cNvSpPr>
          <p:nvPr/>
        </p:nvSpPr>
        <p:spPr bwMode="auto">
          <a:xfrm>
            <a:off x="3960813" y="4508500"/>
            <a:ext cx="1403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可维护性</a:t>
            </a:r>
          </a:p>
          <a:p>
            <a:pPr eaLnBrk="1" hangingPunct="1">
              <a:spcBef>
                <a:spcPct val="0"/>
              </a:spcBef>
              <a:buClrTx/>
              <a:buSzTx/>
              <a:buFontTx/>
              <a:buNone/>
            </a:pPr>
            <a:r>
              <a:rPr kumimoji="1" lang="zh-CN" altLang="en-US" sz="2400">
                <a:latin typeface="Times New Roman" pitchFamily="18" charset="0"/>
              </a:rPr>
              <a:t>适应性</a:t>
            </a:r>
          </a:p>
          <a:p>
            <a:pPr eaLnBrk="1" hangingPunct="1">
              <a:spcBef>
                <a:spcPct val="0"/>
              </a:spcBef>
              <a:buClrTx/>
              <a:buSzTx/>
              <a:buFontTx/>
              <a:buNone/>
            </a:pPr>
            <a:r>
              <a:rPr kumimoji="1" lang="zh-CN" altLang="en-US" sz="2400">
                <a:latin typeface="Times New Roman" pitchFamily="18" charset="0"/>
              </a:rPr>
              <a:t>可测试性</a:t>
            </a:r>
          </a:p>
        </p:txBody>
      </p:sp>
      <p:sp>
        <p:nvSpPr>
          <p:cNvPr id="369715" name="Text Box 51"/>
          <p:cNvSpPr txBox="1">
            <a:spLocks noChangeArrowheads="1"/>
          </p:cNvSpPr>
          <p:nvPr/>
        </p:nvSpPr>
        <p:spPr bwMode="auto">
          <a:xfrm>
            <a:off x="6553200" y="4508500"/>
            <a:ext cx="1403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可移植性</a:t>
            </a:r>
          </a:p>
          <a:p>
            <a:pPr eaLnBrk="1" hangingPunct="1">
              <a:spcBef>
                <a:spcPct val="0"/>
              </a:spcBef>
              <a:buClrTx/>
              <a:buSzTx/>
              <a:buFontTx/>
              <a:buNone/>
            </a:pPr>
            <a:r>
              <a:rPr kumimoji="1" lang="zh-CN" altLang="en-US" sz="2400">
                <a:latin typeface="Times New Roman" pitchFamily="18" charset="0"/>
              </a:rPr>
              <a:t>可复用性</a:t>
            </a:r>
          </a:p>
          <a:p>
            <a:pPr eaLnBrk="1" hangingPunct="1">
              <a:spcBef>
                <a:spcPct val="0"/>
              </a:spcBef>
              <a:buClrTx/>
              <a:buSzTx/>
              <a:buFontTx/>
              <a:buNone/>
            </a:pPr>
            <a:r>
              <a:rPr kumimoji="1" lang="zh-CN" altLang="en-US" sz="2400">
                <a:latin typeface="Times New Roman" pitchFamily="18" charset="0"/>
              </a:rPr>
              <a:t>互用性</a:t>
            </a:r>
            <a:endParaRPr kumimoji="1" lang="zh-CN" altLang="en-US">
              <a:latin typeface="Times New Roman" pitchFamily="18" charset="0"/>
            </a:endParaRPr>
          </a:p>
        </p:txBody>
      </p:sp>
      <p:sp>
        <p:nvSpPr>
          <p:cNvPr id="369716" name="Text Box 52"/>
          <p:cNvSpPr txBox="1">
            <a:spLocks noChangeArrowheads="1"/>
          </p:cNvSpPr>
          <p:nvPr/>
        </p:nvSpPr>
        <p:spPr bwMode="auto">
          <a:xfrm>
            <a:off x="4364038" y="1382713"/>
            <a:ext cx="3232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kumimoji="1" lang="zh-CN" altLang="en-US" sz="2400">
                <a:latin typeface="Times New Roman" pitchFamily="18" charset="0"/>
              </a:rPr>
              <a:t>正确性  可靠性  完整性</a:t>
            </a:r>
          </a:p>
          <a:p>
            <a:pPr eaLnBrk="1" hangingPunct="1">
              <a:spcBef>
                <a:spcPct val="0"/>
              </a:spcBef>
              <a:buClrTx/>
              <a:buSzTx/>
              <a:buFontTx/>
              <a:buNone/>
            </a:pPr>
            <a:r>
              <a:rPr kumimoji="1" lang="zh-CN" altLang="en-US" sz="2400">
                <a:latin typeface="Times New Roman" pitchFamily="18" charset="0"/>
              </a:rPr>
              <a:t>可用性                有效性</a:t>
            </a:r>
          </a:p>
        </p:txBody>
      </p:sp>
      <p:sp>
        <p:nvSpPr>
          <p:cNvPr id="97316" name="灯片编号占位符 2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50D5AC23-6314-46CD-A91D-C6D1DBAEFDAF}" type="slidenum">
              <a:rPr lang="zh-CN" altLang="en-US" sz="1200" smtClean="0">
                <a:solidFill>
                  <a:schemeClr val="bg2"/>
                </a:solidFill>
                <a:latin typeface="Arial" pitchFamily="34" charset="0"/>
              </a:rPr>
              <a:pPr eaLnBrk="1" hangingPunct="1">
                <a:spcBef>
                  <a:spcPct val="0"/>
                </a:spcBef>
                <a:buClrTx/>
                <a:buSzTx/>
                <a:buFontTx/>
                <a:buNone/>
              </a:pPr>
              <a:t>91</a:t>
            </a:fld>
            <a:endParaRPr lang="en-US" altLang="zh-CN" sz="1200" smtClean="0">
              <a:solidFill>
                <a:schemeClr val="bg2"/>
              </a:solidFill>
              <a:latin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69667"/>
                                        </p:tgtEl>
                                        <p:attrNameLst>
                                          <p:attrName>style.visibility</p:attrName>
                                        </p:attrNameLst>
                                      </p:cBhvr>
                                      <p:to>
                                        <p:strVal val="visible"/>
                                      </p:to>
                                    </p:set>
                                    <p:animEffect transition="in" filter="checkerboard(across)">
                                      <p:cBhvr>
                                        <p:cTn id="7" dur="500"/>
                                        <p:tgtEl>
                                          <p:spTgt spid="369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369716"/>
                                        </p:tgtEl>
                                        <p:attrNameLst>
                                          <p:attrName>style.visibility</p:attrName>
                                        </p:attrNameLst>
                                      </p:cBhvr>
                                      <p:to>
                                        <p:strVal val="visible"/>
                                      </p:to>
                                    </p:set>
                                    <p:anim calcmode="discrete" valueType="clr">
                                      <p:cBhvr override="childStyle">
                                        <p:cTn id="17" dur="80"/>
                                        <p:tgtEl>
                                          <p:spTgt spid="369716"/>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69716"/>
                                        </p:tgtEl>
                                        <p:attrNameLst>
                                          <p:attrName>fillcolor</p:attrName>
                                        </p:attrNameLst>
                                      </p:cBhvr>
                                      <p:tavLst>
                                        <p:tav tm="0">
                                          <p:val>
                                            <p:clrVal>
                                              <a:schemeClr val="accent2"/>
                                            </p:clrVal>
                                          </p:val>
                                        </p:tav>
                                        <p:tav tm="50000">
                                          <p:val>
                                            <p:clrVal>
                                              <a:schemeClr val="hlink"/>
                                            </p:clrVal>
                                          </p:val>
                                        </p:tav>
                                      </p:tavLst>
                                    </p:anim>
                                    <p:set>
                                      <p:cBhvr>
                                        <p:cTn id="19" dur="80"/>
                                        <p:tgtEl>
                                          <p:spTgt spid="369716"/>
                                        </p:tgtEl>
                                        <p:attrNameLst>
                                          <p:attrName>fill.type</p:attrName>
                                        </p:attrNameLst>
                                      </p:cBhvr>
                                      <p:to>
                                        <p:strVal val="solid"/>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369714"/>
                                        </p:tgtEl>
                                        <p:attrNameLst>
                                          <p:attrName>style.visibility</p:attrName>
                                        </p:attrNameLst>
                                      </p:cBhvr>
                                      <p:to>
                                        <p:strVal val="visible"/>
                                      </p:to>
                                    </p:set>
                                    <p:anim calcmode="discrete" valueType="clr">
                                      <p:cBhvr override="childStyle">
                                        <p:cTn id="24" dur="80"/>
                                        <p:tgtEl>
                                          <p:spTgt spid="369714"/>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369714"/>
                                        </p:tgtEl>
                                        <p:attrNameLst>
                                          <p:attrName>fillcolor</p:attrName>
                                        </p:attrNameLst>
                                      </p:cBhvr>
                                      <p:tavLst>
                                        <p:tav tm="0">
                                          <p:val>
                                            <p:clrVal>
                                              <a:schemeClr val="accent2"/>
                                            </p:clrVal>
                                          </p:val>
                                        </p:tav>
                                        <p:tav tm="50000">
                                          <p:val>
                                            <p:clrVal>
                                              <a:schemeClr val="hlink"/>
                                            </p:clrVal>
                                          </p:val>
                                        </p:tav>
                                      </p:tavLst>
                                    </p:anim>
                                    <p:set>
                                      <p:cBhvr>
                                        <p:cTn id="26" dur="80"/>
                                        <p:tgtEl>
                                          <p:spTgt spid="369714"/>
                                        </p:tgtEl>
                                        <p:attrNameLst>
                                          <p:attrName>fill.type</p:attrName>
                                        </p:attrNameLst>
                                      </p:cBhvr>
                                      <p:to>
                                        <p:strVal val="solid"/>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369715"/>
                                        </p:tgtEl>
                                        <p:attrNameLst>
                                          <p:attrName>style.visibility</p:attrName>
                                        </p:attrNameLst>
                                      </p:cBhvr>
                                      <p:to>
                                        <p:strVal val="visible"/>
                                      </p:to>
                                    </p:set>
                                    <p:anim calcmode="discrete" valueType="clr">
                                      <p:cBhvr override="childStyle">
                                        <p:cTn id="31" dur="80"/>
                                        <p:tgtEl>
                                          <p:spTgt spid="369715"/>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369715"/>
                                        </p:tgtEl>
                                        <p:attrNameLst>
                                          <p:attrName>fillcolor</p:attrName>
                                        </p:attrNameLst>
                                      </p:cBhvr>
                                      <p:tavLst>
                                        <p:tav tm="0">
                                          <p:val>
                                            <p:clrVal>
                                              <a:schemeClr val="accent2"/>
                                            </p:clrVal>
                                          </p:val>
                                        </p:tav>
                                        <p:tav tm="50000">
                                          <p:val>
                                            <p:clrVal>
                                              <a:schemeClr val="hlink"/>
                                            </p:clrVal>
                                          </p:val>
                                        </p:tav>
                                      </p:tavLst>
                                    </p:anim>
                                    <p:set>
                                      <p:cBhvr>
                                        <p:cTn id="33" dur="80"/>
                                        <p:tgtEl>
                                          <p:spTgt spid="3697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714" grpId="0"/>
      <p:bldP spid="369715" grpId="0"/>
      <p:bldP spid="36971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70690" name="Rectangle 2"/>
          <p:cNvSpPr>
            <a:spLocks noGrp="1" noRot="1" noChangeArrowheads="1"/>
          </p:cNvSpPr>
          <p:nvPr>
            <p:ph type="title"/>
          </p:nvPr>
        </p:nvSpPr>
        <p:spPr/>
        <p:txBody>
          <a:bodyPr/>
          <a:lstStyle/>
          <a:p>
            <a:pPr eaLnBrk="1" hangingPunct="1">
              <a:defRPr/>
            </a:pPr>
            <a:r>
              <a:rPr lang="zh-CN" altLang="en-US" dirty="0" smtClean="0">
                <a:ea typeface="宋体" pitchFamily="2" charset="-122"/>
              </a:rPr>
              <a:t>软件质量要素 （产品运行）</a:t>
            </a:r>
            <a:endParaRPr lang="zh-CN" altLang="en-US" sz="4400" dirty="0" smtClean="0">
              <a:ea typeface="宋体" pitchFamily="2" charset="-122"/>
            </a:endParaRPr>
          </a:p>
        </p:txBody>
      </p:sp>
      <p:sp>
        <p:nvSpPr>
          <p:cNvPr id="370691" name="Rectangle 3"/>
          <p:cNvSpPr>
            <a:spLocks noGrp="1" noChangeArrowheads="1"/>
          </p:cNvSpPr>
          <p:nvPr>
            <p:ph type="body" idx="1"/>
          </p:nvPr>
        </p:nvSpPr>
        <p:spPr>
          <a:xfrm>
            <a:off x="457200" y="1164679"/>
            <a:ext cx="8229600" cy="5000625"/>
          </a:xfrm>
        </p:spPr>
        <p:txBody>
          <a:bodyPr/>
          <a:lstStyle/>
          <a:p>
            <a:pPr eaLnBrk="1" hangingPunct="1">
              <a:spcAft>
                <a:spcPts val="600"/>
              </a:spcAft>
              <a:tabLst>
                <a:tab pos="1889125" algn="l"/>
              </a:tabLst>
              <a:defRPr/>
            </a:pPr>
            <a:r>
              <a:rPr lang="zh-CN" altLang="en-US" sz="2400" b="1" dirty="0" smtClean="0">
                <a:ea typeface="宋体" pitchFamily="2" charset="-122"/>
              </a:rPr>
              <a:t>正确性</a:t>
            </a:r>
            <a:r>
              <a:rPr lang="en-US" altLang="zh-CN" sz="2400" b="1" dirty="0" smtClean="0">
                <a:ea typeface="宋体" pitchFamily="2" charset="-122"/>
              </a:rPr>
              <a:t>(Correctness)</a:t>
            </a:r>
            <a:r>
              <a:rPr lang="en-US" altLang="zh-CN" sz="2400" dirty="0" smtClean="0">
                <a:ea typeface="宋体" pitchFamily="2" charset="-122"/>
              </a:rPr>
              <a:t> </a:t>
            </a:r>
            <a:r>
              <a:rPr lang="en-US" altLang="zh-CN" sz="2400" b="1" dirty="0" smtClean="0">
                <a:ea typeface="宋体" pitchFamily="2" charset="-122"/>
              </a:rPr>
              <a:t>: </a:t>
            </a:r>
            <a:r>
              <a:rPr lang="zh-CN" altLang="en-US" sz="2400" b="1" dirty="0" smtClean="0">
                <a:ea typeface="宋体" pitchFamily="2" charset="-122"/>
              </a:rPr>
              <a:t>程序满足规格说明及完成用户目标的程度</a:t>
            </a:r>
          </a:p>
          <a:p>
            <a:pPr eaLnBrk="1" hangingPunct="1">
              <a:spcAft>
                <a:spcPts val="600"/>
              </a:spcAft>
              <a:tabLst>
                <a:tab pos="1889125" algn="l"/>
              </a:tabLst>
              <a:defRPr/>
            </a:pPr>
            <a:r>
              <a:rPr lang="zh-CN" altLang="en-US" sz="2400" b="1" dirty="0" smtClean="0">
                <a:ea typeface="宋体" pitchFamily="2" charset="-122"/>
              </a:rPr>
              <a:t>可靠性</a:t>
            </a:r>
            <a:r>
              <a:rPr lang="en-US" altLang="zh-CN" sz="2400" b="1" dirty="0" smtClean="0">
                <a:ea typeface="宋体" pitchFamily="2" charset="-122"/>
              </a:rPr>
              <a:t>(Reliability)</a:t>
            </a:r>
            <a:r>
              <a:rPr lang="en-US" altLang="zh-CN" sz="2400" dirty="0" smtClean="0">
                <a:ea typeface="宋体" pitchFamily="2" charset="-122"/>
              </a:rPr>
              <a:t> </a:t>
            </a:r>
            <a:r>
              <a:rPr lang="en-US" altLang="zh-CN" sz="2400" b="1" dirty="0" smtClean="0">
                <a:ea typeface="宋体" pitchFamily="2" charset="-122"/>
              </a:rPr>
              <a:t>: </a:t>
            </a:r>
            <a:r>
              <a:rPr lang="zh-CN" altLang="en-US" sz="2400" b="1" dirty="0" smtClean="0">
                <a:ea typeface="宋体" pitchFamily="2" charset="-122"/>
              </a:rPr>
              <a:t>能够防止因概念、设计和结构等方面的不完善造成的软件系统失效</a:t>
            </a:r>
            <a:r>
              <a:rPr lang="en-US" altLang="zh-CN" sz="2400" b="1" dirty="0" smtClean="0">
                <a:ea typeface="宋体" pitchFamily="2" charset="-122"/>
              </a:rPr>
              <a:t>,</a:t>
            </a:r>
            <a:r>
              <a:rPr lang="zh-CN" altLang="en-US" sz="2400" b="1" dirty="0" smtClean="0">
                <a:ea typeface="宋体" pitchFamily="2" charset="-122"/>
              </a:rPr>
              <a:t>具有挽回因操作不当造成软件系统失效的能力</a:t>
            </a:r>
          </a:p>
          <a:p>
            <a:pPr eaLnBrk="1" hangingPunct="1">
              <a:spcAft>
                <a:spcPts val="600"/>
              </a:spcAft>
              <a:tabLst>
                <a:tab pos="1889125" algn="l"/>
              </a:tabLst>
              <a:defRPr/>
            </a:pPr>
            <a:r>
              <a:rPr lang="zh-CN" altLang="en-US" sz="2400" b="1" dirty="0" smtClean="0">
                <a:ea typeface="宋体" pitchFamily="2" charset="-122"/>
              </a:rPr>
              <a:t>有效性</a:t>
            </a:r>
            <a:r>
              <a:rPr lang="en-US" altLang="zh-CN" sz="2400" b="1" dirty="0" smtClean="0">
                <a:ea typeface="宋体" pitchFamily="2" charset="-122"/>
              </a:rPr>
              <a:t>(Efficiency)</a:t>
            </a:r>
            <a:r>
              <a:rPr lang="en-US" altLang="zh-CN" sz="2400" dirty="0" smtClean="0">
                <a:ea typeface="宋体" pitchFamily="2" charset="-122"/>
              </a:rPr>
              <a:t> </a:t>
            </a:r>
            <a:r>
              <a:rPr lang="en-US" altLang="zh-CN" sz="2400" b="1" dirty="0" smtClean="0">
                <a:ea typeface="宋体" pitchFamily="2" charset="-122"/>
              </a:rPr>
              <a:t>: </a:t>
            </a:r>
            <a:r>
              <a:rPr lang="zh-CN" altLang="en-US" sz="2400" b="1" dirty="0" smtClean="0">
                <a:ea typeface="宋体" pitchFamily="2" charset="-122"/>
              </a:rPr>
              <a:t>软件系统能充分地利用计算机的时间资源和空间资源的程度</a:t>
            </a:r>
          </a:p>
          <a:p>
            <a:pPr eaLnBrk="1" hangingPunct="1">
              <a:spcAft>
                <a:spcPts val="600"/>
              </a:spcAft>
              <a:tabLst>
                <a:tab pos="1889125" algn="l"/>
              </a:tabLst>
              <a:defRPr/>
            </a:pPr>
            <a:r>
              <a:rPr lang="zh-CN" altLang="en-US" sz="2400" b="1" dirty="0" smtClean="0">
                <a:ea typeface="宋体" pitchFamily="2" charset="-122"/>
              </a:rPr>
              <a:t>完整性</a:t>
            </a:r>
            <a:r>
              <a:rPr lang="en-US" altLang="zh-CN" sz="2400" b="1" dirty="0" smtClean="0">
                <a:ea typeface="宋体" pitchFamily="2" charset="-122"/>
              </a:rPr>
              <a:t>(Integrity)</a:t>
            </a:r>
            <a:r>
              <a:rPr lang="en-US" altLang="zh-CN" sz="2400" dirty="0" smtClean="0">
                <a:ea typeface="宋体" pitchFamily="2" charset="-122"/>
              </a:rPr>
              <a:t> </a:t>
            </a:r>
            <a:r>
              <a:rPr lang="en-US" altLang="zh-CN" sz="2400" b="1" dirty="0" smtClean="0">
                <a:ea typeface="宋体" pitchFamily="2" charset="-122"/>
              </a:rPr>
              <a:t>: </a:t>
            </a:r>
            <a:r>
              <a:rPr lang="zh-CN" altLang="en-US" sz="2400" b="1" dirty="0" smtClean="0">
                <a:ea typeface="宋体" pitchFamily="2" charset="-122"/>
              </a:rPr>
              <a:t>控制未被授权人员访问程序和数据的程度</a:t>
            </a:r>
          </a:p>
          <a:p>
            <a:pPr eaLnBrk="1" hangingPunct="1">
              <a:spcAft>
                <a:spcPts val="600"/>
              </a:spcAft>
              <a:tabLst>
                <a:tab pos="1889125" algn="l"/>
              </a:tabLst>
              <a:defRPr/>
            </a:pPr>
            <a:r>
              <a:rPr lang="zh-CN" altLang="en-US" sz="2400" b="1" dirty="0" smtClean="0">
                <a:ea typeface="宋体" pitchFamily="2" charset="-122"/>
              </a:rPr>
              <a:t>可用性</a:t>
            </a:r>
            <a:r>
              <a:rPr lang="en-US" altLang="zh-CN" sz="2400" b="1" dirty="0" smtClean="0">
                <a:ea typeface="宋体" pitchFamily="2" charset="-122"/>
              </a:rPr>
              <a:t>(Usability)</a:t>
            </a:r>
            <a:r>
              <a:rPr lang="en-US" altLang="zh-CN" sz="2400" dirty="0" smtClean="0">
                <a:ea typeface="宋体" pitchFamily="2" charset="-122"/>
              </a:rPr>
              <a:t> </a:t>
            </a:r>
            <a:r>
              <a:rPr lang="en-US" altLang="zh-CN" sz="2400" b="1" dirty="0" smtClean="0">
                <a:ea typeface="宋体" pitchFamily="2" charset="-122"/>
              </a:rPr>
              <a:t>: </a:t>
            </a:r>
            <a:r>
              <a:rPr lang="zh-CN" altLang="en-US" sz="2400" b="1" dirty="0" smtClean="0">
                <a:ea typeface="宋体" pitchFamily="2" charset="-122"/>
              </a:rPr>
              <a:t>学习使用软件的难易程度</a:t>
            </a:r>
            <a:r>
              <a:rPr lang="en-US" altLang="zh-CN" sz="2400" b="1" dirty="0" smtClean="0">
                <a:ea typeface="宋体" pitchFamily="2" charset="-122"/>
              </a:rPr>
              <a:t>, </a:t>
            </a:r>
            <a:r>
              <a:rPr lang="zh-CN" altLang="en-US" sz="2400" b="1" dirty="0" smtClean="0">
                <a:ea typeface="宋体" pitchFamily="2" charset="-122"/>
              </a:rPr>
              <a:t>包括</a:t>
            </a:r>
            <a:r>
              <a:rPr lang="en-US" altLang="zh-CN" sz="2400" b="1" dirty="0" smtClean="0">
                <a:ea typeface="宋体" pitchFamily="2" charset="-122"/>
              </a:rPr>
              <a:t>: </a:t>
            </a:r>
            <a:r>
              <a:rPr lang="zh-CN" altLang="en-US" sz="2400" b="1" dirty="0" smtClean="0">
                <a:ea typeface="宋体" pitchFamily="2" charset="-122"/>
              </a:rPr>
              <a:t>操作软件</a:t>
            </a:r>
            <a:r>
              <a:rPr lang="en-US" altLang="zh-CN" sz="2400" b="1" dirty="0" smtClean="0">
                <a:ea typeface="宋体" pitchFamily="2" charset="-122"/>
              </a:rPr>
              <a:t>, </a:t>
            </a:r>
            <a:r>
              <a:rPr lang="zh-CN" altLang="en-US" sz="2400" b="1" dirty="0" smtClean="0">
                <a:ea typeface="宋体" pitchFamily="2" charset="-122"/>
              </a:rPr>
              <a:t>为软件准备输入数据</a:t>
            </a:r>
            <a:r>
              <a:rPr lang="en-US" altLang="zh-CN" sz="2400" b="1" dirty="0" smtClean="0">
                <a:ea typeface="宋体" pitchFamily="2" charset="-122"/>
              </a:rPr>
              <a:t>, </a:t>
            </a:r>
            <a:r>
              <a:rPr lang="zh-CN" altLang="en-US" sz="2400" b="1" dirty="0" smtClean="0">
                <a:ea typeface="宋体" pitchFamily="2" charset="-122"/>
              </a:rPr>
              <a:t>解释软件输出结果</a:t>
            </a:r>
          </a:p>
        </p:txBody>
      </p:sp>
      <p:sp>
        <p:nvSpPr>
          <p:cNvPr id="9830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13104CC9-E0F6-4254-AF88-CCACC77AF8AE}" type="slidenum">
              <a:rPr lang="zh-CN" altLang="en-US" sz="1200" smtClean="0">
                <a:solidFill>
                  <a:schemeClr val="bg2"/>
                </a:solidFill>
                <a:latin typeface="Arial" pitchFamily="34" charset="0"/>
              </a:rPr>
              <a:pPr eaLnBrk="1" hangingPunct="1">
                <a:spcBef>
                  <a:spcPct val="0"/>
                </a:spcBef>
                <a:buClrTx/>
                <a:buSzTx/>
                <a:buFontTx/>
                <a:buNone/>
              </a:pPr>
              <a:t>92</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71714" name="Rectangle 2"/>
          <p:cNvSpPr>
            <a:spLocks noGrp="1" noRot="1" noChangeArrowheads="1"/>
          </p:cNvSpPr>
          <p:nvPr>
            <p:ph type="title"/>
          </p:nvPr>
        </p:nvSpPr>
        <p:spPr/>
        <p:txBody>
          <a:bodyPr/>
          <a:lstStyle/>
          <a:p>
            <a:pPr eaLnBrk="1" hangingPunct="1">
              <a:defRPr/>
            </a:pPr>
            <a:r>
              <a:rPr lang="zh-CN" altLang="en-US" smtClean="0">
                <a:ea typeface="宋体" pitchFamily="2" charset="-122"/>
              </a:rPr>
              <a:t>软件质量要素 （产品修改）</a:t>
            </a:r>
          </a:p>
        </p:txBody>
      </p:sp>
      <p:sp>
        <p:nvSpPr>
          <p:cNvPr id="371715" name="Rectangle 3"/>
          <p:cNvSpPr>
            <a:spLocks noGrp="1" noChangeArrowheads="1"/>
          </p:cNvSpPr>
          <p:nvPr>
            <p:ph type="body" idx="1"/>
          </p:nvPr>
        </p:nvSpPr>
        <p:spPr>
          <a:xfrm>
            <a:off x="468313" y="1268413"/>
            <a:ext cx="8229600" cy="4830762"/>
          </a:xfrm>
        </p:spPr>
        <p:txBody>
          <a:bodyPr/>
          <a:lstStyle/>
          <a:p>
            <a:pPr eaLnBrk="1" hangingPunct="1">
              <a:spcAft>
                <a:spcPts val="600"/>
              </a:spcAft>
              <a:tabLst>
                <a:tab pos="1889125" algn="l"/>
              </a:tabLst>
              <a:defRPr/>
            </a:pPr>
            <a:r>
              <a:rPr lang="zh-CN" altLang="en-US" b="1" dirty="0" smtClean="0">
                <a:ea typeface="宋体" pitchFamily="2" charset="-122"/>
              </a:rPr>
              <a:t>可维护性</a:t>
            </a:r>
            <a:r>
              <a:rPr lang="en-US" altLang="zh-CN" b="1" dirty="0" smtClean="0">
                <a:ea typeface="宋体" pitchFamily="2" charset="-122"/>
              </a:rPr>
              <a:t>(Maintainability)</a:t>
            </a:r>
            <a:r>
              <a:rPr lang="en-US" altLang="zh-CN" dirty="0" smtClean="0">
                <a:ea typeface="宋体" pitchFamily="2" charset="-122"/>
              </a:rPr>
              <a:t> </a:t>
            </a:r>
            <a:r>
              <a:rPr lang="zh-CN" altLang="en-US" b="1" dirty="0">
                <a:ea typeface="宋体" pitchFamily="2" charset="-122"/>
              </a:rPr>
              <a:t>：</a:t>
            </a:r>
            <a:r>
              <a:rPr lang="zh-CN" altLang="en-US" b="1" dirty="0" smtClean="0">
                <a:ea typeface="宋体" pitchFamily="2" charset="-122"/>
              </a:rPr>
              <a:t>软件产品交付用户使用后</a:t>
            </a:r>
            <a:r>
              <a:rPr lang="en-US" altLang="zh-CN" b="1" dirty="0" smtClean="0">
                <a:ea typeface="宋体" pitchFamily="2" charset="-122"/>
              </a:rPr>
              <a:t>, </a:t>
            </a:r>
            <a:r>
              <a:rPr lang="zh-CN" altLang="en-US" b="1" dirty="0" smtClean="0">
                <a:ea typeface="宋体" pitchFamily="2" charset="-122"/>
              </a:rPr>
              <a:t>能够对它进行修改的难易程度</a:t>
            </a:r>
            <a:endParaRPr lang="en-US" altLang="zh-CN" b="1" dirty="0" smtClean="0">
              <a:ea typeface="宋体" pitchFamily="2" charset="-122"/>
            </a:endParaRPr>
          </a:p>
          <a:p>
            <a:pPr eaLnBrk="1" hangingPunct="1">
              <a:spcAft>
                <a:spcPts val="600"/>
              </a:spcAft>
              <a:tabLst>
                <a:tab pos="1889125" algn="l"/>
              </a:tabLst>
              <a:defRPr/>
            </a:pPr>
            <a:r>
              <a:rPr lang="zh-CN" altLang="en-US" b="1" dirty="0" smtClean="0">
                <a:ea typeface="宋体" pitchFamily="2" charset="-122"/>
              </a:rPr>
              <a:t>可测试性</a:t>
            </a:r>
            <a:r>
              <a:rPr lang="en-US" altLang="zh-CN" b="1" dirty="0" smtClean="0">
                <a:ea typeface="宋体" pitchFamily="2" charset="-122"/>
              </a:rPr>
              <a:t>(Testability)</a:t>
            </a:r>
            <a:r>
              <a:rPr lang="en-US" altLang="zh-CN" dirty="0" smtClean="0">
                <a:ea typeface="宋体" pitchFamily="2" charset="-122"/>
              </a:rPr>
              <a:t> </a:t>
            </a:r>
            <a:r>
              <a:rPr lang="zh-CN" altLang="en-US" b="1" dirty="0">
                <a:ea typeface="宋体" pitchFamily="2" charset="-122"/>
              </a:rPr>
              <a:t>：</a:t>
            </a:r>
            <a:r>
              <a:rPr lang="zh-CN" altLang="en-US" b="1" dirty="0" smtClean="0">
                <a:ea typeface="宋体" pitchFamily="2" charset="-122"/>
              </a:rPr>
              <a:t>测试程序使之具有预定功能所需的工作量</a:t>
            </a:r>
          </a:p>
          <a:p>
            <a:pPr eaLnBrk="1" hangingPunct="1">
              <a:spcAft>
                <a:spcPts val="600"/>
              </a:spcAft>
              <a:tabLst>
                <a:tab pos="1889125" algn="l"/>
              </a:tabLst>
              <a:defRPr/>
            </a:pPr>
            <a:r>
              <a:rPr lang="zh-CN" altLang="en-US" b="1" dirty="0" smtClean="0">
                <a:ea typeface="宋体" pitchFamily="2" charset="-122"/>
              </a:rPr>
              <a:t>适应</a:t>
            </a:r>
            <a:r>
              <a:rPr lang="en-US" altLang="zh-CN" b="1" dirty="0" smtClean="0">
                <a:ea typeface="宋体" pitchFamily="2" charset="-122"/>
              </a:rPr>
              <a:t>(</a:t>
            </a:r>
            <a:r>
              <a:rPr lang="zh-CN" altLang="en-US" b="1" dirty="0" smtClean="0">
                <a:ea typeface="宋体" pitchFamily="2" charset="-122"/>
              </a:rPr>
              <a:t>灵活</a:t>
            </a:r>
            <a:r>
              <a:rPr lang="en-US" altLang="zh-CN" b="1" dirty="0" smtClean="0">
                <a:ea typeface="宋体" pitchFamily="2" charset="-122"/>
              </a:rPr>
              <a:t>)</a:t>
            </a:r>
            <a:r>
              <a:rPr lang="zh-CN" altLang="en-US" b="1" dirty="0" smtClean="0">
                <a:ea typeface="宋体" pitchFamily="2" charset="-122"/>
              </a:rPr>
              <a:t>性</a:t>
            </a:r>
            <a:r>
              <a:rPr lang="en-US" altLang="zh-CN" b="1" dirty="0" smtClean="0">
                <a:ea typeface="宋体" pitchFamily="2" charset="-122"/>
              </a:rPr>
              <a:t>(Flexibility)</a:t>
            </a:r>
            <a:r>
              <a:rPr lang="en-US" altLang="zh-CN" dirty="0" smtClean="0">
                <a:ea typeface="宋体" pitchFamily="2" charset="-122"/>
              </a:rPr>
              <a:t> </a:t>
            </a:r>
            <a:r>
              <a:rPr lang="zh-CN" altLang="en-US" b="1" dirty="0" smtClean="0">
                <a:ea typeface="宋体" pitchFamily="2" charset="-122"/>
              </a:rPr>
              <a:t>：改变一个操作程序所需的工作量</a:t>
            </a:r>
          </a:p>
        </p:txBody>
      </p:sp>
      <p:sp>
        <p:nvSpPr>
          <p:cNvPr id="9933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7448FACF-65CD-46C3-A483-0A7785A6098D}" type="slidenum">
              <a:rPr lang="zh-CN" altLang="en-US" sz="1200" smtClean="0">
                <a:solidFill>
                  <a:schemeClr val="bg2"/>
                </a:solidFill>
                <a:latin typeface="Arial" pitchFamily="34" charset="0"/>
              </a:rPr>
              <a:pPr eaLnBrk="1" hangingPunct="1">
                <a:spcBef>
                  <a:spcPct val="0"/>
                </a:spcBef>
                <a:buClrTx/>
                <a:buSzTx/>
                <a:buFontTx/>
                <a:buNone/>
              </a:pPr>
              <a:t>93</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72738" name="Rectangle 2"/>
          <p:cNvSpPr>
            <a:spLocks noGrp="1" noRot="1" noChangeArrowheads="1"/>
          </p:cNvSpPr>
          <p:nvPr>
            <p:ph type="title"/>
          </p:nvPr>
        </p:nvSpPr>
        <p:spPr/>
        <p:txBody>
          <a:bodyPr/>
          <a:lstStyle/>
          <a:p>
            <a:pPr eaLnBrk="1" hangingPunct="1">
              <a:defRPr/>
            </a:pPr>
            <a:r>
              <a:rPr lang="zh-CN" altLang="en-US" smtClean="0">
                <a:ea typeface="宋体" pitchFamily="2" charset="-122"/>
              </a:rPr>
              <a:t>软件质量要素 （产品变迁）</a:t>
            </a:r>
          </a:p>
        </p:txBody>
      </p:sp>
      <p:sp>
        <p:nvSpPr>
          <p:cNvPr id="372739" name="Rectangle 3"/>
          <p:cNvSpPr>
            <a:spLocks noGrp="1" noChangeArrowheads="1"/>
          </p:cNvSpPr>
          <p:nvPr>
            <p:ph type="body" idx="1"/>
          </p:nvPr>
        </p:nvSpPr>
        <p:spPr>
          <a:xfrm>
            <a:off x="179388" y="1295400"/>
            <a:ext cx="8785225" cy="4830763"/>
          </a:xfrm>
        </p:spPr>
        <p:txBody>
          <a:bodyPr/>
          <a:lstStyle/>
          <a:p>
            <a:pPr eaLnBrk="1" hangingPunct="1">
              <a:spcAft>
                <a:spcPts val="600"/>
              </a:spcAft>
              <a:tabLst>
                <a:tab pos="1889125" algn="l"/>
              </a:tabLst>
              <a:defRPr/>
            </a:pPr>
            <a:r>
              <a:rPr lang="zh-CN" altLang="en-US" b="1" dirty="0" smtClean="0">
                <a:ea typeface="宋体" pitchFamily="2" charset="-122"/>
              </a:rPr>
              <a:t>可移植性</a:t>
            </a:r>
            <a:r>
              <a:rPr lang="en-US" altLang="zh-CN" b="1" dirty="0" smtClean="0">
                <a:ea typeface="宋体" pitchFamily="2" charset="-122"/>
              </a:rPr>
              <a:t>(Portability)</a:t>
            </a:r>
            <a:r>
              <a:rPr lang="en-US" altLang="zh-CN" dirty="0" smtClean="0">
                <a:ea typeface="宋体" pitchFamily="2" charset="-122"/>
              </a:rPr>
              <a:t> </a:t>
            </a:r>
            <a:r>
              <a:rPr lang="zh-CN" altLang="en-US" b="1" dirty="0">
                <a:ea typeface="宋体" pitchFamily="2" charset="-122"/>
              </a:rPr>
              <a:t>：</a:t>
            </a:r>
            <a:r>
              <a:rPr lang="zh-CN" altLang="en-US" b="1" dirty="0" smtClean="0">
                <a:ea typeface="宋体" pitchFamily="2" charset="-122"/>
              </a:rPr>
              <a:t>软件从一个计算机系统或环境搬到另一个计算机系统或环境的难易程度</a:t>
            </a:r>
          </a:p>
          <a:p>
            <a:pPr eaLnBrk="1" hangingPunct="1">
              <a:spcAft>
                <a:spcPts val="600"/>
              </a:spcAft>
              <a:tabLst>
                <a:tab pos="1889125" algn="l"/>
              </a:tabLst>
              <a:defRPr/>
            </a:pPr>
            <a:r>
              <a:rPr lang="zh-CN" altLang="en-US" b="1" dirty="0" smtClean="0">
                <a:ea typeface="宋体" pitchFamily="2" charset="-122"/>
              </a:rPr>
              <a:t>可复用性</a:t>
            </a:r>
            <a:r>
              <a:rPr lang="en-US" altLang="zh-CN" b="1" dirty="0" smtClean="0">
                <a:ea typeface="宋体" pitchFamily="2" charset="-122"/>
              </a:rPr>
              <a:t>(Reusability)</a:t>
            </a:r>
            <a:r>
              <a:rPr lang="en-US" altLang="zh-CN" dirty="0" smtClean="0">
                <a:ea typeface="宋体" pitchFamily="2" charset="-122"/>
              </a:rPr>
              <a:t> </a:t>
            </a:r>
            <a:r>
              <a:rPr lang="zh-CN" altLang="en-US" b="1" dirty="0" smtClean="0">
                <a:ea typeface="宋体" pitchFamily="2" charset="-122"/>
              </a:rPr>
              <a:t>：软部件可以在多种场合应用的程度</a:t>
            </a:r>
            <a:endParaRPr lang="en-US" altLang="zh-CN" b="1" dirty="0" smtClean="0">
              <a:ea typeface="宋体" pitchFamily="2" charset="-122"/>
            </a:endParaRPr>
          </a:p>
          <a:p>
            <a:pPr eaLnBrk="1" hangingPunct="1">
              <a:spcAft>
                <a:spcPts val="600"/>
              </a:spcAft>
              <a:tabLst>
                <a:tab pos="1889125" algn="l"/>
              </a:tabLst>
              <a:defRPr/>
            </a:pPr>
            <a:r>
              <a:rPr lang="zh-CN" altLang="en-US" b="1" dirty="0" smtClean="0">
                <a:ea typeface="宋体" pitchFamily="2" charset="-122"/>
              </a:rPr>
              <a:t>互用</a:t>
            </a:r>
            <a:r>
              <a:rPr lang="en-US" altLang="zh-CN" b="1" dirty="0" smtClean="0">
                <a:ea typeface="宋体" pitchFamily="2" charset="-122"/>
              </a:rPr>
              <a:t>(</a:t>
            </a:r>
            <a:r>
              <a:rPr lang="zh-CN" altLang="en-US" b="1" dirty="0" smtClean="0">
                <a:ea typeface="宋体" pitchFamily="2" charset="-122"/>
              </a:rPr>
              <a:t>可互操作</a:t>
            </a:r>
            <a:r>
              <a:rPr lang="en-US" altLang="zh-CN" b="1" dirty="0" smtClean="0">
                <a:ea typeface="宋体" pitchFamily="2" charset="-122"/>
              </a:rPr>
              <a:t>)</a:t>
            </a:r>
            <a:r>
              <a:rPr lang="zh-CN" altLang="en-US" b="1" dirty="0" smtClean="0">
                <a:ea typeface="宋体" pitchFamily="2" charset="-122"/>
              </a:rPr>
              <a:t>性</a:t>
            </a:r>
            <a:r>
              <a:rPr lang="en-US" altLang="zh-CN" b="1" dirty="0" smtClean="0">
                <a:ea typeface="宋体" pitchFamily="2" charset="-122"/>
              </a:rPr>
              <a:t>(Interoperability)</a:t>
            </a:r>
            <a:r>
              <a:rPr lang="en-US" altLang="zh-CN" dirty="0" smtClean="0">
                <a:ea typeface="宋体" pitchFamily="2" charset="-122"/>
              </a:rPr>
              <a:t> </a:t>
            </a:r>
            <a:r>
              <a:rPr lang="zh-CN" altLang="en-US" b="1" dirty="0">
                <a:ea typeface="宋体" pitchFamily="2" charset="-122"/>
              </a:rPr>
              <a:t>：</a:t>
            </a:r>
            <a:r>
              <a:rPr lang="zh-CN" altLang="en-US" b="1" dirty="0" smtClean="0">
                <a:ea typeface="宋体" pitchFamily="2" charset="-122"/>
              </a:rPr>
              <a:t>两个或多个系统交换信息并相互使用已交换信息的能力</a:t>
            </a:r>
          </a:p>
          <a:p>
            <a:pPr eaLnBrk="1" hangingPunct="1">
              <a:spcAft>
                <a:spcPts val="600"/>
              </a:spcAft>
              <a:tabLst>
                <a:tab pos="1889125" algn="l"/>
              </a:tabLst>
              <a:defRPr/>
            </a:pPr>
            <a:endParaRPr lang="zh-CN" altLang="en-US" b="1" dirty="0" smtClean="0">
              <a:ea typeface="宋体" pitchFamily="2" charset="-122"/>
            </a:endParaRPr>
          </a:p>
        </p:txBody>
      </p:sp>
      <p:sp>
        <p:nvSpPr>
          <p:cNvPr id="10035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FC4C3CA7-A806-4DC8-9F16-72437C82E705}" type="slidenum">
              <a:rPr lang="zh-CN" altLang="en-US" sz="1200" smtClean="0">
                <a:solidFill>
                  <a:schemeClr val="bg2"/>
                </a:solidFill>
                <a:latin typeface="Arial" pitchFamily="34" charset="0"/>
              </a:rPr>
              <a:pPr eaLnBrk="1" hangingPunct="1">
                <a:spcBef>
                  <a:spcPct val="0"/>
                </a:spcBef>
                <a:buClrTx/>
                <a:buSzTx/>
                <a:buFontTx/>
                <a:buNone/>
              </a:pPr>
              <a:t>94</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73762" name="Rectangle 2"/>
          <p:cNvSpPr>
            <a:spLocks noGrp="1" noChangeArrowheads="1"/>
          </p:cNvSpPr>
          <p:nvPr>
            <p:ph type="body" idx="1"/>
          </p:nvPr>
        </p:nvSpPr>
        <p:spPr>
          <a:xfrm>
            <a:off x="179388" y="1295400"/>
            <a:ext cx="8964612" cy="4830763"/>
          </a:xfrm>
        </p:spPr>
        <p:txBody>
          <a:bodyPr/>
          <a:lstStyle/>
          <a:p>
            <a:pPr eaLnBrk="1" hangingPunct="1">
              <a:defRPr/>
            </a:pPr>
            <a:r>
              <a:rPr lang="zh-CN" altLang="en-US" dirty="0" smtClean="0">
                <a:ea typeface="宋体" pitchFamily="2" charset="-122"/>
              </a:rPr>
              <a:t>可追踪性 </a:t>
            </a:r>
            <a:r>
              <a:rPr lang="en-US" altLang="zh-CN" dirty="0" smtClean="0">
                <a:ea typeface="宋体" pitchFamily="2" charset="-122"/>
              </a:rPr>
              <a:t>(Traceability)</a:t>
            </a:r>
          </a:p>
          <a:p>
            <a:pPr eaLnBrk="1" hangingPunct="1">
              <a:defRPr/>
            </a:pPr>
            <a:r>
              <a:rPr lang="zh-CN" altLang="en-US" dirty="0" smtClean="0">
                <a:ea typeface="宋体" pitchFamily="2" charset="-122"/>
              </a:rPr>
              <a:t>完全性 </a:t>
            </a:r>
            <a:r>
              <a:rPr lang="en-US" altLang="zh-CN" dirty="0" smtClean="0">
                <a:ea typeface="宋体" pitchFamily="2" charset="-122"/>
              </a:rPr>
              <a:t>(Completeness)</a:t>
            </a:r>
          </a:p>
          <a:p>
            <a:pPr eaLnBrk="1" hangingPunct="1">
              <a:defRPr/>
            </a:pPr>
            <a:r>
              <a:rPr lang="zh-CN" altLang="en-US" dirty="0" smtClean="0">
                <a:ea typeface="宋体" pitchFamily="2" charset="-122"/>
              </a:rPr>
              <a:t>一致性 </a:t>
            </a:r>
            <a:r>
              <a:rPr lang="en-US" altLang="zh-CN" dirty="0" smtClean="0">
                <a:ea typeface="宋体" pitchFamily="2" charset="-122"/>
              </a:rPr>
              <a:t>(Consistency)</a:t>
            </a:r>
          </a:p>
          <a:p>
            <a:pPr eaLnBrk="1" hangingPunct="1">
              <a:defRPr/>
            </a:pPr>
            <a:r>
              <a:rPr lang="zh-CN" altLang="en-US" dirty="0" smtClean="0">
                <a:ea typeface="宋体" pitchFamily="2" charset="-122"/>
              </a:rPr>
              <a:t>准确性 </a:t>
            </a:r>
            <a:r>
              <a:rPr lang="en-US" altLang="zh-CN" dirty="0" smtClean="0">
                <a:ea typeface="宋体" pitchFamily="2" charset="-122"/>
              </a:rPr>
              <a:t>(Accuracy)</a:t>
            </a:r>
          </a:p>
          <a:p>
            <a:pPr eaLnBrk="1" hangingPunct="1">
              <a:defRPr/>
            </a:pPr>
            <a:r>
              <a:rPr lang="zh-CN" altLang="en-US" dirty="0" smtClean="0">
                <a:ea typeface="宋体" pitchFamily="2" charset="-122"/>
              </a:rPr>
              <a:t>容错性 </a:t>
            </a:r>
            <a:r>
              <a:rPr lang="en-US" altLang="zh-CN" dirty="0" smtClean="0">
                <a:ea typeface="宋体" pitchFamily="2" charset="-122"/>
              </a:rPr>
              <a:t>(Error-tolerance)</a:t>
            </a:r>
          </a:p>
          <a:p>
            <a:pPr eaLnBrk="1" hangingPunct="1">
              <a:defRPr/>
            </a:pPr>
            <a:r>
              <a:rPr lang="zh-CN" altLang="en-US" dirty="0" smtClean="0">
                <a:ea typeface="宋体" pitchFamily="2" charset="-122"/>
              </a:rPr>
              <a:t>执行效率 </a:t>
            </a:r>
            <a:r>
              <a:rPr lang="en-US" altLang="zh-CN" dirty="0" smtClean="0">
                <a:ea typeface="宋体" pitchFamily="2" charset="-122"/>
              </a:rPr>
              <a:t>( Execution Efficiency)</a:t>
            </a:r>
          </a:p>
          <a:p>
            <a:pPr eaLnBrk="1" hangingPunct="1">
              <a:defRPr/>
            </a:pPr>
            <a:r>
              <a:rPr lang="zh-CN" altLang="en-US" dirty="0" smtClean="0">
                <a:ea typeface="宋体" pitchFamily="2" charset="-122"/>
              </a:rPr>
              <a:t>存储效率 </a:t>
            </a:r>
            <a:r>
              <a:rPr lang="en-US" altLang="zh-CN" dirty="0" smtClean="0">
                <a:ea typeface="宋体" pitchFamily="2" charset="-122"/>
              </a:rPr>
              <a:t>(storage Efficiency)</a:t>
            </a:r>
          </a:p>
          <a:p>
            <a:pPr eaLnBrk="1" hangingPunct="1">
              <a:defRPr/>
            </a:pPr>
            <a:r>
              <a:rPr lang="zh-CN" altLang="en-US" dirty="0" smtClean="0">
                <a:ea typeface="宋体" pitchFamily="2" charset="-122"/>
              </a:rPr>
              <a:t>访问控制（</a:t>
            </a:r>
            <a:r>
              <a:rPr lang="en-US" altLang="zh-CN" dirty="0" smtClean="0">
                <a:ea typeface="宋体" pitchFamily="2" charset="-122"/>
              </a:rPr>
              <a:t>Access control</a:t>
            </a:r>
            <a:r>
              <a:rPr lang="zh-CN" altLang="en-US" dirty="0" smtClean="0">
                <a:ea typeface="宋体" pitchFamily="2" charset="-122"/>
              </a:rPr>
              <a:t>）</a:t>
            </a:r>
            <a:r>
              <a:rPr lang="en-US" altLang="zh-CN" dirty="0" smtClean="0">
                <a:ea typeface="宋体" pitchFamily="2" charset="-122"/>
              </a:rPr>
              <a:t>[</a:t>
            </a:r>
            <a:r>
              <a:rPr lang="zh-CN" altLang="en-US" dirty="0" smtClean="0">
                <a:ea typeface="宋体" pitchFamily="2" charset="-122"/>
              </a:rPr>
              <a:t>安全性 </a:t>
            </a:r>
            <a:r>
              <a:rPr lang="en-US" altLang="zh-CN" dirty="0" smtClean="0">
                <a:ea typeface="宋体" pitchFamily="2" charset="-122"/>
              </a:rPr>
              <a:t>(Security)]</a:t>
            </a:r>
          </a:p>
          <a:p>
            <a:pPr eaLnBrk="1" hangingPunct="1">
              <a:defRPr/>
            </a:pPr>
            <a:endParaRPr lang="en-US" altLang="zh-CN" dirty="0" smtClean="0">
              <a:ea typeface="宋体" pitchFamily="2" charset="-122"/>
            </a:endParaRPr>
          </a:p>
        </p:txBody>
      </p:sp>
      <p:sp>
        <p:nvSpPr>
          <p:cNvPr id="373763" name="Rectangle 3"/>
          <p:cNvSpPr>
            <a:spLocks noGrp="1" noRot="1" noChangeArrowheads="1"/>
          </p:cNvSpPr>
          <p:nvPr>
            <p:ph type="title"/>
          </p:nvPr>
        </p:nvSpPr>
        <p:spPr>
          <a:xfrm>
            <a:off x="1258888" y="188913"/>
            <a:ext cx="7885112" cy="720725"/>
          </a:xfrm>
        </p:spPr>
        <p:txBody>
          <a:bodyPr/>
          <a:lstStyle/>
          <a:p>
            <a:pPr algn="l" eaLnBrk="1" hangingPunct="1">
              <a:defRPr/>
            </a:pPr>
            <a:r>
              <a:rPr lang="en-US" altLang="zh-CN" dirty="0" smtClean="0">
                <a:ea typeface="宋体" pitchFamily="2" charset="-122"/>
              </a:rPr>
              <a:t>Tips: </a:t>
            </a:r>
            <a:r>
              <a:rPr lang="zh-CN" altLang="en-US" dirty="0" smtClean="0">
                <a:ea typeface="宋体" pitchFamily="2" charset="-122"/>
              </a:rPr>
              <a:t>质量要素评价准则</a:t>
            </a:r>
            <a:r>
              <a:rPr lang="en-US" altLang="zh-CN" dirty="0" smtClean="0">
                <a:ea typeface="宋体" pitchFamily="2" charset="-122"/>
              </a:rPr>
              <a:t>(McCall)</a:t>
            </a:r>
          </a:p>
        </p:txBody>
      </p:sp>
      <p:sp>
        <p:nvSpPr>
          <p:cNvPr id="10138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286A433D-66DE-489D-B46E-BCBB77D84BEA}" type="slidenum">
              <a:rPr lang="zh-CN" altLang="en-US" sz="1200" smtClean="0">
                <a:solidFill>
                  <a:schemeClr val="bg2"/>
                </a:solidFill>
                <a:latin typeface="Arial" pitchFamily="34" charset="0"/>
              </a:rPr>
              <a:pPr eaLnBrk="1" hangingPunct="1">
                <a:spcBef>
                  <a:spcPct val="0"/>
                </a:spcBef>
                <a:buClrTx/>
                <a:buSzTx/>
                <a:buFontTx/>
                <a:buNone/>
              </a:pPr>
              <a:t>95</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74786" name="Rectangle 2"/>
          <p:cNvSpPr>
            <a:spLocks noGrp="1" noChangeArrowheads="1"/>
          </p:cNvSpPr>
          <p:nvPr>
            <p:ph type="body" idx="1"/>
          </p:nvPr>
        </p:nvSpPr>
        <p:spPr/>
        <p:txBody>
          <a:bodyPr/>
          <a:lstStyle/>
          <a:p>
            <a:pPr eaLnBrk="1" hangingPunct="1">
              <a:defRPr/>
            </a:pPr>
            <a:r>
              <a:rPr lang="zh-CN" altLang="en-US" smtClean="0">
                <a:ea typeface="宋体" pitchFamily="2" charset="-122"/>
              </a:rPr>
              <a:t>访问审核（</a:t>
            </a:r>
            <a:r>
              <a:rPr lang="en-US" altLang="zh-CN" smtClean="0">
                <a:ea typeface="宋体" pitchFamily="2" charset="-122"/>
              </a:rPr>
              <a:t>Access audit</a:t>
            </a:r>
            <a:r>
              <a:rPr lang="zh-CN" altLang="en-US" smtClean="0">
                <a:ea typeface="宋体" pitchFamily="2" charset="-122"/>
              </a:rPr>
              <a:t>）</a:t>
            </a:r>
            <a:endParaRPr lang="en-US" altLang="zh-CN" smtClean="0">
              <a:ea typeface="宋体" pitchFamily="2" charset="-122"/>
            </a:endParaRPr>
          </a:p>
          <a:p>
            <a:pPr eaLnBrk="1" hangingPunct="1">
              <a:defRPr/>
            </a:pPr>
            <a:r>
              <a:rPr lang="zh-CN" altLang="en-US" smtClean="0">
                <a:ea typeface="宋体" pitchFamily="2" charset="-122"/>
              </a:rPr>
              <a:t>可操作性 </a:t>
            </a:r>
            <a:r>
              <a:rPr lang="en-US" altLang="zh-CN" smtClean="0">
                <a:ea typeface="宋体" pitchFamily="2" charset="-122"/>
              </a:rPr>
              <a:t>(Operability)</a:t>
            </a:r>
          </a:p>
          <a:p>
            <a:pPr eaLnBrk="1" hangingPunct="1">
              <a:defRPr/>
            </a:pPr>
            <a:r>
              <a:rPr lang="zh-CN" altLang="en-US" smtClean="0">
                <a:ea typeface="宋体" pitchFamily="2" charset="-122"/>
              </a:rPr>
              <a:t>易培训性 </a:t>
            </a:r>
            <a:r>
              <a:rPr lang="en-US" altLang="zh-CN" smtClean="0">
                <a:ea typeface="宋体" pitchFamily="2" charset="-122"/>
              </a:rPr>
              <a:t>(Training)</a:t>
            </a:r>
          </a:p>
          <a:p>
            <a:pPr eaLnBrk="1" hangingPunct="1">
              <a:defRPr/>
            </a:pPr>
            <a:r>
              <a:rPr lang="zh-CN" altLang="en-US" smtClean="0">
                <a:ea typeface="宋体" pitchFamily="2" charset="-122"/>
              </a:rPr>
              <a:t>交互性（</a:t>
            </a:r>
            <a:r>
              <a:rPr lang="en-US" altLang="zh-CN" smtClean="0">
                <a:ea typeface="宋体" pitchFamily="2" charset="-122"/>
              </a:rPr>
              <a:t>Communicativeness</a:t>
            </a:r>
            <a:r>
              <a:rPr lang="zh-CN" altLang="en-US" smtClean="0">
                <a:ea typeface="宋体" pitchFamily="2" charset="-122"/>
              </a:rPr>
              <a:t>）</a:t>
            </a:r>
          </a:p>
          <a:p>
            <a:pPr eaLnBrk="1" hangingPunct="1">
              <a:defRPr/>
            </a:pPr>
            <a:r>
              <a:rPr lang="zh-CN" altLang="en-US" smtClean="0">
                <a:ea typeface="宋体" pitchFamily="2" charset="-122"/>
              </a:rPr>
              <a:t>简单性 </a:t>
            </a:r>
            <a:r>
              <a:rPr lang="en-US" altLang="zh-CN" smtClean="0">
                <a:ea typeface="宋体" pitchFamily="2" charset="-122"/>
              </a:rPr>
              <a:t>(Simplicity)</a:t>
            </a:r>
          </a:p>
          <a:p>
            <a:pPr eaLnBrk="1" hangingPunct="1">
              <a:defRPr/>
            </a:pPr>
            <a:r>
              <a:rPr lang="zh-CN" altLang="en-US" smtClean="0">
                <a:ea typeface="宋体" pitchFamily="2" charset="-122"/>
              </a:rPr>
              <a:t>简明性 </a:t>
            </a:r>
            <a:r>
              <a:rPr lang="en-US" altLang="zh-CN" smtClean="0">
                <a:ea typeface="宋体" pitchFamily="2" charset="-122"/>
              </a:rPr>
              <a:t>(Conciseness)</a:t>
            </a:r>
          </a:p>
          <a:p>
            <a:pPr eaLnBrk="1" hangingPunct="1">
              <a:defRPr/>
            </a:pPr>
            <a:r>
              <a:rPr lang="zh-CN" altLang="en-US" smtClean="0">
                <a:ea typeface="宋体" pitchFamily="2" charset="-122"/>
              </a:rPr>
              <a:t>检测性 </a:t>
            </a:r>
            <a:r>
              <a:rPr lang="en-US" altLang="zh-CN" smtClean="0">
                <a:ea typeface="宋体" pitchFamily="2" charset="-122"/>
              </a:rPr>
              <a:t>(Instrumentation)</a:t>
            </a:r>
          </a:p>
        </p:txBody>
      </p:sp>
      <p:sp>
        <p:nvSpPr>
          <p:cNvPr id="374787" name="Rectangle 3"/>
          <p:cNvSpPr>
            <a:spLocks noGrp="1" noRot="1" noChangeArrowheads="1"/>
          </p:cNvSpPr>
          <p:nvPr>
            <p:ph type="title"/>
          </p:nvPr>
        </p:nvSpPr>
        <p:spPr>
          <a:xfrm>
            <a:off x="1187450" y="115888"/>
            <a:ext cx="7705725" cy="720725"/>
          </a:xfrm>
        </p:spPr>
        <p:txBody>
          <a:bodyPr/>
          <a:lstStyle/>
          <a:p>
            <a:pPr algn="l" eaLnBrk="1" hangingPunct="1">
              <a:defRPr/>
            </a:pPr>
            <a:r>
              <a:rPr lang="en-US" altLang="zh-CN" dirty="0" smtClean="0">
                <a:ea typeface="宋体" pitchFamily="2" charset="-122"/>
              </a:rPr>
              <a:t>Tips: </a:t>
            </a:r>
            <a:r>
              <a:rPr lang="zh-CN" altLang="en-US" dirty="0" smtClean="0">
                <a:ea typeface="宋体" pitchFamily="2" charset="-122"/>
              </a:rPr>
              <a:t>质量要素评价准则</a:t>
            </a:r>
            <a:r>
              <a:rPr lang="en-US" altLang="zh-CN" dirty="0" smtClean="0">
                <a:ea typeface="宋体" pitchFamily="2" charset="-122"/>
              </a:rPr>
              <a:t>(McCall)</a:t>
            </a:r>
          </a:p>
        </p:txBody>
      </p:sp>
      <p:sp>
        <p:nvSpPr>
          <p:cNvPr id="10240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727618D7-0BA5-4137-938D-E1153E546527}" type="slidenum">
              <a:rPr lang="zh-CN" altLang="en-US" sz="1200" smtClean="0">
                <a:solidFill>
                  <a:schemeClr val="bg2"/>
                </a:solidFill>
                <a:latin typeface="Arial" pitchFamily="34" charset="0"/>
              </a:rPr>
              <a:pPr eaLnBrk="1" hangingPunct="1">
                <a:spcBef>
                  <a:spcPct val="0"/>
                </a:spcBef>
                <a:buClrTx/>
                <a:buSzTx/>
                <a:buFontTx/>
                <a:buNone/>
              </a:pPr>
              <a:t>96</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75810" name="Rectangle 2"/>
          <p:cNvSpPr>
            <a:spLocks noGrp="1" noChangeArrowheads="1"/>
          </p:cNvSpPr>
          <p:nvPr>
            <p:ph type="body" idx="1"/>
          </p:nvPr>
        </p:nvSpPr>
        <p:spPr>
          <a:xfrm>
            <a:off x="457200" y="1052513"/>
            <a:ext cx="8578850" cy="5073650"/>
          </a:xfrm>
        </p:spPr>
        <p:txBody>
          <a:bodyPr/>
          <a:lstStyle/>
          <a:p>
            <a:pPr eaLnBrk="1" hangingPunct="1">
              <a:defRPr/>
            </a:pPr>
            <a:r>
              <a:rPr lang="zh-CN" altLang="en-US" sz="2800" dirty="0" smtClean="0">
                <a:ea typeface="宋体" pitchFamily="2" charset="-122"/>
              </a:rPr>
              <a:t>自描述性（</a:t>
            </a:r>
            <a:r>
              <a:rPr lang="en-US" altLang="zh-CN" sz="2800" dirty="0" smtClean="0">
                <a:ea typeface="宋体" pitchFamily="2" charset="-122"/>
              </a:rPr>
              <a:t>Self-descriptiveness</a:t>
            </a:r>
            <a:r>
              <a:rPr lang="zh-CN" altLang="en-US" sz="2800" dirty="0" smtClean="0">
                <a:ea typeface="宋体" pitchFamily="2" charset="-122"/>
              </a:rPr>
              <a:t>）</a:t>
            </a:r>
            <a:r>
              <a:rPr lang="en-US" altLang="zh-CN" sz="2800" dirty="0" smtClean="0">
                <a:ea typeface="宋体" pitchFamily="2" charset="-122"/>
              </a:rPr>
              <a:t>[</a:t>
            </a:r>
            <a:r>
              <a:rPr lang="zh-CN" altLang="en-US" sz="2800" dirty="0" smtClean="0">
                <a:ea typeface="宋体" pitchFamily="2" charset="-122"/>
              </a:rPr>
              <a:t>自文档化 </a:t>
            </a:r>
            <a:r>
              <a:rPr lang="en-US" altLang="zh-CN" sz="2800" dirty="0" smtClean="0">
                <a:ea typeface="宋体" pitchFamily="2" charset="-122"/>
              </a:rPr>
              <a:t>(Self-documentation)]</a:t>
            </a:r>
          </a:p>
          <a:p>
            <a:pPr eaLnBrk="1" hangingPunct="1">
              <a:defRPr/>
            </a:pPr>
            <a:r>
              <a:rPr lang="zh-CN" altLang="en-US" sz="2800" dirty="0" smtClean="0">
                <a:ea typeface="宋体" pitchFamily="2" charset="-122"/>
              </a:rPr>
              <a:t>可扩充性 </a:t>
            </a:r>
            <a:r>
              <a:rPr lang="en-US" altLang="zh-CN" sz="2800" dirty="0" smtClean="0">
                <a:ea typeface="宋体" pitchFamily="2" charset="-122"/>
              </a:rPr>
              <a:t>(Expandability)</a:t>
            </a:r>
          </a:p>
          <a:p>
            <a:pPr eaLnBrk="1" hangingPunct="1">
              <a:defRPr/>
            </a:pPr>
            <a:r>
              <a:rPr lang="zh-CN" altLang="en-US" sz="2800" dirty="0" smtClean="0">
                <a:ea typeface="宋体" pitchFamily="2" charset="-122"/>
              </a:rPr>
              <a:t>通用性 </a:t>
            </a:r>
            <a:r>
              <a:rPr lang="en-US" altLang="zh-CN" sz="2800" dirty="0" smtClean="0">
                <a:ea typeface="宋体" pitchFamily="2" charset="-122"/>
              </a:rPr>
              <a:t>(Generality)</a:t>
            </a:r>
          </a:p>
          <a:p>
            <a:pPr eaLnBrk="1" hangingPunct="1">
              <a:defRPr/>
            </a:pPr>
            <a:r>
              <a:rPr lang="zh-CN" altLang="en-US" sz="2800" dirty="0" smtClean="0">
                <a:ea typeface="宋体" pitchFamily="2" charset="-122"/>
              </a:rPr>
              <a:t>模块化 </a:t>
            </a:r>
            <a:r>
              <a:rPr lang="en-US" altLang="zh-CN" sz="2800" dirty="0" smtClean="0">
                <a:ea typeface="宋体" pitchFamily="2" charset="-122"/>
              </a:rPr>
              <a:t>(Modularity)</a:t>
            </a:r>
          </a:p>
          <a:p>
            <a:pPr eaLnBrk="1" hangingPunct="1">
              <a:defRPr/>
            </a:pPr>
            <a:r>
              <a:rPr lang="zh-CN" altLang="en-US" sz="2800" dirty="0" smtClean="0">
                <a:ea typeface="宋体" pitchFamily="2" charset="-122"/>
              </a:rPr>
              <a:t>软件系统独立性 </a:t>
            </a:r>
            <a:r>
              <a:rPr lang="en-US" altLang="zh-CN" sz="2800" dirty="0" smtClean="0">
                <a:ea typeface="宋体" pitchFamily="2" charset="-122"/>
              </a:rPr>
              <a:t>(Software System Independence)</a:t>
            </a:r>
          </a:p>
          <a:p>
            <a:pPr eaLnBrk="1" hangingPunct="1">
              <a:defRPr/>
            </a:pPr>
            <a:r>
              <a:rPr lang="zh-CN" altLang="en-US" sz="2800" dirty="0" smtClean="0">
                <a:ea typeface="宋体" pitchFamily="2" charset="-122"/>
              </a:rPr>
              <a:t>硬件独立性 </a:t>
            </a:r>
            <a:r>
              <a:rPr lang="en-US" altLang="zh-CN" sz="2800" dirty="0" smtClean="0">
                <a:ea typeface="宋体" pitchFamily="2" charset="-122"/>
              </a:rPr>
              <a:t>(Hardware (machine) Independence)</a:t>
            </a:r>
          </a:p>
          <a:p>
            <a:pPr eaLnBrk="1" hangingPunct="1">
              <a:defRPr/>
            </a:pPr>
            <a:r>
              <a:rPr lang="zh-CN" altLang="en-US" sz="2800" dirty="0" smtClean="0">
                <a:ea typeface="宋体" pitchFamily="2" charset="-122"/>
              </a:rPr>
              <a:t>通信通用性 </a:t>
            </a:r>
            <a:r>
              <a:rPr lang="en-US" altLang="zh-CN" sz="2800" dirty="0" smtClean="0">
                <a:ea typeface="宋体" pitchFamily="2" charset="-122"/>
              </a:rPr>
              <a:t>(Communication commonality)</a:t>
            </a:r>
          </a:p>
          <a:p>
            <a:pPr eaLnBrk="1" hangingPunct="1">
              <a:defRPr/>
            </a:pPr>
            <a:r>
              <a:rPr lang="zh-CN" altLang="en-US" sz="2800" dirty="0" smtClean="0">
                <a:ea typeface="宋体" pitchFamily="2" charset="-122"/>
              </a:rPr>
              <a:t>数据通用性 </a:t>
            </a:r>
            <a:r>
              <a:rPr lang="en-US" altLang="zh-CN" sz="2800" dirty="0" smtClean="0">
                <a:ea typeface="宋体" pitchFamily="2" charset="-122"/>
              </a:rPr>
              <a:t>(Data Commonality)</a:t>
            </a:r>
            <a:endParaRPr lang="zh-CN" altLang="en-US" sz="2800" dirty="0" smtClean="0">
              <a:ea typeface="宋体" pitchFamily="2" charset="-122"/>
            </a:endParaRPr>
          </a:p>
        </p:txBody>
      </p:sp>
      <p:sp>
        <p:nvSpPr>
          <p:cNvPr id="375811" name="Rectangle 3"/>
          <p:cNvSpPr>
            <a:spLocks noGrp="1" noRot="1" noChangeArrowheads="1"/>
          </p:cNvSpPr>
          <p:nvPr>
            <p:ph type="title"/>
          </p:nvPr>
        </p:nvSpPr>
        <p:spPr>
          <a:xfrm>
            <a:off x="1116013" y="44450"/>
            <a:ext cx="7848600" cy="720725"/>
          </a:xfrm>
        </p:spPr>
        <p:txBody>
          <a:bodyPr/>
          <a:lstStyle/>
          <a:p>
            <a:pPr algn="l" eaLnBrk="1" hangingPunct="1">
              <a:defRPr/>
            </a:pPr>
            <a:r>
              <a:rPr lang="en-US" altLang="zh-CN" dirty="0" smtClean="0">
                <a:ea typeface="宋体" pitchFamily="2" charset="-122"/>
              </a:rPr>
              <a:t>Tips: </a:t>
            </a:r>
            <a:r>
              <a:rPr lang="zh-CN" altLang="en-US" dirty="0" smtClean="0">
                <a:ea typeface="宋体" pitchFamily="2" charset="-122"/>
              </a:rPr>
              <a:t>质量要素评价准则</a:t>
            </a:r>
            <a:r>
              <a:rPr lang="en-US" altLang="zh-CN" dirty="0" smtClean="0">
                <a:ea typeface="宋体" pitchFamily="2" charset="-122"/>
              </a:rPr>
              <a:t>(McCall)</a:t>
            </a:r>
          </a:p>
        </p:txBody>
      </p:sp>
      <p:sp>
        <p:nvSpPr>
          <p:cNvPr id="10342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4278E4D4-F529-4115-A813-2547608C9B41}" type="slidenum">
              <a:rPr lang="zh-CN" altLang="en-US" sz="1200" smtClean="0">
                <a:solidFill>
                  <a:schemeClr val="bg2"/>
                </a:solidFill>
                <a:latin typeface="Arial" pitchFamily="34" charset="0"/>
              </a:rPr>
              <a:pPr eaLnBrk="1" hangingPunct="1">
                <a:spcBef>
                  <a:spcPct val="0"/>
                </a:spcBef>
                <a:buClrTx/>
                <a:buSzTx/>
                <a:buFontTx/>
                <a:buNone/>
              </a:pPr>
              <a:t>97</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376834" name="Rectangle 2"/>
          <p:cNvSpPr>
            <a:spLocks noGrp="1" noRot="1" noChangeArrowheads="1"/>
          </p:cNvSpPr>
          <p:nvPr>
            <p:ph type="title"/>
          </p:nvPr>
        </p:nvSpPr>
        <p:spPr>
          <a:xfrm>
            <a:off x="1258888" y="44450"/>
            <a:ext cx="7561262" cy="884238"/>
          </a:xfrm>
        </p:spPr>
        <p:txBody>
          <a:bodyPr/>
          <a:lstStyle/>
          <a:p>
            <a:pPr eaLnBrk="1" hangingPunct="1">
              <a:defRPr/>
            </a:pPr>
            <a:r>
              <a:rPr lang="zh-CN" altLang="en-US" sz="3600" dirty="0" smtClean="0">
                <a:ea typeface="宋体" pitchFamily="2" charset="-122"/>
              </a:rPr>
              <a:t>外部质量因素与产品评价准则的联系 </a:t>
            </a:r>
          </a:p>
        </p:txBody>
      </p:sp>
      <p:sp>
        <p:nvSpPr>
          <p:cNvPr id="376835" name="Rectangle 3"/>
          <p:cNvSpPr>
            <a:spLocks noGrp="1" noChangeArrowheads="1"/>
          </p:cNvSpPr>
          <p:nvPr>
            <p:ph type="body" idx="1"/>
          </p:nvPr>
        </p:nvSpPr>
        <p:spPr>
          <a:xfrm>
            <a:off x="539750" y="1268413"/>
            <a:ext cx="8229600" cy="4830762"/>
          </a:xfrm>
        </p:spPr>
        <p:txBody>
          <a:bodyPr/>
          <a:lstStyle/>
          <a:p>
            <a:pPr eaLnBrk="1" hangingPunct="1">
              <a:lnSpc>
                <a:spcPct val="90000"/>
              </a:lnSpc>
              <a:defRPr/>
            </a:pPr>
            <a:r>
              <a:rPr lang="zh-CN" altLang="en-US" sz="2400" dirty="0" smtClean="0">
                <a:ea typeface="宋体" pitchFamily="2" charset="-122"/>
              </a:rPr>
              <a:t>正确性：可追踪性、完全性、一致性</a:t>
            </a:r>
          </a:p>
          <a:p>
            <a:pPr eaLnBrk="1" hangingPunct="1">
              <a:lnSpc>
                <a:spcPct val="90000"/>
              </a:lnSpc>
              <a:defRPr/>
            </a:pPr>
            <a:r>
              <a:rPr lang="zh-CN" altLang="en-US" sz="2400" dirty="0" smtClean="0">
                <a:ea typeface="宋体" pitchFamily="2" charset="-122"/>
              </a:rPr>
              <a:t>可靠性：一致性、准确性、容错性</a:t>
            </a:r>
          </a:p>
          <a:p>
            <a:pPr eaLnBrk="1" hangingPunct="1">
              <a:lnSpc>
                <a:spcPct val="90000"/>
              </a:lnSpc>
              <a:defRPr/>
            </a:pPr>
            <a:r>
              <a:rPr lang="zh-CN" altLang="en-US" sz="2400" dirty="0" smtClean="0">
                <a:ea typeface="宋体" pitchFamily="2" charset="-122"/>
              </a:rPr>
              <a:t>效率性：执行效率、存储效率</a:t>
            </a:r>
          </a:p>
          <a:p>
            <a:pPr eaLnBrk="1" hangingPunct="1">
              <a:lnSpc>
                <a:spcPct val="90000"/>
              </a:lnSpc>
              <a:defRPr/>
            </a:pPr>
            <a:r>
              <a:rPr lang="zh-CN" altLang="en-US" sz="2400" dirty="0" smtClean="0">
                <a:ea typeface="宋体" pitchFamily="2" charset="-122"/>
              </a:rPr>
              <a:t>完整性：访问控制、访问审核</a:t>
            </a:r>
          </a:p>
          <a:p>
            <a:pPr eaLnBrk="1" hangingPunct="1">
              <a:lnSpc>
                <a:spcPct val="90000"/>
              </a:lnSpc>
              <a:defRPr/>
            </a:pPr>
            <a:r>
              <a:rPr lang="zh-CN" altLang="en-US" sz="2400" dirty="0" smtClean="0">
                <a:ea typeface="宋体" pitchFamily="2" charset="-122"/>
              </a:rPr>
              <a:t>可用性：可操作性、易培训性、交互性</a:t>
            </a:r>
          </a:p>
          <a:p>
            <a:pPr eaLnBrk="1" hangingPunct="1">
              <a:lnSpc>
                <a:spcPct val="90000"/>
              </a:lnSpc>
              <a:defRPr/>
            </a:pPr>
            <a:r>
              <a:rPr lang="zh-CN" altLang="en-US" sz="2400" dirty="0" smtClean="0">
                <a:ea typeface="宋体" pitchFamily="2" charset="-122"/>
              </a:rPr>
              <a:t>可维护性：简单性、简明性、自描述性、模块化</a:t>
            </a:r>
          </a:p>
          <a:p>
            <a:pPr eaLnBrk="1" hangingPunct="1">
              <a:lnSpc>
                <a:spcPct val="90000"/>
              </a:lnSpc>
              <a:defRPr/>
            </a:pPr>
            <a:r>
              <a:rPr lang="zh-CN" altLang="en-US" sz="2400" dirty="0" smtClean="0">
                <a:ea typeface="宋体" pitchFamily="2" charset="-122"/>
              </a:rPr>
              <a:t>可测试性：简单性、检测性、自描述性、模块化</a:t>
            </a:r>
          </a:p>
          <a:p>
            <a:pPr eaLnBrk="1" hangingPunct="1">
              <a:lnSpc>
                <a:spcPct val="90000"/>
              </a:lnSpc>
              <a:defRPr/>
            </a:pPr>
            <a:r>
              <a:rPr lang="zh-CN" altLang="en-US" sz="2400" dirty="0" smtClean="0">
                <a:ea typeface="宋体" pitchFamily="2" charset="-122"/>
              </a:rPr>
              <a:t>适应性：简单性、可扩充性、通用性、模块化</a:t>
            </a:r>
          </a:p>
          <a:p>
            <a:pPr eaLnBrk="1" hangingPunct="1">
              <a:lnSpc>
                <a:spcPct val="90000"/>
              </a:lnSpc>
              <a:defRPr/>
            </a:pPr>
            <a:r>
              <a:rPr lang="zh-CN" altLang="en-US" sz="2400" dirty="0" smtClean="0">
                <a:ea typeface="宋体" pitchFamily="2" charset="-122"/>
              </a:rPr>
              <a:t>可移植性：简单性、软件系统独立性、硬件独立性</a:t>
            </a:r>
          </a:p>
          <a:p>
            <a:pPr eaLnBrk="1" hangingPunct="1">
              <a:lnSpc>
                <a:spcPct val="90000"/>
              </a:lnSpc>
              <a:defRPr/>
            </a:pPr>
            <a:r>
              <a:rPr lang="zh-CN" altLang="en-US" sz="2400" dirty="0" smtClean="0">
                <a:ea typeface="宋体" pitchFamily="2" charset="-122"/>
              </a:rPr>
              <a:t>可重用性：简单性、通用性、模块化、软件系统独立性、硬件独立性</a:t>
            </a:r>
          </a:p>
          <a:p>
            <a:pPr eaLnBrk="1" hangingPunct="1">
              <a:lnSpc>
                <a:spcPct val="90000"/>
              </a:lnSpc>
              <a:defRPr/>
            </a:pPr>
            <a:r>
              <a:rPr lang="zh-CN" altLang="en-US" sz="2400" dirty="0" smtClean="0">
                <a:ea typeface="宋体" pitchFamily="2" charset="-122"/>
              </a:rPr>
              <a:t>互用性：模块化、通信通用性、数据通用性</a:t>
            </a:r>
          </a:p>
        </p:txBody>
      </p:sp>
      <p:sp>
        <p:nvSpPr>
          <p:cNvPr id="10445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C3E3EF52-06A4-478B-8B6E-4A3376169761}" type="slidenum">
              <a:rPr lang="zh-CN" altLang="en-US" sz="1200" smtClean="0">
                <a:solidFill>
                  <a:schemeClr val="bg2"/>
                </a:solidFill>
                <a:latin typeface="Arial" pitchFamily="34" charset="0"/>
              </a:rPr>
              <a:pPr eaLnBrk="1" hangingPunct="1">
                <a:spcBef>
                  <a:spcPct val="0"/>
                </a:spcBef>
                <a:buClrTx/>
                <a:buSzTx/>
                <a:buFontTx/>
                <a:buNone/>
              </a:pPr>
              <a:t>98</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r>
              <a:rPr lang="zh-CN" altLang="en-US" sz="1400" smtClean="0">
                <a:latin typeface="Arial" pitchFamily="34" charset="0"/>
              </a:rPr>
              <a:t>软件工程理论与实践</a:t>
            </a:r>
          </a:p>
        </p:txBody>
      </p:sp>
      <p:sp>
        <p:nvSpPr>
          <p:cNvPr id="413698" name="Rectangle 2"/>
          <p:cNvSpPr>
            <a:spLocks noGrp="1" noRot="1" noChangeArrowheads="1"/>
          </p:cNvSpPr>
          <p:nvPr>
            <p:ph type="title"/>
          </p:nvPr>
        </p:nvSpPr>
        <p:spPr>
          <a:xfrm>
            <a:off x="1258888" y="476250"/>
            <a:ext cx="7123112" cy="1081088"/>
          </a:xfrm>
        </p:spPr>
        <p:txBody>
          <a:bodyPr/>
          <a:lstStyle/>
          <a:p>
            <a:pPr eaLnBrk="1" hangingPunct="1">
              <a:defRPr/>
            </a:pPr>
            <a:r>
              <a:rPr lang="en-US" altLang="zh-CN" sz="3600" smtClean="0">
                <a:ea typeface="宋体" pitchFamily="2" charset="-122"/>
              </a:rPr>
              <a:t>ANSI/IEEE Std 729-1983</a:t>
            </a:r>
            <a:br>
              <a:rPr lang="en-US" altLang="zh-CN" sz="3600" smtClean="0">
                <a:ea typeface="宋体" pitchFamily="2" charset="-122"/>
              </a:rPr>
            </a:br>
            <a:r>
              <a:rPr lang="zh-CN" altLang="en-US" sz="3600" smtClean="0">
                <a:ea typeface="宋体" pitchFamily="2" charset="-122"/>
              </a:rPr>
              <a:t>软件质量定义</a:t>
            </a:r>
          </a:p>
        </p:txBody>
      </p:sp>
      <p:sp>
        <p:nvSpPr>
          <p:cNvPr id="413699" name="Rectangle 3"/>
          <p:cNvSpPr>
            <a:spLocks noGrp="1" noChangeArrowheads="1"/>
          </p:cNvSpPr>
          <p:nvPr>
            <p:ph type="body" idx="1"/>
          </p:nvPr>
        </p:nvSpPr>
        <p:spPr>
          <a:xfrm>
            <a:off x="457200" y="2133600"/>
            <a:ext cx="8229600" cy="3992563"/>
          </a:xfrm>
        </p:spPr>
        <p:txBody>
          <a:bodyPr/>
          <a:lstStyle/>
          <a:p>
            <a:pPr eaLnBrk="1" hangingPunct="1">
              <a:defRPr/>
            </a:pPr>
            <a:r>
              <a:rPr lang="zh-CN" altLang="en-US" smtClean="0">
                <a:ea typeface="宋体" pitchFamily="2" charset="-122"/>
              </a:rPr>
              <a:t>与软件产品满足规定的和隐含的需求的能力有关的特征或特性的全体 </a:t>
            </a:r>
          </a:p>
        </p:txBody>
      </p:sp>
      <p:sp>
        <p:nvSpPr>
          <p:cNvPr id="10547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Verdana" pitchFamily="34" charset="0"/>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Verdana" pitchFamily="34" charset="0"/>
              </a:defRPr>
            </a:lvl9pPr>
          </a:lstStyle>
          <a:p>
            <a:pPr eaLnBrk="1" hangingPunct="1">
              <a:spcBef>
                <a:spcPct val="0"/>
              </a:spcBef>
              <a:buClrTx/>
              <a:buSzTx/>
              <a:buFontTx/>
              <a:buNone/>
            </a:pPr>
            <a:fld id="{81001F91-84F1-448D-88CF-5CCA30AAB2CA}" type="slidenum">
              <a:rPr lang="zh-CN" altLang="en-US" sz="1200" smtClean="0">
                <a:solidFill>
                  <a:schemeClr val="bg2"/>
                </a:solidFill>
                <a:latin typeface="Arial" pitchFamily="34" charset="0"/>
              </a:rPr>
              <a:pPr eaLnBrk="1" hangingPunct="1">
                <a:spcBef>
                  <a:spcPct val="0"/>
                </a:spcBef>
                <a:buClrTx/>
                <a:buSzTx/>
                <a:buFontTx/>
                <a:buNone/>
              </a:pPr>
              <a:t>99</a:t>
            </a:fld>
            <a:endParaRPr lang="en-US" altLang="zh-CN" sz="1200" smtClean="0">
              <a:solidFill>
                <a:schemeClr val="bg2"/>
              </a:solidFill>
              <a:latin typeface="Arial"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WER3D TRANSITION" val="OnEdge.p3d 2"/>
  <p:tag name="POWER3D OPTIONS" val="Medium "/>
</p:tagLst>
</file>

<file path=ppt/tags/tag10.xml><?xml version="1.0" encoding="utf-8"?>
<p:tagLst xmlns:a="http://schemas.openxmlformats.org/drawingml/2006/main" xmlns:r="http://schemas.openxmlformats.org/officeDocument/2006/relationships" xmlns:p="http://schemas.openxmlformats.org/presentationml/2006/main">
  <p:tag name="POWER3D TRANSITION" val="Revcube.p3d 1"/>
  <p:tag name="POWER3D OPTIONS" val="Medium "/>
  <p:tag name="TIMING" val="|2|2.5|78.1|2.3"/>
</p:tagLst>
</file>

<file path=ppt/tags/tag11.xml><?xml version="1.0" encoding="utf-8"?>
<p:tagLst xmlns:a="http://schemas.openxmlformats.org/drawingml/2006/main" xmlns:r="http://schemas.openxmlformats.org/officeDocument/2006/relationships" xmlns:p="http://schemas.openxmlformats.org/presentationml/2006/main">
  <p:tag name="POWER3D TRANSITION" val="OnEdge.p3d 6"/>
  <p:tag name="POWER3D OPTIONS" val="Medium "/>
  <p:tag name="TIMING" val="|1.3|5|36|3"/>
</p:tagLst>
</file>

<file path=ppt/tags/tag12.xml><?xml version="1.0" encoding="utf-8"?>
<p:tagLst xmlns:a="http://schemas.openxmlformats.org/drawingml/2006/main" xmlns:r="http://schemas.openxmlformats.org/officeDocument/2006/relationships" xmlns:p="http://schemas.openxmlformats.org/presentationml/2006/main">
  <p:tag name="POWER3D TRANSITION" val="DropIn.p3d 1"/>
  <p:tag name="POWER3D OPTIONS" val="Medium "/>
  <p:tag name="TIMING" val="|9|1.6|0.8|1.5"/>
</p:tagLst>
</file>

<file path=ppt/tags/tag13.xml><?xml version="1.0" encoding="utf-8"?>
<p:tagLst xmlns:a="http://schemas.openxmlformats.org/drawingml/2006/main" xmlns:r="http://schemas.openxmlformats.org/officeDocument/2006/relationships" xmlns:p="http://schemas.openxmlformats.org/presentationml/2006/main">
  <p:tag name="POWER3D TRANSITION" val="Tumbling.p3d 5"/>
  <p:tag name="POWER3D OPTIONS" val="Medium "/>
  <p:tag name="POWER3D IMAGE0" val="PINBUMP.TGA"/>
  <p:tag name="TIMING" val="|2.2"/>
</p:tagLst>
</file>

<file path=ppt/tags/tag14.xml><?xml version="1.0" encoding="utf-8"?>
<p:tagLst xmlns:a="http://schemas.openxmlformats.org/drawingml/2006/main" xmlns:r="http://schemas.openxmlformats.org/officeDocument/2006/relationships" xmlns:p="http://schemas.openxmlformats.org/presentationml/2006/main">
  <p:tag name="POWER3D TRANSITION" val="Swing.p3d 3"/>
  <p:tag name="POWER3D OPTIONS" val="Medium "/>
  <p:tag name="TIMING" val="|176.8"/>
</p:tagLst>
</file>

<file path=ppt/tags/tag15.xml><?xml version="1.0" encoding="utf-8"?>
<p:tagLst xmlns:a="http://schemas.openxmlformats.org/drawingml/2006/main" xmlns:r="http://schemas.openxmlformats.org/officeDocument/2006/relationships" xmlns:p="http://schemas.openxmlformats.org/presentationml/2006/main">
  <p:tag name="POWER3D TRANSITION" val="Swing.p3d 3"/>
  <p:tag name="POWER3D OPTIONS" val="Medium "/>
  <p:tag name="TIMING" val="|0.7"/>
</p:tagLst>
</file>

<file path=ppt/tags/tag16.xml><?xml version="1.0" encoding="utf-8"?>
<p:tagLst xmlns:a="http://schemas.openxmlformats.org/drawingml/2006/main" xmlns:r="http://schemas.openxmlformats.org/officeDocument/2006/relationships" xmlns:p="http://schemas.openxmlformats.org/presentationml/2006/main">
  <p:tag name="POWER3D TRANSITION" val="Slabtilt.p3d 1"/>
  <p:tag name="POWER3D OPTIONS" val="Medium "/>
  <p:tag name="POWER3D IMAGE0" val="PINBUMP.TGA"/>
  <p:tag name="POWER3D IMAGE1" val="PINBUMP.TGA"/>
  <p:tag name="TIMING" val="|0.2|0.3"/>
</p:tagLst>
</file>

<file path=ppt/tags/tag17.xml><?xml version="1.0" encoding="utf-8"?>
<p:tagLst xmlns:a="http://schemas.openxmlformats.org/drawingml/2006/main" xmlns:r="http://schemas.openxmlformats.org/officeDocument/2006/relationships" xmlns:p="http://schemas.openxmlformats.org/presentationml/2006/main">
  <p:tag name="POWER3D TRANSITION" val="Twopanel.p3d 7"/>
  <p:tag name="POWER3D OPTIONS" val="Medium "/>
  <p:tag name="TIMING" val="|1.5"/>
</p:tagLst>
</file>

<file path=ppt/tags/tag18.xml><?xml version="1.0" encoding="utf-8"?>
<p:tagLst xmlns:a="http://schemas.openxmlformats.org/drawingml/2006/main" xmlns:r="http://schemas.openxmlformats.org/officeDocument/2006/relationships" xmlns:p="http://schemas.openxmlformats.org/presentationml/2006/main">
  <p:tag name="POWER3D TRANSITION" val="Bilboard.p3d 0"/>
  <p:tag name="POWER3D OPTIONS" val="Medium "/>
  <p:tag name="TIMING" val="|32.1"/>
</p:tagLst>
</file>

<file path=ppt/tags/tag19.xml><?xml version="1.0" encoding="utf-8"?>
<p:tagLst xmlns:a="http://schemas.openxmlformats.org/drawingml/2006/main" xmlns:r="http://schemas.openxmlformats.org/officeDocument/2006/relationships" xmlns:p="http://schemas.openxmlformats.org/presentationml/2006/main">
  <p:tag name="POWER3D TRANSITION" val="Bilboard.p3d 0"/>
  <p:tag name="POWER3D OPTIONS" val="Medium "/>
  <p:tag name="TIMING" val="|1.6|25.5|16.3"/>
</p:tagLst>
</file>

<file path=ppt/tags/tag2.xml><?xml version="1.0" encoding="utf-8"?>
<p:tagLst xmlns:a="http://schemas.openxmlformats.org/drawingml/2006/main" xmlns:r="http://schemas.openxmlformats.org/officeDocument/2006/relationships" xmlns:p="http://schemas.openxmlformats.org/presentationml/2006/main">
  <p:tag name="POWER3D CRC" val="6392b2b40104"/>
  <p:tag name="POWER3D TRANSITION" val="Bilboard.p3d 0"/>
  <p:tag name="POWER3D OPTIONS" val="Medium "/>
</p:tagLst>
</file>

<file path=ppt/tags/tag20.xml><?xml version="1.0" encoding="utf-8"?>
<p:tagLst xmlns:a="http://schemas.openxmlformats.org/drawingml/2006/main" xmlns:r="http://schemas.openxmlformats.org/officeDocument/2006/relationships" xmlns:p="http://schemas.openxmlformats.org/presentationml/2006/main">
  <p:tag name="POWER3D TRANSITION" val="Revcube.p3d 3"/>
  <p:tag name="POWER3D OPTIONS" val="Medium "/>
  <p:tag name="TIMING" val="|2.3"/>
</p:tagLst>
</file>

<file path=ppt/tags/tag21.xml><?xml version="1.0" encoding="utf-8"?>
<p:tagLst xmlns:a="http://schemas.openxmlformats.org/drawingml/2006/main" xmlns:r="http://schemas.openxmlformats.org/officeDocument/2006/relationships" xmlns:p="http://schemas.openxmlformats.org/presentationml/2006/main">
  <p:tag name="POWER3D TRANSITION" val="Shnroll.p3d 0"/>
  <p:tag name="POWER3D OPTIONS" val="Medium "/>
</p:tagLst>
</file>

<file path=ppt/tags/tag22.xml><?xml version="1.0" encoding="utf-8"?>
<p:tagLst xmlns:a="http://schemas.openxmlformats.org/drawingml/2006/main" xmlns:r="http://schemas.openxmlformats.org/officeDocument/2006/relationships" xmlns:p="http://schemas.openxmlformats.org/presentationml/2006/main">
  <p:tag name="POWER3D TRANSITION" val="OnEdge.p3d 1"/>
  <p:tag name="POWER3D OPTIONS" val="Medium "/>
  <p:tag name="TIMING" val="|3.3|34.4|47.6|19|2.6|12.3|5.4|2.9|4.5|13.7|1.4"/>
</p:tagLst>
</file>

<file path=ppt/tags/tag23.xml><?xml version="1.0" encoding="utf-8"?>
<p:tagLst xmlns:a="http://schemas.openxmlformats.org/drawingml/2006/main" xmlns:r="http://schemas.openxmlformats.org/officeDocument/2006/relationships" xmlns:p="http://schemas.openxmlformats.org/presentationml/2006/main">
  <p:tag name="POWER3D TRANSITION" val="DropIn.p3d 0"/>
  <p:tag name="POWER3D OPTIONS" val="Medium "/>
  <p:tag name="TIMING" val="|7.7|11.7"/>
</p:tagLst>
</file>

<file path=ppt/tags/tag24.xml><?xml version="1.0" encoding="utf-8"?>
<p:tagLst xmlns:a="http://schemas.openxmlformats.org/drawingml/2006/main" xmlns:r="http://schemas.openxmlformats.org/officeDocument/2006/relationships" xmlns:p="http://schemas.openxmlformats.org/presentationml/2006/main">
  <p:tag name="POWER3D TRANSITION" val="Bilboard.p3d 1"/>
  <p:tag name="POWER3D OPTIONS" val="Medium "/>
</p:tagLst>
</file>

<file path=ppt/tags/tag25.xml><?xml version="1.0" encoding="utf-8"?>
<p:tagLst xmlns:a="http://schemas.openxmlformats.org/drawingml/2006/main" xmlns:r="http://schemas.openxmlformats.org/officeDocument/2006/relationships" xmlns:p="http://schemas.openxmlformats.org/presentationml/2006/main">
  <p:tag name="POWER3D TRANSITION" val="Twopanel.p3d 3"/>
  <p:tag name="POWER3D OPTIONS" val="Medium "/>
  <p:tag name="TIMING" val="|1.7|23.5|8.7|18.8|7.3"/>
</p:tagLst>
</file>

<file path=ppt/tags/tag26.xml><?xml version="1.0" encoding="utf-8"?>
<p:tagLst xmlns:a="http://schemas.openxmlformats.org/drawingml/2006/main" xmlns:r="http://schemas.openxmlformats.org/officeDocument/2006/relationships" xmlns:p="http://schemas.openxmlformats.org/presentationml/2006/main">
  <p:tag name="POWER3D TRANSITION" val="Tumbling.p3d 5"/>
  <p:tag name="POWER3D OPTIONS" val="Medium "/>
  <p:tag name="POWER3D IMAGE0" val="PINBUMP.TGA"/>
  <p:tag name="TIMING" val="|0.8|1.5"/>
</p:tagLst>
</file>

<file path=ppt/tags/tag27.xml><?xml version="1.0" encoding="utf-8"?>
<p:tagLst xmlns:a="http://schemas.openxmlformats.org/drawingml/2006/main" xmlns:r="http://schemas.openxmlformats.org/officeDocument/2006/relationships" xmlns:p="http://schemas.openxmlformats.org/presentationml/2006/main">
  <p:tag name="POWER3D TRANSITION" val="Tumbling.p3d 5"/>
  <p:tag name="POWER3D OPTIONS" val="Medium "/>
  <p:tag name="POWER3D IMAGE0" val="PINBUMP.TGA"/>
</p:tagLst>
</file>

<file path=ppt/tags/tag28.xml><?xml version="1.0" encoding="utf-8"?>
<p:tagLst xmlns:a="http://schemas.openxmlformats.org/drawingml/2006/main" xmlns:r="http://schemas.openxmlformats.org/officeDocument/2006/relationships" xmlns:p="http://schemas.openxmlformats.org/presentationml/2006/main">
  <p:tag name="POWER3D TRANSITION" val="Swing.p3d 1"/>
  <p:tag name="POWER3D OPTIONS" val="Medium "/>
  <p:tag name="TIMING" val="|1.2|1.4"/>
</p:tagLst>
</file>

<file path=ppt/tags/tag29.xml><?xml version="1.0" encoding="utf-8"?>
<p:tagLst xmlns:a="http://schemas.openxmlformats.org/drawingml/2006/main" xmlns:r="http://schemas.openxmlformats.org/officeDocument/2006/relationships" xmlns:p="http://schemas.openxmlformats.org/presentationml/2006/main">
  <p:tag name="POWER3D TRANSITION" val="Slabtilt.p3d 0"/>
  <p:tag name="POWER3D OPTIONS" val="Medium "/>
  <p:tag name="POWER3D IMAGE0" val="PINBUMP.TGA"/>
  <p:tag name="POWER3D IMAGE1" val="PINBUMP.TGA"/>
</p:tagLst>
</file>

<file path=ppt/tags/tag3.xml><?xml version="1.0" encoding="utf-8"?>
<p:tagLst xmlns:a="http://schemas.openxmlformats.org/drawingml/2006/main" xmlns:r="http://schemas.openxmlformats.org/officeDocument/2006/relationships" xmlns:p="http://schemas.openxmlformats.org/presentationml/2006/main">
  <p:tag name="POWER3D TRANSITION" val="Twopanel.p3d 6"/>
  <p:tag name="POWER3D OPTIONS" val="Medium "/>
</p:tagLst>
</file>

<file path=ppt/tags/tag30.xml><?xml version="1.0" encoding="utf-8"?>
<p:tagLst xmlns:a="http://schemas.openxmlformats.org/drawingml/2006/main" xmlns:r="http://schemas.openxmlformats.org/officeDocument/2006/relationships" xmlns:p="http://schemas.openxmlformats.org/presentationml/2006/main">
  <p:tag name="POWER3D TRANSITION" val="Slabrota.p3d 1"/>
  <p:tag name="POWER3D OPTIONS" val="Medium "/>
  <p:tag name="POWER3D IMAGE0" val="PINBUMP.TGA"/>
</p:tagLst>
</file>

<file path=ppt/tags/tag31.xml><?xml version="1.0" encoding="utf-8"?>
<p:tagLst xmlns:a="http://schemas.openxmlformats.org/drawingml/2006/main" xmlns:r="http://schemas.openxmlformats.org/officeDocument/2006/relationships" xmlns:p="http://schemas.openxmlformats.org/presentationml/2006/main">
  <p:tag name="POWER3D TRANSITION" val="Slabflip.p3d 3"/>
  <p:tag name="POWER3D OPTIONS" val="Medium "/>
  <p:tag name="POWER3D IMAGE0" val="PINBUMP.TGA"/>
  <p:tag name="POWER3D IMAGE1" val="PINBUMP.TGA"/>
</p:tagLst>
</file>

<file path=ppt/tags/tag32.xml><?xml version="1.0" encoding="utf-8"?>
<p:tagLst xmlns:a="http://schemas.openxmlformats.org/drawingml/2006/main" xmlns:r="http://schemas.openxmlformats.org/officeDocument/2006/relationships" xmlns:p="http://schemas.openxmlformats.org/presentationml/2006/main">
  <p:tag name="POWER3D TRANSITION" val="Slabflip.p3d 2"/>
  <p:tag name="POWER3D OPTIONS" val="Medium "/>
  <p:tag name="POWER3D IMAGE0" val="PINBUMP.TGA"/>
  <p:tag name="POWER3D IMAGE1" val="PINBUMP.TGA"/>
  <p:tag name="TIMING" val="|0.6|0.7"/>
</p:tagLst>
</file>

<file path=ppt/tags/tag33.xml><?xml version="1.0" encoding="utf-8"?>
<p:tagLst xmlns:a="http://schemas.openxmlformats.org/drawingml/2006/main" xmlns:r="http://schemas.openxmlformats.org/officeDocument/2006/relationships" xmlns:p="http://schemas.openxmlformats.org/presentationml/2006/main">
  <p:tag name="POWER3D TRANSITION" val="Slabrota.p3d 2"/>
  <p:tag name="POWER3D OPTIONS" val="Medium "/>
  <p:tag name="POWER3D IMAGE0" val="PINBUMP.TGA"/>
</p:tagLst>
</file>

<file path=ppt/tags/tag34.xml><?xml version="1.0" encoding="utf-8"?>
<p:tagLst xmlns:a="http://schemas.openxmlformats.org/drawingml/2006/main" xmlns:r="http://schemas.openxmlformats.org/officeDocument/2006/relationships" xmlns:p="http://schemas.openxmlformats.org/presentationml/2006/main">
  <p:tag name="POWER3D TRANSITION" val="Bilboard.p3d 0"/>
  <p:tag name="POWER3D OPTIONS" val="Medium "/>
</p:tagLst>
</file>

<file path=ppt/tags/tag35.xml><?xml version="1.0" encoding="utf-8"?>
<p:tagLst xmlns:a="http://schemas.openxmlformats.org/drawingml/2006/main" xmlns:r="http://schemas.openxmlformats.org/officeDocument/2006/relationships" xmlns:p="http://schemas.openxmlformats.org/presentationml/2006/main">
  <p:tag name="POWER3D TRANSITION" val="Revdoors.p3d 2"/>
  <p:tag name="POWER3D OPTIONS" val="Medium "/>
  <p:tag name="TIMING" val="|1.4|0.7"/>
</p:tagLst>
</file>

<file path=ppt/tags/tag36.xml><?xml version="1.0" encoding="utf-8"?>
<p:tagLst xmlns:a="http://schemas.openxmlformats.org/drawingml/2006/main" xmlns:r="http://schemas.openxmlformats.org/officeDocument/2006/relationships" xmlns:p="http://schemas.openxmlformats.org/presentationml/2006/main">
  <p:tag name="POWER3D TRANSITION" val="Revdoors.p3d 2"/>
  <p:tag name="POWER3D OPTIONS" val="Medium "/>
  <p:tag name="TIMING" val="|0.9|2.5"/>
</p:tagLst>
</file>

<file path=ppt/tags/tag37.xml><?xml version="1.0" encoding="utf-8"?>
<p:tagLst xmlns:a="http://schemas.openxmlformats.org/drawingml/2006/main" xmlns:r="http://schemas.openxmlformats.org/officeDocument/2006/relationships" xmlns:p="http://schemas.openxmlformats.org/presentationml/2006/main">
  <p:tag name="POWER3D TRANSITION" val="Revdoors.p3d 2"/>
  <p:tag name="POWER3D OPTIONS" val="Medium "/>
  <p:tag name="TIMING" val="|1.5|2.4|6.3|2.5"/>
</p:tagLst>
</file>

<file path=ppt/tags/tag38.xml><?xml version="1.0" encoding="utf-8"?>
<p:tagLst xmlns:a="http://schemas.openxmlformats.org/drawingml/2006/main" xmlns:r="http://schemas.openxmlformats.org/officeDocument/2006/relationships" xmlns:p="http://schemas.openxmlformats.org/presentationml/2006/main">
  <p:tag name="POWER3D TRANSITION" val="Shnroll.p3d 3"/>
  <p:tag name="POWER3D OPTIONS" val="Medium "/>
</p:tagLst>
</file>

<file path=ppt/tags/tag39.xml><?xml version="1.0" encoding="utf-8"?>
<p:tagLst xmlns:a="http://schemas.openxmlformats.org/drawingml/2006/main" xmlns:r="http://schemas.openxmlformats.org/officeDocument/2006/relationships" xmlns:p="http://schemas.openxmlformats.org/presentationml/2006/main">
  <p:tag name="POWER3D TRANSITION" val="Revdoors.p3d 1"/>
  <p:tag name="POWER3D OPTIONS" val="Medium "/>
</p:tagLst>
</file>

<file path=ppt/tags/tag4.xml><?xml version="1.0" encoding="utf-8"?>
<p:tagLst xmlns:a="http://schemas.openxmlformats.org/drawingml/2006/main" xmlns:r="http://schemas.openxmlformats.org/officeDocument/2006/relationships" xmlns:p="http://schemas.openxmlformats.org/presentationml/2006/main">
  <p:tag name="POWER3D TRANSITION" val="Tumbling.p3d 7"/>
  <p:tag name="POWER3D OPTIONS" val="Medium "/>
  <p:tag name="POWER3D IMAGE0" val="PINBUMP.TGA"/>
</p:tagLst>
</file>

<file path=ppt/tags/tag40.xml><?xml version="1.0" encoding="utf-8"?>
<p:tagLst xmlns:a="http://schemas.openxmlformats.org/drawingml/2006/main" xmlns:r="http://schemas.openxmlformats.org/officeDocument/2006/relationships" xmlns:p="http://schemas.openxmlformats.org/presentationml/2006/main">
  <p:tag name="POWER3D TRANSITION" val="Revdoors.p3d 1"/>
  <p:tag name="POWER3D OPTIONS" val="Medium "/>
</p:tagLst>
</file>

<file path=ppt/tags/tag41.xml><?xml version="1.0" encoding="utf-8"?>
<p:tagLst xmlns:a="http://schemas.openxmlformats.org/drawingml/2006/main" xmlns:r="http://schemas.openxmlformats.org/officeDocument/2006/relationships" xmlns:p="http://schemas.openxmlformats.org/presentationml/2006/main">
  <p:tag name="POWER3D TRANSITION" val="Revcube.p3d 3"/>
  <p:tag name="POWER3D OPTIONS" val="Medium "/>
</p:tagLst>
</file>

<file path=ppt/tags/tag42.xml><?xml version="1.0" encoding="utf-8"?>
<p:tagLst xmlns:a="http://schemas.openxmlformats.org/drawingml/2006/main" xmlns:r="http://schemas.openxmlformats.org/officeDocument/2006/relationships" xmlns:p="http://schemas.openxmlformats.org/presentationml/2006/main">
  <p:tag name="POWER3D TRANSITION" val="OnEdge.p3d 1"/>
  <p:tag name="POWER3D OPTIONS" val="Medium "/>
</p:tagLst>
</file>

<file path=ppt/tags/tag43.xml><?xml version="1.0" encoding="utf-8"?>
<p:tagLst xmlns:a="http://schemas.openxmlformats.org/drawingml/2006/main" xmlns:r="http://schemas.openxmlformats.org/officeDocument/2006/relationships" xmlns:p="http://schemas.openxmlformats.org/presentationml/2006/main">
  <p:tag name="POWER3D TRANSITION" val="OnEdge.p3d 1"/>
  <p:tag name="POWER3D OPTIONS" val="Medium "/>
</p:tagLst>
</file>

<file path=ppt/tags/tag44.xml><?xml version="1.0" encoding="utf-8"?>
<p:tagLst xmlns:a="http://schemas.openxmlformats.org/drawingml/2006/main" xmlns:r="http://schemas.openxmlformats.org/officeDocument/2006/relationships" xmlns:p="http://schemas.openxmlformats.org/presentationml/2006/main">
  <p:tag name="POWER3D TRANSITION" val="DropIn.p3d 2"/>
  <p:tag name="POWER3D OPTIONS" val="Medium "/>
</p:tagLst>
</file>

<file path=ppt/tags/tag45.xml><?xml version="1.0" encoding="utf-8"?>
<p:tagLst xmlns:a="http://schemas.openxmlformats.org/drawingml/2006/main" xmlns:r="http://schemas.openxmlformats.org/officeDocument/2006/relationships" xmlns:p="http://schemas.openxmlformats.org/presentationml/2006/main">
  <p:tag name="POWER3D TRANSITION" val="DropIn.p3d 2"/>
  <p:tag name="POWER3D OPTIONS" val="Medium "/>
</p:tagLst>
</file>

<file path=ppt/tags/tag46.xml><?xml version="1.0" encoding="utf-8"?>
<p:tagLst xmlns:a="http://schemas.openxmlformats.org/drawingml/2006/main" xmlns:r="http://schemas.openxmlformats.org/officeDocument/2006/relationships" xmlns:p="http://schemas.openxmlformats.org/presentationml/2006/main">
  <p:tag name="POWER3D TRANSITION" val="Tumbling.p3d 2"/>
  <p:tag name="POWER3D OPTIONS" val="Medium "/>
  <p:tag name="POWER3D IMAGE0" val="PINBUMP.TGA"/>
</p:tagLst>
</file>

<file path=ppt/tags/tag47.xml><?xml version="1.0" encoding="utf-8"?>
<p:tagLst xmlns:a="http://schemas.openxmlformats.org/drawingml/2006/main" xmlns:r="http://schemas.openxmlformats.org/officeDocument/2006/relationships" xmlns:p="http://schemas.openxmlformats.org/presentationml/2006/main">
  <p:tag name="POWER3D TRANSITION" val="Swing.p3d 4"/>
  <p:tag name="POWER3D OPTIONS" val="Medium "/>
</p:tagLst>
</file>

<file path=ppt/tags/tag48.xml><?xml version="1.0" encoding="utf-8"?>
<p:tagLst xmlns:a="http://schemas.openxmlformats.org/drawingml/2006/main" xmlns:r="http://schemas.openxmlformats.org/officeDocument/2006/relationships" xmlns:p="http://schemas.openxmlformats.org/presentationml/2006/main">
  <p:tag name="POWER3D TRANSITION" val="Slabrota.p3d 3"/>
  <p:tag name="POWER3D OPTIONS" val="Medium "/>
  <p:tag name="POWER3D IMAGE0" val="PINBUMP.TGA"/>
</p:tagLst>
</file>

<file path=ppt/tags/tag49.xml><?xml version="1.0" encoding="utf-8"?>
<p:tagLst xmlns:a="http://schemas.openxmlformats.org/drawingml/2006/main" xmlns:r="http://schemas.openxmlformats.org/officeDocument/2006/relationships" xmlns:p="http://schemas.openxmlformats.org/presentationml/2006/main">
  <p:tag name="POWER3D TRANSITION" val="Shnroll.p3d 4"/>
  <p:tag name="POWER3D OPTIONS" val="Medium "/>
</p:tagLst>
</file>

<file path=ppt/tags/tag5.xml><?xml version="1.0" encoding="utf-8"?>
<p:tagLst xmlns:a="http://schemas.openxmlformats.org/drawingml/2006/main" xmlns:r="http://schemas.openxmlformats.org/officeDocument/2006/relationships" xmlns:p="http://schemas.openxmlformats.org/presentationml/2006/main">
  <p:tag name="POWER3D TRANSITION" val="Swing.p3d 3"/>
  <p:tag name="POWER3D OPTIONS" val="Medium "/>
</p:tagLst>
</file>

<file path=ppt/tags/tag50.xml><?xml version="1.0" encoding="utf-8"?>
<p:tagLst xmlns:a="http://schemas.openxmlformats.org/drawingml/2006/main" xmlns:r="http://schemas.openxmlformats.org/officeDocument/2006/relationships" xmlns:p="http://schemas.openxmlformats.org/presentationml/2006/main">
  <p:tag name="POWER3D TRANSITION" val="Revdoors.p3d 0"/>
  <p:tag name="POWER3D OPTIONS" val="Medium "/>
</p:tagLst>
</file>

<file path=ppt/tags/tag51.xml><?xml version="1.0" encoding="utf-8"?>
<p:tagLst xmlns:a="http://schemas.openxmlformats.org/drawingml/2006/main" xmlns:r="http://schemas.openxmlformats.org/officeDocument/2006/relationships" xmlns:p="http://schemas.openxmlformats.org/presentationml/2006/main">
  <p:tag name="POWER3D TRANSITION" val="Slabtilt.p3d 0"/>
  <p:tag name="POWER3D OPTIONS" val="Medium "/>
  <p:tag name="POWER3D IMAGE0" val="PINBUMP.TGA"/>
  <p:tag name="POWER3D IMAGE1" val="PINBUMP.TGA"/>
</p:tagLst>
</file>

<file path=ppt/tags/tag52.xml><?xml version="1.0" encoding="utf-8"?>
<p:tagLst xmlns:a="http://schemas.openxmlformats.org/drawingml/2006/main" xmlns:r="http://schemas.openxmlformats.org/officeDocument/2006/relationships" xmlns:p="http://schemas.openxmlformats.org/presentationml/2006/main">
  <p:tag name="POWER3D TRANSITION" val="Revcube.p3d 1"/>
  <p:tag name="POWER3D OPTIONS" val="Medium "/>
</p:tagLst>
</file>

<file path=ppt/tags/tag53.xml><?xml version="1.0" encoding="utf-8"?>
<p:tagLst xmlns:a="http://schemas.openxmlformats.org/drawingml/2006/main" xmlns:r="http://schemas.openxmlformats.org/officeDocument/2006/relationships" xmlns:p="http://schemas.openxmlformats.org/presentationml/2006/main">
  <p:tag name="POWER3D TRANSITION" val="DropIn.p3d 4"/>
  <p:tag name="POWER3D OPTIONS" val="Medium "/>
</p:tagLst>
</file>

<file path=ppt/tags/tag6.xml><?xml version="1.0" encoding="utf-8"?>
<p:tagLst xmlns:a="http://schemas.openxmlformats.org/drawingml/2006/main" xmlns:r="http://schemas.openxmlformats.org/officeDocument/2006/relationships" xmlns:p="http://schemas.openxmlformats.org/presentationml/2006/main">
  <p:tag name="POWER3D TRANSITION" val="Swing.p3d 3"/>
  <p:tag name="POWER3D OPTIONS" val="Medium "/>
</p:tagLst>
</file>

<file path=ppt/tags/tag7.xml><?xml version="1.0" encoding="utf-8"?>
<p:tagLst xmlns:a="http://schemas.openxmlformats.org/drawingml/2006/main" xmlns:r="http://schemas.openxmlformats.org/officeDocument/2006/relationships" xmlns:p="http://schemas.openxmlformats.org/presentationml/2006/main">
  <p:tag name="POWER3D TRANSITION" val="Slabtilt.p3d 0"/>
  <p:tag name="POWER3D OPTIONS" val="Medium "/>
  <p:tag name="POWER3D IMAGE0" val="PINBUMP.TGA"/>
  <p:tag name="POWER3D IMAGE1" val="PINBUMP.TGA"/>
  <p:tag name="TIMING" val="|1.9|1.4"/>
</p:tagLst>
</file>

<file path=ppt/tags/tag8.xml><?xml version="1.0" encoding="utf-8"?>
<p:tagLst xmlns:a="http://schemas.openxmlformats.org/drawingml/2006/main" xmlns:r="http://schemas.openxmlformats.org/officeDocument/2006/relationships" xmlns:p="http://schemas.openxmlformats.org/presentationml/2006/main">
  <p:tag name="POWER3D TRANSITION" val="Revdoors.p3d 0"/>
  <p:tag name="POWER3D OPTIONS" val="Medium "/>
  <p:tag name="TIMING" val="|5.6|94|18.1|2.5"/>
</p:tagLst>
</file>

<file path=ppt/tags/tag9.xml><?xml version="1.0" encoding="utf-8"?>
<p:tagLst xmlns:a="http://schemas.openxmlformats.org/drawingml/2006/main" xmlns:r="http://schemas.openxmlformats.org/officeDocument/2006/relationships" xmlns:p="http://schemas.openxmlformats.org/presentationml/2006/main">
  <p:tag name="POWER3D TRANSITION" val="Slabrota.p3d 0"/>
  <p:tag name="POWER3D OPTIONS" val="Medium "/>
  <p:tag name="POWER3D IMAGE0" val="PINBUMP.TGA"/>
</p:tagLst>
</file>

<file path=ppt/theme/theme1.xml><?xml version="1.0" encoding="utf-8"?>
<a:theme xmlns:a="http://schemas.openxmlformats.org/drawingml/2006/main" name="444TGp_building_dark_ani">
  <a:themeElements>
    <a:clrScheme name="444TGp_building_dark_ani 3">
      <a:dk1>
        <a:srgbClr val="000000"/>
      </a:dk1>
      <a:lt1>
        <a:srgbClr val="FFFFFF"/>
      </a:lt1>
      <a:dk2>
        <a:srgbClr val="34518A"/>
      </a:dk2>
      <a:lt2>
        <a:srgbClr val="DDDDDD"/>
      </a:lt2>
      <a:accent1>
        <a:srgbClr val="3468A6"/>
      </a:accent1>
      <a:accent2>
        <a:srgbClr val="E49D1C"/>
      </a:accent2>
      <a:accent3>
        <a:srgbClr val="AEB3C4"/>
      </a:accent3>
      <a:accent4>
        <a:srgbClr val="DADADA"/>
      </a:accent4>
      <a:accent5>
        <a:srgbClr val="AEB9D0"/>
      </a:accent5>
      <a:accent6>
        <a:srgbClr val="CF8E18"/>
      </a:accent6>
      <a:hlink>
        <a:srgbClr val="308F9C"/>
      </a:hlink>
      <a:folHlink>
        <a:srgbClr val="E25832"/>
      </a:folHlink>
    </a:clrScheme>
    <a:fontScheme name="444TGp_building_dark_ani">
      <a:majorFont>
        <a:latin typeface="Lucida Sans Unicode"/>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00"/>
            </a:gs>
            <a:gs pos="100000">
              <a:srgbClr val="FFFF00">
                <a:gamma/>
                <a:shade val="46275"/>
                <a:invGamma/>
              </a:srgbClr>
            </a:gs>
          </a:gsLst>
          <a:path path="rect">
            <a:fillToRect l="50000" t="50000" r="50000" b="50000"/>
          </a:path>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1">
          <a:gsLst>
            <a:gs pos="0">
              <a:srgbClr val="FFFF00"/>
            </a:gs>
            <a:gs pos="100000">
              <a:srgbClr val="FFFF00">
                <a:gamma/>
                <a:shade val="46275"/>
                <a:invGamma/>
              </a:srgbClr>
            </a:gs>
          </a:gsLst>
          <a:path path="rect">
            <a:fillToRect l="50000" t="50000" r="50000" b="50000"/>
          </a:path>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444TGp_building_dark_ani 1">
        <a:dk1>
          <a:srgbClr val="000000"/>
        </a:dk1>
        <a:lt1>
          <a:srgbClr val="FFFFFF"/>
        </a:lt1>
        <a:dk2>
          <a:srgbClr val="445E7A"/>
        </a:dk2>
        <a:lt2>
          <a:srgbClr val="DDDDDD"/>
        </a:lt2>
        <a:accent1>
          <a:srgbClr val="417799"/>
        </a:accent1>
        <a:accent2>
          <a:srgbClr val="009999"/>
        </a:accent2>
        <a:accent3>
          <a:srgbClr val="B0B6BE"/>
        </a:accent3>
        <a:accent4>
          <a:srgbClr val="DADADA"/>
        </a:accent4>
        <a:accent5>
          <a:srgbClr val="B0BDCA"/>
        </a:accent5>
        <a:accent6>
          <a:srgbClr val="008A8A"/>
        </a:accent6>
        <a:hlink>
          <a:srgbClr val="C47C40"/>
        </a:hlink>
        <a:folHlink>
          <a:srgbClr val="E25832"/>
        </a:folHlink>
      </a:clrScheme>
      <a:clrMap bg1="dk2" tx1="lt1" bg2="dk1" tx2="lt2" accent1="accent1" accent2="accent2" accent3="accent3" accent4="accent4" accent5="accent5" accent6="accent6" hlink="hlink" folHlink="folHlink"/>
    </a:extraClrScheme>
    <a:extraClrScheme>
      <a:clrScheme name="444TGp_building_dark_ani 2">
        <a:dk1>
          <a:srgbClr val="000514"/>
        </a:dk1>
        <a:lt1>
          <a:srgbClr val="FFFFFF"/>
        </a:lt1>
        <a:dk2>
          <a:srgbClr val="006699"/>
        </a:dk2>
        <a:lt2>
          <a:srgbClr val="E5E5FF"/>
        </a:lt2>
        <a:accent1>
          <a:srgbClr val="2A7CD6"/>
        </a:accent1>
        <a:accent2>
          <a:srgbClr val="A886E0"/>
        </a:accent2>
        <a:accent3>
          <a:srgbClr val="AAB8CA"/>
        </a:accent3>
        <a:accent4>
          <a:srgbClr val="DADADA"/>
        </a:accent4>
        <a:accent5>
          <a:srgbClr val="ACBFE8"/>
        </a:accent5>
        <a:accent6>
          <a:srgbClr val="9879CB"/>
        </a:accent6>
        <a:hlink>
          <a:srgbClr val="25B9E7"/>
        </a:hlink>
        <a:folHlink>
          <a:srgbClr val="99CC00"/>
        </a:folHlink>
      </a:clrScheme>
      <a:clrMap bg1="dk2" tx1="lt1" bg2="dk1" tx2="lt2" accent1="accent1" accent2="accent2" accent3="accent3" accent4="accent4" accent5="accent5" accent6="accent6" hlink="hlink" folHlink="folHlink"/>
    </a:extraClrScheme>
    <a:extraClrScheme>
      <a:clrScheme name="444TGp_building_dark_ani 3">
        <a:dk1>
          <a:srgbClr val="000000"/>
        </a:dk1>
        <a:lt1>
          <a:srgbClr val="FFFFFF"/>
        </a:lt1>
        <a:dk2>
          <a:srgbClr val="34518A"/>
        </a:dk2>
        <a:lt2>
          <a:srgbClr val="DDDDDD"/>
        </a:lt2>
        <a:accent1>
          <a:srgbClr val="3468A6"/>
        </a:accent1>
        <a:accent2>
          <a:srgbClr val="E49D1C"/>
        </a:accent2>
        <a:accent3>
          <a:srgbClr val="AEB3C4"/>
        </a:accent3>
        <a:accent4>
          <a:srgbClr val="DADADA"/>
        </a:accent4>
        <a:accent5>
          <a:srgbClr val="AEB9D0"/>
        </a:accent5>
        <a:accent6>
          <a:srgbClr val="CF8E18"/>
        </a:accent6>
        <a:hlink>
          <a:srgbClr val="308F9C"/>
        </a:hlink>
        <a:folHlink>
          <a:srgbClr val="E258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软件工程导论</Template>
  <TotalTime>10437</TotalTime>
  <Words>13691</Words>
  <Application>Microsoft Office PowerPoint</Application>
  <PresentationFormat>全屏显示(4:3)</PresentationFormat>
  <Paragraphs>1701</Paragraphs>
  <Slides>187</Slides>
  <Notes>10</Notes>
  <HiddenSlides>0</HiddenSlides>
  <MMClips>0</MMClips>
  <ScaleCrop>false</ScaleCrop>
  <HeadingPairs>
    <vt:vector size="4" baseType="variant">
      <vt:variant>
        <vt:lpstr>主题</vt:lpstr>
      </vt:variant>
      <vt:variant>
        <vt:i4>1</vt:i4>
      </vt:variant>
      <vt:variant>
        <vt:lpstr>幻灯片标题</vt:lpstr>
      </vt:variant>
      <vt:variant>
        <vt:i4>187</vt:i4>
      </vt:variant>
    </vt:vector>
  </HeadingPairs>
  <TitlesOfParts>
    <vt:vector size="188" baseType="lpstr">
      <vt:lpstr>444TGp_building_dark_ani</vt:lpstr>
      <vt:lpstr>软件工程</vt:lpstr>
      <vt:lpstr>教师简介</vt:lpstr>
      <vt:lpstr>PowerPoint 演示文稿</vt:lpstr>
      <vt:lpstr>PowerPoint 演示文稿</vt:lpstr>
      <vt:lpstr>        参考资料（续）</vt:lpstr>
      <vt:lpstr>参考资料（续）</vt:lpstr>
      <vt:lpstr>PowerPoint 演示文稿</vt:lpstr>
      <vt:lpstr>SOFTWARE ENGINEERING  软件工程 </vt:lpstr>
      <vt:lpstr>软件工程简介</vt:lpstr>
      <vt:lpstr>1.1 concept and characters of software 软件的概念和特点</vt:lpstr>
      <vt:lpstr>PowerPoint 演示文稿</vt:lpstr>
      <vt:lpstr>按照服务目的的不同划分的文档类型</vt:lpstr>
      <vt:lpstr>二、Characters of Software 软件的性质 </vt:lpstr>
      <vt:lpstr>PowerPoint 演示文稿</vt:lpstr>
      <vt:lpstr>PowerPoint 演示文稿</vt:lpstr>
      <vt:lpstr>PowerPoint 演示文稿</vt:lpstr>
      <vt:lpstr>三、软件的特点</vt:lpstr>
      <vt:lpstr>PowerPoint 演示文稿</vt:lpstr>
      <vt:lpstr>软件工程简介</vt:lpstr>
      <vt:lpstr>1.2 软件的分类</vt:lpstr>
      <vt:lpstr>一、按软件的功能进行划分 </vt:lpstr>
      <vt:lpstr>PowerPoint 演示文稿</vt:lpstr>
      <vt:lpstr>PowerPoint 演示文稿</vt:lpstr>
      <vt:lpstr>PowerPoint 演示文稿</vt:lpstr>
      <vt:lpstr>二、按软件规模进行划分</vt:lpstr>
      <vt:lpstr>三、按软件工作方式划分 </vt:lpstr>
      <vt:lpstr>PowerPoint 演示文稿</vt:lpstr>
      <vt:lpstr>四、按软件服务对象的范围划分</vt:lpstr>
      <vt:lpstr>五、按使用的频度进行划分 </vt:lpstr>
      <vt:lpstr>六、按软件失效的影响进行划分 </vt:lpstr>
      <vt:lpstr>软件工程简介</vt:lpstr>
      <vt:lpstr>1.3 Software Crisis    软件危机</vt:lpstr>
      <vt:lpstr>计算机发展的各个阶段的技术表 </vt:lpstr>
      <vt:lpstr>一、Evolution of Software 软件的进化 </vt:lpstr>
      <vt:lpstr>软件最根本的变化 </vt:lpstr>
      <vt:lpstr>二、Phenomena of Software Crisis 软件危机的表现 </vt:lpstr>
      <vt:lpstr>PowerPoint 演示文稿</vt:lpstr>
      <vt:lpstr>PowerPoint 演示文稿</vt:lpstr>
      <vt:lpstr>三、Reason of Software Crisis  软件危机的原因 </vt:lpstr>
      <vt:lpstr>Reason of Software Crisis  软件危机的原因</vt:lpstr>
      <vt:lpstr>Reason of Software Crisis  软件危机的原因</vt:lpstr>
      <vt:lpstr>PowerPoint 演示文稿</vt:lpstr>
      <vt:lpstr>PowerPoint 演示文稿</vt:lpstr>
      <vt:lpstr>PowerPoint 演示文稿</vt:lpstr>
      <vt:lpstr>PowerPoint 演示文稿</vt:lpstr>
      <vt:lpstr>          消除软件危机的途径</vt:lpstr>
      <vt:lpstr>              消除软件危机的途径</vt:lpstr>
      <vt:lpstr>         消除软件危机的途径</vt:lpstr>
      <vt:lpstr>软件工程简介</vt:lpstr>
      <vt:lpstr>   1.4 What is software engineering? 什么是软件工程</vt:lpstr>
      <vt:lpstr>一、软件工程的思想</vt:lpstr>
      <vt:lpstr>PowerPoint 演示文稿</vt:lpstr>
      <vt:lpstr>二、软件工程的定义</vt:lpstr>
      <vt:lpstr>关于软件工程的一些定义</vt:lpstr>
      <vt:lpstr>关于软件工程的一些定义</vt:lpstr>
      <vt:lpstr>关于软件工程的一些定义</vt:lpstr>
      <vt:lpstr>PowerPoint 演示文稿</vt:lpstr>
      <vt:lpstr>三、软件工程的三个要素：方法、工具和过程</vt:lpstr>
      <vt:lpstr>PowerPoint 演示文稿</vt:lpstr>
      <vt:lpstr>PowerPoint 演示文稿</vt:lpstr>
      <vt:lpstr>PowerPoint 演示文稿</vt:lpstr>
      <vt:lpstr>PowerPoint 演示文稿</vt:lpstr>
      <vt:lpstr>  传统方法学</vt:lpstr>
      <vt:lpstr>传统方法学的优点</vt:lpstr>
      <vt:lpstr>传统方法学存在的问题</vt:lpstr>
      <vt:lpstr>面向对象方法学</vt:lpstr>
      <vt:lpstr>面向对象方法学</vt:lpstr>
      <vt:lpstr>面向对象方法学的优点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软件工程简介</vt:lpstr>
      <vt:lpstr>1.5 What Is Good Software? 什么是好软件</vt:lpstr>
      <vt:lpstr>PowerPoint 演示文稿</vt:lpstr>
      <vt:lpstr>PowerPoint 演示文稿</vt:lpstr>
      <vt:lpstr>PowerPoint 演示文稿</vt:lpstr>
      <vt:lpstr>Quality terminology 关于质量的术语 </vt:lpstr>
      <vt:lpstr>质量的观点</vt:lpstr>
      <vt:lpstr>Garvin  质量观点</vt:lpstr>
      <vt:lpstr>Kitchenham &amp; Pfleeger 的观点</vt:lpstr>
      <vt:lpstr>PowerPoint 演示文稿</vt:lpstr>
      <vt:lpstr>The Quality of the Product产品质量</vt:lpstr>
      <vt:lpstr>McCall’s Quality Model</vt:lpstr>
      <vt:lpstr>McCall’s Quality Model</vt:lpstr>
      <vt:lpstr>McCall’s Quality Model</vt:lpstr>
      <vt:lpstr>软件质量要素 （产品运行）</vt:lpstr>
      <vt:lpstr>软件质量要素 （产品修改）</vt:lpstr>
      <vt:lpstr>软件质量要素 （产品变迁）</vt:lpstr>
      <vt:lpstr>Tips: 质量要素评价准则(McCall)</vt:lpstr>
      <vt:lpstr>Tips: 质量要素评价准则(McCall)</vt:lpstr>
      <vt:lpstr>Tips: 质量要素评价准则(McCall)</vt:lpstr>
      <vt:lpstr>外部质量因素与产品评价准则的联系 </vt:lpstr>
      <vt:lpstr>ANSI/IEEE Std 729-1983 软件质量定义</vt:lpstr>
      <vt:lpstr>M.J. Fisher软件质量定义 </vt:lpstr>
      <vt:lpstr>ISO/IEC9126质量特性 （1991）</vt:lpstr>
      <vt:lpstr>The Quality of the Process 过程质量 </vt:lpstr>
      <vt:lpstr>The Quality of the Process 过程质量 </vt:lpstr>
      <vt:lpstr>CMM模型</vt:lpstr>
      <vt:lpstr>CMM-SEI能力成熟度模型</vt:lpstr>
      <vt:lpstr>Quality in the Context of the Business Environment 商业环境中的质量 </vt:lpstr>
      <vt:lpstr>ROI(Return On Investment) 投资回报</vt:lpstr>
      <vt:lpstr>不同界别对ROI的不同解释</vt:lpstr>
      <vt:lpstr>软件工程标准</vt:lpstr>
      <vt:lpstr>软件工程标准的意义</vt:lpstr>
      <vt:lpstr>软件工程标准的分类</vt:lpstr>
      <vt:lpstr>软件工程标准的级别</vt:lpstr>
      <vt:lpstr>PowerPoint 演示文稿</vt:lpstr>
      <vt:lpstr>PowerPoint 演示文稿</vt:lpstr>
      <vt:lpstr>PowerPoint 演示文稿</vt:lpstr>
      <vt:lpstr>PowerPoint 演示文稿</vt:lpstr>
      <vt:lpstr>PowerPoint 演示文稿</vt:lpstr>
      <vt:lpstr>中国的软件工程标准化</vt:lpstr>
      <vt:lpstr>中国的软件工程标准化</vt:lpstr>
      <vt:lpstr>软件质量认证</vt:lpstr>
      <vt:lpstr>PowerPoint 演示文稿</vt:lpstr>
      <vt:lpstr>PowerPoint 演示文稿</vt:lpstr>
      <vt:lpstr>PowerPoint 演示文稿</vt:lpstr>
      <vt:lpstr>软件工程简介</vt:lpstr>
      <vt:lpstr>1.6 Who Does Software Engineering谁来做软件工程？ </vt:lpstr>
      <vt:lpstr> 软件工程涉及的人员</vt:lpstr>
      <vt:lpstr>PowerPoint 演示文稿</vt:lpstr>
      <vt:lpstr>二、Where Software engineer Fit In? 软件工程师适合做什么 </vt:lpstr>
      <vt:lpstr>Where Software engineer Fit In? 软件工程师适合做什么 </vt:lpstr>
      <vt:lpstr>三、Members of Development Team 开发团队的成员 </vt:lpstr>
      <vt:lpstr>PowerPoint 演示文稿</vt:lpstr>
      <vt:lpstr>PowerPoint 演示文稿</vt:lpstr>
      <vt:lpstr>PowerPoint 演示文稿</vt:lpstr>
      <vt:lpstr>四、 How Successful Have We Been?   我们已经取得了哪些进展？  </vt:lpstr>
      <vt:lpstr>PowerPoint 演示文稿</vt:lpstr>
      <vt:lpstr>PowerPoint 演示文稿</vt:lpstr>
      <vt:lpstr>软件工程简介</vt:lpstr>
      <vt:lpstr>1.7 Systems approach  系统方法</vt:lpstr>
      <vt:lpstr>PowerPoint 演示文稿</vt:lpstr>
      <vt:lpstr>PowerPoint 演示文稿</vt:lpstr>
      <vt:lpstr>Example of systems 系统举例</vt:lpstr>
      <vt:lpstr>二、Systems approach系统方法</vt:lpstr>
      <vt:lpstr>软件工程简介</vt:lpstr>
      <vt:lpstr>1.8  An Engineering Approach   工程的方法</vt:lpstr>
      <vt:lpstr>Building a house</vt:lpstr>
      <vt:lpstr>软件开发活动的内容</vt:lpstr>
      <vt:lpstr>软件工程简介</vt:lpstr>
      <vt:lpstr>1.9 How has software engineering changed 软件工程的变化 </vt:lpstr>
      <vt:lpstr> </vt:lpstr>
      <vt:lpstr>一、Key Factors that Have Changed Software Engineering Practices 改变软件工程实践的关键因素 （Wasserman) </vt:lpstr>
      <vt:lpstr>PowerPoint 演示文稿</vt:lpstr>
      <vt:lpstr>PowerPoint 演示文稿</vt:lpstr>
      <vt:lpstr>二、软件工程规范的基础概念 （Wasserman）</vt:lpstr>
      <vt:lpstr>Abstraction 抽象</vt:lpstr>
      <vt:lpstr>Analysis and design methods and notations 分析、设计方法和符号 </vt:lpstr>
      <vt:lpstr>Prototyping原型</vt:lpstr>
      <vt:lpstr>Software architecture软件体系结构</vt:lpstr>
      <vt:lpstr>Software Process软件过程</vt:lpstr>
      <vt:lpstr>软件过程开发的差别</vt:lpstr>
      <vt:lpstr>Reuse 复用</vt:lpstr>
      <vt:lpstr>Measurement 度量</vt:lpstr>
      <vt:lpstr>Tool and integrated environments  工具和集成环境</vt:lpstr>
      <vt:lpstr>PowerPoint 演示文稿</vt:lpstr>
      <vt:lpstr>PowerPoint 演示文稿</vt:lpstr>
      <vt:lpstr>软件工程简介</vt:lpstr>
      <vt:lpstr>1.10 再看软件工程</vt:lpstr>
      <vt:lpstr>二、软件工程框架</vt:lpstr>
      <vt:lpstr>三、软件工程项目的基本目标 </vt:lpstr>
      <vt:lpstr>PowerPoint 演示文稿</vt:lpstr>
      <vt:lpstr>软件工程目标之间存在的相互关系 </vt:lpstr>
      <vt:lpstr>PowerPoint 演示文稿</vt:lpstr>
      <vt:lpstr>四、软件工程活动</vt:lpstr>
      <vt:lpstr>五、软件工程原则</vt:lpstr>
      <vt:lpstr>PowerPoint 演示文稿</vt:lpstr>
      <vt:lpstr>PowerPoint 演示文稿</vt:lpstr>
      <vt:lpstr>PowerPoint 演示文稿</vt:lpstr>
      <vt:lpstr>PowerPoint 演示文稿</vt:lpstr>
      <vt:lpstr>PowerPoint 演示文稿</vt:lpstr>
      <vt:lpstr>六、软件工程的基本准则 </vt:lpstr>
      <vt:lpstr>B. W. Boehm的软件工程基本准则</vt:lpstr>
      <vt:lpstr>B. W. Boehm的软件工程基本准则</vt:lpstr>
      <vt:lpstr>B. W. Boehm的软件工程基本准则</vt:lpstr>
      <vt:lpstr>B. W. Boehm的软件工程基本准则</vt:lpstr>
      <vt:lpstr>B. W. Boehm的软件工程基本准则</vt:lpstr>
      <vt:lpstr>七、软件工程的范围</vt:lpstr>
      <vt:lpstr>八、软件的发展趋势</vt:lpstr>
      <vt:lpstr>PowerPoint 演示文稿</vt:lpstr>
    </vt:vector>
  </TitlesOfParts>
  <Company>JLU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MCG</dc:creator>
  <cp:lastModifiedBy>chy</cp:lastModifiedBy>
  <cp:revision>530</cp:revision>
  <dcterms:created xsi:type="dcterms:W3CDTF">2007-10-30T09:57:15Z</dcterms:created>
  <dcterms:modified xsi:type="dcterms:W3CDTF">2023-08-23T03:03:38Z</dcterms:modified>
</cp:coreProperties>
</file>