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70"/>
  </p:notesMasterIdLst>
  <p:sldIdLst>
    <p:sldId id="280" r:id="rId2"/>
    <p:sldId id="277" r:id="rId3"/>
    <p:sldId id="278" r:id="rId4"/>
    <p:sldId id="338" r:id="rId5"/>
    <p:sldId id="279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401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5" r:id="rId43"/>
    <p:sldId id="374" r:id="rId44"/>
    <p:sldId id="376" r:id="rId45"/>
    <p:sldId id="377" r:id="rId46"/>
    <p:sldId id="378" r:id="rId47"/>
    <p:sldId id="379" r:id="rId48"/>
    <p:sldId id="380" r:id="rId49"/>
    <p:sldId id="382" r:id="rId50"/>
    <p:sldId id="381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394" r:id="rId62"/>
    <p:sldId id="393" r:id="rId63"/>
    <p:sldId id="396" r:id="rId64"/>
    <p:sldId id="395" r:id="rId65"/>
    <p:sldId id="397" r:id="rId66"/>
    <p:sldId id="399" r:id="rId67"/>
    <p:sldId id="398" r:id="rId68"/>
    <p:sldId id="400" r:id="rId69"/>
  </p:sldIdLst>
  <p:sldSz cx="12192000" cy="6858000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96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7" autoAdjust="0"/>
  </p:normalViewPr>
  <p:slideViewPr>
    <p:cSldViewPr snapToGrid="0">
      <p:cViewPr varScale="1">
        <p:scale>
          <a:sx n="86" d="100"/>
          <a:sy n="86" d="100"/>
        </p:scale>
        <p:origin x="35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30DA7-F380-4CE4-BDC2-F6F5756B184B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3F8F3-4969-4692-A596-B88B59DE0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5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15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7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90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99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71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154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46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20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076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028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9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6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37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64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680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26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1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11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49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43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82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8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029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01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713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481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677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78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028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035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63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137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63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056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514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759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2227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87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116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857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934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9404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5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638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969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7798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155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58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976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5408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779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628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335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54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550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8996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750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9636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501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204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0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84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43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72DF-5EA5-49D9-84A3-968ABE71B8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9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9C33-EFBE-4E34-A5DE-980380699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019A4E-5220-41D3-B948-8CE5DC532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19C3F-A8E4-498B-BC4B-0ACD3547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1C1-B439-4644-A8B2-7C578EDAC613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D730C-DBCB-4930-8915-F1964306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5E755-F37B-4FC1-A224-94EDCED9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5F76-91FE-445B-A2A9-EE5041DA9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6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DD393-0E0A-4632-8921-964F9754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5F8A2-D204-4062-A1F9-73C6B5E7C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DE87F-6AF9-4661-B58A-FDEF579C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1C1-B439-4644-A8B2-7C578EDAC613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6A527-921E-467C-8A25-8D45C6DA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14605-5FB7-4406-B59C-1AACA7A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5F76-91FE-445B-A2A9-EE5041DA9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4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4B7B9F-6BC5-43EA-BC6A-AD2C282A6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D1313A-7390-4CFC-90C4-DFE536408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78297-BF0C-42EE-B8D5-A50655F9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1C1-B439-4644-A8B2-7C578EDAC613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5A1EC-B42A-4FC4-9379-3F3E03F4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E33D8-7AD9-474C-837C-6C83D46F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5F76-91FE-445B-A2A9-EE5041DA9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5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91076-0E2A-461F-B50A-624AFADA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8A48BD-FDBF-4E42-BE45-5C1132A7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C913B-E03B-444D-A244-6E55EA66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1C1-B439-4644-A8B2-7C578EDAC613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7D261-B2BD-416D-B122-6492B03C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17E8E-F212-44D2-A516-2254757D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5F76-91FE-445B-A2A9-EE5041DA9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5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7EAFA-6B80-45DD-9145-B862D384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40B53-1E54-46F3-8E30-6D4FBAC0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67987-81B9-4935-9FF9-19FC7B48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1C1-B439-4644-A8B2-7C578EDAC613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BB653-C803-41BB-91D8-3D9C6A1A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14BE6-83EB-4AFE-86AC-5DAF6690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5F76-91FE-445B-A2A9-EE5041DA9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28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5E058-8CBE-4E55-9B67-EDFDC98E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4DD11-1EAD-4E42-8907-0FCB9F4AB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179C4F-0963-483D-86E5-8FFFD230F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A6C55-5D1C-49DB-B5F6-A8F9D85C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1C1-B439-4644-A8B2-7C578EDAC613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443810-C835-49E2-B954-1414FE58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E313A-2B4E-4540-B5EA-E12E66BF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5F76-91FE-445B-A2A9-EE5041DA9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1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6B06D-18DF-4AD7-8E29-9AB4FCDF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30DD94-E5B0-4B43-81CF-CB2E70348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0972C9-ED95-4E39-AD74-B171C4C3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2A14E8-644C-4338-84D5-3E5D65D18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AE91F5-461B-4E22-945F-7A85514D8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B13F38-3D75-4F3F-B337-67F24660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1C1-B439-4644-A8B2-7C578EDAC613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5EB01F-A14C-41F7-84C0-22D57EC9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738C9C-509E-4528-9203-D0995B70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5F76-91FE-445B-A2A9-EE5041DA9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B0D57-144D-4607-9A9D-6BDCC0F8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CD3F26-6862-4616-8ADA-52A1A084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1C1-B439-4644-A8B2-7C578EDAC613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1AB308-1E5B-4B9C-8223-142E775B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2CC0B5-FBF5-4866-8E28-B6451B1A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5F76-91FE-445B-A2A9-EE5041DA9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0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228070-BEB6-4FC1-97B0-48B1F814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1C1-B439-4644-A8B2-7C578EDAC613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30CB1D-F27F-4550-A9B8-D4DBD1C0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A2403-29C5-4C72-9847-27B0A9A6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5F76-91FE-445B-A2A9-EE5041DA9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5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0D9A2-9DF7-4D9A-A779-A7C35C29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EEEF8-E182-4D5E-8A16-73F574128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64A346-372C-48F9-8645-2DF96797B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91186-64B9-4429-8581-00091B92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1C1-B439-4644-A8B2-7C578EDAC613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C234E-E2B1-47C0-99C6-6923C888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F97F4-AFC6-419D-A9D7-71FFFA61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5F76-91FE-445B-A2A9-EE5041DA9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6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3DF82-297E-4BCF-845E-6C70CA84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ACE2D8-1AB6-4DF8-B326-AB528EC5D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52464-8EAB-4263-B9B6-4CE185D1F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6A6E5-6EE2-48BF-9377-D91C7B9B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1C1-B439-4644-A8B2-7C578EDAC613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51300-4836-4DE4-83CF-F8177507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67CDD3-A265-4C1B-8914-8DCA6628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65F76-91FE-445B-A2A9-EE5041DA9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7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8F20CB-4291-4956-BD46-B8FBA07B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62D8F5-62FA-4502-9B7A-80FD0E91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4924F-82F5-4875-8DCA-8A277BD20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9D1C1-B439-4644-A8B2-7C578EDAC613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31957-3ACA-4464-B644-09A68CA3D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47C67-520A-4851-B827-00F503A18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5F76-91FE-445B-A2A9-EE5041DA93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B27F0-20DA-4033-8E55-1D69FD522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知识工程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48EC22-16DD-4AB9-91B7-6C11D27C5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23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037" y="1525814"/>
                <a:ext cx="11481802" cy="5149756"/>
              </a:xfrm>
            </p:spPr>
            <p:txBody>
              <a:bodyPr>
                <a:noAutofit/>
              </a:bodyPr>
              <a:lstStyle/>
              <a:p>
                <a:pPr eaLnBrk="0" fontAlgn="base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 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1.7   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初等概念的交（系指集合论意义下的交运算）组成基本概念。</a:t>
                </a:r>
              </a:p>
              <a:p>
                <a:pPr marL="0" indent="0" eaLnBrk="0" fontAlgn="base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例子：例如年老和生病都可能是某知识库的初等概念，但年老且生病就是该知识库的一个基本概念。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 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1.8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对任意 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∅⊂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𝑷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，所有的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基本概念的簇为知识库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的基本概念族或基本范畴族。</a:t>
                </a:r>
                <a:endParaRPr lang="en-US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1.9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是知识库，定义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d>
                      <m:d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𝑲</m:t>
                        </m:r>
                      </m:e>
                    </m:d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d>
                      <m:d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𝑷</m:t>
                        </m:r>
                      </m:e>
                    </m:d>
                    <m:r>
                      <a:rPr lang="en-US" altLang="zh-CN" sz="2400" b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: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∅≠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𝑷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上所有等价关系集合。</a:t>
                </a:r>
                <a:endParaRPr lang="en-US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36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系指由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所有初等关系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所有初等关系派生出来的最小等价关系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不可分辨关系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组成的集合，并且在集合论意义下，对于等价关系的交运算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是封闭的。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037" y="1525814"/>
                <a:ext cx="11481802" cy="5149756"/>
              </a:xfrm>
              <a:blipFill>
                <a:blip r:embed="rId3"/>
                <a:stretch>
                  <a:fillRect l="-796" r="-796" b="-4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67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037" y="1525814"/>
                <a:ext cx="11481802" cy="5149756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1.10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任意有限个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基本范畴的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并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范畴（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-category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1.11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知识库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中的全部范畴构成的簇称为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范畴簇（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-categories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indent="0" algn="l" eaLnBrk="0" fontAlgn="base">
                  <a:lnSpc>
                    <a:spcPct val="150000"/>
                  </a:lnSpc>
                  <a:spcBef>
                    <a:spcPts val="420"/>
                  </a:spcBef>
                  <a:spcAft>
                    <a:spcPts val="0"/>
                  </a:spcAft>
                  <a:buNone/>
                </a:pPr>
                <a:endParaRPr lang="en-US" altLang="zh-CN" sz="2400" b="1" kern="0" spc="-25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0" indent="0" algn="l" eaLnBrk="0" fontAlgn="base">
                  <a:lnSpc>
                    <a:spcPct val="150000"/>
                  </a:lnSpc>
                  <a:spcBef>
                    <a:spcPts val="420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kern="0" spc="-2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Note:</a:t>
                </a:r>
                <a:r>
                  <a:rPr lang="en-US" altLang="zh-CN" sz="2400" b="1" kern="0" spc="9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b="1" kern="0" spc="-2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区分如下概念：</a:t>
                </a:r>
                <a:endParaRPr lang="zh-CN" altLang="en-US" sz="2400" b="1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6510" marR="48260" algn="l" eaLnBrk="0" fontAlgn="base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sz="2400" b="1" kern="0" spc="-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Concept\Category</a:t>
                </a:r>
                <a:r>
                  <a:rPr lang="zh-CN" altLang="en-US" sz="2400" b="1" kern="0" spc="-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（任意子集）、</a:t>
                </a:r>
                <a:r>
                  <a:rPr lang="en-US" altLang="zh-CN" sz="2400" b="1" kern="0" spc="-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Elementary  concept\</a:t>
                </a:r>
                <a:r>
                  <a:rPr lang="en-US" altLang="zh-CN" sz="2400" b="1" kern="0" spc="-1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Category</a:t>
                </a:r>
                <a:r>
                  <a:rPr lang="en-US" altLang="zh-CN" sz="2400" b="1" kern="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kern="0" spc="-6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（一个等价关系对应的等价类集合）、</a:t>
                </a:r>
                <a:r>
                  <a:rPr lang="en-US" altLang="zh-CN" sz="2400" b="1" kern="0" spc="-6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Basic concept\C</a:t>
                </a:r>
                <a:r>
                  <a:rPr lang="en-US" altLang="zh-CN" sz="2400" b="1" kern="0" spc="-6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ategory</a:t>
                </a:r>
                <a:r>
                  <a:rPr lang="zh-CN" altLang="en-US" sz="2400" b="1" kern="0" spc="-6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（多</a:t>
                </a:r>
                <a:r>
                  <a:rPr lang="zh-CN" altLang="en-US" sz="2400" b="1" kern="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kern="0" spc="-1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个等价关系构成不可分辨关系对应的等价类集合）</a:t>
                </a:r>
                <a:endParaRPr lang="zh-CN" altLang="en-US" sz="2400" b="1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6510" marR="0" algn="l" eaLnBrk="0" fontAlgn="base">
                  <a:lnSpc>
                    <a:spcPct val="150000"/>
                  </a:lnSpc>
                  <a:spcBef>
                    <a:spcPts val="440"/>
                  </a:spcBef>
                  <a:spcAft>
                    <a:spcPts val="0"/>
                  </a:spcAft>
                </a:pPr>
                <a:r>
                  <a:rPr lang="zh-CN" altLang="en-US" sz="2400" b="1" kern="0" spc="-1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相应的有：</a:t>
                </a:r>
                <a:r>
                  <a:rPr lang="en-US" altLang="zh-CN" sz="2400" b="1" kern="0" spc="-1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Knowledge</a:t>
                </a:r>
                <a:r>
                  <a:rPr lang="en-US" altLang="zh-CN" sz="2400" b="1" kern="0" spc="29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kern="0" spc="-1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（任意子集构成的集合）、 </a:t>
                </a:r>
                <a:r>
                  <a:rPr lang="en-US" altLang="zh-CN" sz="2400" b="1" kern="0" spc="-1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Elementary</a:t>
                </a:r>
                <a:r>
                  <a:rPr lang="en-US" altLang="zh-CN" sz="2400" b="1" spc="-1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kern="0" spc="-2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knowledge</a:t>
                </a:r>
                <a:r>
                  <a:rPr lang="zh-CN" altLang="en-US" sz="2400" b="1" kern="0" spc="-2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（一个等价关系）、</a:t>
                </a:r>
                <a:r>
                  <a:rPr lang="en-US" altLang="zh-CN" sz="2400" b="1" kern="0" spc="-2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Basic  knowledge</a:t>
                </a:r>
                <a:r>
                  <a:rPr lang="zh-CN" altLang="en-US" sz="2400" b="1" kern="0" spc="-2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（多个等价关系</a:t>
                </a:r>
                <a:r>
                  <a:rPr lang="zh-CN" altLang="en-US" sz="2400" b="1" kern="0" spc="-3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构成不可分辨关系）</a:t>
                </a:r>
                <a:endParaRPr lang="zh-CN" altLang="en-US" sz="2400" b="1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037" y="1525814"/>
                <a:ext cx="11481802" cy="5149756"/>
              </a:xfrm>
              <a:blipFill>
                <a:blip r:embed="rId3"/>
                <a:stretch>
                  <a:fillRect l="-796" b="-4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47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037" y="1525814"/>
                <a:ext cx="11481802" cy="51497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360"/>
                  </a:spcBef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】设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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为玩具积木集合，共有红、蓝、绿三种颜色，圆形、方形和三角形等三种形状，分大、小两种型号。具体见</a:t>
                </a:r>
                <a:r>
                  <a:rPr lang="zh-CN" altLang="en-US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下表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037" y="1525814"/>
                <a:ext cx="11481802" cy="5149756"/>
              </a:xfrm>
              <a:blipFill>
                <a:blip r:embed="rId3"/>
                <a:stretch>
                  <a:fillRect l="-796" r="-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7C82684-A735-4062-B751-67475719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362" y="2851377"/>
            <a:ext cx="7091153" cy="35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0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019" y="1525814"/>
                <a:ext cx="11481802" cy="5149756"/>
              </a:xfrm>
            </p:spPr>
            <p:txBody>
              <a:bodyPr>
                <a:noAutofit/>
              </a:bodyPr>
              <a:lstStyle/>
              <a:p>
                <a:pPr indent="0" algn="just">
                  <a:lnSpc>
                    <a:spcPct val="150000"/>
                  </a:lnSpc>
                  <a:buNone/>
                  <a:tabLst>
                    <a:tab pos="1600200" algn="l"/>
                  </a:tabLst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上，我们可以定义三个等价关系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（同颜色）、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（同形状）和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（同型号），则有如下等价类：</a:t>
                </a:r>
                <a:endParaRPr lang="en-US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  <a:tabLst>
                    <a:tab pos="1600200" algn="l"/>
                  </a:tabLst>
                </a:pP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𝟕</m:t>
                            </m:r>
                          </m:sub>
                        </m:sSub>
                      </m:e>
                    </m:d>
                    <m:r>
                      <a:rPr lang="en-US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𝟖</m:t>
                            </m:r>
                          </m:sub>
                        </m:sSub>
                      </m:e>
                    </m:d>
                    <m:r>
                      <a:rPr lang="en-US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 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  <a:tabLst>
                    <a:tab pos="1600200" algn="l"/>
                  </a:tabLst>
                </a:pP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𝟔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𝟕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𝟖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  <a:tabLst>
                    <a:tab pos="1600200" algn="l"/>
                  </a:tabLst>
                </a:pP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𝟔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𝟕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𝟖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indent="0" algn="just">
                  <a:lnSpc>
                    <a:spcPct val="150000"/>
                  </a:lnSpc>
                  <a:buNone/>
                  <a:tabLst>
                    <a:tab pos="1600200" algn="l"/>
                  </a:tabLst>
                </a:pPr>
                <a:r>
                  <a:rPr lang="zh-CN" altLang="en-US" sz="2400" b="1" kern="0" spc="-2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上面的等价类就是知识库</a:t>
                </a:r>
                <a:r>
                  <a:rPr lang="zh-CN" altLang="en-US" sz="2400" kern="0" spc="-265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𝑲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{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})</m:t>
                    </m:r>
                  </m:oMath>
                </a14:m>
                <a:r>
                  <a:rPr lang="zh-CN" altLang="en-US" sz="2400" b="1" kern="0" spc="-2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b="1" u="sng" kern="0" spc="-2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初等</a:t>
                </a:r>
                <a:r>
                  <a:rPr lang="zh-CN" altLang="en-US" sz="2400" b="1" u="sng" kern="0" spc="-15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概念</a:t>
                </a:r>
                <a:r>
                  <a:rPr lang="zh-CN" altLang="en-US" sz="2400" b="1" kern="0" spc="-15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400" dirty="0"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indent="0" algn="just">
                  <a:lnSpc>
                    <a:spcPct val="150000"/>
                  </a:lnSpc>
                  <a:buNone/>
                  <a:tabLst>
                    <a:tab pos="1600200" algn="l"/>
                  </a:tabLst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019" y="1525814"/>
                <a:ext cx="11481802" cy="5149756"/>
              </a:xfrm>
              <a:blipFill>
                <a:blip r:embed="rId3"/>
                <a:stretch>
                  <a:fillRect r="-3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7C82684-A735-4062-B751-67475719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634" y="2144647"/>
            <a:ext cx="5450366" cy="269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6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019" y="1525814"/>
                <a:ext cx="11481802" cy="5149756"/>
              </a:xfrm>
            </p:spPr>
            <p:txBody>
              <a:bodyPr>
                <a:noAutofit/>
              </a:bodyPr>
              <a:lstStyle/>
              <a:p>
                <a:pPr eaLnBrk="0" fontAlgn="base"/>
                <a:r>
                  <a:rPr lang="zh-CN" altLang="en-US" sz="2400" b="1" u="sng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基本概念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是集合论意义下初等概念的交，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0" fontAlgn="base">
                  <a:buNone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36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𝟕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⋂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𝟕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𝟖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  <a:r>
                  <a:rPr lang="zh-CN" altLang="zh-CN" sz="2400" b="1" kern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𝟕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36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⋂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𝟔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  <a:r>
                  <a:rPr lang="zh-CN" altLang="zh-CN" sz="2400" b="1" kern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i="1" kern="100" baseline="-250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36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𝟖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⋂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𝟕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𝟖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360"/>
                  </a:spcBef>
                  <a:buNone/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分别表示关于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的基本概念“红色三角形”、</a:t>
                </a:r>
                <a:endParaRPr lang="en-US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360"/>
                  </a:spcBef>
                  <a:buNone/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“蓝色正方形”和“绿色三角形”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019" y="1525814"/>
                <a:ext cx="11481802" cy="5149756"/>
              </a:xfrm>
              <a:blipFill>
                <a:blip r:embed="rId3"/>
                <a:stretch>
                  <a:fillRect l="-796" t="-1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7C82684-A735-4062-B751-67475719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578" y="1414813"/>
            <a:ext cx="5268686" cy="26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11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019" y="1525814"/>
                <a:ext cx="11481802" cy="5149756"/>
              </a:xfrm>
            </p:spPr>
            <p:txBody>
              <a:bodyPr>
                <a:noAutofit/>
              </a:bodyPr>
              <a:lstStyle/>
              <a:p>
                <a:pPr eaLnBrk="0" fontAlgn="base"/>
                <a:r>
                  <a:rPr lang="zh-CN" altLang="en-US" sz="2400" b="1" u="sng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基本概念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是集合论意义下初等概念的交，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0" fontAlgn="base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𝟕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⋂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𝟕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𝟖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⋂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𝟕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𝟖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eaLnBrk="0" fontAlgn="base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⋂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⋂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𝟕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𝟖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eaLnBrk="0" fontAlgn="base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𝟖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⋂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𝟕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𝟖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⋂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𝟕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𝟖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eaLnBrk="0" fontAlgn="base">
                  <a:lnSpc>
                    <a:spcPct val="150000"/>
                  </a:lnSpc>
                  <a:buNone/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分别表示关于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的基本概念“红色大三角形”、“蓝色大正方形”和“绿色大三角形”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019" y="1525814"/>
                <a:ext cx="11481802" cy="5149756"/>
              </a:xfrm>
              <a:blipFill>
                <a:blip r:embed="rId3"/>
                <a:stretch>
                  <a:fillRect l="-796" t="-1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7C82684-A735-4062-B751-67475719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14" y="601490"/>
            <a:ext cx="5268686" cy="26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33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019" y="1525814"/>
                <a:ext cx="11481802" cy="5149756"/>
              </a:xfrm>
            </p:spPr>
            <p:txBody>
              <a:bodyPr>
                <a:noAutofit/>
              </a:bodyPr>
              <a:lstStyle/>
              <a:p>
                <a:pPr marL="0" indent="0" eaLnBrk="0" fontAlgn="base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2400" b="1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𝟕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2400" b="1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2400" b="1" i="1" kern="10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400" b="1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𝟕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𝟕</m:t>
                                </m:r>
                              </m:sub>
                            </m:s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dirty="0"/>
                  <a:t>，</a:t>
                </a:r>
                <a:endParaRPr lang="en-US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分别表示关于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的初等概念“红色或蓝色（非绿）”、“蓝色或绿色（非红）”及“红色或绿色（非蓝）”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注意，在这个知识库中，有些概念是无效的。例如集合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⋂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=∅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𝟕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⋂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𝟔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=∅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，这意味着基本概念“蓝色圆形”和“红色正方形”在这个知识库中是不存在的（或为空概念）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019" y="1525814"/>
                <a:ext cx="11481802" cy="5149756"/>
              </a:xfrm>
              <a:blipFill>
                <a:blip r:embed="rId3"/>
                <a:stretch>
                  <a:fillRect l="-796" r="-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7C82684-A735-4062-B751-67475719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243" y="126545"/>
            <a:ext cx="5268686" cy="26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28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7744" y="1525814"/>
                <a:ext cx="11761077" cy="5149756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360"/>
                  </a:spcBef>
                  <a:buNone/>
                </a:pPr>
                <a:r>
                  <a:rPr lang="zh-CN" altLang="en-US" b="1" dirty="0">
                    <a:solidFill>
                      <a:srgbClr val="0000FF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知识库等价、泛化和特化</a:t>
                </a:r>
                <a:endParaRPr lang="en-US" altLang="zh-CN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1.12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𝑷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′=(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𝑸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是两个知识库。如果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d>
                      <m:d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𝑷</m:t>
                        </m:r>
                      </m:e>
                    </m:d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𝑸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𝑼</m:t>
                        </m:r>
                      </m:num>
                      <m:den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𝑷</m:t>
                        </m:r>
                      </m:den>
                    </m:f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𝑸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）等价（两个知识库等价，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equivalent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），记为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≅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</m:oMath>
                </a14:m>
                <a:r>
                  <a:rPr lang="en-US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𝑷</m:t>
                    </m:r>
                    <m:r>
                      <a:rPr lang="zh-CN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≅</m:t>
                    </m:r>
                    <m:r>
                      <a:rPr lang="en-US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𝑸</m:t>
                    </m:r>
                  </m:oMath>
                </a14:m>
                <a:r>
                  <a:rPr lang="en-US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).</a:t>
                </a:r>
                <a:endParaRPr lang="zh-CN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1.12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表明，如果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相同的初等概念集合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，从而相应的所有概念的集合也是相同的，则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zh-CN" altLang="zh-CN" sz="2400" b="1" i="1" kern="1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≅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</m:oMath>
                </a14:m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这意味着无论使用知识库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中的知识还是使用知识库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′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中的知识，都能同样精确地表示论域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的相同事实。</a:t>
                </a:r>
                <a:endParaRPr lang="en-US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744" y="1525814"/>
                <a:ext cx="11761077" cy="5149756"/>
              </a:xfrm>
              <a:blipFill>
                <a:blip r:embed="rId3"/>
                <a:stretch>
                  <a:fillRect l="-1089" r="-3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12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7744" y="1525814"/>
                <a:ext cx="11761077" cy="514975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1.13 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′=(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是两个知识库，如果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𝑰𝑵𝑫</m:t>
                    </m:r>
                    <m:d>
                      <m:dPr>
                        <m:ctrlPr>
                          <a:rPr lang="zh-CN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𝑰𝑵𝑫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，则说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知识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比知识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更精细（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finer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更粗糙（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coarser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或者说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的特化（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specialization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的泛化（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generalization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例如，设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zh-CN" altLang="zh-CN" sz="2400" b="1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都是基于颜色对论域的分类，但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只含有一个绿色对象类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则含有更多的绿色对象类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，譬如关于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每个对象都涉及一个特定色度（波长不同）的绿色（其它颜色与此类似），那么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的特化而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的泛化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。在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中的每一个特定色度的绿色类都包含在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的绿色类中。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因此，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泛化与集合的并运算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相联系，对应于一些概念的并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集合的并运算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，而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特化与集合的交运算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相联系，对应于更小的类（即更细的粒度）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744" y="1525814"/>
                <a:ext cx="11761077" cy="5149756"/>
              </a:xfrm>
              <a:blipFill>
                <a:blip r:embed="rId3"/>
                <a:stretch>
                  <a:fillRect l="-726" r="-363" b="-4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225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44" y="1525814"/>
            <a:ext cx="11761077" cy="51497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1.14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若某等价关系的任意等价类都是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由一个元素构成的集合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（单元素集合），那么这个等价关系是一个相等关系（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equality relation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相等关系代表的知识最精确，分类能力最强。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kern="0" spc="-2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kern="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讨论：分类能力是否越强越好？</a:t>
            </a:r>
            <a:endParaRPr lang="zh-CN" alt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03225" marR="0" algn="l" eaLnBrk="0" fontAlgn="base">
              <a:lnSpc>
                <a:spcPct val="150000"/>
              </a:lnSpc>
              <a:spcBef>
                <a:spcPts val="425"/>
              </a:spcBef>
              <a:spcAft>
                <a:spcPts val="0"/>
              </a:spcAft>
            </a:pPr>
            <a:r>
              <a:rPr lang="zh-CN" altLang="en-US" sz="2400" b="1" kern="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分类能力强，往往泛化能力弱。</a:t>
            </a:r>
            <a:endParaRPr lang="zh-CN" alt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l" eaLnBrk="0" fontAlgn="base">
              <a:lnSpc>
                <a:spcPct val="144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buNone/>
            </a:pPr>
            <a:endParaRPr lang="zh-CN" altLang="zh-CN" sz="2400" b="1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360"/>
              </a:spcBef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8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4E7C11-894B-41B7-B12C-DFC2EA798F49}"/>
              </a:ext>
            </a:extLst>
          </p:cNvPr>
          <p:cNvSpPr txBox="1"/>
          <p:nvPr/>
        </p:nvSpPr>
        <p:spPr>
          <a:xfrm>
            <a:off x="1167303" y="492519"/>
            <a:ext cx="4113112" cy="6135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章：绪论：专家系统概论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知识表示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章：产生式系统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章：框架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不确定性处理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章：确定性理论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章：主观贝叶斯方法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章：证据理论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章：多智能体系统（强化学习）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章：贝叶斯网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章：粗糙集理论</a:t>
            </a:r>
          </a:p>
        </p:txBody>
      </p:sp>
    </p:spTree>
    <p:extLst>
      <p:ext uri="{BB962C8B-B14F-4D97-AF65-F5344CB8AC3E}">
        <p14:creationId xmlns:p14="http://schemas.microsoft.com/office/powerpoint/2010/main" val="3454732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609A17-F08E-42B8-88BA-664231A3E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4" y="129579"/>
            <a:ext cx="5268686" cy="26053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7744" y="1525814"/>
                <a:ext cx="11944256" cy="5149756"/>
              </a:xfrm>
            </p:spPr>
            <p:txBody>
              <a:bodyPr>
                <a:noAutofit/>
              </a:bodyPr>
              <a:lstStyle/>
              <a:p>
                <a:pPr marL="34925" marR="0" indent="0" algn="l" eaLnBrk="0" fontAlgn="base">
                  <a:spcBef>
                    <a:spcPts val="455"/>
                  </a:spcBef>
                  <a:spcAft>
                    <a:spcPts val="0"/>
                  </a:spcAft>
                  <a:buNone/>
                </a:pPr>
                <a:r>
                  <a:rPr lang="zh-CN" altLang="en-US" sz="2400" b="1" kern="0" spc="-120" dirty="0">
                    <a:solidFill>
                      <a:srgbClr val="00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习题：</a:t>
                </a:r>
                <a:endParaRPr lang="en-US" altLang="zh-CN" sz="24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925" indent="0" eaLnBrk="0" fontAlgn="base">
                  <a:spcBef>
                    <a:spcPts val="455"/>
                  </a:spcBef>
                  <a:buNone/>
                </a:pPr>
                <a:r>
                  <a:rPr lang="en-US" altLang="zh-CN" sz="2400" b="1" kern="0" spc="-4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400" b="1" kern="0" spc="-1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kern="0" spc="-4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．</a:t>
                </a:r>
                <a:r>
                  <a:rPr lang="zh-CN" altLang="en-US" sz="2400" kern="0" spc="-34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b="1" kern="0" spc="-4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计算关系</a:t>
                </a:r>
                <a:r>
                  <a:rPr lang="zh-CN" altLang="en-US" sz="2400" kern="0" spc="-11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∩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∩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b="1" kern="0" spc="-4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的所有等价类，</a:t>
                </a:r>
                <a:endParaRPr lang="en-US" altLang="zh-CN" sz="2400" b="1" kern="0" spc="-45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925" indent="0" eaLnBrk="0" fontAlgn="base">
                  <a:spcBef>
                    <a:spcPts val="455"/>
                  </a:spcBef>
                  <a:buNone/>
                </a:pPr>
                <a:r>
                  <a:rPr lang="zh-CN" altLang="en-US" sz="2400" b="1" kern="0" spc="-4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即</a:t>
                </a:r>
                <a:r>
                  <a:rPr lang="zh-CN" altLang="en-US" sz="2400" kern="0" spc="-4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∩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∩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b="1" kern="0" spc="-4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。此处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b="1" kern="0" spc="8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与例</a:t>
                </a:r>
                <a:r>
                  <a:rPr lang="zh-CN" altLang="en-US" sz="2400" kern="0" spc="-25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kern="0" spc="8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 </a:t>
                </a:r>
                <a:r>
                  <a:rPr lang="zh-CN" altLang="en-US" sz="2400" b="1" kern="0" spc="8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一致。</a:t>
                </a:r>
                <a:endParaRPr lang="zh-CN" alt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marL="13335" marR="0" indent="0" algn="l" eaLnBrk="0" fontAlgn="base">
                  <a:spcBef>
                    <a:spcPts val="115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kern="0" spc="-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400" b="1" kern="0" spc="-1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 kern="0" spc="-3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sz="2400" b="1" kern="0" spc="-3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判断如下集合是否是上述知识库中的基本概念：</a:t>
                </a:r>
                <a:endParaRPr lang="zh-CN" alt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marL="836930" marR="0" algn="l" eaLnBrk="0" fontAlgn="base">
                  <a:spcBef>
                    <a:spcPts val="39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4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kern="0" spc="-1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836930" marR="0" algn="l" eaLnBrk="0" fontAlgn="base">
                  <a:spcBef>
                    <a:spcPts val="39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4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kern="0" spc="-1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836930" eaLnBrk="0" fontAlgn="base">
                  <a:spcBef>
                    <a:spcPts val="390"/>
                  </a:spcBef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sz="2400" b="1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𝟕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0" indent="0" eaLnBrk="0" fontAlgn="base">
                  <a:spcBef>
                    <a:spcPts val="420"/>
                  </a:spcBef>
                  <a:buNone/>
                </a:pPr>
                <a:r>
                  <a:rPr lang="en-US" altLang="zh-CN" sz="2400" b="1" kern="0" spc="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2400" b="1" kern="0" spc="-1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kern="0" spc="2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．验证知识库</a:t>
                </a:r>
                <a:r>
                  <a:rPr lang="zh-CN" altLang="en-US" sz="2400" kern="0" spc="-38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b="1" kern="0" spc="2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𝑲</m:t>
                        </m:r>
                      </m:e>
                      <m:sup>
                        <m:r>
                          <a:rPr lang="en-US" altLang="zh-CN" sz="2400" b="1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b="1" kern="0" spc="-2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等价与否，此处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 kern="0" spc="-25" dirty="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 eaLnBrk="0" fontAlgn="base">
                  <a:spcBef>
                    <a:spcPts val="420"/>
                  </a:spcBef>
                  <a:buNone/>
                </a:pPr>
                <a:r>
                  <a:rPr lang="zh-CN" altLang="en-US" sz="2400" b="1" kern="0" spc="-2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并且</a:t>
                </a:r>
                <a:r>
                  <a:rPr lang="zh-CN" altLang="en-US" sz="2400" kern="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</m:sub>
                        </m:sSub>
                        <m:r>
                          <a:rPr lang="zh-CN" altLang="zh-CN" sz="24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b="1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 eaLnBrk="0" fontAlgn="base">
                  <a:spcBef>
                    <a:spcPts val="420"/>
                  </a:spcBef>
                  <a:buNone/>
                </a:pPr>
                <a:r>
                  <a:rPr lang="en-US" altLang="zh-CN" sz="2400" b="1" kern="100" dirty="0">
                    <a:effectLst/>
                    <a:ea typeface="宋体" panose="02010600030101010101" pitchFamily="2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zh-CN" altLang="zh-CN" sz="2400" b="1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b="1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 eaLnBrk="0" fontAlgn="base">
                  <a:spcBef>
                    <a:spcPts val="420"/>
                  </a:spcBef>
                  <a:buNone/>
                </a:pPr>
                <a:r>
                  <a:rPr lang="en-US" altLang="zh-CN" sz="2400" b="1" kern="100" dirty="0">
                    <a:effectLst/>
                    <a:ea typeface="宋体" panose="02010600030101010101" pitchFamily="2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kern="10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kern="10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},{</m:t>
                            </m:r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 eaLnBrk="0" fontAlgn="base">
                  <a:spcBef>
                    <a:spcPts val="420"/>
                  </a:spcBef>
                  <a:buNone/>
                </a:pPr>
                <a:endParaRPr lang="en-US" altLang="zh-CN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marL="13335" marR="0" indent="0" algn="l" eaLnBrk="0" fontAlgn="base">
                  <a:spcBef>
                    <a:spcPts val="5"/>
                  </a:spcBef>
                  <a:spcAft>
                    <a:spcPts val="0"/>
                  </a:spcAft>
                  <a:buNone/>
                </a:pPr>
                <a:r>
                  <a:rPr lang="en-US" altLang="zh-CN" sz="2400" b="1" kern="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2400" b="1" kern="0" spc="-15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kern="0" spc="-2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．</a:t>
                </a:r>
                <a:r>
                  <a:rPr lang="en-US" altLang="zh-CN" sz="2400" kern="0" spc="-34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400" b="1" kern="0" spc="-2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试举例给出两个知识库</a:t>
                </a:r>
                <a:r>
                  <a:rPr lang="zh-CN" altLang="en-US" sz="2400" kern="0" spc="-390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i="1" kern="0" spc="-25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</a:t>
                </a:r>
                <a:r>
                  <a:rPr lang="en-US" altLang="zh-CN" sz="2400" b="1" kern="0" spc="-25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400" b="1" kern="0" spc="8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kern="0" spc="-2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与</a:t>
                </a:r>
                <a:r>
                  <a:rPr lang="zh-CN" altLang="en-US" sz="2400" kern="0" spc="-38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i="1" kern="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</a:t>
                </a:r>
                <a:r>
                  <a:rPr lang="en-US" altLang="zh-CN" sz="2400" b="1" kern="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  </a:t>
                </a:r>
                <a:r>
                  <a:rPr lang="zh-CN" altLang="en-US" sz="2400" b="1" kern="0" spc="-2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并且满足</a:t>
                </a:r>
                <a:r>
                  <a:rPr lang="zh-CN" altLang="en-US" sz="2400" kern="0" spc="-39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i="1" kern="0" spc="-25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</a:t>
                </a:r>
                <a:r>
                  <a:rPr lang="en-US" altLang="zh-CN" sz="2400" b="1" kern="0" spc="-25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400" b="1" kern="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 </a:t>
                </a:r>
                <a:r>
                  <a:rPr lang="zh-CN" altLang="en-US" sz="2400" b="1" kern="0" spc="-2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比</a:t>
                </a:r>
                <a:r>
                  <a:rPr lang="zh-CN" altLang="en-US" sz="2400" kern="0" spc="-38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i="1" kern="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</a:t>
                </a:r>
                <a:r>
                  <a:rPr lang="en-US" altLang="zh-CN" sz="2400" b="1" kern="0" spc="-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="1" kern="0" spc="7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b="1" kern="0" spc="-25" dirty="0"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更确细。</a:t>
                </a:r>
                <a:endParaRPr lang="zh-CN" altLang="en-US" sz="24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algn="l" eaLnBrk="0" fontAlgn="base">
                  <a:lnSpc>
                    <a:spcPct val="144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744" y="1525814"/>
                <a:ext cx="11944256" cy="5149756"/>
              </a:xfrm>
              <a:blipFill>
                <a:blip r:embed="rId4"/>
                <a:stretch>
                  <a:fillRect l="-817" t="-1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914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57" y="1291583"/>
                <a:ext cx="11761077" cy="514975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粗 集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2.1  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是一个论域，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上的一个等价关系，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</m:oMath>
                </a14:m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是一些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基本类（范畴）的并，则称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可定义的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-definable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），否则称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不可定义的（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-undefinable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20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可定义集合，系指在知识库</a:t>
                </a:r>
                <a:r>
                  <a:rPr lang="en-US" altLang="zh-CN" sz="20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中可被精确定义的论域子集；</a:t>
                </a:r>
                <a:r>
                  <a:rPr lang="en-US" altLang="zh-CN" sz="20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不可定义集合，系指在知识库</a:t>
                </a:r>
                <a:r>
                  <a:rPr lang="en-US" altLang="zh-CN" sz="20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中不能被精确定义的论域子集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 </a:t>
                </a: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</a:t>
                </a:r>
                <a:r>
                  <a:rPr lang="en-US" altLang="zh-CN" sz="20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可定义的集合为</a:t>
                </a:r>
                <a:r>
                  <a:rPr lang="en-US" altLang="zh-CN" sz="20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精确集合（</a:t>
                </a:r>
                <a:r>
                  <a:rPr lang="en-US" altLang="zh-CN" sz="20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-exact sets</a:t>
                </a: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）； 称</a:t>
                </a:r>
                <a:r>
                  <a:rPr lang="en-US" altLang="zh-CN" sz="20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不可定义的集合为</a:t>
                </a:r>
                <a:r>
                  <a:rPr lang="en-US" altLang="zh-CN" sz="20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不精确的（</a:t>
                </a:r>
                <a:r>
                  <a:rPr lang="en-US" altLang="zh-CN" sz="20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-inexact</a:t>
                </a: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），或</a:t>
                </a:r>
                <a:r>
                  <a:rPr lang="en-US" altLang="zh-CN" sz="20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粗糙的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-rough).</a:t>
                </a:r>
                <a:endParaRPr lang="zh-CN" altLang="zh-CN" sz="20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2.2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是一个知识库，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</m:oMath>
                </a14:m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.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若存在一个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，使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可定义的，则称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精确的（</a:t>
                </a:r>
                <a:r>
                  <a:rPr lang="en-US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exact in 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若对任意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都是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不可定义的，则称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粗糙的（</a:t>
                </a:r>
                <a:r>
                  <a:rPr lang="en-US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rough in 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1291583"/>
                <a:ext cx="11761077" cy="5149756"/>
              </a:xfrm>
              <a:blipFill>
                <a:blip r:embed="rId3"/>
                <a:stretch>
                  <a:fillRect l="-1089" r="-778" b="-6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600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57" y="1291583"/>
                <a:ext cx="11761077" cy="514975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集合的近似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2.3 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给定知识库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，对于每一个子集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上的等价关系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𝑰𝑵𝑫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，分别称如下三个集合：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pt-BR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=∪{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pt-BR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=∪{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≠∅}</m:t>
                    </m:r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zh-CN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bar>
                      <m:barPr>
                        <m:pos m:val="top"/>
                        <m:ctrlPr>
                          <a:rPr lang="zh-CN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ctrlPr>
                          <a:rPr lang="zh-CN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下近似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-lower approximation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上近似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-upper approximation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）和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边界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-Boundary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关于下近似和上近似，有如下两种等价表达形式：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①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pt-BR" altLang="zh-CN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=∪{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pt-BR" altLang="zh-CN" sz="2400" b="1" i="1" baseline="-2500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pt-BR" altLang="zh-CN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=∪{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pt-BR" altLang="zh-CN" sz="2400" b="1" i="1" baseline="-2500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≠∅}</m:t>
                    </m:r>
                  </m:oMath>
                </a14:m>
                <a:endParaRPr lang="zh-CN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②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pt-BR" altLang="zh-CN" sz="24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pt-BR" altLang="zh-CN" sz="2400" b="1" i="1" baseline="-2500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pt-BR" altLang="zh-CN" sz="24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pt-BR" altLang="zh-CN" sz="2400" b="1" i="1" baseline="-2500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pt-BR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1291583"/>
                <a:ext cx="11761077" cy="5149756"/>
              </a:xfrm>
              <a:blipFill>
                <a:blip r:embed="rId3"/>
                <a:stretch>
                  <a:fillRect l="-1089" r="-3370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57" y="1291583"/>
                <a:ext cx="11761077" cy="514975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集合的近似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2.3 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给定知识库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，对于每一个子集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上的等价关系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𝑰𝑵𝑫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，分别称如下三个集合：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pt-BR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=∪{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pt-BR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=∪{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≠∅}</m:t>
                    </m:r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zh-CN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bar>
                      <m:barPr>
                        <m:pos m:val="top"/>
                        <m:ctrlPr>
                          <a:rPr lang="zh-CN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ctrlPr>
                          <a:rPr lang="zh-CN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下近似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-lower approximation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上近似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-upper approximation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）和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边界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-Boundary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假设给定知识库</a:t>
                </a:r>
                <a14:m>
                  <m:oMath xmlns:m="http://schemas.openxmlformats.org/officeDocument/2006/math"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，其中 </a:t>
                </a:r>
                <a14:m>
                  <m:oMath xmlns:m="http://schemas.openxmlformats.org/officeDocument/2006/math"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…, 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𝟖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，一个等价关系</a:t>
                </a:r>
                <a14:m>
                  <m:oMath xmlns:m="http://schemas.openxmlformats.org/officeDocument/2006/math"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，其等价类如下：</a:t>
                </a:r>
                <a14:m>
                  <m:oMath xmlns:m="http://schemas.openxmlformats.org/officeDocument/2006/math"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𝟖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𝟓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𝟕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𝟔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000" b="1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𝟕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=∅</m:t>
                    </m:r>
                  </m:oMath>
                </a14:m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000" b="1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𝟓</m:t>
                    </m:r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</m:oMath>
                </a14:m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000" b="1" kern="1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0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sz="2000" b="1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1291583"/>
                <a:ext cx="11761077" cy="5149756"/>
              </a:xfrm>
              <a:blipFill>
                <a:blip r:embed="rId3"/>
                <a:stretch>
                  <a:fillRect l="-1089" r="-3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80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集合的近似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0" fontAlgn="base">
                  <a:lnSpc>
                    <a:spcPct val="15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u="sng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是论域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中，在知识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下所有</a:t>
                </a:r>
                <a:r>
                  <a:rPr lang="zh-CN" altLang="en-US" sz="2400" b="1" u="sng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能确定地被分类</a:t>
                </a:r>
                <a:r>
                  <a:rPr lang="en-US" altLang="zh-CN" sz="2400" b="1" u="sng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(with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u="sng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certainty classified)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 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的元素构成的集合；</a:t>
                </a:r>
              </a:p>
              <a:p>
                <a:pPr eaLnBrk="0" fontAlgn="base">
                  <a:lnSpc>
                    <a:spcPct val="15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pt-BR" altLang="zh-CN" sz="2400" b="1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4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是论域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中，在知识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下所有</a:t>
                </a:r>
                <a:r>
                  <a:rPr lang="zh-CN" altLang="en-US" sz="2400" b="1" u="sng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可能被分类为</a:t>
                </a:r>
                <a:r>
                  <a:rPr lang="en-US" altLang="zh-CN" sz="2400" b="1" u="sng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(possibly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u="sng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classified)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的元素构成的集合；</a:t>
                </a:r>
              </a:p>
              <a:p>
                <a:pPr eaLnBrk="0" fontAlgn="base">
                  <a:lnSpc>
                    <a:spcPct val="150000"/>
                  </a:lnSpc>
                </a:pPr>
                <a:r>
                  <a:rPr lang="en-US" altLang="zh-CN" sz="2400" b="1" i="1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BN</a:t>
                </a:r>
                <a:r>
                  <a:rPr lang="en-US" altLang="zh-CN" sz="2400" b="1" i="1" baseline="-250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是论域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中，在知识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下所有</a:t>
                </a:r>
                <a:r>
                  <a:rPr lang="zh-CN" altLang="en-US" sz="2400" b="1" u="sng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不能确定地被分类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u="sng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(cannot be classified)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 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的元素构成的集合。</a:t>
                </a: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900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集合的近似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pt-BR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2.4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𝑷𝑶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</m:d>
                    <m:r>
                      <a:rPr lang="pt-BR" altLang="zh-CN" sz="2400" b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正区（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pt-BR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-positive region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）；</a:t>
                </a:r>
                <a:endParaRPr lang="en-US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360"/>
                  </a:spcBef>
                  <a:buNone/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𝑵𝑬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pt-BR" altLang="zh-CN" sz="2400" b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反区（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pt-BR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-negative region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）；</a:t>
                </a:r>
                <a:endParaRPr lang="en-US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360"/>
                  </a:spcBef>
                  <a:buNone/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𝑩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𝑵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边界（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pt-BR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-borderline region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pt-BR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360"/>
                  </a:spcBef>
                  <a:buNone/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相应地，</a:t>
                </a:r>
                <a14:m>
                  <m:oMath xmlns:m="http://schemas.openxmlformats.org/officeDocument/2006/math"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𝑷𝑶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，称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的一个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正例（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pt-BR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-positive example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）；</a:t>
                </a:r>
                <a:endParaRPr lang="en-US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360"/>
                  </a:spcBef>
                  <a:buNone/>
                </a:pPr>
                <a14:m>
                  <m:oMath xmlns:m="http://schemas.openxmlformats.org/officeDocument/2006/math"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𝑵𝑬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，称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的一个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反例（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pt-BR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-negative example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）；</a:t>
                </a:r>
                <a:endParaRPr lang="en-US" altLang="zh-CN" sz="2400" b="1" i="1" kern="100" dirty="0">
                  <a:solidFill>
                    <a:srgbClr val="0000FF"/>
                  </a:solidFill>
                  <a:effectLst/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360"/>
                  </a:spcBef>
                  <a:buNone/>
                </a:pPr>
                <a14:m>
                  <m:oMath xmlns:m="http://schemas.openxmlformats.org/officeDocument/2006/math"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𝑩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pt-BR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，称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的一个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边界例（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pt-BR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-borderline example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pt-BR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34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集合的近似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0" fontAlgn="base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正区</a:t>
                </a:r>
                <a:r>
                  <a:rPr lang="en-US" altLang="zh-CN" sz="2400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POS</a:t>
                </a:r>
                <a:r>
                  <a:rPr lang="en-US" altLang="zh-CN" sz="2400" b="1" i="1" baseline="-250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（或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下近似</a:t>
                </a:r>
                <a:r>
                  <a:rPr lang="en-US" altLang="zh-CN" sz="2400" b="1" i="1" u="sng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）是一些对象组成的集合，在知识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下它们能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被完全确定地划分为集合 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的成员。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0" fontAlgn="base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b="1" kern="0" spc="-44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kern="0" spc="1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反区</a:t>
                </a:r>
                <a:r>
                  <a:rPr lang="en-US" altLang="zh-CN" sz="2400" b="1" i="1" kern="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NEG</a:t>
                </a:r>
                <a:r>
                  <a:rPr lang="en-US" altLang="zh-CN" sz="2400" b="1" i="1" kern="0" baseline="-25000" dirty="0" err="1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b="1" i="1" kern="0" spc="8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kern="0" spc="1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kern="0" spc="1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kern="0" spc="1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 b="1" kern="0" spc="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是一些对象的集合，在知识</a:t>
                </a:r>
                <a:r>
                  <a:rPr lang="zh-CN" altLang="en-US" sz="2400" b="1" kern="0" spc="-29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kern="0" spc="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b="1" kern="0" spc="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下它们能明确地</a:t>
                </a:r>
                <a:r>
                  <a:rPr lang="zh-CN" altLang="en-US" sz="2400" b="1" kern="0" spc="1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被</a:t>
                </a:r>
                <a:r>
                  <a:rPr lang="zh-CN" altLang="en-US" sz="2400" b="1" kern="0" spc="5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确定不属于集合</a:t>
                </a:r>
                <a:r>
                  <a:rPr lang="en-US" altLang="zh-CN" sz="2400" b="1" i="1" kern="0" spc="5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i="1" kern="0" spc="5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kern="0" spc="5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，或者属于集合</a:t>
                </a:r>
                <a:r>
                  <a:rPr lang="en-US" altLang="zh-CN" sz="2400" b="1" i="1" kern="0" spc="5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i="1" kern="0" spc="1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kern="0" spc="5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的补集</a:t>
                </a:r>
                <a:r>
                  <a:rPr lang="en-US" altLang="zh-CN" sz="2400" b="1" kern="0" spc="5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400" b="1" kern="0" spc="-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kern="0" spc="5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400" b="1" kern="0" spc="5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0" fontAlgn="base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b="1" kern="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边界区是论域</a:t>
                </a:r>
                <a:r>
                  <a:rPr lang="zh-CN" altLang="en-US" sz="2400" b="1" kern="0" spc="-29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kern="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b="1" kern="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的不可判定的区域，即在知识</a:t>
                </a:r>
                <a:r>
                  <a:rPr lang="zh-CN" altLang="en-US" sz="2400" b="1" kern="0" spc="-3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kern="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b="1" kern="0" spc="-29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kern="0" spc="-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下属于边界</a:t>
                </a:r>
                <a:r>
                  <a:rPr lang="zh-CN" altLang="en-US" sz="2400" b="1" kern="0" spc="5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区的对象</a:t>
                </a:r>
                <a:r>
                  <a:rPr lang="zh-CN" altLang="en-US" sz="2400" b="1" kern="0" spc="5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不能被确定地划分给</a:t>
                </a:r>
                <a:r>
                  <a:rPr lang="en-US" altLang="zh-CN" sz="2400" b="1" i="1" kern="0" spc="5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i="1" kern="0" spc="-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kern="0" spc="5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或划分给</a:t>
                </a:r>
                <a:r>
                  <a:rPr lang="en-US" altLang="zh-CN" sz="2400" b="1" kern="0" spc="5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400" b="1" i="1" kern="0" spc="5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i="1" kern="0" spc="-26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kern="0" spc="5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b="1" kern="0" spc="55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0" fontAlgn="base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pt-BR" altLang="zh-CN" sz="2400" b="1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是论域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中一些对象的集合，在知识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不能排除它们属于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的可能性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，形式上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pt-BR" altLang="zh-CN" sz="2400" b="1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是正区和边界区的并集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（集合的并运算）。</a:t>
                </a: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  <a:blipFill>
                <a:blip r:embed="rId3"/>
                <a:stretch>
                  <a:fillRect l="-1106" r="-498" b="-2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528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集合的近似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tabLst>
                    <a:tab pos="463550" algn="l"/>
                  </a:tabLst>
                </a:pPr>
                <a:r>
                  <a:rPr lang="zh-CN" altLang="en-US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命题</a:t>
                </a:r>
                <a:r>
                  <a:rPr lang="en-US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2.1 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可定义的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⇔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pt-BR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粗的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⇔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pt-BR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≠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  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 18">
            <a:extLst>
              <a:ext uri="{FF2B5EF4-FFF2-40B4-BE49-F238E27FC236}">
                <a16:creationId xmlns:a16="http://schemas.microsoft.com/office/drawing/2014/main" id="{F57A51CF-4980-41CD-B1C3-23BB2CE964C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910572"/>
            <a:ext cx="5029200" cy="3739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78A4970-1AE7-4DA3-A6D2-B2C07C1C5E44}"/>
                  </a:ext>
                </a:extLst>
              </p:cNvPr>
              <p:cNvSpPr txBox="1"/>
              <p:nvPr/>
            </p:nvSpPr>
            <p:spPr>
              <a:xfrm>
                <a:off x="6696967" y="3971823"/>
                <a:ext cx="5029200" cy="1531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l" eaLnBrk="0" fontAlgn="base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400" b="1" kern="0" spc="7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可以看出，</a:t>
                </a:r>
                <a:r>
                  <a:rPr lang="en-US" altLang="zh-CN" sz="2400" b="1" i="1" u="sng" kern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i="1" kern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i="1" kern="0" spc="7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kern="0" spc="7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是被</a:t>
                </a:r>
                <a:r>
                  <a:rPr lang="en-US" altLang="zh-CN" sz="2400" b="1" i="1" kern="0" spc="7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400" b="1" kern="0" spc="7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包含的</a:t>
                </a:r>
                <a:r>
                  <a:rPr lang="zh-CN" altLang="en-US" sz="2400" b="1" kern="0" spc="-39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kern="0" spc="7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2400" b="1" kern="0" spc="7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可定义的最大集合，</a:t>
                </a:r>
                <a:r>
                  <a:rPr lang="zh-CN" altLang="zh-CN" sz="1800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pt-BR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altLang="zh-CN" sz="3200" b="1" i="1" kern="0" spc="-5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kern="0" spc="7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b="1" kern="0" spc="6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包含</a:t>
                </a:r>
                <a:r>
                  <a:rPr lang="en-US" altLang="zh-CN" sz="2400" b="1" i="1" kern="0" spc="6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1" i="1" kern="0" spc="17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kern="0" spc="6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b="1" i="1" kern="0" spc="6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2400" b="1" kern="0" spc="6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可定义的最小集合。</a:t>
                </a:r>
                <a:endParaRPr lang="zh-CN" altLang="en-US" sz="2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78A4970-1AE7-4DA3-A6D2-B2C07C1C5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67" y="3971823"/>
                <a:ext cx="5029200" cy="1531894"/>
              </a:xfrm>
              <a:prstGeom prst="rect">
                <a:avLst/>
              </a:prstGeom>
              <a:blipFill>
                <a:blip r:embed="rId5"/>
                <a:stretch>
                  <a:fillRect l="-1939" t="-797" b="-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90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近似的性质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  <a:tabLst>
                    <a:tab pos="463550" algn="l"/>
                  </a:tabLst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定理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13.2.2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457200" lvl="0" indent="-45720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Font typeface="+mj-ea"/>
                  <a:buAutoNum type="circleNumDbPlain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Font typeface="+mj-ea"/>
                  <a:buAutoNum type="circleNumDbPlain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∅=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∅=∅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Font typeface="+mj-ea"/>
                  <a:buAutoNum type="circleNumDbPlain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Font typeface="+mj-ea"/>
                  <a:buAutoNum type="circleNumDbPlain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∩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⇒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⊆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⇒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F3491AC-684B-4E84-8A95-C934ED1E59DE}"/>
                  </a:ext>
                </a:extLst>
              </p:cNvPr>
              <p:cNvSpPr txBox="1"/>
              <p:nvPr/>
            </p:nvSpPr>
            <p:spPr>
              <a:xfrm>
                <a:off x="5874532" y="2439506"/>
                <a:ext cx="6096750" cy="3817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SzPct val="52000"/>
                  <a:buFont typeface="+mj-ea"/>
                  <a:buAutoNum type="circleNumDbPlain" startAt="7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)⊇</m:t>
                    </m:r>
                    <m:bar>
                      <m:bar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bar>
                      <m:bar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；</a:t>
                </a:r>
              </a:p>
              <a:p>
                <a:pPr marL="457200" indent="-457200" algn="just">
                  <a:lnSpc>
                    <a:spcPct val="150000"/>
                  </a:lnSpc>
                  <a:buSzPct val="52000"/>
                  <a:buFont typeface="+mj-ea"/>
                  <a:buAutoNum type="circleNumDbPlain" startAt="7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)⊆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；</a:t>
                </a:r>
              </a:p>
              <a:p>
                <a:pPr marL="457200" indent="-457200" algn="just">
                  <a:lnSpc>
                    <a:spcPct val="150000"/>
                  </a:lnSpc>
                  <a:buSzPct val="52000"/>
                  <a:buFont typeface="+mj-ea"/>
                  <a:buAutoNum type="circleNumDbPlain" startAt="7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)=−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zh-CN" sz="2400" b="1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；</a:t>
                </a:r>
              </a:p>
              <a:p>
                <a:pPr marL="457200" indent="-457200" algn="just">
                  <a:lnSpc>
                    <a:spcPct val="150000"/>
                  </a:lnSpc>
                  <a:buSzPct val="52000"/>
                  <a:buFont typeface="+mj-ea"/>
                  <a:buAutoNum type="circleNumDbPlain" startAt="7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)=−</m:t>
                    </m:r>
                    <m:bar>
                      <m:bar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zh-CN" sz="2400" b="1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；</a:t>
                </a:r>
              </a:p>
              <a:p>
                <a:pPr marL="457200" indent="-457200" algn="just">
                  <a:lnSpc>
                    <a:spcPct val="150000"/>
                  </a:lnSpc>
                  <a:buSzPct val="52000"/>
                  <a:buFont typeface="+mj-ea"/>
                  <a:buAutoNum type="circleNumDbPlain" startAt="7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bar>
                      <m:bar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bar>
                      <m:bar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 ；</m:t>
                    </m:r>
                  </m:oMath>
                </a14:m>
                <a:endParaRPr lang="en-US" altLang="zh-CN" sz="2400" b="1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SzPct val="52000"/>
                  <a:buFont typeface="+mj-ea"/>
                  <a:buAutoNum type="circleNumDbPlain" startAt="7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bar>
                      <m:barPr>
                        <m:pos m:val="to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bar>
                      <m:barPr>
                        <m:pos m:val="to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altLang="zh-CN" sz="2400" b="1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zh-CN" sz="2400" b="1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F3491AC-684B-4E84-8A95-C934ED1E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32" y="2439506"/>
                <a:ext cx="6096750" cy="3817455"/>
              </a:xfrm>
              <a:prstGeom prst="rect">
                <a:avLst/>
              </a:prstGeom>
              <a:blipFill>
                <a:blip r:embed="rId4"/>
                <a:stretch>
                  <a:fillRect l="-100" b="-2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48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近似的性质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  <a:tabLst>
                    <a:tab pos="463550" algn="l"/>
                  </a:tabLst>
                </a:pPr>
                <a:r>
                  <a:rPr lang="zh-CN" altLang="en-US" sz="24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证明</a:t>
                </a:r>
                <a:endParaRPr lang="zh-CN" altLang="zh-CN" sz="2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457200" lvl="0" indent="-45720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Font typeface="+mj-ea"/>
                  <a:buAutoNum type="circleNumDbPlain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C58FD66-7B47-4C0F-9CDA-95ED62BDE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8" y="3343473"/>
            <a:ext cx="10515600" cy="250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3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粗糙集理论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400" b="1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zh-CN" altLang="en-US" sz="2400" b="1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不精确概念 近似和粗集</a:t>
            </a:r>
            <a:endParaRPr lang="en-US" altLang="zh-CN" sz="2400" b="1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453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近似的性质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Font typeface="+mj-ea"/>
                  <a:buAutoNum type="circleNumDbPlain" startAt="3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Font typeface="+mj-ea"/>
                  <a:buAutoNum type="circleNumDbPlain" startAt="3"/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80A6914-0E01-4888-9547-30307AB1C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18" y="2585280"/>
            <a:ext cx="4378271" cy="3907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C5E5008-615B-48E0-B7C7-88A5F452773A}"/>
                  </a:ext>
                </a:extLst>
              </p:cNvPr>
              <p:cNvSpPr txBox="1"/>
              <p:nvPr/>
            </p:nvSpPr>
            <p:spPr>
              <a:xfrm>
                <a:off x="6674444" y="1830207"/>
                <a:ext cx="391097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45720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Font typeface="+mj-ea"/>
                  <a:buAutoNum type="circleNumDbPlain" startAt="4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∩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C5E5008-615B-48E0-B7C7-88A5F4527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44" y="1830207"/>
                <a:ext cx="3910975" cy="615553"/>
              </a:xfrm>
              <a:prstGeom prst="rect">
                <a:avLst/>
              </a:prstGeom>
              <a:blipFill>
                <a:blip r:embed="rId5"/>
                <a:stretch>
                  <a:fillRect l="-156" b="-18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D5D252C-7770-4B0D-BBBB-D72FF11ED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140" y="2971878"/>
            <a:ext cx="3946853" cy="2694077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7BA6C2A-0BFB-4A53-924A-33CBA9B84B24}"/>
              </a:ext>
            </a:extLst>
          </p:cNvPr>
          <p:cNvCxnSpPr>
            <a:cxnSpLocks/>
          </p:cNvCxnSpPr>
          <p:nvPr/>
        </p:nvCxnSpPr>
        <p:spPr>
          <a:xfrm>
            <a:off x="5729640" y="1907362"/>
            <a:ext cx="0" cy="458551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573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近似的性质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SzPct val="52000"/>
                  <a:buFont typeface="+mj-ea"/>
                  <a:buAutoNum type="circleNumDbPlain" startAt="7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)⊇</m:t>
                    </m:r>
                    <m:bar>
                      <m:bar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bar>
                      <m:bar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pt-BR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；</a:t>
                </a:r>
              </a:p>
              <a:p>
                <a:pPr marL="0" lvl="0" indent="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None/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C5E5008-615B-48E0-B7C7-88A5F452773A}"/>
                  </a:ext>
                </a:extLst>
              </p:cNvPr>
              <p:cNvSpPr txBox="1"/>
              <p:nvPr/>
            </p:nvSpPr>
            <p:spPr>
              <a:xfrm>
                <a:off x="6674444" y="1830207"/>
                <a:ext cx="3910975" cy="623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SzPct val="52000"/>
                  <a:buFont typeface="+mj-ea"/>
                  <a:buAutoNum type="circleNumDbPlain" startAt="8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)⊆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；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C5E5008-615B-48E0-B7C7-88A5F4527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44" y="1830207"/>
                <a:ext cx="3910975" cy="623825"/>
              </a:xfrm>
              <a:prstGeom prst="rect">
                <a:avLst/>
              </a:prstGeom>
              <a:blipFill>
                <a:blip r:embed="rId4"/>
                <a:stretch>
                  <a:fillRect b="-17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7C3DCF6-8E38-4D4F-8231-367821090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27" y="3142289"/>
            <a:ext cx="4345582" cy="18294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749C84-5FE3-46DF-9597-1AD82E9B3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6423" y="3089286"/>
            <a:ext cx="4913034" cy="1779944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A9CEA3D-BE70-4319-BD7A-10EE66A94F1B}"/>
              </a:ext>
            </a:extLst>
          </p:cNvPr>
          <p:cNvCxnSpPr>
            <a:cxnSpLocks/>
          </p:cNvCxnSpPr>
          <p:nvPr/>
        </p:nvCxnSpPr>
        <p:spPr>
          <a:xfrm>
            <a:off x="5729640" y="1907362"/>
            <a:ext cx="0" cy="458551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059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近似的性质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假设给定知识库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，其中 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…,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𝟖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，一个等价关系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，其等价类如下：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b="1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𝟖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𝟕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𝟔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𝟕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𝟖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则计算后得到，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=∅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=∅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b="1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，故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zh-CN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⊂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zh-CN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，与性质（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）对应。</a:t>
                </a:r>
              </a:p>
              <a:p>
                <a:pPr indent="0" algn="l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𝟔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经计算，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∩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= 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∩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⊂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∩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 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，与性质（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8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）对应。</a:t>
                </a:r>
              </a:p>
              <a:p>
                <a:pPr marL="0" lvl="0" indent="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None/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  <a:blipFill>
                <a:blip r:embed="rId3"/>
                <a:stretch>
                  <a:fillRect l="-1106" b="-4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145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近似与隶属关系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None/>
                </a:pPr>
                <a:r>
                  <a:rPr lang="zh-CN" altLang="en-US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集合的近似概念引出</a:t>
                </a:r>
                <a:r>
                  <a:rPr lang="zh-CN" altLang="en-US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新的隶属关系</a:t>
                </a:r>
                <a:r>
                  <a:rPr lang="zh-CN" altLang="en-US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概念</a:t>
                </a:r>
                <a:endParaRPr lang="en-US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360"/>
                  </a:spcBef>
                  <a:buNone/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2.5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确实属于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∈</m:t>
                            </m:r>
                          </m:e>
                        </m:ba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∈</m:t>
                            </m:r>
                          </m:e>
                        </m:ba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⇔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360"/>
                  </a:spcBef>
                  <a:buNone/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可能属于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∈</m:t>
                            </m:r>
                          </m:e>
                        </m:ba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∈</m:t>
                            </m:r>
                          </m:e>
                        </m:ba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⇔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360"/>
                  </a:spcBef>
                  <a:buNone/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其中，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∈</m:t>
                            </m:r>
                          </m:e>
                        </m:ba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表示“关于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确实属于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”，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∈</m:t>
                            </m:r>
                          </m:e>
                        </m:ba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表示“关于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可能属于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”，并分别被称为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下隶属关系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lower membership relation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）和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上隶属关系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upper membership relation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304800" algn="l">
                  <a:lnSpc>
                    <a:spcPct val="150000"/>
                  </a:lnSpc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对象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和概念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的隶属关系不是绝对的，其依赖于所使用的知识。</a:t>
                </a:r>
              </a:p>
              <a:p>
                <a:pPr marL="0" lvl="0" indent="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None/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  <a:blipFill>
                <a:blip r:embed="rId3"/>
                <a:stretch>
                  <a:fillRect l="-1106" r="-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77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近似与隶属关系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360"/>
                  </a:spcBef>
                  <a:buNone/>
                  <a:tabLst>
                    <a:tab pos="463550" algn="l"/>
                  </a:tabLst>
                </a:pPr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隶属关系的性质</a:t>
                </a:r>
                <a:endParaRPr lang="en-US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  <a:tabLst>
                    <a:tab pos="463550" algn="l"/>
                  </a:tabLst>
                </a:pPr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定理</a:t>
                </a:r>
                <a:r>
                  <a:rPr lang="en-US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13.2.3</a:t>
                </a:r>
                <a:endParaRPr lang="zh-CN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0" indent="-457200" algn="just">
                  <a:lnSpc>
                    <a:spcPct val="150000"/>
                  </a:lnSpc>
                  <a:buSzPts val="1050"/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r>
                      <a:rPr lang="zh-CN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∈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Symbol" panose="05050102010706020507" pitchFamily="18" charset="2"/>
                  </a:rPr>
                  <a:t>；</a:t>
                </a:r>
              </a:p>
              <a:p>
                <a:pPr marL="457200" lvl="0" indent="-457200" algn="just">
                  <a:lnSpc>
                    <a:spcPct val="150000"/>
                  </a:lnSpc>
                  <a:buSzPts val="1050"/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(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zh-CN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且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Symbol" panose="05050102010706020507" pitchFamily="18" charset="2"/>
                  </a:rPr>
                  <a:t>；</a:t>
                </a:r>
              </a:p>
              <a:p>
                <a:pPr marL="457200" lvl="0" indent="-457200" algn="just">
                  <a:lnSpc>
                    <a:spcPct val="150000"/>
                  </a:lnSpc>
                  <a:buSzPts val="1050"/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(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zh-CN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)⇔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zh-CN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或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Symbol" panose="05050102010706020507" pitchFamily="18" charset="2"/>
                  </a:rPr>
                  <a:t>；</a:t>
                </a:r>
              </a:p>
              <a:p>
                <a:pPr marL="457200" lvl="0" indent="-457200" algn="just">
                  <a:lnSpc>
                    <a:spcPct val="150000"/>
                  </a:lnSpc>
                  <a:buSzPts val="1050"/>
                  <a:buFont typeface="+mj-ea"/>
                  <a:buAutoNum type="circleNumDbPlain"/>
                </a:pP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(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∩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)⇔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zh-CN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且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zh-CN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Symbol" panose="05050102010706020507" pitchFamily="18" charset="2"/>
                  </a:rPr>
                  <a:t>；</a:t>
                </a:r>
              </a:p>
              <a:p>
                <a:pPr marL="0" lvl="0" indent="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None/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718" y="1273565"/>
                <a:ext cx="11017844" cy="5149756"/>
              </a:xfr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30ED29A-7CBF-4B86-BF53-4A925A4A6461}"/>
                  </a:ext>
                </a:extLst>
              </p:cNvPr>
              <p:cNvSpPr txBox="1"/>
              <p:nvPr/>
            </p:nvSpPr>
            <p:spPr>
              <a:xfrm>
                <a:off x="7207370" y="3242978"/>
                <a:ext cx="4869610" cy="2402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457200" algn="just">
                  <a:lnSpc>
                    <a:spcPct val="150000"/>
                  </a:lnSpc>
                  <a:buSzPts val="1050"/>
                  <a:buFont typeface="+mj-ea"/>
                  <a:buAutoNum type="circleNumDbPlain" startAt="5"/>
                </a:pP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zh-CN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或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𝒀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(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zh-CN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𝒀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Symbol" panose="05050102010706020507" pitchFamily="18" charset="2"/>
                  </a:rPr>
                  <a:t>；</a:t>
                </a:r>
              </a:p>
              <a:p>
                <a:pPr marL="457200" lvl="0" indent="-457200" algn="just">
                  <a:lnSpc>
                    <a:spcPct val="150000"/>
                  </a:lnSpc>
                  <a:buSzPts val="1050"/>
                  <a:buFont typeface="+mj-ea"/>
                  <a:buAutoNum type="circleNumDbPlain" startAt="5"/>
                </a:pP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(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∩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𝒀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)⇒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zh-CN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且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Symbol" panose="05050102010706020507" pitchFamily="18" charset="2"/>
                  </a:rPr>
                  <a:t>；</a:t>
                </a:r>
              </a:p>
              <a:p>
                <a:pPr marL="457200" lvl="0" indent="-457200" algn="just">
                  <a:lnSpc>
                    <a:spcPct val="150000"/>
                  </a:lnSpc>
                  <a:buSzPts val="1050"/>
                  <a:buFont typeface="+mj-ea"/>
                  <a:buAutoNum type="circleNumDbPlain" startAt="5"/>
                </a:pP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 (−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)⇔¬( 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Symbol" panose="05050102010706020507" pitchFamily="18" charset="2"/>
                  </a:rPr>
                  <a:t>；</a:t>
                </a:r>
              </a:p>
              <a:p>
                <a:pPr marL="457200" lvl="0" indent="-457200" algn="just">
                  <a:lnSpc>
                    <a:spcPct val="150000"/>
                  </a:lnSpc>
                  <a:buSzPts val="1050"/>
                  <a:buFont typeface="+mj-ea"/>
                  <a:buAutoNum type="circleNumDbPlain" startAt="5"/>
                </a:pP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(−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)⇔¬( 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𝒙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Symbol" panose="05050102010706020507" pitchFamily="18" charset="2"/>
                          </a:rPr>
                          <m:t>∈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 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zh-CN" sz="24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Symbol" panose="05050102010706020507" pitchFamily="18" charset="2"/>
                  </a:rPr>
                  <a:t>.</a:t>
                </a:r>
                <a:endParaRPr lang="zh-CN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30ED29A-7CBF-4B86-BF53-4A925A4A6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370" y="3242978"/>
                <a:ext cx="4869610" cy="2402004"/>
              </a:xfrm>
              <a:prstGeom prst="rect">
                <a:avLst/>
              </a:prstGeom>
              <a:blipFill>
                <a:blip r:embed="rId4"/>
                <a:stretch>
                  <a:fillRect r="-8260" b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99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68B4A2F-BB79-4F24-AA58-35EB4A8E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73" y="1285067"/>
            <a:ext cx="11017844" cy="51497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近似与隶属关系</a:t>
            </a:r>
            <a:endParaRPr lang="zh-CN" altLang="zh-CN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eaLnBrk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kern="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kern="0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经典集合论</a:t>
            </a:r>
            <a:r>
              <a:rPr lang="zh-CN" altLang="en-US" sz="2400" b="1" kern="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中的隶属关系</a:t>
            </a:r>
            <a:r>
              <a:rPr lang="zh-CN" altLang="en-US" sz="2400" b="1" kern="0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（确定性）</a:t>
            </a:r>
            <a:endParaRPr lang="zh-CN" altLang="en-US" sz="24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560" marR="6350" indent="0" algn="l" eaLnBrk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kern="0" spc="9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kern="0" spc="9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 kern="0" spc="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论域中的每一个元素</a:t>
            </a:r>
            <a:r>
              <a:rPr lang="zh-CN" altLang="en-US" sz="2400" b="1" kern="0" spc="9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确定性地隶属于</a:t>
            </a:r>
            <a:r>
              <a:rPr lang="zh-CN" altLang="en-US" sz="2400" b="1" kern="0" spc="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一个集合</a:t>
            </a:r>
            <a:r>
              <a:rPr lang="en-US" altLang="zh-CN" sz="2400" b="1" i="1" kern="0" spc="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i="1" kern="0" spc="1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spc="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或其补集</a:t>
            </a:r>
            <a:r>
              <a:rPr lang="zh-CN" altLang="en-US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 kern="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eaLnBrk="0" fontAlgn="base">
              <a:lnSpc>
                <a:spcPct val="125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zh-CN" altLang="en-US" sz="2400" b="1" kern="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kern="0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模糊集合</a:t>
            </a:r>
            <a:r>
              <a:rPr lang="zh-CN" altLang="en-US" sz="2400" b="1" kern="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中的隶属关系</a:t>
            </a:r>
            <a:r>
              <a:rPr lang="zh-CN" altLang="en-US" sz="2400" b="1" kern="0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（不确定性）</a:t>
            </a:r>
            <a:endParaRPr lang="zh-CN" altLang="en-US" sz="2400" b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91465" marR="7620" indent="0" algn="l" eaLnBrk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kern="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论域中的每一个元素</a:t>
            </a:r>
            <a:r>
              <a:rPr lang="zh-CN" altLang="en-US" sz="2400" b="1" kern="0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以某种程度（隶属度）地属于</a:t>
            </a:r>
            <a:r>
              <a:rPr lang="zh-CN" altLang="en-US" sz="2400" b="1" kern="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一个集</a:t>
            </a:r>
            <a:r>
              <a:rPr lang="zh-CN" altLang="en-US" sz="2400" b="1" kern="0" spc="10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</a:t>
            </a:r>
            <a:r>
              <a:rPr lang="en-US" altLang="zh-CN" sz="2400" b="1" i="1" kern="0" spc="10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 kern="0" spc="10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或其补集</a:t>
            </a:r>
            <a:r>
              <a:rPr lang="en-US" altLang="zh-CN" sz="2400" b="1" kern="0" spc="10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 kern="0" spc="10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" marR="0" indent="0" algn="l" eaLnBrk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kern="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隶属关系的不确定性依赖先验隶属度函数。</a:t>
            </a:r>
            <a:endParaRPr lang="zh-CN" alt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eaLnBrk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kern="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kern="0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粗集</a:t>
            </a:r>
            <a:r>
              <a:rPr lang="zh-CN" altLang="en-US" sz="2400" b="1" kern="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中的隶属关系</a:t>
            </a:r>
            <a:r>
              <a:rPr lang="zh-CN" altLang="en-US" sz="2400" b="1" kern="0" spc="-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（不确定性）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eaLnBrk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kern="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在某个知识下，论域中的每一个元素</a:t>
            </a:r>
            <a:r>
              <a:rPr lang="zh-CN" altLang="en-US" sz="2400" b="1" kern="0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可能性的隶属</a:t>
            </a:r>
            <a:r>
              <a:rPr lang="zh-CN" altLang="en-US" sz="2400" b="1" kern="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一个集</a:t>
            </a:r>
            <a:r>
              <a:rPr lang="zh-CN" altLang="en-US" sz="2400" b="1" kern="0" spc="1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</a:t>
            </a:r>
            <a:r>
              <a:rPr lang="en-US" altLang="zh-CN" sz="2400" b="1" i="1" kern="0" spc="1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" marR="0" indent="0" algn="l" eaLnBrk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kern="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隶属关系的</a:t>
            </a:r>
            <a:r>
              <a:rPr lang="zh-CN" altLang="en-US" sz="2400" b="1" kern="0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不确定性依赖先验知识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" marR="0" indent="0" algn="l" eaLnBrk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kern="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当知识是一个</a:t>
            </a:r>
            <a:r>
              <a:rPr lang="zh-CN" altLang="en-US" sz="2400" b="1" kern="0" spc="-2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等关系</a:t>
            </a:r>
            <a:r>
              <a:rPr lang="en-US" altLang="zh-CN" sz="2400" b="1" kern="0" spc="-2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(equality relation)</a:t>
            </a:r>
            <a:r>
              <a:rPr lang="zh-CN" altLang="en-US" sz="2400" b="1" kern="0" spc="-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时，粗集中的隶属关</a:t>
            </a:r>
            <a:r>
              <a:rPr lang="zh-CN" altLang="en-US" sz="2400" b="1" kern="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系与经典集合论中的隶属关系一致。</a:t>
            </a:r>
            <a:endParaRPr lang="zh-CN" alt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eaLnBrk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SzPct val="52000"/>
              <a:buNone/>
            </a:pPr>
            <a:endParaRPr lang="zh-CN" altLang="zh-CN" sz="2400" b="1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85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472" y="1285067"/>
                <a:ext cx="11626225" cy="514975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不精确的数字特征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0" indent="0" algn="l" eaLnBrk="0" fontAlgn="base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集合（概念或范畴）的不精确性是由于边界区的存在引起的。一个集合的边界区越大，其确定性程度就越低，反之确定性程度就越高。为了更精确地表达这个思想，下面我们引入精度度量</a:t>
                </a:r>
                <a:r>
                  <a:rPr lang="en-US" altLang="zh-CN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(accuracy measure)</a:t>
                </a:r>
                <a:r>
                  <a:rPr lang="zh-CN" altLang="en-US" sz="24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等概念。</a:t>
                </a:r>
                <a:endParaRPr lang="en-US" altLang="zh-CN" sz="2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eaLnBrk="0" fontAlgn="base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2.6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是论域，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∅≠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上的一个等价关系，</a:t>
                </a:r>
                <a:endParaRPr lang="en-US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eaLnBrk="0" fontAlgn="base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f>
                      <m:fPr>
                        <m:type m:val="lin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𝑪𝒂𝒓𝒅</m:t>
                        </m:r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bar>
                          <m:barPr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𝑹</m:t>
                            </m:r>
                          </m:e>
                        </m:bar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num>
                      <m:den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𝑪𝒂𝒓𝒅</m:t>
                        </m:r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  <m:bar>
                          <m:barPr>
                            <m:pos m:val="top"/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𝑹</m:t>
                            </m:r>
                          </m:e>
                        </m:bar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den>
                    </m:f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为集合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精度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eaLnBrk="0" fontAlgn="base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𝑪𝒂𝒓𝒅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𝑹</m:t>
                            </m:r>
                          </m:e>
                        </m:bar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，指集合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所包含的元素个数。</a:t>
                </a:r>
              </a:p>
              <a:p>
                <a:pPr marL="0" marR="0" indent="0" algn="l" eaLnBrk="0" fontAlgn="base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None/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472" y="1285067"/>
                <a:ext cx="11626225" cy="5149756"/>
              </a:xfrm>
              <a:blipFill>
                <a:blip r:embed="rId3"/>
                <a:stretch>
                  <a:fillRect l="-1101" r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859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472" y="1285067"/>
                <a:ext cx="11850513" cy="514975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不精确的数字特征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eaLnBrk="0" fontAlgn="base">
                  <a:lnSpc>
                    <a:spcPct val="125000"/>
                  </a:lnSpc>
                  <a:spcBef>
                    <a:spcPts val="0"/>
                  </a:spcBef>
                  <a:buNone/>
                </a:pPr>
                <a:r>
                  <a:rPr lang="zh-CN" altLang="en-US" sz="2400" b="1" kern="100" dirty="0">
                    <a:solidFill>
                      <a:srgbClr val="0000FF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讨论：</a:t>
                </a:r>
                <a:endParaRPr lang="en-US" altLang="zh-CN" sz="2400" b="1" kern="100" dirty="0">
                  <a:solidFill>
                    <a:srgbClr val="0000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0" fontAlgn="base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l"/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精度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试图捕捉表明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知识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关于集合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的完备程度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completeness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0" fontAlgn="base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对于任意的</a:t>
                </a:r>
                <a:r>
                  <a:rPr lang="en-US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)≤</m:t>
                    </m:r>
                    <m:r>
                      <a:rPr lang="en-US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</m:oMath>
                </a14:m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endParaRPr lang="en-US" altLang="zh-CN" sz="24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0" fontAlgn="base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l"/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</m:d>
                    <m:r>
                      <a:rPr lang="en-US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zh-CN" altLang="en-US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边界是空的，我们说</a:t>
                </a:r>
                <a:r>
                  <a:rPr lang="zh-CN" altLang="en-US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R-</a:t>
                </a:r>
                <a:r>
                  <a:rPr lang="zh-CN" altLang="en-US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可定义</a:t>
                </a:r>
                <a:r>
                  <a:rPr lang="zh-CN" altLang="en-US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R-defined</a:t>
                </a:r>
                <a:r>
                  <a:rPr lang="zh-CN" altLang="en-US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）的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0" fontAlgn="base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l"/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)&lt;</m:t>
                    </m:r>
                    <m:r>
                      <a:rPr lang="en-US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，则称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边界不空，我们说</a:t>
                </a:r>
                <a:r>
                  <a:rPr lang="zh-CN" altLang="en-US" sz="2400" b="1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R-</a:t>
                </a:r>
                <a:r>
                  <a:rPr lang="zh-CN" altLang="en-US" sz="2400" b="1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不可定义</a:t>
                </a:r>
                <a:r>
                  <a:rPr lang="zh-CN" altLang="en-US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R-undefined</a:t>
                </a:r>
                <a:r>
                  <a:rPr lang="zh-CN" altLang="en-US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）的</a:t>
                </a: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0" indent="0" algn="l" eaLnBrk="0" fontAlgn="base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None/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2.6</a:t>
                </a:r>
                <a:r>
                  <a:rPr lang="zh-CN" altLang="en-US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</m:t>
                        </m:r>
                      </m:e>
                      <m:sub>
                        <m:r>
                          <a:rPr lang="en-US" altLang="zh-CN" sz="2400" b="1" i="1" kern="100" baseline="-250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</m:d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altLang="zh-CN" sz="2400" b="1" i="1" kern="100" baseline="-250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为集合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粗度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-roughness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None/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粗度与精度正相反，它表示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知识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关于集合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的不完备程度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(incompleteness).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472" y="1285067"/>
                <a:ext cx="11850513" cy="5149756"/>
              </a:xfrm>
              <a:blipFill>
                <a:blip r:embed="rId3"/>
                <a:stretch>
                  <a:fillRect l="-1080" r="-3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38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355" y="1224682"/>
                <a:ext cx="12017290" cy="563331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不精确的数字特征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2.2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】 </a:t>
                </a:r>
                <a:r>
                  <a:rPr lang="en-US" altLang="zh-CN" sz="2400" b="1" i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b="1" i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同例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2.1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，计算</a:t>
                </a:r>
                <a:r>
                  <a:rPr lang="en-US" altLang="zh-CN" sz="2400" b="1" i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的精度和粗度。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𝟓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𝟔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𝟕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𝟖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i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的等价类如下：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𝟖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𝟓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𝟕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𝟔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𝟓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𝟓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𝟔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𝟖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66700" algn="just">
                  <a:lnSpc>
                    <a:spcPct val="114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=∅</m:t>
                    </m:r>
                  </m:oMath>
                </a14:m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𝟕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𝑩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𝟕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𝑵𝑬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𝟔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𝟔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</m:oMath>
                </a14:m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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</m:oMath>
                </a14:m>
                <a:r>
                  <a:rPr lang="en-US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66700" algn="just">
                  <a:lnSpc>
                    <a:spcPct val="114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𝟕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𝑩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𝟕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𝑵𝑬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𝟔</m:t>
                        </m:r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type m:val="lin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den>
                    </m:f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𝟐𝟓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810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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𝟐𝟓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𝟕𝟓</m:t>
                    </m:r>
                  </m:oMath>
                </a14:m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b="1" kern="100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66700" algn="just">
                  <a:lnSpc>
                    <a:spcPct val="114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𝟔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𝟔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𝑩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𝑵𝑬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 </m:t>
                        </m:r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𝟕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pt-BR" altLang="zh-CN" sz="2400" b="1" i="1" kern="100" baseline="-2500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pt-BR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pt-BR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𝟓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pt-BR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pt-BR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pt-BR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</m:t>
                    </m:r>
                  </m:oMath>
                </a14:m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810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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pt-BR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pt-BR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pt-BR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pt-BR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pt-BR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pt-BR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pt-BR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pt-BR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𝟔</m:t>
                    </m:r>
                  </m:oMath>
                </a14:m>
                <a:r>
                  <a:rPr lang="pt-BR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0" indent="0" algn="l" eaLnBrk="0" fontAlgn="base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None/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55" y="1224682"/>
                <a:ext cx="12017290" cy="5633318"/>
              </a:xfrm>
              <a:blipFill>
                <a:blip r:embed="rId3"/>
                <a:stretch>
                  <a:fillRect l="-1014" r="-3296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738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68B4A2F-BB79-4F24-AA58-35EB4A8E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51" y="1224682"/>
            <a:ext cx="11070566" cy="56333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不精确的数字特征</a:t>
            </a:r>
            <a:endParaRPr lang="zh-CN" altLang="zh-CN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fontAlgn="base"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与已有的不确定性处理模型（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Mycin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Prospector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、概率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论、模糊集合）不同，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粗糙集不是用数字而是用上下近似的概念刻画概念的不确定性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，不确定性的刻画依赖于知识（分类）而不是依赖于先验给出的数值（如先验概率、隶属度等）。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eaLnBrk="0" fontAlgn="base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SzPct val="52000"/>
              <a:buNone/>
            </a:pPr>
            <a:endParaRPr lang="zh-CN" altLang="zh-CN" sz="2400" b="1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1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87744" cy="4967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年代，波兰人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Z.Pawlak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提出粗糙集理论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概率论 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(Probabilistic Theory)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刻 画 概 念 发 生 的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随机性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(Stochastic)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模糊集理论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(Fuzzy Set Theory)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刻画概念的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模糊性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(Vagueness)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粗糙集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(Rough Set Theory)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刻画概念的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粗糙性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(Coarseness)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，即分类能力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(Classification Ability)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sz="20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42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1" y="1224682"/>
                <a:ext cx="11070566" cy="563331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不精确的拓扑特性</a:t>
                </a:r>
                <a:endParaRPr lang="zh-CN" altLang="zh-CN" b="1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Bef>
                    <a:spcPts val="360"/>
                  </a:spcBef>
                  <a:buNone/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除了用数值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精度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描述粗集合的特征外，借助下近似和上近似概念还可引进粗集合的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拓扑特征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，来刻画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粗集合边界的结构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pt-BR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2.7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是一个论域，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上的一个等价关系，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pt-BR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⊆</a:t>
                </a:r>
                <a:r>
                  <a:rPr lang="pt-BR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U 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0"/>
                  </a:spcBef>
                  <a:buSzPts val="1050"/>
                  <a:buFont typeface="+mj-lt"/>
                  <a:buAutoNum type="arabicParenBoth"/>
                  <a:tabLst>
                    <a:tab pos="139700" algn="l"/>
                  </a:tabLst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，则称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粗可定义的（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roughly 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-definable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）；</a:t>
                </a: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0"/>
                  </a:spcBef>
                  <a:buSzPts val="1050"/>
                  <a:buFont typeface="+mj-lt"/>
                  <a:buAutoNum type="arabicParenBoth"/>
                  <a:tabLst>
                    <a:tab pos="139700" algn="l"/>
                  </a:tabLst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，则称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内不可定义的（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internally 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-undefinable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）；</a:t>
                </a: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0"/>
                  </a:spcBef>
                  <a:buSzPts val="1050"/>
                  <a:buFont typeface="+mj-lt"/>
                  <a:buAutoNum type="arabicParenBoth"/>
                  <a:tabLst>
                    <a:tab pos="139700" algn="l"/>
                  </a:tabLst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，则称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外不可定义的（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externally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R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-undefinable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）；</a:t>
                </a: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0"/>
                  </a:spcBef>
                  <a:buSzPts val="1050"/>
                  <a:buFont typeface="+mj-lt"/>
                  <a:buAutoNum type="arabicParenBoth"/>
                  <a:tabLst>
                    <a:tab pos="139700" algn="l"/>
                  </a:tabLst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kern="10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，则称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内和外不可定义的（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totally 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-undefinable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），即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全不可定义的。</a:t>
                </a:r>
              </a:p>
              <a:p>
                <a:pPr indent="304800"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marR="0" indent="0" algn="l" eaLnBrk="0" fontAlgn="base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None/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1" y="1224682"/>
                <a:ext cx="11070566" cy="5633318"/>
              </a:xfrm>
              <a:blipFill>
                <a:blip r:embed="rId3"/>
                <a:stretch>
                  <a:fillRect l="-1156" r="-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92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1" y="1224682"/>
                <a:ext cx="11070566" cy="563331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不精确的拓扑特性</a:t>
                </a:r>
                <a:endParaRPr lang="en-US" altLang="zh-CN" b="1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这个分类的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直观意义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是：</a:t>
                </a:r>
              </a:p>
              <a:p>
                <a:pPr marL="342900" lvl="0" indent="-342900" algn="l">
                  <a:lnSpc>
                    <a:spcPct val="150000"/>
                  </a:lnSpc>
                  <a:spcBef>
                    <a:spcPts val="0"/>
                  </a:spcBef>
                  <a:buSzPts val="1200"/>
                  <a:buFont typeface="Wingdings" panose="05000000000000000000" pitchFamily="2" charset="2"/>
                  <a:buChar char=""/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如果集合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粗可定义的，这意味着我们能确定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中某些元素是否属于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50000"/>
                  </a:lnSpc>
                  <a:spcBef>
                    <a:spcPts val="0"/>
                  </a:spcBef>
                  <a:buSzPts val="1200"/>
                  <a:buFont typeface="Wingdings" panose="05000000000000000000" pitchFamily="2" charset="2"/>
                  <a:buChar char=""/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如果集合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内不可定义的，这意味着我们能确定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中某些元素是否属于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，但不能指出任一个元素是否属于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 .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50000"/>
                  </a:lnSpc>
                  <a:spcBef>
                    <a:spcPts val="0"/>
                  </a:spcBef>
                  <a:buSzPts val="1200"/>
                  <a:buFont typeface="Wingdings" panose="05000000000000000000" pitchFamily="2" charset="2"/>
                  <a:buChar char=""/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如果集合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外不可定义的，这意味着我们能确定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中某些元素是否属于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，但不能指出任一个元素是否属于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lvl="0" indent="-342900" algn="l">
                  <a:lnSpc>
                    <a:spcPct val="150000"/>
                  </a:lnSpc>
                  <a:spcBef>
                    <a:spcPts val="0"/>
                  </a:spcBef>
                  <a:buSzPts val="1200"/>
                  <a:buFont typeface="Wingdings" panose="05000000000000000000" pitchFamily="2" charset="2"/>
                  <a:buChar char=""/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如果集合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全不可定义的，这意味着我们既不能确定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中任一元素是否属于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，也不能确定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中任一元素是否属于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</m:oMath>
                </a14:m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.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304800"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marR="0" indent="0" algn="l" eaLnBrk="0" fontAlgn="base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None/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1" y="1224682"/>
                <a:ext cx="11070566" cy="5633318"/>
              </a:xfrm>
              <a:blipFill>
                <a:blip r:embed="rId3"/>
                <a:stretch>
                  <a:fillRect l="-1156" r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306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0294" y="1224682"/>
                <a:ext cx="11651412" cy="563331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不精确的拓扑特性</a:t>
                </a:r>
                <a:endParaRPr lang="en-US" altLang="zh-CN" b="1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【例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2.3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】 给定一知识库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 baseline="-250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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，并给定一个等价关系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和如下等价类：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𝟔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𝟕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 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对于如下集合：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  <a:r>
                  <a:rPr lang="en-US" altLang="zh-CN" sz="2400" b="1" i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可定义的例子：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𝟔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  <a:r>
                  <a:rPr lang="en-US" altLang="zh-CN" sz="2400" b="1" i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粗可定义集的例子：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13335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endParaRPr lang="en-US" altLang="zh-CN" sz="2400" b="1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13335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zh-CN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zh-CN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zh-CN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𝟕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𝑩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zh-CN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𝟕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𝟏𝟎</m:t>
                        </m:r>
                      </m:sub>
                    </m:sSub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</m:t>
                    </m:r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𝟖</m:t>
                    </m:r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𝟎</m:t>
                    </m:r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𝟓</m:t>
                    </m:r>
                  </m:oMath>
                </a14:m>
                <a:r>
                  <a:rPr lang="pt-BR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lvl="0" indent="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None/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294" y="1224682"/>
                <a:ext cx="11651412" cy="5633318"/>
              </a:xfrm>
              <a:blipFill>
                <a:blip r:embed="rId3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160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1" y="1224682"/>
                <a:ext cx="11070566" cy="563331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不精确的拓扑特性</a:t>
                </a:r>
                <a:endParaRPr lang="en-US" altLang="zh-CN" b="1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13.2.3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】 给定一知识库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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，并给定一个等价关系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和如下等价类：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𝟔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𝟕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对于如下集合：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粗可定义集的例子：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𝟕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𝟏𝟎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zh-CN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zh-CN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𝟕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𝟏𝟎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𝑩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𝒀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zh-CN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𝑹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𝟔</m:t>
                    </m:r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</m:oMath>
                </a14:m>
                <a:r>
                  <a:rPr lang="pt-BR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𝒁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𝒁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zh-CN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zh-CN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𝟔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𝟗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𝑩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𝒁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zh-CN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𝟔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𝟗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Symbol" panose="05050102010706020507" pitchFamily="18" charset="2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pt-BR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𝟕</m:t>
                    </m:r>
                  </m:oMath>
                </a14:m>
                <a:r>
                  <a:rPr lang="pt-BR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304800" algn="just">
                  <a:lnSpc>
                    <a:spcPct val="150000"/>
                  </a:lnSpc>
                  <a:spcBef>
                    <a:spcPts val="360"/>
                  </a:spcBef>
                </a:pP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marR="0" indent="0" algn="l" eaLnBrk="0" fontAlgn="base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None/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1" y="1224682"/>
                <a:ext cx="11070566" cy="5633318"/>
              </a:xfrm>
              <a:blipFill>
                <a:blip r:embed="rId3"/>
                <a:stretch>
                  <a:fillRect l="-1156" r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07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1" y="1224682"/>
                <a:ext cx="11070566" cy="563331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不精确的拓扑特性</a:t>
                </a:r>
                <a:endParaRPr lang="en-US" altLang="zh-CN" b="1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13.2.3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】 给定一知识库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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，并给定一个等价关系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和如下等价类：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𝟔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𝟕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对于如下集合：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pt-BR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(3)R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外不可定义集的例子：</a:t>
                </a:r>
              </a:p>
              <a:p>
                <a:pPr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pt-BR" altLang="zh-CN" sz="2400" b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indent="0" algn="l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𝐁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b="1" kern="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indent="0" algn="l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pt-BR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pt-BR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𝐁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pt-BR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pt-BR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𝐁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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sub>
                    </m:sSub>
                    <m:d>
                      <m:d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b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altLang="zh-CN" sz="2400" b="1" i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pt-BR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eaLnBrk="0" fontAlgn="base">
                  <a:lnSpc>
                    <a:spcPct val="125000"/>
                  </a:lnSpc>
                  <a:spcBef>
                    <a:spcPts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None/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1" y="1224682"/>
                <a:ext cx="11070566" cy="5633318"/>
              </a:xfrm>
              <a:blipFill>
                <a:blip r:embed="rId3"/>
                <a:stretch>
                  <a:fillRect l="-1156" r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158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1" y="1224682"/>
                <a:ext cx="11070566" cy="563331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不精确的拓扑特性</a:t>
                </a:r>
                <a:endParaRPr lang="en-US" altLang="zh-CN" b="1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13.2.3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】 给定一知识库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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，并给定一个等价关系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和如下等价类：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𝟔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𝟕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对于如下集合：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pt-BR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pt-BR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内不可定义集的例子：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pt-BR" altLang="zh-CN" sz="2400" b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pt-BR" altLang="zh-CN" sz="2400" b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pt-BR" altLang="zh-CN" sz="2400" b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pt-BR" altLang="zh-CN" sz="2400" b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pt-BR" altLang="zh-CN" sz="2400" b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altLang="zh-CN" sz="2400" b="1" i="1" kern="10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zh-CN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  <m:r>
                      <a:rPr lang="pt-BR" altLang="zh-CN" sz="2400" b="1" kern="10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它们的下近似全部为空，故精度为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0 .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spcBef>
                    <a:spcPts val="0"/>
                  </a:spcBef>
                  <a:buSzPct val="52000"/>
                  <a:buNone/>
                </a:pP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1" y="1224682"/>
                <a:ext cx="11070566" cy="5633318"/>
              </a:xfrm>
              <a:blipFill>
                <a:blip r:embed="rId3"/>
                <a:stretch>
                  <a:fillRect l="-1156" r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46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1" y="1224682"/>
                <a:ext cx="11070566" cy="563331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不精确的拓扑特性</a:t>
                </a:r>
                <a:endParaRPr lang="en-US" altLang="zh-CN" b="1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13.2.3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】 给定一知识库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rPr>
                      <m:t>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，并给定一个等价关系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和如下等价类：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𝟎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𝟔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𝟗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𝟖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𝟕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𝟏𝟎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对于如下集合：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全不可定义的例子：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pt-BR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pt-BR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pt-BR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pt-BR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pt-BR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pt-BR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00000"/>
                  </a:lnSpc>
                  <a:buNone/>
                </a:pP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1" y="1224682"/>
                <a:ext cx="11070566" cy="5633318"/>
              </a:xfrm>
              <a:blipFill>
                <a:blip r:embed="rId3"/>
                <a:stretch>
                  <a:fillRect l="-1156" r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13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1" y="1224682"/>
                <a:ext cx="11070566" cy="563331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不精确的拓扑特性</a:t>
                </a:r>
                <a:endParaRPr lang="en-US" altLang="zh-CN" b="1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2.4 </a:t>
                </a:r>
                <a:endParaRPr lang="zh-CN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可定义的（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粗可定义的，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全不可定义的）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⇔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可定义的（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粗可定义的，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全不可定义的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0" lvl="0" indent="0"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外（内）不可定义的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⇔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内（外）不可定义的。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证明 ⑴：若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粗可定义的，则有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≠∅ </m:t>
                    </m:r>
                    <m:r>
                      <a:rPr lang="zh-CN" altLang="zh-CN" sz="2400" b="1" i="1" smtClean="0"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 </m:t>
                    </m:r>
                    <m:bar>
                      <m:barPr>
                        <m:pos m:val="top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≠∅ 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故存在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 ⇔[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∩−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=∅ ⇔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∉</m:t>
                    </m:r>
                    <m:bar>
                      <m:barPr>
                        <m:pos m:val="top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)⇔</m:t>
                    </m:r>
                    <m:bar>
                      <m:barPr>
                        <m:pos m:val="top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与之类似，由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，推知存在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∉</m:t>
                    </m:r>
                    <m:bar>
                      <m:barPr>
                        <m:pos m:val="top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∩</m:t>
                    </m:r>
                    <m:bar>
                      <m:barPr>
                        <m:pos m:val="top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=∅⇔[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⊆−</m:t>
                    </m:r>
                    <m:bar>
                      <m:barPr>
                        <m:pos m:val="top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 ⇔[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) ⇔ </m:t>
                    </m:r>
                    <m:bar>
                      <m:bar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)≠∅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endParaRPr lang="zh-CN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同理可证 ⑴ 的其余情况。参照 ⑴ 之证明，可证明 ⑵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00000"/>
                  </a:lnSpc>
                  <a:buNone/>
                </a:pP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1" y="1224682"/>
                <a:ext cx="11070566" cy="5633318"/>
              </a:xfrm>
              <a:blipFill>
                <a:blip r:embed="rId3"/>
                <a:stretch>
                  <a:fillRect l="-1156" r="-3579" b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409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68B4A2F-BB79-4F24-AA58-35EB4A8E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50" y="1224682"/>
            <a:ext cx="11513389" cy="563331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不精确的拓扑特性</a:t>
            </a:r>
            <a:endParaRPr lang="en-US" altLang="zh-CN" b="1" kern="1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l" eaLnBrk="0" fontAlgn="base">
              <a:spcBef>
                <a:spcPts val="510"/>
              </a:spcBef>
              <a:spcAft>
                <a:spcPts val="0"/>
              </a:spcAft>
              <a:buNone/>
            </a:pPr>
            <a:r>
              <a:rPr lang="zh-CN" altLang="en-US" sz="2400" b="1" kern="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讨论：两种粗集特征表示方法是互补的：</a:t>
            </a:r>
            <a:endParaRPr lang="zh-CN" alt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8935" marR="90805" indent="-342900" algn="l" eaLnBrk="0" fontAlgn="base">
              <a:lnSpc>
                <a:spcPct val="150000"/>
              </a:lnSpc>
              <a:spcBef>
                <a:spcPts val="895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400" b="1" kern="0" spc="2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精度表示方法：</a:t>
            </a:r>
            <a:r>
              <a:rPr lang="zh-CN" altLang="en-US" sz="2400" b="1" kern="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能定量地表示边界区的大小，但不能定性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地表示边界的</a:t>
            </a:r>
            <a:r>
              <a:rPr lang="zh-CN" altLang="en-US" sz="2400" b="1" kern="0" spc="-3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种结构</a:t>
            </a:r>
            <a:endParaRPr lang="zh-CN" alt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20370" marR="28575" indent="0" algn="l" eaLnBrk="0" fontAlgn="base">
              <a:lnSpc>
                <a:spcPct val="15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lang="zh-CN" altLang="en-US" sz="2400" b="1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r>
              <a:rPr lang="zh-CN" altLang="en-US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一个集合是内或完全不可定义的，其精度都为零；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一个集合是外或完全不可定义的，其补的精度都</a:t>
            </a:r>
            <a:r>
              <a:rPr lang="zh-CN" altLang="en-US" sz="2400" b="1" kern="0" spc="-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为零。</a:t>
            </a:r>
            <a:endParaRPr lang="zh-CN" alt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8935" marR="20320" indent="-342900" eaLnBrk="0" fontAlgn="base">
              <a:lnSpc>
                <a:spcPct val="150000"/>
              </a:lnSpc>
              <a:spcBef>
                <a:spcPts val="620"/>
              </a:spcBef>
              <a:buFont typeface="Wingdings" panose="05000000000000000000" pitchFamily="2" charset="2"/>
              <a:buChar char="l"/>
            </a:pPr>
            <a:r>
              <a:rPr lang="zh-CN" altLang="en-US" sz="2400" b="1" kern="0" spc="-5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spc="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拓扑分类方法：</a:t>
            </a:r>
            <a:r>
              <a:rPr lang="zh-CN" altLang="en-US" sz="2400" b="1" kern="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能定性地表示边界的</a:t>
            </a:r>
            <a:r>
              <a:rPr lang="zh-CN" altLang="en-US" sz="2400" b="1" kern="0" spc="-3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b="1" kern="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种结构，但不</a:t>
            </a:r>
            <a:r>
              <a:rPr lang="zh-CN" altLang="en-US" sz="2400" b="1" kern="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能定</a:t>
            </a:r>
            <a:r>
              <a:rPr lang="zh-CN" altLang="en-US" sz="2400" b="1" kern="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量地表示边界区的大小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8935" marR="20320" indent="-342900" eaLnBrk="0" fontAlgn="base">
              <a:lnSpc>
                <a:spcPct val="150000"/>
              </a:lnSpc>
              <a:spcBef>
                <a:spcPts val="620"/>
              </a:spcBef>
              <a:buFont typeface="Wingdings" panose="05000000000000000000" pitchFamily="2" charset="2"/>
              <a:buChar char="l"/>
            </a:pPr>
            <a:r>
              <a:rPr lang="zh-CN" altLang="en-US" sz="2400" b="1" kern="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因此在粗集的实际应用中，需要将边界区的两种信息结合</a:t>
            </a:r>
            <a:r>
              <a:rPr lang="zh-CN" altLang="en-US" sz="2400" b="1" kern="0" spc="4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起来，既要考虑精度，又要考虑到集合的拓扑</a:t>
            </a:r>
            <a:r>
              <a:rPr lang="zh-CN" altLang="en-US" sz="2400" b="1" kern="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结构。</a:t>
            </a:r>
            <a:endParaRPr lang="zh-CN" alt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endParaRPr lang="zh-CN" altLang="zh-CN" sz="2400" b="1" kern="1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846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0" y="1224682"/>
                <a:ext cx="11082069" cy="563331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划分的近似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b="1" kern="0" spc="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以上讨论的是</a:t>
                </a:r>
                <a:r>
                  <a:rPr lang="zh-CN" altLang="en-US" sz="2400" b="1" kern="0" spc="4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概念（集合）</a:t>
                </a:r>
                <a:r>
                  <a:rPr lang="zh-CN" altLang="en-US" sz="2400" b="1" kern="0" spc="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近似的表示方法，本节讨论</a:t>
                </a:r>
                <a:r>
                  <a:rPr lang="zh-CN" altLang="en-US" sz="2400" b="1" kern="0" spc="4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知识（划分、分类）</a:t>
                </a:r>
                <a:r>
                  <a:rPr lang="zh-CN" altLang="en-US" sz="2400" b="1" kern="0" spc="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近似的表示方法</a:t>
                </a:r>
                <a:endParaRPr lang="en-US" altLang="zh-CN" sz="2400" b="1" kern="0" spc="4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2.8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𝒊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𝒏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∅≠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baseline="-250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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上的一个划分，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上的一个等价关系（注：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不一定是关于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的划分），于是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𝑭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,⋯,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𝑭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, 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, ⋯, 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分别称它们为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划分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下近似和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上近似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。如果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𝑭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𝑭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𝑭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，则我们说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一致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00000"/>
                  </a:lnSpc>
                  <a:buNone/>
                </a:pP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0" y="1224682"/>
                <a:ext cx="11082069" cy="5633318"/>
              </a:xfrm>
              <a:blipFill>
                <a:blip r:embed="rId3"/>
                <a:stretch>
                  <a:fillRect l="-1155" r="-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6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3BCC-C60C-44E6-A203-C635002B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0217" cy="4967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一个概念越粗糙，其分类能力越差，分类所得的对象组的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粒度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(granularity)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越大，对象之间的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可辨识性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(discernibility)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。相反地，一个概念越精细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(fine)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，其分类能力越强，分类所得的对象组的粒度越小，对象之间的可辨识性越好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例子：图像的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分辨率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刻画了图像质量的粗糙程度，类似粗糙集刻画了知识或概念的粗糙程度。图像中的分辨率越高，图像的可辨识性就越好，反之就越差。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像素灰度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刻画了图像黑白的不同程度，类似模糊集刻画了概念的模糊性。而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图像上内容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则反映了某个物体出现的随机性。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>
              <a:lnSpc>
                <a:spcPct val="150000"/>
              </a:lnSpc>
              <a:buNone/>
              <a:tabLst>
                <a:tab pos="266700" algn="l"/>
              </a:tabLst>
            </a:pPr>
            <a:endParaRPr lang="en-US" altLang="zh-CN" sz="20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35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划分的近似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b="1" kern="0" spc="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0" spc="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kern="0" spc="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 近似划分的不精确性度量：</a:t>
                </a:r>
                <a:endParaRPr lang="en-US" altLang="zh-CN" sz="2400" b="1" kern="0" spc="4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2.9  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type m:val="lin"/>
                        <m:ctrlPr>
                          <a:rPr lang="zh-CN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zh-CN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𝑪𝒂𝒓𝒅</m:t>
                            </m:r>
                            <m:bar>
                              <m:barPr>
                                <m:ctrlPr>
                                  <a:rPr lang="zh-CN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bar>
                            <m:sSub>
                              <m:sSubPr>
                                <m:ctrlPr>
                                  <a:rPr lang="zh-CN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zh-CN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𝑪𝒂𝒓𝒅</m:t>
                            </m:r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pos m:val="top"/>
                                <m:ctrlPr>
                                  <a:rPr lang="zh-CN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bar>
                            <m:sSub>
                              <m:sSubPr>
                                <m:ctrlPr>
                                  <a:rPr lang="zh-CN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的近似精度，称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type m:val="lin"/>
                        <m:ctrlPr>
                          <a:rPr lang="zh-CN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zh-CN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𝑪𝒂𝒓𝒅</m:t>
                            </m:r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bar>
                              <m:barPr>
                                <m:ctrlPr>
                                  <a:rPr lang="zh-CN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bar>
                            <m:sSub>
                              <m:sSubPr>
                                <m:ctrlPr>
                                  <a:rPr lang="zh-CN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𝑪𝒂𝒓𝒅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den>
                    </m:f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的近似质量。</a:t>
                </a:r>
                <a:endPara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45720" indent="0" algn="l" eaLnBrk="0" fontAlgn="base">
                  <a:lnSpc>
                    <a:spcPct val="150000"/>
                  </a:lnSpc>
                  <a:spcBef>
                    <a:spcPts val="1105"/>
                  </a:spcBef>
                  <a:spcAft>
                    <a:spcPts val="0"/>
                  </a:spcAft>
                  <a:buNone/>
                </a:pPr>
                <a:r>
                  <a:rPr lang="zh-CN" altLang="en-US" sz="2400" b="1" kern="0" spc="1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划分的精度</a:t>
                </a:r>
                <a:r>
                  <a:rPr lang="zh-CN" altLang="en-US" sz="2400" b="1" kern="0" spc="15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描述</a:t>
                </a:r>
                <a:r>
                  <a:rPr lang="zh-CN" altLang="en-US" sz="2400" b="1" kern="0" spc="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了：</a:t>
                </a:r>
                <a:r>
                  <a:rPr lang="zh-CN" altLang="en-US" sz="2400" b="1" kern="0" spc="-4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kern="0" spc="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应用知识</a:t>
                </a:r>
                <a:r>
                  <a:rPr lang="zh-CN" altLang="en-US" sz="2400" b="1" kern="0" spc="-29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kern="0" spc="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2400" b="1" kern="0" spc="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能正确划入</a:t>
                </a:r>
                <a:r>
                  <a:rPr lang="zh-CN" altLang="en-US" sz="2400" b="1" kern="0" spc="-29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kern="0" spc="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 </a:t>
                </a:r>
                <a:r>
                  <a:rPr lang="zh-CN" altLang="en-US" sz="2400" b="1" kern="0" spc="1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类的对</a:t>
                </a:r>
                <a:r>
                  <a:rPr lang="zh-CN" altLang="en-US" sz="2400" b="1" kern="0" spc="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象所占可能被正确划入</a:t>
                </a:r>
                <a:r>
                  <a:rPr lang="zh-CN" altLang="en-US" sz="2400" b="1" kern="0" spc="-29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kern="0" spc="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 </a:t>
                </a:r>
                <a:r>
                  <a:rPr lang="zh-CN" altLang="en-US" sz="2400" b="1" kern="0" spc="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类对象的百分比</a:t>
                </a:r>
                <a:r>
                  <a:rPr lang="zh-CN" altLang="en-US" sz="2400" b="1" kern="0" spc="-4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；（</a:t>
                </a:r>
                <a:r>
                  <a:rPr lang="zh-CN" altLang="en-US" sz="2400" b="1" kern="0" spc="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相对</a:t>
                </a:r>
                <a:r>
                  <a:rPr lang="zh-CN" altLang="en-US" sz="2400" b="1" kern="0" spc="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量，</a:t>
                </a:r>
                <a:r>
                  <a:rPr lang="zh-CN" altLang="en-US" sz="2400" b="1" kern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kern="0" spc="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用于刻画边界的大小）</a:t>
                </a:r>
                <a:endParaRPr lang="zh-CN" altLang="en-US" sz="2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52070" indent="0" algn="l" eaLnBrk="0" fontAlgn="base">
                  <a:lnSpc>
                    <a:spcPct val="150000"/>
                  </a:lnSpc>
                  <a:spcBef>
                    <a:spcPts val="620"/>
                  </a:spcBef>
                  <a:spcAft>
                    <a:spcPts val="0"/>
                  </a:spcAft>
                  <a:buNone/>
                </a:pPr>
                <a:r>
                  <a:rPr lang="zh-CN" altLang="en-US" sz="2400" b="1" kern="0" spc="25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划分的质量</a:t>
                </a:r>
                <a:r>
                  <a:rPr lang="zh-CN" altLang="en-US" sz="2400" b="1" kern="0" spc="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表示：应用知识</a:t>
                </a:r>
                <a:r>
                  <a:rPr lang="zh-CN" altLang="en-US" sz="2400" b="1" kern="0" spc="-28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kern="0" spc="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2400" b="1" kern="0" spc="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能正确划入</a:t>
                </a:r>
                <a:r>
                  <a:rPr lang="zh-CN" altLang="en-US" sz="2400" b="1" kern="0" spc="-29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kern="0" spc="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 </a:t>
                </a:r>
                <a:r>
                  <a:rPr lang="zh-CN" altLang="en-US" sz="2400" b="1" kern="0" spc="25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类的对象</a:t>
                </a:r>
                <a:r>
                  <a:rPr lang="zh-CN" altLang="en-US" sz="2400" b="1" kern="0" spc="-2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所占全部论域的百分比。（绝对量）</a:t>
                </a:r>
                <a:endParaRPr lang="zh-CN" altLang="en-US" sz="24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zh-CN" altLang="zh-CN" dirty="0"/>
              </a:p>
              <a:p>
                <a:pPr indent="0" algn="just">
                  <a:lnSpc>
                    <a:spcPct val="100000"/>
                  </a:lnSpc>
                  <a:buNone/>
                </a:pP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  <a:blipFill>
                <a:blip r:embed="rId3"/>
                <a:stretch>
                  <a:fillRect l="-1125" r="-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572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16" y="1328199"/>
                <a:ext cx="11473133" cy="526819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划分的近似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b="1" kern="0" spc="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0" spc="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kern="0" spc="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 近似划分的拓扑描述</a:t>
                </a:r>
                <a:endParaRPr lang="en-US" altLang="zh-CN" sz="2400" b="1" kern="0" spc="4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2.5 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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（其中</a:t>
                </a:r>
                <a:r>
                  <a:rPr lang="zh-CN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）是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上的一个划分，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是一个等价关系。若存在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，使得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有正例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，则对于每一个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，都有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（有反例）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反之，不成立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).</a:t>
                </a:r>
                <a:endParaRPr lang="zh-CN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00000"/>
                  </a:lnSpc>
                  <a:buNone/>
                  <a:tabLst>
                    <a:tab pos="463550" algn="l"/>
                  </a:tabLst>
                </a:pPr>
                <a:r>
                  <a:rPr lang="zh-CN" altLang="en-US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4 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上的一个等价关系，其等价类为：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另有一划分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计算得到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, 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}≠∅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，同时有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 ,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 ,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 ,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 ,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 ,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, 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, 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}≠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00000"/>
                  </a:lnSpc>
                  <a:buNone/>
                </a:pP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16" y="1328199"/>
                <a:ext cx="11473133" cy="5268193"/>
              </a:xfrm>
              <a:blipFill>
                <a:blip r:embed="rId4"/>
                <a:stretch>
                  <a:fillRect l="-1116" r="-3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374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划分的近似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b="1" kern="0" spc="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0" spc="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kern="0" spc="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 近似划分的拓扑描述</a:t>
                </a:r>
                <a:endParaRPr lang="en-US" altLang="zh-CN" sz="2400" b="1" kern="0" spc="4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2.6 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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（其中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）是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上的一个划分，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是一个等价关系。若存在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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，使得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，则对于每个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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，都有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（反之，不成立）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50000"/>
                  </a:lnSpc>
                  <a:buNone/>
                  <a:tabLst>
                    <a:tab pos="463550" algn="l"/>
                  </a:tabLst>
                </a:pPr>
                <a:r>
                  <a:rPr lang="zh-CN" altLang="en-US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 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,⋯, 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上的一个等价关系，其等价类为：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且有划分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buNone/>
                  <a:tabLst>
                    <a:tab pos="463550" algn="l"/>
                  </a:tabLst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计算得到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=∅ </m:t>
                    </m:r>
                    <m:r>
                      <a:rPr lang="zh-CN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 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r>
                  <a:rPr lang="zh-CN" altLang="en-US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  <a:blipFill>
                <a:blip r:embed="rId3"/>
                <a:stretch>
                  <a:fillRect l="-1125" r="-3483" b="-2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4271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划分的近似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b="1" kern="0" spc="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0" spc="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kern="0" spc="4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 近似划分的拓扑描述</a:t>
                </a:r>
                <a:endParaRPr lang="en-US" altLang="zh-CN" sz="2400" b="1" kern="0" spc="4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2.5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2.6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可直接得到下面性质：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tabLst>
                    <a:tab pos="463550" algn="l"/>
                  </a:tabLst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2.7 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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（其中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）是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划分，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是等价关系，若对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，都有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（有正例）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，则对每一个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，都有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（有反例）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反之，不成立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  <a:p>
                <a:pPr>
                  <a:lnSpc>
                    <a:spcPct val="120000"/>
                  </a:lnSpc>
                  <a:tabLst>
                    <a:tab pos="463550" algn="l"/>
                  </a:tabLst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2.8 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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（其中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）是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上的划分，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是等价关系，若对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，都有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无反例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，则对每一个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∈{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,…,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，都有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（无正例）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(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反之，不成立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  <a:blipFill>
                <a:blip r:embed="rId3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828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68B4A2F-BB79-4F24-AA58-35EB4A8E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50" y="1224682"/>
            <a:ext cx="11375367" cy="526819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划分的近似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5240" marR="55880" indent="0" algn="l" eaLnBrk="0" fontAlgn="base">
              <a:lnSpc>
                <a:spcPct val="120000"/>
              </a:lnSpc>
              <a:spcBef>
                <a:spcPts val="1265"/>
              </a:spcBef>
              <a:spcAft>
                <a:spcPts val="0"/>
              </a:spcAft>
              <a:buNone/>
            </a:pP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b="1" kern="0" spc="-2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2.7 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0" spc="-26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2.8 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告诉我们：</a:t>
            </a:r>
            <a:r>
              <a:rPr lang="zh-CN" altLang="en-US" sz="2400" b="1" kern="0" spc="3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在给定知识下，近似划分的</a:t>
            </a:r>
            <a:r>
              <a:rPr lang="zh-CN" altLang="en-US" sz="2400" b="1" kern="0" spc="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等价类不能是任意集合。</a:t>
            </a:r>
            <a:endParaRPr lang="zh-CN" alt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6510" marR="635" indent="0" algn="just" eaLnBrk="0" fontAlgn="base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zh-CN" altLang="en-US" sz="2400" b="1" kern="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由定理</a:t>
            </a:r>
            <a:r>
              <a:rPr lang="zh-CN" altLang="en-US" sz="2400" b="1" kern="0" spc="-3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2.7 </a:t>
            </a:r>
            <a:r>
              <a:rPr lang="zh-CN" altLang="en-US" sz="2400" b="1" kern="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可知，</a:t>
            </a:r>
            <a:r>
              <a:rPr lang="zh-CN" altLang="en-US" sz="2400" b="1" kern="0" spc="-1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如果近似划分中的每个概念都有正例，</a:t>
            </a:r>
            <a:r>
              <a:rPr lang="zh-CN" altLang="en-US" sz="2400" b="1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spc="3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那么每个概念必然也有反例。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由定理</a:t>
            </a:r>
            <a:r>
              <a:rPr lang="zh-CN" altLang="en-US" sz="2400" b="1" kern="0" spc="-2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2.8 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可知，</a:t>
            </a:r>
            <a:r>
              <a:rPr lang="zh-CN" altLang="en-US" sz="2400" b="1" kern="0" spc="3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如果近似划</a:t>
            </a:r>
            <a:r>
              <a:rPr lang="zh-CN" altLang="en-US" sz="2400" b="1" kern="0" spc="9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分中的每个概念都没有反例，那么每个概念必然也没有正</a:t>
            </a:r>
            <a:r>
              <a:rPr lang="zh-CN" altLang="en-US" sz="2400" b="1" kern="0" spc="-3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例。（</a:t>
            </a:r>
            <a:r>
              <a:rPr lang="zh-CN" altLang="en-US" sz="2400" b="1" kern="0" spc="-35" dirty="0">
                <a:solidFill>
                  <a:srgbClr val="33996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实质上，</a:t>
            </a:r>
            <a:r>
              <a:rPr lang="zh-CN" altLang="en-US" sz="2400" b="1" kern="0" spc="-280" dirty="0">
                <a:solidFill>
                  <a:srgbClr val="33996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spc="-35" dirty="0">
                <a:solidFill>
                  <a:srgbClr val="33996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2.7 </a:t>
            </a:r>
            <a:r>
              <a:rPr lang="zh-CN" altLang="en-US" sz="2400" b="1" kern="0" spc="-35" dirty="0">
                <a:solidFill>
                  <a:srgbClr val="33996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kern="0" spc="-315" dirty="0">
                <a:solidFill>
                  <a:srgbClr val="33996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spc="-35" dirty="0">
                <a:solidFill>
                  <a:srgbClr val="33996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2.8 </a:t>
            </a:r>
            <a:r>
              <a:rPr lang="zh-CN" altLang="en-US" sz="2400" b="1" kern="0" spc="-35" dirty="0">
                <a:solidFill>
                  <a:srgbClr val="33996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互为逆否命题</a:t>
            </a:r>
            <a:r>
              <a:rPr lang="zh-CN" altLang="en-US" sz="2400" b="1" kern="0" spc="-3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9050" marR="59055" indent="0" algn="l" eaLnBrk="0" fontAlgn="base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zh-CN" altLang="en-US" sz="2400" b="1" kern="0" spc="25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</a:t>
            </a:r>
            <a:r>
              <a:rPr lang="zh-CN" altLang="en-US" sz="2400" b="1" kern="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如果颜色（知识）</a:t>
            </a:r>
            <a:r>
              <a:rPr lang="zh-CN" altLang="en-US" sz="2400" b="1" kern="0" spc="-3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分类为红、绿、蓝等</a:t>
            </a:r>
            <a:r>
              <a:rPr lang="zh-CN" altLang="en-US" sz="2400" b="1" kern="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（概念）</a:t>
            </a:r>
            <a:r>
              <a:rPr lang="zh-CN" altLang="en-US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并且在知识库中有红、绿、蓝等对象（正例</a:t>
            </a:r>
            <a:r>
              <a:rPr lang="zh-CN" altLang="en-US" sz="2400" b="1" kern="0" spc="-2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zh-CN" altLang="en-US" sz="2400" b="1" kern="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那么在知识</a:t>
            </a:r>
            <a:r>
              <a:rPr lang="zh-CN" altLang="en-US" sz="2400" b="1" kern="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库中我们一定有非红（红的反例，即绿的正例</a:t>
            </a:r>
            <a:r>
              <a:rPr lang="en-US" altLang="zh-CN" sz="2400" b="1" kern="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kern="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蓝的正例）、</a:t>
            </a:r>
            <a:r>
              <a:rPr lang="zh-CN" altLang="en-US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非绿（绿的反例，即红的正例</a:t>
            </a:r>
            <a:r>
              <a:rPr lang="en-US" altLang="zh-CN" sz="2400" b="1" kern="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kern="0" spc="-3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蓝的正例）、非蓝（蓝的反例，</a:t>
            </a:r>
            <a:r>
              <a:rPr lang="zh-CN" altLang="en-US" sz="2400" b="1" kern="0" spc="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即红的正例</a:t>
            </a:r>
            <a:r>
              <a:rPr lang="en-US" altLang="zh-CN" sz="2400" b="1" kern="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kern="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绿的正例）等对象。</a:t>
            </a:r>
            <a:endParaRPr lang="zh-CN" altLang="en-US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35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集合的粗等价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5240" marR="55880" indent="0" algn="l" eaLnBrk="0" fontAlgn="base">
                  <a:lnSpc>
                    <a:spcPct val="120000"/>
                  </a:lnSpc>
                  <a:spcBef>
                    <a:spcPts val="1265"/>
                  </a:spcBef>
                  <a:spcAft>
                    <a:spcPts val="0"/>
                  </a:spcAft>
                  <a:buNone/>
                </a:pPr>
                <a:r>
                  <a:rPr lang="zh-CN" altLang="en-US" sz="2400" b="1" kern="0" spc="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精确概念的等价性可以用经典集合论中集合相等关系去刻画；</a:t>
                </a:r>
                <a:r>
                  <a:rPr lang="en-US" altLang="zh-CN" sz="2400" b="1" kern="0" spc="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kern="0" spc="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如何刻画粗糙概念之间的等价性？</a:t>
                </a:r>
                <a:endParaRPr lang="en-US" altLang="zh-CN" sz="2400" b="1" kern="0" spc="3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2.10</a:t>
                </a:r>
                <a:r>
                  <a:rPr lang="en-US" altLang="zh-CN" sz="2400" b="1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是一个知识库，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𝒀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⊂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400" b="1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arenBoth"/>
                  <a:tabLst>
                    <a:tab pos="294640" algn="l"/>
                    <a:tab pos="733425" algn="l"/>
                  </a:tabLst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底相等的，记为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，当且仅当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arenBoth"/>
                  <a:tabLst>
                    <a:tab pos="294640" algn="l"/>
                    <a:tab pos="733425" algn="l"/>
                  </a:tabLst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顶相等的，记为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，当且仅当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arenBoth"/>
                  <a:tabLst>
                    <a:tab pos="294640" algn="l"/>
                    <a:tab pos="733425" algn="l"/>
                  </a:tabLst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相等的，记为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，当且仅当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容易看出对任意不可分辨关系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来说，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4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都是等价关系。</a:t>
                </a:r>
                <a:endParaRPr lang="zh-CN" altLang="en-US" sz="2400" b="1" kern="0" spc="3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  <a:blipFill>
                <a:blip r:embed="rId3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605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集合的粗等价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zh-CN" altLang="en-US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</a:t>
                </a: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于上述粗相等的概念，我们可以给出下列解释：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arenBoth"/>
                  <a:tabLst>
                    <a:tab pos="-478790" algn="l"/>
                    <a:tab pos="294640" algn="l"/>
                    <a:tab pos="510540" algn="l"/>
                  </a:tabLst>
                </a:pP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kern="10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kern="1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kern="10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400" b="1" kern="10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，则说明集合</a:t>
                </a:r>
                <a:r>
                  <a:rPr lang="en-US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有相同的正例；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arenBoth"/>
                  <a:tabLst>
                    <a:tab pos="-586740" algn="l"/>
                    <a:tab pos="-478790" algn="l"/>
                    <a:tab pos="294640" algn="l"/>
                    <a:tab pos="510540" algn="l"/>
                  </a:tabLst>
                </a:pP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kern="10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400" b="1" kern="100">
                            <a:latin typeface="Cambria Math" panose="02040503050406030204" pitchFamily="18" charset="0"/>
                          </a:rPr>
                          <m:t>≃</m:t>
                        </m:r>
                      </m:e>
                      <m:sub>
                        <m:r>
                          <a:rPr lang="en-US" altLang="zh-CN" sz="2400" b="1" kern="10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400" b="1" kern="10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，则说明集合</a:t>
                </a:r>
                <a:r>
                  <a:rPr lang="en-US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有相同的反例；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arenBoth"/>
                  <a:tabLst>
                    <a:tab pos="-586740" algn="l"/>
                    <a:tab pos="-478790" algn="l"/>
                    <a:tab pos="294640" algn="l"/>
                    <a:tab pos="510540" algn="l"/>
                  </a:tabLst>
                </a:pP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kern="10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400" b="1" i="1" kern="10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kern="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1" kern="10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sz="2400" b="1" kern="10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，则说明集合</a:t>
                </a:r>
                <a:r>
                  <a:rPr lang="en-US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有相同的正例和反例。</a:t>
                </a:r>
              </a:p>
              <a:p>
                <a:pPr marL="15240" marR="55880" indent="0" algn="l" eaLnBrk="0" fontAlgn="base">
                  <a:lnSpc>
                    <a:spcPct val="120000"/>
                  </a:lnSpc>
                  <a:spcBef>
                    <a:spcPts val="1265"/>
                  </a:spcBef>
                  <a:spcAft>
                    <a:spcPts val="0"/>
                  </a:spcAft>
                  <a:buNone/>
                </a:pPr>
                <a:endParaRPr lang="en-US" altLang="zh-CN" sz="2400" b="1" kern="0" spc="3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  <a:blipFill>
                <a:blip r:embed="rId3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258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集合的粗等价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buNone/>
                  <a:tabLst>
                    <a:tab pos="463550" algn="l"/>
                  </a:tabLst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2.6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】 考虑一个知识库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𝑲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𝑼</m:t>
                        </m:r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𝟕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，关系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IND(Κ)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有下列等价类簇：</a:t>
                </a:r>
                <a:endParaRPr lang="en-US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buNone/>
                  <a:tabLst>
                    <a:tab pos="46355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buNone/>
                  <a:tabLst>
                    <a:tab pos="463550" algn="l"/>
                  </a:tabLst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，因为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，故有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 </a:t>
                </a: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buNone/>
                  <a:tabLst>
                    <a:tab pos="463550" algn="l"/>
                  </a:tabLst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𝟕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，故有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buNone/>
                  <a:tabLst>
                    <a:tab pos="463550" algn="l"/>
                  </a:tabLst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，因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 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，故有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400" b="1" i="1" kern="1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kern="1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5240" marR="55880" indent="0" algn="l" eaLnBrk="0" fontAlgn="base">
                  <a:lnSpc>
                    <a:spcPct val="120000"/>
                  </a:lnSpc>
                  <a:spcBef>
                    <a:spcPts val="1265"/>
                  </a:spcBef>
                  <a:spcAft>
                    <a:spcPts val="0"/>
                  </a:spcAft>
                  <a:buNone/>
                </a:pPr>
                <a:endParaRPr lang="en-US" altLang="zh-CN" sz="2400" b="1" kern="0" spc="3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  <a:blipFill>
                <a:blip r:embed="rId3"/>
                <a:stretch>
                  <a:fillRect l="-1125" r="-3483"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113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集合的粗等价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tabLst>
                    <a:tab pos="463550" algn="l"/>
                  </a:tabLst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2.9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对等价关系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MS Gothic" panose="020B0609070205080204" pitchFamily="49" charset="-128"/>
                              </a:rPr>
                              <m:t>≃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，下述性质成立：</a:t>
                </a:r>
              </a:p>
              <a:p>
                <a:pPr marL="457200" lvl="0" indent="-457200" algn="just">
                  <a:lnSpc>
                    <a:spcPct val="150000"/>
                  </a:lnSpc>
                  <a:buFont typeface="+mj-ea"/>
                  <a:buAutoNum type="circleNumDbPlain"/>
                  <a:tabLst>
                    <a:tab pos="294640" algn="l"/>
                    <a:tab pos="504825" algn="l"/>
                  </a:tabLst>
                </a:pP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circleNumDbPlain"/>
                  <a:tabLst>
                    <a:tab pos="294640" algn="l"/>
                    <a:tab pos="504825" algn="l"/>
                  </a:tabLst>
                </a:pP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circleNumDbPlain"/>
                  <a:tabLst>
                    <a:tab pos="294640" algn="l"/>
                    <a:tab pos="504825" algn="l"/>
                  </a:tabLst>
                </a:pP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a:rPr lang="zh-CN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circleNumDbPlain"/>
                  <a:tabLst>
                    <a:tab pos="294640" algn="l"/>
                    <a:tab pos="504825" algn="l"/>
                  </a:tabLst>
                </a:pP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circleNumDbPlain"/>
                  <a:tabLst>
                    <a:tab pos="294640" algn="l"/>
                    <a:tab pos="504825" algn="l"/>
                  </a:tabLst>
                </a:pP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circleNumDbPlain"/>
                  <a:tabLst>
                    <a:tab pos="294640" algn="l"/>
                    <a:tab pos="504825" algn="l"/>
                  </a:tabLst>
                </a:pP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0" lvl="0" indent="0" algn="just">
                  <a:lnSpc>
                    <a:spcPct val="150000"/>
                  </a:lnSpc>
                  <a:buNone/>
                  <a:tabLst>
                    <a:tab pos="294640" algn="l"/>
                    <a:tab pos="504825" algn="l"/>
                  </a:tabLst>
                </a:pPr>
                <a:endParaRPr lang="en-US" altLang="zh-CN" sz="2400" b="1" kern="0" spc="3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  <a:blipFill>
                <a:blip r:embed="rId3"/>
                <a:stretch>
                  <a:fillRect l="-1125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413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集合的粗等价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tabLst>
                    <a:tab pos="463550" algn="l"/>
                  </a:tabLst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2.9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对等价关系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MS Gothic" panose="020B0609070205080204" pitchFamily="49" charset="-128"/>
                              </a:rPr>
                              <m:t>≃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，下述性质成立：</a:t>
                </a:r>
              </a:p>
              <a:p>
                <a:pPr marL="457200" lvl="0" indent="-457200" algn="just">
                  <a:lnSpc>
                    <a:spcPct val="150000"/>
                  </a:lnSpc>
                  <a:buFont typeface="+mj-ea"/>
                  <a:buAutoNum type="circleNumDbPlain" startAt="7"/>
                  <a:tabLst>
                    <a:tab pos="294640" algn="l"/>
                    <a:tab pos="504825" algn="l"/>
                  </a:tabLst>
                </a:pP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circleNumDbPlain" startAt="7"/>
                  <a:tabLst>
                    <a:tab pos="294640" algn="l"/>
                    <a:tab pos="504825" algn="l"/>
                  </a:tabLst>
                </a:pPr>
                <a:r>
                  <a:rPr lang="en-US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circleNumDbPlain" startAt="7"/>
                  <a:tabLst>
                    <a:tab pos="294640" algn="l"/>
                    <a:tab pos="504825" algn="l"/>
                  </a:tabLst>
                </a:pPr>
                <a:r>
                  <a:rPr lang="en-US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circleNumDbPlain" startAt="7"/>
                  <a:tabLst>
                    <a:tab pos="294640" algn="l"/>
                    <a:tab pos="394970" algn="l"/>
                    <a:tab pos="504825" algn="l"/>
                  </a:tabLst>
                </a:pPr>
                <a:r>
                  <a:rPr lang="en-US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circleNumDbPlain" startAt="7"/>
                  <a:tabLst>
                    <a:tab pos="294640" algn="l"/>
                    <a:tab pos="394970" algn="l"/>
                    <a:tab pos="504825" algn="l"/>
                  </a:tabLst>
                </a:pPr>
                <a:r>
                  <a:rPr lang="en-US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zh-CN" sz="24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en-US" altLang="zh-CN" sz="2400" b="1" i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注意用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（或用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代替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），上述性质不成立。</a:t>
                </a:r>
              </a:p>
              <a:p>
                <a:pPr marL="0" lvl="0" indent="0" algn="just">
                  <a:lnSpc>
                    <a:spcPct val="150000"/>
                  </a:lnSpc>
                  <a:buNone/>
                  <a:tabLst>
                    <a:tab pos="294640" algn="l"/>
                    <a:tab pos="504825" algn="l"/>
                  </a:tabLst>
                </a:pPr>
                <a:endParaRPr lang="en-US" altLang="zh-CN" sz="2400" b="1" kern="0" spc="3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  <a:blipFill>
                <a:blip r:embed="rId3"/>
                <a:stretch>
                  <a:fillRect l="-1125" b="-5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43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2692" cy="4967061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粗集理论对知识的基本看法：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知识是人类对事物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分类能力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的深层次东西。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论域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(universe of discourse):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真实或抽象世界被称为论域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 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1.1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设 </a:t>
                </a:r>
                <a:r>
                  <a:rPr lang="en-US" altLang="zh-CN" sz="2400" b="1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是非空有限集合（论域，</a:t>
                </a:r>
                <a:r>
                  <a:rPr lang="en-US" altLang="zh-CN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universe of discourse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 </a:t>
                </a:r>
                <a:r>
                  <a:rPr lang="en-US" altLang="zh-CN" sz="2400" b="1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中元素是我们</a:t>
                </a:r>
                <a:r>
                  <a:rPr lang="zh-CN" alt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感兴趣的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论域中的对象。对任意</a:t>
                </a:r>
                <a:r>
                  <a:rPr lang="en-US" altLang="zh-CN" sz="2400" b="1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sz="26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6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6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，称其为 </a:t>
                </a:r>
                <a:r>
                  <a:rPr lang="en-US" altLang="zh-CN" sz="2400" b="1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 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一个概念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(concept)</a:t>
                </a:r>
                <a:r>
                  <a:rPr lang="zh-CN" alt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或范畴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(category)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。称 </a:t>
                </a:r>
                <a:r>
                  <a:rPr lang="en-US" altLang="zh-CN" sz="2400" b="1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 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的任意</a:t>
                </a:r>
                <a:r>
                  <a:rPr lang="zh-CN" alt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概念族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 </a:t>
                </a:r>
                <a:r>
                  <a:rPr lang="en-US" altLang="zh-CN" sz="2400" b="1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 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抽象知识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(Abstract Knowledge)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或</a:t>
                </a:r>
                <a:r>
                  <a:rPr lang="zh-CN" altLang="en-US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知识</a:t>
                </a:r>
                <a:r>
                  <a:rPr lang="en-US" altLang="zh-CN" sz="2400" b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(Knowledge)</a:t>
                </a:r>
                <a:r>
                  <a:rPr lang="zh-CN" altLang="en-US" sz="2400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lvl="1" indent="0" algn="just">
                  <a:lnSpc>
                    <a:spcPct val="150000"/>
                  </a:lnSpc>
                  <a:buNone/>
                  <a:tabLst>
                    <a:tab pos="266700" algn="l"/>
                  </a:tabLst>
                </a:pPr>
                <a:r>
                  <a:rPr lang="zh-CN" altLang="en-US" b="1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为了形式化推理，也允许空集 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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b="1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作为一个概念。</a:t>
                </a:r>
                <a:endParaRPr lang="en-US" altLang="zh-CN" b="1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 章 我 们 的 主 要 兴 趣 在 于 形 成 某 论 域 的 一 个 划 分 （</a:t>
                </a:r>
                <a:r>
                  <a:rPr lang="en-US" altLang="zh-CN" sz="2400" b="1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partition</a:t>
                </a:r>
                <a:r>
                  <a:rPr lang="zh-CN" altLang="en-US" sz="2400" b="1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）或分（</a:t>
                </a:r>
                <a:r>
                  <a:rPr lang="en-US" altLang="zh-CN" sz="2400" b="1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classification</a:t>
                </a:r>
                <a:r>
                  <a:rPr lang="zh-CN" altLang="en-US" sz="2400" b="1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）的概念。（在本章中有：</a:t>
                </a:r>
                <a:r>
                  <a:rPr lang="zh-CN" altLang="en-US" sz="2400" b="1" dirty="0">
                    <a:solidFill>
                      <a:srgbClr val="0000FF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划分等价于分类</a:t>
                </a:r>
                <a:r>
                  <a:rPr lang="zh-CN" altLang="en-US" sz="2400" b="1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4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2692" cy="4967061"/>
              </a:xfrm>
              <a:blipFill>
                <a:blip r:embed="rId3"/>
                <a:stretch>
                  <a:fillRect l="-596" r="-3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939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集合的粗等价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tabLst>
                    <a:tab pos="463550" algn="l"/>
                  </a:tabLst>
                </a:pPr>
                <a:r>
                  <a:rPr lang="zh-CN" altLang="en-US" sz="2400" b="1" kern="1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现在我们可用粗等价来表达集合的下近似和上近似，如下面的定理所示：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  <a:tabLst>
                    <a:tab pos="463550" algn="l"/>
                  </a:tabLst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2.10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对于任何等价关系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arenBoth"/>
                  <a:tabLst>
                    <a:tab pos="38100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̱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acc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为所有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的交集，其中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arenBoth"/>
                  <a:tabLst>
                    <a:tab pos="29464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̄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acc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为所有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的并集，其中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  <a:tabLst>
                    <a:tab pos="294640" algn="l"/>
                    <a:tab pos="504825" algn="l"/>
                  </a:tabLst>
                </a:pPr>
                <a:endParaRPr lang="en-US" altLang="zh-CN" sz="2400" b="1" kern="0" spc="3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  <a:blipFill>
                <a:blip r:embed="rId3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08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68B4A2F-BB79-4F24-AA58-35EB4A8E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50" y="1224682"/>
            <a:ext cx="11375367" cy="526819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集合的粗等价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  <a:tabLst>
                <a:tab pos="294640" algn="l"/>
                <a:tab pos="504825" algn="l"/>
              </a:tabLst>
            </a:pP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讨论：</a:t>
            </a:r>
          </a:p>
          <a:p>
            <a:pPr algn="just">
              <a:lnSpc>
                <a:spcPct val="150000"/>
              </a:lnSpc>
              <a:tabLst>
                <a:tab pos="294640" algn="l"/>
                <a:tab pos="504825" algn="l"/>
              </a:tabLst>
            </a:pP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集合的近似（粗）等价指的是</a:t>
            </a:r>
            <a:r>
              <a:rPr lang="zh-CN" altLang="en-US" sz="2400" b="1" kern="0" spc="3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所比较集合间的拓扑结构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而不是指集合的构成元素。在这种背景下，拥有不同 元素的集合可以是粗相等的。</a:t>
            </a:r>
          </a:p>
          <a:p>
            <a:pPr algn="just">
              <a:lnSpc>
                <a:spcPct val="150000"/>
              </a:lnSpc>
              <a:tabLst>
                <a:tab pos="294640" algn="l"/>
                <a:tab pos="504825" algn="l"/>
              </a:tabLst>
            </a:pPr>
            <a:r>
              <a:rPr lang="en-US" altLang="zh-CN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集合的粗等价依赖于我们对论域的知识。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294640" algn="l"/>
                <a:tab pos="504825" algn="l"/>
              </a:tabLst>
            </a:pP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例如，在一个知识库下相等的两个集合在另一个知识库下 可能只是近似相等或不等。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294640" algn="l"/>
                <a:tab pos="504825" algn="l"/>
              </a:tabLst>
            </a:pP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这符合我们认知事物的一般规律吗</a:t>
            </a:r>
            <a:r>
              <a:rPr lang="en-US" altLang="zh-CN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  -----  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事物相等与否 依赖于我们对事物的了解程度。</a:t>
            </a:r>
          </a:p>
        </p:txBody>
      </p:sp>
    </p:spTree>
    <p:extLst>
      <p:ext uri="{BB962C8B-B14F-4D97-AF65-F5344CB8AC3E}">
        <p14:creationId xmlns:p14="http://schemas.microsoft.com/office/powerpoint/2010/main" val="15149535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68B4A2F-BB79-4F24-AA58-35EB4A8E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50" y="1224682"/>
            <a:ext cx="11375367" cy="526819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集合的粗等价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  <a:tabLst>
                <a:tab pos="294640" algn="l"/>
                <a:tab pos="504825" algn="l"/>
              </a:tabLst>
            </a:pP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讨论：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294640" algn="l"/>
                <a:tab pos="504825" algn="l"/>
              </a:tabLst>
            </a:pP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认识事务的深浅与概念等价的关系是什么？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294640" algn="l"/>
                <a:tab pos="504825" algn="l"/>
              </a:tabLst>
            </a:pP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例如：当 </a:t>
            </a:r>
            <a:r>
              <a:rPr lang="en-US" altLang="zh-CN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是一等关系时，上面定义的三个粗等价与“经 典的”集合论中的等价是一致的。即任意两个不同的粗概念都 不近似等价。</a:t>
            </a:r>
          </a:p>
          <a:p>
            <a:pPr algn="just">
              <a:lnSpc>
                <a:spcPct val="150000"/>
              </a:lnSpc>
              <a:tabLst>
                <a:tab pos="294640" algn="l"/>
                <a:tab pos="504825" algn="l"/>
              </a:tabLst>
            </a:pPr>
            <a:r>
              <a:rPr lang="en-US" altLang="zh-CN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精确概念的等价可以用通常的集合等价表示，不精确概念的等价用近似等价表示。</a:t>
            </a:r>
            <a:endParaRPr lang="en-US" altLang="zh-CN" sz="2400" b="1" kern="0" spc="3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388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集合的粗包含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  <a:tabLst>
                    <a:tab pos="294640" algn="l"/>
                    <a:tab pos="504825" algn="l"/>
                  </a:tabLst>
                </a:pPr>
                <a:r>
                  <a:rPr lang="zh-CN" altLang="en-US" sz="2400" b="1" kern="0" spc="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精确概念的大小关系可以用经典集合论中集合包含关系去刻画；如何刻画粗糙概念之间的大小关系？</a:t>
                </a:r>
                <a:endParaRPr lang="en-US" altLang="zh-CN" sz="2400" b="1" kern="0" spc="3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13.2.1</a:t>
                </a:r>
                <a:r>
                  <a:rPr lang="pt-BR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 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是一个知识库，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𝒀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 </a:t>
                </a: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arenBoth"/>
                  <a:tabLst>
                    <a:tab pos="419100" algn="l"/>
                  </a:tabLst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，称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被下包含于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bottom 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-included)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，当且仅当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⊆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arenBoth"/>
                  <a:tabLst>
                    <a:tab pos="419100" algn="l"/>
                  </a:tabLst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，称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被上包含于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top 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-included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），记为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，当且仅当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（当且仅当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）；</a:t>
                </a: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arenBoth"/>
                  <a:tabLst>
                    <a:tab pos="419100" algn="l"/>
                  </a:tabLst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关于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，称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被粗包含于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-included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），记为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400" b="1" i="1" kern="1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kern="1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⊂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2400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  <a:tabLst>
                    <a:tab pos="294640" algn="l"/>
                    <a:tab pos="504825" algn="l"/>
                  </a:tabLst>
                </a:pPr>
                <a:endParaRPr lang="zh-CN" altLang="en-US" sz="2400" b="1" kern="0" spc="3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  <a:blipFill>
                <a:blip r:embed="rId3"/>
                <a:stretch>
                  <a:fillRect l="-1125" r="-3483" b="-3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805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集合的粗包含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  <a:tabLst>
                    <a:tab pos="294640" algn="l"/>
                    <a:tab pos="504825" algn="l"/>
                  </a:tabLst>
                </a:pPr>
                <a:r>
                  <a:rPr lang="zh-CN" altLang="en-US" sz="2400" b="1" kern="0" spc="3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精确概念的大小关系可以用经典集合论中集合包含关系去刻画；如何刻画粗糙概念之间的大小关系？</a:t>
                </a:r>
                <a:endParaRPr lang="en-US" altLang="zh-CN" sz="2400" b="1" kern="0" spc="3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304800"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显然，下包含、上包含和粗包含是一种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偏序关系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。它们的直观含义如下：</a:t>
                </a: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arenBoth"/>
                  <a:tabLst>
                    <a:tab pos="433070" algn="l"/>
                  </a:tabLst>
                </a:pP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意味着：若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是集合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的正例，则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也是集合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的正例（如果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zh-CN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∈</m:t>
                    </m:r>
                    <m:bar>
                      <m:bar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）；</a:t>
                </a: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arenBoth"/>
                  <a:tabLst>
                    <a:tab pos="441960" algn="l"/>
                  </a:tabLst>
                </a:pP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意味着：若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是集合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的反例，则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也是集合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的反例（如果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zh-CN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∈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）；</a:t>
                </a:r>
              </a:p>
              <a:p>
                <a:pPr marL="342900" lvl="0" indent="-342900" algn="just">
                  <a:lnSpc>
                    <a:spcPct val="150000"/>
                  </a:lnSpc>
                  <a:spcBef>
                    <a:spcPts val="0"/>
                  </a:spcBef>
                  <a:buFont typeface="+mj-lt"/>
                  <a:buAutoNum type="arabicParenBoth"/>
                  <a:tabLst>
                    <a:tab pos="441960" algn="l"/>
                  </a:tabLst>
                </a:pP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kern="100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pitchFamily="18" charset="0"/>
                                  </a:rPr>
                                  <m:t>⊂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意味着：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同时成立。</a:t>
                </a:r>
              </a:p>
              <a:p>
                <a:pPr marL="0" lvl="0" indent="0" algn="just">
                  <a:lnSpc>
                    <a:spcPct val="150000"/>
                  </a:lnSpc>
                  <a:buNone/>
                  <a:tabLst>
                    <a:tab pos="294640" algn="l"/>
                    <a:tab pos="504825" algn="l"/>
                  </a:tabLst>
                </a:pPr>
                <a:endParaRPr lang="zh-CN" altLang="en-US" sz="2400" b="1" kern="0" spc="3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  <a:blipFill>
                <a:blip r:embed="rId3"/>
                <a:stretch>
                  <a:fillRect l="-1125" r="-804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189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集合的粗包含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【例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2.7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】 考察例</a:t>
                </a:r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2.6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中的知识库，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𝟕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，关系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𝑰𝑵𝑫</m:t>
                    </m:r>
                    <m:d>
                      <m:d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𝜥</m:t>
                        </m:r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有下列等价类簇：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𝟕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</a:p>
              <a:p>
                <a:pPr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𝟕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被集合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下包含（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），因为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𝟕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被集合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𝟕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上包含（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），因为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被集合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粗包含，因为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⊆</m:t>
                    </m:r>
                    <m:bar>
                      <m:bar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，并且又有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kern="1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</m:bar>
                    <m:sSub>
                      <m:sSubPr>
                        <m:ctrlPr>
                          <a:rPr lang="zh-CN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kern="1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  <a:tabLst>
                    <a:tab pos="294640" algn="l"/>
                    <a:tab pos="504825" algn="l"/>
                  </a:tabLst>
                </a:pPr>
                <a:endParaRPr lang="zh-CN" altLang="en-US" sz="2400" b="1" kern="0" spc="3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  <a:blipFill>
                <a:blip r:embed="rId3"/>
                <a:stretch>
                  <a:fillRect l="-1125" r="-804" b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1944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集合的粗包含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由定义我们可以导出下列简单性质。</a:t>
                </a:r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13.2.11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lvl="0" indent="-457200" algn="just">
                  <a:lnSpc>
                    <a:spcPct val="120000"/>
                  </a:lnSpc>
                  <a:spcBef>
                    <a:spcPts val="0"/>
                  </a:spcBef>
                  <a:buFont typeface="+mj-ea"/>
                  <a:buAutoNum type="circleNumDbPlain"/>
                  <a:tabLst>
                    <a:tab pos="495300" algn="l"/>
                  </a:tabLst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kern="100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pitchFamily="18" charset="0"/>
                                  </a:rPr>
                                  <m:t>⊂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20000"/>
                  </a:lnSpc>
                  <a:spcBef>
                    <a:spcPts val="0"/>
                  </a:spcBef>
                  <a:buFont typeface="+mj-ea"/>
                  <a:buAutoNum type="circleNumDbPlain"/>
                  <a:tabLst>
                    <a:tab pos="495300" algn="l"/>
                  </a:tabLst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20000"/>
                  </a:lnSpc>
                  <a:spcBef>
                    <a:spcPts val="0"/>
                  </a:spcBef>
                  <a:buFont typeface="+mj-ea"/>
                  <a:buAutoNum type="circleNumDbPlain"/>
                  <a:tabLst>
                    <a:tab pos="495300" algn="l"/>
                  </a:tabLst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20000"/>
                  </a:lnSpc>
                  <a:spcBef>
                    <a:spcPts val="0"/>
                  </a:spcBef>
                  <a:buFont typeface="+mj-ea"/>
                  <a:buAutoNum type="circleNumDbPlain"/>
                  <a:tabLst>
                    <a:tab pos="495300" algn="l"/>
                  </a:tabLst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kern="100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⊂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kern="100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⊂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kern="100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20000"/>
                  </a:lnSpc>
                  <a:spcBef>
                    <a:spcPts val="0"/>
                  </a:spcBef>
                  <a:buFont typeface="+mj-ea"/>
                  <a:buAutoNum type="circleNumDbPlain"/>
                  <a:tabLst>
                    <a:tab pos="495300" algn="l"/>
                  </a:tabLst>
                </a:pP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20000"/>
                  </a:lnSpc>
                  <a:spcBef>
                    <a:spcPts val="0"/>
                  </a:spcBef>
                  <a:buFont typeface="+mj-ea"/>
                  <a:buAutoNum type="circleNumDbPlain"/>
                  <a:tabLst>
                    <a:tab pos="495300" algn="l"/>
                  </a:tabLst>
                </a:pP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∩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20000"/>
                  </a:lnSpc>
                  <a:spcBef>
                    <a:spcPts val="0"/>
                  </a:spcBef>
                  <a:buFont typeface="+mj-ea"/>
                  <a:buAutoNum type="circleNumDbPlain"/>
                  <a:tabLst>
                    <a:tab pos="495300" algn="l"/>
                  </a:tabLst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 , 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sSup>
                      <m:sSup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sSup>
                      <m:sSup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 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0" lvl="0" indent="0" algn="just">
                  <a:lnSpc>
                    <a:spcPct val="150000"/>
                  </a:lnSpc>
                  <a:buNone/>
                  <a:tabLst>
                    <a:tab pos="294640" algn="l"/>
                    <a:tab pos="504825" algn="l"/>
                  </a:tabLst>
                </a:pPr>
                <a:endParaRPr lang="zh-CN" altLang="en-US" sz="2400" b="1" kern="0" spc="3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  <a:blipFill>
                <a:blip r:embed="rId3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5731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集合的粗包含</a:t>
                </a:r>
                <a:endPara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2.11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lvl="0" indent="-457200" algn="just">
                  <a:lnSpc>
                    <a:spcPct val="120000"/>
                  </a:lnSpc>
                  <a:spcBef>
                    <a:spcPts val="0"/>
                  </a:spcBef>
                  <a:buFont typeface="+mj-ea"/>
                  <a:buAutoNum type="circleNumDbPlain" startAt="8"/>
                  <a:tabLst>
                    <a:tab pos="495300" algn="l"/>
                  </a:tabLst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 , 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sSup>
                      <m:sSup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sSup>
                      <m:sSup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 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20000"/>
                  </a:lnSpc>
                  <a:spcBef>
                    <a:spcPts val="0"/>
                  </a:spcBef>
                  <a:buFont typeface="+mj-ea"/>
                  <a:buAutoNum type="circleNumDbPlain" startAt="8"/>
                  <a:tabLst>
                    <a:tab pos="495300" algn="l"/>
                  </a:tabLst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 , 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MS Gothic" panose="020B0609070205080204" pitchFamily="49" charset="-128"/>
                              </a:rPr>
                              <m:t>≃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sSup>
                      <m:sSup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MS Gothic" panose="020B0609070205080204" pitchFamily="49" charset="-128"/>
                              </a:rPr>
                              <m:t>≃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sSup>
                      <m:sSup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 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kern="100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pitchFamily="18" charset="0"/>
                                  </a:rPr>
                                  <m:t>⊂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sSup>
                      <m:sSup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 </a:t>
                </a:r>
              </a:p>
              <a:p>
                <a:pPr marL="457200" lvl="0" indent="-457200" algn="just">
                  <a:lnSpc>
                    <a:spcPct val="120000"/>
                  </a:lnSpc>
                  <a:spcBef>
                    <a:spcPts val="0"/>
                  </a:spcBef>
                  <a:buFont typeface="+mj-ea"/>
                  <a:buAutoNum type="circleNumDbPlain" startAt="8"/>
                  <a:tabLst>
                    <a:tab pos="495300" algn="l"/>
                  </a:tabLst>
                </a:pP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′∪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20000"/>
                  </a:lnSpc>
                  <a:spcBef>
                    <a:spcPts val="0"/>
                  </a:spcBef>
                  <a:buFont typeface="+mj-ea"/>
                  <a:buAutoNum type="circleNumDbPlain" startAt="8"/>
                  <a:tabLst>
                    <a:tab pos="495300" algn="l"/>
                  </a:tabLst>
                </a:pP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′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sSup>
                      <m:sSup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20000"/>
                  </a:lnSpc>
                  <a:spcBef>
                    <a:spcPts val="0"/>
                  </a:spcBef>
                  <a:buFont typeface="+mj-ea"/>
                  <a:buAutoNum type="circleNumDbPlain" startAt="8"/>
                  <a:tabLst>
                    <a:tab pos="495300" algn="l"/>
                  </a:tabLst>
                </a:pP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zh-CN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∪</m:t>
                    </m:r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 </a:t>
                </a:r>
              </a:p>
              <a:p>
                <a:pPr marL="457200" lvl="0" indent="-457200" algn="just">
                  <a:lnSpc>
                    <a:spcPct val="120000"/>
                  </a:lnSpc>
                  <a:spcBef>
                    <a:spcPts val="0"/>
                  </a:spcBef>
                  <a:buFont typeface="+mj-ea"/>
                  <a:buAutoNum type="circleNumDbPlain" startAt="8"/>
                  <a:tabLst>
                    <a:tab pos="495300" algn="l"/>
                  </a:tabLst>
                </a:pP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−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𝒁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𝒁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20000"/>
                  </a:lnSpc>
                  <a:spcBef>
                    <a:spcPts val="0"/>
                  </a:spcBef>
                  <a:buFont typeface="+mj-ea"/>
                  <a:buAutoNum type="circleNumDbPlain" startAt="8"/>
                  <a:tabLst>
                    <a:tab pos="495300" algn="l"/>
                  </a:tabLst>
                </a:pP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MS Gothic" panose="020B0609070205080204" pitchFamily="49" charset="-128"/>
                          </a:rPr>
                          <m:t>≃</m:t>
                        </m:r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𝒁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𝒁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Cambria Math" panose="02040503050406030204" pitchFamily="18" charset="0"/>
                              </a:rPr>
                              <m:t>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457200" lvl="0" indent="-457200" algn="just">
                  <a:lnSpc>
                    <a:spcPct val="120000"/>
                  </a:lnSpc>
                  <a:spcBef>
                    <a:spcPts val="0"/>
                  </a:spcBef>
                  <a:buFont typeface="+mj-ea"/>
                  <a:buAutoNum type="circleNumDbPlain" startAt="8"/>
                  <a:tabLst>
                    <a:tab pos="495300" algn="l"/>
                  </a:tabLst>
                </a:pP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kern="100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⊂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kern="100" smtClean="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MS Gothic" panose="020B0609070205080204" pitchFamily="49" charset="-128"/>
                              </a:rPr>
                              <m:t>≃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𝒁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𝒁</m:t>
                    </m:r>
                    <m:sSub>
                      <m:sSubPr>
                        <m:ctrlPr>
                          <a:rPr lang="zh-CN" altLang="zh-CN" sz="24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̰"/>
                            <m:ctrlPr>
                              <a:rPr lang="zh-CN" altLang="zh-CN" sz="24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2400" b="1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kern="100" smtClean="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Cambria Math" panose="02040503050406030204" pitchFamily="18" charset="0"/>
                                  </a:rPr>
                                  <m:t>⊂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sz="2400" b="1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𝑹</m:t>
                        </m:r>
                      </m:sub>
                    </m:sSub>
                    <m:r>
                      <a:rPr lang="en-US" altLang="zh-CN" sz="24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  <a:tabLst>
                    <a:tab pos="294640" algn="l"/>
                    <a:tab pos="504825" algn="l"/>
                  </a:tabLst>
                </a:pPr>
                <a:endParaRPr lang="zh-CN" altLang="en-US" sz="2400" b="1" kern="0" spc="3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B68B4A2F-BB79-4F24-AA58-35EB4A8E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350" y="1224682"/>
                <a:ext cx="11375367" cy="5268193"/>
              </a:xfrm>
              <a:blipFill>
                <a:blip r:embed="rId3"/>
                <a:stretch>
                  <a:fillRect l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2605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不精确概念 近似和粗集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68B4A2F-BB79-4F24-AA58-35EB4A8E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50" y="1224682"/>
            <a:ext cx="11375367" cy="526819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集合的粗包含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讨论：</a:t>
            </a:r>
            <a:endParaRPr lang="en-US" altLang="zh-CN" sz="2400" b="1" kern="100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粗糙概念的大小关系</a:t>
            </a:r>
          </a:p>
          <a:p>
            <a:pPr marL="0" lvl="0" indent="0" algn="just">
              <a:lnSpc>
                <a:spcPct val="150000"/>
              </a:lnSpc>
              <a:buNone/>
              <a:tabLst>
                <a:tab pos="294640" algn="l"/>
                <a:tab pos="504825" algn="l"/>
              </a:tabLst>
            </a:pP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 </a:t>
            </a:r>
            <a:r>
              <a:rPr lang="en-US" altLang="zh-CN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都是不精确概念且 </a:t>
            </a:r>
            <a:r>
              <a:rPr lang="en-US" altLang="zh-CN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上（下，粗）包含于 </a:t>
            </a:r>
            <a:r>
              <a:rPr lang="en-US" altLang="zh-CN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则 </a:t>
            </a:r>
            <a:r>
              <a:rPr lang="en-US" altLang="zh-CN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是比 </a:t>
            </a:r>
            <a:r>
              <a:rPr lang="en-US" altLang="zh-CN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更一般（大） 的概念。</a:t>
            </a:r>
          </a:p>
          <a:p>
            <a:pPr algn="just">
              <a:lnSpc>
                <a:spcPct val="150000"/>
              </a:lnSpc>
              <a:tabLst>
                <a:tab pos="294640" algn="l"/>
                <a:tab pos="504825" algn="l"/>
              </a:tabLst>
            </a:pP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 </a:t>
            </a:r>
            <a:r>
              <a:rPr lang="en-US" altLang="zh-CN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是等关系时，粗糙概念的大小关系</a:t>
            </a:r>
            <a:r>
              <a:rPr lang="zh-CN" altLang="en-US" sz="2400" b="1" kern="0" spc="3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b="1" kern="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精确概念的大小关系一致。</a:t>
            </a:r>
          </a:p>
        </p:txBody>
      </p:sp>
    </p:spTree>
    <p:extLst>
      <p:ext uri="{BB962C8B-B14F-4D97-AF65-F5344CB8AC3E}">
        <p14:creationId xmlns:p14="http://schemas.microsoft.com/office/powerpoint/2010/main" val="267847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90217" cy="4967061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50000"/>
                  </a:lnSpc>
                  <a:spcBef>
                    <a:spcPts val="360"/>
                  </a:spcBef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 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1.2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为论域，若“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概念</a:t>
                </a:r>
                <a:r>
                  <a:rPr lang="zh-CN" altLang="en-US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族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”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𝑪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≠∅,  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𝒊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……, 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𝒏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满足：</a:t>
                </a: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(1) 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𝒊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𝒋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……, 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𝒏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𝒊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≠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𝒋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∩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𝒋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=∅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(2)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∪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𝟏</m:t>
                        </m:r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⋯</m:t>
                        </m:r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则称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的一个划分或分类。</a:t>
                </a: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通常我们不处理论域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上的单个分类，而是处理论域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上的一些分类簇。称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上的一个分类簇为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上的一个知识库，知识库表示了多种基本分类能力。</a:t>
                </a:r>
                <a:endParaRPr lang="en-US" altLang="zh-CN" sz="2400" b="1" kern="100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zh-CN" altLang="en-US" sz="2400" b="1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概念 → 概念族 → （满足定义 </a:t>
                </a:r>
                <a:r>
                  <a:rPr lang="en-US" altLang="zh-CN" sz="2400" b="1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1.2 </a:t>
                </a:r>
                <a:r>
                  <a:rPr lang="zh-CN" altLang="en-US" sz="2400" b="1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要求的概念族）分类 → 分类族 ＝ 知识库</a:t>
                </a:r>
                <a:endParaRPr lang="en-US" altLang="zh-CN" sz="2400" b="1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304800" algn="just">
                  <a:lnSpc>
                    <a:spcPct val="150000"/>
                  </a:lnSpc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为便于推理，我们经常利用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等价关系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equivalence relation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）而不用分类，因为等价关系和分类是可以互换的，且关系更容易处理。</a:t>
                </a:r>
              </a:p>
              <a:p>
                <a:endParaRPr lang="en-US" altLang="zh-CN" sz="20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90217" cy="4967061"/>
              </a:xfrm>
              <a:blipFill>
                <a:blip r:embed="rId3"/>
                <a:stretch>
                  <a:fillRect l="-610" r="-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08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90217" cy="4967061"/>
              </a:xfrm>
            </p:spPr>
            <p:txBody>
              <a:bodyPr>
                <a:normAutofit/>
              </a:bodyPr>
              <a:lstStyle/>
              <a:p>
                <a:pPr eaLnBrk="0" fontAlgn="base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 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1.3   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是论域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上的一个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等价关系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zh-CN" altLang="en-US" sz="24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表示包含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中的一个概念或范畴（一个等价类），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U/R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所有等价类的族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（或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上的分类），称其为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的概念组或范畴组。</a:t>
                </a:r>
              </a:p>
              <a:p>
                <a:pPr eaLnBrk="0" fontAlgn="base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1.4   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）为知识库，其中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是一个被称之为论域的非空有限集合，</a:t>
                </a:r>
                <a:r>
                  <a:rPr lang="en-US" altLang="zh-CN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 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上的等价关系构成的族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0" fontAlgn="base">
                  <a:lnSpc>
                    <a:spcPct val="150000"/>
                  </a:lnSpc>
                </a:pP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∅⊂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𝑷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</m:oMath>
                </a14:m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，令 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∩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𝑷</m:t>
                    </m:r>
                  </m:oMath>
                </a14:m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表示所有属于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的等价关系的交集，那么 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∩</m:t>
                    </m:r>
                    <m:r>
                      <a:rPr lang="en-US" altLang="zh-CN" sz="24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𝑷</m:t>
                    </m:r>
                  </m:oMath>
                </a14:m>
                <a:r>
                  <a:rPr lang="en-US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显然也是</a:t>
                </a:r>
                <a:r>
                  <a:rPr lang="en-US" altLang="zh-CN" sz="2400" b="1" i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上的等价关系。</a:t>
                </a:r>
              </a:p>
              <a:p>
                <a:pPr eaLnBrk="0" fontAlgn="base">
                  <a:lnSpc>
                    <a:spcPct val="150000"/>
                  </a:lnSpc>
                </a:pPr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0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90217" cy="4967061"/>
              </a:xfrm>
              <a:blipFill>
                <a:blip r:embed="rId3"/>
                <a:stretch>
                  <a:fillRect l="-721" r="-2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84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A9E2-1718-4A1C-9BBC-6F0D26D4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5814"/>
                <a:ext cx="11188638" cy="4967061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1.5 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𝑰𝑵𝑫</m:t>
                    </m:r>
                    <m:d>
                      <m:dPr>
                        <m:ctrlPr>
                          <a:rPr lang="zh-CN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=∩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上的</a:t>
                </a:r>
                <a:r>
                  <a:rPr lang="zh-CN" altLang="zh-CN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不可分辨关系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indiscernibility relation</a:t>
                </a:r>
                <a:r>
                  <a:rPr lang="zh-CN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），且有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zh-CN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𝑰𝑵𝑫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𝜬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zh-CN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zh-CN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这样，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𝑰𝑵𝑫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就是等价关系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𝑰𝑵𝑫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的等价类族，表示了与等价关系族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相关的知识，被称作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中关于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基本知识（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-basic knowledge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），简称基本知识。</a:t>
                </a:r>
                <a:endPara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1.6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𝑲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是一个知识库，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∅⊂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𝑷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⊆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</m:oMath>
                </a14:m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𝑰𝑵𝑫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𝑷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中关于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基本知识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-basic knowledge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），并简记为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𝑷</m:t>
                    </m:r>
                  </m:oMath>
                </a14:m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在不引起混乱的情况下，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也可称为基本知识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sz="2400" b="1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𝑷</m:t>
                    </m:r>
                  </m:oMath>
                </a14:m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称为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基本概念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-basic concept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特别地，称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𝑸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𝑹</m:t>
                    </m:r>
                  </m:oMath>
                </a14:m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（一个等价关系）为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Q-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初等知识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-elementary knowledge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𝑿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𝑼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/</m:t>
                    </m:r>
                    <m:r>
                      <a:rPr lang="en-US" altLang="zh-CN" sz="2400" b="1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𝑸</m:t>
                    </m:r>
                  </m:oMath>
                </a14:m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（一个等价类）为</a:t>
                </a:r>
                <a:r>
                  <a:rPr lang="en-US" altLang="zh-CN" sz="2400" b="1" i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Q-</a:t>
                </a:r>
                <a:r>
                  <a:rPr lang="zh-CN" altLang="zh-CN" sz="2400" b="1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初等概念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i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-elementary concept</a:t>
                </a:r>
                <a:r>
                  <a:rPr lang="zh-CN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b="1" kern="1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zh-CN" altLang="zh-CN" sz="2400" b="1" kern="100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000" b="1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A43BCC-C60C-44E6-A203-C635002B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5814"/>
                <a:ext cx="11188638" cy="4967061"/>
              </a:xfrm>
              <a:blipFill>
                <a:blip r:embed="rId3"/>
                <a:stretch>
                  <a:fillRect l="-654" r="-3106" b="-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57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9604</TotalTime>
  <Words>9813</Words>
  <Application>Microsoft Office PowerPoint</Application>
  <PresentationFormat>宽屏</PresentationFormat>
  <Paragraphs>532</Paragraphs>
  <Slides>68</Slides>
  <Notes>65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8" baseType="lpstr">
      <vt:lpstr>等线</vt:lpstr>
      <vt:lpstr>等线 Light</vt:lpstr>
      <vt:lpstr>黑体</vt:lpstr>
      <vt:lpstr>宋体</vt:lpstr>
      <vt:lpstr>微软雅黑</vt:lpstr>
      <vt:lpstr>Arial</vt:lpstr>
      <vt:lpstr>Cambria Math</vt:lpstr>
      <vt:lpstr>Times New Roman</vt:lpstr>
      <vt:lpstr>Wingdings</vt:lpstr>
      <vt:lpstr>Office 主题​​</vt:lpstr>
      <vt:lpstr>知识工程</vt:lpstr>
      <vt:lpstr>PowerPoint 演示文稿</vt:lpstr>
      <vt:lpstr>第 9 章  粗糙集理论</vt:lpstr>
      <vt:lpstr>1.背景</vt:lpstr>
      <vt:lpstr>1.背景</vt:lpstr>
      <vt:lpstr>2.知识</vt:lpstr>
      <vt:lpstr>2.知识</vt:lpstr>
      <vt:lpstr>2.知识</vt:lpstr>
      <vt:lpstr>2.知识</vt:lpstr>
      <vt:lpstr>2.知识</vt:lpstr>
      <vt:lpstr>2.知识</vt:lpstr>
      <vt:lpstr>2.知识</vt:lpstr>
      <vt:lpstr>2.知识</vt:lpstr>
      <vt:lpstr>2.知识</vt:lpstr>
      <vt:lpstr>2.知识</vt:lpstr>
      <vt:lpstr>2.知识</vt:lpstr>
      <vt:lpstr>2.知识</vt:lpstr>
      <vt:lpstr>2.知识</vt:lpstr>
      <vt:lpstr>2.知识</vt:lpstr>
      <vt:lpstr>2.知识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  <vt:lpstr>3.不精确概念 近似和粗集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贝叶斯网和图模型</dc:title>
  <dc:creator>Xueyan Liu</dc:creator>
  <cp:lastModifiedBy>yang bo</cp:lastModifiedBy>
  <cp:revision>286</cp:revision>
  <cp:lastPrinted>2025-05-19T01:40:37Z</cp:lastPrinted>
  <dcterms:created xsi:type="dcterms:W3CDTF">2025-02-22T04:32:55Z</dcterms:created>
  <dcterms:modified xsi:type="dcterms:W3CDTF">2025-05-26T12:16:48Z</dcterms:modified>
</cp:coreProperties>
</file>