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256" r:id="rId2"/>
    <p:sldId id="276" r:id="rId3"/>
    <p:sldId id="278" r:id="rId4"/>
    <p:sldId id="279" r:id="rId5"/>
    <p:sldId id="280" r:id="rId6"/>
    <p:sldId id="291" r:id="rId7"/>
    <p:sldId id="281" r:id="rId8"/>
    <p:sldId id="293" r:id="rId9"/>
    <p:sldId id="294" r:id="rId10"/>
    <p:sldId id="292" r:id="rId11"/>
    <p:sldId id="296" r:id="rId12"/>
    <p:sldId id="295" r:id="rId13"/>
    <p:sldId id="282" r:id="rId14"/>
    <p:sldId id="283" r:id="rId15"/>
    <p:sldId id="307" r:id="rId16"/>
    <p:sldId id="298" r:id="rId17"/>
    <p:sldId id="297" r:id="rId18"/>
    <p:sldId id="299" r:id="rId19"/>
    <p:sldId id="300" r:id="rId20"/>
    <p:sldId id="302" r:id="rId21"/>
    <p:sldId id="301" r:id="rId22"/>
    <p:sldId id="308" r:id="rId23"/>
    <p:sldId id="303" r:id="rId24"/>
    <p:sldId id="304" r:id="rId25"/>
    <p:sldId id="305" r:id="rId26"/>
    <p:sldId id="306" r:id="rId27"/>
    <p:sldId id="310" r:id="rId28"/>
    <p:sldId id="311" r:id="rId29"/>
    <p:sldId id="309" r:id="rId30"/>
    <p:sldId id="312" r:id="rId31"/>
    <p:sldId id="313" r:id="rId32"/>
    <p:sldId id="314" r:id="rId33"/>
    <p:sldId id="315" r:id="rId34"/>
    <p:sldId id="316" r:id="rId35"/>
    <p:sldId id="317" r:id="rId36"/>
    <p:sldId id="318" r:id="rId37"/>
    <p:sldId id="319" r:id="rId38"/>
    <p:sldId id="320" r:id="rId39"/>
    <p:sldId id="321" r:id="rId40"/>
    <p:sldId id="322" r:id="rId41"/>
    <p:sldId id="323" r:id="rId42"/>
    <p:sldId id="324" r:id="rId43"/>
    <p:sldId id="325" r:id="rId44"/>
    <p:sldId id="326" r:id="rId45"/>
    <p:sldId id="327" r:id="rId46"/>
    <p:sldId id="328" r:id="rId47"/>
    <p:sldId id="329" r:id="rId48"/>
    <p:sldId id="330" r:id="rId49"/>
    <p:sldId id="332" r:id="rId50"/>
    <p:sldId id="331" r:id="rId51"/>
    <p:sldId id="333" r:id="rId52"/>
    <p:sldId id="334" r:id="rId53"/>
    <p:sldId id="336" r:id="rId54"/>
    <p:sldId id="335" r:id="rId55"/>
    <p:sldId id="337" r:id="rId56"/>
    <p:sldId id="339" r:id="rId57"/>
    <p:sldId id="338" r:id="rId58"/>
    <p:sldId id="340" r:id="rId59"/>
    <p:sldId id="341" r:id="rId60"/>
    <p:sldId id="343" r:id="rId61"/>
    <p:sldId id="342" r:id="rId62"/>
    <p:sldId id="345" r:id="rId63"/>
    <p:sldId id="346" r:id="rId64"/>
    <p:sldId id="347" r:id="rId65"/>
    <p:sldId id="348" r:id="rId66"/>
    <p:sldId id="349" r:id="rId6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71" autoAdjust="0"/>
    <p:restoredTop sz="78489" autoAdjust="0"/>
  </p:normalViewPr>
  <p:slideViewPr>
    <p:cSldViewPr snapToGrid="0">
      <p:cViewPr varScale="1">
        <p:scale>
          <a:sx n="72" d="100"/>
          <a:sy n="72" d="100"/>
        </p:scale>
        <p:origin x="741" y="5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4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44.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45.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46.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47.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48.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49.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522391-3373-41E1-B042-D087E9524E1F}" type="datetimeFigureOut">
              <a:rPr lang="zh-CN" altLang="en-US" smtClean="0"/>
              <a:t>2025/4/14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8072DF-5EA5-49D9-84A3-968ABE71B84E}" type="slidenum">
              <a:rPr lang="zh-CN" altLang="en-US" smtClean="0"/>
              <a:t>‹#›</a:t>
            </a:fld>
            <a:endParaRPr lang="zh-CN" altLang="en-US"/>
          </a:p>
        </p:txBody>
      </p:sp>
    </p:spTree>
    <p:extLst>
      <p:ext uri="{BB962C8B-B14F-4D97-AF65-F5344CB8AC3E}">
        <p14:creationId xmlns:p14="http://schemas.microsoft.com/office/powerpoint/2010/main" val="37776204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8072DF-5EA5-49D9-84A3-968ABE71B84E}" type="slidenum">
              <a:rPr lang="zh-CN" altLang="en-US" smtClean="0"/>
              <a:t>1</a:t>
            </a:fld>
            <a:endParaRPr lang="zh-CN" altLang="en-US"/>
          </a:p>
        </p:txBody>
      </p:sp>
    </p:spTree>
    <p:extLst>
      <p:ext uri="{BB962C8B-B14F-4D97-AF65-F5344CB8AC3E}">
        <p14:creationId xmlns:p14="http://schemas.microsoft.com/office/powerpoint/2010/main" val="33967901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8072DF-5EA5-49D9-84A3-968ABE71B84E}" type="slidenum">
              <a:rPr lang="zh-CN" altLang="en-US" smtClean="0"/>
              <a:t>11</a:t>
            </a:fld>
            <a:endParaRPr lang="zh-CN" altLang="en-US"/>
          </a:p>
        </p:txBody>
      </p:sp>
    </p:spTree>
    <p:extLst>
      <p:ext uri="{BB962C8B-B14F-4D97-AF65-F5344CB8AC3E}">
        <p14:creationId xmlns:p14="http://schemas.microsoft.com/office/powerpoint/2010/main" val="1918333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8072DF-5EA5-49D9-84A3-968ABE71B84E}" type="slidenum">
              <a:rPr lang="zh-CN" altLang="en-US" smtClean="0"/>
              <a:t>12</a:t>
            </a:fld>
            <a:endParaRPr lang="zh-CN" altLang="en-US"/>
          </a:p>
        </p:txBody>
      </p:sp>
    </p:spTree>
    <p:extLst>
      <p:ext uri="{BB962C8B-B14F-4D97-AF65-F5344CB8AC3E}">
        <p14:creationId xmlns:p14="http://schemas.microsoft.com/office/powerpoint/2010/main" val="8969370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8072DF-5EA5-49D9-84A3-968ABE71B84E}" type="slidenum">
              <a:rPr lang="zh-CN" altLang="en-US" smtClean="0"/>
              <a:t>13</a:t>
            </a:fld>
            <a:endParaRPr lang="zh-CN" altLang="en-US"/>
          </a:p>
        </p:txBody>
      </p:sp>
    </p:spTree>
    <p:extLst>
      <p:ext uri="{BB962C8B-B14F-4D97-AF65-F5344CB8AC3E}">
        <p14:creationId xmlns:p14="http://schemas.microsoft.com/office/powerpoint/2010/main" val="15509479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8072DF-5EA5-49D9-84A3-968ABE71B84E}" type="slidenum">
              <a:rPr lang="zh-CN" altLang="en-US" smtClean="0"/>
              <a:t>14</a:t>
            </a:fld>
            <a:endParaRPr lang="zh-CN" altLang="en-US"/>
          </a:p>
        </p:txBody>
      </p:sp>
    </p:spTree>
    <p:extLst>
      <p:ext uri="{BB962C8B-B14F-4D97-AF65-F5344CB8AC3E}">
        <p14:creationId xmlns:p14="http://schemas.microsoft.com/office/powerpoint/2010/main" val="24839672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8072DF-5EA5-49D9-84A3-968ABE71B84E}" type="slidenum">
              <a:rPr lang="zh-CN" altLang="en-US" smtClean="0"/>
              <a:t>15</a:t>
            </a:fld>
            <a:endParaRPr lang="zh-CN" altLang="en-US"/>
          </a:p>
        </p:txBody>
      </p:sp>
    </p:spTree>
    <p:extLst>
      <p:ext uri="{BB962C8B-B14F-4D97-AF65-F5344CB8AC3E}">
        <p14:creationId xmlns:p14="http://schemas.microsoft.com/office/powerpoint/2010/main" val="3534956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8072DF-5EA5-49D9-84A3-968ABE71B84E}" type="slidenum">
              <a:rPr lang="zh-CN" altLang="en-US" smtClean="0"/>
              <a:t>16</a:t>
            </a:fld>
            <a:endParaRPr lang="zh-CN" altLang="en-US"/>
          </a:p>
        </p:txBody>
      </p:sp>
    </p:spTree>
    <p:extLst>
      <p:ext uri="{BB962C8B-B14F-4D97-AF65-F5344CB8AC3E}">
        <p14:creationId xmlns:p14="http://schemas.microsoft.com/office/powerpoint/2010/main" val="36704988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8072DF-5EA5-49D9-84A3-968ABE71B84E}" type="slidenum">
              <a:rPr lang="zh-CN" altLang="en-US" smtClean="0"/>
              <a:t>17</a:t>
            </a:fld>
            <a:endParaRPr lang="zh-CN" altLang="en-US"/>
          </a:p>
        </p:txBody>
      </p:sp>
    </p:spTree>
    <p:extLst>
      <p:ext uri="{BB962C8B-B14F-4D97-AF65-F5344CB8AC3E}">
        <p14:creationId xmlns:p14="http://schemas.microsoft.com/office/powerpoint/2010/main" val="42722056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8072DF-5EA5-49D9-84A3-968ABE71B84E}" type="slidenum">
              <a:rPr lang="zh-CN" altLang="en-US" smtClean="0"/>
              <a:t>18</a:t>
            </a:fld>
            <a:endParaRPr lang="zh-CN" altLang="en-US"/>
          </a:p>
        </p:txBody>
      </p:sp>
    </p:spTree>
    <p:extLst>
      <p:ext uri="{BB962C8B-B14F-4D97-AF65-F5344CB8AC3E}">
        <p14:creationId xmlns:p14="http://schemas.microsoft.com/office/powerpoint/2010/main" val="10454095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8072DF-5EA5-49D9-84A3-968ABE71B84E}" type="slidenum">
              <a:rPr lang="zh-CN" altLang="en-US" smtClean="0"/>
              <a:t>19</a:t>
            </a:fld>
            <a:endParaRPr lang="zh-CN" altLang="en-US"/>
          </a:p>
        </p:txBody>
      </p:sp>
    </p:spTree>
    <p:extLst>
      <p:ext uri="{BB962C8B-B14F-4D97-AF65-F5344CB8AC3E}">
        <p14:creationId xmlns:p14="http://schemas.microsoft.com/office/powerpoint/2010/main" val="7439868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8072DF-5EA5-49D9-84A3-968ABE71B84E}" type="slidenum">
              <a:rPr lang="zh-CN" altLang="en-US" smtClean="0"/>
              <a:t>20</a:t>
            </a:fld>
            <a:endParaRPr lang="zh-CN" altLang="en-US"/>
          </a:p>
        </p:txBody>
      </p:sp>
    </p:spTree>
    <p:extLst>
      <p:ext uri="{BB962C8B-B14F-4D97-AF65-F5344CB8AC3E}">
        <p14:creationId xmlns:p14="http://schemas.microsoft.com/office/powerpoint/2010/main" val="1542938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信息融合方法</a:t>
            </a:r>
          </a:p>
        </p:txBody>
      </p:sp>
      <p:sp>
        <p:nvSpPr>
          <p:cNvPr id="4" name="灯片编号占位符 3"/>
          <p:cNvSpPr>
            <a:spLocks noGrp="1"/>
          </p:cNvSpPr>
          <p:nvPr>
            <p:ph type="sldNum" sz="quarter" idx="5"/>
          </p:nvPr>
        </p:nvSpPr>
        <p:spPr/>
        <p:txBody>
          <a:bodyPr/>
          <a:lstStyle/>
          <a:p>
            <a:fld id="{478072DF-5EA5-49D9-84A3-968ABE71B84E}" type="slidenum">
              <a:rPr lang="zh-CN" altLang="en-US" smtClean="0"/>
              <a:t>3</a:t>
            </a:fld>
            <a:endParaRPr lang="zh-CN" altLang="en-US"/>
          </a:p>
        </p:txBody>
      </p:sp>
    </p:spTree>
    <p:extLst>
      <p:ext uri="{BB962C8B-B14F-4D97-AF65-F5344CB8AC3E}">
        <p14:creationId xmlns:p14="http://schemas.microsoft.com/office/powerpoint/2010/main" val="9797791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8072DF-5EA5-49D9-84A3-968ABE71B84E}" type="slidenum">
              <a:rPr lang="zh-CN" altLang="en-US" smtClean="0"/>
              <a:t>21</a:t>
            </a:fld>
            <a:endParaRPr lang="zh-CN" altLang="en-US"/>
          </a:p>
        </p:txBody>
      </p:sp>
    </p:spTree>
    <p:extLst>
      <p:ext uri="{BB962C8B-B14F-4D97-AF65-F5344CB8AC3E}">
        <p14:creationId xmlns:p14="http://schemas.microsoft.com/office/powerpoint/2010/main" val="4207683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8072DF-5EA5-49D9-84A3-968ABE71B84E}" type="slidenum">
              <a:rPr lang="zh-CN" altLang="en-US" smtClean="0"/>
              <a:t>22</a:t>
            </a:fld>
            <a:endParaRPr lang="zh-CN" altLang="en-US"/>
          </a:p>
        </p:txBody>
      </p:sp>
    </p:spTree>
    <p:extLst>
      <p:ext uri="{BB962C8B-B14F-4D97-AF65-F5344CB8AC3E}">
        <p14:creationId xmlns:p14="http://schemas.microsoft.com/office/powerpoint/2010/main" val="25636506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8072DF-5EA5-49D9-84A3-968ABE71B84E}" type="slidenum">
              <a:rPr lang="zh-CN" altLang="en-US" smtClean="0"/>
              <a:t>23</a:t>
            </a:fld>
            <a:endParaRPr lang="zh-CN" altLang="en-US"/>
          </a:p>
        </p:txBody>
      </p:sp>
    </p:spTree>
    <p:extLst>
      <p:ext uri="{BB962C8B-B14F-4D97-AF65-F5344CB8AC3E}">
        <p14:creationId xmlns:p14="http://schemas.microsoft.com/office/powerpoint/2010/main" val="28917367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8072DF-5EA5-49D9-84A3-968ABE71B84E}" type="slidenum">
              <a:rPr lang="zh-CN" altLang="en-US" smtClean="0"/>
              <a:t>24</a:t>
            </a:fld>
            <a:endParaRPr lang="zh-CN" altLang="en-US"/>
          </a:p>
        </p:txBody>
      </p:sp>
    </p:spTree>
    <p:extLst>
      <p:ext uri="{BB962C8B-B14F-4D97-AF65-F5344CB8AC3E}">
        <p14:creationId xmlns:p14="http://schemas.microsoft.com/office/powerpoint/2010/main" val="17824644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8072DF-5EA5-49D9-84A3-968ABE71B84E}" type="slidenum">
              <a:rPr lang="zh-CN" altLang="en-US" smtClean="0"/>
              <a:t>25</a:t>
            </a:fld>
            <a:endParaRPr lang="zh-CN" altLang="en-US"/>
          </a:p>
        </p:txBody>
      </p:sp>
    </p:spTree>
    <p:extLst>
      <p:ext uri="{BB962C8B-B14F-4D97-AF65-F5344CB8AC3E}">
        <p14:creationId xmlns:p14="http://schemas.microsoft.com/office/powerpoint/2010/main" val="30464905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b="1" dirty="0">
                <a:effectLst/>
                <a:latin typeface="Times New Roman" panose="02020603050405020304" pitchFamily="18" charset="0"/>
                <a:ea typeface="宋体" panose="02010600030101010101" pitchFamily="2" charset="-122"/>
              </a:rPr>
              <a:t>Bel(</a:t>
            </a:r>
            <a:r>
              <a:rPr lang="en-US" altLang="zh-CN" sz="1800" b="1" dirty="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1800" b="1" dirty="0">
                <a:effectLst/>
                <a:latin typeface="Times New Roman" panose="02020603050405020304" pitchFamily="18" charset="0"/>
                <a:ea typeface="宋体" panose="02010600030101010101" pitchFamily="2" charset="-122"/>
              </a:rPr>
              <a:t>) </a:t>
            </a:r>
            <a:endParaRPr lang="zh-CN" altLang="en-US" dirty="0"/>
          </a:p>
        </p:txBody>
      </p:sp>
      <p:sp>
        <p:nvSpPr>
          <p:cNvPr id="4" name="灯片编号占位符 3"/>
          <p:cNvSpPr>
            <a:spLocks noGrp="1"/>
          </p:cNvSpPr>
          <p:nvPr>
            <p:ph type="sldNum" sz="quarter" idx="5"/>
          </p:nvPr>
        </p:nvSpPr>
        <p:spPr/>
        <p:txBody>
          <a:bodyPr/>
          <a:lstStyle/>
          <a:p>
            <a:fld id="{478072DF-5EA5-49D9-84A3-968ABE71B84E}" type="slidenum">
              <a:rPr lang="zh-CN" altLang="en-US" smtClean="0"/>
              <a:t>26</a:t>
            </a:fld>
            <a:endParaRPr lang="zh-CN" altLang="en-US"/>
          </a:p>
        </p:txBody>
      </p:sp>
    </p:spTree>
    <p:extLst>
      <p:ext uri="{BB962C8B-B14F-4D97-AF65-F5344CB8AC3E}">
        <p14:creationId xmlns:p14="http://schemas.microsoft.com/office/powerpoint/2010/main" val="12331175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8072DF-5EA5-49D9-84A3-968ABE71B84E}" type="slidenum">
              <a:rPr lang="zh-CN" altLang="en-US" smtClean="0"/>
              <a:t>27</a:t>
            </a:fld>
            <a:endParaRPr lang="zh-CN" altLang="en-US"/>
          </a:p>
        </p:txBody>
      </p:sp>
    </p:spTree>
    <p:extLst>
      <p:ext uri="{BB962C8B-B14F-4D97-AF65-F5344CB8AC3E}">
        <p14:creationId xmlns:p14="http://schemas.microsoft.com/office/powerpoint/2010/main" val="13105108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8072DF-5EA5-49D9-84A3-968ABE71B84E}" type="slidenum">
              <a:rPr lang="zh-CN" altLang="en-US" smtClean="0"/>
              <a:t>28</a:t>
            </a:fld>
            <a:endParaRPr lang="zh-CN" altLang="en-US"/>
          </a:p>
        </p:txBody>
      </p:sp>
    </p:spTree>
    <p:extLst>
      <p:ext uri="{BB962C8B-B14F-4D97-AF65-F5344CB8AC3E}">
        <p14:creationId xmlns:p14="http://schemas.microsoft.com/office/powerpoint/2010/main" val="28742051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8072DF-5EA5-49D9-84A3-968ABE71B84E}" type="slidenum">
              <a:rPr lang="zh-CN" altLang="en-US" smtClean="0"/>
              <a:t>29</a:t>
            </a:fld>
            <a:endParaRPr lang="zh-CN" altLang="en-US"/>
          </a:p>
        </p:txBody>
      </p:sp>
    </p:spTree>
    <p:extLst>
      <p:ext uri="{BB962C8B-B14F-4D97-AF65-F5344CB8AC3E}">
        <p14:creationId xmlns:p14="http://schemas.microsoft.com/office/powerpoint/2010/main" val="38525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8072DF-5EA5-49D9-84A3-968ABE71B84E}" type="slidenum">
              <a:rPr lang="zh-CN" altLang="en-US" smtClean="0"/>
              <a:t>30</a:t>
            </a:fld>
            <a:endParaRPr lang="zh-CN" altLang="en-US"/>
          </a:p>
        </p:txBody>
      </p:sp>
    </p:spTree>
    <p:extLst>
      <p:ext uri="{BB962C8B-B14F-4D97-AF65-F5344CB8AC3E}">
        <p14:creationId xmlns:p14="http://schemas.microsoft.com/office/powerpoint/2010/main" val="358804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8072DF-5EA5-49D9-84A3-968ABE71B84E}" type="slidenum">
              <a:rPr lang="zh-CN" altLang="en-US" smtClean="0"/>
              <a:t>4</a:t>
            </a:fld>
            <a:endParaRPr lang="zh-CN" altLang="en-US"/>
          </a:p>
        </p:txBody>
      </p:sp>
    </p:spTree>
    <p:extLst>
      <p:ext uri="{BB962C8B-B14F-4D97-AF65-F5344CB8AC3E}">
        <p14:creationId xmlns:p14="http://schemas.microsoft.com/office/powerpoint/2010/main" val="28554691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8072DF-5EA5-49D9-84A3-968ABE71B84E}" type="slidenum">
              <a:rPr lang="zh-CN" altLang="en-US" smtClean="0"/>
              <a:t>31</a:t>
            </a:fld>
            <a:endParaRPr lang="zh-CN" altLang="en-US"/>
          </a:p>
        </p:txBody>
      </p:sp>
    </p:spTree>
    <p:extLst>
      <p:ext uri="{BB962C8B-B14F-4D97-AF65-F5344CB8AC3E}">
        <p14:creationId xmlns:p14="http://schemas.microsoft.com/office/powerpoint/2010/main" val="14869763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8072DF-5EA5-49D9-84A3-968ABE71B84E}" type="slidenum">
              <a:rPr lang="zh-CN" altLang="en-US" smtClean="0"/>
              <a:t>32</a:t>
            </a:fld>
            <a:endParaRPr lang="zh-CN" altLang="en-US"/>
          </a:p>
        </p:txBody>
      </p:sp>
    </p:spTree>
    <p:extLst>
      <p:ext uri="{BB962C8B-B14F-4D97-AF65-F5344CB8AC3E}">
        <p14:creationId xmlns:p14="http://schemas.microsoft.com/office/powerpoint/2010/main" val="3277715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8072DF-5EA5-49D9-84A3-968ABE71B84E}" type="slidenum">
              <a:rPr lang="zh-CN" altLang="en-US" smtClean="0"/>
              <a:t>33</a:t>
            </a:fld>
            <a:endParaRPr lang="zh-CN" altLang="en-US"/>
          </a:p>
        </p:txBody>
      </p:sp>
    </p:spTree>
    <p:extLst>
      <p:ext uri="{BB962C8B-B14F-4D97-AF65-F5344CB8AC3E}">
        <p14:creationId xmlns:p14="http://schemas.microsoft.com/office/powerpoint/2010/main" val="24319050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8072DF-5EA5-49D9-84A3-968ABE71B84E}" type="slidenum">
              <a:rPr lang="zh-CN" altLang="en-US" smtClean="0"/>
              <a:t>34</a:t>
            </a:fld>
            <a:endParaRPr lang="zh-CN" altLang="en-US"/>
          </a:p>
        </p:txBody>
      </p:sp>
    </p:spTree>
    <p:extLst>
      <p:ext uri="{BB962C8B-B14F-4D97-AF65-F5344CB8AC3E}">
        <p14:creationId xmlns:p14="http://schemas.microsoft.com/office/powerpoint/2010/main" val="29406450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8072DF-5EA5-49D9-84A3-968ABE71B84E}" type="slidenum">
              <a:rPr lang="zh-CN" altLang="en-US" smtClean="0"/>
              <a:t>35</a:t>
            </a:fld>
            <a:endParaRPr lang="zh-CN" altLang="en-US"/>
          </a:p>
        </p:txBody>
      </p:sp>
    </p:spTree>
    <p:extLst>
      <p:ext uri="{BB962C8B-B14F-4D97-AF65-F5344CB8AC3E}">
        <p14:creationId xmlns:p14="http://schemas.microsoft.com/office/powerpoint/2010/main" val="21324798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8072DF-5EA5-49D9-84A3-968ABE71B84E}" type="slidenum">
              <a:rPr lang="zh-CN" altLang="en-US" smtClean="0"/>
              <a:t>36</a:t>
            </a:fld>
            <a:endParaRPr lang="zh-CN" altLang="en-US"/>
          </a:p>
        </p:txBody>
      </p:sp>
    </p:spTree>
    <p:extLst>
      <p:ext uri="{BB962C8B-B14F-4D97-AF65-F5344CB8AC3E}">
        <p14:creationId xmlns:p14="http://schemas.microsoft.com/office/powerpoint/2010/main" val="1247543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8072DF-5EA5-49D9-84A3-968ABE71B84E}" type="slidenum">
              <a:rPr lang="zh-CN" altLang="en-US" smtClean="0"/>
              <a:t>37</a:t>
            </a:fld>
            <a:endParaRPr lang="zh-CN" altLang="en-US"/>
          </a:p>
        </p:txBody>
      </p:sp>
    </p:spTree>
    <p:extLst>
      <p:ext uri="{BB962C8B-B14F-4D97-AF65-F5344CB8AC3E}">
        <p14:creationId xmlns:p14="http://schemas.microsoft.com/office/powerpoint/2010/main" val="29379594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8072DF-5EA5-49D9-84A3-968ABE71B84E}" type="slidenum">
              <a:rPr lang="zh-CN" altLang="en-US" smtClean="0"/>
              <a:t>38</a:t>
            </a:fld>
            <a:endParaRPr lang="zh-CN" altLang="en-US"/>
          </a:p>
        </p:txBody>
      </p:sp>
    </p:spTree>
    <p:extLst>
      <p:ext uri="{BB962C8B-B14F-4D97-AF65-F5344CB8AC3E}">
        <p14:creationId xmlns:p14="http://schemas.microsoft.com/office/powerpoint/2010/main" val="6593869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8072DF-5EA5-49D9-84A3-968ABE71B84E}" type="slidenum">
              <a:rPr lang="zh-CN" altLang="en-US" smtClean="0"/>
              <a:t>39</a:t>
            </a:fld>
            <a:endParaRPr lang="zh-CN" altLang="en-US"/>
          </a:p>
        </p:txBody>
      </p:sp>
    </p:spTree>
    <p:extLst>
      <p:ext uri="{BB962C8B-B14F-4D97-AF65-F5344CB8AC3E}">
        <p14:creationId xmlns:p14="http://schemas.microsoft.com/office/powerpoint/2010/main" val="30736024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8072DF-5EA5-49D9-84A3-968ABE71B84E}" type="slidenum">
              <a:rPr lang="zh-CN" altLang="en-US" smtClean="0"/>
              <a:t>40</a:t>
            </a:fld>
            <a:endParaRPr lang="zh-CN" altLang="en-US"/>
          </a:p>
        </p:txBody>
      </p:sp>
    </p:spTree>
    <p:extLst>
      <p:ext uri="{BB962C8B-B14F-4D97-AF65-F5344CB8AC3E}">
        <p14:creationId xmlns:p14="http://schemas.microsoft.com/office/powerpoint/2010/main" val="3305685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8072DF-5EA5-49D9-84A3-968ABE71B84E}" type="slidenum">
              <a:rPr lang="zh-CN" altLang="en-US" smtClean="0"/>
              <a:t>5</a:t>
            </a:fld>
            <a:endParaRPr lang="zh-CN" altLang="en-US"/>
          </a:p>
        </p:txBody>
      </p:sp>
    </p:spTree>
    <p:extLst>
      <p:ext uri="{BB962C8B-B14F-4D97-AF65-F5344CB8AC3E}">
        <p14:creationId xmlns:p14="http://schemas.microsoft.com/office/powerpoint/2010/main" val="36024313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8072DF-5EA5-49D9-84A3-968ABE71B84E}" type="slidenum">
              <a:rPr lang="zh-CN" altLang="en-US" smtClean="0"/>
              <a:t>41</a:t>
            </a:fld>
            <a:endParaRPr lang="zh-CN" altLang="en-US"/>
          </a:p>
        </p:txBody>
      </p:sp>
    </p:spTree>
    <p:extLst>
      <p:ext uri="{BB962C8B-B14F-4D97-AF65-F5344CB8AC3E}">
        <p14:creationId xmlns:p14="http://schemas.microsoft.com/office/powerpoint/2010/main" val="34584256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8072DF-5EA5-49D9-84A3-968ABE71B84E}" type="slidenum">
              <a:rPr lang="zh-CN" altLang="en-US" smtClean="0"/>
              <a:t>42</a:t>
            </a:fld>
            <a:endParaRPr lang="zh-CN" altLang="en-US"/>
          </a:p>
        </p:txBody>
      </p:sp>
    </p:spTree>
    <p:extLst>
      <p:ext uri="{BB962C8B-B14F-4D97-AF65-F5344CB8AC3E}">
        <p14:creationId xmlns:p14="http://schemas.microsoft.com/office/powerpoint/2010/main" val="21065395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8072DF-5EA5-49D9-84A3-968ABE71B84E}" type="slidenum">
              <a:rPr lang="zh-CN" altLang="en-US" smtClean="0"/>
              <a:t>43</a:t>
            </a:fld>
            <a:endParaRPr lang="zh-CN" altLang="en-US"/>
          </a:p>
        </p:txBody>
      </p:sp>
    </p:spTree>
    <p:extLst>
      <p:ext uri="{BB962C8B-B14F-4D97-AF65-F5344CB8AC3E}">
        <p14:creationId xmlns:p14="http://schemas.microsoft.com/office/powerpoint/2010/main" val="374458147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8072DF-5EA5-49D9-84A3-968ABE71B84E}" type="slidenum">
              <a:rPr lang="zh-CN" altLang="en-US" smtClean="0"/>
              <a:t>44</a:t>
            </a:fld>
            <a:endParaRPr lang="zh-CN" altLang="en-US"/>
          </a:p>
        </p:txBody>
      </p:sp>
    </p:spTree>
    <p:extLst>
      <p:ext uri="{BB962C8B-B14F-4D97-AF65-F5344CB8AC3E}">
        <p14:creationId xmlns:p14="http://schemas.microsoft.com/office/powerpoint/2010/main" val="77685750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8072DF-5EA5-49D9-84A3-968ABE71B84E}" type="slidenum">
              <a:rPr lang="zh-CN" altLang="en-US" smtClean="0"/>
              <a:t>45</a:t>
            </a:fld>
            <a:endParaRPr lang="zh-CN" altLang="en-US"/>
          </a:p>
        </p:txBody>
      </p:sp>
    </p:spTree>
    <p:extLst>
      <p:ext uri="{BB962C8B-B14F-4D97-AF65-F5344CB8AC3E}">
        <p14:creationId xmlns:p14="http://schemas.microsoft.com/office/powerpoint/2010/main" val="99756750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8072DF-5EA5-49D9-84A3-968ABE71B84E}" type="slidenum">
              <a:rPr lang="zh-CN" altLang="en-US" smtClean="0"/>
              <a:t>46</a:t>
            </a:fld>
            <a:endParaRPr lang="zh-CN" altLang="en-US"/>
          </a:p>
        </p:txBody>
      </p:sp>
    </p:spTree>
    <p:extLst>
      <p:ext uri="{BB962C8B-B14F-4D97-AF65-F5344CB8AC3E}">
        <p14:creationId xmlns:p14="http://schemas.microsoft.com/office/powerpoint/2010/main" val="309565699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8072DF-5EA5-49D9-84A3-968ABE71B84E}" type="slidenum">
              <a:rPr lang="zh-CN" altLang="en-US" smtClean="0"/>
              <a:t>47</a:t>
            </a:fld>
            <a:endParaRPr lang="zh-CN" altLang="en-US"/>
          </a:p>
        </p:txBody>
      </p:sp>
    </p:spTree>
    <p:extLst>
      <p:ext uri="{BB962C8B-B14F-4D97-AF65-F5344CB8AC3E}">
        <p14:creationId xmlns:p14="http://schemas.microsoft.com/office/powerpoint/2010/main" val="141681433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8072DF-5EA5-49D9-84A3-968ABE71B84E}" type="slidenum">
              <a:rPr lang="zh-CN" altLang="en-US" smtClean="0"/>
              <a:t>48</a:t>
            </a:fld>
            <a:endParaRPr lang="zh-CN" altLang="en-US"/>
          </a:p>
        </p:txBody>
      </p:sp>
    </p:spTree>
    <p:extLst>
      <p:ext uri="{BB962C8B-B14F-4D97-AF65-F5344CB8AC3E}">
        <p14:creationId xmlns:p14="http://schemas.microsoft.com/office/powerpoint/2010/main" val="107551581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8072DF-5EA5-49D9-84A3-968ABE71B84E}" type="slidenum">
              <a:rPr lang="zh-CN" altLang="en-US" smtClean="0"/>
              <a:t>49</a:t>
            </a:fld>
            <a:endParaRPr lang="zh-CN" altLang="en-US"/>
          </a:p>
        </p:txBody>
      </p:sp>
    </p:spTree>
    <p:extLst>
      <p:ext uri="{BB962C8B-B14F-4D97-AF65-F5344CB8AC3E}">
        <p14:creationId xmlns:p14="http://schemas.microsoft.com/office/powerpoint/2010/main" val="362521413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8072DF-5EA5-49D9-84A3-968ABE71B84E}" type="slidenum">
              <a:rPr lang="zh-CN" altLang="en-US" smtClean="0"/>
              <a:t>50</a:t>
            </a:fld>
            <a:endParaRPr lang="zh-CN" altLang="en-US"/>
          </a:p>
        </p:txBody>
      </p:sp>
    </p:spTree>
    <p:extLst>
      <p:ext uri="{BB962C8B-B14F-4D97-AF65-F5344CB8AC3E}">
        <p14:creationId xmlns:p14="http://schemas.microsoft.com/office/powerpoint/2010/main" val="3431053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8072DF-5EA5-49D9-84A3-968ABE71B84E}" type="slidenum">
              <a:rPr lang="zh-CN" altLang="en-US" smtClean="0"/>
              <a:t>6</a:t>
            </a:fld>
            <a:endParaRPr lang="zh-CN" altLang="en-US"/>
          </a:p>
        </p:txBody>
      </p:sp>
    </p:spTree>
    <p:extLst>
      <p:ext uri="{BB962C8B-B14F-4D97-AF65-F5344CB8AC3E}">
        <p14:creationId xmlns:p14="http://schemas.microsoft.com/office/powerpoint/2010/main" val="130861910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8072DF-5EA5-49D9-84A3-968ABE71B84E}" type="slidenum">
              <a:rPr lang="zh-CN" altLang="en-US" smtClean="0"/>
              <a:t>51</a:t>
            </a:fld>
            <a:endParaRPr lang="zh-CN" altLang="en-US"/>
          </a:p>
        </p:txBody>
      </p:sp>
    </p:spTree>
    <p:extLst>
      <p:ext uri="{BB962C8B-B14F-4D97-AF65-F5344CB8AC3E}">
        <p14:creationId xmlns:p14="http://schemas.microsoft.com/office/powerpoint/2010/main" val="36005849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8072DF-5EA5-49D9-84A3-968ABE71B84E}" type="slidenum">
              <a:rPr lang="zh-CN" altLang="en-US" smtClean="0"/>
              <a:t>52</a:t>
            </a:fld>
            <a:endParaRPr lang="zh-CN" altLang="en-US"/>
          </a:p>
        </p:txBody>
      </p:sp>
    </p:spTree>
    <p:extLst>
      <p:ext uri="{BB962C8B-B14F-4D97-AF65-F5344CB8AC3E}">
        <p14:creationId xmlns:p14="http://schemas.microsoft.com/office/powerpoint/2010/main" val="320706529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8072DF-5EA5-49D9-84A3-968ABE71B84E}" type="slidenum">
              <a:rPr lang="zh-CN" altLang="en-US" smtClean="0"/>
              <a:t>53</a:t>
            </a:fld>
            <a:endParaRPr lang="zh-CN" altLang="en-US"/>
          </a:p>
        </p:txBody>
      </p:sp>
    </p:spTree>
    <p:extLst>
      <p:ext uri="{BB962C8B-B14F-4D97-AF65-F5344CB8AC3E}">
        <p14:creationId xmlns:p14="http://schemas.microsoft.com/office/powerpoint/2010/main" val="177941111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8072DF-5EA5-49D9-84A3-968ABE71B84E}" type="slidenum">
              <a:rPr lang="zh-CN" altLang="en-US" smtClean="0"/>
              <a:t>54</a:t>
            </a:fld>
            <a:endParaRPr lang="zh-CN" altLang="en-US"/>
          </a:p>
        </p:txBody>
      </p:sp>
    </p:spTree>
    <p:extLst>
      <p:ext uri="{BB962C8B-B14F-4D97-AF65-F5344CB8AC3E}">
        <p14:creationId xmlns:p14="http://schemas.microsoft.com/office/powerpoint/2010/main" val="219738731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8072DF-5EA5-49D9-84A3-968ABE71B84E}" type="slidenum">
              <a:rPr lang="zh-CN" altLang="en-US" smtClean="0"/>
              <a:t>55</a:t>
            </a:fld>
            <a:endParaRPr lang="zh-CN" altLang="en-US"/>
          </a:p>
        </p:txBody>
      </p:sp>
    </p:spTree>
    <p:extLst>
      <p:ext uri="{BB962C8B-B14F-4D97-AF65-F5344CB8AC3E}">
        <p14:creationId xmlns:p14="http://schemas.microsoft.com/office/powerpoint/2010/main" val="343628457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8072DF-5EA5-49D9-84A3-968ABE71B84E}" type="slidenum">
              <a:rPr lang="zh-CN" altLang="en-US" smtClean="0"/>
              <a:t>56</a:t>
            </a:fld>
            <a:endParaRPr lang="zh-CN" altLang="en-US"/>
          </a:p>
        </p:txBody>
      </p:sp>
    </p:spTree>
    <p:extLst>
      <p:ext uri="{BB962C8B-B14F-4D97-AF65-F5344CB8AC3E}">
        <p14:creationId xmlns:p14="http://schemas.microsoft.com/office/powerpoint/2010/main" val="155916163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8072DF-5EA5-49D9-84A3-968ABE71B84E}" type="slidenum">
              <a:rPr lang="zh-CN" altLang="en-US" smtClean="0"/>
              <a:t>57</a:t>
            </a:fld>
            <a:endParaRPr lang="zh-CN" altLang="en-US"/>
          </a:p>
        </p:txBody>
      </p:sp>
    </p:spTree>
    <p:extLst>
      <p:ext uri="{BB962C8B-B14F-4D97-AF65-F5344CB8AC3E}">
        <p14:creationId xmlns:p14="http://schemas.microsoft.com/office/powerpoint/2010/main" val="79796107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8072DF-5EA5-49D9-84A3-968ABE71B84E}" type="slidenum">
              <a:rPr lang="zh-CN" altLang="en-US" smtClean="0"/>
              <a:t>58</a:t>
            </a:fld>
            <a:endParaRPr lang="zh-CN" altLang="en-US"/>
          </a:p>
        </p:txBody>
      </p:sp>
    </p:spTree>
    <p:extLst>
      <p:ext uri="{BB962C8B-B14F-4D97-AF65-F5344CB8AC3E}">
        <p14:creationId xmlns:p14="http://schemas.microsoft.com/office/powerpoint/2010/main" val="21143657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8072DF-5EA5-49D9-84A3-968ABE71B84E}" type="slidenum">
              <a:rPr lang="zh-CN" altLang="en-US" smtClean="0"/>
              <a:t>59</a:t>
            </a:fld>
            <a:endParaRPr lang="zh-CN" altLang="en-US"/>
          </a:p>
        </p:txBody>
      </p:sp>
    </p:spTree>
    <p:extLst>
      <p:ext uri="{BB962C8B-B14F-4D97-AF65-F5344CB8AC3E}">
        <p14:creationId xmlns:p14="http://schemas.microsoft.com/office/powerpoint/2010/main" val="211022021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8072DF-5EA5-49D9-84A3-968ABE71B84E}" type="slidenum">
              <a:rPr lang="zh-CN" altLang="en-US" smtClean="0"/>
              <a:t>60</a:t>
            </a:fld>
            <a:endParaRPr lang="zh-CN" altLang="en-US"/>
          </a:p>
        </p:txBody>
      </p:sp>
    </p:spTree>
    <p:extLst>
      <p:ext uri="{BB962C8B-B14F-4D97-AF65-F5344CB8AC3E}">
        <p14:creationId xmlns:p14="http://schemas.microsoft.com/office/powerpoint/2010/main" val="637933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8072DF-5EA5-49D9-84A3-968ABE71B84E}" type="slidenum">
              <a:rPr lang="zh-CN" altLang="en-US" smtClean="0"/>
              <a:t>7</a:t>
            </a:fld>
            <a:endParaRPr lang="zh-CN" altLang="en-US"/>
          </a:p>
        </p:txBody>
      </p:sp>
    </p:spTree>
    <p:extLst>
      <p:ext uri="{BB962C8B-B14F-4D97-AF65-F5344CB8AC3E}">
        <p14:creationId xmlns:p14="http://schemas.microsoft.com/office/powerpoint/2010/main" val="111652174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8072DF-5EA5-49D9-84A3-968ABE71B84E}" type="slidenum">
              <a:rPr lang="zh-CN" altLang="en-US" smtClean="0"/>
              <a:t>61</a:t>
            </a:fld>
            <a:endParaRPr lang="zh-CN" altLang="en-US"/>
          </a:p>
        </p:txBody>
      </p:sp>
    </p:spTree>
    <p:extLst>
      <p:ext uri="{BB962C8B-B14F-4D97-AF65-F5344CB8AC3E}">
        <p14:creationId xmlns:p14="http://schemas.microsoft.com/office/powerpoint/2010/main" val="174896942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8072DF-5EA5-49D9-84A3-968ABE71B84E}" type="slidenum">
              <a:rPr lang="zh-CN" altLang="en-US" smtClean="0"/>
              <a:t>62</a:t>
            </a:fld>
            <a:endParaRPr lang="zh-CN" altLang="en-US"/>
          </a:p>
        </p:txBody>
      </p:sp>
    </p:spTree>
    <p:extLst>
      <p:ext uri="{BB962C8B-B14F-4D97-AF65-F5344CB8AC3E}">
        <p14:creationId xmlns:p14="http://schemas.microsoft.com/office/powerpoint/2010/main" val="379682915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8072DF-5EA5-49D9-84A3-968ABE71B84E}" type="slidenum">
              <a:rPr lang="zh-CN" altLang="en-US" smtClean="0"/>
              <a:t>63</a:t>
            </a:fld>
            <a:endParaRPr lang="zh-CN" altLang="en-US"/>
          </a:p>
        </p:txBody>
      </p:sp>
    </p:spTree>
    <p:extLst>
      <p:ext uri="{BB962C8B-B14F-4D97-AF65-F5344CB8AC3E}">
        <p14:creationId xmlns:p14="http://schemas.microsoft.com/office/powerpoint/2010/main" val="157629598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8072DF-5EA5-49D9-84A3-968ABE71B84E}" type="slidenum">
              <a:rPr lang="zh-CN" altLang="en-US" smtClean="0"/>
              <a:t>64</a:t>
            </a:fld>
            <a:endParaRPr lang="zh-CN" altLang="en-US"/>
          </a:p>
        </p:txBody>
      </p:sp>
    </p:spTree>
    <p:extLst>
      <p:ext uri="{BB962C8B-B14F-4D97-AF65-F5344CB8AC3E}">
        <p14:creationId xmlns:p14="http://schemas.microsoft.com/office/powerpoint/2010/main" val="248171319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8072DF-5EA5-49D9-84A3-968ABE71B84E}" type="slidenum">
              <a:rPr lang="zh-CN" altLang="en-US" smtClean="0"/>
              <a:t>65</a:t>
            </a:fld>
            <a:endParaRPr lang="zh-CN" altLang="en-US"/>
          </a:p>
        </p:txBody>
      </p:sp>
    </p:spTree>
    <p:extLst>
      <p:ext uri="{BB962C8B-B14F-4D97-AF65-F5344CB8AC3E}">
        <p14:creationId xmlns:p14="http://schemas.microsoft.com/office/powerpoint/2010/main" val="276622337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8072DF-5EA5-49D9-84A3-968ABE71B84E}" type="slidenum">
              <a:rPr lang="zh-CN" altLang="en-US" smtClean="0"/>
              <a:t>66</a:t>
            </a:fld>
            <a:endParaRPr lang="zh-CN" altLang="en-US"/>
          </a:p>
        </p:txBody>
      </p:sp>
    </p:spTree>
    <p:extLst>
      <p:ext uri="{BB962C8B-B14F-4D97-AF65-F5344CB8AC3E}">
        <p14:creationId xmlns:p14="http://schemas.microsoft.com/office/powerpoint/2010/main" val="1921677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8072DF-5EA5-49D9-84A3-968ABE71B84E}" type="slidenum">
              <a:rPr lang="zh-CN" altLang="en-US" smtClean="0"/>
              <a:t>8</a:t>
            </a:fld>
            <a:endParaRPr lang="zh-CN" altLang="en-US"/>
          </a:p>
        </p:txBody>
      </p:sp>
    </p:spTree>
    <p:extLst>
      <p:ext uri="{BB962C8B-B14F-4D97-AF65-F5344CB8AC3E}">
        <p14:creationId xmlns:p14="http://schemas.microsoft.com/office/powerpoint/2010/main" val="3091435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8072DF-5EA5-49D9-84A3-968ABE71B84E}" type="slidenum">
              <a:rPr lang="zh-CN" altLang="en-US" smtClean="0"/>
              <a:t>9</a:t>
            </a:fld>
            <a:endParaRPr lang="zh-CN" altLang="en-US"/>
          </a:p>
        </p:txBody>
      </p:sp>
    </p:spTree>
    <p:extLst>
      <p:ext uri="{BB962C8B-B14F-4D97-AF65-F5344CB8AC3E}">
        <p14:creationId xmlns:p14="http://schemas.microsoft.com/office/powerpoint/2010/main" val="27300614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8072DF-5EA5-49D9-84A3-968ABE71B84E}" type="slidenum">
              <a:rPr lang="zh-CN" altLang="en-US" smtClean="0"/>
              <a:t>10</a:t>
            </a:fld>
            <a:endParaRPr lang="zh-CN" altLang="en-US"/>
          </a:p>
        </p:txBody>
      </p:sp>
    </p:spTree>
    <p:extLst>
      <p:ext uri="{BB962C8B-B14F-4D97-AF65-F5344CB8AC3E}">
        <p14:creationId xmlns:p14="http://schemas.microsoft.com/office/powerpoint/2010/main" val="4264301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D87C6F-8355-43EE-AD10-3BDF2E9ABFC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42644AF-893D-43E7-BB2B-79EFC20753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18304A3-0319-4478-B93E-3D28F7297056}"/>
              </a:ext>
            </a:extLst>
          </p:cNvPr>
          <p:cNvSpPr>
            <a:spLocks noGrp="1"/>
          </p:cNvSpPr>
          <p:nvPr>
            <p:ph type="dt" sz="half" idx="10"/>
          </p:nvPr>
        </p:nvSpPr>
        <p:spPr/>
        <p:txBody>
          <a:bodyPr/>
          <a:lstStyle/>
          <a:p>
            <a:fld id="{C3BF52AC-C95F-471A-901C-66B3949EEFDC}" type="datetimeFigureOut">
              <a:rPr lang="zh-CN" altLang="en-US" smtClean="0"/>
              <a:t>2025/4/14</a:t>
            </a:fld>
            <a:endParaRPr lang="zh-CN" altLang="en-US"/>
          </a:p>
        </p:txBody>
      </p:sp>
      <p:sp>
        <p:nvSpPr>
          <p:cNvPr id="5" name="页脚占位符 4">
            <a:extLst>
              <a:ext uri="{FF2B5EF4-FFF2-40B4-BE49-F238E27FC236}">
                <a16:creationId xmlns:a16="http://schemas.microsoft.com/office/drawing/2014/main" id="{D410DC76-9556-4F24-BDB8-0C25649C441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252D374-6785-4660-831D-BA2308F47DDF}"/>
              </a:ext>
            </a:extLst>
          </p:cNvPr>
          <p:cNvSpPr>
            <a:spLocks noGrp="1"/>
          </p:cNvSpPr>
          <p:nvPr>
            <p:ph type="sldNum" sz="quarter" idx="12"/>
          </p:nvPr>
        </p:nvSpPr>
        <p:spPr/>
        <p:txBody>
          <a:bodyPr/>
          <a:lstStyle/>
          <a:p>
            <a:fld id="{1A4A4DB7-44E7-4E78-97C3-C4C0A7E28324}" type="slidenum">
              <a:rPr lang="zh-CN" altLang="en-US" smtClean="0"/>
              <a:t>‹#›</a:t>
            </a:fld>
            <a:endParaRPr lang="zh-CN" altLang="en-US"/>
          </a:p>
        </p:txBody>
      </p:sp>
    </p:spTree>
    <p:extLst>
      <p:ext uri="{BB962C8B-B14F-4D97-AF65-F5344CB8AC3E}">
        <p14:creationId xmlns:p14="http://schemas.microsoft.com/office/powerpoint/2010/main" val="1166930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ABB09F-DA9D-49D2-99F8-99857BE1A5E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C3B44D1-522A-4629-8409-6EC3970D180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282C45A-9B49-4E8D-8695-9C75AAB1D10F}"/>
              </a:ext>
            </a:extLst>
          </p:cNvPr>
          <p:cNvSpPr>
            <a:spLocks noGrp="1"/>
          </p:cNvSpPr>
          <p:nvPr>
            <p:ph type="dt" sz="half" idx="10"/>
          </p:nvPr>
        </p:nvSpPr>
        <p:spPr/>
        <p:txBody>
          <a:bodyPr/>
          <a:lstStyle/>
          <a:p>
            <a:fld id="{C3BF52AC-C95F-471A-901C-66B3949EEFDC}" type="datetimeFigureOut">
              <a:rPr lang="zh-CN" altLang="en-US" smtClean="0"/>
              <a:t>2025/4/14</a:t>
            </a:fld>
            <a:endParaRPr lang="zh-CN" altLang="en-US"/>
          </a:p>
        </p:txBody>
      </p:sp>
      <p:sp>
        <p:nvSpPr>
          <p:cNvPr id="5" name="页脚占位符 4">
            <a:extLst>
              <a:ext uri="{FF2B5EF4-FFF2-40B4-BE49-F238E27FC236}">
                <a16:creationId xmlns:a16="http://schemas.microsoft.com/office/drawing/2014/main" id="{F3584670-9466-4D1B-9AC8-F34DF5B6F90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E899302-ADD0-4288-A0A4-8A565D15AC3C}"/>
              </a:ext>
            </a:extLst>
          </p:cNvPr>
          <p:cNvSpPr>
            <a:spLocks noGrp="1"/>
          </p:cNvSpPr>
          <p:nvPr>
            <p:ph type="sldNum" sz="quarter" idx="12"/>
          </p:nvPr>
        </p:nvSpPr>
        <p:spPr/>
        <p:txBody>
          <a:bodyPr/>
          <a:lstStyle/>
          <a:p>
            <a:fld id="{1A4A4DB7-44E7-4E78-97C3-C4C0A7E28324}" type="slidenum">
              <a:rPr lang="zh-CN" altLang="en-US" smtClean="0"/>
              <a:t>‹#›</a:t>
            </a:fld>
            <a:endParaRPr lang="zh-CN" altLang="en-US"/>
          </a:p>
        </p:txBody>
      </p:sp>
    </p:spTree>
    <p:extLst>
      <p:ext uri="{BB962C8B-B14F-4D97-AF65-F5344CB8AC3E}">
        <p14:creationId xmlns:p14="http://schemas.microsoft.com/office/powerpoint/2010/main" val="4002538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7FFEBB3-956D-484E-BF5C-A4C23FBE06E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48D2FE7-35A3-4DFF-A6EF-C5F3D990C0E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1185583-59E7-47BE-AD86-A11CA37EC3E5}"/>
              </a:ext>
            </a:extLst>
          </p:cNvPr>
          <p:cNvSpPr>
            <a:spLocks noGrp="1"/>
          </p:cNvSpPr>
          <p:nvPr>
            <p:ph type="dt" sz="half" idx="10"/>
          </p:nvPr>
        </p:nvSpPr>
        <p:spPr/>
        <p:txBody>
          <a:bodyPr/>
          <a:lstStyle/>
          <a:p>
            <a:fld id="{C3BF52AC-C95F-471A-901C-66B3949EEFDC}" type="datetimeFigureOut">
              <a:rPr lang="zh-CN" altLang="en-US" smtClean="0"/>
              <a:t>2025/4/14</a:t>
            </a:fld>
            <a:endParaRPr lang="zh-CN" altLang="en-US"/>
          </a:p>
        </p:txBody>
      </p:sp>
      <p:sp>
        <p:nvSpPr>
          <p:cNvPr id="5" name="页脚占位符 4">
            <a:extLst>
              <a:ext uri="{FF2B5EF4-FFF2-40B4-BE49-F238E27FC236}">
                <a16:creationId xmlns:a16="http://schemas.microsoft.com/office/drawing/2014/main" id="{18E7B352-930C-4EDE-97CC-0A49636EDD4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2723322-CDFB-4D23-981D-573B7C51F53D}"/>
              </a:ext>
            </a:extLst>
          </p:cNvPr>
          <p:cNvSpPr>
            <a:spLocks noGrp="1"/>
          </p:cNvSpPr>
          <p:nvPr>
            <p:ph type="sldNum" sz="quarter" idx="12"/>
          </p:nvPr>
        </p:nvSpPr>
        <p:spPr/>
        <p:txBody>
          <a:bodyPr/>
          <a:lstStyle/>
          <a:p>
            <a:fld id="{1A4A4DB7-44E7-4E78-97C3-C4C0A7E28324}" type="slidenum">
              <a:rPr lang="zh-CN" altLang="en-US" smtClean="0"/>
              <a:t>‹#›</a:t>
            </a:fld>
            <a:endParaRPr lang="zh-CN" altLang="en-US"/>
          </a:p>
        </p:txBody>
      </p:sp>
    </p:spTree>
    <p:extLst>
      <p:ext uri="{BB962C8B-B14F-4D97-AF65-F5344CB8AC3E}">
        <p14:creationId xmlns:p14="http://schemas.microsoft.com/office/powerpoint/2010/main" val="4154136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28344B-82A6-4237-8DE7-F25842E4DA1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72B070D-6316-45DB-8A17-641399DC20D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6283D4E-F38F-4D8C-B59A-8BE9EB9650E7}"/>
              </a:ext>
            </a:extLst>
          </p:cNvPr>
          <p:cNvSpPr>
            <a:spLocks noGrp="1"/>
          </p:cNvSpPr>
          <p:nvPr>
            <p:ph type="dt" sz="half" idx="10"/>
          </p:nvPr>
        </p:nvSpPr>
        <p:spPr/>
        <p:txBody>
          <a:bodyPr/>
          <a:lstStyle/>
          <a:p>
            <a:fld id="{C3BF52AC-C95F-471A-901C-66B3949EEFDC}" type="datetimeFigureOut">
              <a:rPr lang="zh-CN" altLang="en-US" smtClean="0"/>
              <a:t>2025/4/14</a:t>
            </a:fld>
            <a:endParaRPr lang="zh-CN" altLang="en-US"/>
          </a:p>
        </p:txBody>
      </p:sp>
      <p:sp>
        <p:nvSpPr>
          <p:cNvPr id="5" name="页脚占位符 4">
            <a:extLst>
              <a:ext uri="{FF2B5EF4-FFF2-40B4-BE49-F238E27FC236}">
                <a16:creationId xmlns:a16="http://schemas.microsoft.com/office/drawing/2014/main" id="{456E8A62-7C94-4ACC-BCC5-00C055D42F6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5B2329D-94DD-462E-9C43-6FBF961DE8D6}"/>
              </a:ext>
            </a:extLst>
          </p:cNvPr>
          <p:cNvSpPr>
            <a:spLocks noGrp="1"/>
          </p:cNvSpPr>
          <p:nvPr>
            <p:ph type="sldNum" sz="quarter" idx="12"/>
          </p:nvPr>
        </p:nvSpPr>
        <p:spPr/>
        <p:txBody>
          <a:bodyPr/>
          <a:lstStyle/>
          <a:p>
            <a:fld id="{1A4A4DB7-44E7-4E78-97C3-C4C0A7E28324}" type="slidenum">
              <a:rPr lang="zh-CN" altLang="en-US" smtClean="0"/>
              <a:t>‹#›</a:t>
            </a:fld>
            <a:endParaRPr lang="zh-CN" altLang="en-US"/>
          </a:p>
        </p:txBody>
      </p:sp>
    </p:spTree>
    <p:extLst>
      <p:ext uri="{BB962C8B-B14F-4D97-AF65-F5344CB8AC3E}">
        <p14:creationId xmlns:p14="http://schemas.microsoft.com/office/powerpoint/2010/main" val="3612795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3F605C-B39F-4773-8493-1AF4F855009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D46A27A-73B8-4995-B291-E1E7594768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6F1572D-2461-45C6-AB12-C9A38A2FACC9}"/>
              </a:ext>
            </a:extLst>
          </p:cNvPr>
          <p:cNvSpPr>
            <a:spLocks noGrp="1"/>
          </p:cNvSpPr>
          <p:nvPr>
            <p:ph type="dt" sz="half" idx="10"/>
          </p:nvPr>
        </p:nvSpPr>
        <p:spPr/>
        <p:txBody>
          <a:bodyPr/>
          <a:lstStyle/>
          <a:p>
            <a:fld id="{C3BF52AC-C95F-471A-901C-66B3949EEFDC}" type="datetimeFigureOut">
              <a:rPr lang="zh-CN" altLang="en-US" smtClean="0"/>
              <a:t>2025/4/14</a:t>
            </a:fld>
            <a:endParaRPr lang="zh-CN" altLang="en-US"/>
          </a:p>
        </p:txBody>
      </p:sp>
      <p:sp>
        <p:nvSpPr>
          <p:cNvPr id="5" name="页脚占位符 4">
            <a:extLst>
              <a:ext uri="{FF2B5EF4-FFF2-40B4-BE49-F238E27FC236}">
                <a16:creationId xmlns:a16="http://schemas.microsoft.com/office/drawing/2014/main" id="{AA3667B9-8D97-43EB-8805-9CABF752DE5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7D367C6-227B-4C99-BF50-F670D8FD5699}"/>
              </a:ext>
            </a:extLst>
          </p:cNvPr>
          <p:cNvSpPr>
            <a:spLocks noGrp="1"/>
          </p:cNvSpPr>
          <p:nvPr>
            <p:ph type="sldNum" sz="quarter" idx="12"/>
          </p:nvPr>
        </p:nvSpPr>
        <p:spPr/>
        <p:txBody>
          <a:bodyPr/>
          <a:lstStyle/>
          <a:p>
            <a:fld id="{1A4A4DB7-44E7-4E78-97C3-C4C0A7E28324}" type="slidenum">
              <a:rPr lang="zh-CN" altLang="en-US" smtClean="0"/>
              <a:t>‹#›</a:t>
            </a:fld>
            <a:endParaRPr lang="zh-CN" altLang="en-US"/>
          </a:p>
        </p:txBody>
      </p:sp>
    </p:spTree>
    <p:extLst>
      <p:ext uri="{BB962C8B-B14F-4D97-AF65-F5344CB8AC3E}">
        <p14:creationId xmlns:p14="http://schemas.microsoft.com/office/powerpoint/2010/main" val="2190689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4DD029-582D-47E4-8438-5B9A6E423B5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F4C437E-E03A-4CD6-A95D-A38AB7F1F77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0AED57C-D90A-4276-A653-DB2A25CCC6A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A5260C2-12EE-4BF5-B2A5-E664EEF68F10}"/>
              </a:ext>
            </a:extLst>
          </p:cNvPr>
          <p:cNvSpPr>
            <a:spLocks noGrp="1"/>
          </p:cNvSpPr>
          <p:nvPr>
            <p:ph type="dt" sz="half" idx="10"/>
          </p:nvPr>
        </p:nvSpPr>
        <p:spPr/>
        <p:txBody>
          <a:bodyPr/>
          <a:lstStyle/>
          <a:p>
            <a:fld id="{C3BF52AC-C95F-471A-901C-66B3949EEFDC}" type="datetimeFigureOut">
              <a:rPr lang="zh-CN" altLang="en-US" smtClean="0"/>
              <a:t>2025/4/14</a:t>
            </a:fld>
            <a:endParaRPr lang="zh-CN" altLang="en-US"/>
          </a:p>
        </p:txBody>
      </p:sp>
      <p:sp>
        <p:nvSpPr>
          <p:cNvPr id="6" name="页脚占位符 5">
            <a:extLst>
              <a:ext uri="{FF2B5EF4-FFF2-40B4-BE49-F238E27FC236}">
                <a16:creationId xmlns:a16="http://schemas.microsoft.com/office/drawing/2014/main" id="{B403EDD1-DC9B-47D7-9A78-E818B61C864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C92AAE1-99AC-4578-961E-5E5A6F3FFAA9}"/>
              </a:ext>
            </a:extLst>
          </p:cNvPr>
          <p:cNvSpPr>
            <a:spLocks noGrp="1"/>
          </p:cNvSpPr>
          <p:nvPr>
            <p:ph type="sldNum" sz="quarter" idx="12"/>
          </p:nvPr>
        </p:nvSpPr>
        <p:spPr/>
        <p:txBody>
          <a:bodyPr/>
          <a:lstStyle/>
          <a:p>
            <a:fld id="{1A4A4DB7-44E7-4E78-97C3-C4C0A7E28324}" type="slidenum">
              <a:rPr lang="zh-CN" altLang="en-US" smtClean="0"/>
              <a:t>‹#›</a:t>
            </a:fld>
            <a:endParaRPr lang="zh-CN" altLang="en-US"/>
          </a:p>
        </p:txBody>
      </p:sp>
    </p:spTree>
    <p:extLst>
      <p:ext uri="{BB962C8B-B14F-4D97-AF65-F5344CB8AC3E}">
        <p14:creationId xmlns:p14="http://schemas.microsoft.com/office/powerpoint/2010/main" val="3747292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0F55C5-F39D-4FB4-A130-A0808427275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E7AF834-3516-4EB3-8DEB-5238BF20A8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B4C095A-655A-4566-9DE6-9D13DB8C1DD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2EF3E4D-E572-4275-B6BC-C5452ED7F8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D2F1795-2625-4E1D-A13D-437D82AA679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8093116-624E-4A34-829C-175CEE5D9800}"/>
              </a:ext>
            </a:extLst>
          </p:cNvPr>
          <p:cNvSpPr>
            <a:spLocks noGrp="1"/>
          </p:cNvSpPr>
          <p:nvPr>
            <p:ph type="dt" sz="half" idx="10"/>
          </p:nvPr>
        </p:nvSpPr>
        <p:spPr/>
        <p:txBody>
          <a:bodyPr/>
          <a:lstStyle/>
          <a:p>
            <a:fld id="{C3BF52AC-C95F-471A-901C-66B3949EEFDC}" type="datetimeFigureOut">
              <a:rPr lang="zh-CN" altLang="en-US" smtClean="0"/>
              <a:t>2025/4/14</a:t>
            </a:fld>
            <a:endParaRPr lang="zh-CN" altLang="en-US"/>
          </a:p>
        </p:txBody>
      </p:sp>
      <p:sp>
        <p:nvSpPr>
          <p:cNvPr id="8" name="页脚占位符 7">
            <a:extLst>
              <a:ext uri="{FF2B5EF4-FFF2-40B4-BE49-F238E27FC236}">
                <a16:creationId xmlns:a16="http://schemas.microsoft.com/office/drawing/2014/main" id="{64BA022B-3CAF-4CBB-9558-85F55838137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8FBBA9E-F049-4A6D-98DC-5408C732EFB8}"/>
              </a:ext>
            </a:extLst>
          </p:cNvPr>
          <p:cNvSpPr>
            <a:spLocks noGrp="1"/>
          </p:cNvSpPr>
          <p:nvPr>
            <p:ph type="sldNum" sz="quarter" idx="12"/>
          </p:nvPr>
        </p:nvSpPr>
        <p:spPr/>
        <p:txBody>
          <a:bodyPr/>
          <a:lstStyle/>
          <a:p>
            <a:fld id="{1A4A4DB7-44E7-4E78-97C3-C4C0A7E28324}" type="slidenum">
              <a:rPr lang="zh-CN" altLang="en-US" smtClean="0"/>
              <a:t>‹#›</a:t>
            </a:fld>
            <a:endParaRPr lang="zh-CN" altLang="en-US"/>
          </a:p>
        </p:txBody>
      </p:sp>
    </p:spTree>
    <p:extLst>
      <p:ext uri="{BB962C8B-B14F-4D97-AF65-F5344CB8AC3E}">
        <p14:creationId xmlns:p14="http://schemas.microsoft.com/office/powerpoint/2010/main" val="221184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0633F2-1F13-41E7-9572-4C0333B1CAC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18F36F8-C13A-4BB7-8023-01019D7DA032}"/>
              </a:ext>
            </a:extLst>
          </p:cNvPr>
          <p:cNvSpPr>
            <a:spLocks noGrp="1"/>
          </p:cNvSpPr>
          <p:nvPr>
            <p:ph type="dt" sz="half" idx="10"/>
          </p:nvPr>
        </p:nvSpPr>
        <p:spPr/>
        <p:txBody>
          <a:bodyPr/>
          <a:lstStyle/>
          <a:p>
            <a:fld id="{C3BF52AC-C95F-471A-901C-66B3949EEFDC}" type="datetimeFigureOut">
              <a:rPr lang="zh-CN" altLang="en-US" smtClean="0"/>
              <a:t>2025/4/14</a:t>
            </a:fld>
            <a:endParaRPr lang="zh-CN" altLang="en-US"/>
          </a:p>
        </p:txBody>
      </p:sp>
      <p:sp>
        <p:nvSpPr>
          <p:cNvPr id="4" name="页脚占位符 3">
            <a:extLst>
              <a:ext uri="{FF2B5EF4-FFF2-40B4-BE49-F238E27FC236}">
                <a16:creationId xmlns:a16="http://schemas.microsoft.com/office/drawing/2014/main" id="{56EA99EA-1B9C-4C08-996B-D0AA023BC40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014C063-BD07-4868-9ECC-9447BB52DCD4}"/>
              </a:ext>
            </a:extLst>
          </p:cNvPr>
          <p:cNvSpPr>
            <a:spLocks noGrp="1"/>
          </p:cNvSpPr>
          <p:nvPr>
            <p:ph type="sldNum" sz="quarter" idx="12"/>
          </p:nvPr>
        </p:nvSpPr>
        <p:spPr/>
        <p:txBody>
          <a:bodyPr/>
          <a:lstStyle/>
          <a:p>
            <a:fld id="{1A4A4DB7-44E7-4E78-97C3-C4C0A7E28324}" type="slidenum">
              <a:rPr lang="zh-CN" altLang="en-US" smtClean="0"/>
              <a:t>‹#›</a:t>
            </a:fld>
            <a:endParaRPr lang="zh-CN" altLang="en-US"/>
          </a:p>
        </p:txBody>
      </p:sp>
    </p:spTree>
    <p:extLst>
      <p:ext uri="{BB962C8B-B14F-4D97-AF65-F5344CB8AC3E}">
        <p14:creationId xmlns:p14="http://schemas.microsoft.com/office/powerpoint/2010/main" val="1246192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C26B4D2-8CCC-4453-BFD8-2E80F86AC168}"/>
              </a:ext>
            </a:extLst>
          </p:cNvPr>
          <p:cNvSpPr>
            <a:spLocks noGrp="1"/>
          </p:cNvSpPr>
          <p:nvPr>
            <p:ph type="dt" sz="half" idx="10"/>
          </p:nvPr>
        </p:nvSpPr>
        <p:spPr/>
        <p:txBody>
          <a:bodyPr/>
          <a:lstStyle/>
          <a:p>
            <a:fld id="{C3BF52AC-C95F-471A-901C-66B3949EEFDC}" type="datetimeFigureOut">
              <a:rPr lang="zh-CN" altLang="en-US" smtClean="0"/>
              <a:t>2025/4/14</a:t>
            </a:fld>
            <a:endParaRPr lang="zh-CN" altLang="en-US"/>
          </a:p>
        </p:txBody>
      </p:sp>
      <p:sp>
        <p:nvSpPr>
          <p:cNvPr id="3" name="页脚占位符 2">
            <a:extLst>
              <a:ext uri="{FF2B5EF4-FFF2-40B4-BE49-F238E27FC236}">
                <a16:creationId xmlns:a16="http://schemas.microsoft.com/office/drawing/2014/main" id="{EF7C0F61-FBED-4C2A-B955-47B7139FFCE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0998AAE-5BBA-46CB-8923-364C94F5C46B}"/>
              </a:ext>
            </a:extLst>
          </p:cNvPr>
          <p:cNvSpPr>
            <a:spLocks noGrp="1"/>
          </p:cNvSpPr>
          <p:nvPr>
            <p:ph type="sldNum" sz="quarter" idx="12"/>
          </p:nvPr>
        </p:nvSpPr>
        <p:spPr/>
        <p:txBody>
          <a:bodyPr/>
          <a:lstStyle/>
          <a:p>
            <a:fld id="{1A4A4DB7-44E7-4E78-97C3-C4C0A7E28324}" type="slidenum">
              <a:rPr lang="zh-CN" altLang="en-US" smtClean="0"/>
              <a:t>‹#›</a:t>
            </a:fld>
            <a:endParaRPr lang="zh-CN" altLang="en-US"/>
          </a:p>
        </p:txBody>
      </p:sp>
    </p:spTree>
    <p:extLst>
      <p:ext uri="{BB962C8B-B14F-4D97-AF65-F5344CB8AC3E}">
        <p14:creationId xmlns:p14="http://schemas.microsoft.com/office/powerpoint/2010/main" val="1905600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40F026-180F-418E-AD48-25B718C1F90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3B2FF69-881A-4C47-A633-03614C5610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D3B2121-D476-4B3A-AF6F-2E832F4773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C43A8AA-98AC-4F9B-B80B-99A61A273713}"/>
              </a:ext>
            </a:extLst>
          </p:cNvPr>
          <p:cNvSpPr>
            <a:spLocks noGrp="1"/>
          </p:cNvSpPr>
          <p:nvPr>
            <p:ph type="dt" sz="half" idx="10"/>
          </p:nvPr>
        </p:nvSpPr>
        <p:spPr/>
        <p:txBody>
          <a:bodyPr/>
          <a:lstStyle/>
          <a:p>
            <a:fld id="{C3BF52AC-C95F-471A-901C-66B3949EEFDC}" type="datetimeFigureOut">
              <a:rPr lang="zh-CN" altLang="en-US" smtClean="0"/>
              <a:t>2025/4/14</a:t>
            </a:fld>
            <a:endParaRPr lang="zh-CN" altLang="en-US"/>
          </a:p>
        </p:txBody>
      </p:sp>
      <p:sp>
        <p:nvSpPr>
          <p:cNvPr id="6" name="页脚占位符 5">
            <a:extLst>
              <a:ext uri="{FF2B5EF4-FFF2-40B4-BE49-F238E27FC236}">
                <a16:creationId xmlns:a16="http://schemas.microsoft.com/office/drawing/2014/main" id="{B7F32CFF-02C4-4AB1-BD72-21CF3DC03CE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AD9E78E-C5BF-435D-A9D0-F85A94645CD2}"/>
              </a:ext>
            </a:extLst>
          </p:cNvPr>
          <p:cNvSpPr>
            <a:spLocks noGrp="1"/>
          </p:cNvSpPr>
          <p:nvPr>
            <p:ph type="sldNum" sz="quarter" idx="12"/>
          </p:nvPr>
        </p:nvSpPr>
        <p:spPr/>
        <p:txBody>
          <a:bodyPr/>
          <a:lstStyle/>
          <a:p>
            <a:fld id="{1A4A4DB7-44E7-4E78-97C3-C4C0A7E28324}" type="slidenum">
              <a:rPr lang="zh-CN" altLang="en-US" smtClean="0"/>
              <a:t>‹#›</a:t>
            </a:fld>
            <a:endParaRPr lang="zh-CN" altLang="en-US"/>
          </a:p>
        </p:txBody>
      </p:sp>
    </p:spTree>
    <p:extLst>
      <p:ext uri="{BB962C8B-B14F-4D97-AF65-F5344CB8AC3E}">
        <p14:creationId xmlns:p14="http://schemas.microsoft.com/office/powerpoint/2010/main" val="579457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C6EF8B-FF1E-4B1F-9AE5-DF6B4317E79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8BEE527-EE67-4890-8E83-E6FC8029BF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5A53654-1ED2-4BE4-A686-BD39486F7A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21D312F-EE3A-4BCC-A691-C83C4C950E35}"/>
              </a:ext>
            </a:extLst>
          </p:cNvPr>
          <p:cNvSpPr>
            <a:spLocks noGrp="1"/>
          </p:cNvSpPr>
          <p:nvPr>
            <p:ph type="dt" sz="half" idx="10"/>
          </p:nvPr>
        </p:nvSpPr>
        <p:spPr/>
        <p:txBody>
          <a:bodyPr/>
          <a:lstStyle/>
          <a:p>
            <a:fld id="{C3BF52AC-C95F-471A-901C-66B3949EEFDC}" type="datetimeFigureOut">
              <a:rPr lang="zh-CN" altLang="en-US" smtClean="0"/>
              <a:t>2025/4/14</a:t>
            </a:fld>
            <a:endParaRPr lang="zh-CN" altLang="en-US"/>
          </a:p>
        </p:txBody>
      </p:sp>
      <p:sp>
        <p:nvSpPr>
          <p:cNvPr id="6" name="页脚占位符 5">
            <a:extLst>
              <a:ext uri="{FF2B5EF4-FFF2-40B4-BE49-F238E27FC236}">
                <a16:creationId xmlns:a16="http://schemas.microsoft.com/office/drawing/2014/main" id="{9B6E107A-F310-4451-BDF9-6428E288922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A11EF2C-8CCD-45C6-89DD-8B1C8B797CAF}"/>
              </a:ext>
            </a:extLst>
          </p:cNvPr>
          <p:cNvSpPr>
            <a:spLocks noGrp="1"/>
          </p:cNvSpPr>
          <p:nvPr>
            <p:ph type="sldNum" sz="quarter" idx="12"/>
          </p:nvPr>
        </p:nvSpPr>
        <p:spPr/>
        <p:txBody>
          <a:bodyPr/>
          <a:lstStyle/>
          <a:p>
            <a:fld id="{1A4A4DB7-44E7-4E78-97C3-C4C0A7E28324}" type="slidenum">
              <a:rPr lang="zh-CN" altLang="en-US" smtClean="0"/>
              <a:t>‹#›</a:t>
            </a:fld>
            <a:endParaRPr lang="zh-CN" altLang="en-US"/>
          </a:p>
        </p:txBody>
      </p:sp>
    </p:spTree>
    <p:extLst>
      <p:ext uri="{BB962C8B-B14F-4D97-AF65-F5344CB8AC3E}">
        <p14:creationId xmlns:p14="http://schemas.microsoft.com/office/powerpoint/2010/main" val="4072937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C9A27B6-9E56-43C3-9633-B2E875330D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5E23F5C-5EF4-40A8-8022-686068DBD5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FD92C5B-1448-41B4-B14C-7DDF1EB8B4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BF52AC-C95F-471A-901C-66B3949EEFDC}" type="datetimeFigureOut">
              <a:rPr lang="zh-CN" altLang="en-US" smtClean="0"/>
              <a:t>2025/4/14</a:t>
            </a:fld>
            <a:endParaRPr lang="zh-CN" altLang="en-US"/>
          </a:p>
        </p:txBody>
      </p:sp>
      <p:sp>
        <p:nvSpPr>
          <p:cNvPr id="5" name="页脚占位符 4">
            <a:extLst>
              <a:ext uri="{FF2B5EF4-FFF2-40B4-BE49-F238E27FC236}">
                <a16:creationId xmlns:a16="http://schemas.microsoft.com/office/drawing/2014/main" id="{EC9D9719-C8CB-4F15-A7F1-89017CC772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34B4084-117F-42EB-8B18-11C9EC08FF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4A4DB7-44E7-4E78-97C3-C4C0A7E28324}" type="slidenum">
              <a:rPr lang="zh-CN" altLang="en-US" smtClean="0"/>
              <a:t>‹#›</a:t>
            </a:fld>
            <a:endParaRPr lang="zh-CN" altLang="en-US"/>
          </a:p>
        </p:txBody>
      </p:sp>
    </p:spTree>
    <p:extLst>
      <p:ext uri="{BB962C8B-B14F-4D97-AF65-F5344CB8AC3E}">
        <p14:creationId xmlns:p14="http://schemas.microsoft.com/office/powerpoint/2010/main" val="3495053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1.bin"/><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4.wmf"/><Relationship Id="rId5" Type="http://schemas.openxmlformats.org/officeDocument/2006/relationships/oleObject" Target="../embeddings/oleObject3.bin"/><Relationship Id="rId4" Type="http://schemas.openxmlformats.org/officeDocument/2006/relationships/image" Target="../media/image90.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0.png"/><Relationship Id="rId5" Type="http://schemas.openxmlformats.org/officeDocument/2006/relationships/image" Target="../media/image4.wmf"/><Relationship Id="rId4" Type="http://schemas.openxmlformats.org/officeDocument/2006/relationships/oleObject" Target="../embeddings/oleObject4.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4.wmf"/><Relationship Id="rId4" Type="http://schemas.openxmlformats.org/officeDocument/2006/relationships/oleObject" Target="../embeddings/oleObject5.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4.wmf"/><Relationship Id="rId4" Type="http://schemas.openxmlformats.org/officeDocument/2006/relationships/oleObject" Target="../embeddings/oleObject5.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4.wmf"/><Relationship Id="rId4" Type="http://schemas.openxmlformats.org/officeDocument/2006/relationships/oleObject" Target="../embeddings/oleObject6.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4.wmf"/><Relationship Id="rId5" Type="http://schemas.openxmlformats.org/officeDocument/2006/relationships/oleObject" Target="../embeddings/oleObject5.bin"/><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4.wmf"/><Relationship Id="rId5" Type="http://schemas.openxmlformats.org/officeDocument/2006/relationships/oleObject" Target="../embeddings/oleObject5.bin"/><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4.wmf"/><Relationship Id="rId5" Type="http://schemas.openxmlformats.org/officeDocument/2006/relationships/oleObject" Target="../embeddings/oleObject5.bin"/><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4.wmf"/><Relationship Id="rId4" Type="http://schemas.openxmlformats.org/officeDocument/2006/relationships/oleObject" Target="../embeddings/oleObject5.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4.wmf"/><Relationship Id="rId5" Type="http://schemas.openxmlformats.org/officeDocument/2006/relationships/oleObject" Target="../embeddings/oleObject5.bin"/><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4.wmf"/><Relationship Id="rId5" Type="http://schemas.openxmlformats.org/officeDocument/2006/relationships/oleObject" Target="../embeddings/oleObject5.bin"/><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4.wmf"/><Relationship Id="rId5" Type="http://schemas.openxmlformats.org/officeDocument/2006/relationships/oleObject" Target="../embeddings/oleObject5.bin"/><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4.wmf"/><Relationship Id="rId5" Type="http://schemas.openxmlformats.org/officeDocument/2006/relationships/oleObject" Target="../embeddings/oleObject5.bin"/><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4.wmf"/><Relationship Id="rId4" Type="http://schemas.openxmlformats.org/officeDocument/2006/relationships/oleObject" Target="../embeddings/oleObject5.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4.wmf"/><Relationship Id="rId5" Type="http://schemas.openxmlformats.org/officeDocument/2006/relationships/oleObject" Target="../embeddings/oleObject5.bin"/><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notesSlide" Target="../notesSlides/notesSlide34.xml"/><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4.wmf"/><Relationship Id="rId5" Type="http://schemas.openxmlformats.org/officeDocument/2006/relationships/oleObject" Target="../embeddings/oleObject5.bin"/><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notesSlide" Target="../notesSlides/notesSlide35.xml"/><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4.wmf"/><Relationship Id="rId5" Type="http://schemas.openxmlformats.org/officeDocument/2006/relationships/oleObject" Target="../embeddings/oleObject5.bin"/><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notesSlide" Target="../notesSlides/notesSlide36.xml"/><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4.wmf"/><Relationship Id="rId5" Type="http://schemas.openxmlformats.org/officeDocument/2006/relationships/oleObject" Target="../embeddings/oleObject5.bin"/><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notesSlide" Target="../notesSlides/notesSlide37.xml"/><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4.wmf"/><Relationship Id="rId5" Type="http://schemas.openxmlformats.org/officeDocument/2006/relationships/oleObject" Target="../embeddings/oleObject5.bin"/><Relationship Id="rId4" Type="http://schemas.openxmlformats.org/officeDocument/2006/relationships/image" Target="../media/image21.png"/><Relationship Id="rId9" Type="http://schemas.openxmlformats.org/officeDocument/2006/relationships/image" Target="../media/image23.png"/></Relationships>
</file>

<file path=ppt/slides/_rels/slide39.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notesSlide" Target="../notesSlides/notesSlide38.xml"/><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4.wmf"/><Relationship Id="rId5" Type="http://schemas.openxmlformats.org/officeDocument/2006/relationships/oleObject" Target="../embeddings/oleObject5.bin"/><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notesSlide" Target="../notesSlides/notesSlide39.xml"/><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4.wmf"/><Relationship Id="rId5" Type="http://schemas.openxmlformats.org/officeDocument/2006/relationships/oleObject" Target="../embeddings/oleObject5.bin"/><Relationship Id="rId4" Type="http://schemas.openxmlformats.org/officeDocument/2006/relationships/image" Target="../media/image25.png"/></Relationships>
</file>

<file path=ppt/slides/_rels/slide41.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notesSlide" Target="../notesSlides/notesSlide40.xml"/><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4.wmf"/><Relationship Id="rId5" Type="http://schemas.openxmlformats.org/officeDocument/2006/relationships/oleObject" Target="../embeddings/oleObject5.bin"/><Relationship Id="rId4" Type="http://schemas.openxmlformats.org/officeDocument/2006/relationships/image" Target="../media/image26.png"/></Relationships>
</file>

<file path=ppt/slides/_rels/slide42.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notesSlide" Target="../notesSlides/notesSlide41.xml"/><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4.wmf"/><Relationship Id="rId5" Type="http://schemas.openxmlformats.org/officeDocument/2006/relationships/oleObject" Target="../embeddings/oleObject5.bin"/><Relationship Id="rId4" Type="http://schemas.openxmlformats.org/officeDocument/2006/relationships/image" Target="../media/image27.png"/></Relationships>
</file>

<file path=ppt/slides/_rels/slide43.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notesSlide" Target="../notesSlides/notesSlide42.xml"/><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4.wmf"/><Relationship Id="rId5" Type="http://schemas.openxmlformats.org/officeDocument/2006/relationships/oleObject" Target="../embeddings/oleObject5.bin"/><Relationship Id="rId4" Type="http://schemas.openxmlformats.org/officeDocument/2006/relationships/image" Target="../media/image28.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3.xml"/><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oleObject" Target="../embeddings/oleObject11.bin"/><Relationship Id="rId5" Type="http://schemas.openxmlformats.org/officeDocument/2006/relationships/image" Target="../media/image4.wmf"/><Relationship Id="rId4" Type="http://schemas.openxmlformats.org/officeDocument/2006/relationships/oleObject" Target="../embeddings/oleObject5.bin"/></Relationships>
</file>

<file path=ppt/slides/_rels/slide45.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notesSlide" Target="../notesSlides/notesSlide44.xml"/><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4.wmf"/><Relationship Id="rId5" Type="http://schemas.openxmlformats.org/officeDocument/2006/relationships/oleObject" Target="../embeddings/oleObject5.bin"/><Relationship Id="rId4" Type="http://schemas.openxmlformats.org/officeDocument/2006/relationships/image" Target="../media/image29.png"/></Relationships>
</file>

<file path=ppt/slides/_rels/slide46.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notesSlide" Target="../notesSlides/notesSlide45.xml"/><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4.wmf"/><Relationship Id="rId5" Type="http://schemas.openxmlformats.org/officeDocument/2006/relationships/oleObject" Target="../embeddings/oleObject5.bin"/><Relationship Id="rId4" Type="http://schemas.openxmlformats.org/officeDocument/2006/relationships/image" Target="../media/image30.png"/><Relationship Id="rId9" Type="http://schemas.openxmlformats.org/officeDocument/2006/relationships/image" Target="../media/image31.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6.xml"/><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oleObject" Target="../embeddings/oleObject11.bin"/><Relationship Id="rId5" Type="http://schemas.openxmlformats.org/officeDocument/2006/relationships/image" Target="../media/image4.wmf"/><Relationship Id="rId4" Type="http://schemas.openxmlformats.org/officeDocument/2006/relationships/oleObject" Target="../embeddings/oleObject5.bin"/></Relationships>
</file>

<file path=ppt/slides/_rels/slide48.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notesSlide" Target="../notesSlides/notesSlide47.xml"/><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4.wmf"/><Relationship Id="rId5" Type="http://schemas.openxmlformats.org/officeDocument/2006/relationships/oleObject" Target="../embeddings/oleObject5.bin"/><Relationship Id="rId4" Type="http://schemas.openxmlformats.org/officeDocument/2006/relationships/image" Target="../media/image32.png"/></Relationships>
</file>

<file path=ppt/slides/_rels/slide49.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notesSlide" Target="../notesSlides/notesSlide48.xml"/><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4.wmf"/><Relationship Id="rId5" Type="http://schemas.openxmlformats.org/officeDocument/2006/relationships/oleObject" Target="../embeddings/oleObject5.bin"/><Relationship Id="rId4" Type="http://schemas.openxmlformats.org/officeDocument/2006/relationships/image" Target="../media/image3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notesSlide" Target="../notesSlides/notesSlide49.xml"/><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4.wmf"/><Relationship Id="rId5" Type="http://schemas.openxmlformats.org/officeDocument/2006/relationships/oleObject" Target="../embeddings/oleObject5.bin"/><Relationship Id="rId4" Type="http://schemas.openxmlformats.org/officeDocument/2006/relationships/image" Target="../media/image34.png"/></Relationships>
</file>

<file path=ppt/slides/_rels/slide51.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notesSlide" Target="../notesSlides/notesSlide50.xml"/><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image" Target="../media/image4.wmf"/><Relationship Id="rId5" Type="http://schemas.openxmlformats.org/officeDocument/2006/relationships/oleObject" Target="../embeddings/oleObject5.bin"/><Relationship Id="rId4" Type="http://schemas.openxmlformats.org/officeDocument/2006/relationships/image" Target="../media/image35.png"/></Relationships>
</file>

<file path=ppt/slides/_rels/slide52.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notesSlide" Target="../notesSlides/notesSlide51.xml"/><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image" Target="../media/image4.wmf"/><Relationship Id="rId5" Type="http://schemas.openxmlformats.org/officeDocument/2006/relationships/oleObject" Target="../embeddings/oleObject5.bin"/><Relationship Id="rId4" Type="http://schemas.openxmlformats.org/officeDocument/2006/relationships/image" Target="../media/image36.png"/></Relationships>
</file>

<file path=ppt/slides/_rels/slide53.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notesSlide" Target="../notesSlides/notesSlide52.xml"/><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image" Target="../media/image4.wmf"/><Relationship Id="rId5" Type="http://schemas.openxmlformats.org/officeDocument/2006/relationships/oleObject" Target="../embeddings/oleObject5.bin"/><Relationship Id="rId4" Type="http://schemas.openxmlformats.org/officeDocument/2006/relationships/image" Target="../media/image37.png"/></Relationships>
</file>

<file path=ppt/slides/_rels/slide54.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notesSlide" Target="../notesSlides/notesSlide53.xml"/><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image" Target="../media/image4.wmf"/><Relationship Id="rId5" Type="http://schemas.openxmlformats.org/officeDocument/2006/relationships/oleObject" Target="../embeddings/oleObject5.bin"/><Relationship Id="rId4" Type="http://schemas.openxmlformats.org/officeDocument/2006/relationships/image" Target="../media/image370.png"/></Relationships>
</file>

<file path=ppt/slides/_rels/slide55.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notesSlide" Target="../notesSlides/notesSlide54.xml"/><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image" Target="../media/image4.wmf"/><Relationship Id="rId5" Type="http://schemas.openxmlformats.org/officeDocument/2006/relationships/oleObject" Target="../embeddings/oleObject5.bin"/><Relationship Id="rId4" Type="http://schemas.openxmlformats.org/officeDocument/2006/relationships/image" Target="../media/image38.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5.xml"/><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oleObject" Target="../embeddings/oleObject11.bin"/><Relationship Id="rId5" Type="http://schemas.openxmlformats.org/officeDocument/2006/relationships/image" Target="../media/image4.wmf"/><Relationship Id="rId4" Type="http://schemas.openxmlformats.org/officeDocument/2006/relationships/oleObject" Target="../embeddings/oleObject5.bin"/></Relationships>
</file>

<file path=ppt/slides/_rels/slide57.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notesSlide" Target="../notesSlides/notesSlide56.xml"/><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image" Target="../media/image4.wmf"/><Relationship Id="rId5" Type="http://schemas.openxmlformats.org/officeDocument/2006/relationships/oleObject" Target="../embeddings/oleObject5.bin"/><Relationship Id="rId4" Type="http://schemas.openxmlformats.org/officeDocument/2006/relationships/image" Target="../media/image39.png"/></Relationships>
</file>

<file path=ppt/slides/_rels/slide58.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notesSlide" Target="../notesSlides/notesSlide57.xml"/><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41.vml"/><Relationship Id="rId6" Type="http://schemas.openxmlformats.org/officeDocument/2006/relationships/image" Target="../media/image4.wmf"/><Relationship Id="rId5" Type="http://schemas.openxmlformats.org/officeDocument/2006/relationships/oleObject" Target="../embeddings/oleObject5.bin"/><Relationship Id="rId4" Type="http://schemas.openxmlformats.org/officeDocument/2006/relationships/image" Target="../media/image40.png"/></Relationships>
</file>

<file path=ppt/slides/_rels/slide59.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notesSlide" Target="../notesSlides/notesSlide58.xml"/><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42.vml"/><Relationship Id="rId6" Type="http://schemas.openxmlformats.org/officeDocument/2006/relationships/image" Target="../media/image4.wmf"/><Relationship Id="rId5" Type="http://schemas.openxmlformats.org/officeDocument/2006/relationships/oleObject" Target="../embeddings/oleObject5.bin"/><Relationship Id="rId4" Type="http://schemas.openxmlformats.org/officeDocument/2006/relationships/image" Target="../media/image4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notesSlide" Target="../notesSlides/notesSlide59.xml"/><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43.vml"/><Relationship Id="rId6" Type="http://schemas.openxmlformats.org/officeDocument/2006/relationships/image" Target="../media/image4.wmf"/><Relationship Id="rId5" Type="http://schemas.openxmlformats.org/officeDocument/2006/relationships/oleObject" Target="../embeddings/oleObject5.bin"/><Relationship Id="rId4" Type="http://schemas.openxmlformats.org/officeDocument/2006/relationships/image" Target="../media/image42.png"/></Relationships>
</file>

<file path=ppt/slides/_rels/slide61.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notesSlide" Target="../notesSlides/notesSlide60.xml"/><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44.vml"/><Relationship Id="rId6" Type="http://schemas.openxmlformats.org/officeDocument/2006/relationships/image" Target="../media/image4.wmf"/><Relationship Id="rId5" Type="http://schemas.openxmlformats.org/officeDocument/2006/relationships/oleObject" Target="../embeddings/oleObject5.bin"/><Relationship Id="rId4" Type="http://schemas.openxmlformats.org/officeDocument/2006/relationships/image" Target="../media/image43.png"/><Relationship Id="rId9" Type="http://schemas.openxmlformats.org/officeDocument/2006/relationships/image" Target="../media/image44.png"/></Relationships>
</file>

<file path=ppt/slides/_rels/slide62.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notesSlide" Target="../notesSlides/notesSlide61.xml"/><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45.vml"/><Relationship Id="rId6" Type="http://schemas.openxmlformats.org/officeDocument/2006/relationships/image" Target="../media/image4.wmf"/><Relationship Id="rId5" Type="http://schemas.openxmlformats.org/officeDocument/2006/relationships/oleObject" Target="../embeddings/oleObject5.bin"/><Relationship Id="rId4" Type="http://schemas.openxmlformats.org/officeDocument/2006/relationships/image" Target="../media/image45.png"/><Relationship Id="rId9" Type="http://schemas.openxmlformats.org/officeDocument/2006/relationships/image" Target="../media/image46.png"/></Relationships>
</file>

<file path=ppt/slides/_rels/slide63.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notesSlide" Target="../notesSlides/notesSlide62.xml"/><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46.vml"/><Relationship Id="rId6" Type="http://schemas.openxmlformats.org/officeDocument/2006/relationships/image" Target="../media/image4.wmf"/><Relationship Id="rId5" Type="http://schemas.openxmlformats.org/officeDocument/2006/relationships/oleObject" Target="../embeddings/oleObject5.bin"/><Relationship Id="rId4" Type="http://schemas.openxmlformats.org/officeDocument/2006/relationships/image" Target="../media/image47.png"/></Relationships>
</file>

<file path=ppt/slides/_rels/slide64.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notesSlide" Target="../notesSlides/notesSlide63.xml"/><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47.vml"/><Relationship Id="rId6" Type="http://schemas.openxmlformats.org/officeDocument/2006/relationships/image" Target="../media/image4.wmf"/><Relationship Id="rId5" Type="http://schemas.openxmlformats.org/officeDocument/2006/relationships/oleObject" Target="../embeddings/oleObject5.bin"/><Relationship Id="rId4" Type="http://schemas.openxmlformats.org/officeDocument/2006/relationships/image" Target="../media/image48.png"/></Relationships>
</file>

<file path=ppt/slides/_rels/slide65.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notesSlide" Target="../notesSlides/notesSlide64.xml"/><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48.vml"/><Relationship Id="rId6" Type="http://schemas.openxmlformats.org/officeDocument/2006/relationships/image" Target="../media/image4.wmf"/><Relationship Id="rId5" Type="http://schemas.openxmlformats.org/officeDocument/2006/relationships/oleObject" Target="../embeddings/oleObject5.bin"/><Relationship Id="rId4" Type="http://schemas.openxmlformats.org/officeDocument/2006/relationships/image" Target="../media/image49.png"/></Relationships>
</file>

<file path=ppt/slides/_rels/slide66.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notesSlide" Target="../notesSlides/notesSlide65.xml"/><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49.vml"/><Relationship Id="rId6" Type="http://schemas.openxmlformats.org/officeDocument/2006/relationships/image" Target="../media/image4.wmf"/><Relationship Id="rId5" Type="http://schemas.openxmlformats.org/officeDocument/2006/relationships/oleObject" Target="../embeddings/oleObject5.bin"/><Relationship Id="rId4" Type="http://schemas.openxmlformats.org/officeDocument/2006/relationships/image" Target="../media/image50.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2B27F0-20DA-4033-8E55-1D69FD5226D8}"/>
              </a:ext>
            </a:extLst>
          </p:cNvPr>
          <p:cNvSpPr>
            <a:spLocks noGrp="1"/>
          </p:cNvSpPr>
          <p:nvPr>
            <p:ph type="ctrTitle"/>
          </p:nvPr>
        </p:nvSpPr>
        <p:spPr/>
        <p:txBody>
          <a:bodyPr/>
          <a:lstStyle/>
          <a:p>
            <a:r>
              <a:rPr lang="zh-CN" altLang="en-US" sz="6000" b="1" dirty="0">
                <a:solidFill>
                  <a:srgbClr val="0070C0"/>
                </a:solidFill>
                <a:latin typeface="微软雅黑" panose="020B0503020204020204" pitchFamily="34" charset="-122"/>
                <a:ea typeface="微软雅黑" panose="020B0503020204020204" pitchFamily="34" charset="-122"/>
              </a:rPr>
              <a:t>知识工程</a:t>
            </a:r>
            <a:endParaRPr lang="zh-CN" altLang="en-US" b="1" dirty="0">
              <a:latin typeface="微软雅黑" panose="020B0503020204020204" pitchFamily="34" charset="-122"/>
              <a:ea typeface="微软雅黑" panose="020B0503020204020204" pitchFamily="34" charset="-122"/>
            </a:endParaRPr>
          </a:p>
        </p:txBody>
      </p:sp>
      <p:sp>
        <p:nvSpPr>
          <p:cNvPr id="3" name="副标题 2">
            <a:extLst>
              <a:ext uri="{FF2B5EF4-FFF2-40B4-BE49-F238E27FC236}">
                <a16:creationId xmlns:a16="http://schemas.microsoft.com/office/drawing/2014/main" id="{5048EC22-16DD-4AB9-91B7-6C11D27C5800}"/>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1357234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8A9E2-1718-4A1C-9BBC-6F0D26D4471A}"/>
              </a:ext>
            </a:extLst>
          </p:cNvPr>
          <p:cNvSpPr>
            <a:spLocks noGrp="1"/>
          </p:cNvSpPr>
          <p:nvPr>
            <p:ph type="title"/>
          </p:nvPr>
        </p:nvSpPr>
        <p:spPr/>
        <p:txBody>
          <a:bodyPr/>
          <a:lstStyle/>
          <a:p>
            <a:r>
              <a:rPr lang="en-US" altLang="zh-CN" sz="4400" b="1" dirty="0">
                <a:solidFill>
                  <a:srgbClr val="0000FF"/>
                </a:solidFill>
                <a:effectLst/>
                <a:latin typeface="宋体" panose="02010600030101010101" pitchFamily="2" charset="-122"/>
                <a:ea typeface="宋体" panose="02010600030101010101" pitchFamily="2" charset="-122"/>
              </a:rPr>
              <a:t>1.</a:t>
            </a:r>
            <a:r>
              <a:rPr lang="zh-CN" altLang="en-US" sz="4400" b="1" dirty="0">
                <a:solidFill>
                  <a:srgbClr val="0000FF"/>
                </a:solidFill>
                <a:effectLst/>
                <a:latin typeface="黑体" panose="02010609060101010101" pitchFamily="49" charset="-122"/>
                <a:ea typeface="黑体" panose="02010609060101010101" pitchFamily="49" charset="-122"/>
              </a:rPr>
              <a:t>证据理论模型</a:t>
            </a:r>
            <a:endParaRPr lang="zh-CN" altLang="en-US" dirty="0"/>
          </a:p>
        </p:txBody>
      </p:sp>
      <p:sp>
        <p:nvSpPr>
          <p:cNvPr id="3" name="内容占位符 2">
            <a:extLst>
              <a:ext uri="{FF2B5EF4-FFF2-40B4-BE49-F238E27FC236}">
                <a16:creationId xmlns:a16="http://schemas.microsoft.com/office/drawing/2014/main" id="{FAA43BCC-C60C-44E6-A203-C635002B3E8F}"/>
              </a:ext>
            </a:extLst>
          </p:cNvPr>
          <p:cNvSpPr>
            <a:spLocks noGrp="1"/>
          </p:cNvSpPr>
          <p:nvPr>
            <p:ph idx="1"/>
          </p:nvPr>
        </p:nvSpPr>
        <p:spPr>
          <a:xfrm>
            <a:off x="838200" y="1564372"/>
            <a:ext cx="10515600" cy="5402489"/>
          </a:xfrm>
        </p:spPr>
        <p:txBody>
          <a:bodyPr>
            <a:normAutofit/>
          </a:bodyPr>
          <a:lstStyle/>
          <a:p>
            <a:pPr algn="just">
              <a:lnSpc>
                <a:spcPct val="150000"/>
              </a:lnSpc>
              <a:spcBef>
                <a:spcPts val="600"/>
              </a:spcBef>
            </a:pPr>
            <a:r>
              <a:rPr lang="en-US" altLang="zh-CN" b="1" dirty="0">
                <a:solidFill>
                  <a:srgbClr val="FF0000"/>
                </a:solidFill>
                <a:latin typeface="微软雅黑" panose="020B0503020204020204" pitchFamily="34" charset="-122"/>
                <a:ea typeface="微软雅黑" panose="020B0503020204020204" pitchFamily="34" charset="-122"/>
              </a:rPr>
              <a:t>MASS</a:t>
            </a:r>
            <a:r>
              <a:rPr lang="zh-CN" altLang="en-US" b="1" dirty="0">
                <a:solidFill>
                  <a:srgbClr val="FF0000"/>
                </a:solidFill>
                <a:latin typeface="微软雅黑" panose="020B0503020204020204" pitchFamily="34" charset="-122"/>
                <a:ea typeface="微软雅黑" panose="020B0503020204020204" pitchFamily="34" charset="-122"/>
              </a:rPr>
              <a:t>函数和无知</a:t>
            </a:r>
            <a:endParaRPr lang="en-US" altLang="zh-CN" b="1" dirty="0">
              <a:solidFill>
                <a:srgbClr val="FF0000"/>
              </a:solidFill>
              <a:latin typeface="微软雅黑" panose="020B0503020204020204" pitchFamily="34" charset="-122"/>
              <a:ea typeface="微软雅黑" panose="020B0503020204020204" pitchFamily="34" charset="-122"/>
            </a:endParaRPr>
          </a:p>
          <a:p>
            <a:pPr marL="288000" algn="just">
              <a:lnSpc>
                <a:spcPct val="150000"/>
              </a:lnSpc>
              <a:spcBef>
                <a:spcPts val="600"/>
              </a:spcBef>
            </a:pP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在</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D-S</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理论中，习惯上把证据的信任度类似于物理对象的质量去考虑，即证据的</a:t>
            </a:r>
            <a:r>
              <a:rPr lang="zh-CN" altLang="zh-CN"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质量（</a:t>
            </a:r>
            <a:r>
              <a:rPr lang="en-US" altLang="zh-CN"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Mass</a:t>
            </a:r>
            <a:r>
              <a:rPr lang="zh-CN" altLang="zh-CN"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支持了一个信任</a:t>
            </a:r>
            <a:r>
              <a:rPr lang="zh-CN" altLang="en-US" sz="2400" b="1" dirty="0">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288000" algn="just">
              <a:lnSpc>
                <a:spcPct val="150000"/>
              </a:lnSpc>
              <a:spcBef>
                <a:spcPts val="600"/>
              </a:spcBef>
            </a:pP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质量也被称为基本概率赋值（</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BPA , the Basic </a:t>
            </a:r>
            <a:r>
              <a:rPr lang="en-US" altLang="zh-CN" sz="2400" b="1" cap="all" dirty="0">
                <a:effectLst/>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robability </a:t>
            </a:r>
            <a:r>
              <a:rPr lang="en-US" altLang="zh-CN" sz="2400" b="1" cap="all" dirty="0">
                <a:effectLst/>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ssignment</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）或简称为基本赋值（</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Basic </a:t>
            </a:r>
            <a:r>
              <a:rPr lang="en-US" altLang="zh-CN" sz="2400" b="1" cap="all" dirty="0">
                <a:effectLst/>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ssignment</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）。为了避免与概率论相混淆，我们将不使用这些术语，而是简单的使用质量（</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Mass</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 一词。</a:t>
            </a:r>
            <a:endParaRPr lang="zh-CN" altLang="zh-CN" sz="24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288000" algn="just">
              <a:lnSpc>
                <a:spcPct val="150000"/>
              </a:lnSpc>
              <a:spcBef>
                <a:spcPts val="600"/>
              </a:spcBef>
            </a:pPr>
            <a:endParaRPr lang="en-US" altLang="zh-CN"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gn="just">
              <a:lnSpc>
                <a:spcPct val="150000"/>
              </a:lnSpc>
              <a:spcBef>
                <a:spcPts val="600"/>
              </a:spcBef>
            </a:pPr>
            <a:endParaRPr lang="zh-CN" altLang="en-US"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40946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8A9E2-1718-4A1C-9BBC-6F0D26D4471A}"/>
              </a:ext>
            </a:extLst>
          </p:cNvPr>
          <p:cNvSpPr>
            <a:spLocks noGrp="1"/>
          </p:cNvSpPr>
          <p:nvPr>
            <p:ph type="title"/>
          </p:nvPr>
        </p:nvSpPr>
        <p:spPr/>
        <p:txBody>
          <a:bodyPr/>
          <a:lstStyle/>
          <a:p>
            <a:r>
              <a:rPr lang="en-US" altLang="zh-CN" sz="4400" b="1" dirty="0">
                <a:solidFill>
                  <a:srgbClr val="0000FF"/>
                </a:solidFill>
                <a:effectLst/>
                <a:latin typeface="宋体" panose="02010600030101010101" pitchFamily="2" charset="-122"/>
                <a:ea typeface="宋体" panose="02010600030101010101" pitchFamily="2" charset="-122"/>
              </a:rPr>
              <a:t>1.</a:t>
            </a:r>
            <a:r>
              <a:rPr lang="zh-CN" altLang="en-US" sz="4400" b="1" dirty="0">
                <a:solidFill>
                  <a:srgbClr val="0000FF"/>
                </a:solidFill>
                <a:effectLst/>
                <a:latin typeface="黑体" panose="02010609060101010101" pitchFamily="49" charset="-122"/>
                <a:ea typeface="黑体" panose="02010609060101010101" pitchFamily="49" charset="-122"/>
              </a:rPr>
              <a:t>证据理论模型</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AA43BCC-C60C-44E6-A203-C635002B3E8F}"/>
                  </a:ext>
                </a:extLst>
              </p:cNvPr>
              <p:cNvSpPr>
                <a:spLocks noGrp="1"/>
              </p:cNvSpPr>
              <p:nvPr>
                <p:ph idx="1"/>
              </p:nvPr>
            </p:nvSpPr>
            <p:spPr>
              <a:xfrm>
                <a:off x="838199" y="1564372"/>
                <a:ext cx="10903857" cy="5402489"/>
              </a:xfrm>
            </p:spPr>
            <p:txBody>
              <a:bodyPr>
                <a:normAutofit/>
              </a:bodyPr>
              <a:lstStyle/>
              <a:p>
                <a:pPr algn="just">
                  <a:lnSpc>
                    <a:spcPct val="150000"/>
                  </a:lnSpc>
                  <a:spcBef>
                    <a:spcPts val="600"/>
                  </a:spcBef>
                </a:pPr>
                <a:r>
                  <a:rPr lang="en-US" altLang="zh-CN" b="1" dirty="0">
                    <a:solidFill>
                      <a:srgbClr val="FF0000"/>
                    </a:solidFill>
                    <a:latin typeface="微软雅黑" panose="020B0503020204020204" pitchFamily="34" charset="-122"/>
                    <a:ea typeface="微软雅黑" panose="020B0503020204020204" pitchFamily="34" charset="-122"/>
                  </a:rPr>
                  <a:t>MASS</a:t>
                </a:r>
                <a:r>
                  <a:rPr lang="zh-CN" altLang="en-US" b="1" dirty="0">
                    <a:solidFill>
                      <a:srgbClr val="FF0000"/>
                    </a:solidFill>
                    <a:latin typeface="微软雅黑" panose="020B0503020204020204" pitchFamily="34" charset="-122"/>
                    <a:ea typeface="微软雅黑" panose="020B0503020204020204" pitchFamily="34" charset="-122"/>
                  </a:rPr>
                  <a:t>函数和无知</a:t>
                </a:r>
                <a:endParaRPr lang="en-US" altLang="zh-CN" b="1" dirty="0">
                  <a:solidFill>
                    <a:srgbClr val="FF0000"/>
                  </a:solidFill>
                  <a:latin typeface="微软雅黑" panose="020B0503020204020204" pitchFamily="34" charset="-122"/>
                  <a:ea typeface="微软雅黑" panose="020B0503020204020204" pitchFamily="34" charset="-122"/>
                </a:endParaRPr>
              </a:p>
              <a:p>
                <a:pPr marL="288000" algn="just">
                  <a:lnSpc>
                    <a:spcPct val="125000"/>
                  </a:lnSpc>
                  <a:spcBef>
                    <a:spcPts val="600"/>
                  </a:spcBef>
                </a:pPr>
                <a:r>
                  <a:rPr lang="en-US"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D-S</a:t>
                </a:r>
                <a:r>
                  <a:rPr lang="zh-CN" altLang="en-US"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理论和概率论的基本区别是</a:t>
                </a:r>
                <a:r>
                  <a:rPr lang="zh-CN" altLang="en-US"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关于无知的处理</a:t>
                </a:r>
                <a:r>
                  <a:rPr lang="zh-CN" altLang="en-US"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L="288000" algn="just">
                  <a:lnSpc>
                    <a:spcPct val="125000"/>
                  </a:lnSpc>
                  <a:spcBef>
                    <a:spcPts val="600"/>
                  </a:spcBef>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即使在无知的情况下，</a:t>
                </a:r>
                <a:r>
                  <a:rPr lang="zh-CN" altLang="en-US"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概率论也必须分布一个等量的概率值</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。即使在无知的情况下，概率论也必须</a:t>
                </a:r>
                <a:r>
                  <a:rPr lang="zh-CN" altLang="en-US"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分布一个等量的概率值</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。假如你没有先验知识，那么你必须假定每一种可能性的概率值都是</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P</a:t>
                </a:r>
              </a:p>
              <a:p>
                <a:pPr marL="59400" indent="0" algn="just">
                  <a:lnSpc>
                    <a:spcPct val="125000"/>
                  </a:lnSpc>
                  <a:spcBef>
                    <a:spcPts val="0"/>
                  </a:spcBef>
                  <a:buNone/>
                </a:pPr>
                <a14:m>
                  <m:oMathPara xmlns:m="http://schemas.openxmlformats.org/officeDocument/2006/math">
                    <m:oMathParaPr>
                      <m:jc m:val="centerGroup"/>
                    </m:oMathParaPr>
                    <m:oMath xmlns:m="http://schemas.openxmlformats.org/officeDocument/2006/math">
                      <m:r>
                        <a:rPr lang="en-US" altLang="zh-CN" sz="2400" b="1" i="1" smtClean="0">
                          <a:effectLst/>
                          <a:latin typeface="Cambria Math" panose="02040503050406030204" pitchFamily="18" charset="0"/>
                          <a:ea typeface="宋体" panose="02010600030101010101" pitchFamily="2" charset="-122"/>
                        </a:rPr>
                        <m:t>𝑷</m:t>
                      </m:r>
                      <m:r>
                        <a:rPr lang="en-US" altLang="zh-CN" sz="2400" b="1" i="1" smtClean="0">
                          <a:effectLst/>
                          <a:latin typeface="Cambria Math" panose="02040503050406030204" pitchFamily="18" charset="0"/>
                          <a:ea typeface="宋体" panose="02010600030101010101" pitchFamily="2" charset="-122"/>
                        </a:rPr>
                        <m:t>=</m:t>
                      </m:r>
                      <m:f>
                        <m:fPr>
                          <m:ctrlPr>
                            <a:rPr lang="zh-CN" altLang="zh-CN" sz="2400" b="1" i="1">
                              <a:effectLst/>
                              <a:latin typeface="Cambria Math" panose="02040503050406030204" pitchFamily="18" charset="0"/>
                              <a:ea typeface="Cambria Math" panose="02040503050406030204" pitchFamily="18" charset="0"/>
                            </a:rPr>
                          </m:ctrlPr>
                        </m:fPr>
                        <m:num>
                          <m:r>
                            <a:rPr lang="en-US" altLang="zh-CN" sz="2400" b="1" i="1">
                              <a:effectLst/>
                              <a:latin typeface="Cambria Math" panose="02040503050406030204" pitchFamily="18" charset="0"/>
                              <a:ea typeface="宋体" panose="02010600030101010101" pitchFamily="2" charset="-122"/>
                            </a:rPr>
                            <m:t>𝟏</m:t>
                          </m:r>
                        </m:num>
                        <m:den>
                          <m:r>
                            <a:rPr lang="en-US" altLang="zh-CN" sz="2400" b="1" i="1">
                              <a:effectLst/>
                              <a:latin typeface="Cambria Math" panose="02040503050406030204" pitchFamily="18" charset="0"/>
                              <a:ea typeface="宋体" panose="02010600030101010101" pitchFamily="2" charset="-122"/>
                            </a:rPr>
                            <m:t>𝑵</m:t>
                          </m:r>
                        </m:den>
                      </m:f>
                    </m:oMath>
                  </m:oMathPara>
                </a14:m>
                <a:endParaRPr lang="en-US" altLang="zh-CN" sz="2400" dirty="0">
                  <a:effectLst/>
                  <a:latin typeface="Times New Roman" panose="02020603050405020304" pitchFamily="18" charset="0"/>
                  <a:ea typeface="宋体" panose="02010600030101010101" pitchFamily="2" charset="-122"/>
                </a:endParaRPr>
              </a:p>
              <a:p>
                <a:pPr marL="59400" indent="0" algn="just">
                  <a:lnSpc>
                    <a:spcPct val="125000"/>
                  </a:lnSpc>
                  <a:spcBef>
                    <a:spcPts val="0"/>
                  </a:spcBef>
                  <a:buNone/>
                </a:pP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其中，</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N</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是可能性的总数。 事实上，这赋值为</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P</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是在无可奈何的情况下作出的。</a:t>
                </a:r>
                <a:endParaRPr lang="zh-CN" altLang="zh-CN" sz="24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288000" algn="just">
                  <a:lnSpc>
                    <a:spcPct val="150000"/>
                  </a:lnSpc>
                  <a:spcBef>
                    <a:spcPts val="600"/>
                  </a:spcBef>
                </a:pP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lvl="1" algn="just">
                  <a:lnSpc>
                    <a:spcPct val="150000"/>
                  </a:lnSpc>
                  <a:spcBef>
                    <a:spcPts val="600"/>
                  </a:spcBef>
                </a:pPr>
                <a:endParaRPr lang="zh-CN" altLang="en-US" b="1" dirty="0">
                  <a:solidFill>
                    <a:srgbClr val="FF0000"/>
                  </a:solidFill>
                  <a:latin typeface="微软雅黑" panose="020B0503020204020204" pitchFamily="34" charset="-122"/>
                  <a:ea typeface="微软雅黑" panose="020B0503020204020204" pitchFamily="34" charset="-122"/>
                </a:endParaRPr>
              </a:p>
            </p:txBody>
          </p:sp>
        </mc:Choice>
        <mc:Fallback xmlns="">
          <p:sp>
            <p:nvSpPr>
              <p:cNvPr id="3" name="内容占位符 2">
                <a:extLst>
                  <a:ext uri="{FF2B5EF4-FFF2-40B4-BE49-F238E27FC236}">
                    <a16:creationId xmlns:a16="http://schemas.microsoft.com/office/drawing/2014/main" id="{FAA43BCC-C60C-44E6-A203-C635002B3E8F}"/>
                  </a:ext>
                </a:extLst>
              </p:cNvPr>
              <p:cNvSpPr>
                <a:spLocks noGrp="1" noRot="1" noChangeAspect="1" noMove="1" noResize="1" noEditPoints="1" noAdjustHandles="1" noChangeArrowheads="1" noChangeShapeType="1" noTextEdit="1"/>
              </p:cNvSpPr>
              <p:nvPr>
                <p:ph idx="1"/>
              </p:nvPr>
            </p:nvSpPr>
            <p:spPr>
              <a:xfrm>
                <a:off x="838199" y="1564372"/>
                <a:ext cx="10903857" cy="5402489"/>
              </a:xfrm>
              <a:blipFill>
                <a:blip r:embed="rId3"/>
                <a:stretch>
                  <a:fillRect l="-950" r="-89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82267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8A9E2-1718-4A1C-9BBC-6F0D26D4471A}"/>
              </a:ext>
            </a:extLst>
          </p:cNvPr>
          <p:cNvSpPr>
            <a:spLocks noGrp="1"/>
          </p:cNvSpPr>
          <p:nvPr>
            <p:ph type="title"/>
          </p:nvPr>
        </p:nvSpPr>
        <p:spPr/>
        <p:txBody>
          <a:bodyPr/>
          <a:lstStyle/>
          <a:p>
            <a:r>
              <a:rPr lang="en-US" altLang="zh-CN" sz="4400" b="1" dirty="0">
                <a:solidFill>
                  <a:srgbClr val="0000FF"/>
                </a:solidFill>
                <a:effectLst/>
                <a:latin typeface="宋体" panose="02010600030101010101" pitchFamily="2" charset="-122"/>
                <a:ea typeface="宋体" panose="02010600030101010101" pitchFamily="2" charset="-122"/>
              </a:rPr>
              <a:t>1.</a:t>
            </a:r>
            <a:r>
              <a:rPr lang="zh-CN" altLang="en-US" sz="4400" b="1" dirty="0">
                <a:solidFill>
                  <a:srgbClr val="0000FF"/>
                </a:solidFill>
                <a:effectLst/>
                <a:latin typeface="黑体" panose="02010609060101010101" pitchFamily="49" charset="-122"/>
                <a:ea typeface="黑体" panose="02010609060101010101" pitchFamily="49" charset="-122"/>
              </a:rPr>
              <a:t>证据理论模型</a:t>
            </a:r>
            <a:endParaRPr lang="zh-CN" altLang="en-US" dirty="0"/>
          </a:p>
        </p:txBody>
      </p:sp>
      <p:sp>
        <p:nvSpPr>
          <p:cNvPr id="3" name="内容占位符 2">
            <a:extLst>
              <a:ext uri="{FF2B5EF4-FFF2-40B4-BE49-F238E27FC236}">
                <a16:creationId xmlns:a16="http://schemas.microsoft.com/office/drawing/2014/main" id="{FAA43BCC-C60C-44E6-A203-C635002B3E8F}"/>
              </a:ext>
            </a:extLst>
          </p:cNvPr>
          <p:cNvSpPr>
            <a:spLocks noGrp="1"/>
          </p:cNvSpPr>
          <p:nvPr>
            <p:ph idx="1"/>
          </p:nvPr>
        </p:nvSpPr>
        <p:spPr>
          <a:xfrm>
            <a:off x="838199" y="1564372"/>
            <a:ext cx="10903857" cy="5402489"/>
          </a:xfrm>
        </p:spPr>
        <p:txBody>
          <a:bodyPr>
            <a:normAutofit/>
          </a:bodyPr>
          <a:lstStyle/>
          <a:p>
            <a:pPr algn="just">
              <a:lnSpc>
                <a:spcPct val="150000"/>
              </a:lnSpc>
              <a:spcBef>
                <a:spcPts val="600"/>
              </a:spcBef>
            </a:pPr>
            <a:r>
              <a:rPr lang="en-US" altLang="zh-CN" b="1" dirty="0">
                <a:solidFill>
                  <a:srgbClr val="FF0000"/>
                </a:solidFill>
                <a:latin typeface="微软雅黑" panose="020B0503020204020204" pitchFamily="34" charset="-122"/>
                <a:ea typeface="微软雅黑" panose="020B0503020204020204" pitchFamily="34" charset="-122"/>
              </a:rPr>
              <a:t>MASS</a:t>
            </a:r>
            <a:r>
              <a:rPr lang="zh-CN" altLang="en-US" b="1" dirty="0">
                <a:solidFill>
                  <a:srgbClr val="FF0000"/>
                </a:solidFill>
                <a:latin typeface="微软雅黑" panose="020B0503020204020204" pitchFamily="34" charset="-122"/>
                <a:ea typeface="微软雅黑" panose="020B0503020204020204" pitchFamily="34" charset="-122"/>
              </a:rPr>
              <a:t>函数和无知</a:t>
            </a:r>
            <a:endParaRPr lang="en-US" altLang="zh-CN" b="1" dirty="0">
              <a:solidFill>
                <a:srgbClr val="FF0000"/>
              </a:solidFill>
              <a:latin typeface="微软雅黑" panose="020B0503020204020204" pitchFamily="34" charset="-122"/>
              <a:ea typeface="微软雅黑" panose="020B0503020204020204" pitchFamily="34" charset="-122"/>
            </a:endParaRPr>
          </a:p>
          <a:p>
            <a:pPr marL="288000" algn="just">
              <a:lnSpc>
                <a:spcPct val="125000"/>
              </a:lnSpc>
              <a:spcBef>
                <a:spcPts val="600"/>
              </a:spcBef>
            </a:pP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概率论</a:t>
            </a:r>
            <a:r>
              <a:rPr lang="zh-CN" altLang="en-US" sz="2400" b="1" dirty="0">
                <a:effectLst/>
                <a:latin typeface="Times New Roman" panose="02020603050405020304" pitchFamily="18" charset="0"/>
                <a:ea typeface="微软雅黑" panose="020B0503020204020204" pitchFamily="34" charset="-122"/>
                <a:cs typeface="Times New Roman" panose="02020603050405020304" pitchFamily="18" charset="0"/>
              </a:rPr>
              <a:t>存在</a:t>
            </a:r>
            <a:r>
              <a:rPr lang="zh-CN"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中立原理</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the principle of indifference </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）。当仅仅有两种可能性存在的时候，比方说“有石油”和“没有石油”，分别用</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H</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H</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表示，那么出现应用中立原理的极端情况。在与此相类似的情况中，即使在没有一点知识的条件下，那么也必须是</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P=50% </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因为概率论要求</a:t>
            </a:r>
            <a:r>
              <a:rPr lang="en-US"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P(H)+P(</a:t>
            </a:r>
            <a:r>
              <a:rPr lang="en-US"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H) = 1</a:t>
            </a:r>
            <a:r>
              <a:rPr lang="zh-CN"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，就是说，要么赞成</a:t>
            </a:r>
            <a:r>
              <a:rPr lang="en-US"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H</a:t>
            </a:r>
            <a:r>
              <a:rPr lang="zh-CN"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，要么反对</a:t>
            </a:r>
            <a:r>
              <a:rPr lang="en-US"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H</a:t>
            </a:r>
            <a:r>
              <a:rPr lang="zh-CN"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，对</a:t>
            </a:r>
            <a:r>
              <a:rPr lang="en-US"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H</a:t>
            </a:r>
            <a:r>
              <a:rPr lang="zh-CN"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无知是不被允许的。</a:t>
            </a:r>
            <a:endParaRPr lang="en-US"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L="288000" algn="just">
              <a:lnSpc>
                <a:spcPct val="125000"/>
              </a:lnSpc>
              <a:spcBef>
                <a:spcPts val="600"/>
              </a:spcBef>
            </a:pPr>
            <a:r>
              <a:rPr lang="en-US" altLang="zh-CN" sz="2400" b="1"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D-S</a:t>
            </a:r>
            <a:r>
              <a:rPr lang="zh-CN" altLang="zh-CN" sz="2400" b="1"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理论不要求必须对</a:t>
            </a:r>
            <a:r>
              <a:rPr lang="zh-CN"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无知假设</a:t>
            </a:r>
            <a:r>
              <a:rPr lang="en-US" altLang="zh-CN" sz="2400" b="1"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H</a:t>
            </a:r>
            <a:r>
              <a:rPr lang="zh-CN" altLang="zh-CN" sz="2400" b="1"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和</a:t>
            </a:r>
            <a:r>
              <a:rPr lang="zh-CN"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反驳假设</a:t>
            </a:r>
            <a:r>
              <a:rPr lang="en-US" altLang="zh-CN" sz="2400" b="1"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H</a:t>
            </a:r>
            <a:r>
              <a:rPr lang="zh-CN" altLang="zh-CN" sz="2400" b="1"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赋以信任值</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，而是</a:t>
            </a:r>
            <a:r>
              <a:rPr lang="zh-CN"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仅仅将</a:t>
            </a:r>
            <a:r>
              <a:rPr lang="en-US"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Mass</a:t>
            </a:r>
            <a:r>
              <a:rPr lang="zh-CN"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分配给你希望对其分配信任的环境的子集</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b="1"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任一未被分配给具体子集的‘信任’被看成‘未表达意见’</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b="1"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并将其分配给环境 </a:t>
            </a:r>
            <a:r>
              <a:rPr lang="en-US" altLang="zh-CN" sz="2400" b="1"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b="1"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反驳一个假设的‘信任’，实际上，是对该假设的‘不信任’，但不是对该假设‘未表达意见’</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a:t>
            </a:r>
          </a:p>
          <a:p>
            <a:pPr marL="59400" indent="0" algn="just">
              <a:lnSpc>
                <a:spcPct val="125000"/>
              </a:lnSpc>
              <a:spcBef>
                <a:spcPts val="0"/>
              </a:spcBef>
              <a:buNone/>
            </a:pPr>
            <a:endParaRPr lang="zh-CN" altLang="zh-CN" sz="24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288000" algn="just">
              <a:lnSpc>
                <a:spcPct val="150000"/>
              </a:lnSpc>
              <a:spcBef>
                <a:spcPts val="600"/>
              </a:spcBef>
            </a:pP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lvl="1" algn="just">
              <a:lnSpc>
                <a:spcPct val="150000"/>
              </a:lnSpc>
              <a:spcBef>
                <a:spcPts val="600"/>
              </a:spcBef>
            </a:pPr>
            <a:endParaRPr lang="zh-CN" altLang="en-US"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45455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8A9E2-1718-4A1C-9BBC-6F0D26D4471A}"/>
              </a:ext>
            </a:extLst>
          </p:cNvPr>
          <p:cNvSpPr>
            <a:spLocks noGrp="1"/>
          </p:cNvSpPr>
          <p:nvPr>
            <p:ph type="title"/>
          </p:nvPr>
        </p:nvSpPr>
        <p:spPr/>
        <p:txBody>
          <a:bodyPr/>
          <a:lstStyle/>
          <a:p>
            <a:r>
              <a:rPr lang="en-US" altLang="zh-CN" sz="4400" b="1" dirty="0">
                <a:solidFill>
                  <a:srgbClr val="0000FF"/>
                </a:solidFill>
                <a:effectLst/>
                <a:latin typeface="宋体" panose="02010600030101010101" pitchFamily="2" charset="-122"/>
                <a:ea typeface="宋体" panose="02010600030101010101" pitchFamily="2" charset="-122"/>
              </a:rPr>
              <a:t>1.</a:t>
            </a:r>
            <a:r>
              <a:rPr lang="zh-CN" altLang="en-US" sz="4400" b="1" dirty="0">
                <a:solidFill>
                  <a:srgbClr val="0000FF"/>
                </a:solidFill>
                <a:effectLst/>
                <a:latin typeface="黑体" panose="02010609060101010101" pitchFamily="49" charset="-122"/>
                <a:ea typeface="黑体" panose="02010609060101010101" pitchFamily="49" charset="-122"/>
              </a:rPr>
              <a:t>证据理论模型</a:t>
            </a:r>
            <a:endParaRPr lang="zh-CN" altLang="en-US" dirty="0"/>
          </a:p>
        </p:txBody>
      </p:sp>
      <p:sp>
        <p:nvSpPr>
          <p:cNvPr id="3" name="内容占位符 2">
            <a:extLst>
              <a:ext uri="{FF2B5EF4-FFF2-40B4-BE49-F238E27FC236}">
                <a16:creationId xmlns:a16="http://schemas.microsoft.com/office/drawing/2014/main" id="{FAA43BCC-C60C-44E6-A203-C635002B3E8F}"/>
              </a:ext>
            </a:extLst>
          </p:cNvPr>
          <p:cNvSpPr>
            <a:spLocks noGrp="1"/>
          </p:cNvSpPr>
          <p:nvPr>
            <p:ph idx="1"/>
          </p:nvPr>
        </p:nvSpPr>
        <p:spPr>
          <a:xfrm>
            <a:off x="838200" y="1564372"/>
            <a:ext cx="10998200" cy="5402489"/>
          </a:xfrm>
        </p:spPr>
        <p:txBody>
          <a:bodyPr>
            <a:normAutofit fontScale="92500" lnSpcReduction="10000"/>
          </a:bodyPr>
          <a:lstStyle/>
          <a:p>
            <a:pPr marL="228600" marR="0" lvl="0" indent="-228600" algn="just" defTabSz="914400" rtl="0" eaLnBrk="1" fontAlgn="auto" latinLnBrk="0" hangingPunct="1">
              <a:lnSpc>
                <a:spcPct val="150000"/>
              </a:lnSpc>
              <a:spcBef>
                <a:spcPts val="600"/>
              </a:spcBef>
              <a:spcAft>
                <a:spcPts val="0"/>
              </a:spcAft>
              <a:buClrTx/>
              <a:buSzTx/>
              <a:buFont typeface="Arial" panose="020B0604020202020204" pitchFamily="34" charset="0"/>
              <a:buChar char="•"/>
              <a:tabLst/>
              <a:defRPr/>
            </a:pPr>
            <a:r>
              <a:rPr kumimoji="0" lang="en-US" altLang="zh-CN" sz="2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MASS</a:t>
            </a:r>
            <a:r>
              <a:rPr kumimoji="0" lang="zh-CN" altLang="en-US" sz="2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函数和无知</a:t>
            </a:r>
            <a:endParaRPr kumimoji="0" lang="en-US" altLang="zh-CN" sz="2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indent="0" algn="just">
              <a:lnSpc>
                <a:spcPct val="125000"/>
              </a:lnSpc>
              <a:buNone/>
            </a:pPr>
            <a:r>
              <a:rPr lang="zh-CN" altLang="zh-CN" sz="2400" b="1" dirty="0">
                <a:solidFill>
                  <a:schemeClr val="accent1">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例</a:t>
            </a:r>
            <a:r>
              <a:rPr lang="en-US" altLang="zh-CN" sz="2400" b="1" dirty="0">
                <a:solidFill>
                  <a:schemeClr val="accent1">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1 </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假定一个敌友飞机识别（</a:t>
            </a:r>
            <a:r>
              <a:rPr lang="en-US" altLang="zh-CN" sz="2400" b="1" dirty="0" err="1">
                <a:effectLst/>
                <a:latin typeface="Times New Roman" panose="02020603050405020304" pitchFamily="18" charset="0"/>
                <a:ea typeface="微软雅黑" panose="020B0503020204020204" pitchFamily="34" charset="-122"/>
                <a:cs typeface="Times New Roman" panose="02020603050405020304" pitchFamily="18" charset="0"/>
              </a:rPr>
              <a:t>IFF</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 , Identification Friend or Foe</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）传感器（简称为</a:t>
            </a:r>
            <a:r>
              <a:rPr lang="zh-CN" altLang="zh-CN"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敌友飞机识别器</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 从一架飞机的应答器获得了一个响应。如果某飞机是友机，那么它的发射机应答器应通过回送它的识别代码立即进行应答。若接收应答的飞机未收到某架飞机</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A</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的应答，那么接收应答的飞机的缺省处理结果是：飞机</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A</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是一架敌机。一架飞机</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400" b="1" baseline="300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可能因下列原因未能发送应答信息：</a:t>
            </a:r>
            <a:endPar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endParaRPr>
          </a:p>
          <a:p>
            <a:pPr indent="274320" algn="just">
              <a:lnSpc>
                <a:spcPct val="150000"/>
              </a:lnSpc>
              <a:spcBef>
                <a:spcPts val="0"/>
              </a:spcBef>
            </a:pP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400" b="1" baseline="300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的敌友飞机识别器发生了故障</a:t>
            </a:r>
            <a:endParaRPr lang="zh-CN" altLang="zh-CN" sz="24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indent="274320" algn="just">
              <a:lnSpc>
                <a:spcPct val="150000"/>
              </a:lnSpc>
              <a:spcBef>
                <a:spcPts val="0"/>
              </a:spcBef>
            </a:pP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400" b="1" baseline="300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的发射机应答器发生了故障</a:t>
            </a:r>
            <a:endParaRPr lang="zh-CN" altLang="zh-CN" sz="24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indent="274320" algn="just">
              <a:lnSpc>
                <a:spcPct val="150000"/>
              </a:lnSpc>
              <a:spcBef>
                <a:spcPts val="0"/>
              </a:spcBef>
            </a:pP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400" b="1" baseline="30000"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上没有敌友飞机识别器</a:t>
            </a:r>
            <a:endParaRPr lang="zh-CN" altLang="zh-CN" sz="24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indent="274320" algn="just">
              <a:lnSpc>
                <a:spcPct val="150000"/>
              </a:lnSpc>
              <a:spcBef>
                <a:spcPts val="0"/>
              </a:spcBef>
            </a:pP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400" b="1" baseline="300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的敌友飞机识别器受到了干扰</a:t>
            </a:r>
            <a:endParaRPr lang="zh-CN" altLang="zh-CN" sz="24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indent="274320" algn="just">
              <a:lnSpc>
                <a:spcPct val="150000"/>
              </a:lnSpc>
              <a:spcBef>
                <a:spcPts val="0"/>
              </a:spcBef>
            </a:pP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 A</a:t>
            </a:r>
            <a:r>
              <a:rPr lang="en-US" altLang="zh-CN" sz="2400" b="1" baseline="300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收到了保持其雷达沉默的命令</a:t>
            </a:r>
            <a:endParaRPr lang="zh-CN" altLang="zh-CN" sz="24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indent="0" algn="just">
              <a:lnSpc>
                <a:spcPct val="150000"/>
              </a:lnSpc>
              <a:buNone/>
            </a:pPr>
            <a:endParaRPr lang="zh-CN" altLang="zh-CN" sz="2400" dirty="0">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12599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8A9E2-1718-4A1C-9BBC-6F0D26D4471A}"/>
              </a:ext>
            </a:extLst>
          </p:cNvPr>
          <p:cNvSpPr>
            <a:spLocks noGrp="1"/>
          </p:cNvSpPr>
          <p:nvPr>
            <p:ph type="title"/>
          </p:nvPr>
        </p:nvSpPr>
        <p:spPr/>
        <p:txBody>
          <a:bodyPr/>
          <a:lstStyle/>
          <a:p>
            <a:r>
              <a:rPr lang="en-US" altLang="zh-CN" sz="4400" b="1" dirty="0">
                <a:solidFill>
                  <a:srgbClr val="0000FF"/>
                </a:solidFill>
                <a:effectLst/>
                <a:latin typeface="宋体" panose="02010600030101010101" pitchFamily="2" charset="-122"/>
                <a:ea typeface="宋体" panose="02010600030101010101" pitchFamily="2" charset="-122"/>
              </a:rPr>
              <a:t>1.</a:t>
            </a:r>
            <a:r>
              <a:rPr lang="zh-CN" altLang="en-US" sz="4400" b="1" dirty="0">
                <a:solidFill>
                  <a:srgbClr val="0000FF"/>
                </a:solidFill>
                <a:effectLst/>
                <a:latin typeface="黑体" panose="02010609060101010101" pitchFamily="49" charset="-122"/>
                <a:ea typeface="黑体" panose="02010609060101010101" pitchFamily="49" charset="-122"/>
              </a:rPr>
              <a:t>证据理论模型</a:t>
            </a:r>
            <a:endParaRPr lang="zh-CN" altLang="en-US" dirty="0"/>
          </a:p>
        </p:txBody>
      </p:sp>
      <p:sp>
        <p:nvSpPr>
          <p:cNvPr id="3" name="内容占位符 2">
            <a:extLst>
              <a:ext uri="{FF2B5EF4-FFF2-40B4-BE49-F238E27FC236}">
                <a16:creationId xmlns:a16="http://schemas.microsoft.com/office/drawing/2014/main" id="{FAA43BCC-C60C-44E6-A203-C635002B3E8F}"/>
              </a:ext>
            </a:extLst>
          </p:cNvPr>
          <p:cNvSpPr>
            <a:spLocks noGrp="1"/>
          </p:cNvSpPr>
          <p:nvPr>
            <p:ph idx="1"/>
          </p:nvPr>
        </p:nvSpPr>
        <p:spPr>
          <a:xfrm>
            <a:off x="838200" y="1564372"/>
            <a:ext cx="11049000" cy="5402489"/>
          </a:xfrm>
        </p:spPr>
        <p:txBody>
          <a:bodyPr>
            <a:normAutofit/>
          </a:bodyPr>
          <a:lstStyle/>
          <a:p>
            <a:pPr marL="228600" marR="0" lvl="0" indent="-228600" algn="just" defTabSz="914400" rtl="0" eaLnBrk="1" fontAlgn="auto" latinLnBrk="0" hangingPunct="1">
              <a:lnSpc>
                <a:spcPct val="150000"/>
              </a:lnSpc>
              <a:spcBef>
                <a:spcPts val="600"/>
              </a:spcBef>
              <a:spcAft>
                <a:spcPts val="0"/>
              </a:spcAft>
              <a:buClrTx/>
              <a:buSzTx/>
              <a:buFont typeface="Arial" panose="020B0604020202020204" pitchFamily="34" charset="0"/>
              <a:buChar char="•"/>
              <a:tabLst/>
              <a:defRPr/>
            </a:pPr>
            <a:r>
              <a:rPr kumimoji="0" lang="en-US" altLang="zh-CN" sz="2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MASS</a:t>
            </a:r>
            <a:r>
              <a:rPr kumimoji="0" lang="zh-CN" altLang="en-US" sz="2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函数和无知</a:t>
            </a:r>
            <a:endPar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600"/>
              </a:spcBef>
            </a:pP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假定因敌友飞机识别器的故障，</a:t>
            </a:r>
            <a:r>
              <a:rPr lang="zh-CN"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导致了关于目标飞机有</a:t>
            </a:r>
            <a:r>
              <a:rPr lang="en-US"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0.7</a:t>
            </a:r>
            <a:r>
              <a:rPr lang="zh-CN"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的可能性是敌机的证据</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，其中仅仅轰炸机和战斗机被认为是敌机。由此，这</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Mass</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的赋值为</a:t>
            </a:r>
            <a:r>
              <a:rPr lang="en-US" altLang="zh-CN" sz="2400" b="1" dirty="0" err="1">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m</a:t>
            </a:r>
            <a:r>
              <a:rPr lang="en-US" altLang="zh-CN" sz="2400" b="1" baseline="-25000" dirty="0" err="1">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({B, F})=0.7</a:t>
            </a:r>
            <a:r>
              <a:rPr lang="zh-CN" altLang="en-US" sz="2400" b="1" dirty="0">
                <a:effectLst/>
                <a:latin typeface="Times New Roman" panose="02020603050405020304" pitchFamily="18" charset="0"/>
                <a:ea typeface="微软雅黑" panose="020B0503020204020204" pitchFamily="34" charset="-122"/>
                <a:cs typeface="Times New Roman" panose="02020603050405020304" pitchFamily="18" charset="0"/>
              </a:rPr>
              <a:t>，</a:t>
            </a:r>
            <a:b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b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其中，</a:t>
            </a:r>
            <a:r>
              <a:rPr lang="en-US" altLang="zh-CN" sz="2400" b="1" dirty="0" err="1">
                <a:effectLst/>
                <a:latin typeface="Times New Roman" panose="02020603050405020304" pitchFamily="18" charset="0"/>
                <a:ea typeface="微软雅黑" panose="020B0503020204020204" pitchFamily="34" charset="-122"/>
                <a:cs typeface="Times New Roman" panose="02020603050405020304" pitchFamily="18" charset="0"/>
              </a:rPr>
              <a:t>m</a:t>
            </a:r>
            <a:r>
              <a:rPr lang="en-US" altLang="zh-CN" sz="2400" b="1" baseline="-25000" dirty="0" err="1">
                <a:effectLst/>
                <a:latin typeface="Times New Roman" panose="02020603050405020304" pitchFamily="18" charset="0"/>
                <a:ea typeface="微软雅黑" panose="020B0503020204020204" pitchFamily="34" charset="-122"/>
                <a:cs typeface="Times New Roman" panose="02020603050405020304" pitchFamily="18" charset="0"/>
              </a:rPr>
              <a:t>1</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系指由第一个敌友飞机识别器提供的证据的</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Mass</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值。</a:t>
            </a:r>
            <a:r>
              <a:rPr lang="zh-CN"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注意，其余的信任将被留给环境 </a:t>
            </a:r>
            <a:r>
              <a:rPr lang="en-US"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，作为未表达意见的部分：</a:t>
            </a:r>
            <a:r>
              <a:rPr lang="en-US" altLang="zh-CN" sz="2400" b="1" dirty="0" err="1">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m</a:t>
            </a:r>
            <a:r>
              <a:rPr lang="en-US" altLang="zh-CN" sz="2400" b="1" baseline="-25000" dirty="0" err="1">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})=1</a:t>
            </a:r>
            <a:r>
              <a:rPr lang="zh-CN" altLang="zh-CN"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0.7=0.3</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b="1"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注意‘未表达意见’既不是信任，也不是不信任</a:t>
            </a:r>
            <a:r>
              <a:rPr lang="zh-CN" altLang="zh-CN" sz="1800" b="1" dirty="0">
                <a:solidFill>
                  <a:srgbClr val="FF0000"/>
                </a:solidFill>
                <a:effectLst/>
                <a:latin typeface="Times New Roman" panose="02020603050405020304" pitchFamily="18" charset="0"/>
                <a:ea typeface="黑体" panose="02010609060101010101" pitchFamily="49" charset="-122"/>
              </a:rPr>
              <a:t>。</a:t>
            </a:r>
            <a:endParaRPr lang="en-US" altLang="zh-CN" sz="1800" b="1" dirty="0">
              <a:solidFill>
                <a:srgbClr val="FF0000"/>
              </a:solidFill>
              <a:effectLst/>
              <a:latin typeface="Times New Roman" panose="02020603050405020304" pitchFamily="18" charset="0"/>
              <a:ea typeface="黑体" panose="02010609060101010101" pitchFamily="49" charset="-122"/>
            </a:endParaRPr>
          </a:p>
          <a:p>
            <a:pPr marL="0" indent="0" algn="just">
              <a:lnSpc>
                <a:spcPct val="150000"/>
              </a:lnSpc>
              <a:spcBef>
                <a:spcPts val="600"/>
              </a:spcBef>
            </a:pP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而概率论对此却给出不同的结果</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P(</a:t>
            </a:r>
            <a:r>
              <a:rPr lang="zh-CN" altLang="zh-CN"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敌机</a:t>
            </a:r>
            <a:r>
              <a:rPr lang="en-US" altLang="zh-CN"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 = 0.7      P(</a:t>
            </a:r>
            <a:r>
              <a:rPr lang="en-US" altLang="zh-CN"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zh-CN" altLang="zh-CN"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敌机</a:t>
            </a:r>
            <a:r>
              <a:rPr lang="en-US" altLang="zh-CN"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 = 1</a:t>
            </a:r>
            <a:r>
              <a:rPr lang="zh-CN" altLang="zh-CN"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0.7 = 0.3</a:t>
            </a:r>
            <a:endParaRPr lang="zh-CN" altLang="zh-CN" sz="2400"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L="0" indent="0" algn="just">
              <a:lnSpc>
                <a:spcPct val="150000"/>
              </a:lnSpc>
            </a:pPr>
            <a:endParaRPr lang="zh-CN" altLang="zh-CN" sz="18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296126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8A9E2-1718-4A1C-9BBC-6F0D26D4471A}"/>
              </a:ext>
            </a:extLst>
          </p:cNvPr>
          <p:cNvSpPr>
            <a:spLocks noGrp="1"/>
          </p:cNvSpPr>
          <p:nvPr>
            <p:ph type="title"/>
          </p:nvPr>
        </p:nvSpPr>
        <p:spPr/>
        <p:txBody>
          <a:bodyPr/>
          <a:lstStyle/>
          <a:p>
            <a:r>
              <a:rPr lang="en-US" altLang="zh-CN" sz="4400" b="1" dirty="0">
                <a:solidFill>
                  <a:srgbClr val="0000FF"/>
                </a:solidFill>
                <a:effectLst/>
                <a:latin typeface="宋体" panose="02010600030101010101" pitchFamily="2" charset="-122"/>
                <a:ea typeface="宋体" panose="02010600030101010101" pitchFamily="2" charset="-122"/>
              </a:rPr>
              <a:t>1.</a:t>
            </a:r>
            <a:r>
              <a:rPr lang="zh-CN" altLang="en-US" sz="4400" b="1" dirty="0">
                <a:solidFill>
                  <a:srgbClr val="0000FF"/>
                </a:solidFill>
                <a:effectLst/>
                <a:latin typeface="黑体" panose="02010609060101010101" pitchFamily="49" charset="-122"/>
                <a:ea typeface="黑体" panose="02010609060101010101" pitchFamily="49" charset="-122"/>
              </a:rPr>
              <a:t>证据理论模型</a:t>
            </a:r>
            <a:endParaRPr lang="zh-CN" altLang="en-US" dirty="0"/>
          </a:p>
        </p:txBody>
      </p:sp>
      <p:sp>
        <p:nvSpPr>
          <p:cNvPr id="3" name="内容占位符 2">
            <a:extLst>
              <a:ext uri="{FF2B5EF4-FFF2-40B4-BE49-F238E27FC236}">
                <a16:creationId xmlns:a16="http://schemas.microsoft.com/office/drawing/2014/main" id="{FAA43BCC-C60C-44E6-A203-C635002B3E8F}"/>
              </a:ext>
            </a:extLst>
          </p:cNvPr>
          <p:cNvSpPr>
            <a:spLocks noGrp="1"/>
          </p:cNvSpPr>
          <p:nvPr>
            <p:ph idx="1"/>
          </p:nvPr>
        </p:nvSpPr>
        <p:spPr>
          <a:xfrm>
            <a:off x="838200" y="1564372"/>
            <a:ext cx="11049000" cy="5402489"/>
          </a:xfrm>
        </p:spPr>
        <p:txBody>
          <a:bodyPr>
            <a:normAutofit/>
          </a:bodyPr>
          <a:lstStyle/>
          <a:p>
            <a:pPr marL="228600" marR="0" lvl="0" indent="-228600" algn="just" defTabSz="914400" rtl="0" eaLnBrk="1" fontAlgn="auto" latinLnBrk="0" hangingPunct="1">
              <a:lnSpc>
                <a:spcPct val="150000"/>
              </a:lnSpc>
              <a:spcBef>
                <a:spcPts val="600"/>
              </a:spcBef>
              <a:spcAft>
                <a:spcPts val="0"/>
              </a:spcAft>
              <a:buClrTx/>
              <a:buSzTx/>
              <a:buFont typeface="Arial" panose="020B0604020202020204" pitchFamily="34" charset="0"/>
              <a:buChar char="•"/>
              <a:tabLst/>
              <a:defRPr/>
            </a:pPr>
            <a:r>
              <a:rPr kumimoji="0" lang="en-US" altLang="zh-CN" sz="2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MASS</a:t>
            </a:r>
            <a:r>
              <a:rPr kumimoji="0" lang="zh-CN" altLang="en-US" sz="2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函数和无知</a:t>
            </a:r>
            <a:endParaRPr kumimoji="0" lang="en-US" altLang="zh-CN" sz="2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0" indent="0">
              <a:lnSpc>
                <a:spcPct val="145000"/>
              </a:lnSpc>
              <a:spcBef>
                <a:spcPts val="0"/>
              </a:spcBef>
            </a:pPr>
            <a:r>
              <a:rPr lang="zh-CN" altLang="en-US" sz="26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对同一个问题，两种理论却给出了不同的处理，这正体现了</a:t>
            </a:r>
            <a:r>
              <a:rPr lang="en-US" altLang="zh-CN" sz="26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D-S</a:t>
            </a:r>
            <a:r>
              <a:rPr lang="zh-CN" altLang="en-US" sz="26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理论和概率论之间的主要差别。</a:t>
            </a:r>
            <a:endParaRPr lang="en-US" altLang="zh-CN" sz="26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45000"/>
              </a:lnSpc>
            </a:pPr>
            <a:endParaRPr lang="en-US" altLang="zh-CN" sz="26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45000"/>
              </a:lnSpc>
            </a:pPr>
            <a:endParaRPr lang="en-US" altLang="zh-CN" sz="26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45000"/>
              </a:lnSpc>
            </a:pPr>
            <a:endParaRPr lang="en-US" altLang="zh-CN" sz="16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4" name="表格 3">
            <a:extLst>
              <a:ext uri="{FF2B5EF4-FFF2-40B4-BE49-F238E27FC236}">
                <a16:creationId xmlns:a16="http://schemas.microsoft.com/office/drawing/2014/main" id="{114FB827-54F4-4910-93B2-630D90E85B78}"/>
              </a:ext>
            </a:extLst>
          </p:cNvPr>
          <p:cNvGraphicFramePr>
            <a:graphicFrameLocks noGrp="1"/>
          </p:cNvGraphicFramePr>
          <p:nvPr>
            <p:extLst>
              <p:ext uri="{D42A27DB-BD31-4B8C-83A1-F6EECF244321}">
                <p14:modId xmlns:p14="http://schemas.microsoft.com/office/powerpoint/2010/main" val="1466641130"/>
              </p:ext>
            </p:extLst>
          </p:nvPr>
        </p:nvGraphicFramePr>
        <p:xfrm>
          <a:off x="1888670" y="3837440"/>
          <a:ext cx="8628743" cy="1683657"/>
        </p:xfrm>
        <a:graphic>
          <a:graphicData uri="http://schemas.openxmlformats.org/drawingml/2006/table">
            <a:tbl>
              <a:tblPr>
                <a:tableStyleId>{16D9F66E-5EB9-4882-86FB-DCBF35E3C3E4}</a:tableStyleId>
              </a:tblPr>
              <a:tblGrid>
                <a:gridCol w="829395">
                  <a:extLst>
                    <a:ext uri="{9D8B030D-6E8A-4147-A177-3AD203B41FA5}">
                      <a16:colId xmlns:a16="http://schemas.microsoft.com/office/drawing/2014/main" val="4007780883"/>
                    </a:ext>
                  </a:extLst>
                </a:gridCol>
                <a:gridCol w="1949837">
                  <a:extLst>
                    <a:ext uri="{9D8B030D-6E8A-4147-A177-3AD203B41FA5}">
                      <a16:colId xmlns:a16="http://schemas.microsoft.com/office/drawing/2014/main" val="2548149490"/>
                    </a:ext>
                  </a:extLst>
                </a:gridCol>
                <a:gridCol w="1949837">
                  <a:extLst>
                    <a:ext uri="{9D8B030D-6E8A-4147-A177-3AD203B41FA5}">
                      <a16:colId xmlns:a16="http://schemas.microsoft.com/office/drawing/2014/main" val="3722632231"/>
                    </a:ext>
                  </a:extLst>
                </a:gridCol>
                <a:gridCol w="1949837">
                  <a:extLst>
                    <a:ext uri="{9D8B030D-6E8A-4147-A177-3AD203B41FA5}">
                      <a16:colId xmlns:a16="http://schemas.microsoft.com/office/drawing/2014/main" val="1280535263"/>
                    </a:ext>
                  </a:extLst>
                </a:gridCol>
                <a:gridCol w="1949837">
                  <a:extLst>
                    <a:ext uri="{9D8B030D-6E8A-4147-A177-3AD203B41FA5}">
                      <a16:colId xmlns:a16="http://schemas.microsoft.com/office/drawing/2014/main" val="3219635934"/>
                    </a:ext>
                  </a:extLst>
                </a:gridCol>
              </a:tblGrid>
              <a:tr h="561219">
                <a:tc>
                  <a:txBody>
                    <a:bodyPr/>
                    <a:lstStyle/>
                    <a:p>
                      <a:pPr algn="ctr">
                        <a:lnSpc>
                          <a:spcPts val="2200"/>
                        </a:lnSpc>
                      </a:pPr>
                      <a:r>
                        <a:rPr lang="en-US" sz="2400" dirty="0">
                          <a:effectLst/>
                          <a:latin typeface="Times New Roman" panose="02020603050405020304" pitchFamily="18" charset="0"/>
                          <a:ea typeface="微软雅黑" panose="020B0503020204020204" pitchFamily="34" charset="-122"/>
                          <a:cs typeface="Times New Roman" panose="02020603050405020304" pitchFamily="18" charset="0"/>
                        </a:rPr>
                        <a:t> </a:t>
                      </a:r>
                      <a:endParaRPr lang="zh-CN" sz="24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gridSpan="2">
                  <a:txBody>
                    <a:bodyPr/>
                    <a:lstStyle/>
                    <a:p>
                      <a:pPr algn="ctr">
                        <a:lnSpc>
                          <a:spcPts val="2200"/>
                        </a:lnSpc>
                      </a:pPr>
                      <a:r>
                        <a:rPr lang="zh-CN" sz="24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证据理论</a:t>
                      </a:r>
                    </a:p>
                  </a:txBody>
                  <a:tcPr marL="68580" marR="68580" marT="0" marB="0" anchor="ctr"/>
                </a:tc>
                <a:tc hMerge="1">
                  <a:txBody>
                    <a:bodyPr/>
                    <a:lstStyle/>
                    <a:p>
                      <a:pPr algn="ctr">
                        <a:lnSpc>
                          <a:spcPts val="2200"/>
                        </a:lnSpc>
                      </a:pPr>
                      <a:r>
                        <a:rPr lang="en-US" sz="2400" dirty="0">
                          <a:effectLst/>
                          <a:latin typeface="Times New Roman" panose="02020603050405020304" pitchFamily="18" charset="0"/>
                          <a:ea typeface="微软雅黑" panose="020B0503020204020204" pitchFamily="34" charset="-122"/>
                          <a:cs typeface="Times New Roman" panose="02020603050405020304" pitchFamily="18" charset="0"/>
                        </a:rPr>
                        <a:t> </a:t>
                      </a:r>
                      <a:endParaRPr lang="zh-CN" sz="24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gridSpan="2">
                  <a:txBody>
                    <a:bodyPr/>
                    <a:lstStyle/>
                    <a:p>
                      <a:pPr algn="ctr">
                        <a:lnSpc>
                          <a:spcPts val="2200"/>
                        </a:lnSpc>
                      </a:pPr>
                      <a:r>
                        <a:rPr lang="zh-CN" sz="24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概率论</a:t>
                      </a:r>
                      <a:r>
                        <a:rPr lang="en-US" sz="24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sz="24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hMerge="1">
                  <a:txBody>
                    <a:bodyPr/>
                    <a:lstStyle/>
                    <a:p>
                      <a:pPr algn="ctr">
                        <a:lnSpc>
                          <a:spcPts val="2200"/>
                        </a:lnSpc>
                      </a:pPr>
                      <a:r>
                        <a:rPr lang="en-US" sz="2400" dirty="0">
                          <a:effectLst/>
                          <a:latin typeface="Times New Roman" panose="02020603050405020304" pitchFamily="18" charset="0"/>
                          <a:ea typeface="微软雅黑" panose="020B0503020204020204" pitchFamily="34" charset="-122"/>
                          <a:cs typeface="Times New Roman" panose="02020603050405020304" pitchFamily="18" charset="0"/>
                        </a:rPr>
                        <a:t> </a:t>
                      </a:r>
                      <a:endParaRPr lang="zh-CN" sz="24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36780600"/>
                  </a:ext>
                </a:extLst>
              </a:tr>
              <a:tr h="561219">
                <a:tc>
                  <a:txBody>
                    <a:bodyPr/>
                    <a:lstStyle/>
                    <a:p>
                      <a:pPr algn="ctr">
                        <a:lnSpc>
                          <a:spcPts val="2200"/>
                        </a:lnSpc>
                      </a:pPr>
                      <a:r>
                        <a:rPr lang="en-US" sz="24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0.7</a:t>
                      </a:r>
                      <a:endParaRPr lang="zh-CN" sz="24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ts val="2200"/>
                        </a:lnSpc>
                      </a:pPr>
                      <a:r>
                        <a:rPr lang="en-US" sz="2400" dirty="0" err="1">
                          <a:effectLst/>
                          <a:latin typeface="Times New Roman" panose="02020603050405020304" pitchFamily="18" charset="0"/>
                          <a:ea typeface="微软雅黑" panose="020B0503020204020204" pitchFamily="34" charset="-122"/>
                          <a:cs typeface="Times New Roman" panose="02020603050405020304" pitchFamily="18" charset="0"/>
                        </a:rPr>
                        <a:t>m</a:t>
                      </a:r>
                      <a:r>
                        <a:rPr lang="en-US" sz="2400" baseline="-25000" dirty="0" err="1">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dirty="0">
                          <a:effectLst/>
                          <a:latin typeface="Times New Roman" panose="02020603050405020304" pitchFamily="18" charset="0"/>
                          <a:ea typeface="微软雅黑" panose="020B0503020204020204" pitchFamily="34" charset="-122"/>
                          <a:cs typeface="Times New Roman" panose="02020603050405020304" pitchFamily="18" charset="0"/>
                        </a:rPr>
                        <a:t>({B , F}) </a:t>
                      </a:r>
                      <a:endParaRPr lang="zh-CN" sz="24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ts val="2200"/>
                        </a:lnSpc>
                      </a:pPr>
                      <a:r>
                        <a:rPr lang="zh-CN" sz="24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支持假设</a:t>
                      </a:r>
                    </a:p>
                  </a:txBody>
                  <a:tcPr marL="68580" marR="68580" marT="0" marB="0" anchor="ctr"/>
                </a:tc>
                <a:tc>
                  <a:txBody>
                    <a:bodyPr/>
                    <a:lstStyle/>
                    <a:p>
                      <a:pPr algn="ctr">
                        <a:lnSpc>
                          <a:spcPts val="2200"/>
                        </a:lnSpc>
                      </a:pPr>
                      <a:r>
                        <a:rPr lang="en-US" sz="2400" dirty="0">
                          <a:effectLst/>
                          <a:latin typeface="Times New Roman" panose="02020603050405020304" pitchFamily="18" charset="0"/>
                          <a:ea typeface="微软雅黑" panose="020B0503020204020204" pitchFamily="34" charset="-122"/>
                          <a:cs typeface="Times New Roman" panose="02020603050405020304" pitchFamily="18" charset="0"/>
                        </a:rPr>
                        <a:t>P(</a:t>
                      </a:r>
                      <a:r>
                        <a:rPr lang="zh-CN" sz="2400" dirty="0">
                          <a:effectLst/>
                          <a:latin typeface="Times New Roman" panose="02020603050405020304" pitchFamily="18" charset="0"/>
                          <a:ea typeface="微软雅黑" panose="020B0503020204020204" pitchFamily="34" charset="-122"/>
                          <a:cs typeface="Times New Roman" panose="02020603050405020304" pitchFamily="18" charset="0"/>
                        </a:rPr>
                        <a:t>敌机</a:t>
                      </a:r>
                      <a:r>
                        <a:rPr lang="en-US" sz="2400" dirty="0">
                          <a:effectLst/>
                          <a:latin typeface="Times New Roman" panose="02020603050405020304" pitchFamily="18" charset="0"/>
                          <a:ea typeface="微软雅黑" panose="020B0503020204020204" pitchFamily="34" charset="-122"/>
                          <a:cs typeface="Times New Roman" panose="02020603050405020304" pitchFamily="18" charset="0"/>
                        </a:rPr>
                        <a:t>) </a:t>
                      </a:r>
                      <a:endParaRPr lang="zh-CN" sz="24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ts val="2200"/>
                        </a:lnSpc>
                      </a:pPr>
                      <a:r>
                        <a:rPr lang="zh-CN" sz="24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支持假设</a:t>
                      </a:r>
                    </a:p>
                  </a:txBody>
                  <a:tcPr marL="68580" marR="68580" marT="0" marB="0" anchor="ctr"/>
                </a:tc>
                <a:extLst>
                  <a:ext uri="{0D108BD9-81ED-4DB2-BD59-A6C34878D82A}">
                    <a16:rowId xmlns:a16="http://schemas.microsoft.com/office/drawing/2014/main" val="3613631578"/>
                  </a:ext>
                </a:extLst>
              </a:tr>
              <a:tr h="561219">
                <a:tc>
                  <a:txBody>
                    <a:bodyPr/>
                    <a:lstStyle/>
                    <a:p>
                      <a:pPr algn="ctr">
                        <a:lnSpc>
                          <a:spcPts val="2200"/>
                        </a:lnSpc>
                      </a:pPr>
                      <a:r>
                        <a:rPr lang="en-US" sz="24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0.3</a:t>
                      </a:r>
                      <a:endParaRPr lang="zh-CN" sz="24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ts val="2200"/>
                        </a:lnSpc>
                      </a:pPr>
                      <a:r>
                        <a:rPr lang="en-US" sz="2400">
                          <a:effectLst/>
                          <a:latin typeface="Times New Roman" panose="02020603050405020304" pitchFamily="18" charset="0"/>
                          <a:ea typeface="微软雅黑" panose="020B0503020204020204" pitchFamily="34" charset="-122"/>
                          <a:cs typeface="Times New Roman" panose="02020603050405020304" pitchFamily="18" charset="0"/>
                        </a:rPr>
                        <a:t>m</a:t>
                      </a:r>
                      <a:r>
                        <a:rPr lang="en-US" sz="2400" baseline="-25000">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sz="2400">
                          <a:effectLst/>
                          <a:latin typeface="Times New Roman" panose="02020603050405020304" pitchFamily="18" charset="0"/>
                          <a:ea typeface="微软雅黑" panose="020B0503020204020204" pitchFamily="34" charset="-122"/>
                          <a:cs typeface="Times New Roman" panose="02020603050405020304" pitchFamily="18" charset="0"/>
                        </a:rPr>
                        <a:t>}) </a:t>
                      </a:r>
                      <a:endParaRPr lang="zh-CN" sz="24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ts val="2200"/>
                        </a:lnSpc>
                      </a:pPr>
                      <a:r>
                        <a:rPr lang="zh-CN" sz="240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未表达意见</a:t>
                      </a:r>
                    </a:p>
                  </a:txBody>
                  <a:tcPr marL="68580" marR="68580" marT="0" marB="0" anchor="ctr"/>
                </a:tc>
                <a:tc>
                  <a:txBody>
                    <a:bodyPr/>
                    <a:lstStyle/>
                    <a:p>
                      <a:pPr algn="ctr">
                        <a:lnSpc>
                          <a:spcPts val="2200"/>
                        </a:lnSpc>
                      </a:pPr>
                      <a:r>
                        <a:rPr lang="en-US" sz="2400" dirty="0">
                          <a:effectLst/>
                          <a:latin typeface="Times New Roman" panose="02020603050405020304" pitchFamily="18" charset="0"/>
                          <a:ea typeface="微软雅黑" panose="020B0503020204020204" pitchFamily="34" charset="-122"/>
                          <a:cs typeface="Times New Roman" panose="02020603050405020304" pitchFamily="18" charset="0"/>
                        </a:rPr>
                        <a:t>P(</a:t>
                      </a:r>
                      <a:r>
                        <a:rPr lang="en-US" sz="2400" dirty="0">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zh-CN" sz="2400" dirty="0">
                          <a:effectLst/>
                          <a:latin typeface="Times New Roman" panose="02020603050405020304" pitchFamily="18" charset="0"/>
                          <a:ea typeface="微软雅黑" panose="020B0503020204020204" pitchFamily="34" charset="-122"/>
                          <a:cs typeface="Times New Roman" panose="02020603050405020304" pitchFamily="18" charset="0"/>
                        </a:rPr>
                        <a:t>敌机</a:t>
                      </a:r>
                      <a:r>
                        <a:rPr lang="en-US" sz="2400" dirty="0">
                          <a:effectLst/>
                          <a:latin typeface="Times New Roman" panose="02020603050405020304" pitchFamily="18" charset="0"/>
                          <a:ea typeface="微软雅黑" panose="020B0503020204020204" pitchFamily="34" charset="-122"/>
                          <a:cs typeface="Times New Roman" panose="02020603050405020304" pitchFamily="18" charset="0"/>
                        </a:rPr>
                        <a:t>) </a:t>
                      </a:r>
                      <a:endParaRPr lang="zh-CN" sz="24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ts val="2200"/>
                        </a:lnSpc>
                      </a:pPr>
                      <a:r>
                        <a:rPr lang="zh-CN" sz="2400" dirty="0">
                          <a:solidFill>
                            <a:srgbClr val="7030A0"/>
                          </a:solidFill>
                          <a:effectLst/>
                          <a:latin typeface="Times New Roman" panose="02020603050405020304" pitchFamily="18" charset="0"/>
                          <a:ea typeface="微软雅黑" panose="020B0503020204020204" pitchFamily="34" charset="-122"/>
                          <a:cs typeface="Times New Roman" panose="02020603050405020304" pitchFamily="18" charset="0"/>
                        </a:rPr>
                        <a:t>反驳假设</a:t>
                      </a:r>
                    </a:p>
                  </a:txBody>
                  <a:tcPr marL="68580" marR="68580" marT="0" marB="0" anchor="ctr"/>
                </a:tc>
                <a:extLst>
                  <a:ext uri="{0D108BD9-81ED-4DB2-BD59-A6C34878D82A}">
                    <a16:rowId xmlns:a16="http://schemas.microsoft.com/office/drawing/2014/main" val="283102523"/>
                  </a:ext>
                </a:extLst>
              </a:tr>
            </a:tbl>
          </a:graphicData>
        </a:graphic>
      </p:graphicFrame>
    </p:spTree>
    <p:extLst>
      <p:ext uri="{BB962C8B-B14F-4D97-AF65-F5344CB8AC3E}">
        <p14:creationId xmlns:p14="http://schemas.microsoft.com/office/powerpoint/2010/main" val="3875834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8A9E2-1718-4A1C-9BBC-6F0D26D4471A}"/>
              </a:ext>
            </a:extLst>
          </p:cNvPr>
          <p:cNvSpPr>
            <a:spLocks noGrp="1"/>
          </p:cNvSpPr>
          <p:nvPr>
            <p:ph type="title"/>
          </p:nvPr>
        </p:nvSpPr>
        <p:spPr/>
        <p:txBody>
          <a:bodyPr/>
          <a:lstStyle/>
          <a:p>
            <a:r>
              <a:rPr lang="en-US" altLang="zh-CN" sz="4400" b="1" dirty="0">
                <a:solidFill>
                  <a:srgbClr val="0000FF"/>
                </a:solidFill>
                <a:effectLst/>
                <a:latin typeface="宋体" panose="02010600030101010101" pitchFamily="2" charset="-122"/>
                <a:ea typeface="宋体" panose="02010600030101010101" pitchFamily="2" charset="-122"/>
              </a:rPr>
              <a:t>1.</a:t>
            </a:r>
            <a:r>
              <a:rPr lang="zh-CN" altLang="en-US" sz="4400" b="1" dirty="0">
                <a:solidFill>
                  <a:srgbClr val="0000FF"/>
                </a:solidFill>
                <a:effectLst/>
                <a:latin typeface="黑体" panose="02010609060101010101" pitchFamily="49" charset="-122"/>
                <a:ea typeface="黑体" panose="02010609060101010101" pitchFamily="49" charset="-122"/>
              </a:rPr>
              <a:t>证据理论模型</a:t>
            </a:r>
            <a:endParaRPr lang="zh-CN" altLang="en-US" dirty="0"/>
          </a:p>
        </p:txBody>
      </p:sp>
      <p:sp>
        <p:nvSpPr>
          <p:cNvPr id="3" name="内容占位符 2">
            <a:extLst>
              <a:ext uri="{FF2B5EF4-FFF2-40B4-BE49-F238E27FC236}">
                <a16:creationId xmlns:a16="http://schemas.microsoft.com/office/drawing/2014/main" id="{FAA43BCC-C60C-44E6-A203-C635002B3E8F}"/>
              </a:ext>
            </a:extLst>
          </p:cNvPr>
          <p:cNvSpPr>
            <a:spLocks noGrp="1"/>
          </p:cNvSpPr>
          <p:nvPr>
            <p:ph idx="1"/>
          </p:nvPr>
        </p:nvSpPr>
        <p:spPr>
          <a:xfrm>
            <a:off x="838200" y="1564372"/>
            <a:ext cx="11049000" cy="5402489"/>
          </a:xfrm>
        </p:spPr>
        <p:txBody>
          <a:bodyPr>
            <a:normAutofit/>
          </a:bodyPr>
          <a:lstStyle/>
          <a:p>
            <a:pPr marL="228600" marR="0" lvl="0" indent="-228600" algn="just" defTabSz="914400" rtl="0" eaLnBrk="1" fontAlgn="auto" latinLnBrk="0" hangingPunct="1">
              <a:lnSpc>
                <a:spcPct val="150000"/>
              </a:lnSpc>
              <a:spcBef>
                <a:spcPts val="600"/>
              </a:spcBef>
              <a:spcAft>
                <a:spcPts val="0"/>
              </a:spcAft>
              <a:buClrTx/>
              <a:buSzTx/>
              <a:buFont typeface="Arial" panose="020B0604020202020204" pitchFamily="34" charset="0"/>
              <a:buChar char="•"/>
              <a:tabLst/>
              <a:defRPr/>
            </a:pPr>
            <a:r>
              <a:rPr kumimoji="0" lang="en-US" altLang="zh-CN" sz="2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MASS</a:t>
            </a:r>
            <a:r>
              <a:rPr kumimoji="0" lang="zh-CN" altLang="en-US" sz="2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函数和无知</a:t>
            </a:r>
            <a:endParaRPr kumimoji="0" lang="en-US" altLang="zh-CN" sz="2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0" indent="0" algn="ctr">
              <a:lnSpc>
                <a:spcPct val="145000"/>
              </a:lnSpc>
              <a:spcBef>
                <a:spcPts val="0"/>
              </a:spcBef>
              <a:buNone/>
            </a:pPr>
            <a:r>
              <a:rPr lang="zh-CN" altLang="en-US" sz="26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表</a:t>
            </a:r>
            <a:r>
              <a:rPr lang="en-US" altLang="zh-CN" sz="26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5.1.1 D-S</a:t>
            </a:r>
            <a:r>
              <a:rPr lang="zh-CN" altLang="en-US" sz="26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理论和概率论的比较</a:t>
            </a:r>
            <a:endParaRPr lang="en-US" altLang="zh-CN" sz="26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45000"/>
              </a:lnSpc>
            </a:pPr>
            <a:endParaRPr lang="en-US" altLang="zh-CN" sz="26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45000"/>
              </a:lnSpc>
            </a:pPr>
            <a:endParaRPr lang="en-US" altLang="zh-CN" sz="26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6" name="表格 5">
                <a:extLst>
                  <a:ext uri="{FF2B5EF4-FFF2-40B4-BE49-F238E27FC236}">
                    <a16:creationId xmlns:a16="http://schemas.microsoft.com/office/drawing/2014/main" id="{37423EDF-64B5-4266-A1A5-F4594944EACF}"/>
                  </a:ext>
                </a:extLst>
              </p:cNvPr>
              <p:cNvGraphicFramePr>
                <a:graphicFrameLocks noGrp="1"/>
              </p:cNvGraphicFramePr>
              <p:nvPr>
                <p:extLst>
                  <p:ext uri="{D42A27DB-BD31-4B8C-83A1-F6EECF244321}">
                    <p14:modId xmlns:p14="http://schemas.microsoft.com/office/powerpoint/2010/main" val="2725541550"/>
                  </p:ext>
                </p:extLst>
              </p:nvPr>
            </p:nvGraphicFramePr>
            <p:xfrm>
              <a:off x="474688" y="2889935"/>
              <a:ext cx="11242623" cy="3436093"/>
            </p:xfrm>
            <a:graphic>
              <a:graphicData uri="http://schemas.openxmlformats.org/drawingml/2006/table">
                <a:tbl>
                  <a:tblPr>
                    <a:tableStyleId>{16D9F66E-5EB9-4882-86FB-DCBF35E3C3E4}</a:tableStyleId>
                  </a:tblPr>
                  <a:tblGrid>
                    <a:gridCol w="5393546">
                      <a:extLst>
                        <a:ext uri="{9D8B030D-6E8A-4147-A177-3AD203B41FA5}">
                          <a16:colId xmlns:a16="http://schemas.microsoft.com/office/drawing/2014/main" val="3789766844"/>
                        </a:ext>
                      </a:extLst>
                    </a:gridCol>
                    <a:gridCol w="5849077">
                      <a:extLst>
                        <a:ext uri="{9D8B030D-6E8A-4147-A177-3AD203B41FA5}">
                          <a16:colId xmlns:a16="http://schemas.microsoft.com/office/drawing/2014/main" val="674245016"/>
                        </a:ext>
                      </a:extLst>
                    </a:gridCol>
                  </a:tblGrid>
                  <a:tr h="562454">
                    <a:tc>
                      <a:txBody>
                        <a:bodyPr/>
                        <a:lstStyle/>
                        <a:p>
                          <a:pPr algn="ctr">
                            <a:lnSpc>
                              <a:spcPts val="1560"/>
                            </a:lnSpc>
                          </a:pPr>
                          <a:r>
                            <a:rPr lang="en-US" sz="2400" b="1" dirty="0">
                              <a:effectLst/>
                              <a:latin typeface="Times New Roman" panose="02020603050405020304" pitchFamily="18" charset="0"/>
                              <a:ea typeface="微软雅黑" panose="020B0503020204020204" pitchFamily="34" charset="-122"/>
                              <a:cs typeface="Times New Roman" panose="02020603050405020304" pitchFamily="18" charset="0"/>
                            </a:rPr>
                            <a:t>D-S</a:t>
                          </a:r>
                          <a:r>
                            <a:rPr 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理论</a:t>
                          </a:r>
                        </a:p>
                      </a:txBody>
                      <a:tcPr marL="68580" marR="68580" marT="0" marB="0" anchor="ctr"/>
                    </a:tc>
                    <a:tc>
                      <a:txBody>
                        <a:bodyPr/>
                        <a:lstStyle/>
                        <a:p>
                          <a:pPr algn="ctr">
                            <a:lnSpc>
                              <a:spcPts val="1560"/>
                            </a:lnSpc>
                          </a:pPr>
                          <a:r>
                            <a:rPr 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概率论</a:t>
                          </a:r>
                        </a:p>
                      </a:txBody>
                      <a:tcPr marL="68580" marR="68580" marT="0" marB="0" anchor="ctr"/>
                    </a:tc>
                    <a:extLst>
                      <a:ext uri="{0D108BD9-81ED-4DB2-BD59-A6C34878D82A}">
                        <a16:rowId xmlns:a16="http://schemas.microsoft.com/office/drawing/2014/main" val="2107205520"/>
                      </a:ext>
                    </a:extLst>
                  </a:tr>
                  <a:tr h="1242094">
                    <a:tc>
                      <a:txBody>
                        <a:bodyPr/>
                        <a:lstStyle/>
                        <a:p>
                          <a:pPr algn="ctr">
                            <a:lnSpc>
                              <a:spcPts val="1560"/>
                            </a:lnSpc>
                          </a:pPr>
                          <a:r>
                            <a:rPr lang="en-US" sz="2400" b="1" dirty="0">
                              <a:effectLst/>
                              <a:latin typeface="Times New Roman" panose="02020603050405020304" pitchFamily="18" charset="0"/>
                              <a:ea typeface="微软雅黑" panose="020B0503020204020204" pitchFamily="34" charset="-122"/>
                              <a:cs typeface="Times New Roman" panose="02020603050405020304" pitchFamily="18" charset="0"/>
                            </a:rPr>
                            <a:t>m(</a:t>
                          </a:r>
                          <a:r>
                            <a:rPr lang="en-US" sz="2400" b="1" dirty="0">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sz="2400" b="1"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不必须等于</a:t>
                          </a:r>
                          <a:r>
                            <a:rPr lang="en-US" sz="2400" b="1" dirty="0">
                              <a:effectLst/>
                              <a:latin typeface="Times New Roman" panose="02020603050405020304" pitchFamily="18" charset="0"/>
                              <a:ea typeface="微软雅黑" panose="020B0503020204020204" pitchFamily="34" charset="-122"/>
                              <a:cs typeface="Times New Roman" panose="02020603050405020304" pitchFamily="18" charset="0"/>
                            </a:rPr>
                            <a:t>1</a:t>
                          </a:r>
                          <a:endParaRPr lang="zh-CN" sz="2400" b="1"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ts val="1560"/>
                            </a:lnSpc>
                          </a:pPr>
                          <a14:m>
                            <m:oMathPara xmlns:m="http://schemas.openxmlformats.org/officeDocument/2006/math">
                              <m:oMathParaPr>
                                <m:jc m:val="centerGroup"/>
                              </m:oMathParaPr>
                              <m:oMath xmlns:m="http://schemas.openxmlformats.org/officeDocument/2006/math">
                                <m:nary>
                                  <m:naryPr>
                                    <m:chr m:val="∑"/>
                                    <m:supHide m:val="on"/>
                                    <m:ctrlPr>
                                      <a:rPr lang="zh-CN" altLang="en-US" sz="2400" b="1" i="1" smtClean="0">
                                        <a:effectLst/>
                                        <a:latin typeface="Cambria Math" panose="02040503050406030204" pitchFamily="18" charset="0"/>
                                      </a:rPr>
                                    </m:ctrlPr>
                                  </m:naryPr>
                                  <m:sub>
                                    <m:r>
                                      <a:rPr lang="en-US" sz="2400" b="1" i="1" smtClean="0">
                                        <a:effectLst/>
                                        <a:latin typeface="Cambria Math" panose="02040503050406030204" pitchFamily="18" charset="0"/>
                                      </a:rPr>
                                      <m:t>𝐣</m:t>
                                    </m:r>
                                  </m:sub>
                                  <m:sup/>
                                  <m:e>
                                    <m:sSub>
                                      <m:sSubPr>
                                        <m:ctrlPr>
                                          <a:rPr lang="en-US" altLang="zh-CN" sz="2400" b="1" i="1">
                                            <a:effectLst/>
                                            <a:latin typeface="Cambria Math" panose="02040503050406030204" pitchFamily="18" charset="0"/>
                                          </a:rPr>
                                        </m:ctrlPr>
                                      </m:sSubPr>
                                      <m:e>
                                        <m:r>
                                          <a:rPr lang="en-US" sz="2400" b="1" i="1" smtClean="0">
                                            <a:effectLst/>
                                            <a:latin typeface="Cambria Math" panose="02040503050406030204" pitchFamily="18" charset="0"/>
                                          </a:rPr>
                                          <m:t>𝐏</m:t>
                                        </m:r>
                                      </m:e>
                                      <m:sub>
                                        <m:r>
                                          <a:rPr lang="en-US" sz="2400" b="1" i="1" smtClean="0">
                                            <a:effectLst/>
                                            <a:latin typeface="Cambria Math" panose="02040503050406030204" pitchFamily="18" charset="0"/>
                                          </a:rPr>
                                          <m:t>𝐣</m:t>
                                        </m:r>
                                      </m:sub>
                                    </m:sSub>
                                  </m:e>
                                </m:nary>
                                <m:r>
                                  <a:rPr lang="en-US" sz="2400" b="1" smtClean="0">
                                    <a:effectLst/>
                                    <a:latin typeface="Cambria Math" panose="02040503050406030204" pitchFamily="18" charset="0"/>
                                  </a:rPr>
                                  <m:t>=</m:t>
                                </m:r>
                                <m:r>
                                  <a:rPr lang="en-US" sz="2400" b="1" smtClean="0">
                                    <a:effectLst/>
                                    <a:latin typeface="Cambria Math" panose="02040503050406030204" pitchFamily="18" charset="0"/>
                                  </a:rPr>
                                  <m:t>𝟏</m:t>
                                </m:r>
                              </m:oMath>
                            </m:oMathPara>
                          </a14:m>
                          <a:endParaRPr lang="zh-CN" sz="2400" b="1"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490244639"/>
                      </a:ext>
                    </a:extLst>
                  </a:tr>
                  <a:tr h="730113">
                    <a:tc>
                      <a:txBody>
                        <a:bodyPr/>
                        <a:lstStyle/>
                        <a:p>
                          <a:pPr algn="ctr">
                            <a:lnSpc>
                              <a:spcPts val="1560"/>
                            </a:lnSpc>
                          </a:pPr>
                          <a:r>
                            <a:rPr 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如果</a:t>
                          </a:r>
                          <a14:m>
                            <m:oMath xmlns:m="http://schemas.openxmlformats.org/officeDocument/2006/math">
                              <m:r>
                                <a:rPr lang="en-US" sz="2400" b="1" i="1" smtClean="0">
                                  <a:effectLst/>
                                  <a:latin typeface="Cambria Math" panose="02040503050406030204" pitchFamily="18" charset="0"/>
                                </a:rPr>
                                <m:t>𝐗</m:t>
                              </m:r>
                              <m:r>
                                <a:rPr lang="en-US" sz="2400" b="1">
                                  <a:effectLst/>
                                  <a:latin typeface="Cambria Math" panose="02040503050406030204" pitchFamily="18" charset="0"/>
                                </a:rPr>
                                <m:t>⊆</m:t>
                              </m:r>
                              <m:r>
                                <a:rPr lang="en-US" sz="2400" b="1" i="1">
                                  <a:effectLst/>
                                  <a:latin typeface="Cambria Math" panose="02040503050406030204" pitchFamily="18" charset="0"/>
                                </a:rPr>
                                <m:t>𝐘</m:t>
                              </m:r>
                            </m:oMath>
                          </a14:m>
                          <a:r>
                            <a:rPr 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dirty="0">
                              <a:effectLst/>
                              <a:latin typeface="Times New Roman" panose="02020603050405020304" pitchFamily="18" charset="0"/>
                              <a:ea typeface="微软雅黑" panose="020B0503020204020204" pitchFamily="34" charset="-122"/>
                              <a:cs typeface="Times New Roman" panose="02020603050405020304" pitchFamily="18" charset="0"/>
                            </a:rPr>
                            <a:t>m(X) </a:t>
                          </a:r>
                          <a:r>
                            <a:rPr lang="en-US" sz="2400" b="1" dirty="0">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sz="2400" b="1" dirty="0">
                              <a:effectLst/>
                              <a:latin typeface="Times New Roman" panose="02020603050405020304" pitchFamily="18" charset="0"/>
                              <a:ea typeface="微软雅黑" panose="020B0503020204020204" pitchFamily="34" charset="-122"/>
                              <a:cs typeface="Times New Roman" panose="02020603050405020304" pitchFamily="18" charset="0"/>
                            </a:rPr>
                            <a:t> m(Y)</a:t>
                          </a:r>
                          <a:r>
                            <a:rPr 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不是必须的</a:t>
                          </a:r>
                        </a:p>
                      </a:txBody>
                      <a:tcPr marL="68580" marR="68580" marT="0" marB="0" anchor="ctr"/>
                    </a:tc>
                    <a:tc>
                      <a:txBody>
                        <a:bodyPr/>
                        <a:lstStyle/>
                        <a:p>
                          <a:pPr algn="ctr">
                            <a:lnSpc>
                              <a:spcPts val="1560"/>
                            </a:lnSpc>
                          </a:pPr>
                          <a:r>
                            <a:rPr 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如果</a:t>
                          </a:r>
                          <a14:m>
                            <m:oMath xmlns:m="http://schemas.openxmlformats.org/officeDocument/2006/math">
                              <m:r>
                                <a:rPr lang="en-US" sz="2400" b="1" i="1" smtClean="0">
                                  <a:effectLst/>
                                  <a:latin typeface="Cambria Math" panose="02040503050406030204" pitchFamily="18" charset="0"/>
                                </a:rPr>
                                <m:t>𝐗</m:t>
                              </m:r>
                              <m:r>
                                <a:rPr lang="en-US" sz="2400" b="1">
                                  <a:effectLst/>
                                  <a:latin typeface="Cambria Math" panose="02040503050406030204" pitchFamily="18" charset="0"/>
                                </a:rPr>
                                <m:t>⊆</m:t>
                              </m:r>
                              <m:r>
                                <a:rPr lang="en-US" sz="2400" b="1" i="1">
                                  <a:effectLst/>
                                  <a:latin typeface="Cambria Math" panose="02040503050406030204" pitchFamily="18" charset="0"/>
                                </a:rPr>
                                <m:t>𝐘</m:t>
                              </m:r>
                            </m:oMath>
                          </a14:m>
                          <a:r>
                            <a:rPr 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dirty="0">
                              <a:effectLst/>
                              <a:latin typeface="Times New Roman" panose="02020603050405020304" pitchFamily="18" charset="0"/>
                              <a:ea typeface="微软雅黑" panose="020B0503020204020204" pitchFamily="34" charset="-122"/>
                              <a:cs typeface="Times New Roman" panose="02020603050405020304" pitchFamily="18" charset="0"/>
                            </a:rPr>
                            <a:t>P(X) </a:t>
                          </a:r>
                          <a:r>
                            <a:rPr lang="en-US" sz="2400" b="1" dirty="0">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sz="2400" b="1" dirty="0">
                              <a:effectLst/>
                              <a:latin typeface="Times New Roman" panose="02020603050405020304" pitchFamily="18" charset="0"/>
                              <a:ea typeface="微软雅黑" panose="020B0503020204020204" pitchFamily="34" charset="-122"/>
                              <a:cs typeface="Times New Roman" panose="02020603050405020304" pitchFamily="18" charset="0"/>
                            </a:rPr>
                            <a:t> P(Y) </a:t>
                          </a:r>
                          <a:r>
                            <a:rPr 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是必须的</a:t>
                          </a:r>
                        </a:p>
                      </a:txBody>
                      <a:tcPr marL="68580" marR="68580" marT="0" marB="0" anchor="ctr"/>
                    </a:tc>
                    <a:extLst>
                      <a:ext uri="{0D108BD9-81ED-4DB2-BD59-A6C34878D82A}">
                        <a16:rowId xmlns:a16="http://schemas.microsoft.com/office/drawing/2014/main" val="1960440996"/>
                      </a:ext>
                    </a:extLst>
                  </a:tr>
                  <a:tr h="901432">
                    <a:tc>
                      <a:txBody>
                        <a:bodyPr/>
                        <a:lstStyle/>
                        <a:p>
                          <a:pPr algn="ctr">
                            <a:lnSpc>
                              <a:spcPts val="1560"/>
                            </a:lnSpc>
                          </a:pPr>
                          <a:r>
                            <a:rPr lang="en-US" sz="2400" b="1" dirty="0">
                              <a:effectLst/>
                              <a:latin typeface="Times New Roman" panose="02020603050405020304" pitchFamily="18" charset="0"/>
                              <a:ea typeface="微软雅黑" panose="020B0503020204020204" pitchFamily="34" charset="-122"/>
                              <a:cs typeface="Times New Roman" panose="02020603050405020304" pitchFamily="18" charset="0"/>
                            </a:rPr>
                            <a:t>m(X) </a:t>
                          </a:r>
                          <a:r>
                            <a:rPr 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和</a:t>
                          </a:r>
                          <a:r>
                            <a:rPr lang="en-US" sz="2400" b="1" dirty="0">
                              <a:effectLst/>
                              <a:latin typeface="Times New Roman" panose="02020603050405020304" pitchFamily="18" charset="0"/>
                              <a:ea typeface="微软雅黑" panose="020B0503020204020204" pitchFamily="34" charset="-122"/>
                              <a:cs typeface="Times New Roman" panose="02020603050405020304" pitchFamily="18" charset="0"/>
                            </a:rPr>
                            <a:t>m(</a:t>
                          </a:r>
                          <a:r>
                            <a:rPr lang="en-US" sz="2400" b="1" dirty="0">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sz="2400" b="1" dirty="0">
                              <a:effectLst/>
                              <a:latin typeface="Times New Roman" panose="02020603050405020304" pitchFamily="18" charset="0"/>
                              <a:ea typeface="微软雅黑" panose="020B0503020204020204" pitchFamily="34" charset="-122"/>
                              <a:cs typeface="Times New Roman" panose="02020603050405020304" pitchFamily="18" charset="0"/>
                            </a:rPr>
                            <a:t>X) </a:t>
                          </a:r>
                          <a:r>
                            <a:rPr 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之间没有什么关系</a:t>
                          </a:r>
                        </a:p>
                      </a:txBody>
                      <a:tcPr marL="68580" marR="68580" marT="0" marB="0" anchor="ctr"/>
                    </a:tc>
                    <a:tc>
                      <a:txBody>
                        <a:bodyPr/>
                        <a:lstStyle/>
                        <a:p>
                          <a:pPr algn="ctr">
                            <a:lnSpc>
                              <a:spcPts val="1560"/>
                            </a:lnSpc>
                          </a:pPr>
                          <a:r>
                            <a:rPr lang="en-US" sz="2400" b="1" dirty="0">
                              <a:effectLst/>
                              <a:latin typeface="Times New Roman" panose="02020603050405020304" pitchFamily="18" charset="0"/>
                              <a:ea typeface="微软雅黑" panose="020B0503020204020204" pitchFamily="34" charset="-122"/>
                              <a:cs typeface="Times New Roman" panose="02020603050405020304" pitchFamily="18" charset="0"/>
                            </a:rPr>
                            <a:t>P(X) + P(</a:t>
                          </a:r>
                          <a:r>
                            <a:rPr lang="en-US" sz="2400" b="1" dirty="0">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sz="2400" b="1" dirty="0">
                              <a:effectLst/>
                              <a:latin typeface="Times New Roman" panose="02020603050405020304" pitchFamily="18" charset="0"/>
                              <a:ea typeface="微软雅黑" panose="020B0503020204020204" pitchFamily="34" charset="-122"/>
                              <a:cs typeface="Times New Roman" panose="02020603050405020304" pitchFamily="18" charset="0"/>
                            </a:rPr>
                            <a:t>X) = 1</a:t>
                          </a:r>
                          <a:endParaRPr lang="zh-CN" sz="2400" b="1"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889327"/>
                      </a:ext>
                    </a:extLst>
                  </a:tr>
                </a:tbl>
              </a:graphicData>
            </a:graphic>
          </p:graphicFrame>
        </mc:Choice>
        <mc:Fallback xmlns="">
          <p:graphicFrame>
            <p:nvGraphicFramePr>
              <p:cNvPr id="6" name="表格 5">
                <a:extLst>
                  <a:ext uri="{FF2B5EF4-FFF2-40B4-BE49-F238E27FC236}">
                    <a16:creationId xmlns:a16="http://schemas.microsoft.com/office/drawing/2014/main" id="{37423EDF-64B5-4266-A1A5-F4594944EACF}"/>
                  </a:ext>
                </a:extLst>
              </p:cNvPr>
              <p:cNvGraphicFramePr>
                <a:graphicFrameLocks noGrp="1"/>
              </p:cNvGraphicFramePr>
              <p:nvPr>
                <p:extLst>
                  <p:ext uri="{D42A27DB-BD31-4B8C-83A1-F6EECF244321}">
                    <p14:modId xmlns:p14="http://schemas.microsoft.com/office/powerpoint/2010/main" val="2725541550"/>
                  </p:ext>
                </p:extLst>
              </p:nvPr>
            </p:nvGraphicFramePr>
            <p:xfrm>
              <a:off x="474688" y="2889935"/>
              <a:ext cx="11242623" cy="3436093"/>
            </p:xfrm>
            <a:graphic>
              <a:graphicData uri="http://schemas.openxmlformats.org/drawingml/2006/table">
                <a:tbl>
                  <a:tblPr>
                    <a:tableStyleId>{16D9F66E-5EB9-4882-86FB-DCBF35E3C3E4}</a:tableStyleId>
                  </a:tblPr>
                  <a:tblGrid>
                    <a:gridCol w="5393546">
                      <a:extLst>
                        <a:ext uri="{9D8B030D-6E8A-4147-A177-3AD203B41FA5}">
                          <a16:colId xmlns:a16="http://schemas.microsoft.com/office/drawing/2014/main" val="3789766844"/>
                        </a:ext>
                      </a:extLst>
                    </a:gridCol>
                    <a:gridCol w="5849077">
                      <a:extLst>
                        <a:ext uri="{9D8B030D-6E8A-4147-A177-3AD203B41FA5}">
                          <a16:colId xmlns:a16="http://schemas.microsoft.com/office/drawing/2014/main" val="674245016"/>
                        </a:ext>
                      </a:extLst>
                    </a:gridCol>
                  </a:tblGrid>
                  <a:tr h="562454">
                    <a:tc>
                      <a:txBody>
                        <a:bodyPr/>
                        <a:lstStyle/>
                        <a:p>
                          <a:pPr algn="ctr">
                            <a:lnSpc>
                              <a:spcPts val="1560"/>
                            </a:lnSpc>
                          </a:pPr>
                          <a:r>
                            <a:rPr lang="en-US" sz="2400" b="1" dirty="0">
                              <a:effectLst/>
                              <a:latin typeface="Times New Roman" panose="02020603050405020304" pitchFamily="18" charset="0"/>
                              <a:ea typeface="微软雅黑" panose="020B0503020204020204" pitchFamily="34" charset="-122"/>
                              <a:cs typeface="Times New Roman" panose="02020603050405020304" pitchFamily="18" charset="0"/>
                            </a:rPr>
                            <a:t>D-S</a:t>
                          </a:r>
                          <a:r>
                            <a:rPr 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理论</a:t>
                          </a:r>
                        </a:p>
                      </a:txBody>
                      <a:tcPr marL="68580" marR="68580" marT="0" marB="0" anchor="ctr"/>
                    </a:tc>
                    <a:tc>
                      <a:txBody>
                        <a:bodyPr/>
                        <a:lstStyle/>
                        <a:p>
                          <a:pPr algn="ctr">
                            <a:lnSpc>
                              <a:spcPts val="1560"/>
                            </a:lnSpc>
                          </a:pPr>
                          <a:r>
                            <a:rPr 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概率论</a:t>
                          </a:r>
                        </a:p>
                      </a:txBody>
                      <a:tcPr marL="68580" marR="68580" marT="0" marB="0" anchor="ctr"/>
                    </a:tc>
                    <a:extLst>
                      <a:ext uri="{0D108BD9-81ED-4DB2-BD59-A6C34878D82A}">
                        <a16:rowId xmlns:a16="http://schemas.microsoft.com/office/drawing/2014/main" val="2107205520"/>
                      </a:ext>
                    </a:extLst>
                  </a:tr>
                  <a:tr h="1242094">
                    <a:tc>
                      <a:txBody>
                        <a:bodyPr/>
                        <a:lstStyle/>
                        <a:p>
                          <a:pPr algn="ctr">
                            <a:lnSpc>
                              <a:spcPts val="1560"/>
                            </a:lnSpc>
                          </a:pPr>
                          <a:r>
                            <a:rPr lang="en-US" sz="2400" b="1" dirty="0">
                              <a:effectLst/>
                              <a:latin typeface="Times New Roman" panose="02020603050405020304" pitchFamily="18" charset="0"/>
                              <a:ea typeface="微软雅黑" panose="020B0503020204020204" pitchFamily="34" charset="-122"/>
                              <a:cs typeface="Times New Roman" panose="02020603050405020304" pitchFamily="18" charset="0"/>
                            </a:rPr>
                            <a:t>m(</a:t>
                          </a:r>
                          <a:r>
                            <a:rPr lang="en-US" sz="2400" b="1" dirty="0">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sz="2400" b="1"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不必须等于</a:t>
                          </a:r>
                          <a:r>
                            <a:rPr lang="en-US" sz="2400" b="1" dirty="0">
                              <a:effectLst/>
                              <a:latin typeface="Times New Roman" panose="02020603050405020304" pitchFamily="18" charset="0"/>
                              <a:ea typeface="微软雅黑" panose="020B0503020204020204" pitchFamily="34" charset="-122"/>
                              <a:cs typeface="Times New Roman" panose="02020603050405020304" pitchFamily="18" charset="0"/>
                            </a:rPr>
                            <a:t>1</a:t>
                          </a:r>
                          <a:endParaRPr lang="zh-CN" sz="2400" b="1"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endParaRPr lang="zh-CN"/>
                        </a:p>
                      </a:txBody>
                      <a:tcPr marL="68580" marR="68580" marT="0" marB="0" anchor="ctr">
                        <a:blipFill>
                          <a:blip r:embed="rId3"/>
                          <a:stretch>
                            <a:fillRect l="-92396" t="-50490" r="-208" b="-132353"/>
                          </a:stretch>
                        </a:blipFill>
                      </a:tcPr>
                    </a:tc>
                    <a:extLst>
                      <a:ext uri="{0D108BD9-81ED-4DB2-BD59-A6C34878D82A}">
                        <a16:rowId xmlns:a16="http://schemas.microsoft.com/office/drawing/2014/main" val="1490244639"/>
                      </a:ext>
                    </a:extLst>
                  </a:tr>
                  <a:tr h="730113">
                    <a:tc>
                      <a:txBody>
                        <a:bodyPr/>
                        <a:lstStyle/>
                        <a:p>
                          <a:endParaRPr lang="zh-CN"/>
                        </a:p>
                      </a:txBody>
                      <a:tcPr marL="68580" marR="68580" marT="0" marB="0" anchor="ctr">
                        <a:blipFill>
                          <a:blip r:embed="rId3"/>
                          <a:stretch>
                            <a:fillRect l="-113" t="-255833" r="-108578" b="-125000"/>
                          </a:stretch>
                        </a:blipFill>
                      </a:tcPr>
                    </a:tc>
                    <a:tc>
                      <a:txBody>
                        <a:bodyPr/>
                        <a:lstStyle/>
                        <a:p>
                          <a:endParaRPr lang="zh-CN"/>
                        </a:p>
                      </a:txBody>
                      <a:tcPr marL="68580" marR="68580" marT="0" marB="0" anchor="ctr">
                        <a:blipFill>
                          <a:blip r:embed="rId3"/>
                          <a:stretch>
                            <a:fillRect l="-92396" t="-255833" r="-208" b="-125000"/>
                          </a:stretch>
                        </a:blipFill>
                      </a:tcPr>
                    </a:tc>
                    <a:extLst>
                      <a:ext uri="{0D108BD9-81ED-4DB2-BD59-A6C34878D82A}">
                        <a16:rowId xmlns:a16="http://schemas.microsoft.com/office/drawing/2014/main" val="1960440996"/>
                      </a:ext>
                    </a:extLst>
                  </a:tr>
                  <a:tr h="901432">
                    <a:tc>
                      <a:txBody>
                        <a:bodyPr/>
                        <a:lstStyle/>
                        <a:p>
                          <a:pPr algn="ctr">
                            <a:lnSpc>
                              <a:spcPts val="1560"/>
                            </a:lnSpc>
                          </a:pPr>
                          <a:r>
                            <a:rPr lang="en-US" sz="2400" b="1" dirty="0">
                              <a:effectLst/>
                              <a:latin typeface="Times New Roman" panose="02020603050405020304" pitchFamily="18" charset="0"/>
                              <a:ea typeface="微软雅黑" panose="020B0503020204020204" pitchFamily="34" charset="-122"/>
                              <a:cs typeface="Times New Roman" panose="02020603050405020304" pitchFamily="18" charset="0"/>
                            </a:rPr>
                            <a:t>m(X) </a:t>
                          </a:r>
                          <a:r>
                            <a:rPr 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和</a:t>
                          </a:r>
                          <a:r>
                            <a:rPr lang="en-US" sz="2400" b="1" dirty="0">
                              <a:effectLst/>
                              <a:latin typeface="Times New Roman" panose="02020603050405020304" pitchFamily="18" charset="0"/>
                              <a:ea typeface="微软雅黑" panose="020B0503020204020204" pitchFamily="34" charset="-122"/>
                              <a:cs typeface="Times New Roman" panose="02020603050405020304" pitchFamily="18" charset="0"/>
                            </a:rPr>
                            <a:t>m(</a:t>
                          </a:r>
                          <a:r>
                            <a:rPr lang="en-US" sz="2400" b="1" dirty="0">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sz="2400" b="1" dirty="0">
                              <a:effectLst/>
                              <a:latin typeface="Times New Roman" panose="02020603050405020304" pitchFamily="18" charset="0"/>
                              <a:ea typeface="微软雅黑" panose="020B0503020204020204" pitchFamily="34" charset="-122"/>
                              <a:cs typeface="Times New Roman" panose="02020603050405020304" pitchFamily="18" charset="0"/>
                            </a:rPr>
                            <a:t>X) </a:t>
                          </a:r>
                          <a:r>
                            <a:rPr 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之间没有什么关系</a:t>
                          </a:r>
                        </a:p>
                      </a:txBody>
                      <a:tcPr marL="68580" marR="68580" marT="0" marB="0" anchor="ctr"/>
                    </a:tc>
                    <a:tc>
                      <a:txBody>
                        <a:bodyPr/>
                        <a:lstStyle/>
                        <a:p>
                          <a:pPr algn="ctr">
                            <a:lnSpc>
                              <a:spcPts val="1560"/>
                            </a:lnSpc>
                          </a:pPr>
                          <a:r>
                            <a:rPr lang="en-US" sz="2400" b="1" dirty="0">
                              <a:effectLst/>
                              <a:latin typeface="Times New Roman" panose="02020603050405020304" pitchFamily="18" charset="0"/>
                              <a:ea typeface="微软雅黑" panose="020B0503020204020204" pitchFamily="34" charset="-122"/>
                              <a:cs typeface="Times New Roman" panose="02020603050405020304" pitchFamily="18" charset="0"/>
                            </a:rPr>
                            <a:t>P(X) + P(</a:t>
                          </a:r>
                          <a:r>
                            <a:rPr lang="en-US" sz="2400" b="1" dirty="0">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sz="2400" b="1" dirty="0">
                              <a:effectLst/>
                              <a:latin typeface="Times New Roman" panose="02020603050405020304" pitchFamily="18" charset="0"/>
                              <a:ea typeface="微软雅黑" panose="020B0503020204020204" pitchFamily="34" charset="-122"/>
                              <a:cs typeface="Times New Roman" panose="02020603050405020304" pitchFamily="18" charset="0"/>
                            </a:rPr>
                            <a:t>X) = 1</a:t>
                          </a:r>
                          <a:endParaRPr lang="zh-CN" sz="2400" b="1"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889327"/>
                      </a:ext>
                    </a:extLst>
                  </a:tr>
                </a:tbl>
              </a:graphicData>
            </a:graphic>
          </p:graphicFrame>
        </mc:Fallback>
      </mc:AlternateContent>
    </p:spTree>
    <p:extLst>
      <p:ext uri="{BB962C8B-B14F-4D97-AF65-F5344CB8AC3E}">
        <p14:creationId xmlns:p14="http://schemas.microsoft.com/office/powerpoint/2010/main" val="14430090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8A9E2-1718-4A1C-9BBC-6F0D26D4471A}"/>
              </a:ext>
            </a:extLst>
          </p:cNvPr>
          <p:cNvSpPr>
            <a:spLocks noGrp="1"/>
          </p:cNvSpPr>
          <p:nvPr>
            <p:ph type="title"/>
          </p:nvPr>
        </p:nvSpPr>
        <p:spPr/>
        <p:txBody>
          <a:bodyPr/>
          <a:lstStyle/>
          <a:p>
            <a:r>
              <a:rPr lang="en-US" altLang="zh-CN" sz="4400" b="1" dirty="0">
                <a:solidFill>
                  <a:srgbClr val="0000FF"/>
                </a:solidFill>
                <a:effectLst/>
                <a:latin typeface="宋体" panose="02010600030101010101" pitchFamily="2" charset="-122"/>
                <a:ea typeface="宋体" panose="02010600030101010101" pitchFamily="2" charset="-122"/>
              </a:rPr>
              <a:t>1.</a:t>
            </a:r>
            <a:r>
              <a:rPr lang="zh-CN" altLang="en-US" sz="4400" b="1" dirty="0">
                <a:solidFill>
                  <a:srgbClr val="0000FF"/>
                </a:solidFill>
                <a:effectLst/>
                <a:latin typeface="黑体" panose="02010609060101010101" pitchFamily="49" charset="-122"/>
                <a:ea typeface="黑体" panose="02010609060101010101" pitchFamily="49" charset="-122"/>
              </a:rPr>
              <a:t>证据理论模型</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AA43BCC-C60C-44E6-A203-C635002B3E8F}"/>
                  </a:ext>
                </a:extLst>
              </p:cNvPr>
              <p:cNvSpPr>
                <a:spLocks noGrp="1"/>
              </p:cNvSpPr>
              <p:nvPr>
                <p:ph idx="1"/>
              </p:nvPr>
            </p:nvSpPr>
            <p:spPr>
              <a:xfrm>
                <a:off x="838200" y="1564372"/>
                <a:ext cx="11049000" cy="5402489"/>
              </a:xfrm>
            </p:spPr>
            <p:txBody>
              <a:bodyPr>
                <a:normAutofit/>
              </a:bodyPr>
              <a:lstStyle/>
              <a:p>
                <a:pPr marL="228600" marR="0" lvl="0" indent="-228600" algn="just" defTabSz="914400" rtl="0" eaLnBrk="1" fontAlgn="auto" latinLnBrk="0" hangingPunct="1">
                  <a:lnSpc>
                    <a:spcPct val="150000"/>
                  </a:lnSpc>
                  <a:spcBef>
                    <a:spcPts val="600"/>
                  </a:spcBef>
                  <a:spcAft>
                    <a:spcPts val="0"/>
                  </a:spcAft>
                  <a:buClrTx/>
                  <a:buSzTx/>
                  <a:buFont typeface="Arial" panose="020B0604020202020204" pitchFamily="34" charset="0"/>
                  <a:buChar char="•"/>
                  <a:tabLst/>
                  <a:defRPr/>
                </a:pPr>
                <a:r>
                  <a:rPr kumimoji="0" lang="en-US" altLang="zh-CN" sz="2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MASS</a:t>
                </a:r>
                <a:r>
                  <a:rPr kumimoji="0" lang="zh-CN" altLang="en-US" sz="2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函数和无知</a:t>
                </a:r>
                <a:endParaRPr kumimoji="0" lang="en-US" altLang="zh-CN" sz="2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0" indent="0">
                  <a:lnSpc>
                    <a:spcPct val="145000"/>
                  </a:lnSpc>
                </a:pPr>
                <a:r>
                  <a:rPr lang="zh-CN" altLang="en-US" sz="2600" b="1" dirty="0">
                    <a:effectLst/>
                    <a:latin typeface="Times New Roman" panose="02020603050405020304" pitchFamily="18" charset="0"/>
                    <a:ea typeface="微软雅黑" panose="020B0503020204020204" pitchFamily="34" charset="-122"/>
                    <a:cs typeface="Times New Roman" panose="02020603050405020304" pitchFamily="18" charset="0"/>
                  </a:rPr>
                  <a:t> 环境的幂集合中的任一个集合，若其</a:t>
                </a:r>
                <a:r>
                  <a:rPr lang="en-US" altLang="zh-CN" sz="26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Mass</a:t>
                </a:r>
                <a:r>
                  <a:rPr lang="zh-CN" altLang="en-US" sz="26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值大于</a:t>
                </a:r>
                <a:r>
                  <a:rPr lang="en-US" altLang="zh-CN" sz="26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600" b="1"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b="1" dirty="0">
                    <a:effectLst/>
                    <a:latin typeface="Times New Roman" panose="02020603050405020304" pitchFamily="18" charset="0"/>
                    <a:ea typeface="微软雅黑" panose="020B0503020204020204" pitchFamily="34" charset="-122"/>
                    <a:cs typeface="Times New Roman" panose="02020603050405020304" pitchFamily="18" charset="0"/>
                  </a:rPr>
                  <a:t>zero</a:t>
                </a:r>
                <a:r>
                  <a:rPr lang="zh-CN" altLang="en-US" sz="2600" b="1" dirty="0">
                    <a:effectLst/>
                    <a:latin typeface="Times New Roman" panose="02020603050405020304" pitchFamily="18" charset="0"/>
                    <a:ea typeface="微软雅黑" panose="020B0503020204020204" pitchFamily="34" charset="-122"/>
                    <a:cs typeface="Times New Roman" panose="02020603050405020304" pitchFamily="18" charset="0"/>
                  </a:rPr>
                  <a:t>），则称其为</a:t>
                </a:r>
                <a:r>
                  <a:rPr lang="zh-CN" altLang="en-US" sz="26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焦点元素</a:t>
                </a:r>
                <a:r>
                  <a:rPr lang="zh-CN" altLang="en-US" sz="2600" b="1"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b="1" dirty="0">
                    <a:effectLst/>
                    <a:latin typeface="Times New Roman" panose="02020603050405020304" pitchFamily="18" charset="0"/>
                    <a:ea typeface="微软雅黑" panose="020B0503020204020204" pitchFamily="34" charset="-122"/>
                    <a:cs typeface="Times New Roman" panose="02020603050405020304" pitchFamily="18" charset="0"/>
                  </a:rPr>
                  <a:t>focal element</a:t>
                </a:r>
                <a:r>
                  <a:rPr lang="zh-CN" altLang="en-US" sz="2600" b="1" dirty="0">
                    <a:effectLst/>
                    <a:latin typeface="Times New Roman" panose="02020603050405020304" pitchFamily="18" charset="0"/>
                    <a:ea typeface="微软雅黑" panose="020B0503020204020204" pitchFamily="34" charset="-122"/>
                    <a:cs typeface="Times New Roman" panose="02020603050405020304" pitchFamily="18" charset="0"/>
                  </a:rPr>
                  <a:t>）。一个幂集合元素</a:t>
                </a:r>
                <a:r>
                  <a:rPr lang="en-US" altLang="zh-CN" sz="2600" b="1" dirty="0">
                    <a:effectLst/>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sz="2600" b="1" dirty="0">
                    <a:effectLst/>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sz="2600" b="1" dirty="0">
                    <a:effectLst/>
                    <a:latin typeface="Times New Roman" panose="02020603050405020304" pitchFamily="18" charset="0"/>
                    <a:ea typeface="微软雅黑" panose="020B0503020204020204" pitchFamily="34" charset="-122"/>
                    <a:cs typeface="Times New Roman" panose="02020603050405020304" pitchFamily="18" charset="0"/>
                  </a:rPr>
                  <a:t>Mass</a:t>
                </a:r>
                <a:r>
                  <a:rPr lang="zh-CN" altLang="en-US" sz="2600" b="1" dirty="0">
                    <a:effectLst/>
                    <a:latin typeface="Times New Roman" panose="02020603050405020304" pitchFamily="18" charset="0"/>
                    <a:ea typeface="微软雅黑" panose="020B0503020204020204" pitchFamily="34" charset="-122"/>
                    <a:cs typeface="Times New Roman" panose="02020603050405020304" pitchFamily="18" charset="0"/>
                  </a:rPr>
                  <a:t>值</a:t>
                </a:r>
                <a:r>
                  <a:rPr lang="en-US" altLang="zh-CN" sz="2600" b="1" dirty="0">
                    <a:effectLst/>
                    <a:latin typeface="Times New Roman" panose="02020603050405020304" pitchFamily="18" charset="0"/>
                    <a:ea typeface="微软雅黑" panose="020B0503020204020204" pitchFamily="34" charset="-122"/>
                    <a:cs typeface="Times New Roman" panose="02020603050405020304" pitchFamily="18" charset="0"/>
                  </a:rPr>
                  <a:t>m(X)</a:t>
                </a:r>
                <a:r>
                  <a:rPr lang="zh-CN" altLang="en-US" sz="2600" b="1" dirty="0">
                    <a:effectLst/>
                    <a:latin typeface="Times New Roman" panose="02020603050405020304" pitchFamily="18" charset="0"/>
                    <a:ea typeface="微软雅黑" panose="020B0503020204020204" pitchFamily="34" charset="-122"/>
                    <a:cs typeface="Times New Roman" panose="02020603050405020304" pitchFamily="18" charset="0"/>
                  </a:rPr>
                  <a:t>大于</a:t>
                </a:r>
                <a:r>
                  <a:rPr lang="en-US" altLang="zh-CN" sz="2600" b="1" dirty="0">
                    <a:effectLst/>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600" b="1" dirty="0">
                    <a:effectLst/>
                    <a:latin typeface="Times New Roman" panose="02020603050405020304" pitchFamily="18" charset="0"/>
                    <a:ea typeface="微软雅黑" panose="020B0503020204020204" pitchFamily="34" charset="-122"/>
                    <a:cs typeface="Times New Roman" panose="02020603050405020304" pitchFamily="18" charset="0"/>
                  </a:rPr>
                  <a:t>，意味着可用证据在</a:t>
                </a:r>
                <a:r>
                  <a:rPr lang="en-US" altLang="zh-CN" sz="2600" b="1" dirty="0">
                    <a:effectLst/>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sz="2600" b="1" dirty="0">
                    <a:effectLst/>
                    <a:latin typeface="Times New Roman" panose="02020603050405020304" pitchFamily="18" charset="0"/>
                    <a:ea typeface="微软雅黑" panose="020B0503020204020204" pitchFamily="34" charset="-122"/>
                    <a:cs typeface="Times New Roman" panose="02020603050405020304" pitchFamily="18" charset="0"/>
                  </a:rPr>
                  <a:t>中的被聚焦，或者说被集中。</a:t>
                </a:r>
                <a:endParaRPr lang="en-US" altLang="zh-CN" sz="2600" b="1"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0" algn="just">
                  <a:lnSpc>
                    <a:spcPct val="125000"/>
                  </a:lnSpc>
                  <a:spcBef>
                    <a:spcPts val="600"/>
                  </a:spcBef>
                  <a:defRPr/>
                </a:pPr>
                <a:r>
                  <a:rPr lang="zh-CN" altLang="zh-CN" sz="2800" b="1" dirty="0">
                    <a:effectLst/>
                    <a:latin typeface="Times New Roman" panose="02020603050405020304" pitchFamily="18" charset="0"/>
                    <a:ea typeface="微软雅黑" panose="020B0503020204020204" pitchFamily="34" charset="-122"/>
                    <a:cs typeface="Times New Roman" panose="02020603050405020304" pitchFamily="18" charset="0"/>
                  </a:rPr>
                  <a:t>每一个</a:t>
                </a:r>
                <a:r>
                  <a:rPr lang="en-US" altLang="zh-CN" sz="2800" b="1" dirty="0">
                    <a:effectLst/>
                    <a:latin typeface="Times New Roman" panose="02020603050405020304" pitchFamily="18" charset="0"/>
                    <a:ea typeface="微软雅黑" panose="020B0503020204020204" pitchFamily="34" charset="-122"/>
                    <a:cs typeface="Times New Roman" panose="02020603050405020304" pitchFamily="18" charset="0"/>
                  </a:rPr>
                  <a:t>Mass</a:t>
                </a:r>
                <a:r>
                  <a:rPr lang="zh-CN" altLang="zh-CN" sz="2800" b="1" dirty="0">
                    <a:effectLst/>
                    <a:latin typeface="Times New Roman" panose="02020603050405020304" pitchFamily="18" charset="0"/>
                    <a:ea typeface="微软雅黑" panose="020B0503020204020204" pitchFamily="34" charset="-122"/>
                    <a:cs typeface="Times New Roman" panose="02020603050405020304" pitchFamily="18" charset="0"/>
                  </a:rPr>
                  <a:t>能被形式化表成</a:t>
                </a:r>
                <a:r>
                  <a:rPr lang="zh-CN" altLang="zh-CN" sz="28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一个函数</a:t>
                </a:r>
                <a:r>
                  <a:rPr lang="zh-CN" altLang="zh-CN" sz="2800" b="1" dirty="0">
                    <a:effectLst/>
                    <a:latin typeface="Times New Roman" panose="02020603050405020304" pitchFamily="18" charset="0"/>
                    <a:ea typeface="微软雅黑" panose="020B0503020204020204" pitchFamily="34" charset="-122"/>
                    <a:cs typeface="Times New Roman" panose="02020603050405020304" pitchFamily="18" charset="0"/>
                  </a:rPr>
                  <a:t>，该函数映射幂集合中的每一个元素成为区间</a:t>
                </a:r>
                <a:r>
                  <a:rPr lang="en-US" altLang="zh-CN" sz="2800" b="1" dirty="0">
                    <a:effectLst/>
                    <a:latin typeface="Times New Roman" panose="02020603050405020304" pitchFamily="18" charset="0"/>
                    <a:ea typeface="微软雅黑" panose="020B0503020204020204" pitchFamily="34" charset="-122"/>
                    <a:cs typeface="Times New Roman" panose="02020603050405020304" pitchFamily="18" charset="0"/>
                  </a:rPr>
                  <a:t> [0, 1]</a:t>
                </a:r>
                <a:r>
                  <a:rPr lang="zh-CN" altLang="zh-CN" sz="2800" b="1" dirty="0">
                    <a:effectLst/>
                    <a:latin typeface="Times New Roman" panose="02020603050405020304" pitchFamily="18" charset="0"/>
                    <a:ea typeface="微软雅黑" panose="020B0503020204020204" pitchFamily="34" charset="-122"/>
                    <a:cs typeface="Times New Roman" panose="02020603050405020304" pitchFamily="18" charset="0"/>
                  </a:rPr>
                  <a:t>的一个实数。函数的形式化描述为</a:t>
                </a:r>
                <a:endParaRPr lang="en-US" altLang="zh-CN" sz="2800" b="1"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0" indent="0" algn="ctr">
                  <a:lnSpc>
                    <a:spcPct val="100000"/>
                  </a:lnSpc>
                  <a:spcBef>
                    <a:spcPts val="600"/>
                  </a:spcBef>
                  <a:buNone/>
                  <a:defRPr/>
                </a:pPr>
                <a:r>
                  <a:rPr lang="en-US" altLang="zh-CN" sz="2800" b="1" dirty="0">
                    <a:effectLst/>
                    <a:latin typeface="Times New Roman" panose="02020603050405020304" pitchFamily="18" charset="0"/>
                    <a:ea typeface="宋体" panose="02010600030101010101" pitchFamily="2" charset="-122"/>
                    <a:cs typeface="Times New Roman" panose="02020603050405020304" pitchFamily="18" charset="0"/>
                  </a:rPr>
                  <a:t>m</a:t>
                </a:r>
                <a:r>
                  <a:rPr lang="zh-CN" altLang="zh-CN" sz="2800" b="1" dirty="0">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p>
                      <m:sSupPr>
                        <m:ctrlPr>
                          <a:rPr lang="zh-CN" altLang="zh-CN" sz="2800" b="1" i="1">
                            <a:effectLst/>
                            <a:latin typeface="Cambria Math" panose="02040503050406030204" pitchFamily="18" charset="0"/>
                            <a:ea typeface="Cambria Math" panose="02040503050406030204" pitchFamily="18" charset="0"/>
                          </a:rPr>
                        </m:ctrlPr>
                      </m:sSupPr>
                      <m:e>
                        <m:r>
                          <a:rPr lang="en-US" altLang="zh-CN" sz="2800" b="1" i="1">
                            <a:effectLst/>
                            <a:latin typeface="Cambria Math" panose="02040503050406030204" pitchFamily="18" charset="0"/>
                            <a:ea typeface="宋体" panose="02010600030101010101" pitchFamily="2" charset="-122"/>
                          </a:rPr>
                          <m:t>𝟐</m:t>
                        </m:r>
                      </m:e>
                      <m:sup>
                        <m:r>
                          <a:rPr lang="en-US" altLang="zh-CN" sz="2800" b="1" i="1">
                            <a:effectLst/>
                            <a:latin typeface="Cambria Math" panose="02040503050406030204" pitchFamily="18" charset="0"/>
                            <a:ea typeface="宋体" panose="02010600030101010101" pitchFamily="2" charset="-122"/>
                          </a:rPr>
                          <m:t>𝜣</m:t>
                        </m:r>
                      </m:sup>
                    </m:sSup>
                  </m:oMath>
                </a14:m>
                <a:r>
                  <a:rPr lang="en-US" altLang="zh-CN" sz="2800" b="1" dirty="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800" b="1" dirty="0">
                    <a:effectLst/>
                    <a:latin typeface="Times New Roman" panose="02020603050405020304" pitchFamily="18" charset="0"/>
                    <a:ea typeface="宋体" panose="02010600030101010101" pitchFamily="2" charset="-122"/>
                    <a:cs typeface="Times New Roman" panose="02020603050405020304" pitchFamily="18" charset="0"/>
                  </a:rPr>
                  <a:t> [0 , 1]</a:t>
                </a:r>
                <a:endParaRPr lang="zh-CN" altLang="zh-CN" sz="280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45000"/>
                  </a:lnSpc>
                </a:pPr>
                <a:endParaRPr lang="en-US" altLang="zh-CN" sz="2600" b="1" dirty="0">
                  <a:effectLst/>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FAA43BCC-C60C-44E6-A203-C635002B3E8F}"/>
                  </a:ext>
                </a:extLst>
              </p:cNvPr>
              <p:cNvSpPr>
                <a:spLocks noGrp="1" noRot="1" noChangeAspect="1" noMove="1" noResize="1" noEditPoints="1" noAdjustHandles="1" noChangeArrowheads="1" noChangeShapeType="1" noTextEdit="1"/>
              </p:cNvSpPr>
              <p:nvPr>
                <p:ph idx="1"/>
              </p:nvPr>
            </p:nvSpPr>
            <p:spPr>
              <a:xfrm>
                <a:off x="838200" y="1564372"/>
                <a:ext cx="11049000" cy="5402489"/>
              </a:xfrm>
              <a:blipFill>
                <a:blip r:embed="rId3"/>
                <a:stretch>
                  <a:fillRect l="-1159" r="-110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14675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8A9E2-1718-4A1C-9BBC-6F0D26D4471A}"/>
              </a:ext>
            </a:extLst>
          </p:cNvPr>
          <p:cNvSpPr>
            <a:spLocks noGrp="1"/>
          </p:cNvSpPr>
          <p:nvPr>
            <p:ph type="title"/>
          </p:nvPr>
        </p:nvSpPr>
        <p:spPr/>
        <p:txBody>
          <a:bodyPr/>
          <a:lstStyle/>
          <a:p>
            <a:r>
              <a:rPr lang="en-US" altLang="zh-CN" sz="4400" b="1" dirty="0">
                <a:solidFill>
                  <a:srgbClr val="0000FF"/>
                </a:solidFill>
                <a:effectLst/>
                <a:latin typeface="宋体" panose="02010600030101010101" pitchFamily="2" charset="-122"/>
                <a:ea typeface="宋体" panose="02010600030101010101" pitchFamily="2" charset="-122"/>
              </a:rPr>
              <a:t>1.</a:t>
            </a:r>
            <a:r>
              <a:rPr lang="zh-CN" altLang="en-US" sz="4400" b="1" dirty="0">
                <a:solidFill>
                  <a:srgbClr val="0000FF"/>
                </a:solidFill>
                <a:effectLst/>
                <a:latin typeface="黑体" panose="02010609060101010101" pitchFamily="49" charset="-122"/>
                <a:ea typeface="黑体" panose="02010609060101010101" pitchFamily="49" charset="-122"/>
              </a:rPr>
              <a:t>证据理论模型</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AA43BCC-C60C-44E6-A203-C635002B3E8F}"/>
                  </a:ext>
                </a:extLst>
              </p:cNvPr>
              <p:cNvSpPr>
                <a:spLocks noGrp="1"/>
              </p:cNvSpPr>
              <p:nvPr>
                <p:ph idx="1"/>
              </p:nvPr>
            </p:nvSpPr>
            <p:spPr>
              <a:xfrm>
                <a:off x="838200" y="1451946"/>
                <a:ext cx="11049000" cy="5406054"/>
              </a:xfrm>
            </p:spPr>
            <p:txBody>
              <a:bodyPr>
                <a:normAutofit/>
              </a:bodyPr>
              <a:lstStyle/>
              <a:p>
                <a:pPr marL="228600" marR="0" lvl="0" indent="-228600" algn="just" defTabSz="914400" rtl="0" eaLnBrk="1" fontAlgn="auto" latinLnBrk="0" hangingPunct="1">
                  <a:lnSpc>
                    <a:spcPct val="150000"/>
                  </a:lnSpc>
                  <a:spcBef>
                    <a:spcPts val="600"/>
                  </a:spcBef>
                  <a:spcAft>
                    <a:spcPts val="0"/>
                  </a:spcAft>
                  <a:buClrTx/>
                  <a:buSzTx/>
                  <a:buFont typeface="Arial" panose="020B0604020202020204" pitchFamily="34" charset="0"/>
                  <a:buChar char="•"/>
                  <a:tabLst/>
                  <a:defRPr/>
                </a:pPr>
                <a:r>
                  <a:rPr kumimoji="0" lang="en-US" altLang="zh-CN" sz="2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MASS</a:t>
                </a:r>
                <a:r>
                  <a:rPr kumimoji="0" lang="zh-CN" altLang="en-US" sz="2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函数和无知</a:t>
                </a:r>
                <a:endParaRPr lang="en-US" altLang="zh-CN" b="1" dirty="0">
                  <a:solidFill>
                    <a:srgbClr val="FF0000"/>
                  </a:solidFill>
                  <a:latin typeface="微软雅黑" panose="020B0503020204020204" pitchFamily="34" charset="-122"/>
                  <a:ea typeface="微软雅黑" panose="020B0503020204020204" pitchFamily="34" charset="-122"/>
                </a:endParaRPr>
              </a:p>
              <a:p>
                <a:pPr algn="just">
                  <a:lnSpc>
                    <a:spcPct val="150000"/>
                  </a:lnSpc>
                  <a:spcBef>
                    <a:spcPts val="0"/>
                  </a:spcBef>
                  <a:defRPr/>
                </a:pP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空集合的</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Mass</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通常被定义为</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0(zero)</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m(</a:t>
                </a:r>
                <a:r>
                  <a:rPr lang="en-US"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 = 0</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p>
              <a:p>
                <a:pPr algn="just">
                  <a:lnSpc>
                    <a:spcPct val="150000"/>
                  </a:lnSpc>
                  <a:spcBef>
                    <a:spcPts val="0"/>
                  </a:spcBef>
                  <a:defRPr/>
                </a:pPr>
                <a:r>
                  <a:rPr kumimoji="0" lang="en-US" altLang="zh-CN" sz="24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kumimoji="0" lang="zh-CN" altLang="en-US" sz="24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的幂集合</a:t>
                </a:r>
                <a:r>
                  <a:rPr kumimoji="0" lang="en-US" altLang="zh-CN" sz="24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2</a:t>
                </a:r>
                <a:r>
                  <a:rPr kumimoji="0" lang="en-US" altLang="zh-CN" sz="2400" b="1" i="0" u="none" strike="noStrike" cap="none" normalizeH="0" baseline="3000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a:t>
                </a:r>
                <a:r>
                  <a:rPr kumimoji="0" lang="zh-CN" altLang="en-US" sz="24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的所有子集的</a:t>
                </a:r>
                <a:r>
                  <a:rPr kumimoji="0" lang="en-US" altLang="zh-CN" sz="24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Mass</a:t>
                </a:r>
                <a:r>
                  <a:rPr kumimoji="0" lang="zh-CN" altLang="en-US" sz="24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和为</a:t>
                </a:r>
                <a:r>
                  <a:rPr kumimoji="0" lang="en-US" altLang="zh-CN" sz="24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1</a:t>
                </a:r>
              </a:p>
              <a:p>
                <a:pPr marL="0" indent="0" algn="ctr">
                  <a:lnSpc>
                    <a:spcPct val="100000"/>
                  </a:lnSpc>
                  <a:spcBef>
                    <a:spcPts val="600"/>
                  </a:spcBef>
                  <a:buNone/>
                  <a:defRPr/>
                </a:pPr>
                <a14:m>
                  <m:oMath xmlns:m="http://schemas.openxmlformats.org/officeDocument/2006/math">
                    <m:nary>
                      <m:naryPr>
                        <m:chr m:val="∑"/>
                        <m:supHide m:val="on"/>
                        <m:ctrlPr>
                          <a:rPr lang="zh-CN" altLang="zh-CN" sz="2400" b="1" i="1" smtClean="0">
                            <a:effectLst/>
                            <a:latin typeface="Cambria Math" panose="02040503050406030204" pitchFamily="18" charset="0"/>
                            <a:ea typeface="Cambria Math" panose="02040503050406030204" pitchFamily="18" charset="0"/>
                          </a:rPr>
                        </m:ctrlPr>
                      </m:naryPr>
                      <m:sub>
                        <m:r>
                          <a:rPr lang="en-US" altLang="zh-CN" sz="2400" b="1" i="1">
                            <a:effectLst/>
                            <a:latin typeface="Cambria Math" panose="02040503050406030204" pitchFamily="18" charset="0"/>
                            <a:ea typeface="宋体" panose="02010600030101010101" pitchFamily="2" charset="-122"/>
                          </a:rPr>
                          <m:t>𝑿</m:t>
                        </m:r>
                        <m:r>
                          <a:rPr lang="zh-CN" altLang="zh-CN" sz="2400" b="1" i="1">
                            <a:effectLst/>
                            <a:latin typeface="Cambria Math" panose="02040503050406030204" pitchFamily="18" charset="0"/>
                            <a:ea typeface="宋体" panose="02010600030101010101" pitchFamily="2" charset="-122"/>
                            <a:cs typeface="宋体" panose="02010600030101010101" pitchFamily="2" charset="-122"/>
                          </a:rPr>
                          <m:t>∈</m:t>
                        </m:r>
                        <m:r>
                          <a:rPr lang="en-US" altLang="zh-CN" sz="2400" b="1" i="1">
                            <a:effectLst/>
                            <a:latin typeface="Cambria Math" panose="02040503050406030204" pitchFamily="18" charset="0"/>
                            <a:ea typeface="宋体" panose="02010600030101010101" pitchFamily="2" charset="-122"/>
                          </a:rPr>
                          <m:t>​​</m:t>
                        </m:r>
                        <m:sSup>
                          <m:sSupPr>
                            <m:ctrlPr>
                              <a:rPr lang="zh-CN" altLang="zh-CN" sz="2400" b="1" i="1">
                                <a:effectLst/>
                                <a:latin typeface="Cambria Math" panose="02040503050406030204" pitchFamily="18" charset="0"/>
                                <a:ea typeface="Cambria Math" panose="02040503050406030204" pitchFamily="18" charset="0"/>
                              </a:rPr>
                            </m:ctrlPr>
                          </m:sSupPr>
                          <m:e>
                            <m:r>
                              <a:rPr lang="en-US" altLang="zh-CN" sz="2400" b="1" i="1">
                                <a:effectLst/>
                                <a:latin typeface="Cambria Math" panose="02040503050406030204" pitchFamily="18" charset="0"/>
                                <a:ea typeface="宋体" panose="02010600030101010101" pitchFamily="2" charset="-122"/>
                              </a:rPr>
                              <m:t>𝟐</m:t>
                            </m:r>
                          </m:e>
                          <m:sup>
                            <m:r>
                              <a:rPr lang="en-US" altLang="zh-CN" sz="2400" b="1" i="1">
                                <a:effectLst/>
                                <a:latin typeface="Cambria Math" panose="02040503050406030204" pitchFamily="18" charset="0"/>
                                <a:ea typeface="宋体" panose="02010600030101010101" pitchFamily="2" charset="-122"/>
                              </a:rPr>
                              <m:t>𝜣</m:t>
                            </m:r>
                          </m:sup>
                        </m:sSup>
                      </m:sub>
                      <m:sup/>
                      <m:e>
                        <m:r>
                          <a:rPr lang="en-US" altLang="zh-CN" sz="2400" b="1" i="1">
                            <a:effectLst/>
                            <a:latin typeface="Cambria Math" panose="02040503050406030204" pitchFamily="18" charset="0"/>
                            <a:ea typeface="宋体" panose="02010600030101010101" pitchFamily="2" charset="-122"/>
                          </a:rPr>
                          <m:t>𝒎</m:t>
                        </m:r>
                        <m:r>
                          <a:rPr lang="en-US" altLang="zh-CN" sz="2400" b="1" i="1">
                            <a:effectLst/>
                            <a:latin typeface="Cambria Math" panose="02040503050406030204" pitchFamily="18" charset="0"/>
                            <a:ea typeface="宋体" panose="02010600030101010101" pitchFamily="2" charset="-122"/>
                          </a:rPr>
                          <m:t>(</m:t>
                        </m:r>
                        <m:r>
                          <a:rPr lang="en-US" altLang="zh-CN" sz="2400" b="1" i="1">
                            <a:effectLst/>
                            <a:latin typeface="Cambria Math" panose="02040503050406030204" pitchFamily="18" charset="0"/>
                            <a:ea typeface="宋体" panose="02010600030101010101" pitchFamily="2" charset="-122"/>
                          </a:rPr>
                          <m:t>𝑿</m:t>
                        </m:r>
                        <m:r>
                          <a:rPr lang="en-US" altLang="zh-CN" sz="2400" b="1" i="1">
                            <a:effectLst/>
                            <a:latin typeface="Cambria Math" panose="02040503050406030204" pitchFamily="18" charset="0"/>
                            <a:ea typeface="宋体" panose="02010600030101010101" pitchFamily="2" charset="-122"/>
                          </a:rPr>
                          <m:t>) = </m:t>
                        </m:r>
                        <m:r>
                          <a:rPr lang="en-US" altLang="zh-CN" sz="2400" b="1" i="1">
                            <a:effectLst/>
                            <a:latin typeface="Cambria Math" panose="02040503050406030204" pitchFamily="18" charset="0"/>
                            <a:ea typeface="宋体" panose="02010600030101010101" pitchFamily="2" charset="-122"/>
                          </a:rPr>
                          <m:t>𝟏</m:t>
                        </m:r>
                      </m:e>
                    </m:nary>
                  </m:oMath>
                </a14:m>
                <a:r>
                  <a:rPr lang="en-US" altLang="zh-CN" sz="2400" b="1" dirty="0">
                    <a:effectLst/>
                    <a:latin typeface="Times New Roman" panose="02020603050405020304" pitchFamily="18" charset="0"/>
                    <a:ea typeface="宋体" panose="02010600030101010101" pitchFamily="2" charset="-122"/>
                  </a:rPr>
                  <a:t> </a:t>
                </a:r>
                <a:r>
                  <a:rPr lang="zh-CN" altLang="zh-CN" sz="2400" b="1" dirty="0">
                    <a:effectLst/>
                    <a:latin typeface="Times New Roman" panose="02020603050405020304" pitchFamily="18" charset="0"/>
                    <a:ea typeface="宋体" panose="02010600030101010101" pitchFamily="2" charset="-122"/>
                  </a:rPr>
                  <a:t>或  </a:t>
                </a:r>
                <a14:m>
                  <m:oMath xmlns:m="http://schemas.openxmlformats.org/officeDocument/2006/math">
                    <m:nary>
                      <m:naryPr>
                        <m:chr m:val="∑"/>
                        <m:supHide m:val="on"/>
                        <m:ctrlPr>
                          <a:rPr lang="zh-CN" altLang="zh-CN" sz="2400" b="1" i="1">
                            <a:effectLst/>
                            <a:latin typeface="Cambria Math" panose="02040503050406030204" pitchFamily="18" charset="0"/>
                            <a:ea typeface="Cambria Math" panose="02040503050406030204" pitchFamily="18" charset="0"/>
                          </a:rPr>
                        </m:ctrlPr>
                      </m:naryPr>
                      <m:sub>
                        <m:r>
                          <a:rPr lang="en-US" altLang="zh-CN" sz="2400" b="1" i="1">
                            <a:effectLst/>
                            <a:latin typeface="Cambria Math" panose="02040503050406030204" pitchFamily="18" charset="0"/>
                            <a:ea typeface="宋体" panose="02010600030101010101" pitchFamily="2" charset="-122"/>
                          </a:rPr>
                          <m:t>𝑿</m:t>
                        </m:r>
                        <m:r>
                          <a:rPr lang="en-US" altLang="zh-CN" sz="2400" b="1" i="1">
                            <a:effectLst/>
                            <a:latin typeface="Cambria Math" panose="02040503050406030204" pitchFamily="18" charset="0"/>
                            <a:ea typeface="宋体" panose="02010600030101010101" pitchFamily="2" charset="-122"/>
                            <a:cs typeface="Cambria Math" panose="02040503050406030204" pitchFamily="18" charset="0"/>
                          </a:rPr>
                          <m:t>⊆</m:t>
                        </m:r>
                        <m:r>
                          <a:rPr lang="en-US" altLang="zh-CN" sz="2400" b="1" i="1">
                            <a:effectLst/>
                            <a:latin typeface="Cambria Math" panose="02040503050406030204" pitchFamily="18" charset="0"/>
                            <a:ea typeface="宋体" panose="02010600030101010101" pitchFamily="2" charset="-122"/>
                          </a:rPr>
                          <m:t>𝜣</m:t>
                        </m:r>
                      </m:sub>
                      <m:sup/>
                      <m:e>
                        <m:r>
                          <a:rPr lang="en-US" altLang="zh-CN" sz="2400" b="1" i="1">
                            <a:effectLst/>
                            <a:latin typeface="Cambria Math" panose="02040503050406030204" pitchFamily="18" charset="0"/>
                            <a:ea typeface="宋体" panose="02010600030101010101" pitchFamily="2" charset="-122"/>
                          </a:rPr>
                          <m:t>𝒎</m:t>
                        </m:r>
                        <m:r>
                          <a:rPr lang="en-US" altLang="zh-CN" sz="2400" b="1" i="1">
                            <a:effectLst/>
                            <a:latin typeface="Cambria Math" panose="02040503050406030204" pitchFamily="18" charset="0"/>
                            <a:ea typeface="宋体" panose="02010600030101010101" pitchFamily="2" charset="-122"/>
                          </a:rPr>
                          <m:t>(</m:t>
                        </m:r>
                        <m:r>
                          <a:rPr lang="en-US" altLang="zh-CN" sz="2400" b="1" i="1">
                            <a:effectLst/>
                            <a:latin typeface="Cambria Math" panose="02040503050406030204" pitchFamily="18" charset="0"/>
                            <a:ea typeface="宋体" panose="02010600030101010101" pitchFamily="2" charset="-122"/>
                          </a:rPr>
                          <m:t>𝑿</m:t>
                        </m:r>
                        <m:r>
                          <a:rPr lang="en-US" altLang="zh-CN" sz="2400" b="1" i="1">
                            <a:effectLst/>
                            <a:latin typeface="Cambria Math" panose="02040503050406030204" pitchFamily="18" charset="0"/>
                            <a:ea typeface="宋体" panose="02010600030101010101" pitchFamily="2" charset="-122"/>
                          </a:rPr>
                          <m:t>)</m:t>
                        </m:r>
                      </m:e>
                    </m:nary>
                    <m:r>
                      <a:rPr lang="en-US" altLang="zh-CN" sz="2400" b="1" i="1">
                        <a:effectLst/>
                        <a:latin typeface="Cambria Math" panose="02040503050406030204" pitchFamily="18" charset="0"/>
                        <a:ea typeface="宋体" panose="02010600030101010101" pitchFamily="2" charset="-122"/>
                      </a:rPr>
                      <m:t>=</m:t>
                    </m:r>
                    <m:r>
                      <a:rPr lang="en-US" altLang="zh-CN" sz="2400" b="1" i="1">
                        <a:effectLst/>
                        <a:latin typeface="Cambria Math" panose="02040503050406030204" pitchFamily="18" charset="0"/>
                        <a:ea typeface="宋体" panose="02010600030101010101" pitchFamily="2" charset="-122"/>
                      </a:rPr>
                      <m:t>𝟏</m:t>
                    </m:r>
                  </m:oMath>
                </a14:m>
                <a:endParaRPr lang="zh-CN" altLang="zh-CN" sz="2400" b="1" dirty="0">
                  <a:effectLst/>
                  <a:latin typeface="Times New Roman" panose="02020603050405020304" pitchFamily="18" charset="0"/>
                  <a:ea typeface="宋体" panose="02010600030101010101" pitchFamily="2" charset="-122"/>
                </a:endParaRPr>
              </a:p>
              <a:p>
                <a:pPr algn="just">
                  <a:lnSpc>
                    <a:spcPct val="150000"/>
                  </a:lnSpc>
                  <a:spcBef>
                    <a:spcPts val="600"/>
                  </a:spcBef>
                  <a:defRPr/>
                </a:pPr>
                <a:r>
                  <a:rPr kumimoji="0" lang="zh-CN" altLang="en-US" sz="24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例如，在飞机环境中有</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L="0" indent="0" algn="just">
                  <a:lnSpc>
                    <a:spcPct val="110000"/>
                  </a:lnSpc>
                  <a:spcBef>
                    <a:spcPts val="0"/>
                  </a:spcBef>
                  <a:buNone/>
                  <a:defRPr/>
                </a:pPr>
                <a14:m>
                  <m:oMathPara xmlns:m="http://schemas.openxmlformats.org/officeDocument/2006/math">
                    <m:oMathParaPr>
                      <m:jc m:val="center"/>
                    </m:oMathParaPr>
                    <m:oMath xmlns:m="http://schemas.openxmlformats.org/officeDocument/2006/math">
                      <m:nary>
                        <m:naryPr>
                          <m:chr m:val="∑"/>
                          <m:supHide m:val="on"/>
                          <m:ctrlPr>
                            <a:rPr lang="zh-CN" altLang="zh-CN" sz="2400" b="1" i="1" smtClean="0">
                              <a:effectLst/>
                              <a:latin typeface="Cambria Math" panose="02040503050406030204" pitchFamily="18" charset="0"/>
                              <a:ea typeface="Cambria Math" panose="02040503050406030204" pitchFamily="18" charset="0"/>
                            </a:rPr>
                          </m:ctrlPr>
                        </m:naryPr>
                        <m:sub>
                          <m:r>
                            <a:rPr lang="en-US" altLang="zh-CN" sz="2400" b="1" i="1">
                              <a:effectLst/>
                              <a:latin typeface="Cambria Math" panose="02040503050406030204" pitchFamily="18" charset="0"/>
                              <a:ea typeface="宋体" panose="02010600030101010101" pitchFamily="2" charset="-122"/>
                            </a:rPr>
                            <m:t>𝑿</m:t>
                          </m:r>
                          <m:r>
                            <a:rPr lang="zh-CN" altLang="zh-CN" sz="2400" b="1" i="1">
                              <a:effectLst/>
                              <a:latin typeface="Cambria Math" panose="02040503050406030204" pitchFamily="18" charset="0"/>
                              <a:ea typeface="宋体" panose="02010600030101010101" pitchFamily="2" charset="-122"/>
                              <a:cs typeface="宋体" panose="02010600030101010101" pitchFamily="2" charset="-122"/>
                            </a:rPr>
                            <m:t>∈</m:t>
                          </m:r>
                          <m:r>
                            <a:rPr lang="en-US" altLang="zh-CN" sz="2400" b="1" i="1">
                              <a:effectLst/>
                              <a:latin typeface="Cambria Math" panose="02040503050406030204" pitchFamily="18" charset="0"/>
                              <a:ea typeface="宋体" panose="02010600030101010101" pitchFamily="2" charset="-122"/>
                            </a:rPr>
                            <m:t> </m:t>
                          </m:r>
                          <m:sSup>
                            <m:sSupPr>
                              <m:ctrlPr>
                                <a:rPr lang="zh-CN" altLang="zh-CN" sz="2400" b="1" i="1">
                                  <a:effectLst/>
                                  <a:latin typeface="Cambria Math" panose="02040503050406030204" pitchFamily="18" charset="0"/>
                                  <a:ea typeface="Cambria Math" panose="02040503050406030204" pitchFamily="18" charset="0"/>
                                </a:rPr>
                              </m:ctrlPr>
                            </m:sSupPr>
                            <m:e>
                              <m:r>
                                <a:rPr lang="en-US" altLang="zh-CN" sz="2400" b="1" i="1">
                                  <a:effectLst/>
                                  <a:latin typeface="Cambria Math" panose="02040503050406030204" pitchFamily="18" charset="0"/>
                                  <a:ea typeface="宋体" panose="02010600030101010101" pitchFamily="2" charset="-122"/>
                                </a:rPr>
                                <m:t>𝟐</m:t>
                              </m:r>
                            </m:e>
                            <m:sup>
                              <m:r>
                                <a:rPr lang="en-US" altLang="zh-CN" sz="2400" b="1" i="1">
                                  <a:effectLst/>
                                  <a:latin typeface="Cambria Math" panose="02040503050406030204" pitchFamily="18" charset="0"/>
                                  <a:ea typeface="宋体" panose="02010600030101010101" pitchFamily="2" charset="-122"/>
                                </a:rPr>
                                <m:t>𝜣</m:t>
                              </m:r>
                            </m:sup>
                          </m:sSup>
                        </m:sub>
                        <m:sup/>
                        <m:e>
                          <m:r>
                            <a:rPr lang="en-US" altLang="zh-CN" sz="2400" b="1" i="1">
                              <a:effectLst/>
                              <a:latin typeface="Cambria Math" panose="02040503050406030204" pitchFamily="18" charset="0"/>
                              <a:ea typeface="宋体" panose="02010600030101010101" pitchFamily="2" charset="-122"/>
                            </a:rPr>
                            <m:t>𝒎</m:t>
                          </m:r>
                          <m:r>
                            <a:rPr lang="en-US" altLang="zh-CN" sz="2400" b="1" i="1">
                              <a:effectLst/>
                              <a:latin typeface="Cambria Math" panose="02040503050406030204" pitchFamily="18" charset="0"/>
                              <a:ea typeface="宋体" panose="02010600030101010101" pitchFamily="2" charset="-122"/>
                            </a:rPr>
                            <m:t>(</m:t>
                          </m:r>
                          <m:r>
                            <a:rPr lang="en-US" altLang="zh-CN" sz="2400" b="1" i="1">
                              <a:effectLst/>
                              <a:latin typeface="Cambria Math" panose="02040503050406030204" pitchFamily="18" charset="0"/>
                              <a:ea typeface="宋体" panose="02010600030101010101" pitchFamily="2" charset="-122"/>
                            </a:rPr>
                            <m:t>𝑿</m:t>
                          </m:r>
                          <m:r>
                            <a:rPr lang="en-US" altLang="zh-CN" sz="2400" b="1" i="1">
                              <a:effectLst/>
                              <a:latin typeface="Cambria Math" panose="02040503050406030204" pitchFamily="18" charset="0"/>
                              <a:ea typeface="宋体" panose="02010600030101010101" pitchFamily="2" charset="-122"/>
                            </a:rPr>
                            <m:t>) = </m:t>
                          </m:r>
                          <m:sSub>
                            <m:sSubPr>
                              <m:ctrlPr>
                                <a:rPr lang="zh-CN" altLang="zh-CN" sz="2400" b="1" i="1">
                                  <a:effectLst/>
                                  <a:latin typeface="Cambria Math" panose="02040503050406030204" pitchFamily="18" charset="0"/>
                                  <a:ea typeface="Cambria Math" panose="02040503050406030204" pitchFamily="18" charset="0"/>
                                </a:rPr>
                              </m:ctrlPr>
                            </m:sSubPr>
                            <m:e>
                              <m:r>
                                <a:rPr lang="en-US" altLang="zh-CN" sz="2400" b="1" i="1">
                                  <a:effectLst/>
                                  <a:latin typeface="Cambria Math" panose="02040503050406030204" pitchFamily="18" charset="0"/>
                                  <a:ea typeface="宋体" panose="02010600030101010101" pitchFamily="2" charset="-122"/>
                                </a:rPr>
                                <m:t>𝒎</m:t>
                              </m:r>
                            </m:e>
                            <m:sub>
                              <m:r>
                                <a:rPr lang="en-US" altLang="zh-CN" sz="2400" b="1" i="1">
                                  <a:effectLst/>
                                  <a:latin typeface="Cambria Math" panose="02040503050406030204" pitchFamily="18" charset="0"/>
                                  <a:ea typeface="宋体" panose="02010600030101010101" pitchFamily="2" charset="-122"/>
                                </a:rPr>
                                <m:t>𝟏</m:t>
                              </m:r>
                            </m:sub>
                          </m:sSub>
                          <m:r>
                            <a:rPr lang="en-US" altLang="zh-CN" sz="2400" b="1" i="1">
                              <a:effectLst/>
                              <a:latin typeface="Cambria Math" panose="02040503050406030204" pitchFamily="18" charset="0"/>
                              <a:ea typeface="宋体" panose="02010600030101010101" pitchFamily="2" charset="-122"/>
                            </a:rPr>
                            <m:t>({</m:t>
                          </m:r>
                          <m:r>
                            <a:rPr lang="en-US" altLang="zh-CN" sz="2400" b="1" i="1">
                              <a:effectLst/>
                              <a:latin typeface="Cambria Math" panose="02040503050406030204" pitchFamily="18" charset="0"/>
                              <a:ea typeface="宋体" panose="02010600030101010101" pitchFamily="2" charset="-122"/>
                            </a:rPr>
                            <m:t>𝑩</m:t>
                          </m:r>
                          <m:r>
                            <a:rPr lang="en-US" altLang="zh-CN" sz="2400" b="1" i="1">
                              <a:effectLst/>
                              <a:latin typeface="Cambria Math" panose="02040503050406030204" pitchFamily="18" charset="0"/>
                              <a:ea typeface="宋体" panose="02010600030101010101" pitchFamily="2" charset="-122"/>
                            </a:rPr>
                            <m:t>, </m:t>
                          </m:r>
                          <m:r>
                            <a:rPr lang="en-US" altLang="zh-CN" sz="2400" b="1" i="1">
                              <a:effectLst/>
                              <a:latin typeface="Cambria Math" panose="02040503050406030204" pitchFamily="18" charset="0"/>
                              <a:ea typeface="宋体" panose="02010600030101010101" pitchFamily="2" charset="-122"/>
                            </a:rPr>
                            <m:t>𝑭</m:t>
                          </m:r>
                          <m:r>
                            <a:rPr lang="en-US" altLang="zh-CN" sz="2400" b="1" i="1">
                              <a:effectLst/>
                              <a:latin typeface="Cambria Math" panose="02040503050406030204" pitchFamily="18" charset="0"/>
                              <a:ea typeface="宋体" panose="02010600030101010101" pitchFamily="2" charset="-122"/>
                            </a:rPr>
                            <m:t>})+</m:t>
                          </m:r>
                          <m:sSub>
                            <m:sSubPr>
                              <m:ctrlPr>
                                <a:rPr lang="zh-CN" altLang="zh-CN" sz="2400" b="1" i="1">
                                  <a:effectLst/>
                                  <a:latin typeface="Cambria Math" panose="02040503050406030204" pitchFamily="18" charset="0"/>
                                  <a:ea typeface="Cambria Math" panose="02040503050406030204" pitchFamily="18" charset="0"/>
                                </a:rPr>
                              </m:ctrlPr>
                            </m:sSubPr>
                            <m:e>
                              <m:r>
                                <a:rPr lang="en-US" altLang="zh-CN" sz="2400" b="1" i="1">
                                  <a:effectLst/>
                                  <a:latin typeface="Cambria Math" panose="02040503050406030204" pitchFamily="18" charset="0"/>
                                  <a:ea typeface="宋体" panose="02010600030101010101" pitchFamily="2" charset="-122"/>
                                </a:rPr>
                                <m:t>𝒎</m:t>
                              </m:r>
                            </m:e>
                            <m:sub>
                              <m:r>
                                <a:rPr lang="en-US" altLang="zh-CN" sz="2400" b="1" i="1">
                                  <a:effectLst/>
                                  <a:latin typeface="Cambria Math" panose="02040503050406030204" pitchFamily="18" charset="0"/>
                                  <a:ea typeface="宋体" panose="02010600030101010101" pitchFamily="2" charset="-122"/>
                                </a:rPr>
                                <m:t>𝟏</m:t>
                              </m:r>
                            </m:sub>
                          </m:sSub>
                          <m:r>
                            <a:rPr lang="en-US" altLang="zh-CN" sz="2400" b="1" i="1">
                              <a:effectLst/>
                              <a:latin typeface="Cambria Math" panose="02040503050406030204" pitchFamily="18" charset="0"/>
                              <a:ea typeface="宋体" panose="02010600030101010101" pitchFamily="2" charset="-122"/>
                            </a:rPr>
                            <m:t>(</m:t>
                          </m:r>
                          <m:r>
                            <a:rPr lang="en-US" altLang="zh-CN" sz="2400" b="1" i="1">
                              <a:effectLst/>
                              <a:latin typeface="Cambria Math" panose="02040503050406030204" pitchFamily="18" charset="0"/>
                              <a:ea typeface="宋体" panose="02010600030101010101" pitchFamily="2" charset="-122"/>
                            </a:rPr>
                            <m:t>𝜣</m:t>
                          </m:r>
                          <m:r>
                            <a:rPr lang="en-US" altLang="zh-CN" sz="2400" b="1" i="1">
                              <a:effectLst/>
                              <a:latin typeface="Cambria Math" panose="02040503050406030204" pitchFamily="18" charset="0"/>
                              <a:ea typeface="宋体" panose="02010600030101010101" pitchFamily="2" charset="-122"/>
                            </a:rPr>
                            <m:t>) = </m:t>
                          </m:r>
                          <m:r>
                            <a:rPr lang="en-US" altLang="zh-CN" sz="2400" b="1" i="1">
                              <a:effectLst/>
                              <a:latin typeface="Cambria Math" panose="02040503050406030204" pitchFamily="18" charset="0"/>
                              <a:ea typeface="宋体" panose="02010600030101010101" pitchFamily="2" charset="-122"/>
                            </a:rPr>
                            <m:t>𝟎</m:t>
                          </m:r>
                          <m:r>
                            <a:rPr lang="en-US" altLang="zh-CN" sz="2400" b="1" i="1">
                              <a:effectLst/>
                              <a:latin typeface="Cambria Math" panose="02040503050406030204" pitchFamily="18" charset="0"/>
                              <a:ea typeface="宋体" panose="02010600030101010101" pitchFamily="2" charset="-122"/>
                            </a:rPr>
                            <m:t>.</m:t>
                          </m:r>
                          <m:r>
                            <a:rPr lang="en-US" altLang="zh-CN" sz="2400" b="1" i="1">
                              <a:effectLst/>
                              <a:latin typeface="Cambria Math" panose="02040503050406030204" pitchFamily="18" charset="0"/>
                              <a:ea typeface="宋体" panose="02010600030101010101" pitchFamily="2" charset="-122"/>
                            </a:rPr>
                            <m:t>𝟕</m:t>
                          </m:r>
                          <m:r>
                            <a:rPr lang="en-US" altLang="zh-CN" sz="2400" b="1" i="1">
                              <a:effectLst/>
                              <a:latin typeface="Cambria Math" panose="02040503050406030204" pitchFamily="18" charset="0"/>
                              <a:ea typeface="宋体" panose="02010600030101010101" pitchFamily="2" charset="-122"/>
                            </a:rPr>
                            <m:t>+</m:t>
                          </m:r>
                          <m:r>
                            <a:rPr lang="en-US" altLang="zh-CN" sz="2400" b="1" i="1">
                              <a:effectLst/>
                              <a:latin typeface="Cambria Math" panose="02040503050406030204" pitchFamily="18" charset="0"/>
                              <a:ea typeface="宋体" panose="02010600030101010101" pitchFamily="2" charset="-122"/>
                            </a:rPr>
                            <m:t>𝟎</m:t>
                          </m:r>
                          <m:r>
                            <a:rPr lang="en-US" altLang="zh-CN" sz="2400" b="1" i="1">
                              <a:effectLst/>
                              <a:latin typeface="Cambria Math" panose="02040503050406030204" pitchFamily="18" charset="0"/>
                              <a:ea typeface="宋体" panose="02010600030101010101" pitchFamily="2" charset="-122"/>
                            </a:rPr>
                            <m:t>.</m:t>
                          </m:r>
                          <m:r>
                            <a:rPr lang="en-US" altLang="zh-CN" sz="2400" b="1" i="1">
                              <a:effectLst/>
                              <a:latin typeface="Cambria Math" panose="02040503050406030204" pitchFamily="18" charset="0"/>
                              <a:ea typeface="宋体" panose="02010600030101010101" pitchFamily="2" charset="-122"/>
                            </a:rPr>
                            <m:t>𝟑</m:t>
                          </m:r>
                          <m:r>
                            <a:rPr lang="en-US" altLang="zh-CN" sz="2400" b="1" i="1">
                              <a:effectLst/>
                              <a:latin typeface="Cambria Math" panose="02040503050406030204" pitchFamily="18" charset="0"/>
                              <a:ea typeface="宋体" panose="02010600030101010101" pitchFamily="2" charset="-122"/>
                            </a:rPr>
                            <m:t> = </m:t>
                          </m:r>
                          <m:r>
                            <a:rPr lang="en-US" altLang="zh-CN" sz="2400" b="1" i="1">
                              <a:effectLst/>
                              <a:latin typeface="Cambria Math" panose="02040503050406030204" pitchFamily="18" charset="0"/>
                              <a:ea typeface="宋体" panose="02010600030101010101" pitchFamily="2" charset="-122"/>
                            </a:rPr>
                            <m:t>𝟏</m:t>
                          </m:r>
                        </m:e>
                      </m:nary>
                    </m:oMath>
                  </m:oMathPara>
                </a14:m>
                <a:endParaRPr kumimoji="0" lang="en-US" altLang="zh-CN" sz="24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spcBef>
                    <a:spcPts val="600"/>
                  </a:spcBef>
                  <a:defRPr/>
                </a:pPr>
                <a:endParaRPr kumimoji="0" lang="en-US" altLang="zh-CN" sz="24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spcBef>
                    <a:spcPts val="600"/>
                  </a:spcBef>
                  <a:defRPr/>
                </a:pPr>
                <a:endParaRPr lang="zh-CN" altLang="zh-CN" sz="24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228600" marR="0" lvl="0" indent="-228600" algn="just" defTabSz="914400" rtl="0" eaLnBrk="1" fontAlgn="auto" latinLnBrk="0" hangingPunct="1">
                  <a:lnSpc>
                    <a:spcPct val="150000"/>
                  </a:lnSpc>
                  <a:spcBef>
                    <a:spcPts val="600"/>
                  </a:spcBef>
                  <a:spcAft>
                    <a:spcPts val="0"/>
                  </a:spcAft>
                  <a:buClrTx/>
                  <a:buSzTx/>
                  <a:buFont typeface="Arial" panose="020B0604020202020204" pitchFamily="34" charset="0"/>
                  <a:buChar char="•"/>
                  <a:tabLst/>
                  <a:defRPr/>
                </a:pPr>
                <a:endParaRPr lang="en-US" altLang="zh-CN" sz="2400" b="1" dirty="0">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45000"/>
                  </a:lnSpc>
                </a:pPr>
                <a:endParaRPr lang="en-US" altLang="zh-CN" sz="26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45000"/>
                  </a:lnSpc>
                </a:pPr>
                <a:endParaRPr lang="en-US" altLang="zh-CN" sz="26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FAA43BCC-C60C-44E6-A203-C635002B3E8F}"/>
                  </a:ext>
                </a:extLst>
              </p:cNvPr>
              <p:cNvSpPr>
                <a:spLocks noGrp="1" noRot="1" noChangeAspect="1" noMove="1" noResize="1" noEditPoints="1" noAdjustHandles="1" noChangeArrowheads="1" noChangeShapeType="1" noTextEdit="1"/>
              </p:cNvSpPr>
              <p:nvPr>
                <p:ph idx="1"/>
              </p:nvPr>
            </p:nvSpPr>
            <p:spPr>
              <a:xfrm>
                <a:off x="838200" y="1451946"/>
                <a:ext cx="11049000" cy="5406054"/>
              </a:xfrm>
              <a:blipFill>
                <a:blip r:embed="rId4"/>
                <a:stretch>
                  <a:fillRect l="-993"/>
                </a:stretch>
              </a:blipFill>
            </p:spPr>
            <p:txBody>
              <a:bodyPr/>
              <a:lstStyle/>
              <a:p>
                <a:r>
                  <a:rPr lang="zh-CN" altLang="en-US">
                    <a:noFill/>
                  </a:rPr>
                  <a:t> </a:t>
                </a:r>
              </a:p>
            </p:txBody>
          </p:sp>
        </mc:Fallback>
      </mc:AlternateContent>
      <p:graphicFrame>
        <p:nvGraphicFramePr>
          <p:cNvPr id="9" name="对象 8">
            <a:extLst>
              <a:ext uri="{FF2B5EF4-FFF2-40B4-BE49-F238E27FC236}">
                <a16:creationId xmlns:a16="http://schemas.microsoft.com/office/drawing/2014/main" id="{93FFBF4D-4ADF-45BD-9549-257E912570B6}"/>
              </a:ext>
            </a:extLst>
          </p:cNvPr>
          <p:cNvGraphicFramePr>
            <a:graphicFrameLocks noChangeAspect="1"/>
          </p:cNvGraphicFramePr>
          <p:nvPr/>
        </p:nvGraphicFramePr>
        <p:xfrm>
          <a:off x="0" y="457200"/>
          <a:ext cx="114300" cy="204788"/>
        </p:xfrm>
        <a:graphic>
          <a:graphicData uri="http://schemas.openxmlformats.org/presentationml/2006/ole">
            <mc:AlternateContent xmlns:mc="http://schemas.openxmlformats.org/markup-compatibility/2006">
              <mc:Choice xmlns:v="urn:schemas-microsoft-com:vml" Requires="v">
                <p:oleObj spid="_x0000_s5226" r:id="rId5" imgW="114201" imgH="203024" progId="Equation.3">
                  <p:embed/>
                </p:oleObj>
              </mc:Choice>
              <mc:Fallback>
                <p:oleObj r:id="rId5" imgW="114201" imgH="203024"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57200"/>
                        <a:ext cx="114300"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800458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8A9E2-1718-4A1C-9BBC-6F0D26D4471A}"/>
              </a:ext>
            </a:extLst>
          </p:cNvPr>
          <p:cNvSpPr>
            <a:spLocks noGrp="1"/>
          </p:cNvSpPr>
          <p:nvPr>
            <p:ph type="title"/>
          </p:nvPr>
        </p:nvSpPr>
        <p:spPr/>
        <p:txBody>
          <a:bodyPr/>
          <a:lstStyle/>
          <a:p>
            <a:r>
              <a:rPr lang="en-US" altLang="zh-CN" sz="4400" b="1" dirty="0">
                <a:solidFill>
                  <a:srgbClr val="0000FF"/>
                </a:solidFill>
                <a:effectLst/>
                <a:latin typeface="宋体" panose="02010600030101010101" pitchFamily="2" charset="-122"/>
                <a:ea typeface="宋体" panose="02010600030101010101" pitchFamily="2" charset="-122"/>
              </a:rPr>
              <a:t>1.</a:t>
            </a:r>
            <a:r>
              <a:rPr lang="zh-CN" altLang="en-US" sz="4400" b="1" dirty="0">
                <a:solidFill>
                  <a:srgbClr val="0000FF"/>
                </a:solidFill>
                <a:effectLst/>
                <a:latin typeface="黑体" panose="02010609060101010101" pitchFamily="49" charset="-122"/>
                <a:ea typeface="黑体" panose="02010609060101010101" pitchFamily="49" charset="-122"/>
              </a:rPr>
              <a:t>证据理论模型</a:t>
            </a:r>
            <a:endParaRPr lang="zh-CN" altLang="en-US" dirty="0"/>
          </a:p>
        </p:txBody>
      </p:sp>
      <p:sp>
        <p:nvSpPr>
          <p:cNvPr id="3" name="内容占位符 2">
            <a:extLst>
              <a:ext uri="{FF2B5EF4-FFF2-40B4-BE49-F238E27FC236}">
                <a16:creationId xmlns:a16="http://schemas.microsoft.com/office/drawing/2014/main" id="{FAA43BCC-C60C-44E6-A203-C635002B3E8F}"/>
              </a:ext>
            </a:extLst>
          </p:cNvPr>
          <p:cNvSpPr>
            <a:spLocks noGrp="1"/>
          </p:cNvSpPr>
          <p:nvPr>
            <p:ph idx="1"/>
          </p:nvPr>
        </p:nvSpPr>
        <p:spPr>
          <a:xfrm>
            <a:off x="838200" y="1451946"/>
            <a:ext cx="11049000" cy="5406054"/>
          </a:xfrm>
        </p:spPr>
        <p:txBody>
          <a:bodyPr>
            <a:normAutofit/>
          </a:bodyPr>
          <a:lstStyle/>
          <a:p>
            <a:pPr marL="228600" marR="0" lvl="0" indent="-228600" algn="just" defTabSz="914400" rtl="0" eaLnBrk="1" fontAlgn="auto" latinLnBrk="0" hangingPunct="1">
              <a:lnSpc>
                <a:spcPct val="150000"/>
              </a:lnSpc>
              <a:spcBef>
                <a:spcPts val="600"/>
              </a:spcBef>
              <a:spcAft>
                <a:spcPts val="0"/>
              </a:spcAft>
              <a:buClrTx/>
              <a:buSzTx/>
              <a:buFont typeface="Arial" panose="020B0604020202020204" pitchFamily="34" charset="0"/>
              <a:buChar char="•"/>
              <a:tabLst/>
              <a:defRPr/>
            </a:pPr>
            <a:r>
              <a:rPr kumimoji="0" lang="zh-CN" altLang="en-US" sz="2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组合证据</a:t>
            </a:r>
            <a:endParaRPr lang="en-US" altLang="zh-CN" b="1" dirty="0">
              <a:solidFill>
                <a:srgbClr val="FF0000"/>
              </a:solidFill>
              <a:latin typeface="微软雅黑" panose="020B0503020204020204" pitchFamily="34" charset="-122"/>
              <a:ea typeface="微软雅黑" panose="020B0503020204020204" pitchFamily="34" charset="-122"/>
            </a:endParaRPr>
          </a:p>
          <a:p>
            <a:pPr marL="0" algn="just">
              <a:lnSpc>
                <a:spcPct val="125000"/>
              </a:lnSpc>
              <a:spcBef>
                <a:spcPts val="600"/>
              </a:spcBef>
              <a:defRPr/>
            </a:pPr>
            <a:r>
              <a:rPr lang="zh-CN" altLang="en-US" sz="2400" b="1" dirty="0">
                <a:effectLst/>
                <a:latin typeface="Times New Roman" panose="02020603050405020304" pitchFamily="18" charset="0"/>
                <a:ea typeface="微软雅黑" panose="020B0503020204020204" pitchFamily="34" charset="-122"/>
                <a:cs typeface="Times New Roman" panose="02020603050405020304" pitchFamily="18" charset="0"/>
              </a:rPr>
              <a:t>当</a:t>
            </a:r>
            <a:r>
              <a:rPr lang="zh-CN" altLang="en-US"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新的证据</a:t>
            </a:r>
            <a:r>
              <a:rPr lang="zh-CN" altLang="en-US" sz="2400" b="1" dirty="0">
                <a:effectLst/>
                <a:latin typeface="Times New Roman" panose="02020603050405020304" pitchFamily="18" charset="0"/>
                <a:ea typeface="微软雅黑" panose="020B0503020204020204" pitchFamily="34" charset="-122"/>
                <a:cs typeface="Times New Roman" panose="02020603050405020304" pitchFamily="18" charset="0"/>
              </a:rPr>
              <a:t>变成可用的时候，我们希望组合所有的证据以产生一个更好的信任评价。为了说明如何</a:t>
            </a:r>
            <a:r>
              <a:rPr lang="zh-CN" altLang="en-US"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组合证据</a:t>
            </a:r>
            <a:r>
              <a:rPr lang="zh-CN" altLang="en-US" sz="2400" b="1" dirty="0">
                <a:effectLst/>
                <a:latin typeface="Times New Roman" panose="02020603050405020304" pitchFamily="18" charset="0"/>
                <a:ea typeface="微软雅黑" panose="020B0503020204020204" pitchFamily="34" charset="-122"/>
                <a:cs typeface="Times New Roman" panose="02020603050405020304" pitchFamily="18" charset="0"/>
              </a:rPr>
              <a:t>（也称之为证据组合），我们首先看一个证据组合一般公式的一种特殊的情形。</a:t>
            </a:r>
            <a:endPar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0" algn="just">
              <a:lnSpc>
                <a:spcPct val="125000"/>
              </a:lnSpc>
              <a:spcBef>
                <a:spcPts val="600"/>
              </a:spcBef>
              <a:defRPr/>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假定另一类型的一个传感器用</a:t>
            </a:r>
            <a:r>
              <a:rPr lang="en-US" altLang="zh-CN"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0.9</a:t>
            </a:r>
            <a:r>
              <a:rPr lang="zh-CN" altLang="en-US"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的信任</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识别出目标飞机为</a:t>
            </a:r>
            <a:r>
              <a:rPr lang="zh-CN" altLang="en-US"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轰炸机</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。现在，来自传感器的证据的</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Mass</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为：</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gn="ctr">
              <a:lnSpc>
                <a:spcPct val="125000"/>
              </a:lnSpc>
              <a:spcBef>
                <a:spcPts val="600"/>
              </a:spcBef>
              <a:buNone/>
              <a:defRPr/>
            </a:pPr>
            <a:r>
              <a:rPr lang="en-US" altLang="zh-CN" sz="2400" b="1" dirty="0" err="1">
                <a:effectLst/>
                <a:latin typeface="Times New Roman" panose="02020603050405020304" pitchFamily="18" charset="0"/>
                <a:ea typeface="宋体" panose="02010600030101010101" pitchFamily="2" charset="-122"/>
              </a:rPr>
              <a:t>m</a:t>
            </a:r>
            <a:r>
              <a:rPr lang="en-US" altLang="zh-CN" sz="2400" b="1" baseline="-25000" dirty="0" err="1">
                <a:effectLst/>
                <a:latin typeface="Times New Roman" panose="02020603050405020304" pitchFamily="18" charset="0"/>
                <a:ea typeface="宋体" panose="02010600030101010101" pitchFamily="2" charset="-122"/>
              </a:rPr>
              <a:t>1</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({B , F}) = 0.7      </a:t>
            </a:r>
            <a:r>
              <a:rPr lang="en-US" altLang="zh-CN" sz="2400" b="1" dirty="0" err="1">
                <a:effectLst/>
                <a:latin typeface="Times New Roman" panose="02020603050405020304" pitchFamily="18" charset="0"/>
                <a:ea typeface="宋体" panose="02010600030101010101" pitchFamily="2" charset="-122"/>
              </a:rPr>
              <a:t>m</a:t>
            </a:r>
            <a:r>
              <a:rPr lang="en-US" altLang="zh-CN" sz="2400" b="1" baseline="-25000" dirty="0" err="1">
                <a:effectLst/>
                <a:latin typeface="Times New Roman" panose="02020603050405020304" pitchFamily="18" charset="0"/>
                <a:ea typeface="宋体" panose="02010600030101010101" pitchFamily="2" charset="-122"/>
              </a:rPr>
              <a:t>1</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 0.3</a:t>
            </a:r>
          </a:p>
          <a:p>
            <a:pPr marL="0" indent="0" algn="ctr">
              <a:lnSpc>
                <a:spcPct val="125000"/>
              </a:lnSpc>
              <a:spcBef>
                <a:spcPts val="600"/>
              </a:spcBef>
              <a:buNone/>
              <a:defRPr/>
            </a:pPr>
            <a:r>
              <a:rPr lang="en-US" altLang="zh-CN" sz="2400" b="1" dirty="0" err="1">
                <a:effectLst/>
                <a:latin typeface="Times New Roman" panose="02020603050405020304" pitchFamily="18" charset="0"/>
                <a:ea typeface="宋体" panose="02010600030101010101" pitchFamily="2" charset="-122"/>
              </a:rPr>
              <a:t>m</a:t>
            </a:r>
            <a:r>
              <a:rPr lang="en-US" altLang="zh-CN" sz="2400" b="1" baseline="-25000" dirty="0" err="1">
                <a:effectLst/>
                <a:latin typeface="Times New Roman" panose="02020603050405020304" pitchFamily="18" charset="0"/>
                <a:ea typeface="宋体" panose="02010600030101010101" pitchFamily="2" charset="-122"/>
              </a:rPr>
              <a:t>2</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({B}) = 0.9          </a:t>
            </a:r>
            <a:r>
              <a:rPr lang="en-US" altLang="zh-CN" sz="2400" b="1" dirty="0" err="1">
                <a:effectLst/>
                <a:latin typeface="Times New Roman" panose="02020603050405020304" pitchFamily="18" charset="0"/>
                <a:ea typeface="宋体" panose="02010600030101010101" pitchFamily="2" charset="-122"/>
              </a:rPr>
              <a:t>m</a:t>
            </a:r>
            <a:r>
              <a:rPr lang="en-US" altLang="zh-CN" sz="2400" b="1" baseline="-25000" dirty="0" err="1">
                <a:effectLst/>
                <a:latin typeface="Times New Roman" panose="02020603050405020304" pitchFamily="18" charset="0"/>
                <a:ea typeface="宋体" panose="02010600030101010101" pitchFamily="2" charset="-122"/>
              </a:rPr>
              <a:t>2</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 0.1</a:t>
            </a:r>
          </a:p>
          <a:p>
            <a:pPr marL="0" algn="just">
              <a:lnSpc>
                <a:spcPct val="125000"/>
              </a:lnSpc>
              <a:spcBef>
                <a:spcPts val="600"/>
              </a:spcBef>
              <a:defRPr/>
            </a:pP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其中，</a:t>
            </a:r>
            <a:r>
              <a:rPr lang="en-US" altLang="zh-CN" sz="2400" b="1" dirty="0" err="1">
                <a:effectLst/>
                <a:latin typeface="Times New Roman" panose="02020603050405020304" pitchFamily="18" charset="0"/>
                <a:ea typeface="微软雅黑" panose="020B0503020204020204" pitchFamily="34" charset="-122"/>
                <a:cs typeface="Times New Roman" panose="02020603050405020304" pitchFamily="18" charset="0"/>
              </a:rPr>
              <a:t>m</a:t>
            </a:r>
            <a:r>
              <a:rPr lang="en-US" altLang="zh-CN" sz="2400" b="1" baseline="-25000" dirty="0" err="1">
                <a:effectLst/>
                <a:latin typeface="Times New Roman" panose="02020603050405020304" pitchFamily="18" charset="0"/>
                <a:ea typeface="微软雅黑" panose="020B0503020204020204" pitchFamily="34" charset="-122"/>
                <a:cs typeface="Times New Roman" panose="02020603050405020304" pitchFamily="18" charset="0"/>
              </a:rPr>
              <a:t>1</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400" b="1" dirty="0" err="1">
                <a:effectLst/>
                <a:latin typeface="Times New Roman" panose="02020603050405020304" pitchFamily="18" charset="0"/>
                <a:ea typeface="微软雅黑" panose="020B0503020204020204" pitchFamily="34" charset="-122"/>
                <a:cs typeface="Times New Roman" panose="02020603050405020304" pitchFamily="18" charset="0"/>
              </a:rPr>
              <a:t>m</a:t>
            </a:r>
            <a:r>
              <a:rPr lang="en-US" altLang="zh-CN" sz="2400" b="1" baseline="-25000" dirty="0" err="1">
                <a:effectLst/>
                <a:latin typeface="Times New Roman" panose="02020603050405020304" pitchFamily="18" charset="0"/>
                <a:ea typeface="微软雅黑" panose="020B0503020204020204" pitchFamily="34" charset="-122"/>
                <a:cs typeface="Times New Roman" panose="02020603050405020304" pitchFamily="18" charset="0"/>
              </a:rPr>
              <a:t>2</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与第一和第二种类型的传感器相对应。</a:t>
            </a:r>
            <a:endParaRPr lang="zh-CN" altLang="zh-CN" sz="24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0" algn="just">
              <a:lnSpc>
                <a:spcPct val="125000"/>
              </a:lnSpc>
              <a:spcBef>
                <a:spcPts val="600"/>
              </a:spcBef>
              <a:defRPr/>
            </a:pP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marL="0" algn="just">
              <a:lnSpc>
                <a:spcPct val="125000"/>
              </a:lnSpc>
              <a:spcBef>
                <a:spcPts val="600"/>
              </a:spcBef>
              <a:defRPr/>
            </a:pPr>
            <a:endParaRPr kumimoji="0" lang="en-US" altLang="zh-CN" sz="24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spcBef>
                <a:spcPts val="600"/>
              </a:spcBef>
              <a:defRPr/>
            </a:pPr>
            <a:endParaRPr kumimoji="0" lang="en-US" altLang="zh-CN" sz="24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spcBef>
                <a:spcPts val="600"/>
              </a:spcBef>
              <a:defRPr/>
            </a:pPr>
            <a:endParaRPr lang="zh-CN" altLang="zh-CN" sz="24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228600" marR="0" lvl="0" indent="-228600" algn="just" defTabSz="914400" rtl="0" eaLnBrk="1" fontAlgn="auto" latinLnBrk="0" hangingPunct="1">
              <a:lnSpc>
                <a:spcPct val="150000"/>
              </a:lnSpc>
              <a:spcBef>
                <a:spcPts val="600"/>
              </a:spcBef>
              <a:spcAft>
                <a:spcPts val="0"/>
              </a:spcAft>
              <a:buClrTx/>
              <a:buSzTx/>
              <a:buFont typeface="Arial" panose="020B0604020202020204" pitchFamily="34" charset="0"/>
              <a:buChar char="•"/>
              <a:tabLst/>
              <a:defRPr/>
            </a:pPr>
            <a:endParaRPr lang="en-US" altLang="zh-CN" sz="2400" b="1" dirty="0">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45000"/>
              </a:lnSpc>
            </a:pPr>
            <a:endParaRPr lang="en-US" altLang="zh-CN" sz="26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45000"/>
              </a:lnSpc>
            </a:pPr>
            <a:endParaRPr lang="en-US" altLang="zh-CN" sz="26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9" name="对象 8">
            <a:extLst>
              <a:ext uri="{FF2B5EF4-FFF2-40B4-BE49-F238E27FC236}">
                <a16:creationId xmlns:a16="http://schemas.microsoft.com/office/drawing/2014/main" id="{93FFBF4D-4ADF-45BD-9549-257E912570B6}"/>
              </a:ext>
            </a:extLst>
          </p:cNvPr>
          <p:cNvGraphicFramePr>
            <a:graphicFrameLocks noChangeAspect="1"/>
          </p:cNvGraphicFramePr>
          <p:nvPr/>
        </p:nvGraphicFramePr>
        <p:xfrm>
          <a:off x="0" y="457200"/>
          <a:ext cx="114300" cy="204788"/>
        </p:xfrm>
        <a:graphic>
          <a:graphicData uri="http://schemas.openxmlformats.org/presentationml/2006/ole">
            <mc:AlternateContent xmlns:mc="http://schemas.openxmlformats.org/markup-compatibility/2006">
              <mc:Choice xmlns:v="urn:schemas-microsoft-com:vml" Requires="v">
                <p:oleObj spid="_x0000_s6245" r:id="rId4" imgW="114201" imgH="203024" progId="Equation.3">
                  <p:embed/>
                </p:oleObj>
              </mc:Choice>
              <mc:Fallback>
                <p:oleObj r:id="rId4" imgW="114201" imgH="203024" progId="Equation.3">
                  <p:embed/>
                  <p:pic>
                    <p:nvPicPr>
                      <p:cNvPr id="9" name="对象 8">
                        <a:extLst>
                          <a:ext uri="{FF2B5EF4-FFF2-40B4-BE49-F238E27FC236}">
                            <a16:creationId xmlns:a16="http://schemas.microsoft.com/office/drawing/2014/main" id="{93FFBF4D-4ADF-45BD-9549-257E912570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57200"/>
                        <a:ext cx="114300"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32651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264E7C11-894B-41B7-B12C-DFC2EA798F49}"/>
              </a:ext>
            </a:extLst>
          </p:cNvPr>
          <p:cNvSpPr txBox="1"/>
          <p:nvPr/>
        </p:nvSpPr>
        <p:spPr>
          <a:xfrm>
            <a:off x="4284055" y="311872"/>
            <a:ext cx="4113112" cy="6135782"/>
          </a:xfrm>
          <a:prstGeom prst="rect">
            <a:avLst/>
          </a:prstGeom>
          <a:noFill/>
        </p:spPr>
        <p:txBody>
          <a:bodyPr wrap="square">
            <a:spAutoFit/>
          </a:bodyPr>
          <a:lstStyle/>
          <a:p>
            <a:pPr algn="ctr">
              <a:lnSpc>
                <a:spcPct val="125000"/>
              </a:lnSpc>
            </a:pPr>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主要内容 </a:t>
            </a:r>
            <a:endParaRPr lang="en-US" altLang="zh-CN" sz="2400" b="1" dirty="0">
              <a:solidFill>
                <a:schemeClr val="accent1">
                  <a:lumMod val="75000"/>
                </a:schemeClr>
              </a:solidFill>
              <a:latin typeface="微软雅黑" panose="020B0503020204020204" pitchFamily="34" charset="-122"/>
              <a:ea typeface="微软雅黑" panose="020B0503020204020204" pitchFamily="34" charset="-122"/>
            </a:endParaRPr>
          </a:p>
          <a:p>
            <a:pPr algn="ctr">
              <a:lnSpc>
                <a:spcPct val="125000"/>
              </a:lnSpc>
            </a:pPr>
            <a:endParaRPr lang="en-US" altLang="zh-CN" sz="2400" b="1" dirty="0">
              <a:latin typeface="微软雅黑" panose="020B0503020204020204" pitchFamily="34" charset="-122"/>
              <a:ea typeface="微软雅黑" panose="020B0503020204020204" pitchFamily="34" charset="-122"/>
            </a:endParaRPr>
          </a:p>
          <a:p>
            <a:pPr>
              <a:lnSpc>
                <a:spcPct val="125000"/>
              </a:lnSpc>
            </a:pPr>
            <a:r>
              <a:rPr lang="zh-CN" altLang="en-US" sz="2000" b="1" dirty="0">
                <a:latin typeface="微软雅黑" panose="020B0503020204020204" pitchFamily="34" charset="-122"/>
                <a:ea typeface="微软雅黑" panose="020B0503020204020204" pitchFamily="34" charset="-122"/>
              </a:rPr>
              <a:t>第 </a:t>
            </a:r>
            <a:r>
              <a:rPr lang="en-US" altLang="zh-CN" sz="2000" b="1" dirty="0">
                <a:latin typeface="微软雅黑" panose="020B0503020204020204" pitchFamily="34" charset="-122"/>
                <a:ea typeface="微软雅黑" panose="020B0503020204020204" pitchFamily="34" charset="-122"/>
              </a:rPr>
              <a:t>1 </a:t>
            </a:r>
            <a:r>
              <a:rPr lang="zh-CN" altLang="en-US" sz="2000" b="1" dirty="0">
                <a:latin typeface="微软雅黑" panose="020B0503020204020204" pitchFamily="34" charset="-122"/>
                <a:ea typeface="微软雅黑" panose="020B0503020204020204" pitchFamily="34" charset="-122"/>
              </a:rPr>
              <a:t>章：绪论：专家系统概论</a:t>
            </a:r>
            <a:endParaRPr lang="en-US" altLang="zh-CN" sz="2000" b="1" dirty="0">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pPr>
              <a:lnSpc>
                <a:spcPct val="125000"/>
              </a:lnSpc>
            </a:pPr>
            <a:r>
              <a:rPr lang="zh-CN" altLang="en-US" sz="2400" b="1" dirty="0">
                <a:latin typeface="微软雅黑" panose="020B0503020204020204" pitchFamily="34" charset="-122"/>
                <a:ea typeface="微软雅黑" panose="020B0503020204020204" pitchFamily="34" charset="-122"/>
              </a:rPr>
              <a:t>第一部分 知识表示 </a:t>
            </a:r>
            <a:endParaRPr lang="en-US" altLang="zh-CN" sz="2400" b="1" dirty="0">
              <a:latin typeface="微软雅黑" panose="020B0503020204020204" pitchFamily="34" charset="-122"/>
              <a:ea typeface="微软雅黑" panose="020B0503020204020204" pitchFamily="34" charset="-122"/>
            </a:endParaRPr>
          </a:p>
          <a:p>
            <a:pPr>
              <a:lnSpc>
                <a:spcPct val="125000"/>
              </a:lnSpc>
            </a:pPr>
            <a:r>
              <a:rPr lang="zh-CN" altLang="en-US" sz="2000" b="1" dirty="0">
                <a:latin typeface="微软雅黑" panose="020B0503020204020204" pitchFamily="34" charset="-122"/>
                <a:ea typeface="微软雅黑" panose="020B0503020204020204" pitchFamily="34" charset="-122"/>
              </a:rPr>
              <a:t>第 </a:t>
            </a:r>
            <a:r>
              <a:rPr lang="en-US" altLang="zh-CN" sz="2000" b="1" dirty="0">
                <a:latin typeface="微软雅黑" panose="020B0503020204020204" pitchFamily="34" charset="-122"/>
                <a:ea typeface="微软雅黑" panose="020B0503020204020204" pitchFamily="34" charset="-122"/>
              </a:rPr>
              <a:t>2 </a:t>
            </a:r>
            <a:r>
              <a:rPr lang="zh-CN" altLang="en-US" sz="2000" b="1" dirty="0">
                <a:latin typeface="微软雅黑" panose="020B0503020204020204" pitchFamily="34" charset="-122"/>
                <a:ea typeface="微软雅黑" panose="020B0503020204020204" pitchFamily="34" charset="-122"/>
              </a:rPr>
              <a:t>章：产生式系统 </a:t>
            </a:r>
            <a:endParaRPr lang="en-US" altLang="zh-CN" sz="2000" b="1" dirty="0">
              <a:latin typeface="微软雅黑" panose="020B0503020204020204" pitchFamily="34" charset="-122"/>
              <a:ea typeface="微软雅黑" panose="020B0503020204020204" pitchFamily="34" charset="-122"/>
            </a:endParaRPr>
          </a:p>
          <a:p>
            <a:pPr>
              <a:lnSpc>
                <a:spcPct val="125000"/>
              </a:lnSpc>
            </a:pPr>
            <a:r>
              <a:rPr lang="zh-CN" altLang="en-US" sz="2000" b="1" dirty="0">
                <a:latin typeface="微软雅黑" panose="020B0503020204020204" pitchFamily="34" charset="-122"/>
                <a:ea typeface="微软雅黑" panose="020B0503020204020204" pitchFamily="34" charset="-122"/>
              </a:rPr>
              <a:t>第 </a:t>
            </a:r>
            <a:r>
              <a:rPr lang="en-US" altLang="zh-CN" sz="2000" b="1" dirty="0">
                <a:latin typeface="微软雅黑" panose="020B0503020204020204" pitchFamily="34" charset="-122"/>
                <a:ea typeface="微软雅黑" panose="020B0503020204020204" pitchFamily="34" charset="-122"/>
              </a:rPr>
              <a:t>3 </a:t>
            </a:r>
            <a:r>
              <a:rPr lang="zh-CN" altLang="en-US" sz="2000" b="1" dirty="0">
                <a:latin typeface="微软雅黑" panose="020B0503020204020204" pitchFamily="34" charset="-122"/>
                <a:ea typeface="微软雅黑" panose="020B0503020204020204" pitchFamily="34" charset="-122"/>
              </a:rPr>
              <a:t>章：框架 </a:t>
            </a:r>
            <a:endParaRPr lang="en-US" altLang="zh-CN" sz="2000" b="1" dirty="0">
              <a:latin typeface="微软雅黑" panose="020B0503020204020204" pitchFamily="34" charset="-122"/>
              <a:ea typeface="微软雅黑" panose="020B0503020204020204" pitchFamily="34" charset="-122"/>
            </a:endParaRPr>
          </a:p>
          <a:p>
            <a:pPr>
              <a:lnSpc>
                <a:spcPct val="125000"/>
              </a:lnSpc>
            </a:pPr>
            <a:endParaRPr lang="en-US" altLang="zh-CN" sz="2000" dirty="0">
              <a:latin typeface="微软雅黑" panose="020B0503020204020204" pitchFamily="34" charset="-122"/>
              <a:ea typeface="微软雅黑" panose="020B0503020204020204" pitchFamily="34" charset="-122"/>
            </a:endParaRPr>
          </a:p>
          <a:p>
            <a:pPr>
              <a:lnSpc>
                <a:spcPct val="125000"/>
              </a:lnSpc>
            </a:pPr>
            <a:r>
              <a:rPr lang="zh-CN" altLang="en-US" sz="2400" b="1" dirty="0">
                <a:latin typeface="微软雅黑" panose="020B0503020204020204" pitchFamily="34" charset="-122"/>
                <a:ea typeface="微软雅黑" panose="020B0503020204020204" pitchFamily="34" charset="-122"/>
              </a:rPr>
              <a:t>第二部分 不确定性处理 </a:t>
            </a:r>
            <a:endParaRPr lang="en-US" altLang="zh-CN" sz="2400" b="1" dirty="0">
              <a:latin typeface="微软雅黑" panose="020B0503020204020204" pitchFamily="34" charset="-122"/>
              <a:ea typeface="微软雅黑" panose="020B0503020204020204" pitchFamily="34" charset="-122"/>
            </a:endParaRPr>
          </a:p>
          <a:p>
            <a:pPr>
              <a:lnSpc>
                <a:spcPct val="125000"/>
              </a:lnSpc>
            </a:pPr>
            <a:r>
              <a:rPr lang="zh-CN" altLang="en-US" sz="2000" b="1" dirty="0">
                <a:latin typeface="微软雅黑" panose="020B0503020204020204" pitchFamily="34" charset="-122"/>
                <a:ea typeface="微软雅黑" panose="020B0503020204020204" pitchFamily="34" charset="-122"/>
              </a:rPr>
              <a:t>第 </a:t>
            </a:r>
            <a:r>
              <a:rPr lang="en-US" altLang="zh-CN" sz="2000" b="1" dirty="0">
                <a:latin typeface="微软雅黑" panose="020B0503020204020204" pitchFamily="34" charset="-122"/>
                <a:ea typeface="微软雅黑" panose="020B0503020204020204" pitchFamily="34" charset="-122"/>
              </a:rPr>
              <a:t>4 </a:t>
            </a:r>
            <a:r>
              <a:rPr lang="zh-CN" altLang="en-US" sz="2000" b="1" dirty="0">
                <a:latin typeface="微软雅黑" panose="020B0503020204020204" pitchFamily="34" charset="-122"/>
                <a:ea typeface="微软雅黑" panose="020B0503020204020204" pitchFamily="34" charset="-122"/>
              </a:rPr>
              <a:t>章：确定性理论 </a:t>
            </a:r>
            <a:endParaRPr lang="en-US" altLang="zh-CN" sz="2000" b="1" dirty="0">
              <a:latin typeface="微软雅黑" panose="020B0503020204020204" pitchFamily="34" charset="-122"/>
              <a:ea typeface="微软雅黑" panose="020B0503020204020204" pitchFamily="34" charset="-122"/>
            </a:endParaRPr>
          </a:p>
          <a:p>
            <a:pPr>
              <a:lnSpc>
                <a:spcPct val="125000"/>
              </a:lnSpc>
            </a:pPr>
            <a:r>
              <a:rPr lang="zh-CN" altLang="en-US" sz="2000" b="1" dirty="0">
                <a:latin typeface="微软雅黑" panose="020B0503020204020204" pitchFamily="34" charset="-122"/>
                <a:ea typeface="微软雅黑" panose="020B0503020204020204" pitchFamily="34" charset="-122"/>
              </a:rPr>
              <a:t>第 </a:t>
            </a:r>
            <a:r>
              <a:rPr lang="en-US" altLang="zh-CN" sz="2000" b="1" dirty="0">
                <a:latin typeface="微软雅黑" panose="020B0503020204020204" pitchFamily="34" charset="-122"/>
                <a:ea typeface="微软雅黑" panose="020B0503020204020204" pitchFamily="34" charset="-122"/>
              </a:rPr>
              <a:t>5 </a:t>
            </a:r>
            <a:r>
              <a:rPr lang="zh-CN" altLang="en-US" sz="2000" b="1" dirty="0">
                <a:latin typeface="微软雅黑" panose="020B0503020204020204" pitchFamily="34" charset="-122"/>
                <a:ea typeface="微软雅黑" panose="020B0503020204020204" pitchFamily="34" charset="-122"/>
              </a:rPr>
              <a:t>章：主观贝叶斯方法 </a:t>
            </a:r>
            <a:endParaRPr lang="en-US" altLang="zh-CN" sz="2000" b="1" dirty="0">
              <a:latin typeface="微软雅黑" panose="020B0503020204020204" pitchFamily="34" charset="-122"/>
              <a:ea typeface="微软雅黑" panose="020B0503020204020204" pitchFamily="34" charset="-122"/>
            </a:endParaRPr>
          </a:p>
          <a:p>
            <a:pPr>
              <a:lnSpc>
                <a:spcPct val="125000"/>
              </a:lnSpc>
            </a:pPr>
            <a:r>
              <a:rPr lang="zh-CN" altLang="en-US" sz="2000" b="1" dirty="0">
                <a:solidFill>
                  <a:srgbClr val="FF0000"/>
                </a:solidFill>
                <a:latin typeface="微软雅黑" panose="020B0503020204020204" pitchFamily="34" charset="-122"/>
                <a:ea typeface="微软雅黑" panose="020B0503020204020204" pitchFamily="34" charset="-122"/>
              </a:rPr>
              <a:t>第 </a:t>
            </a:r>
            <a:r>
              <a:rPr lang="en-US" altLang="zh-CN" sz="2000" b="1" dirty="0">
                <a:solidFill>
                  <a:srgbClr val="FF0000"/>
                </a:solidFill>
                <a:latin typeface="微软雅黑" panose="020B0503020204020204" pitchFamily="34" charset="-122"/>
                <a:ea typeface="微软雅黑" panose="020B0503020204020204" pitchFamily="34" charset="-122"/>
              </a:rPr>
              <a:t>6 </a:t>
            </a:r>
            <a:r>
              <a:rPr lang="zh-CN" altLang="en-US" sz="2000" b="1" dirty="0">
                <a:solidFill>
                  <a:srgbClr val="FF0000"/>
                </a:solidFill>
                <a:latin typeface="微软雅黑" panose="020B0503020204020204" pitchFamily="34" charset="-122"/>
                <a:ea typeface="微软雅黑" panose="020B0503020204020204" pitchFamily="34" charset="-122"/>
              </a:rPr>
              <a:t>章：证据理论</a:t>
            </a:r>
            <a:endParaRPr lang="en-US" altLang="zh-CN" sz="2000" b="1" dirty="0">
              <a:solidFill>
                <a:srgbClr val="FF0000"/>
              </a:solidFill>
              <a:latin typeface="微软雅黑" panose="020B0503020204020204" pitchFamily="34" charset="-122"/>
              <a:ea typeface="微软雅黑" panose="020B0503020204020204" pitchFamily="34" charset="-122"/>
            </a:endParaRPr>
          </a:p>
          <a:p>
            <a:pPr>
              <a:lnSpc>
                <a:spcPct val="125000"/>
              </a:lnSpc>
            </a:pPr>
            <a:r>
              <a:rPr lang="zh-CN" altLang="en-US" sz="2000" b="1" dirty="0">
                <a:latin typeface="微软雅黑" panose="020B0503020204020204" pitchFamily="34" charset="-122"/>
                <a:ea typeface="微软雅黑" panose="020B0503020204020204" pitchFamily="34" charset="-122"/>
              </a:rPr>
              <a:t>第 </a:t>
            </a:r>
            <a:r>
              <a:rPr lang="en-US" altLang="zh-CN" sz="2000" b="1" dirty="0">
                <a:latin typeface="微软雅黑" panose="020B0503020204020204" pitchFamily="34" charset="-122"/>
                <a:ea typeface="微软雅黑" panose="020B0503020204020204" pitchFamily="34" charset="-122"/>
              </a:rPr>
              <a:t>7 </a:t>
            </a:r>
            <a:r>
              <a:rPr lang="zh-CN" altLang="en-US" sz="2000" b="1" dirty="0">
                <a:latin typeface="微软雅黑" panose="020B0503020204020204" pitchFamily="34" charset="-122"/>
                <a:ea typeface="微软雅黑" panose="020B0503020204020204" pitchFamily="34" charset="-122"/>
              </a:rPr>
              <a:t>章：多智能体系统（强化学习） </a:t>
            </a:r>
            <a:endParaRPr lang="en-US" altLang="zh-CN" sz="2000" b="1" dirty="0">
              <a:latin typeface="微软雅黑" panose="020B0503020204020204" pitchFamily="34" charset="-122"/>
              <a:ea typeface="微软雅黑" panose="020B0503020204020204" pitchFamily="34" charset="-122"/>
            </a:endParaRPr>
          </a:p>
          <a:p>
            <a:pPr>
              <a:lnSpc>
                <a:spcPct val="125000"/>
              </a:lnSpc>
            </a:pPr>
            <a:r>
              <a:rPr lang="zh-CN" altLang="en-US" sz="2000" b="1" dirty="0">
                <a:latin typeface="微软雅黑" panose="020B0503020204020204" pitchFamily="34" charset="-122"/>
                <a:ea typeface="微软雅黑" panose="020B0503020204020204" pitchFamily="34" charset="-122"/>
              </a:rPr>
              <a:t>第 </a:t>
            </a:r>
            <a:r>
              <a:rPr lang="en-US" altLang="zh-CN" sz="2000" b="1" dirty="0">
                <a:latin typeface="微软雅黑" panose="020B0503020204020204" pitchFamily="34" charset="-122"/>
                <a:ea typeface="微软雅黑" panose="020B0503020204020204" pitchFamily="34" charset="-122"/>
              </a:rPr>
              <a:t>8 </a:t>
            </a:r>
            <a:r>
              <a:rPr lang="zh-CN" altLang="en-US" sz="2000" b="1" dirty="0">
                <a:latin typeface="微软雅黑" panose="020B0503020204020204" pitchFamily="34" charset="-122"/>
                <a:ea typeface="微软雅黑" panose="020B0503020204020204" pitchFamily="34" charset="-122"/>
              </a:rPr>
              <a:t>章：贝叶斯网</a:t>
            </a:r>
            <a:endParaRPr lang="en-US" altLang="zh-CN" sz="2000" b="1" dirty="0">
              <a:latin typeface="微软雅黑" panose="020B0503020204020204" pitchFamily="34" charset="-122"/>
              <a:ea typeface="微软雅黑" panose="020B0503020204020204" pitchFamily="34" charset="-122"/>
            </a:endParaRPr>
          </a:p>
          <a:p>
            <a:pPr>
              <a:lnSpc>
                <a:spcPct val="125000"/>
              </a:lnSpc>
            </a:pPr>
            <a:r>
              <a:rPr lang="zh-CN" altLang="en-US" sz="2000" b="1" dirty="0">
                <a:latin typeface="微软雅黑" panose="020B0503020204020204" pitchFamily="34" charset="-122"/>
                <a:ea typeface="微软雅黑" panose="020B0503020204020204" pitchFamily="34" charset="-122"/>
              </a:rPr>
              <a:t>第 </a:t>
            </a:r>
            <a:r>
              <a:rPr lang="en-US" altLang="zh-CN" sz="2000" b="1" dirty="0">
                <a:latin typeface="微软雅黑" panose="020B0503020204020204" pitchFamily="34" charset="-122"/>
                <a:ea typeface="微软雅黑" panose="020B0503020204020204" pitchFamily="34" charset="-122"/>
              </a:rPr>
              <a:t>9 </a:t>
            </a:r>
            <a:r>
              <a:rPr lang="zh-CN" altLang="en-US" sz="2000" b="1" dirty="0">
                <a:latin typeface="微软雅黑" panose="020B0503020204020204" pitchFamily="34" charset="-122"/>
                <a:ea typeface="微软雅黑" panose="020B0503020204020204" pitchFamily="34" charset="-122"/>
              </a:rPr>
              <a:t>章：粗糙集理论</a:t>
            </a:r>
          </a:p>
        </p:txBody>
      </p:sp>
    </p:spTree>
    <p:extLst>
      <p:ext uri="{BB962C8B-B14F-4D97-AF65-F5344CB8AC3E}">
        <p14:creationId xmlns:p14="http://schemas.microsoft.com/office/powerpoint/2010/main" val="14898270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8A9E2-1718-4A1C-9BBC-6F0D26D4471A}"/>
              </a:ext>
            </a:extLst>
          </p:cNvPr>
          <p:cNvSpPr>
            <a:spLocks noGrp="1"/>
          </p:cNvSpPr>
          <p:nvPr>
            <p:ph type="title"/>
          </p:nvPr>
        </p:nvSpPr>
        <p:spPr/>
        <p:txBody>
          <a:bodyPr/>
          <a:lstStyle/>
          <a:p>
            <a:r>
              <a:rPr lang="en-US" altLang="zh-CN" sz="4400" b="1" dirty="0">
                <a:solidFill>
                  <a:srgbClr val="0000FF"/>
                </a:solidFill>
                <a:effectLst/>
                <a:latin typeface="宋体" panose="02010600030101010101" pitchFamily="2" charset="-122"/>
                <a:ea typeface="宋体" panose="02010600030101010101" pitchFamily="2" charset="-122"/>
              </a:rPr>
              <a:t>1.</a:t>
            </a:r>
            <a:r>
              <a:rPr lang="zh-CN" altLang="en-US" sz="4400" b="1" dirty="0">
                <a:solidFill>
                  <a:srgbClr val="0000FF"/>
                </a:solidFill>
                <a:effectLst/>
                <a:latin typeface="黑体" panose="02010609060101010101" pitchFamily="49" charset="-122"/>
                <a:ea typeface="黑体" panose="02010609060101010101" pitchFamily="49" charset="-122"/>
              </a:rPr>
              <a:t>证据理论模型</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AA43BCC-C60C-44E6-A203-C635002B3E8F}"/>
                  </a:ext>
                </a:extLst>
              </p:cNvPr>
              <p:cNvSpPr>
                <a:spLocks noGrp="1"/>
              </p:cNvSpPr>
              <p:nvPr>
                <p:ph idx="1"/>
              </p:nvPr>
            </p:nvSpPr>
            <p:spPr>
              <a:xfrm>
                <a:off x="838200" y="1451946"/>
                <a:ext cx="11049000" cy="5406054"/>
              </a:xfrm>
            </p:spPr>
            <p:txBody>
              <a:bodyPr>
                <a:normAutofit fontScale="85000" lnSpcReduction="10000"/>
              </a:bodyPr>
              <a:lstStyle/>
              <a:p>
                <a:pPr marL="228600" marR="0" lvl="0" indent="-228600" algn="just" defTabSz="914400" rtl="0" eaLnBrk="1" fontAlgn="auto" latinLnBrk="0" hangingPunct="1">
                  <a:lnSpc>
                    <a:spcPct val="150000"/>
                  </a:lnSpc>
                  <a:spcBef>
                    <a:spcPts val="600"/>
                  </a:spcBef>
                  <a:spcAft>
                    <a:spcPts val="0"/>
                  </a:spcAft>
                  <a:buClrTx/>
                  <a:buSzTx/>
                  <a:buFont typeface="Arial" panose="020B0604020202020204" pitchFamily="34" charset="0"/>
                  <a:buChar char="•"/>
                  <a:tabLst/>
                  <a:defRPr/>
                </a:pPr>
                <a:r>
                  <a:rPr kumimoji="0" lang="zh-CN" altLang="en-US" sz="2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组合证据</a:t>
                </a:r>
                <a:endParaRPr lang="en-US" altLang="zh-CN" b="1" dirty="0">
                  <a:solidFill>
                    <a:srgbClr val="FF0000"/>
                  </a:solidFill>
                  <a:latin typeface="微软雅黑" panose="020B0503020204020204" pitchFamily="34" charset="-122"/>
                  <a:ea typeface="微软雅黑" panose="020B0503020204020204" pitchFamily="34" charset="-122"/>
                </a:endParaRPr>
              </a:p>
              <a:p>
                <a:pPr marL="0" algn="just">
                  <a:lnSpc>
                    <a:spcPct val="125000"/>
                  </a:lnSpc>
                  <a:spcBef>
                    <a:spcPts val="600"/>
                  </a:spcBef>
                  <a:defRPr/>
                </a:pPr>
                <a:r>
                  <a:rPr lang="zh-CN" altLang="en-US" sz="2400" b="1" dirty="0">
                    <a:effectLst/>
                    <a:latin typeface="Times New Roman" panose="02020603050405020304" pitchFamily="18" charset="0"/>
                    <a:ea typeface="微软雅黑" panose="020B0503020204020204" pitchFamily="34" charset="-122"/>
                    <a:cs typeface="Times New Roman" panose="02020603050405020304" pitchFamily="18" charset="0"/>
                  </a:rPr>
                  <a:t>使用下述登普斯特的组合规则的特殊形式以产生组合</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Mass</a:t>
                </a:r>
              </a:p>
              <a:p>
                <a:pPr marL="0" indent="0" algn="just">
                  <a:lnSpc>
                    <a:spcPct val="110000"/>
                  </a:lnSpc>
                  <a:spcBef>
                    <a:spcPts val="0"/>
                  </a:spcBef>
                  <a:buNone/>
                  <a:defRPr/>
                </a:pPr>
                <a14:m>
                  <m:oMathPara xmlns:m="http://schemas.openxmlformats.org/officeDocument/2006/math">
                    <m:oMathParaPr>
                      <m:jc m:val="center"/>
                    </m:oMathParaPr>
                    <m:oMath xmlns:m="http://schemas.openxmlformats.org/officeDocument/2006/math">
                      <m:sSub>
                        <m:sSubPr>
                          <m:ctrlPr>
                            <a:rPr lang="zh-CN" altLang="zh-CN" i="1" smtClean="0">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宋体" panose="02010600030101010101" pitchFamily="2" charset="-122"/>
                            </a:rPr>
                            <m:t>𝑚</m:t>
                          </m:r>
                        </m:e>
                        <m:sub>
                          <m:r>
                            <a:rPr lang="en-US" altLang="zh-CN" i="1">
                              <a:effectLst/>
                              <a:latin typeface="Cambria Math" panose="02040503050406030204" pitchFamily="18" charset="0"/>
                              <a:ea typeface="宋体" panose="02010600030101010101" pitchFamily="2" charset="-122"/>
                            </a:rPr>
                            <m:t>3</m:t>
                          </m:r>
                        </m:sub>
                      </m:sSub>
                      <m:r>
                        <a:rPr lang="en-US" altLang="zh-CN" i="1">
                          <a:effectLst/>
                          <a:latin typeface="Cambria Math" panose="02040503050406030204" pitchFamily="18" charset="0"/>
                          <a:ea typeface="宋体" panose="02010600030101010101" pitchFamily="2" charset="-122"/>
                        </a:rPr>
                        <m:t>(</m:t>
                      </m:r>
                      <m:r>
                        <a:rPr lang="en-US" altLang="zh-CN" i="1">
                          <a:effectLst/>
                          <a:latin typeface="Cambria Math" panose="02040503050406030204" pitchFamily="18" charset="0"/>
                          <a:ea typeface="宋体" panose="02010600030101010101" pitchFamily="2" charset="-122"/>
                        </a:rPr>
                        <m:t>𝑍</m:t>
                      </m:r>
                      <m:r>
                        <a:rPr lang="en-US" altLang="zh-CN" i="1">
                          <a:effectLst/>
                          <a:latin typeface="Cambria Math" panose="02040503050406030204" pitchFamily="18" charset="0"/>
                          <a:ea typeface="宋体" panose="02010600030101010101" pitchFamily="2" charset="-122"/>
                        </a:rPr>
                        <m:t>) =</m:t>
                      </m:r>
                      <m:sSub>
                        <m:sSubPr>
                          <m:ctrlPr>
                            <a:rPr lang="zh-CN" altLang="zh-CN" i="1">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宋体" panose="02010600030101010101" pitchFamily="2" charset="-122"/>
                            </a:rPr>
                            <m:t>𝑚</m:t>
                          </m:r>
                        </m:e>
                        <m:sub>
                          <m:r>
                            <a:rPr lang="en-US" altLang="zh-CN" i="1">
                              <a:effectLst/>
                              <a:latin typeface="Cambria Math" panose="02040503050406030204" pitchFamily="18" charset="0"/>
                              <a:ea typeface="宋体" panose="02010600030101010101" pitchFamily="2" charset="-122"/>
                            </a:rPr>
                            <m:t>1 </m:t>
                          </m:r>
                        </m:sub>
                      </m:sSub>
                      <m:r>
                        <a:rPr lang="zh-CN" altLang="zh-CN" i="1">
                          <a:effectLst/>
                          <a:latin typeface="Cambria Math" panose="02040503050406030204" pitchFamily="18" charset="0"/>
                          <a:ea typeface="宋体" panose="02010600030101010101" pitchFamily="2" charset="-122"/>
                          <a:cs typeface="宋体" panose="02010600030101010101" pitchFamily="2" charset="-122"/>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宋体" panose="02010600030101010101" pitchFamily="2" charset="-122"/>
                            </a:rPr>
                            <m:t>𝑚</m:t>
                          </m:r>
                        </m:e>
                        <m:sub>
                          <m:r>
                            <a:rPr lang="en-US" altLang="zh-CN" i="1">
                              <a:effectLst/>
                              <a:latin typeface="Cambria Math" panose="02040503050406030204" pitchFamily="18" charset="0"/>
                              <a:ea typeface="宋体" panose="02010600030101010101" pitchFamily="2" charset="-122"/>
                            </a:rPr>
                            <m:t>2</m:t>
                          </m:r>
                        </m:sub>
                      </m:sSub>
                      <m:r>
                        <a:rPr lang="en-US" altLang="zh-CN" i="1">
                          <a:effectLst/>
                          <a:latin typeface="Cambria Math" panose="02040503050406030204" pitchFamily="18" charset="0"/>
                          <a:ea typeface="宋体" panose="02010600030101010101" pitchFamily="2" charset="-122"/>
                        </a:rPr>
                        <m:t>(</m:t>
                      </m:r>
                      <m:r>
                        <a:rPr lang="en-US" altLang="zh-CN" i="1">
                          <a:effectLst/>
                          <a:latin typeface="Cambria Math" panose="02040503050406030204" pitchFamily="18" charset="0"/>
                          <a:ea typeface="宋体" panose="02010600030101010101" pitchFamily="2" charset="-122"/>
                        </a:rPr>
                        <m:t>𝑍</m:t>
                      </m:r>
                      <m:r>
                        <a:rPr lang="en-US" altLang="zh-CN" i="1">
                          <a:effectLst/>
                          <a:latin typeface="Cambria Math" panose="02040503050406030204" pitchFamily="18" charset="0"/>
                          <a:ea typeface="宋体" panose="02010600030101010101" pitchFamily="2" charset="-122"/>
                        </a:rPr>
                        <m:t>)  = </m:t>
                      </m:r>
                      <m:nary>
                        <m:naryPr>
                          <m:chr m:val="∑"/>
                          <m:supHide m:val="on"/>
                          <m:ctrlPr>
                            <a:rPr lang="zh-CN" altLang="zh-CN" i="1">
                              <a:effectLst/>
                              <a:latin typeface="Cambria Math" panose="02040503050406030204" pitchFamily="18" charset="0"/>
                              <a:ea typeface="Cambria Math" panose="02040503050406030204" pitchFamily="18" charset="0"/>
                            </a:rPr>
                          </m:ctrlPr>
                        </m:naryPr>
                        <m:sub>
                          <m:r>
                            <a:rPr lang="en-US" altLang="zh-CN" i="1">
                              <a:effectLst/>
                              <a:latin typeface="Cambria Math" panose="02040503050406030204" pitchFamily="18" charset="0"/>
                              <a:ea typeface="宋体" panose="02010600030101010101" pitchFamily="2" charset="-122"/>
                            </a:rPr>
                            <m:t>𝑋</m:t>
                          </m:r>
                          <m:r>
                            <a:rPr lang="en-US" altLang="zh-CN" i="1">
                              <a:effectLst/>
                              <a:latin typeface="Cambria Math" panose="02040503050406030204" pitchFamily="18" charset="0"/>
                              <a:ea typeface="宋体" panose="02010600030101010101" pitchFamily="2" charset="-122"/>
                            </a:rPr>
                            <m:t>∩</m:t>
                          </m:r>
                          <m:r>
                            <a:rPr lang="en-US" altLang="zh-CN" i="1">
                              <a:effectLst/>
                              <a:latin typeface="Cambria Math" panose="02040503050406030204" pitchFamily="18" charset="0"/>
                              <a:ea typeface="宋体" panose="02010600030101010101" pitchFamily="2" charset="-122"/>
                            </a:rPr>
                            <m:t>𝑌</m:t>
                          </m:r>
                          <m:r>
                            <a:rPr lang="en-US" altLang="zh-CN" i="1">
                              <a:effectLst/>
                              <a:latin typeface="Cambria Math" panose="02040503050406030204" pitchFamily="18" charset="0"/>
                              <a:ea typeface="宋体" panose="02010600030101010101" pitchFamily="2" charset="-122"/>
                            </a:rPr>
                            <m:t> = </m:t>
                          </m:r>
                          <m:r>
                            <a:rPr lang="en-US" altLang="zh-CN" i="1">
                              <a:effectLst/>
                              <a:latin typeface="Cambria Math" panose="02040503050406030204" pitchFamily="18" charset="0"/>
                              <a:ea typeface="宋体" panose="02010600030101010101" pitchFamily="2" charset="-122"/>
                            </a:rPr>
                            <m:t>𝑍</m:t>
                          </m:r>
                        </m:sub>
                        <m:sup/>
                        <m:e>
                          <m:sSub>
                            <m:sSubPr>
                              <m:ctrlPr>
                                <a:rPr lang="zh-CN" altLang="zh-CN" i="1">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宋体" panose="02010600030101010101" pitchFamily="2" charset="-122"/>
                                </a:rPr>
                                <m:t>𝑚</m:t>
                              </m:r>
                            </m:e>
                            <m:sub>
                              <m:r>
                                <a:rPr lang="en-US" altLang="zh-CN" i="1">
                                  <a:effectLst/>
                                  <a:latin typeface="Cambria Math" panose="02040503050406030204" pitchFamily="18" charset="0"/>
                                  <a:ea typeface="宋体" panose="02010600030101010101" pitchFamily="2" charset="-122"/>
                                </a:rPr>
                                <m:t>1</m:t>
                              </m:r>
                            </m:sub>
                          </m:sSub>
                          <m:r>
                            <a:rPr lang="en-US" altLang="zh-CN" i="1">
                              <a:effectLst/>
                              <a:latin typeface="Cambria Math" panose="02040503050406030204" pitchFamily="18" charset="0"/>
                              <a:ea typeface="宋体" panose="02010600030101010101" pitchFamily="2" charset="-122"/>
                            </a:rPr>
                            <m:t>(</m:t>
                          </m:r>
                          <m:r>
                            <a:rPr lang="en-US" altLang="zh-CN" i="1">
                              <a:effectLst/>
                              <a:latin typeface="Cambria Math" panose="02040503050406030204" pitchFamily="18" charset="0"/>
                              <a:ea typeface="宋体" panose="02010600030101010101" pitchFamily="2" charset="-122"/>
                            </a:rPr>
                            <m:t>𝑋</m:t>
                          </m:r>
                          <m:r>
                            <a:rPr lang="en-US" altLang="zh-CN" i="1">
                              <a:effectLst/>
                              <a:latin typeface="Cambria Math" panose="02040503050406030204" pitchFamily="18" charset="0"/>
                              <a:ea typeface="宋体" panose="02010600030101010101" pitchFamily="2" charset="-122"/>
                            </a:rPr>
                            <m:t>) × </m:t>
                          </m:r>
                          <m:sSub>
                            <m:sSubPr>
                              <m:ctrlPr>
                                <a:rPr lang="zh-CN" altLang="zh-CN" i="1">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宋体" panose="02010600030101010101" pitchFamily="2" charset="-122"/>
                                </a:rPr>
                                <m:t>𝑚</m:t>
                              </m:r>
                            </m:e>
                            <m:sub>
                              <m:r>
                                <a:rPr lang="en-US" altLang="zh-CN" i="1">
                                  <a:effectLst/>
                                  <a:latin typeface="Cambria Math" panose="02040503050406030204" pitchFamily="18" charset="0"/>
                                  <a:ea typeface="宋体" panose="02010600030101010101" pitchFamily="2" charset="-122"/>
                                </a:rPr>
                                <m:t>2</m:t>
                              </m:r>
                            </m:sub>
                          </m:sSub>
                        </m:e>
                      </m:nary>
                      <m:r>
                        <a:rPr lang="en-US" altLang="zh-CN" i="1">
                          <a:effectLst/>
                          <a:latin typeface="Cambria Math" panose="02040503050406030204" pitchFamily="18" charset="0"/>
                          <a:ea typeface="宋体" panose="02010600030101010101" pitchFamily="2" charset="-122"/>
                        </a:rPr>
                        <m:t>(</m:t>
                      </m:r>
                      <m:r>
                        <a:rPr lang="en-US" altLang="zh-CN" i="1">
                          <a:effectLst/>
                          <a:latin typeface="Cambria Math" panose="02040503050406030204" pitchFamily="18" charset="0"/>
                          <a:ea typeface="宋体" panose="02010600030101010101" pitchFamily="2" charset="-122"/>
                        </a:rPr>
                        <m:t>𝑌</m:t>
                      </m:r>
                      <m:r>
                        <a:rPr lang="en-US" altLang="zh-CN" i="1">
                          <a:effectLst/>
                          <a:latin typeface="Cambria Math" panose="02040503050406030204" pitchFamily="18" charset="0"/>
                          <a:ea typeface="宋体" panose="02010600030101010101" pitchFamily="2" charset="-122"/>
                        </a:rPr>
                        <m:t>)</m:t>
                      </m:r>
                    </m:oMath>
                  </m:oMathPara>
                </a14:m>
                <a:endParaRPr lang="zh-CN" altLang="zh-CN" sz="2400" dirty="0">
                  <a:effectLst/>
                  <a:latin typeface="Times New Roman" panose="02020603050405020304" pitchFamily="18" charset="0"/>
                  <a:ea typeface="宋体" panose="02010600030101010101" pitchFamily="2" charset="-122"/>
                </a:endParaRPr>
              </a:p>
              <a:p>
                <a:pPr marL="0" indent="0" algn="just">
                  <a:lnSpc>
                    <a:spcPct val="125000"/>
                  </a:lnSpc>
                  <a:spcBef>
                    <a:spcPts val="600"/>
                  </a:spcBef>
                  <a:buNone/>
                  <a:defRPr/>
                </a:pPr>
                <a:r>
                  <a:rPr lang="zh-CN" altLang="zh-CN" sz="2600" b="1" dirty="0">
                    <a:effectLst/>
                    <a:latin typeface="Times New Roman" panose="02020603050405020304" pitchFamily="18" charset="0"/>
                    <a:ea typeface="微软雅黑" panose="020B0503020204020204" pitchFamily="34" charset="-122"/>
                    <a:cs typeface="Times New Roman" panose="02020603050405020304" pitchFamily="18" charset="0"/>
                  </a:rPr>
                  <a:t>其中，求和遍布使</a:t>
                </a:r>
                <a:r>
                  <a:rPr lang="en-US" altLang="zh-CN" sz="2600" b="1" dirty="0" err="1">
                    <a:effectLst/>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600" b="1" dirty="0" err="1">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600" b="1" dirty="0" err="1">
                    <a:effectLst/>
                    <a:latin typeface="Times New Roman" panose="02020603050405020304" pitchFamily="18" charset="0"/>
                    <a:ea typeface="微软雅黑" panose="020B0503020204020204" pitchFamily="34" charset="-122"/>
                    <a:cs typeface="Times New Roman" panose="02020603050405020304" pitchFamily="18" charset="0"/>
                  </a:rPr>
                  <a:t>Y</a:t>
                </a:r>
                <a:r>
                  <a:rPr lang="en-US" altLang="zh-CN" sz="2600" b="1" dirty="0">
                    <a:effectLst/>
                    <a:latin typeface="Times New Roman" panose="02020603050405020304" pitchFamily="18" charset="0"/>
                    <a:ea typeface="微软雅黑" panose="020B0503020204020204" pitchFamily="34" charset="-122"/>
                    <a:cs typeface="Times New Roman" panose="02020603050405020304" pitchFamily="18" charset="0"/>
                  </a:rPr>
                  <a:t> = Z</a:t>
                </a:r>
                <a:r>
                  <a:rPr lang="zh-CN" altLang="zh-CN" sz="2600" b="1" dirty="0">
                    <a:effectLst/>
                    <a:latin typeface="Times New Roman" panose="02020603050405020304" pitchFamily="18" charset="0"/>
                    <a:ea typeface="微软雅黑" panose="020B0503020204020204" pitchFamily="34" charset="-122"/>
                    <a:cs typeface="Times New Roman" panose="02020603050405020304" pitchFamily="18" charset="0"/>
                  </a:rPr>
                  <a:t>成立的所有元素</a:t>
                </a:r>
                <a:r>
                  <a:rPr lang="en-US" altLang="zh-CN" sz="2600" b="1" dirty="0">
                    <a:effectLst/>
                    <a:latin typeface="Times New Roman" panose="02020603050405020304" pitchFamily="18" charset="0"/>
                    <a:ea typeface="微软雅黑" panose="020B0503020204020204" pitchFamily="34" charset="-122"/>
                    <a:cs typeface="Times New Roman" panose="02020603050405020304" pitchFamily="18" charset="0"/>
                  </a:rPr>
                  <a:t>X</a:t>
                </a:r>
                <a:r>
                  <a:rPr lang="zh-CN" altLang="zh-CN" sz="2600" b="1" dirty="0">
                    <a:effectLst/>
                    <a:latin typeface="Times New Roman" panose="02020603050405020304" pitchFamily="18" charset="0"/>
                    <a:ea typeface="微软雅黑" panose="020B0503020204020204" pitchFamily="34" charset="-122"/>
                    <a:cs typeface="Times New Roman" panose="02020603050405020304" pitchFamily="18" charset="0"/>
                  </a:rPr>
                  <a:t>与</a:t>
                </a:r>
                <a:r>
                  <a:rPr lang="en-US" altLang="zh-CN" sz="2600" b="1" dirty="0">
                    <a:effectLst/>
                    <a:latin typeface="Times New Roman" panose="02020603050405020304" pitchFamily="18" charset="0"/>
                    <a:ea typeface="微软雅黑" panose="020B0503020204020204" pitchFamily="34" charset="-122"/>
                    <a:cs typeface="Times New Roman" panose="02020603050405020304" pitchFamily="18" charset="0"/>
                  </a:rPr>
                  <a:t>Y</a:t>
                </a:r>
                <a:r>
                  <a:rPr lang="zh-CN" altLang="zh-CN" sz="2600" b="1" dirty="0">
                    <a:effectLst/>
                    <a:latin typeface="Times New Roman" panose="02020603050405020304" pitchFamily="18" charset="0"/>
                    <a:ea typeface="微软雅黑" panose="020B0503020204020204" pitchFamily="34" charset="-122"/>
                    <a:cs typeface="Times New Roman" panose="02020603050405020304" pitchFamily="18" charset="0"/>
                  </a:rPr>
                  <a:t>，操作符 </a:t>
                </a:r>
                <a:r>
                  <a:rPr lang="en-US" altLang="zh-CN" sz="2600" b="1" dirty="0">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600" b="1"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600" b="1" dirty="0">
                    <a:effectLst/>
                    <a:latin typeface="Times New Roman" panose="02020603050405020304" pitchFamily="18" charset="0"/>
                    <a:ea typeface="微软雅黑" panose="020B0503020204020204" pitchFamily="34" charset="-122"/>
                    <a:cs typeface="Times New Roman" panose="02020603050405020304" pitchFamily="18" charset="0"/>
                  </a:rPr>
                  <a:t>表示正交和或直接和。</a:t>
                </a:r>
                <a:endPar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endParaRPr>
              </a:p>
              <a:p>
                <a:pPr marL="0" algn="just">
                  <a:lnSpc>
                    <a:spcPct val="125000"/>
                  </a:lnSpc>
                  <a:spcBef>
                    <a:spcPts val="600"/>
                  </a:spcBef>
                  <a:defRPr/>
                </a:pP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marL="0" algn="just">
                  <a:lnSpc>
                    <a:spcPct val="125000"/>
                  </a:lnSpc>
                  <a:spcBef>
                    <a:spcPts val="600"/>
                  </a:spcBef>
                  <a:defRPr/>
                </a:pPr>
                <a:endParaRPr kumimoji="0" lang="en-US" altLang="zh-CN" sz="24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spcBef>
                    <a:spcPts val="600"/>
                  </a:spcBef>
                  <a:defRPr/>
                </a:pPr>
                <a:endParaRPr kumimoji="0" lang="en-US" altLang="zh-CN" sz="24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spcBef>
                    <a:spcPts val="600"/>
                  </a:spcBef>
                  <a:defRPr/>
                </a:pPr>
                <a:endParaRPr lang="zh-CN" altLang="zh-CN" sz="24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228600" marR="0" lvl="0" indent="-228600" algn="just" defTabSz="914400" rtl="0" eaLnBrk="1" fontAlgn="auto" latinLnBrk="0" hangingPunct="1">
                  <a:lnSpc>
                    <a:spcPct val="150000"/>
                  </a:lnSpc>
                  <a:spcBef>
                    <a:spcPts val="600"/>
                  </a:spcBef>
                  <a:spcAft>
                    <a:spcPts val="0"/>
                  </a:spcAft>
                  <a:buClrTx/>
                  <a:buSzTx/>
                  <a:buFont typeface="Arial" panose="020B0604020202020204" pitchFamily="34" charset="0"/>
                  <a:buChar char="•"/>
                  <a:tabLst/>
                  <a:defRPr/>
                </a:pPr>
                <a:endParaRPr lang="en-US" altLang="zh-CN" sz="2400" b="1" dirty="0">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45000"/>
                  </a:lnSpc>
                </a:pPr>
                <a:endParaRPr lang="en-US" altLang="zh-CN" sz="26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45000"/>
                  </a:lnSpc>
                </a:pPr>
                <a:endParaRPr lang="en-US" altLang="zh-CN" sz="26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FAA43BCC-C60C-44E6-A203-C635002B3E8F}"/>
                  </a:ext>
                </a:extLst>
              </p:cNvPr>
              <p:cNvSpPr>
                <a:spLocks noGrp="1" noRot="1" noChangeAspect="1" noMove="1" noResize="1" noEditPoints="1" noAdjustHandles="1" noChangeArrowheads="1" noChangeShapeType="1" noTextEdit="1"/>
              </p:cNvSpPr>
              <p:nvPr>
                <p:ph idx="1"/>
              </p:nvPr>
            </p:nvSpPr>
            <p:spPr>
              <a:xfrm>
                <a:off x="838200" y="1451946"/>
                <a:ext cx="11049000" cy="5406054"/>
              </a:xfrm>
              <a:blipFill>
                <a:blip r:embed="rId4"/>
                <a:stretch>
                  <a:fillRect l="-773"/>
                </a:stretch>
              </a:blipFill>
            </p:spPr>
            <p:txBody>
              <a:bodyPr/>
              <a:lstStyle/>
              <a:p>
                <a:r>
                  <a:rPr lang="zh-CN" altLang="en-US">
                    <a:noFill/>
                  </a:rPr>
                  <a:t> </a:t>
                </a:r>
              </a:p>
            </p:txBody>
          </p:sp>
        </mc:Fallback>
      </mc:AlternateContent>
      <p:graphicFrame>
        <p:nvGraphicFramePr>
          <p:cNvPr id="9" name="对象 8">
            <a:extLst>
              <a:ext uri="{FF2B5EF4-FFF2-40B4-BE49-F238E27FC236}">
                <a16:creationId xmlns:a16="http://schemas.microsoft.com/office/drawing/2014/main" id="{93FFBF4D-4ADF-45BD-9549-257E912570B6}"/>
              </a:ext>
            </a:extLst>
          </p:cNvPr>
          <p:cNvGraphicFramePr>
            <a:graphicFrameLocks noChangeAspect="1"/>
          </p:cNvGraphicFramePr>
          <p:nvPr/>
        </p:nvGraphicFramePr>
        <p:xfrm>
          <a:off x="0" y="457200"/>
          <a:ext cx="114300" cy="204788"/>
        </p:xfrm>
        <a:graphic>
          <a:graphicData uri="http://schemas.openxmlformats.org/presentationml/2006/ole">
            <mc:AlternateContent xmlns:mc="http://schemas.openxmlformats.org/markup-compatibility/2006">
              <mc:Choice xmlns:v="urn:schemas-microsoft-com:vml" Requires="v">
                <p:oleObj spid="_x0000_s8290" r:id="rId5" imgW="114201" imgH="203024" progId="Equation.3">
                  <p:embed/>
                </p:oleObj>
              </mc:Choice>
              <mc:Fallback>
                <p:oleObj r:id="rId5" imgW="114201" imgH="203024" progId="Equation.3">
                  <p:embed/>
                  <p:pic>
                    <p:nvPicPr>
                      <p:cNvPr id="9" name="对象 8">
                        <a:extLst>
                          <a:ext uri="{FF2B5EF4-FFF2-40B4-BE49-F238E27FC236}">
                            <a16:creationId xmlns:a16="http://schemas.microsoft.com/office/drawing/2014/main" id="{93FFBF4D-4ADF-45BD-9549-257E912570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57200"/>
                        <a:ext cx="114300"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表格 3">
            <a:extLst>
              <a:ext uri="{FF2B5EF4-FFF2-40B4-BE49-F238E27FC236}">
                <a16:creationId xmlns:a16="http://schemas.microsoft.com/office/drawing/2014/main" id="{BA4D8AD0-7162-41C1-A919-0BE5A28A23B1}"/>
              </a:ext>
            </a:extLst>
          </p:cNvPr>
          <p:cNvGraphicFramePr>
            <a:graphicFrameLocks noGrp="1"/>
          </p:cNvGraphicFramePr>
          <p:nvPr>
            <p:extLst>
              <p:ext uri="{D42A27DB-BD31-4B8C-83A1-F6EECF244321}">
                <p14:modId xmlns:p14="http://schemas.microsoft.com/office/powerpoint/2010/main" val="2942219316"/>
              </p:ext>
            </p:extLst>
          </p:nvPr>
        </p:nvGraphicFramePr>
        <p:xfrm>
          <a:off x="1810656" y="4024345"/>
          <a:ext cx="8570688" cy="1913277"/>
        </p:xfrm>
        <a:graphic>
          <a:graphicData uri="http://schemas.openxmlformats.org/drawingml/2006/table">
            <a:tbl>
              <a:tblPr>
                <a:tableStyleId>{16D9F66E-5EB9-4882-86FB-DCBF35E3C3E4}</a:tableStyleId>
              </a:tblPr>
              <a:tblGrid>
                <a:gridCol w="2856896">
                  <a:extLst>
                    <a:ext uri="{9D8B030D-6E8A-4147-A177-3AD203B41FA5}">
                      <a16:colId xmlns:a16="http://schemas.microsoft.com/office/drawing/2014/main" val="2982583640"/>
                    </a:ext>
                  </a:extLst>
                </a:gridCol>
                <a:gridCol w="2856896">
                  <a:extLst>
                    <a:ext uri="{9D8B030D-6E8A-4147-A177-3AD203B41FA5}">
                      <a16:colId xmlns:a16="http://schemas.microsoft.com/office/drawing/2014/main" val="1326837103"/>
                    </a:ext>
                  </a:extLst>
                </a:gridCol>
                <a:gridCol w="2856896">
                  <a:extLst>
                    <a:ext uri="{9D8B030D-6E8A-4147-A177-3AD203B41FA5}">
                      <a16:colId xmlns:a16="http://schemas.microsoft.com/office/drawing/2014/main" val="2268381658"/>
                    </a:ext>
                  </a:extLst>
                </a:gridCol>
              </a:tblGrid>
              <a:tr h="637759">
                <a:tc>
                  <a:txBody>
                    <a:bodyPr/>
                    <a:lstStyle/>
                    <a:p>
                      <a:pPr algn="just">
                        <a:lnSpc>
                          <a:spcPts val="1560"/>
                        </a:lnSpc>
                      </a:pPr>
                      <a:r>
                        <a:rPr lang="en-US" sz="2400" dirty="0">
                          <a:effectLst/>
                          <a:latin typeface="Times New Roman" panose="02020603050405020304" pitchFamily="18" charset="0"/>
                          <a:cs typeface="Times New Roman" panose="02020603050405020304" pitchFamily="18" charset="0"/>
                        </a:rPr>
                        <a:t> </a:t>
                      </a:r>
                      <a:endParaRPr lang="zh-CN" sz="24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560"/>
                        </a:lnSpc>
                      </a:pPr>
                      <a:r>
                        <a:rPr lang="en-US" sz="2400" dirty="0" err="1">
                          <a:effectLst/>
                          <a:latin typeface="Times New Roman" panose="02020603050405020304" pitchFamily="18" charset="0"/>
                          <a:cs typeface="Times New Roman" panose="02020603050405020304" pitchFamily="18" charset="0"/>
                        </a:rPr>
                        <a:t>m</a:t>
                      </a:r>
                      <a:r>
                        <a:rPr lang="en-US" sz="2400" baseline="-25000" dirty="0" err="1">
                          <a:effectLst/>
                          <a:latin typeface="Times New Roman" panose="02020603050405020304" pitchFamily="18" charset="0"/>
                          <a:cs typeface="Times New Roman" panose="02020603050405020304" pitchFamily="18" charset="0"/>
                        </a:rPr>
                        <a:t>2</a:t>
                      </a:r>
                      <a:r>
                        <a:rPr lang="en-US" sz="2400" dirty="0">
                          <a:effectLst/>
                          <a:latin typeface="Times New Roman" panose="02020603050405020304" pitchFamily="18" charset="0"/>
                          <a:cs typeface="Times New Roman" panose="02020603050405020304" pitchFamily="18" charset="0"/>
                        </a:rPr>
                        <a:t>({B}) = 0.9</a:t>
                      </a:r>
                      <a:endParaRPr lang="zh-CN" sz="24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560"/>
                        </a:lnSpc>
                      </a:pPr>
                      <a:r>
                        <a:rPr lang="en-US" sz="2400">
                          <a:effectLst/>
                          <a:latin typeface="Times New Roman" panose="02020603050405020304" pitchFamily="18" charset="0"/>
                          <a:cs typeface="Times New Roman" panose="02020603050405020304" pitchFamily="18" charset="0"/>
                        </a:rPr>
                        <a:t>m</a:t>
                      </a:r>
                      <a:r>
                        <a:rPr lang="en-US" sz="2400" baseline="-25000">
                          <a:effectLst/>
                          <a:latin typeface="Times New Roman" panose="02020603050405020304" pitchFamily="18" charset="0"/>
                          <a:cs typeface="Times New Roman" panose="02020603050405020304" pitchFamily="18" charset="0"/>
                        </a:rPr>
                        <a:t>2</a:t>
                      </a:r>
                      <a:r>
                        <a:rPr lang="en-US" sz="2400">
                          <a:effectLst/>
                          <a:latin typeface="Times New Roman" panose="02020603050405020304" pitchFamily="18" charset="0"/>
                          <a:cs typeface="Times New Roman" panose="02020603050405020304" pitchFamily="18" charset="0"/>
                        </a:rPr>
                        <a:t>(</a:t>
                      </a:r>
                      <a:r>
                        <a:rPr lang="en-US" sz="2400">
                          <a:effectLst/>
                          <a:latin typeface="Times New Roman" panose="02020603050405020304" pitchFamily="18" charset="0"/>
                          <a:cs typeface="Times New Roman" panose="02020603050405020304" pitchFamily="18" charset="0"/>
                          <a:sym typeface="Symbol" panose="05050102010706020507" pitchFamily="18" charset="2"/>
                        </a:rPr>
                        <a:t></a:t>
                      </a:r>
                      <a:r>
                        <a:rPr lang="en-US" sz="2400">
                          <a:effectLst/>
                          <a:latin typeface="Times New Roman" panose="02020603050405020304" pitchFamily="18" charset="0"/>
                          <a:cs typeface="Times New Roman" panose="02020603050405020304" pitchFamily="18" charset="0"/>
                        </a:rPr>
                        <a:t>) = 0.1</a:t>
                      </a:r>
                      <a:endParaRPr lang="zh-CN" sz="24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12747045"/>
                  </a:ext>
                </a:extLst>
              </a:tr>
              <a:tr h="637759">
                <a:tc>
                  <a:txBody>
                    <a:bodyPr/>
                    <a:lstStyle/>
                    <a:p>
                      <a:pPr algn="just">
                        <a:lnSpc>
                          <a:spcPts val="1560"/>
                        </a:lnSpc>
                      </a:pPr>
                      <a:r>
                        <a:rPr lang="en-US" sz="2400" dirty="0" err="1">
                          <a:effectLst/>
                          <a:latin typeface="Times New Roman" panose="02020603050405020304" pitchFamily="18" charset="0"/>
                          <a:cs typeface="Times New Roman" panose="02020603050405020304" pitchFamily="18" charset="0"/>
                        </a:rPr>
                        <a:t>m</a:t>
                      </a:r>
                      <a:r>
                        <a:rPr lang="en-US" sz="2400" baseline="-25000" dirty="0" err="1">
                          <a:effectLst/>
                          <a:latin typeface="Times New Roman" panose="02020603050405020304" pitchFamily="18" charset="0"/>
                          <a:cs typeface="Times New Roman" panose="02020603050405020304" pitchFamily="18" charset="0"/>
                        </a:rPr>
                        <a:t>1</a:t>
                      </a:r>
                      <a:r>
                        <a:rPr lang="en-US" sz="2400" dirty="0">
                          <a:effectLst/>
                          <a:latin typeface="Times New Roman" panose="02020603050405020304" pitchFamily="18" charset="0"/>
                          <a:cs typeface="Times New Roman" panose="02020603050405020304" pitchFamily="18" charset="0"/>
                        </a:rPr>
                        <a:t>({B, F}) = 0.7</a:t>
                      </a:r>
                      <a:endParaRPr lang="zh-CN" sz="24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560"/>
                        </a:lnSpc>
                      </a:pPr>
                      <a:r>
                        <a:rPr lang="en-US" sz="2400" dirty="0">
                          <a:effectLst/>
                          <a:latin typeface="Times New Roman" panose="02020603050405020304" pitchFamily="18" charset="0"/>
                          <a:cs typeface="Times New Roman" panose="02020603050405020304" pitchFamily="18" charset="0"/>
                        </a:rPr>
                        <a:t>{B}  0.63</a:t>
                      </a:r>
                      <a:endParaRPr lang="zh-CN" sz="24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560"/>
                        </a:lnSpc>
                      </a:pPr>
                      <a:r>
                        <a:rPr lang="en-US" sz="2400" dirty="0">
                          <a:effectLst/>
                          <a:latin typeface="Times New Roman" panose="02020603050405020304" pitchFamily="18" charset="0"/>
                          <a:cs typeface="Times New Roman" panose="02020603050405020304" pitchFamily="18" charset="0"/>
                        </a:rPr>
                        <a:t>{B, F}  0.07</a:t>
                      </a:r>
                      <a:endParaRPr lang="zh-CN" sz="24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94720180"/>
                  </a:ext>
                </a:extLst>
              </a:tr>
              <a:tr h="637759">
                <a:tc>
                  <a:txBody>
                    <a:bodyPr/>
                    <a:lstStyle/>
                    <a:p>
                      <a:pPr algn="just">
                        <a:lnSpc>
                          <a:spcPts val="1560"/>
                        </a:lnSpc>
                      </a:pPr>
                      <a:r>
                        <a:rPr lang="en-US" sz="2400">
                          <a:effectLst/>
                          <a:latin typeface="Times New Roman" panose="02020603050405020304" pitchFamily="18" charset="0"/>
                          <a:cs typeface="Times New Roman" panose="02020603050405020304" pitchFamily="18" charset="0"/>
                        </a:rPr>
                        <a:t>m</a:t>
                      </a:r>
                      <a:r>
                        <a:rPr lang="en-US" sz="2400" baseline="-25000">
                          <a:effectLst/>
                          <a:latin typeface="Times New Roman" panose="02020603050405020304" pitchFamily="18" charset="0"/>
                          <a:cs typeface="Times New Roman" panose="02020603050405020304" pitchFamily="18" charset="0"/>
                        </a:rPr>
                        <a:t>1</a:t>
                      </a:r>
                      <a:r>
                        <a:rPr lang="en-US" sz="2400">
                          <a:effectLst/>
                          <a:latin typeface="Times New Roman" panose="02020603050405020304" pitchFamily="18" charset="0"/>
                          <a:cs typeface="Times New Roman" panose="02020603050405020304" pitchFamily="18" charset="0"/>
                        </a:rPr>
                        <a:t>(</a:t>
                      </a:r>
                      <a:r>
                        <a:rPr lang="en-US" sz="2400">
                          <a:effectLst/>
                          <a:latin typeface="Times New Roman" panose="02020603050405020304" pitchFamily="18" charset="0"/>
                          <a:cs typeface="Times New Roman" panose="02020603050405020304" pitchFamily="18" charset="0"/>
                          <a:sym typeface="Symbol" panose="05050102010706020507" pitchFamily="18" charset="2"/>
                        </a:rPr>
                        <a:t></a:t>
                      </a:r>
                      <a:r>
                        <a:rPr lang="en-US" sz="2400">
                          <a:effectLst/>
                          <a:latin typeface="Times New Roman" panose="02020603050405020304" pitchFamily="18" charset="0"/>
                          <a:cs typeface="Times New Roman" panose="02020603050405020304" pitchFamily="18" charset="0"/>
                        </a:rPr>
                        <a:t>) = 0.3</a:t>
                      </a:r>
                      <a:endParaRPr lang="zh-CN" sz="24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560"/>
                        </a:lnSpc>
                      </a:pPr>
                      <a:r>
                        <a:rPr lang="en-US" sz="2400">
                          <a:effectLst/>
                          <a:latin typeface="Times New Roman" panose="02020603050405020304" pitchFamily="18" charset="0"/>
                          <a:cs typeface="Times New Roman" panose="02020603050405020304" pitchFamily="18" charset="0"/>
                        </a:rPr>
                        <a:t>{B}  0.27</a:t>
                      </a:r>
                      <a:endParaRPr lang="zh-CN" sz="24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560"/>
                        </a:lnSpc>
                      </a:pPr>
                      <a:r>
                        <a:rPr lang="en-US" sz="2400" dirty="0">
                          <a:effectLst/>
                          <a:latin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cs typeface="Times New Roman" panose="02020603050405020304" pitchFamily="18" charset="0"/>
                        </a:rPr>
                        <a:t>     0.03</a:t>
                      </a:r>
                      <a:endParaRPr lang="zh-CN" sz="24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046998957"/>
                  </a:ext>
                </a:extLst>
              </a:tr>
            </a:tbl>
          </a:graphicData>
        </a:graphic>
      </p:graphicFrame>
      <p:sp>
        <p:nvSpPr>
          <p:cNvPr id="5" name="Rectangle 1">
            <a:extLst>
              <a:ext uri="{FF2B5EF4-FFF2-40B4-BE49-F238E27FC236}">
                <a16:creationId xmlns:a16="http://schemas.microsoft.com/office/drawing/2014/main" id="{6F7B6399-4F26-4B47-BA21-1C18EABECDA5}"/>
              </a:ext>
            </a:extLst>
          </p:cNvPr>
          <p:cNvSpPr>
            <a:spLocks noChangeArrowheads="1"/>
          </p:cNvSpPr>
          <p:nvPr/>
        </p:nvSpPr>
        <p:spPr bwMode="auto">
          <a:xfrm>
            <a:off x="4241998" y="5962150"/>
            <a:ext cx="31854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表</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5.1.2  </a:t>
            </a:r>
            <a:r>
              <a:rPr kumimoji="0" lang="zh-CN" alt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行列</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Mass</a:t>
            </a:r>
            <a:r>
              <a:rPr kumimoji="0" lang="zh-CN" alt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相乘</a:t>
            </a:r>
            <a:endParaRPr kumimoji="0" lang="zh-CN" altLang="en-US" sz="2400" b="0" i="0" u="none" strike="noStrike" cap="none" normalizeH="0" baseline="0" dirty="0">
              <a:ln>
                <a:noFill/>
              </a:ln>
              <a:solidFill>
                <a:schemeClr val="tx1"/>
              </a:solidFill>
              <a:effectLst/>
              <a:latin typeface="Arial" panose="020B0604020202020204" pitchFamily="34" charset="0"/>
            </a:endParaRPr>
          </a:p>
        </p:txBody>
      </p:sp>
      <p:sp>
        <p:nvSpPr>
          <p:cNvPr id="8" name="文本框 7">
            <a:extLst>
              <a:ext uri="{FF2B5EF4-FFF2-40B4-BE49-F238E27FC236}">
                <a16:creationId xmlns:a16="http://schemas.microsoft.com/office/drawing/2014/main" id="{77ACCC83-ADAF-4417-9E37-D4D28CF11032}"/>
              </a:ext>
            </a:extLst>
          </p:cNvPr>
          <p:cNvSpPr txBox="1"/>
          <p:nvPr/>
        </p:nvSpPr>
        <p:spPr>
          <a:xfrm>
            <a:off x="2917371" y="6470154"/>
            <a:ext cx="7061200" cy="400110"/>
          </a:xfrm>
          <a:prstGeom prst="rect">
            <a:avLst/>
          </a:prstGeom>
          <a:noFill/>
        </p:spPr>
        <p:txBody>
          <a:bodyPr wrap="square">
            <a:spAutoFit/>
          </a:bodyPr>
          <a:lstStyle/>
          <a:p>
            <a:r>
              <a:rPr lang="zh-CN" altLang="zh-CN" sz="2000" b="1" dirty="0">
                <a:solidFill>
                  <a:srgbClr val="C00000"/>
                </a:solidFill>
                <a:effectLst/>
                <a:latin typeface="微软雅黑" panose="020B0503020204020204" pitchFamily="34" charset="-122"/>
                <a:ea typeface="微软雅黑" panose="020B0503020204020204" pitchFamily="34" charset="-122"/>
                <a:cs typeface="Times New Roman" panose="02020603050405020304" pitchFamily="18" charset="0"/>
              </a:rPr>
              <a:t>其中每一个交集之后都跟随一个数值（两个</a:t>
            </a:r>
            <a:r>
              <a:rPr lang="en-US" altLang="zh-CN" sz="2000" b="1" dirty="0">
                <a:solidFill>
                  <a:srgbClr val="C00000"/>
                </a:solidFill>
                <a:effectLst/>
                <a:latin typeface="微软雅黑" panose="020B0503020204020204" pitchFamily="34" charset="-122"/>
                <a:ea typeface="微软雅黑" panose="020B0503020204020204" pitchFamily="34" charset="-122"/>
              </a:rPr>
              <a:t>Mass</a:t>
            </a:r>
            <a:r>
              <a:rPr lang="zh-CN" altLang="zh-CN" sz="2000" b="1" dirty="0">
                <a:solidFill>
                  <a:srgbClr val="C00000"/>
                </a:solidFill>
                <a:effectLst/>
                <a:latin typeface="微软雅黑" panose="020B0503020204020204" pitchFamily="34" charset="-122"/>
                <a:ea typeface="微软雅黑" panose="020B0503020204020204" pitchFamily="34" charset="-122"/>
                <a:cs typeface="Times New Roman" panose="02020603050405020304" pitchFamily="18" charset="0"/>
              </a:rPr>
              <a:t>的乘积）</a:t>
            </a:r>
            <a:endParaRPr lang="zh-CN" altLang="en-US" sz="20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374096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8A9E2-1718-4A1C-9BBC-6F0D26D4471A}"/>
              </a:ext>
            </a:extLst>
          </p:cNvPr>
          <p:cNvSpPr>
            <a:spLocks noGrp="1"/>
          </p:cNvSpPr>
          <p:nvPr>
            <p:ph type="title"/>
          </p:nvPr>
        </p:nvSpPr>
        <p:spPr/>
        <p:txBody>
          <a:bodyPr/>
          <a:lstStyle/>
          <a:p>
            <a:r>
              <a:rPr lang="en-US" altLang="zh-CN" sz="4400" b="1" dirty="0">
                <a:solidFill>
                  <a:srgbClr val="0000FF"/>
                </a:solidFill>
                <a:effectLst/>
                <a:latin typeface="宋体" panose="02010600030101010101" pitchFamily="2" charset="-122"/>
                <a:ea typeface="宋体" panose="02010600030101010101" pitchFamily="2" charset="-122"/>
              </a:rPr>
              <a:t>1.</a:t>
            </a:r>
            <a:r>
              <a:rPr lang="zh-CN" altLang="en-US" sz="4400" b="1" dirty="0">
                <a:solidFill>
                  <a:srgbClr val="0000FF"/>
                </a:solidFill>
                <a:effectLst/>
                <a:latin typeface="黑体" panose="02010609060101010101" pitchFamily="49" charset="-122"/>
                <a:ea typeface="黑体" panose="02010609060101010101" pitchFamily="49" charset="-122"/>
              </a:rPr>
              <a:t>证据理论模型</a:t>
            </a:r>
            <a:endParaRPr lang="zh-CN" altLang="en-US" dirty="0"/>
          </a:p>
        </p:txBody>
      </p:sp>
      <p:sp>
        <p:nvSpPr>
          <p:cNvPr id="3" name="内容占位符 2">
            <a:extLst>
              <a:ext uri="{FF2B5EF4-FFF2-40B4-BE49-F238E27FC236}">
                <a16:creationId xmlns:a16="http://schemas.microsoft.com/office/drawing/2014/main" id="{FAA43BCC-C60C-44E6-A203-C635002B3E8F}"/>
              </a:ext>
            </a:extLst>
          </p:cNvPr>
          <p:cNvSpPr>
            <a:spLocks noGrp="1"/>
          </p:cNvSpPr>
          <p:nvPr>
            <p:ph idx="1"/>
          </p:nvPr>
        </p:nvSpPr>
        <p:spPr>
          <a:xfrm>
            <a:off x="838200" y="1451946"/>
            <a:ext cx="11049000" cy="5406054"/>
          </a:xfrm>
        </p:spPr>
        <p:txBody>
          <a:bodyPr>
            <a:normAutofit/>
          </a:bodyPr>
          <a:lstStyle/>
          <a:p>
            <a:pPr marL="228600" marR="0" lvl="0" indent="-228600" algn="just" defTabSz="914400" rtl="0" eaLnBrk="1" fontAlgn="auto" latinLnBrk="0" hangingPunct="1">
              <a:lnSpc>
                <a:spcPct val="150000"/>
              </a:lnSpc>
              <a:spcBef>
                <a:spcPts val="600"/>
              </a:spcBef>
              <a:spcAft>
                <a:spcPts val="0"/>
              </a:spcAft>
              <a:buClrTx/>
              <a:buSzTx/>
              <a:buFont typeface="Arial" panose="020B0604020202020204" pitchFamily="34" charset="0"/>
              <a:buChar char="•"/>
              <a:tabLst/>
              <a:defRPr/>
            </a:pPr>
            <a:r>
              <a:rPr kumimoji="0" lang="zh-CN" altLang="en-US" sz="2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组合证据</a:t>
            </a:r>
            <a:endParaRPr lang="en-US" altLang="zh-CN" b="1" dirty="0">
              <a:solidFill>
                <a:srgbClr val="FF0000"/>
              </a:solidFill>
              <a:latin typeface="微软雅黑" panose="020B0503020204020204" pitchFamily="34" charset="-122"/>
              <a:ea typeface="微软雅黑" panose="020B0503020204020204" pitchFamily="34" charset="-122"/>
            </a:endParaRPr>
          </a:p>
          <a:p>
            <a:pPr marL="0" algn="just">
              <a:lnSpc>
                <a:spcPct val="125000"/>
              </a:lnSpc>
              <a:spcBef>
                <a:spcPts val="600"/>
              </a:spcBef>
              <a:defRPr/>
            </a:pP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marL="0" algn="just">
              <a:lnSpc>
                <a:spcPct val="125000"/>
              </a:lnSpc>
              <a:spcBef>
                <a:spcPts val="600"/>
              </a:spcBef>
              <a:defRPr/>
            </a:pPr>
            <a:endParaRPr kumimoji="0" lang="en-US" altLang="zh-CN" sz="24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spcBef>
                <a:spcPts val="600"/>
              </a:spcBef>
              <a:defRPr/>
            </a:pPr>
            <a:endParaRPr kumimoji="0" lang="en-US" altLang="zh-CN" sz="24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spcBef>
                <a:spcPts val="600"/>
              </a:spcBef>
              <a:defRPr/>
            </a:pPr>
            <a:endParaRPr lang="zh-CN" altLang="zh-CN" sz="24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228600" marR="0" lvl="0" indent="-228600" algn="just" defTabSz="914400" rtl="0" eaLnBrk="1" fontAlgn="auto" latinLnBrk="0" hangingPunct="1">
              <a:lnSpc>
                <a:spcPct val="150000"/>
              </a:lnSpc>
              <a:spcBef>
                <a:spcPts val="600"/>
              </a:spcBef>
              <a:spcAft>
                <a:spcPts val="0"/>
              </a:spcAft>
              <a:buClrTx/>
              <a:buSzTx/>
              <a:buFont typeface="Arial" panose="020B0604020202020204" pitchFamily="34" charset="0"/>
              <a:buChar char="•"/>
              <a:tabLst/>
              <a:defRPr/>
            </a:pPr>
            <a:endParaRPr lang="en-US" altLang="zh-CN" sz="2400" b="1" dirty="0">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45000"/>
              </a:lnSpc>
            </a:pPr>
            <a:endParaRPr lang="en-US" altLang="zh-CN" sz="26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45000"/>
              </a:lnSpc>
            </a:pPr>
            <a:endParaRPr lang="en-US" altLang="zh-CN" sz="26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9" name="对象 8">
            <a:extLst>
              <a:ext uri="{FF2B5EF4-FFF2-40B4-BE49-F238E27FC236}">
                <a16:creationId xmlns:a16="http://schemas.microsoft.com/office/drawing/2014/main" id="{93FFBF4D-4ADF-45BD-9549-257E912570B6}"/>
              </a:ext>
            </a:extLst>
          </p:cNvPr>
          <p:cNvGraphicFramePr>
            <a:graphicFrameLocks noChangeAspect="1"/>
          </p:cNvGraphicFramePr>
          <p:nvPr/>
        </p:nvGraphicFramePr>
        <p:xfrm>
          <a:off x="0" y="457200"/>
          <a:ext cx="114300" cy="204788"/>
        </p:xfrm>
        <a:graphic>
          <a:graphicData uri="http://schemas.openxmlformats.org/presentationml/2006/ole">
            <mc:AlternateContent xmlns:mc="http://schemas.openxmlformats.org/markup-compatibility/2006">
              <mc:Choice xmlns:v="urn:schemas-microsoft-com:vml" Requires="v">
                <p:oleObj spid="_x0000_s7269" r:id="rId4" imgW="114201" imgH="203024" progId="Equation.3">
                  <p:embed/>
                </p:oleObj>
              </mc:Choice>
              <mc:Fallback>
                <p:oleObj r:id="rId4" imgW="114201" imgH="203024" progId="Equation.3">
                  <p:embed/>
                  <p:pic>
                    <p:nvPicPr>
                      <p:cNvPr id="9" name="对象 8">
                        <a:extLst>
                          <a:ext uri="{FF2B5EF4-FFF2-40B4-BE49-F238E27FC236}">
                            <a16:creationId xmlns:a16="http://schemas.microsoft.com/office/drawing/2014/main" id="{93FFBF4D-4ADF-45BD-9549-257E912570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57200"/>
                        <a:ext cx="114300"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表格 3">
            <a:extLst>
              <a:ext uri="{FF2B5EF4-FFF2-40B4-BE49-F238E27FC236}">
                <a16:creationId xmlns:a16="http://schemas.microsoft.com/office/drawing/2014/main" id="{BA4D8AD0-7162-41C1-A919-0BE5A28A23B1}"/>
              </a:ext>
            </a:extLst>
          </p:cNvPr>
          <p:cNvGraphicFramePr>
            <a:graphicFrameLocks noGrp="1"/>
          </p:cNvGraphicFramePr>
          <p:nvPr>
            <p:extLst>
              <p:ext uri="{D42A27DB-BD31-4B8C-83A1-F6EECF244321}">
                <p14:modId xmlns:p14="http://schemas.microsoft.com/office/powerpoint/2010/main" val="3605930058"/>
              </p:ext>
            </p:extLst>
          </p:nvPr>
        </p:nvGraphicFramePr>
        <p:xfrm>
          <a:off x="1738085" y="2283419"/>
          <a:ext cx="8570688" cy="1909908"/>
        </p:xfrm>
        <a:graphic>
          <a:graphicData uri="http://schemas.openxmlformats.org/drawingml/2006/table">
            <a:tbl>
              <a:tblPr>
                <a:tableStyleId>{16D9F66E-5EB9-4882-86FB-DCBF35E3C3E4}</a:tableStyleId>
              </a:tblPr>
              <a:tblGrid>
                <a:gridCol w="2856896">
                  <a:extLst>
                    <a:ext uri="{9D8B030D-6E8A-4147-A177-3AD203B41FA5}">
                      <a16:colId xmlns:a16="http://schemas.microsoft.com/office/drawing/2014/main" val="2982583640"/>
                    </a:ext>
                  </a:extLst>
                </a:gridCol>
                <a:gridCol w="2856896">
                  <a:extLst>
                    <a:ext uri="{9D8B030D-6E8A-4147-A177-3AD203B41FA5}">
                      <a16:colId xmlns:a16="http://schemas.microsoft.com/office/drawing/2014/main" val="1326837103"/>
                    </a:ext>
                  </a:extLst>
                </a:gridCol>
                <a:gridCol w="2856896">
                  <a:extLst>
                    <a:ext uri="{9D8B030D-6E8A-4147-A177-3AD203B41FA5}">
                      <a16:colId xmlns:a16="http://schemas.microsoft.com/office/drawing/2014/main" val="2268381658"/>
                    </a:ext>
                  </a:extLst>
                </a:gridCol>
              </a:tblGrid>
              <a:tr h="634390">
                <a:tc>
                  <a:txBody>
                    <a:bodyPr/>
                    <a:lstStyle/>
                    <a:p>
                      <a:pPr algn="just">
                        <a:lnSpc>
                          <a:spcPts val="1560"/>
                        </a:lnSpc>
                      </a:pPr>
                      <a:r>
                        <a:rPr lang="en-US" sz="2400" dirty="0">
                          <a:effectLst/>
                          <a:latin typeface="Times New Roman" panose="02020603050405020304" pitchFamily="18" charset="0"/>
                          <a:cs typeface="Times New Roman" panose="02020603050405020304" pitchFamily="18" charset="0"/>
                        </a:rPr>
                        <a:t> </a:t>
                      </a:r>
                      <a:endParaRPr lang="zh-CN" sz="24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560"/>
                        </a:lnSpc>
                      </a:pPr>
                      <a:r>
                        <a:rPr lang="en-US" sz="2400" dirty="0" err="1">
                          <a:effectLst/>
                          <a:latin typeface="Times New Roman" panose="02020603050405020304" pitchFamily="18" charset="0"/>
                          <a:cs typeface="Times New Roman" panose="02020603050405020304" pitchFamily="18" charset="0"/>
                        </a:rPr>
                        <a:t>m</a:t>
                      </a:r>
                      <a:r>
                        <a:rPr lang="en-US" sz="2400" baseline="-25000" dirty="0" err="1">
                          <a:effectLst/>
                          <a:latin typeface="Times New Roman" panose="02020603050405020304" pitchFamily="18" charset="0"/>
                          <a:cs typeface="Times New Roman" panose="02020603050405020304" pitchFamily="18" charset="0"/>
                        </a:rPr>
                        <a:t>2</a:t>
                      </a:r>
                      <a:r>
                        <a:rPr lang="en-US" sz="2400" dirty="0">
                          <a:effectLst/>
                          <a:latin typeface="Times New Roman" panose="02020603050405020304" pitchFamily="18" charset="0"/>
                          <a:cs typeface="Times New Roman" panose="02020603050405020304" pitchFamily="18" charset="0"/>
                        </a:rPr>
                        <a:t>({B}) = 0.9</a:t>
                      </a:r>
                      <a:endParaRPr lang="zh-CN" sz="24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560"/>
                        </a:lnSpc>
                      </a:pPr>
                      <a:r>
                        <a:rPr lang="en-US" sz="2400">
                          <a:effectLst/>
                          <a:latin typeface="Times New Roman" panose="02020603050405020304" pitchFamily="18" charset="0"/>
                          <a:cs typeface="Times New Roman" panose="02020603050405020304" pitchFamily="18" charset="0"/>
                        </a:rPr>
                        <a:t>m</a:t>
                      </a:r>
                      <a:r>
                        <a:rPr lang="en-US" sz="2400" baseline="-25000">
                          <a:effectLst/>
                          <a:latin typeface="Times New Roman" panose="02020603050405020304" pitchFamily="18" charset="0"/>
                          <a:cs typeface="Times New Roman" panose="02020603050405020304" pitchFamily="18" charset="0"/>
                        </a:rPr>
                        <a:t>2</a:t>
                      </a:r>
                      <a:r>
                        <a:rPr lang="en-US" sz="2400">
                          <a:effectLst/>
                          <a:latin typeface="Times New Roman" panose="02020603050405020304" pitchFamily="18" charset="0"/>
                          <a:cs typeface="Times New Roman" panose="02020603050405020304" pitchFamily="18" charset="0"/>
                        </a:rPr>
                        <a:t>(</a:t>
                      </a:r>
                      <a:r>
                        <a:rPr lang="en-US" sz="2400">
                          <a:effectLst/>
                          <a:latin typeface="Times New Roman" panose="02020603050405020304" pitchFamily="18" charset="0"/>
                          <a:cs typeface="Times New Roman" panose="02020603050405020304" pitchFamily="18" charset="0"/>
                          <a:sym typeface="Symbol" panose="05050102010706020507" pitchFamily="18" charset="2"/>
                        </a:rPr>
                        <a:t></a:t>
                      </a:r>
                      <a:r>
                        <a:rPr lang="en-US" sz="2400">
                          <a:effectLst/>
                          <a:latin typeface="Times New Roman" panose="02020603050405020304" pitchFamily="18" charset="0"/>
                          <a:cs typeface="Times New Roman" panose="02020603050405020304" pitchFamily="18" charset="0"/>
                        </a:rPr>
                        <a:t>) = 0.1</a:t>
                      </a:r>
                      <a:endParaRPr lang="zh-CN" sz="24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12747045"/>
                  </a:ext>
                </a:extLst>
              </a:tr>
              <a:tr h="637759">
                <a:tc>
                  <a:txBody>
                    <a:bodyPr/>
                    <a:lstStyle/>
                    <a:p>
                      <a:pPr algn="just">
                        <a:lnSpc>
                          <a:spcPts val="1560"/>
                        </a:lnSpc>
                      </a:pPr>
                      <a:r>
                        <a:rPr lang="en-US" sz="2400" dirty="0" err="1">
                          <a:effectLst/>
                          <a:latin typeface="Times New Roman" panose="02020603050405020304" pitchFamily="18" charset="0"/>
                          <a:cs typeface="Times New Roman" panose="02020603050405020304" pitchFamily="18" charset="0"/>
                        </a:rPr>
                        <a:t>m</a:t>
                      </a:r>
                      <a:r>
                        <a:rPr lang="en-US" sz="2400" baseline="-25000" dirty="0" err="1">
                          <a:effectLst/>
                          <a:latin typeface="Times New Roman" panose="02020603050405020304" pitchFamily="18" charset="0"/>
                          <a:cs typeface="Times New Roman" panose="02020603050405020304" pitchFamily="18" charset="0"/>
                        </a:rPr>
                        <a:t>1</a:t>
                      </a:r>
                      <a:r>
                        <a:rPr lang="en-US" sz="2400" dirty="0">
                          <a:effectLst/>
                          <a:latin typeface="Times New Roman" panose="02020603050405020304" pitchFamily="18" charset="0"/>
                          <a:cs typeface="Times New Roman" panose="02020603050405020304" pitchFamily="18" charset="0"/>
                        </a:rPr>
                        <a:t>({B , F}) = 0.7</a:t>
                      </a:r>
                      <a:endParaRPr lang="zh-CN" sz="24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560"/>
                        </a:lnSpc>
                      </a:pPr>
                      <a:r>
                        <a:rPr lang="en-US" sz="2400" dirty="0">
                          <a:effectLst/>
                          <a:latin typeface="Times New Roman" panose="02020603050405020304" pitchFamily="18" charset="0"/>
                          <a:cs typeface="Times New Roman" panose="02020603050405020304" pitchFamily="18" charset="0"/>
                        </a:rPr>
                        <a:t>{B}  0.63</a:t>
                      </a:r>
                      <a:endParaRPr lang="zh-CN" sz="24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560"/>
                        </a:lnSpc>
                      </a:pPr>
                      <a:r>
                        <a:rPr lang="en-US" sz="2400" dirty="0">
                          <a:effectLst/>
                          <a:latin typeface="Times New Roman" panose="02020603050405020304" pitchFamily="18" charset="0"/>
                          <a:cs typeface="Times New Roman" panose="02020603050405020304" pitchFamily="18" charset="0"/>
                        </a:rPr>
                        <a:t>{B, F}  0.07</a:t>
                      </a:r>
                      <a:endParaRPr lang="zh-CN" sz="24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94720180"/>
                  </a:ext>
                </a:extLst>
              </a:tr>
              <a:tr h="637759">
                <a:tc>
                  <a:txBody>
                    <a:bodyPr/>
                    <a:lstStyle/>
                    <a:p>
                      <a:pPr algn="just">
                        <a:lnSpc>
                          <a:spcPts val="1560"/>
                        </a:lnSpc>
                      </a:pPr>
                      <a:r>
                        <a:rPr lang="en-US" sz="2400">
                          <a:effectLst/>
                          <a:latin typeface="Times New Roman" panose="02020603050405020304" pitchFamily="18" charset="0"/>
                          <a:cs typeface="Times New Roman" panose="02020603050405020304" pitchFamily="18" charset="0"/>
                        </a:rPr>
                        <a:t>m</a:t>
                      </a:r>
                      <a:r>
                        <a:rPr lang="en-US" sz="2400" baseline="-25000">
                          <a:effectLst/>
                          <a:latin typeface="Times New Roman" panose="02020603050405020304" pitchFamily="18" charset="0"/>
                          <a:cs typeface="Times New Roman" panose="02020603050405020304" pitchFamily="18" charset="0"/>
                        </a:rPr>
                        <a:t>1</a:t>
                      </a:r>
                      <a:r>
                        <a:rPr lang="en-US" sz="2400">
                          <a:effectLst/>
                          <a:latin typeface="Times New Roman" panose="02020603050405020304" pitchFamily="18" charset="0"/>
                          <a:cs typeface="Times New Roman" panose="02020603050405020304" pitchFamily="18" charset="0"/>
                        </a:rPr>
                        <a:t>(</a:t>
                      </a:r>
                      <a:r>
                        <a:rPr lang="en-US" sz="2400">
                          <a:effectLst/>
                          <a:latin typeface="Times New Roman" panose="02020603050405020304" pitchFamily="18" charset="0"/>
                          <a:cs typeface="Times New Roman" panose="02020603050405020304" pitchFamily="18" charset="0"/>
                          <a:sym typeface="Symbol" panose="05050102010706020507" pitchFamily="18" charset="2"/>
                        </a:rPr>
                        <a:t></a:t>
                      </a:r>
                      <a:r>
                        <a:rPr lang="en-US" sz="2400">
                          <a:effectLst/>
                          <a:latin typeface="Times New Roman" panose="02020603050405020304" pitchFamily="18" charset="0"/>
                          <a:cs typeface="Times New Roman" panose="02020603050405020304" pitchFamily="18" charset="0"/>
                        </a:rPr>
                        <a:t>) = 0.3</a:t>
                      </a:r>
                      <a:endParaRPr lang="zh-CN" sz="24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560"/>
                        </a:lnSpc>
                      </a:pPr>
                      <a:r>
                        <a:rPr lang="en-US" sz="2400">
                          <a:effectLst/>
                          <a:latin typeface="Times New Roman" panose="02020603050405020304" pitchFamily="18" charset="0"/>
                          <a:cs typeface="Times New Roman" panose="02020603050405020304" pitchFamily="18" charset="0"/>
                        </a:rPr>
                        <a:t>{B}  0.27</a:t>
                      </a:r>
                      <a:endParaRPr lang="zh-CN" sz="24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560"/>
                        </a:lnSpc>
                      </a:pPr>
                      <a:r>
                        <a:rPr lang="en-US" sz="2400" dirty="0">
                          <a:effectLst/>
                          <a:latin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cs typeface="Times New Roman" panose="02020603050405020304" pitchFamily="18" charset="0"/>
                        </a:rPr>
                        <a:t>     0.03</a:t>
                      </a:r>
                      <a:endParaRPr lang="zh-CN" sz="24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046998957"/>
                  </a:ext>
                </a:extLst>
              </a:tr>
            </a:tbl>
          </a:graphicData>
        </a:graphic>
      </p:graphicFrame>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72DCCB6B-8BD5-42AE-85C3-371313DDBC0F}"/>
                  </a:ext>
                </a:extLst>
              </p:cNvPr>
              <p:cNvSpPr txBox="1"/>
              <p:nvPr/>
            </p:nvSpPr>
            <p:spPr>
              <a:xfrm>
                <a:off x="1342571" y="4346469"/>
                <a:ext cx="9506857" cy="1684244"/>
              </a:xfrm>
              <a:prstGeom prst="rect">
                <a:avLst/>
              </a:prstGeom>
              <a:noFill/>
            </p:spPr>
            <p:txBody>
              <a:bodyPr wrap="square">
                <a:spAutoFit/>
              </a:bodyPr>
              <a:lstStyle/>
              <a:p>
                <a:pPr algn="just">
                  <a:lnSpc>
                    <a:spcPct val="150000"/>
                  </a:lnSpc>
                </a:pPr>
                <a14:m>
                  <m:oMath xmlns:m="http://schemas.openxmlformats.org/officeDocument/2006/math">
                    <m:sSub>
                      <m:sSubPr>
                        <m:ctrlPr>
                          <a:rPr lang="zh-CN" altLang="zh-CN" sz="2400" b="1" i="1" smtClean="0">
                            <a:effectLst/>
                            <a:latin typeface="Cambria Math" panose="02040503050406030204" pitchFamily="18" charset="0"/>
                            <a:ea typeface="Cambria Math" panose="02040503050406030204" pitchFamily="18" charset="0"/>
                          </a:rPr>
                        </m:ctrlPr>
                      </m:sSubPr>
                      <m:e>
                        <m:r>
                          <a:rPr lang="en-US" altLang="zh-CN" sz="2400" b="1" i="1">
                            <a:effectLst/>
                            <a:latin typeface="Cambria Math" panose="02040503050406030204" pitchFamily="18" charset="0"/>
                            <a:ea typeface="宋体" panose="02010600030101010101" pitchFamily="2" charset="-122"/>
                          </a:rPr>
                          <m:t>𝒎</m:t>
                        </m:r>
                      </m:e>
                      <m:sub>
                        <m:r>
                          <a:rPr lang="en-US" altLang="zh-CN" sz="2400" b="1" i="1">
                            <a:effectLst/>
                            <a:latin typeface="Cambria Math" panose="02040503050406030204" pitchFamily="18" charset="0"/>
                            <a:ea typeface="宋体" panose="02010600030101010101" pitchFamily="2" charset="-122"/>
                          </a:rPr>
                          <m:t>𝟏𝟐</m:t>
                        </m:r>
                      </m:sub>
                    </m:sSub>
                    <m:r>
                      <a:rPr lang="en-US" altLang="zh-CN" sz="2400" b="1" i="1">
                        <a:effectLst/>
                        <a:latin typeface="Cambria Math" panose="02040503050406030204" pitchFamily="18" charset="0"/>
                        <a:ea typeface="宋体" panose="02010600030101010101" pitchFamily="2" charset="-122"/>
                      </a:rPr>
                      <m:t>({</m:t>
                    </m:r>
                    <m:r>
                      <a:rPr lang="en-US" altLang="zh-CN" sz="2400" b="1" i="1">
                        <a:effectLst/>
                        <a:latin typeface="Cambria Math" panose="02040503050406030204" pitchFamily="18" charset="0"/>
                        <a:ea typeface="宋体" panose="02010600030101010101" pitchFamily="2" charset="-122"/>
                      </a:rPr>
                      <m:t>𝑩</m:t>
                    </m:r>
                    <m:r>
                      <a:rPr lang="en-US" altLang="zh-CN" sz="2400" b="1" i="1">
                        <a:effectLst/>
                        <a:latin typeface="Cambria Math" panose="02040503050406030204" pitchFamily="18" charset="0"/>
                        <a:ea typeface="宋体" panose="02010600030101010101" pitchFamily="2" charset="-122"/>
                      </a:rPr>
                      <m:t>}) = </m:t>
                    </m:r>
                    <m:sSub>
                      <m:sSubPr>
                        <m:ctrlPr>
                          <a:rPr lang="zh-CN" altLang="zh-CN" sz="2400" b="1" i="1">
                            <a:effectLst/>
                            <a:latin typeface="Cambria Math" panose="02040503050406030204" pitchFamily="18" charset="0"/>
                            <a:ea typeface="Cambria Math" panose="02040503050406030204" pitchFamily="18" charset="0"/>
                          </a:rPr>
                        </m:ctrlPr>
                      </m:sSubPr>
                      <m:e>
                        <m:r>
                          <a:rPr lang="en-US" altLang="zh-CN" sz="2400" b="1" i="1">
                            <a:effectLst/>
                            <a:latin typeface="Cambria Math" panose="02040503050406030204" pitchFamily="18" charset="0"/>
                            <a:ea typeface="宋体" panose="02010600030101010101" pitchFamily="2" charset="-122"/>
                          </a:rPr>
                          <m:t>𝒎</m:t>
                        </m:r>
                      </m:e>
                      <m:sub>
                        <m:r>
                          <a:rPr lang="en-US" altLang="zh-CN" sz="2400" b="1" i="1">
                            <a:effectLst/>
                            <a:latin typeface="Cambria Math" panose="02040503050406030204" pitchFamily="18" charset="0"/>
                            <a:ea typeface="宋体" panose="02010600030101010101" pitchFamily="2" charset="-122"/>
                          </a:rPr>
                          <m:t>𝟏</m:t>
                        </m:r>
                      </m:sub>
                    </m:sSub>
                    <m:r>
                      <a:rPr lang="zh-CN" altLang="zh-CN" sz="2400" b="1" i="1">
                        <a:effectLst/>
                        <a:latin typeface="Cambria Math" panose="02040503050406030204" pitchFamily="18" charset="0"/>
                        <a:ea typeface="宋体" panose="02010600030101010101" pitchFamily="2" charset="-122"/>
                        <a:cs typeface="宋体" panose="02010600030101010101" pitchFamily="2" charset="-122"/>
                      </a:rPr>
                      <m:t>⊕</m:t>
                    </m:r>
                    <m:sSub>
                      <m:sSubPr>
                        <m:ctrlPr>
                          <a:rPr lang="zh-CN" altLang="zh-CN" sz="2400" b="1" i="1">
                            <a:effectLst/>
                            <a:latin typeface="Cambria Math" panose="02040503050406030204" pitchFamily="18" charset="0"/>
                            <a:ea typeface="Cambria Math" panose="02040503050406030204" pitchFamily="18" charset="0"/>
                          </a:rPr>
                        </m:ctrlPr>
                      </m:sSubPr>
                      <m:e>
                        <m:r>
                          <a:rPr lang="en-US" altLang="zh-CN" sz="2400" b="1" i="1">
                            <a:effectLst/>
                            <a:latin typeface="Cambria Math" panose="02040503050406030204" pitchFamily="18" charset="0"/>
                            <a:ea typeface="宋体" panose="02010600030101010101" pitchFamily="2" charset="-122"/>
                          </a:rPr>
                          <m:t>𝒎</m:t>
                        </m:r>
                      </m:e>
                      <m:sub>
                        <m:r>
                          <a:rPr lang="en-US" altLang="zh-CN" sz="2400" b="1" i="1">
                            <a:effectLst/>
                            <a:latin typeface="Cambria Math" panose="02040503050406030204" pitchFamily="18" charset="0"/>
                            <a:ea typeface="宋体" panose="02010600030101010101" pitchFamily="2" charset="-122"/>
                          </a:rPr>
                          <m:t>𝟐</m:t>
                        </m:r>
                      </m:sub>
                    </m:sSub>
                    <m:r>
                      <a:rPr lang="en-US" altLang="zh-CN" sz="2400" b="1" i="1">
                        <a:effectLst/>
                        <a:latin typeface="Cambria Math" panose="02040503050406030204" pitchFamily="18" charset="0"/>
                        <a:ea typeface="宋体" panose="02010600030101010101" pitchFamily="2" charset="-122"/>
                      </a:rPr>
                      <m:t>({</m:t>
                    </m:r>
                    <m:r>
                      <a:rPr lang="en-US" altLang="zh-CN" sz="2400" b="1" i="1">
                        <a:effectLst/>
                        <a:latin typeface="Cambria Math" panose="02040503050406030204" pitchFamily="18" charset="0"/>
                        <a:ea typeface="宋体" panose="02010600030101010101" pitchFamily="2" charset="-122"/>
                      </a:rPr>
                      <m:t>𝑩</m:t>
                    </m:r>
                    <m:r>
                      <a:rPr lang="en-US" altLang="zh-CN" sz="2400" b="1" i="1">
                        <a:effectLst/>
                        <a:latin typeface="Cambria Math" panose="02040503050406030204" pitchFamily="18" charset="0"/>
                        <a:ea typeface="宋体" panose="02010600030101010101" pitchFamily="2" charset="-122"/>
                      </a:rPr>
                      <m:t>})=</m:t>
                    </m:r>
                    <m:r>
                      <a:rPr lang="en-US" altLang="zh-CN" sz="2400" b="1" i="1">
                        <a:effectLst/>
                        <a:latin typeface="Cambria Math" panose="02040503050406030204" pitchFamily="18" charset="0"/>
                        <a:ea typeface="宋体" panose="02010600030101010101" pitchFamily="2" charset="-122"/>
                      </a:rPr>
                      <m:t>𝟎</m:t>
                    </m:r>
                    <m:r>
                      <a:rPr lang="en-US" altLang="zh-CN" sz="2400" b="1" i="1">
                        <a:effectLst/>
                        <a:latin typeface="Cambria Math" panose="02040503050406030204" pitchFamily="18" charset="0"/>
                        <a:ea typeface="宋体" panose="02010600030101010101" pitchFamily="2" charset="-122"/>
                      </a:rPr>
                      <m:t>.</m:t>
                    </m:r>
                    <m:r>
                      <a:rPr lang="en-US" altLang="zh-CN" sz="2400" b="1" i="1">
                        <a:effectLst/>
                        <a:latin typeface="Cambria Math" panose="02040503050406030204" pitchFamily="18" charset="0"/>
                        <a:ea typeface="宋体" panose="02010600030101010101" pitchFamily="2" charset="-122"/>
                      </a:rPr>
                      <m:t>𝟔𝟑</m:t>
                    </m:r>
                    <m:r>
                      <a:rPr lang="en-US" altLang="zh-CN" sz="2400" b="1" i="1">
                        <a:effectLst/>
                        <a:latin typeface="Cambria Math" panose="02040503050406030204" pitchFamily="18" charset="0"/>
                        <a:ea typeface="宋体" panose="02010600030101010101" pitchFamily="2" charset="-122"/>
                      </a:rPr>
                      <m:t>+</m:t>
                    </m:r>
                    <m:r>
                      <a:rPr lang="en-US" altLang="zh-CN" sz="2400" b="1" i="1">
                        <a:effectLst/>
                        <a:latin typeface="Cambria Math" panose="02040503050406030204" pitchFamily="18" charset="0"/>
                        <a:ea typeface="宋体" panose="02010600030101010101" pitchFamily="2" charset="-122"/>
                      </a:rPr>
                      <m:t>𝟎</m:t>
                    </m:r>
                    <m:r>
                      <a:rPr lang="en-US" altLang="zh-CN" sz="2400" b="1" i="1">
                        <a:effectLst/>
                        <a:latin typeface="Cambria Math" panose="02040503050406030204" pitchFamily="18" charset="0"/>
                        <a:ea typeface="宋体" panose="02010600030101010101" pitchFamily="2" charset="-122"/>
                      </a:rPr>
                      <m:t>.</m:t>
                    </m:r>
                    <m:r>
                      <a:rPr lang="en-US" altLang="zh-CN" sz="2400" b="1" i="1">
                        <a:effectLst/>
                        <a:latin typeface="Cambria Math" panose="02040503050406030204" pitchFamily="18" charset="0"/>
                        <a:ea typeface="宋体" panose="02010600030101010101" pitchFamily="2" charset="-122"/>
                      </a:rPr>
                      <m:t>𝟐𝟕</m:t>
                    </m:r>
                    <m:r>
                      <a:rPr lang="en-US" altLang="zh-CN" sz="2400" b="1" i="1">
                        <a:effectLst/>
                        <a:latin typeface="Cambria Math" panose="02040503050406030204" pitchFamily="18" charset="0"/>
                        <a:ea typeface="宋体" panose="02010600030101010101" pitchFamily="2" charset="-122"/>
                      </a:rPr>
                      <m:t>=</m:t>
                    </m:r>
                    <m:r>
                      <a:rPr lang="en-US" altLang="zh-CN" sz="2400" b="1" i="1">
                        <a:effectLst/>
                        <a:latin typeface="Cambria Math" panose="02040503050406030204" pitchFamily="18" charset="0"/>
                        <a:ea typeface="宋体" panose="02010600030101010101" pitchFamily="2" charset="-122"/>
                      </a:rPr>
                      <m:t>𝟎</m:t>
                    </m:r>
                    <m:r>
                      <a:rPr lang="en-US" altLang="zh-CN" sz="2400" b="1" i="1">
                        <a:effectLst/>
                        <a:latin typeface="Cambria Math" panose="02040503050406030204" pitchFamily="18" charset="0"/>
                        <a:ea typeface="宋体" panose="02010600030101010101" pitchFamily="2" charset="-122"/>
                      </a:rPr>
                      <m:t>.</m:t>
                    </m:r>
                    <m:r>
                      <a:rPr lang="en-US" altLang="zh-CN" sz="2400" b="1" i="1">
                        <a:effectLst/>
                        <a:latin typeface="Cambria Math" panose="02040503050406030204" pitchFamily="18" charset="0"/>
                        <a:ea typeface="宋体" panose="02010600030101010101" pitchFamily="2" charset="-122"/>
                      </a:rPr>
                      <m:t>𝟗𝟎</m:t>
                    </m:r>
                  </m:oMath>
                </a14:m>
                <a:r>
                  <a:rPr lang="en-US" altLang="zh-CN" sz="2400" b="1" dirty="0">
                    <a:effectLst/>
                    <a:latin typeface="Times New Roman" panose="02020603050405020304" pitchFamily="18" charset="0"/>
                    <a:ea typeface="宋体" panose="02010600030101010101" pitchFamily="2" charset="-122"/>
                  </a:rPr>
                  <a:t>  </a:t>
                </a:r>
                <a:r>
                  <a:rPr lang="zh-CN" altLang="zh-CN" sz="2400" b="1" dirty="0">
                    <a:effectLst/>
                    <a:latin typeface="Times New Roman" panose="02020603050405020304" pitchFamily="18" charset="0"/>
                    <a:ea typeface="宋体" panose="02010600030101010101" pitchFamily="2" charset="-122"/>
                  </a:rPr>
                  <a:t>（轰炸机）</a:t>
                </a:r>
                <a:r>
                  <a:rPr lang="en-US" altLang="zh-CN" sz="2400" b="1" dirty="0">
                    <a:effectLst/>
                    <a:latin typeface="Times New Roman" panose="02020603050405020304" pitchFamily="18" charset="0"/>
                    <a:ea typeface="宋体" panose="02010600030101010101" pitchFamily="2" charset="-122"/>
                  </a:rPr>
                  <a:t>   </a:t>
                </a:r>
                <a14:m>
                  <m:oMath xmlns:m="http://schemas.openxmlformats.org/officeDocument/2006/math">
                    <m:sSub>
                      <m:sSubPr>
                        <m:ctrlPr>
                          <a:rPr lang="zh-CN" altLang="zh-CN" sz="2400" b="1" i="1">
                            <a:effectLst/>
                            <a:latin typeface="Cambria Math" panose="02040503050406030204" pitchFamily="18" charset="0"/>
                            <a:ea typeface="Cambria Math" panose="02040503050406030204" pitchFamily="18" charset="0"/>
                          </a:rPr>
                        </m:ctrlPr>
                      </m:sSubPr>
                      <m:e>
                        <m:r>
                          <a:rPr lang="en-US" altLang="zh-CN" sz="2400" b="1" i="1">
                            <a:effectLst/>
                            <a:latin typeface="Cambria Math" panose="02040503050406030204" pitchFamily="18" charset="0"/>
                            <a:ea typeface="宋体" panose="02010600030101010101" pitchFamily="2" charset="-122"/>
                          </a:rPr>
                          <m:t>𝒎</m:t>
                        </m:r>
                      </m:e>
                      <m:sub>
                        <m:r>
                          <a:rPr lang="en-US" altLang="zh-CN" sz="2400" b="1" i="1">
                            <a:effectLst/>
                            <a:latin typeface="Cambria Math" panose="02040503050406030204" pitchFamily="18" charset="0"/>
                            <a:ea typeface="宋体" panose="02010600030101010101" pitchFamily="2" charset="-122"/>
                          </a:rPr>
                          <m:t>𝟏𝟐</m:t>
                        </m:r>
                      </m:sub>
                    </m:sSub>
                    <m:r>
                      <a:rPr lang="en-US" altLang="zh-CN" sz="2400" b="1" i="1">
                        <a:effectLst/>
                        <a:latin typeface="Cambria Math" panose="02040503050406030204" pitchFamily="18" charset="0"/>
                        <a:ea typeface="宋体" panose="02010600030101010101" pitchFamily="2" charset="-122"/>
                      </a:rPr>
                      <m:t>({</m:t>
                    </m:r>
                    <m:r>
                      <a:rPr lang="en-US" altLang="zh-CN" sz="2400" b="1" i="1">
                        <a:effectLst/>
                        <a:latin typeface="Cambria Math" panose="02040503050406030204" pitchFamily="18" charset="0"/>
                        <a:ea typeface="宋体" panose="02010600030101010101" pitchFamily="2" charset="-122"/>
                      </a:rPr>
                      <m:t>𝑩</m:t>
                    </m:r>
                    <m:r>
                      <a:rPr lang="en-US" altLang="zh-CN" sz="2400" b="1" i="1">
                        <a:effectLst/>
                        <a:latin typeface="Cambria Math" panose="02040503050406030204" pitchFamily="18" charset="0"/>
                        <a:ea typeface="宋体" panose="02010600030101010101" pitchFamily="2" charset="-122"/>
                      </a:rPr>
                      <m:t>,</m:t>
                    </m:r>
                    <m:r>
                      <a:rPr lang="en-US" altLang="zh-CN" sz="2400" b="1" i="1">
                        <a:effectLst/>
                        <a:latin typeface="Cambria Math" panose="02040503050406030204" pitchFamily="18" charset="0"/>
                        <a:ea typeface="宋体" panose="02010600030101010101" pitchFamily="2" charset="-122"/>
                      </a:rPr>
                      <m:t>𝑭</m:t>
                    </m:r>
                    <m:r>
                      <a:rPr lang="en-US" altLang="zh-CN" sz="2400" b="1" i="1">
                        <a:effectLst/>
                        <a:latin typeface="Cambria Math" panose="02040503050406030204" pitchFamily="18" charset="0"/>
                        <a:ea typeface="宋体" panose="02010600030101010101" pitchFamily="2" charset="-122"/>
                      </a:rPr>
                      <m:t>})=</m:t>
                    </m:r>
                    <m:sSub>
                      <m:sSubPr>
                        <m:ctrlPr>
                          <a:rPr lang="zh-CN" altLang="zh-CN" sz="2400" b="1" i="1">
                            <a:effectLst/>
                            <a:latin typeface="Cambria Math" panose="02040503050406030204" pitchFamily="18" charset="0"/>
                            <a:ea typeface="Cambria Math" panose="02040503050406030204" pitchFamily="18" charset="0"/>
                          </a:rPr>
                        </m:ctrlPr>
                      </m:sSubPr>
                      <m:e>
                        <m:r>
                          <a:rPr lang="en-US" altLang="zh-CN" sz="2400" b="1" i="1">
                            <a:effectLst/>
                            <a:latin typeface="Cambria Math" panose="02040503050406030204" pitchFamily="18" charset="0"/>
                            <a:ea typeface="宋体" panose="02010600030101010101" pitchFamily="2" charset="-122"/>
                          </a:rPr>
                          <m:t>𝒎</m:t>
                        </m:r>
                      </m:e>
                      <m:sub>
                        <m:r>
                          <a:rPr lang="en-US" altLang="zh-CN" sz="2400" b="1" i="1">
                            <a:effectLst/>
                            <a:latin typeface="Cambria Math" panose="02040503050406030204" pitchFamily="18" charset="0"/>
                            <a:ea typeface="宋体" panose="02010600030101010101" pitchFamily="2" charset="-122"/>
                          </a:rPr>
                          <m:t>𝟏</m:t>
                        </m:r>
                      </m:sub>
                    </m:sSub>
                    <m:r>
                      <a:rPr lang="zh-CN" altLang="zh-CN" sz="2400" b="1" i="1">
                        <a:effectLst/>
                        <a:latin typeface="Cambria Math" panose="02040503050406030204" pitchFamily="18" charset="0"/>
                        <a:ea typeface="宋体" panose="02010600030101010101" pitchFamily="2" charset="-122"/>
                        <a:cs typeface="宋体" panose="02010600030101010101" pitchFamily="2" charset="-122"/>
                      </a:rPr>
                      <m:t>⊕</m:t>
                    </m:r>
                    <m:sSub>
                      <m:sSubPr>
                        <m:ctrlPr>
                          <a:rPr lang="zh-CN" altLang="zh-CN" sz="2400" b="1" i="1">
                            <a:effectLst/>
                            <a:latin typeface="Cambria Math" panose="02040503050406030204" pitchFamily="18" charset="0"/>
                            <a:ea typeface="Cambria Math" panose="02040503050406030204" pitchFamily="18" charset="0"/>
                          </a:rPr>
                        </m:ctrlPr>
                      </m:sSubPr>
                      <m:e>
                        <m:r>
                          <a:rPr lang="en-US" altLang="zh-CN" sz="2400" b="1" i="1">
                            <a:effectLst/>
                            <a:latin typeface="Cambria Math" panose="02040503050406030204" pitchFamily="18" charset="0"/>
                            <a:ea typeface="宋体" panose="02010600030101010101" pitchFamily="2" charset="-122"/>
                          </a:rPr>
                          <m:t>𝒎</m:t>
                        </m:r>
                      </m:e>
                      <m:sub>
                        <m:r>
                          <a:rPr lang="en-US" altLang="zh-CN" sz="2400" b="1" i="1">
                            <a:effectLst/>
                            <a:latin typeface="Cambria Math" panose="02040503050406030204" pitchFamily="18" charset="0"/>
                            <a:ea typeface="宋体" panose="02010600030101010101" pitchFamily="2" charset="-122"/>
                          </a:rPr>
                          <m:t>𝟐</m:t>
                        </m:r>
                      </m:sub>
                    </m:sSub>
                    <m:r>
                      <a:rPr lang="en-US" altLang="zh-CN" sz="2400" b="1" i="1">
                        <a:effectLst/>
                        <a:latin typeface="Cambria Math" panose="02040503050406030204" pitchFamily="18" charset="0"/>
                        <a:ea typeface="宋体" panose="02010600030101010101" pitchFamily="2" charset="-122"/>
                      </a:rPr>
                      <m:t>({</m:t>
                    </m:r>
                    <m:r>
                      <a:rPr lang="en-US" altLang="zh-CN" sz="2400" b="1" i="1">
                        <a:effectLst/>
                        <a:latin typeface="Cambria Math" panose="02040503050406030204" pitchFamily="18" charset="0"/>
                        <a:ea typeface="宋体" panose="02010600030101010101" pitchFamily="2" charset="-122"/>
                      </a:rPr>
                      <m:t>𝑩</m:t>
                    </m:r>
                    <m:r>
                      <a:rPr lang="en-US" altLang="zh-CN" sz="2400" b="1" i="1">
                        <a:effectLst/>
                        <a:latin typeface="Cambria Math" panose="02040503050406030204" pitchFamily="18" charset="0"/>
                        <a:ea typeface="宋体" panose="02010600030101010101" pitchFamily="2" charset="-122"/>
                      </a:rPr>
                      <m:t>,</m:t>
                    </m:r>
                    <m:r>
                      <a:rPr lang="en-US" altLang="zh-CN" sz="2400" b="1" i="1">
                        <a:effectLst/>
                        <a:latin typeface="Cambria Math" panose="02040503050406030204" pitchFamily="18" charset="0"/>
                        <a:ea typeface="宋体" panose="02010600030101010101" pitchFamily="2" charset="-122"/>
                      </a:rPr>
                      <m:t>𝑭</m:t>
                    </m:r>
                    <m:r>
                      <a:rPr lang="en-US" altLang="zh-CN" sz="2400" b="1" i="1">
                        <a:effectLst/>
                        <a:latin typeface="Cambria Math" panose="02040503050406030204" pitchFamily="18" charset="0"/>
                        <a:ea typeface="宋体" panose="02010600030101010101" pitchFamily="2" charset="-122"/>
                      </a:rPr>
                      <m:t>})=</m:t>
                    </m:r>
                    <m:r>
                      <a:rPr lang="en-US" altLang="zh-CN" sz="2400" b="1" i="1">
                        <a:effectLst/>
                        <a:latin typeface="Cambria Math" panose="02040503050406030204" pitchFamily="18" charset="0"/>
                        <a:ea typeface="宋体" panose="02010600030101010101" pitchFamily="2" charset="-122"/>
                      </a:rPr>
                      <m:t>𝟎</m:t>
                    </m:r>
                    <m:r>
                      <a:rPr lang="en-US" altLang="zh-CN" sz="2400" b="1" i="1">
                        <a:effectLst/>
                        <a:latin typeface="Cambria Math" panose="02040503050406030204" pitchFamily="18" charset="0"/>
                        <a:ea typeface="宋体" panose="02010600030101010101" pitchFamily="2" charset="-122"/>
                      </a:rPr>
                      <m:t>.</m:t>
                    </m:r>
                    <m:r>
                      <a:rPr lang="en-US" altLang="zh-CN" sz="2400" b="1" i="1">
                        <a:effectLst/>
                        <a:latin typeface="Cambria Math" panose="02040503050406030204" pitchFamily="18" charset="0"/>
                        <a:ea typeface="宋体" panose="02010600030101010101" pitchFamily="2" charset="-122"/>
                      </a:rPr>
                      <m:t>𝟎𝟕</m:t>
                    </m:r>
                  </m:oMath>
                </a14:m>
                <a:r>
                  <a:rPr lang="en-US" altLang="zh-CN" sz="2400" b="1" dirty="0">
                    <a:effectLst/>
                    <a:latin typeface="Times New Roman" panose="02020603050405020304" pitchFamily="18" charset="0"/>
                    <a:ea typeface="宋体" panose="02010600030101010101" pitchFamily="2" charset="-122"/>
                  </a:rPr>
                  <a:t>        </a:t>
                </a:r>
                <a:r>
                  <a:rPr lang="zh-CN" altLang="zh-CN" sz="2400" b="1" dirty="0">
                    <a:effectLst/>
                    <a:latin typeface="Times New Roman" panose="02020603050405020304" pitchFamily="18" charset="0"/>
                    <a:ea typeface="宋体" panose="02010600030101010101" pitchFamily="2" charset="-122"/>
                  </a:rPr>
                  <a:t>（轰炸机或战斗机）</a:t>
                </a:r>
                <a14:m>
                  <m:oMath xmlns:m="http://schemas.openxmlformats.org/officeDocument/2006/math">
                    <m:sSub>
                      <m:sSubPr>
                        <m:ctrlPr>
                          <a:rPr lang="zh-CN" altLang="zh-CN" sz="2400" b="1" i="1">
                            <a:effectLst/>
                            <a:latin typeface="Cambria Math" panose="02040503050406030204" pitchFamily="18" charset="0"/>
                            <a:ea typeface="Cambria Math" panose="02040503050406030204" pitchFamily="18" charset="0"/>
                          </a:rPr>
                        </m:ctrlPr>
                      </m:sSubPr>
                      <m:e>
                        <m:r>
                          <a:rPr lang="en-US" altLang="zh-CN" sz="2400" b="1" i="1">
                            <a:effectLst/>
                            <a:latin typeface="Cambria Math" panose="02040503050406030204" pitchFamily="18" charset="0"/>
                            <a:ea typeface="宋体" panose="02010600030101010101" pitchFamily="2" charset="-122"/>
                          </a:rPr>
                          <m:t>𝒎</m:t>
                        </m:r>
                      </m:e>
                      <m:sub>
                        <m:r>
                          <a:rPr lang="en-US" altLang="zh-CN" sz="2400" b="1" i="1">
                            <a:effectLst/>
                            <a:latin typeface="Cambria Math" panose="02040503050406030204" pitchFamily="18" charset="0"/>
                            <a:ea typeface="宋体" panose="02010600030101010101" pitchFamily="2" charset="-122"/>
                          </a:rPr>
                          <m:t>𝟏𝟐</m:t>
                        </m:r>
                      </m:sub>
                    </m:sSub>
                    <m:r>
                      <a:rPr lang="en-US" altLang="zh-CN" sz="2400" b="1" i="1">
                        <a:effectLst/>
                        <a:latin typeface="Cambria Math" panose="02040503050406030204" pitchFamily="18" charset="0"/>
                        <a:ea typeface="宋体" panose="02010600030101010101" pitchFamily="2" charset="-122"/>
                      </a:rPr>
                      <m:t>(</m:t>
                    </m:r>
                    <m:r>
                      <a:rPr lang="en-US" altLang="zh-CN" sz="2400" b="1" i="1">
                        <a:effectLst/>
                        <a:latin typeface="Cambria Math" panose="02040503050406030204" pitchFamily="18" charset="0"/>
                        <a:ea typeface="宋体" panose="02010600030101010101" pitchFamily="2" charset="-122"/>
                      </a:rPr>
                      <m:t>𝜣</m:t>
                    </m:r>
                    <m:r>
                      <a:rPr lang="en-US" altLang="zh-CN" sz="2400" b="1" i="1">
                        <a:effectLst/>
                        <a:latin typeface="Cambria Math" panose="02040503050406030204" pitchFamily="18" charset="0"/>
                        <a:ea typeface="宋体" panose="02010600030101010101" pitchFamily="2" charset="-122"/>
                      </a:rPr>
                      <m:t>)=</m:t>
                    </m:r>
                    <m:sSub>
                      <m:sSubPr>
                        <m:ctrlPr>
                          <a:rPr lang="zh-CN" altLang="zh-CN" sz="2400" b="1" i="1">
                            <a:effectLst/>
                            <a:latin typeface="Cambria Math" panose="02040503050406030204" pitchFamily="18" charset="0"/>
                            <a:ea typeface="Cambria Math" panose="02040503050406030204" pitchFamily="18" charset="0"/>
                          </a:rPr>
                        </m:ctrlPr>
                      </m:sSubPr>
                      <m:e>
                        <m:r>
                          <a:rPr lang="en-US" altLang="zh-CN" sz="2400" b="1" i="1">
                            <a:effectLst/>
                            <a:latin typeface="Cambria Math" panose="02040503050406030204" pitchFamily="18" charset="0"/>
                            <a:ea typeface="宋体" panose="02010600030101010101" pitchFamily="2" charset="-122"/>
                          </a:rPr>
                          <m:t>𝒎</m:t>
                        </m:r>
                      </m:e>
                      <m:sub>
                        <m:r>
                          <a:rPr lang="en-US" altLang="zh-CN" sz="2400" b="1" i="1">
                            <a:effectLst/>
                            <a:latin typeface="Cambria Math" panose="02040503050406030204" pitchFamily="18" charset="0"/>
                            <a:ea typeface="宋体" panose="02010600030101010101" pitchFamily="2" charset="-122"/>
                          </a:rPr>
                          <m:t>𝟏</m:t>
                        </m:r>
                      </m:sub>
                    </m:sSub>
                    <m:r>
                      <a:rPr lang="zh-CN" altLang="zh-CN" sz="2400" b="1" i="1">
                        <a:effectLst/>
                        <a:latin typeface="Cambria Math" panose="02040503050406030204" pitchFamily="18" charset="0"/>
                        <a:ea typeface="宋体" panose="02010600030101010101" pitchFamily="2" charset="-122"/>
                        <a:cs typeface="宋体" panose="02010600030101010101" pitchFamily="2" charset="-122"/>
                      </a:rPr>
                      <m:t>⊕</m:t>
                    </m:r>
                    <m:sSub>
                      <m:sSubPr>
                        <m:ctrlPr>
                          <a:rPr lang="zh-CN" altLang="zh-CN" sz="2400" b="1" i="1">
                            <a:effectLst/>
                            <a:latin typeface="Cambria Math" panose="02040503050406030204" pitchFamily="18" charset="0"/>
                            <a:ea typeface="Cambria Math" panose="02040503050406030204" pitchFamily="18" charset="0"/>
                          </a:rPr>
                        </m:ctrlPr>
                      </m:sSubPr>
                      <m:e>
                        <m:r>
                          <a:rPr lang="en-US" altLang="zh-CN" sz="2400" b="1" i="1">
                            <a:effectLst/>
                            <a:latin typeface="Cambria Math" panose="02040503050406030204" pitchFamily="18" charset="0"/>
                            <a:ea typeface="宋体" panose="02010600030101010101" pitchFamily="2" charset="-122"/>
                          </a:rPr>
                          <m:t>𝒎</m:t>
                        </m:r>
                      </m:e>
                      <m:sub>
                        <m:r>
                          <a:rPr lang="en-US" altLang="zh-CN" sz="2400" b="1" i="1">
                            <a:effectLst/>
                            <a:latin typeface="Cambria Math" panose="02040503050406030204" pitchFamily="18" charset="0"/>
                            <a:ea typeface="宋体" panose="02010600030101010101" pitchFamily="2" charset="-122"/>
                          </a:rPr>
                          <m:t>𝟐</m:t>
                        </m:r>
                      </m:sub>
                    </m:sSub>
                    <m:r>
                      <a:rPr lang="en-US" altLang="zh-CN" sz="2400" b="1" i="1">
                        <a:effectLst/>
                        <a:latin typeface="Cambria Math" panose="02040503050406030204" pitchFamily="18" charset="0"/>
                        <a:ea typeface="宋体" panose="02010600030101010101" pitchFamily="2" charset="-122"/>
                      </a:rPr>
                      <m:t>(</m:t>
                    </m:r>
                    <m:r>
                      <a:rPr lang="en-US" altLang="zh-CN" sz="2400" b="1" i="1">
                        <a:effectLst/>
                        <a:latin typeface="Cambria Math" panose="02040503050406030204" pitchFamily="18" charset="0"/>
                        <a:ea typeface="宋体" panose="02010600030101010101" pitchFamily="2" charset="-122"/>
                      </a:rPr>
                      <m:t>𝜣</m:t>
                    </m:r>
                    <m:r>
                      <a:rPr lang="en-US" altLang="zh-CN" sz="2400" b="1" i="1">
                        <a:effectLst/>
                        <a:latin typeface="Cambria Math" panose="02040503050406030204" pitchFamily="18" charset="0"/>
                        <a:ea typeface="宋体" panose="02010600030101010101" pitchFamily="2" charset="-122"/>
                      </a:rPr>
                      <m:t>)=</m:t>
                    </m:r>
                    <m:r>
                      <a:rPr lang="en-US" altLang="zh-CN" sz="2400" b="1" i="1">
                        <a:effectLst/>
                        <a:latin typeface="Cambria Math" panose="02040503050406030204" pitchFamily="18" charset="0"/>
                        <a:ea typeface="宋体" panose="02010600030101010101" pitchFamily="2" charset="-122"/>
                      </a:rPr>
                      <m:t>𝟎</m:t>
                    </m:r>
                    <m:r>
                      <a:rPr lang="en-US" altLang="zh-CN" sz="2400" b="1" i="1">
                        <a:effectLst/>
                        <a:latin typeface="Cambria Math" panose="02040503050406030204" pitchFamily="18" charset="0"/>
                        <a:ea typeface="宋体" panose="02010600030101010101" pitchFamily="2" charset="-122"/>
                      </a:rPr>
                      <m:t>.</m:t>
                    </m:r>
                    <m:r>
                      <a:rPr lang="en-US" altLang="zh-CN" sz="2400" b="1" i="1">
                        <a:effectLst/>
                        <a:latin typeface="Cambria Math" panose="02040503050406030204" pitchFamily="18" charset="0"/>
                        <a:ea typeface="宋体" panose="02010600030101010101" pitchFamily="2" charset="-122"/>
                      </a:rPr>
                      <m:t>𝟎𝟑</m:t>
                    </m:r>
                  </m:oMath>
                </a14:m>
                <a:r>
                  <a:rPr lang="en-US" altLang="zh-CN" sz="2400" b="1" dirty="0">
                    <a:effectLst/>
                    <a:latin typeface="Times New Roman" panose="02020603050405020304" pitchFamily="18" charset="0"/>
                    <a:ea typeface="宋体" panose="02010600030101010101" pitchFamily="2" charset="-122"/>
                  </a:rPr>
                  <a:t>               </a:t>
                </a:r>
                <a:r>
                  <a:rPr lang="zh-CN" altLang="zh-CN" sz="2400" b="1" dirty="0">
                    <a:effectLst/>
                    <a:latin typeface="Times New Roman" panose="02020603050405020304" pitchFamily="18" charset="0"/>
                    <a:ea typeface="宋体" panose="02010600030101010101" pitchFamily="2" charset="-122"/>
                  </a:rPr>
                  <a:t>（未表示意见）</a:t>
                </a:r>
                <a:endParaRPr lang="zh-CN" altLang="zh-CN" sz="2400" dirty="0">
                  <a:effectLst/>
                  <a:latin typeface="Times New Roman" panose="02020603050405020304" pitchFamily="18" charset="0"/>
                  <a:ea typeface="宋体" panose="02010600030101010101" pitchFamily="2" charset="-122"/>
                </a:endParaRPr>
              </a:p>
            </p:txBody>
          </p:sp>
        </mc:Choice>
        <mc:Fallback xmlns="">
          <p:sp>
            <p:nvSpPr>
              <p:cNvPr id="8" name="文本框 7">
                <a:extLst>
                  <a:ext uri="{FF2B5EF4-FFF2-40B4-BE49-F238E27FC236}">
                    <a16:creationId xmlns:a16="http://schemas.microsoft.com/office/drawing/2014/main" id="{72DCCB6B-8BD5-42AE-85C3-371313DDBC0F}"/>
                  </a:ext>
                </a:extLst>
              </p:cNvPr>
              <p:cNvSpPr txBox="1">
                <a:spLocks noRot="1" noChangeAspect="1" noMove="1" noResize="1" noEditPoints="1" noAdjustHandles="1" noChangeArrowheads="1" noChangeShapeType="1" noTextEdit="1"/>
              </p:cNvSpPr>
              <p:nvPr/>
            </p:nvSpPr>
            <p:spPr>
              <a:xfrm>
                <a:off x="1342571" y="4346469"/>
                <a:ext cx="9506857" cy="1684244"/>
              </a:xfrm>
              <a:prstGeom prst="rect">
                <a:avLst/>
              </a:prstGeom>
              <a:blipFill>
                <a:blip r:embed="rId6"/>
                <a:stretch>
                  <a:fillRect r="-962" b="-6522"/>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8B8AC2D5-B613-4B2C-98EE-518BC533A038}"/>
              </a:ext>
            </a:extLst>
          </p:cNvPr>
          <p:cNvSpPr txBox="1"/>
          <p:nvPr/>
        </p:nvSpPr>
        <p:spPr>
          <a:xfrm>
            <a:off x="0" y="6293853"/>
            <a:ext cx="7393215" cy="461665"/>
          </a:xfrm>
          <a:prstGeom prst="rect">
            <a:avLst/>
          </a:prstGeom>
          <a:noFill/>
        </p:spPr>
        <p:txBody>
          <a:bodyPr wrap="square" rtlCol="0">
            <a:spAutoFit/>
          </a:bodyPr>
          <a:lstStyle/>
          <a:p>
            <a:r>
              <a:rPr lang="zh-CN" altLang="en-US" sz="2400" dirty="0"/>
              <a:t>需要满足一些性质：封闭性、交换律、组合律</a:t>
            </a:r>
          </a:p>
        </p:txBody>
      </p:sp>
      <p:sp>
        <p:nvSpPr>
          <p:cNvPr id="10" name="文本框 9">
            <a:extLst>
              <a:ext uri="{FF2B5EF4-FFF2-40B4-BE49-F238E27FC236}">
                <a16:creationId xmlns:a16="http://schemas.microsoft.com/office/drawing/2014/main" id="{255EBE37-7F78-4F59-9CD9-C7243382052F}"/>
              </a:ext>
            </a:extLst>
          </p:cNvPr>
          <p:cNvSpPr txBox="1"/>
          <p:nvPr/>
        </p:nvSpPr>
        <p:spPr>
          <a:xfrm>
            <a:off x="8231415" y="6382096"/>
            <a:ext cx="2873829" cy="461665"/>
          </a:xfrm>
          <a:prstGeom prst="rect">
            <a:avLst/>
          </a:prstGeom>
          <a:noFill/>
        </p:spPr>
        <p:txBody>
          <a:bodyPr wrap="square" rtlCol="0">
            <a:spAutoFit/>
          </a:bodyPr>
          <a:lstStyle/>
          <a:p>
            <a:r>
              <a:rPr lang="zh-CN" altLang="en-US" sz="2400" dirty="0"/>
              <a:t>只需关注焦点元素</a:t>
            </a:r>
          </a:p>
        </p:txBody>
      </p:sp>
    </p:spTree>
    <p:extLst>
      <p:ext uri="{BB962C8B-B14F-4D97-AF65-F5344CB8AC3E}">
        <p14:creationId xmlns:p14="http://schemas.microsoft.com/office/powerpoint/2010/main" val="22985077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8A9E2-1718-4A1C-9BBC-6F0D26D4471A}"/>
              </a:ext>
            </a:extLst>
          </p:cNvPr>
          <p:cNvSpPr>
            <a:spLocks noGrp="1"/>
          </p:cNvSpPr>
          <p:nvPr>
            <p:ph type="title"/>
          </p:nvPr>
        </p:nvSpPr>
        <p:spPr/>
        <p:txBody>
          <a:bodyPr/>
          <a:lstStyle/>
          <a:p>
            <a:r>
              <a:rPr lang="en-US" altLang="zh-CN" sz="4400" b="1" dirty="0">
                <a:solidFill>
                  <a:srgbClr val="0000FF"/>
                </a:solidFill>
                <a:effectLst/>
                <a:latin typeface="宋体" panose="02010600030101010101" pitchFamily="2" charset="-122"/>
                <a:ea typeface="宋体" panose="02010600030101010101" pitchFamily="2" charset="-122"/>
              </a:rPr>
              <a:t>1.</a:t>
            </a:r>
            <a:r>
              <a:rPr lang="zh-CN" altLang="en-US" sz="4400" b="1" dirty="0">
                <a:solidFill>
                  <a:srgbClr val="0000FF"/>
                </a:solidFill>
                <a:effectLst/>
                <a:latin typeface="黑体" panose="02010609060101010101" pitchFamily="49" charset="-122"/>
                <a:ea typeface="黑体" panose="02010609060101010101" pitchFamily="49" charset="-122"/>
              </a:rPr>
              <a:t>证据理论模型</a:t>
            </a:r>
            <a:endParaRPr lang="zh-CN" altLang="en-US" dirty="0"/>
          </a:p>
        </p:txBody>
      </p:sp>
      <p:sp>
        <p:nvSpPr>
          <p:cNvPr id="3" name="内容占位符 2">
            <a:extLst>
              <a:ext uri="{FF2B5EF4-FFF2-40B4-BE49-F238E27FC236}">
                <a16:creationId xmlns:a16="http://schemas.microsoft.com/office/drawing/2014/main" id="{FAA43BCC-C60C-44E6-A203-C635002B3E8F}"/>
              </a:ext>
            </a:extLst>
          </p:cNvPr>
          <p:cNvSpPr>
            <a:spLocks noGrp="1"/>
          </p:cNvSpPr>
          <p:nvPr>
            <p:ph idx="1"/>
          </p:nvPr>
        </p:nvSpPr>
        <p:spPr>
          <a:xfrm>
            <a:off x="838200" y="1451946"/>
            <a:ext cx="11049000" cy="5406054"/>
          </a:xfrm>
        </p:spPr>
        <p:txBody>
          <a:bodyPr>
            <a:normAutofit/>
          </a:bodyPr>
          <a:lstStyle/>
          <a:p>
            <a:pPr marL="228600" marR="0" lvl="0" indent="-228600" algn="just" defTabSz="914400" rtl="0" eaLnBrk="1" fontAlgn="auto" latinLnBrk="0" hangingPunct="1">
              <a:lnSpc>
                <a:spcPct val="150000"/>
              </a:lnSpc>
              <a:spcBef>
                <a:spcPts val="600"/>
              </a:spcBef>
              <a:spcAft>
                <a:spcPts val="0"/>
              </a:spcAft>
              <a:buClrTx/>
              <a:buSzTx/>
              <a:buFont typeface="Arial" panose="020B0604020202020204" pitchFamily="34" charset="0"/>
              <a:buChar char="•"/>
              <a:tabLst/>
              <a:defRPr/>
            </a:pPr>
            <a:r>
              <a:rPr kumimoji="0" lang="zh-CN" altLang="en-US" sz="2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组合证据</a:t>
            </a:r>
            <a:endParaRPr lang="en-US" altLang="zh-CN" b="1" dirty="0">
              <a:solidFill>
                <a:srgbClr val="FF0000"/>
              </a:solidFill>
              <a:latin typeface="微软雅黑" panose="020B0503020204020204" pitchFamily="34" charset="-122"/>
              <a:ea typeface="微软雅黑" panose="020B0503020204020204" pitchFamily="34" charset="-122"/>
            </a:endParaRPr>
          </a:p>
          <a:p>
            <a:pPr marL="0" algn="just">
              <a:lnSpc>
                <a:spcPct val="125000"/>
              </a:lnSpc>
              <a:spcBef>
                <a:spcPts val="600"/>
              </a:spcBef>
              <a:defRPr/>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登普斯特的规则组合两个</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Mass</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以产生一个新的</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Mass</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，新</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Mass</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表示</a:t>
            </a:r>
            <a:r>
              <a:rPr lang="zh-CN" altLang="en-US"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初始可能是冲突的证据间的一致意见</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新</a:t>
            </a:r>
            <a:r>
              <a:rPr lang="en-US"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Mass</a:t>
            </a:r>
            <a:r>
              <a:rPr lang="zh-CN" altLang="en-US"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通过仅仅对交集的</a:t>
            </a:r>
            <a:r>
              <a:rPr lang="en-US"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Mass</a:t>
            </a:r>
            <a:r>
              <a:rPr lang="zh-CN" altLang="en-US"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求和汇集了一致意见，集合的交集表达了公共的证据元素。</a:t>
            </a:r>
            <a:endParaRPr lang="zh-CN" altLang="zh-CN" sz="14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L="0" algn="just">
              <a:lnSpc>
                <a:spcPct val="125000"/>
              </a:lnSpc>
              <a:spcBef>
                <a:spcPts val="600"/>
              </a:spcBef>
              <a:defRPr/>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十分重要的一点是：用于组合的证据必须是</a:t>
            </a:r>
            <a:r>
              <a:rPr lang="zh-CN" altLang="en-US"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独立差错的</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independent errors</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）。注意，独立差错的证据 ≠ 独立采集的证据。不同传感器</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vs</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相同传感器多次采集</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marL="0" algn="just">
              <a:lnSpc>
                <a:spcPct val="125000"/>
              </a:lnSpc>
              <a:spcBef>
                <a:spcPts val="600"/>
              </a:spcBef>
              <a:defRPr/>
            </a:pPr>
            <a:r>
              <a:rPr lang="en-US" altLang="zh-CN" sz="2400" b="1" dirty="0" err="1">
                <a:effectLst/>
                <a:latin typeface="Times New Roman" panose="02020603050405020304" pitchFamily="18" charset="0"/>
                <a:ea typeface="微软雅黑" panose="020B0503020204020204" pitchFamily="34" charset="-122"/>
                <a:cs typeface="Times New Roman" panose="02020603050405020304" pitchFamily="18" charset="0"/>
              </a:rPr>
              <a:t>m</a:t>
            </a:r>
            <a:r>
              <a:rPr lang="en-US" altLang="zh-CN" sz="2400" b="1" baseline="-25000" dirty="0" err="1">
                <a:effectLst/>
                <a:latin typeface="Times New Roman" panose="02020603050405020304" pitchFamily="18" charset="0"/>
                <a:ea typeface="微软雅黑" panose="020B0503020204020204" pitchFamily="34" charset="-122"/>
                <a:cs typeface="Times New Roman" panose="02020603050405020304" pitchFamily="18" charset="0"/>
              </a:rPr>
              <a:t>12</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({B}) </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表示目标飞机是轰炸机的信任。</a:t>
            </a:r>
            <a:r>
              <a:rPr lang="zh-CN" altLang="zh-CN" sz="2400" b="1"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但是，这</a:t>
            </a:r>
            <a:r>
              <a:rPr lang="en-US" altLang="zh-CN" sz="2400" b="1" dirty="0" err="1">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m</a:t>
            </a:r>
            <a:r>
              <a:rPr lang="en-US" altLang="zh-CN" sz="2400" b="1" baseline="-25000" dirty="0" err="1">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12</a:t>
            </a:r>
            <a:r>
              <a:rPr lang="en-US" altLang="zh-CN" sz="2400" b="1"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({B, F}) </a:t>
            </a:r>
            <a:r>
              <a:rPr lang="zh-CN" altLang="zh-CN" sz="2400" b="1"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400" b="1"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dirty="0" err="1">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m</a:t>
            </a:r>
            <a:r>
              <a:rPr lang="en-US" altLang="zh-CN" sz="2400" b="1" baseline="-25000" dirty="0" err="1">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12</a:t>
            </a:r>
            <a:r>
              <a:rPr lang="en-US" altLang="zh-CN" sz="2400" b="1"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b="1"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b="1"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却包含着另外的信息。因为它们的集合中包含了轰炸机，所以把它们的正交和贡献给轰炸机一个信任似乎是合理的。</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spcBef>
                <a:spcPts val="600"/>
              </a:spcBef>
              <a:defRPr/>
            </a:pPr>
            <a:endParaRPr lang="zh-CN" altLang="zh-CN" sz="24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228600" marR="0" lvl="0" indent="-228600" algn="just" defTabSz="914400" rtl="0" eaLnBrk="1" fontAlgn="auto" latinLnBrk="0" hangingPunct="1">
              <a:lnSpc>
                <a:spcPct val="150000"/>
              </a:lnSpc>
              <a:spcBef>
                <a:spcPts val="600"/>
              </a:spcBef>
              <a:spcAft>
                <a:spcPts val="0"/>
              </a:spcAft>
              <a:buClrTx/>
              <a:buSzTx/>
              <a:buFont typeface="Arial" panose="020B0604020202020204" pitchFamily="34" charset="0"/>
              <a:buChar char="•"/>
              <a:tabLst/>
              <a:defRPr/>
            </a:pPr>
            <a:endParaRPr lang="en-US" altLang="zh-CN" sz="2400" b="1" dirty="0">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45000"/>
              </a:lnSpc>
            </a:pPr>
            <a:endParaRPr lang="en-US" altLang="zh-CN" sz="26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45000"/>
              </a:lnSpc>
            </a:pPr>
            <a:endParaRPr lang="en-US" altLang="zh-CN" sz="26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9" name="对象 8">
            <a:extLst>
              <a:ext uri="{FF2B5EF4-FFF2-40B4-BE49-F238E27FC236}">
                <a16:creationId xmlns:a16="http://schemas.microsoft.com/office/drawing/2014/main" id="{93FFBF4D-4ADF-45BD-9549-257E912570B6}"/>
              </a:ext>
            </a:extLst>
          </p:cNvPr>
          <p:cNvGraphicFramePr>
            <a:graphicFrameLocks noChangeAspect="1"/>
          </p:cNvGraphicFramePr>
          <p:nvPr/>
        </p:nvGraphicFramePr>
        <p:xfrm>
          <a:off x="0" y="457200"/>
          <a:ext cx="114300" cy="204788"/>
        </p:xfrm>
        <a:graphic>
          <a:graphicData uri="http://schemas.openxmlformats.org/presentationml/2006/ole">
            <mc:AlternateContent xmlns:mc="http://schemas.openxmlformats.org/markup-compatibility/2006">
              <mc:Choice xmlns:v="urn:schemas-microsoft-com:vml" Requires="v">
                <p:oleObj spid="_x0000_s13393" r:id="rId4" imgW="114201" imgH="203024" progId="Equation.3">
                  <p:embed/>
                </p:oleObj>
              </mc:Choice>
              <mc:Fallback>
                <p:oleObj r:id="rId4" imgW="114201" imgH="203024" progId="Equation.3">
                  <p:embed/>
                  <p:pic>
                    <p:nvPicPr>
                      <p:cNvPr id="9" name="对象 8">
                        <a:extLst>
                          <a:ext uri="{FF2B5EF4-FFF2-40B4-BE49-F238E27FC236}">
                            <a16:creationId xmlns:a16="http://schemas.microsoft.com/office/drawing/2014/main" id="{93FFBF4D-4ADF-45BD-9549-257E912570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57200"/>
                        <a:ext cx="114300"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08488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8A9E2-1718-4A1C-9BBC-6F0D26D4471A}"/>
              </a:ext>
            </a:extLst>
          </p:cNvPr>
          <p:cNvSpPr>
            <a:spLocks noGrp="1"/>
          </p:cNvSpPr>
          <p:nvPr>
            <p:ph type="title"/>
          </p:nvPr>
        </p:nvSpPr>
        <p:spPr/>
        <p:txBody>
          <a:bodyPr/>
          <a:lstStyle/>
          <a:p>
            <a:r>
              <a:rPr lang="en-US" altLang="zh-CN" sz="4400" b="1" dirty="0">
                <a:solidFill>
                  <a:srgbClr val="0000FF"/>
                </a:solidFill>
                <a:effectLst/>
                <a:latin typeface="宋体" panose="02010600030101010101" pitchFamily="2" charset="-122"/>
                <a:ea typeface="宋体" panose="02010600030101010101" pitchFamily="2" charset="-122"/>
              </a:rPr>
              <a:t>1.</a:t>
            </a:r>
            <a:r>
              <a:rPr lang="zh-CN" altLang="en-US" sz="4400" b="1" dirty="0">
                <a:solidFill>
                  <a:srgbClr val="0000FF"/>
                </a:solidFill>
                <a:effectLst/>
                <a:latin typeface="黑体" panose="02010609060101010101" pitchFamily="49" charset="-122"/>
                <a:ea typeface="黑体" panose="02010609060101010101" pitchFamily="49" charset="-122"/>
              </a:rPr>
              <a:t>证据理论模型</a:t>
            </a:r>
            <a:endParaRPr lang="zh-CN" altLang="en-US" dirty="0"/>
          </a:p>
        </p:txBody>
      </p:sp>
      <p:sp>
        <p:nvSpPr>
          <p:cNvPr id="3" name="内容占位符 2">
            <a:extLst>
              <a:ext uri="{FF2B5EF4-FFF2-40B4-BE49-F238E27FC236}">
                <a16:creationId xmlns:a16="http://schemas.microsoft.com/office/drawing/2014/main" id="{FAA43BCC-C60C-44E6-A203-C635002B3E8F}"/>
              </a:ext>
            </a:extLst>
          </p:cNvPr>
          <p:cNvSpPr>
            <a:spLocks noGrp="1"/>
          </p:cNvSpPr>
          <p:nvPr>
            <p:ph idx="1"/>
          </p:nvPr>
        </p:nvSpPr>
        <p:spPr>
          <a:xfrm>
            <a:off x="838200" y="1451946"/>
            <a:ext cx="11049000" cy="4651311"/>
          </a:xfrm>
        </p:spPr>
        <p:txBody>
          <a:bodyPr>
            <a:normAutofit/>
          </a:bodyPr>
          <a:lstStyle/>
          <a:p>
            <a:pPr marL="228600" marR="0" lvl="0" indent="-228600" algn="just" defTabSz="914400" rtl="0" eaLnBrk="1" fontAlgn="auto" latinLnBrk="0" hangingPunct="1">
              <a:lnSpc>
                <a:spcPct val="150000"/>
              </a:lnSpc>
              <a:spcBef>
                <a:spcPts val="600"/>
              </a:spcBef>
              <a:spcAft>
                <a:spcPts val="0"/>
              </a:spcAft>
              <a:buClrTx/>
              <a:buSzTx/>
              <a:buFont typeface="Arial" panose="020B0604020202020204" pitchFamily="34" charset="0"/>
              <a:buChar char="•"/>
              <a:tabLst/>
              <a:defRPr/>
            </a:pPr>
            <a:r>
              <a:rPr kumimoji="0" lang="zh-CN" altLang="en-US" sz="2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组合证据</a:t>
            </a:r>
            <a:endParaRPr lang="en-US" altLang="zh-CN" b="1" dirty="0">
              <a:solidFill>
                <a:srgbClr val="FF0000"/>
              </a:solidFill>
              <a:latin typeface="微软雅黑" panose="020B0503020204020204" pitchFamily="34" charset="-122"/>
              <a:ea typeface="微软雅黑" panose="020B0503020204020204" pitchFamily="34" charset="-122"/>
            </a:endParaRPr>
          </a:p>
          <a:p>
            <a:pPr marL="0" algn="just">
              <a:lnSpc>
                <a:spcPct val="125000"/>
              </a:lnSpc>
              <a:spcBef>
                <a:spcPts val="600"/>
              </a:spcBef>
              <a:defRPr/>
            </a:pPr>
            <a:r>
              <a:rPr lang="zh-CN" altLang="zh-CN"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关于 </a:t>
            </a:r>
            <a:r>
              <a:rPr lang="en-US" altLang="zh-CN"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{B} </a:t>
            </a:r>
            <a:r>
              <a:rPr lang="zh-CN" altLang="zh-CN"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的</a:t>
            </a:r>
            <a:r>
              <a:rPr lang="zh-CN" altLang="zh-CN"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最大信任</a:t>
            </a:r>
            <a:r>
              <a:rPr lang="zh-CN" altLang="zh-CN"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为</a:t>
            </a:r>
            <a:r>
              <a:rPr lang="en-US" altLang="zh-CN"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0.03 + 0.07 + 0.9=1</a:t>
            </a:r>
            <a:r>
              <a:rPr lang="zh-CN" altLang="zh-CN"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，关于</a:t>
            </a:r>
            <a:r>
              <a:rPr lang="en-US" altLang="zh-CN"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{B} </a:t>
            </a:r>
            <a:r>
              <a:rPr lang="zh-CN" altLang="zh-CN"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的</a:t>
            </a:r>
            <a:r>
              <a:rPr lang="zh-CN" altLang="zh-CN"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最小信任</a:t>
            </a:r>
            <a:r>
              <a:rPr lang="zh-CN" altLang="zh-CN"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为</a:t>
            </a:r>
            <a:r>
              <a:rPr lang="en-US" altLang="zh-CN"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0.9</a:t>
            </a:r>
            <a:r>
              <a:rPr lang="zh-CN" altLang="zh-CN"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{B} </a:t>
            </a:r>
            <a:r>
              <a:rPr lang="zh-CN" altLang="zh-CN"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的真实的信任在区间</a:t>
            </a:r>
            <a:r>
              <a:rPr lang="en-US" altLang="zh-CN"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[0.9 , 1.0] </a:t>
            </a:r>
            <a:r>
              <a:rPr lang="zh-CN" altLang="zh-CN"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中的某处。</a:t>
            </a:r>
            <a:endParaRPr lang="en-US" altLang="zh-CN"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marL="0" algn="just">
              <a:lnSpc>
                <a:spcPct val="125000"/>
              </a:lnSpc>
              <a:spcBef>
                <a:spcPts val="600"/>
              </a:spcBef>
              <a:defRPr/>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在证据推理中，证据导致一个</a:t>
            </a:r>
            <a:r>
              <a:rPr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证据区间</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EI , Evidence Interval</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zh-CN" sz="24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342900" lvl="0" indent="-342900" algn="just">
              <a:lnSpc>
                <a:spcPct val="125000"/>
              </a:lnSpc>
              <a:buSzPts val="1050"/>
              <a:buFont typeface="Wingdings" panose="05000000000000000000" pitchFamily="2" charset="2"/>
              <a:buChar char=""/>
              <a:tabLst>
                <a:tab pos="533400" algn="l"/>
              </a:tabLst>
            </a:pP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EI</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的下界在</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D-S</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理论中被称为</a:t>
            </a:r>
            <a:r>
              <a:rPr lang="en-US" altLang="zh-CN" sz="2400" b="1"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support</a:t>
            </a:r>
            <a:r>
              <a:rPr lang="zh-CN" altLang="en-US" sz="2400" b="1"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Sup</a:t>
            </a:r>
            <a:r>
              <a:rPr lang="zh-CN" altLang="en-US" sz="2400" b="1"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b="1"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或</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 Belief</a:t>
            </a:r>
            <a:r>
              <a:rPr lang="zh-CN" altLang="en-US" sz="2400" b="1"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Bel</a:t>
            </a:r>
            <a:r>
              <a:rPr lang="zh-CN" altLang="en-US" sz="2400" b="1"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上界被称为</a:t>
            </a:r>
            <a:r>
              <a:rPr lang="en-US"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plausibility</a:t>
            </a:r>
            <a:r>
              <a:rPr lang="zh-CN"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Pls</a:t>
            </a:r>
            <a:r>
              <a:rPr lang="zh-CN"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support</a:t>
            </a:r>
            <a:r>
              <a:rPr lang="zh-CN"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是基于证据的最小信任</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，而</a:t>
            </a:r>
            <a:r>
              <a:rPr lang="en-US"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plausibility</a:t>
            </a:r>
            <a:r>
              <a:rPr lang="zh-CN"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是基于证据的最大信任</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。我们有，</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0 </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 Bel </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 Pls </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 1</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成立。</a:t>
            </a:r>
            <a:endParaRPr lang="zh-CN" altLang="zh-CN" sz="14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0" algn="just">
              <a:lnSpc>
                <a:spcPct val="125000"/>
              </a:lnSpc>
              <a:spcBef>
                <a:spcPts val="600"/>
              </a:spcBef>
              <a:defRPr/>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在证据理论中，下界和上界有时被称做</a:t>
            </a:r>
            <a:r>
              <a:rPr lang="zh-CN" altLang="en-US"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下概率</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和</a:t>
            </a:r>
            <a:r>
              <a:rPr lang="zh-CN" altLang="en-US"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上概率</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spcBef>
                <a:spcPts val="600"/>
              </a:spcBef>
              <a:defRPr/>
            </a:pPr>
            <a:endParaRPr kumimoji="0" lang="en-US" altLang="zh-CN" sz="24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spcBef>
                <a:spcPts val="600"/>
              </a:spcBef>
              <a:defRPr/>
            </a:pPr>
            <a:endParaRPr lang="zh-CN" altLang="zh-CN" sz="24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228600" marR="0" lvl="0" indent="-228600" algn="just" defTabSz="914400" rtl="0" eaLnBrk="1" fontAlgn="auto" latinLnBrk="0" hangingPunct="1">
              <a:lnSpc>
                <a:spcPct val="150000"/>
              </a:lnSpc>
              <a:spcBef>
                <a:spcPts val="600"/>
              </a:spcBef>
              <a:spcAft>
                <a:spcPts val="0"/>
              </a:spcAft>
              <a:buClrTx/>
              <a:buSzTx/>
              <a:buFont typeface="Arial" panose="020B0604020202020204" pitchFamily="34" charset="0"/>
              <a:buChar char="•"/>
              <a:tabLst/>
              <a:defRPr/>
            </a:pPr>
            <a:endParaRPr lang="en-US" altLang="zh-CN" sz="2400" b="1" dirty="0">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45000"/>
              </a:lnSpc>
            </a:pPr>
            <a:endParaRPr lang="en-US" altLang="zh-CN" sz="26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45000"/>
              </a:lnSpc>
            </a:pPr>
            <a:endParaRPr lang="en-US" altLang="zh-CN" sz="26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9" name="对象 8">
            <a:extLst>
              <a:ext uri="{FF2B5EF4-FFF2-40B4-BE49-F238E27FC236}">
                <a16:creationId xmlns:a16="http://schemas.microsoft.com/office/drawing/2014/main" id="{93FFBF4D-4ADF-45BD-9549-257E912570B6}"/>
              </a:ext>
            </a:extLst>
          </p:cNvPr>
          <p:cNvGraphicFramePr>
            <a:graphicFrameLocks noChangeAspect="1"/>
          </p:cNvGraphicFramePr>
          <p:nvPr/>
        </p:nvGraphicFramePr>
        <p:xfrm>
          <a:off x="0" y="457200"/>
          <a:ext cx="114300" cy="204788"/>
        </p:xfrm>
        <a:graphic>
          <a:graphicData uri="http://schemas.openxmlformats.org/presentationml/2006/ole">
            <mc:AlternateContent xmlns:mc="http://schemas.openxmlformats.org/markup-compatibility/2006">
              <mc:Choice xmlns:v="urn:schemas-microsoft-com:vml" Requires="v">
                <p:oleObj spid="_x0000_s9313" r:id="rId4" imgW="114201" imgH="203024" progId="Equation.3">
                  <p:embed/>
                </p:oleObj>
              </mc:Choice>
              <mc:Fallback>
                <p:oleObj r:id="rId4" imgW="114201" imgH="203024" progId="Equation.3">
                  <p:embed/>
                  <p:pic>
                    <p:nvPicPr>
                      <p:cNvPr id="9" name="对象 8">
                        <a:extLst>
                          <a:ext uri="{FF2B5EF4-FFF2-40B4-BE49-F238E27FC236}">
                            <a16:creationId xmlns:a16="http://schemas.microsoft.com/office/drawing/2014/main" id="{93FFBF4D-4ADF-45BD-9549-257E912570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57200"/>
                        <a:ext cx="114300"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818334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8A9E2-1718-4A1C-9BBC-6F0D26D4471A}"/>
              </a:ext>
            </a:extLst>
          </p:cNvPr>
          <p:cNvSpPr>
            <a:spLocks noGrp="1"/>
          </p:cNvSpPr>
          <p:nvPr>
            <p:ph type="title"/>
          </p:nvPr>
        </p:nvSpPr>
        <p:spPr/>
        <p:txBody>
          <a:bodyPr/>
          <a:lstStyle/>
          <a:p>
            <a:r>
              <a:rPr lang="en-US" altLang="zh-CN" sz="4400" b="1" dirty="0">
                <a:solidFill>
                  <a:srgbClr val="0000FF"/>
                </a:solidFill>
                <a:effectLst/>
                <a:latin typeface="宋体" panose="02010600030101010101" pitchFamily="2" charset="-122"/>
                <a:ea typeface="宋体" panose="02010600030101010101" pitchFamily="2" charset="-122"/>
              </a:rPr>
              <a:t>1.</a:t>
            </a:r>
            <a:r>
              <a:rPr lang="zh-CN" altLang="en-US" sz="4400" b="1" dirty="0">
                <a:solidFill>
                  <a:srgbClr val="0000FF"/>
                </a:solidFill>
                <a:effectLst/>
                <a:latin typeface="黑体" panose="02010609060101010101" pitchFamily="49" charset="-122"/>
                <a:ea typeface="黑体" panose="02010609060101010101" pitchFamily="49" charset="-122"/>
              </a:rPr>
              <a:t>证据理论模型</a:t>
            </a:r>
            <a:endParaRPr lang="zh-CN" altLang="en-US" dirty="0"/>
          </a:p>
        </p:txBody>
      </p:sp>
      <p:sp>
        <p:nvSpPr>
          <p:cNvPr id="3" name="内容占位符 2">
            <a:extLst>
              <a:ext uri="{FF2B5EF4-FFF2-40B4-BE49-F238E27FC236}">
                <a16:creationId xmlns:a16="http://schemas.microsoft.com/office/drawing/2014/main" id="{FAA43BCC-C60C-44E6-A203-C635002B3E8F}"/>
              </a:ext>
            </a:extLst>
          </p:cNvPr>
          <p:cNvSpPr>
            <a:spLocks noGrp="1"/>
          </p:cNvSpPr>
          <p:nvPr>
            <p:ph idx="1"/>
          </p:nvPr>
        </p:nvSpPr>
        <p:spPr>
          <a:xfrm>
            <a:off x="838200" y="1451946"/>
            <a:ext cx="11049000" cy="5406054"/>
          </a:xfrm>
        </p:spPr>
        <p:txBody>
          <a:bodyPr>
            <a:normAutofit/>
          </a:bodyPr>
          <a:lstStyle/>
          <a:p>
            <a:pPr marL="228600" marR="0" lvl="0" indent="-228600" algn="just" defTabSz="914400" rtl="0" eaLnBrk="1" fontAlgn="auto" latinLnBrk="0" hangingPunct="1">
              <a:lnSpc>
                <a:spcPct val="150000"/>
              </a:lnSpc>
              <a:spcBef>
                <a:spcPts val="600"/>
              </a:spcBef>
              <a:spcAft>
                <a:spcPts val="0"/>
              </a:spcAft>
              <a:buClrTx/>
              <a:buSzTx/>
              <a:buFont typeface="Arial" panose="020B0604020202020204" pitchFamily="34" charset="0"/>
              <a:buChar char="•"/>
              <a:tabLst/>
              <a:defRPr/>
            </a:pPr>
            <a:r>
              <a:rPr kumimoji="0" lang="zh-CN" altLang="en-US" sz="2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组合证据</a:t>
            </a:r>
            <a:endParaRPr lang="en-US" altLang="zh-CN" b="1" dirty="0">
              <a:solidFill>
                <a:srgbClr val="FF0000"/>
              </a:solidFill>
              <a:latin typeface="微软雅黑" panose="020B0503020204020204" pitchFamily="34" charset="-122"/>
              <a:ea typeface="微软雅黑" panose="020B0503020204020204" pitchFamily="34" charset="-122"/>
            </a:endParaRPr>
          </a:p>
          <a:p>
            <a:pPr marL="0" algn="just">
              <a:lnSpc>
                <a:spcPct val="125000"/>
              </a:lnSpc>
              <a:spcBef>
                <a:spcPts val="600"/>
              </a:spcBef>
              <a:defRPr/>
            </a:pP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marL="0" algn="just">
              <a:lnSpc>
                <a:spcPct val="125000"/>
              </a:lnSpc>
              <a:spcBef>
                <a:spcPts val="600"/>
              </a:spcBef>
              <a:defRPr/>
            </a:pPr>
            <a:endParaRPr kumimoji="0" lang="en-US" altLang="zh-CN" sz="24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spcBef>
                <a:spcPts val="600"/>
              </a:spcBef>
              <a:defRPr/>
            </a:pPr>
            <a:endParaRPr kumimoji="0" lang="en-US" altLang="zh-CN" sz="24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spcBef>
                <a:spcPts val="600"/>
              </a:spcBef>
              <a:defRPr/>
            </a:pPr>
            <a:endParaRPr lang="zh-CN" altLang="zh-CN" sz="24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228600" marR="0" lvl="0" indent="-228600" algn="just" defTabSz="914400" rtl="0" eaLnBrk="1" fontAlgn="auto" latinLnBrk="0" hangingPunct="1">
              <a:lnSpc>
                <a:spcPct val="150000"/>
              </a:lnSpc>
              <a:spcBef>
                <a:spcPts val="600"/>
              </a:spcBef>
              <a:spcAft>
                <a:spcPts val="0"/>
              </a:spcAft>
              <a:buClrTx/>
              <a:buSzTx/>
              <a:buFont typeface="Arial" panose="020B0604020202020204" pitchFamily="34" charset="0"/>
              <a:buChar char="•"/>
              <a:tabLst/>
              <a:defRPr/>
            </a:pPr>
            <a:endParaRPr lang="en-US" altLang="zh-CN" sz="2400" b="1" dirty="0">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45000"/>
              </a:lnSpc>
            </a:pPr>
            <a:endParaRPr lang="en-US" altLang="zh-CN" sz="26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45000"/>
              </a:lnSpc>
            </a:pPr>
            <a:endParaRPr lang="en-US" altLang="zh-CN" sz="26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9" name="对象 8">
            <a:extLst>
              <a:ext uri="{FF2B5EF4-FFF2-40B4-BE49-F238E27FC236}">
                <a16:creationId xmlns:a16="http://schemas.microsoft.com/office/drawing/2014/main" id="{93FFBF4D-4ADF-45BD-9549-257E912570B6}"/>
              </a:ext>
            </a:extLst>
          </p:cNvPr>
          <p:cNvGraphicFramePr>
            <a:graphicFrameLocks noChangeAspect="1"/>
          </p:cNvGraphicFramePr>
          <p:nvPr/>
        </p:nvGraphicFramePr>
        <p:xfrm>
          <a:off x="0" y="457200"/>
          <a:ext cx="114300" cy="204788"/>
        </p:xfrm>
        <a:graphic>
          <a:graphicData uri="http://schemas.openxmlformats.org/presentationml/2006/ole">
            <mc:AlternateContent xmlns:mc="http://schemas.openxmlformats.org/markup-compatibility/2006">
              <mc:Choice xmlns:v="urn:schemas-microsoft-com:vml" Requires="v">
                <p:oleObj spid="_x0000_s10335" r:id="rId4" imgW="114201" imgH="203024" progId="Equation.3">
                  <p:embed/>
                </p:oleObj>
              </mc:Choice>
              <mc:Fallback>
                <p:oleObj r:id="rId4" imgW="114201" imgH="203024" progId="Equation.3">
                  <p:embed/>
                  <p:pic>
                    <p:nvPicPr>
                      <p:cNvPr id="9" name="对象 8">
                        <a:extLst>
                          <a:ext uri="{FF2B5EF4-FFF2-40B4-BE49-F238E27FC236}">
                            <a16:creationId xmlns:a16="http://schemas.microsoft.com/office/drawing/2014/main" id="{93FFBF4D-4ADF-45BD-9549-257E912570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57200"/>
                        <a:ext cx="114300"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表格 3">
            <a:extLst>
              <a:ext uri="{FF2B5EF4-FFF2-40B4-BE49-F238E27FC236}">
                <a16:creationId xmlns:a16="http://schemas.microsoft.com/office/drawing/2014/main" id="{150DDF66-64CC-4EA1-A2C0-0BCEB0D8A19F}"/>
              </a:ext>
            </a:extLst>
          </p:cNvPr>
          <p:cNvGraphicFramePr>
            <a:graphicFrameLocks noGrp="1"/>
          </p:cNvGraphicFramePr>
          <p:nvPr>
            <p:extLst>
              <p:ext uri="{D42A27DB-BD31-4B8C-83A1-F6EECF244321}">
                <p14:modId xmlns:p14="http://schemas.microsoft.com/office/powerpoint/2010/main" val="1310393174"/>
              </p:ext>
            </p:extLst>
          </p:nvPr>
        </p:nvGraphicFramePr>
        <p:xfrm>
          <a:off x="1015377" y="2210268"/>
          <a:ext cx="9491808" cy="3680032"/>
        </p:xfrm>
        <a:graphic>
          <a:graphicData uri="http://schemas.openxmlformats.org/drawingml/2006/table">
            <a:tbl>
              <a:tblPr>
                <a:tableStyleId>{16D9F66E-5EB9-4882-86FB-DCBF35E3C3E4}</a:tableStyleId>
              </a:tblPr>
              <a:tblGrid>
                <a:gridCol w="5086989">
                  <a:extLst>
                    <a:ext uri="{9D8B030D-6E8A-4147-A177-3AD203B41FA5}">
                      <a16:colId xmlns:a16="http://schemas.microsoft.com/office/drawing/2014/main" val="2925407067"/>
                    </a:ext>
                  </a:extLst>
                </a:gridCol>
                <a:gridCol w="4404819">
                  <a:extLst>
                    <a:ext uri="{9D8B030D-6E8A-4147-A177-3AD203B41FA5}">
                      <a16:colId xmlns:a16="http://schemas.microsoft.com/office/drawing/2014/main" val="3270791462"/>
                    </a:ext>
                  </a:extLst>
                </a:gridCol>
              </a:tblGrid>
              <a:tr h="508970">
                <a:tc>
                  <a:txBody>
                    <a:bodyPr/>
                    <a:lstStyle/>
                    <a:p>
                      <a:pPr algn="ctr">
                        <a:lnSpc>
                          <a:spcPts val="1560"/>
                        </a:lnSpc>
                      </a:pPr>
                      <a:r>
                        <a:rPr lang="zh-CN" sz="2400" dirty="0">
                          <a:effectLst/>
                          <a:latin typeface="Times New Roman" panose="02020603050405020304" pitchFamily="18" charset="0"/>
                          <a:ea typeface="微软雅黑" panose="020B0503020204020204" pitchFamily="34" charset="-122"/>
                          <a:cs typeface="Times New Roman" panose="02020603050405020304" pitchFamily="18" charset="0"/>
                        </a:rPr>
                        <a:t>证据区间</a:t>
                      </a:r>
                    </a:p>
                  </a:txBody>
                  <a:tcPr marL="68580" marR="68580" marT="0" marB="0" anchor="ctr"/>
                </a:tc>
                <a:tc>
                  <a:txBody>
                    <a:bodyPr/>
                    <a:lstStyle/>
                    <a:p>
                      <a:pPr algn="ctr">
                        <a:lnSpc>
                          <a:spcPts val="1560"/>
                        </a:lnSpc>
                      </a:pPr>
                      <a:r>
                        <a:rPr lang="zh-CN" sz="2400" dirty="0">
                          <a:effectLst/>
                          <a:latin typeface="Times New Roman" panose="02020603050405020304" pitchFamily="18" charset="0"/>
                          <a:ea typeface="微软雅黑" panose="020B0503020204020204" pitchFamily="34" charset="-122"/>
                          <a:cs typeface="Times New Roman" panose="02020603050405020304" pitchFamily="18" charset="0"/>
                        </a:rPr>
                        <a:t>区间含义的解释</a:t>
                      </a:r>
                    </a:p>
                  </a:txBody>
                  <a:tcPr marL="68580" marR="68580" marT="0" marB="0" anchor="ctr"/>
                </a:tc>
                <a:extLst>
                  <a:ext uri="{0D108BD9-81ED-4DB2-BD59-A6C34878D82A}">
                    <a16:rowId xmlns:a16="http://schemas.microsoft.com/office/drawing/2014/main" val="987980408"/>
                  </a:ext>
                </a:extLst>
              </a:tr>
              <a:tr h="508970">
                <a:tc>
                  <a:txBody>
                    <a:bodyPr/>
                    <a:lstStyle/>
                    <a:p>
                      <a:pPr algn="ctr">
                        <a:lnSpc>
                          <a:spcPts val="1560"/>
                        </a:lnSpc>
                      </a:pPr>
                      <a:r>
                        <a:rPr lang="en-US" sz="2400" dirty="0">
                          <a:effectLst/>
                          <a:latin typeface="Times New Roman" panose="02020603050405020304" pitchFamily="18" charset="0"/>
                          <a:ea typeface="微软雅黑" panose="020B0503020204020204" pitchFamily="34" charset="-122"/>
                          <a:cs typeface="Times New Roman" panose="02020603050405020304" pitchFamily="18" charset="0"/>
                        </a:rPr>
                        <a:t>[1, 1]</a:t>
                      </a:r>
                      <a:endParaRPr lang="zh-CN" sz="24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ts val="1560"/>
                        </a:lnSpc>
                      </a:pPr>
                      <a:r>
                        <a:rPr lang="zh-CN" sz="2400" dirty="0">
                          <a:effectLst/>
                          <a:latin typeface="Times New Roman" panose="02020603050405020304" pitchFamily="18" charset="0"/>
                          <a:ea typeface="微软雅黑" panose="020B0503020204020204" pitchFamily="34" charset="-122"/>
                          <a:cs typeface="Times New Roman" panose="02020603050405020304" pitchFamily="18" charset="0"/>
                        </a:rPr>
                        <a:t>完全是真的</a:t>
                      </a:r>
                    </a:p>
                  </a:txBody>
                  <a:tcPr marL="68580" marR="68580" marT="0" marB="0" anchor="ctr"/>
                </a:tc>
                <a:extLst>
                  <a:ext uri="{0D108BD9-81ED-4DB2-BD59-A6C34878D82A}">
                    <a16:rowId xmlns:a16="http://schemas.microsoft.com/office/drawing/2014/main" val="2725948414"/>
                  </a:ext>
                </a:extLst>
              </a:tr>
              <a:tr h="508970">
                <a:tc>
                  <a:txBody>
                    <a:bodyPr/>
                    <a:lstStyle/>
                    <a:p>
                      <a:pPr algn="ctr">
                        <a:lnSpc>
                          <a:spcPts val="1560"/>
                        </a:lnSpc>
                      </a:pPr>
                      <a:r>
                        <a:rPr lang="en-US" sz="2400" dirty="0">
                          <a:effectLst/>
                          <a:latin typeface="Times New Roman" panose="02020603050405020304" pitchFamily="18" charset="0"/>
                          <a:ea typeface="微软雅黑" panose="020B0503020204020204" pitchFamily="34" charset="-122"/>
                          <a:cs typeface="Times New Roman" panose="02020603050405020304" pitchFamily="18" charset="0"/>
                        </a:rPr>
                        <a:t>[0, 0]</a:t>
                      </a:r>
                      <a:endParaRPr lang="zh-CN" sz="24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ts val="1560"/>
                        </a:lnSpc>
                      </a:pPr>
                      <a:r>
                        <a:rPr lang="zh-CN" sz="2400" dirty="0">
                          <a:effectLst/>
                          <a:latin typeface="Times New Roman" panose="02020603050405020304" pitchFamily="18" charset="0"/>
                          <a:ea typeface="微软雅黑" panose="020B0503020204020204" pitchFamily="34" charset="-122"/>
                          <a:cs typeface="Times New Roman" panose="02020603050405020304" pitchFamily="18" charset="0"/>
                        </a:rPr>
                        <a:t>完全是假的</a:t>
                      </a:r>
                    </a:p>
                  </a:txBody>
                  <a:tcPr marL="68580" marR="68580" marT="0" marB="0" anchor="ctr"/>
                </a:tc>
                <a:extLst>
                  <a:ext uri="{0D108BD9-81ED-4DB2-BD59-A6C34878D82A}">
                    <a16:rowId xmlns:a16="http://schemas.microsoft.com/office/drawing/2014/main" val="2167840037"/>
                  </a:ext>
                </a:extLst>
              </a:tr>
              <a:tr h="508970">
                <a:tc>
                  <a:txBody>
                    <a:bodyPr/>
                    <a:lstStyle/>
                    <a:p>
                      <a:pPr algn="ctr">
                        <a:lnSpc>
                          <a:spcPts val="1560"/>
                        </a:lnSpc>
                      </a:pPr>
                      <a:r>
                        <a:rPr lang="en-US" sz="2400" dirty="0">
                          <a:effectLst/>
                          <a:latin typeface="Times New Roman" panose="02020603050405020304" pitchFamily="18" charset="0"/>
                          <a:ea typeface="微软雅黑" panose="020B0503020204020204" pitchFamily="34" charset="-122"/>
                          <a:cs typeface="Times New Roman" panose="02020603050405020304" pitchFamily="18" charset="0"/>
                        </a:rPr>
                        <a:t>[0, 1]</a:t>
                      </a:r>
                      <a:endParaRPr lang="zh-CN" sz="24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ts val="1560"/>
                        </a:lnSpc>
                      </a:pPr>
                      <a:r>
                        <a:rPr lang="zh-CN" sz="2400" dirty="0">
                          <a:effectLst/>
                          <a:latin typeface="Times New Roman" panose="02020603050405020304" pitchFamily="18" charset="0"/>
                          <a:ea typeface="微软雅黑" panose="020B0503020204020204" pitchFamily="34" charset="-122"/>
                          <a:cs typeface="Times New Roman" panose="02020603050405020304" pitchFamily="18" charset="0"/>
                        </a:rPr>
                        <a:t>完全无知</a:t>
                      </a:r>
                    </a:p>
                  </a:txBody>
                  <a:tcPr marL="68580" marR="68580" marT="0" marB="0" anchor="ctr"/>
                </a:tc>
                <a:extLst>
                  <a:ext uri="{0D108BD9-81ED-4DB2-BD59-A6C34878D82A}">
                    <a16:rowId xmlns:a16="http://schemas.microsoft.com/office/drawing/2014/main" val="761444737"/>
                  </a:ext>
                </a:extLst>
              </a:tr>
              <a:tr h="508970">
                <a:tc>
                  <a:txBody>
                    <a:bodyPr/>
                    <a:lstStyle/>
                    <a:p>
                      <a:pPr algn="ctr">
                        <a:lnSpc>
                          <a:spcPts val="1560"/>
                        </a:lnSpc>
                      </a:pPr>
                      <a:r>
                        <a:rPr lang="en-US" sz="2400" dirty="0">
                          <a:effectLst/>
                          <a:latin typeface="Times New Roman" panose="02020603050405020304" pitchFamily="18" charset="0"/>
                          <a:ea typeface="微软雅黑" panose="020B0503020204020204" pitchFamily="34" charset="-122"/>
                          <a:cs typeface="Times New Roman" panose="02020603050405020304" pitchFamily="18" charset="0"/>
                        </a:rPr>
                        <a:t>[Bel, 1]</a:t>
                      </a:r>
                      <a:r>
                        <a:rPr lang="zh-CN" altLang="en-US" sz="2400"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zh-CN" sz="2400" dirty="0">
                          <a:effectLst/>
                          <a:latin typeface="Times New Roman" panose="02020603050405020304" pitchFamily="18" charset="0"/>
                          <a:ea typeface="微软雅黑" panose="020B0503020204020204" pitchFamily="34" charset="-122"/>
                          <a:cs typeface="Times New Roman" panose="02020603050405020304" pitchFamily="18" charset="0"/>
                        </a:rPr>
                        <a:t>其中</a:t>
                      </a:r>
                      <a:r>
                        <a:rPr lang="en-US" sz="2400" dirty="0">
                          <a:effectLst/>
                          <a:latin typeface="Times New Roman" panose="02020603050405020304" pitchFamily="18" charset="0"/>
                          <a:ea typeface="微软雅黑" panose="020B0503020204020204" pitchFamily="34" charset="-122"/>
                          <a:cs typeface="Times New Roman" panose="02020603050405020304" pitchFamily="18" charset="0"/>
                        </a:rPr>
                        <a:t>0 &lt; Bel &lt; 1</a:t>
                      </a:r>
                      <a:endParaRPr lang="zh-CN" sz="24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ts val="1560"/>
                        </a:lnSpc>
                      </a:pPr>
                      <a:r>
                        <a:rPr lang="zh-CN" sz="2400" dirty="0">
                          <a:effectLst/>
                          <a:latin typeface="Times New Roman" panose="02020603050405020304" pitchFamily="18" charset="0"/>
                          <a:ea typeface="微软雅黑" panose="020B0503020204020204" pitchFamily="34" charset="-122"/>
                          <a:cs typeface="Times New Roman" panose="02020603050405020304" pitchFamily="18" charset="0"/>
                        </a:rPr>
                        <a:t>趋向于支持</a:t>
                      </a:r>
                    </a:p>
                  </a:txBody>
                  <a:tcPr marL="68580" marR="68580" marT="0" marB="0" anchor="ctr"/>
                </a:tc>
                <a:extLst>
                  <a:ext uri="{0D108BD9-81ED-4DB2-BD59-A6C34878D82A}">
                    <a16:rowId xmlns:a16="http://schemas.microsoft.com/office/drawing/2014/main" val="3953552747"/>
                  </a:ext>
                </a:extLst>
              </a:tr>
              <a:tr h="508970">
                <a:tc>
                  <a:txBody>
                    <a:bodyPr/>
                    <a:lstStyle/>
                    <a:p>
                      <a:pPr algn="ctr">
                        <a:lnSpc>
                          <a:spcPts val="1560"/>
                        </a:lnSpc>
                      </a:pPr>
                      <a:r>
                        <a:rPr lang="en-US" sz="2400" dirty="0">
                          <a:effectLst/>
                          <a:latin typeface="Times New Roman" panose="02020603050405020304" pitchFamily="18" charset="0"/>
                          <a:ea typeface="微软雅黑" panose="020B0503020204020204" pitchFamily="34" charset="-122"/>
                          <a:cs typeface="Times New Roman" panose="02020603050405020304" pitchFamily="18" charset="0"/>
                        </a:rPr>
                        <a:t>[0, Pls]</a:t>
                      </a:r>
                      <a:r>
                        <a:rPr lang="zh-CN" altLang="en-US" sz="2400"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zh-CN" sz="2400" dirty="0">
                          <a:effectLst/>
                          <a:latin typeface="Times New Roman" panose="02020603050405020304" pitchFamily="18" charset="0"/>
                          <a:ea typeface="微软雅黑" panose="020B0503020204020204" pitchFamily="34" charset="-122"/>
                          <a:cs typeface="Times New Roman" panose="02020603050405020304" pitchFamily="18" charset="0"/>
                        </a:rPr>
                        <a:t>其中</a:t>
                      </a:r>
                      <a:r>
                        <a:rPr lang="en-US" sz="2400" dirty="0">
                          <a:effectLst/>
                          <a:latin typeface="Times New Roman" panose="02020603050405020304" pitchFamily="18" charset="0"/>
                          <a:ea typeface="微软雅黑" panose="020B0503020204020204" pitchFamily="34" charset="-122"/>
                          <a:cs typeface="Times New Roman" panose="02020603050405020304" pitchFamily="18" charset="0"/>
                        </a:rPr>
                        <a:t>0 &lt; Pls &lt; 1</a:t>
                      </a:r>
                      <a:endParaRPr lang="zh-CN" sz="24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ts val="1560"/>
                        </a:lnSpc>
                      </a:pPr>
                      <a:r>
                        <a:rPr lang="zh-CN" sz="2400" dirty="0">
                          <a:effectLst/>
                          <a:latin typeface="Times New Roman" panose="02020603050405020304" pitchFamily="18" charset="0"/>
                          <a:ea typeface="微软雅黑" panose="020B0503020204020204" pitchFamily="34" charset="-122"/>
                          <a:cs typeface="Times New Roman" panose="02020603050405020304" pitchFamily="18" charset="0"/>
                        </a:rPr>
                        <a:t>趋向于反驳</a:t>
                      </a:r>
                    </a:p>
                  </a:txBody>
                  <a:tcPr marL="68580" marR="68580" marT="0" marB="0" anchor="ctr"/>
                </a:tc>
                <a:extLst>
                  <a:ext uri="{0D108BD9-81ED-4DB2-BD59-A6C34878D82A}">
                    <a16:rowId xmlns:a16="http://schemas.microsoft.com/office/drawing/2014/main" val="1257287985"/>
                  </a:ext>
                </a:extLst>
              </a:tr>
              <a:tr h="626212">
                <a:tc>
                  <a:txBody>
                    <a:bodyPr/>
                    <a:lstStyle/>
                    <a:p>
                      <a:pPr algn="ctr">
                        <a:lnSpc>
                          <a:spcPts val="1560"/>
                        </a:lnSpc>
                      </a:pPr>
                      <a:r>
                        <a:rPr lang="en-US" sz="2400" dirty="0">
                          <a:effectLst/>
                          <a:latin typeface="Times New Roman" panose="02020603050405020304" pitchFamily="18" charset="0"/>
                          <a:ea typeface="微软雅黑" panose="020B0503020204020204" pitchFamily="34" charset="-122"/>
                          <a:cs typeface="Times New Roman" panose="02020603050405020304" pitchFamily="18" charset="0"/>
                        </a:rPr>
                        <a:t>[Bel, Pls]</a:t>
                      </a:r>
                      <a:r>
                        <a:rPr lang="zh-CN" altLang="en-US" sz="2400"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zh-CN" sz="2400" dirty="0">
                          <a:effectLst/>
                          <a:latin typeface="Times New Roman" panose="02020603050405020304" pitchFamily="18" charset="0"/>
                          <a:ea typeface="微软雅黑" panose="020B0503020204020204" pitchFamily="34" charset="-122"/>
                          <a:cs typeface="Times New Roman" panose="02020603050405020304" pitchFamily="18" charset="0"/>
                        </a:rPr>
                        <a:t>其中</a:t>
                      </a:r>
                      <a:r>
                        <a:rPr lang="en-US" sz="2400" dirty="0">
                          <a:effectLst/>
                          <a:latin typeface="Times New Roman" panose="02020603050405020304" pitchFamily="18" charset="0"/>
                          <a:ea typeface="微软雅黑" panose="020B0503020204020204" pitchFamily="34" charset="-122"/>
                          <a:cs typeface="Times New Roman" panose="02020603050405020304" pitchFamily="18" charset="0"/>
                        </a:rPr>
                        <a:t>0 &lt; Bel </a:t>
                      </a:r>
                      <a:r>
                        <a:rPr lang="en-US" sz="2400" dirty="0">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微软雅黑" panose="020B0503020204020204" pitchFamily="34" charset="-122"/>
                          <a:cs typeface="Times New Roman" panose="02020603050405020304" pitchFamily="18" charset="0"/>
                        </a:rPr>
                        <a:t> Pls &lt; 1</a:t>
                      </a:r>
                      <a:endParaRPr lang="zh-CN" sz="24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ts val="1560"/>
                        </a:lnSpc>
                      </a:pPr>
                      <a:r>
                        <a:rPr lang="zh-CN" sz="2400" dirty="0">
                          <a:effectLst/>
                          <a:latin typeface="Times New Roman" panose="02020603050405020304" pitchFamily="18" charset="0"/>
                          <a:ea typeface="微软雅黑" panose="020B0503020204020204" pitchFamily="34" charset="-122"/>
                          <a:cs typeface="Times New Roman" panose="02020603050405020304" pitchFamily="18" charset="0"/>
                        </a:rPr>
                        <a:t>既趋向于支持又趋向于反驳</a:t>
                      </a:r>
                    </a:p>
                  </a:txBody>
                  <a:tcPr marL="68580" marR="68580" marT="0" marB="0" anchor="ctr"/>
                </a:tc>
                <a:extLst>
                  <a:ext uri="{0D108BD9-81ED-4DB2-BD59-A6C34878D82A}">
                    <a16:rowId xmlns:a16="http://schemas.microsoft.com/office/drawing/2014/main" val="3831554496"/>
                  </a:ext>
                </a:extLst>
              </a:tr>
            </a:tbl>
          </a:graphicData>
        </a:graphic>
      </p:graphicFrame>
      <p:sp>
        <p:nvSpPr>
          <p:cNvPr id="5" name="Rectangle 3">
            <a:extLst>
              <a:ext uri="{FF2B5EF4-FFF2-40B4-BE49-F238E27FC236}">
                <a16:creationId xmlns:a16="http://schemas.microsoft.com/office/drawing/2014/main" id="{2E05F168-C9D1-4572-8591-B164E9CB22C5}"/>
              </a:ext>
            </a:extLst>
          </p:cNvPr>
          <p:cNvSpPr>
            <a:spLocks noChangeArrowheads="1"/>
          </p:cNvSpPr>
          <p:nvPr/>
        </p:nvSpPr>
        <p:spPr bwMode="auto">
          <a:xfrm>
            <a:off x="4036787" y="6033443"/>
            <a:ext cx="38940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表</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5.1.3</a:t>
            </a:r>
            <a:r>
              <a:rPr kumimoji="0" lang="zh-CN" alt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一些通常的证据区间</a:t>
            </a:r>
            <a:endParaRPr kumimoji="0" lang="zh-CN"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122361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8A9E2-1718-4A1C-9BBC-6F0D26D4471A}"/>
              </a:ext>
            </a:extLst>
          </p:cNvPr>
          <p:cNvSpPr>
            <a:spLocks noGrp="1"/>
          </p:cNvSpPr>
          <p:nvPr>
            <p:ph type="title"/>
          </p:nvPr>
        </p:nvSpPr>
        <p:spPr/>
        <p:txBody>
          <a:bodyPr/>
          <a:lstStyle/>
          <a:p>
            <a:r>
              <a:rPr lang="en-US" altLang="zh-CN" sz="4400" b="1" dirty="0">
                <a:solidFill>
                  <a:srgbClr val="0000FF"/>
                </a:solidFill>
                <a:effectLst/>
                <a:latin typeface="宋体" panose="02010600030101010101" pitchFamily="2" charset="-122"/>
                <a:ea typeface="宋体" panose="02010600030101010101" pitchFamily="2" charset="-122"/>
              </a:rPr>
              <a:t>1.</a:t>
            </a:r>
            <a:r>
              <a:rPr lang="zh-CN" altLang="en-US" sz="4400" b="1" dirty="0">
                <a:solidFill>
                  <a:srgbClr val="0000FF"/>
                </a:solidFill>
                <a:effectLst/>
                <a:latin typeface="黑体" panose="02010609060101010101" pitchFamily="49" charset="-122"/>
                <a:ea typeface="黑体" panose="02010609060101010101" pitchFamily="49" charset="-122"/>
              </a:rPr>
              <a:t>证据理论模型</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AA43BCC-C60C-44E6-A203-C635002B3E8F}"/>
                  </a:ext>
                </a:extLst>
              </p:cNvPr>
              <p:cNvSpPr>
                <a:spLocks noGrp="1"/>
              </p:cNvSpPr>
              <p:nvPr>
                <p:ph idx="1"/>
              </p:nvPr>
            </p:nvSpPr>
            <p:spPr>
              <a:xfrm>
                <a:off x="838200" y="1451946"/>
                <a:ext cx="11049000" cy="5406054"/>
              </a:xfrm>
            </p:spPr>
            <p:txBody>
              <a:bodyPr>
                <a:normAutofit/>
              </a:bodyPr>
              <a:lstStyle/>
              <a:p>
                <a:pPr marL="228600" marR="0" lvl="0" indent="-228600" algn="just" defTabSz="914400" rtl="0" eaLnBrk="1" fontAlgn="auto" latinLnBrk="0" hangingPunct="1">
                  <a:lnSpc>
                    <a:spcPct val="150000"/>
                  </a:lnSpc>
                  <a:spcBef>
                    <a:spcPts val="600"/>
                  </a:spcBef>
                  <a:spcAft>
                    <a:spcPts val="0"/>
                  </a:spcAft>
                  <a:buClrTx/>
                  <a:buSzTx/>
                  <a:buFont typeface="Arial" panose="020B0604020202020204" pitchFamily="34" charset="0"/>
                  <a:buChar char="•"/>
                  <a:tabLst/>
                  <a:defRPr/>
                </a:pPr>
                <a:r>
                  <a:rPr kumimoji="0" lang="zh-CN" altLang="en-US" sz="2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组合证据</a:t>
                </a:r>
                <a:endParaRPr lang="en-US" altLang="zh-CN" b="1" dirty="0">
                  <a:solidFill>
                    <a:srgbClr val="FF0000"/>
                  </a:solidFill>
                  <a:latin typeface="微软雅黑" panose="020B0503020204020204" pitchFamily="34" charset="-122"/>
                  <a:ea typeface="微软雅黑" panose="020B0503020204020204" pitchFamily="34" charset="-122"/>
                </a:endParaRPr>
              </a:p>
              <a:p>
                <a:pPr marL="0" algn="just">
                  <a:lnSpc>
                    <a:spcPct val="125000"/>
                  </a:lnSpc>
                  <a:spcBef>
                    <a:spcPts val="600"/>
                  </a:spcBef>
                  <a:defRPr/>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support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或</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belief</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函数（即</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Bel</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函数）是</a:t>
                </a:r>
                <a:r>
                  <a:rPr lang="zh-CN" altLang="en-US"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一个集合和它的所有子集的总的信任</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Bel</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定义为：</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gn="just">
                  <a:lnSpc>
                    <a:spcPct val="110000"/>
                  </a:lnSpc>
                  <a:spcBef>
                    <a:spcPts val="0"/>
                  </a:spcBef>
                  <a:buNone/>
                  <a:defRPr/>
                </a:pPr>
                <a14:m>
                  <m:oMathPara xmlns:m="http://schemas.openxmlformats.org/officeDocument/2006/math">
                    <m:oMathParaPr>
                      <m:jc m:val="centerGroup"/>
                    </m:oMathParaPr>
                    <m:oMath xmlns:m="http://schemas.openxmlformats.org/officeDocument/2006/math">
                      <m:r>
                        <a:rPr lang="en-US" altLang="zh-CN" sz="2400" i="1" smtClean="0">
                          <a:effectLst/>
                          <a:latin typeface="Cambria Math" panose="02040503050406030204" pitchFamily="18" charset="0"/>
                          <a:ea typeface="宋体" panose="02010600030101010101" pitchFamily="2" charset="-122"/>
                        </a:rPr>
                        <m:t>𝐵𝑒𝑙</m:t>
                      </m:r>
                      <m:r>
                        <a:rPr lang="en-US" altLang="zh-CN" sz="2400" i="1" smtClean="0">
                          <a:effectLst/>
                          <a:latin typeface="Cambria Math" panose="02040503050406030204" pitchFamily="18" charset="0"/>
                          <a:ea typeface="宋体" panose="02010600030101010101" pitchFamily="2" charset="-122"/>
                        </a:rPr>
                        <m:t>(</m:t>
                      </m:r>
                      <m:r>
                        <a:rPr lang="en-US" altLang="zh-CN" sz="2400" i="1" smtClean="0">
                          <a:effectLst/>
                          <a:latin typeface="Cambria Math" panose="02040503050406030204" pitchFamily="18" charset="0"/>
                          <a:ea typeface="宋体" panose="02010600030101010101" pitchFamily="2" charset="-122"/>
                        </a:rPr>
                        <m:t>𝑋</m:t>
                      </m:r>
                      <m:r>
                        <a:rPr lang="en-US" altLang="zh-CN" sz="2400" i="1" smtClean="0">
                          <a:effectLst/>
                          <a:latin typeface="Cambria Math" panose="02040503050406030204" pitchFamily="18" charset="0"/>
                          <a:ea typeface="宋体" panose="02010600030101010101" pitchFamily="2" charset="-122"/>
                        </a:rPr>
                        <m:t>) = </m:t>
                      </m:r>
                      <m:nary>
                        <m:naryPr>
                          <m:chr m:val="∑"/>
                          <m:supHide m:val="on"/>
                          <m:ctrlPr>
                            <a:rPr lang="zh-CN" altLang="zh-CN" sz="2400" i="1">
                              <a:effectLst/>
                              <a:latin typeface="Cambria Math" panose="02040503050406030204" pitchFamily="18" charset="0"/>
                              <a:ea typeface="Cambria Math" panose="02040503050406030204" pitchFamily="18" charset="0"/>
                            </a:rPr>
                          </m:ctrlPr>
                        </m:naryPr>
                        <m:sub>
                          <m:r>
                            <a:rPr lang="en-US" altLang="zh-CN" sz="2400" i="1">
                              <a:effectLst/>
                              <a:latin typeface="Cambria Math" panose="02040503050406030204" pitchFamily="18" charset="0"/>
                              <a:ea typeface="宋体" panose="02010600030101010101" pitchFamily="2" charset="-122"/>
                            </a:rPr>
                            <m:t>𝑌</m:t>
                          </m:r>
                          <m:r>
                            <a:rPr lang="en-US" altLang="zh-CN" sz="2400" i="1">
                              <a:effectLst/>
                              <a:latin typeface="Cambria Math" panose="02040503050406030204" pitchFamily="18" charset="0"/>
                              <a:ea typeface="宋体" panose="02010600030101010101" pitchFamily="2" charset="-122"/>
                              <a:cs typeface="Cambria Math" panose="02040503050406030204" pitchFamily="18" charset="0"/>
                            </a:rPr>
                            <m:t>⊆</m:t>
                          </m:r>
                          <m:r>
                            <a:rPr lang="en-US" altLang="zh-CN" sz="2400" i="1">
                              <a:effectLst/>
                              <a:latin typeface="Cambria Math" panose="02040503050406030204" pitchFamily="18" charset="0"/>
                              <a:ea typeface="宋体" panose="02010600030101010101" pitchFamily="2" charset="-122"/>
                            </a:rPr>
                            <m:t>𝑋</m:t>
                          </m:r>
                        </m:sub>
                        <m:sup/>
                        <m:e>
                          <m:r>
                            <a:rPr lang="en-US" altLang="zh-CN" sz="2400" i="1">
                              <a:effectLst/>
                              <a:latin typeface="Cambria Math" panose="02040503050406030204" pitchFamily="18" charset="0"/>
                              <a:ea typeface="宋体" panose="02010600030101010101" pitchFamily="2" charset="-122"/>
                            </a:rPr>
                            <m:t>𝑚</m:t>
                          </m:r>
                          <m:r>
                            <a:rPr lang="en-US" altLang="zh-CN" sz="2400" i="1">
                              <a:effectLst/>
                              <a:latin typeface="Cambria Math" panose="02040503050406030204" pitchFamily="18" charset="0"/>
                              <a:ea typeface="宋体" panose="02010600030101010101" pitchFamily="2" charset="-122"/>
                            </a:rPr>
                            <m:t>(</m:t>
                          </m:r>
                          <m:r>
                            <a:rPr lang="en-US" altLang="zh-CN" sz="2400" i="1">
                              <a:effectLst/>
                              <a:latin typeface="Cambria Math" panose="02040503050406030204" pitchFamily="18" charset="0"/>
                              <a:ea typeface="宋体" panose="02010600030101010101" pitchFamily="2" charset="-122"/>
                            </a:rPr>
                            <m:t>𝑌</m:t>
                          </m:r>
                          <m:r>
                            <a:rPr lang="en-US" altLang="zh-CN" sz="2400" i="1">
                              <a:effectLst/>
                              <a:latin typeface="Cambria Math" panose="02040503050406030204" pitchFamily="18" charset="0"/>
                              <a:ea typeface="宋体" panose="02010600030101010101" pitchFamily="2" charset="-122"/>
                            </a:rPr>
                            <m:t>)</m:t>
                          </m:r>
                        </m:e>
                      </m:nary>
                    </m:oMath>
                  </m:oMathPara>
                </a14:m>
                <a:endPar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0" indent="0" algn="just">
                  <a:lnSpc>
                    <a:spcPct val="125000"/>
                  </a:lnSpc>
                  <a:spcBef>
                    <a:spcPts val="600"/>
                  </a:spcBef>
                  <a:buNone/>
                  <a:defRPr/>
                </a:pP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以飞机环境中的第一个传感器为例，</a:t>
                </a:r>
                <a:endParaRPr lang="zh-CN" altLang="zh-CN" sz="24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indent="0" algn="ctr">
                  <a:lnSpc>
                    <a:spcPct val="100000"/>
                  </a:lnSpc>
                  <a:buNone/>
                </a:pPr>
                <a:r>
                  <a:rPr lang="en-US" altLang="zh-CN" sz="2400" b="1" dirty="0" err="1">
                    <a:effectLst/>
                    <a:latin typeface="Times New Roman" panose="02020603050405020304" pitchFamily="18" charset="0"/>
                    <a:ea typeface="微软雅黑" panose="020B0503020204020204" pitchFamily="34" charset="-122"/>
                    <a:cs typeface="Times New Roman" panose="02020603050405020304" pitchFamily="18" charset="0"/>
                  </a:rPr>
                  <a:t>Bel</a:t>
                </a:r>
                <a:r>
                  <a:rPr lang="en-US" altLang="zh-CN" sz="2400" b="1" baseline="-25000" dirty="0" err="1">
                    <a:effectLst/>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({B, F}) = </a:t>
                </a:r>
                <a:r>
                  <a:rPr lang="en-US" altLang="zh-CN" sz="2400" b="1" dirty="0" err="1">
                    <a:effectLst/>
                    <a:latin typeface="Times New Roman" panose="02020603050405020304" pitchFamily="18" charset="0"/>
                    <a:ea typeface="微软雅黑" panose="020B0503020204020204" pitchFamily="34" charset="-122"/>
                    <a:cs typeface="Times New Roman" panose="02020603050405020304" pitchFamily="18" charset="0"/>
                  </a:rPr>
                  <a:t>m</a:t>
                </a:r>
                <a:r>
                  <a:rPr lang="en-US" altLang="zh-CN" sz="2400" b="1" baseline="-25000" dirty="0" err="1">
                    <a:effectLst/>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({B, F}) + </a:t>
                </a:r>
                <a:r>
                  <a:rPr lang="en-US" altLang="zh-CN" sz="2400" b="1" dirty="0" err="1">
                    <a:effectLst/>
                    <a:latin typeface="Times New Roman" panose="02020603050405020304" pitchFamily="18" charset="0"/>
                    <a:ea typeface="微软雅黑" panose="020B0503020204020204" pitchFamily="34" charset="-122"/>
                    <a:cs typeface="Times New Roman" panose="02020603050405020304" pitchFamily="18" charset="0"/>
                  </a:rPr>
                  <a:t>m</a:t>
                </a:r>
                <a:r>
                  <a:rPr lang="en-US" altLang="zh-CN" sz="2400" b="1" baseline="-25000" dirty="0" err="1">
                    <a:effectLst/>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({B}) + </a:t>
                </a:r>
                <a:r>
                  <a:rPr lang="en-US" altLang="zh-CN" sz="2400" b="1" dirty="0" err="1">
                    <a:effectLst/>
                    <a:latin typeface="Times New Roman" panose="02020603050405020304" pitchFamily="18" charset="0"/>
                    <a:ea typeface="微软雅黑" panose="020B0503020204020204" pitchFamily="34" charset="-122"/>
                    <a:cs typeface="Times New Roman" panose="02020603050405020304" pitchFamily="18" charset="0"/>
                  </a:rPr>
                  <a:t>m</a:t>
                </a:r>
                <a:r>
                  <a:rPr lang="en-US" altLang="zh-CN" sz="2400" b="1" baseline="-25000" dirty="0" err="1">
                    <a:effectLst/>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({F}) = 0.7 + 0 + 0 = 0.7</a:t>
                </a:r>
                <a:endParaRPr lang="zh-CN" altLang="zh-CN" sz="24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228600" marR="0" lvl="0" indent="-228600" algn="just" defTabSz="914400" rtl="0" eaLnBrk="1" fontAlgn="auto" latinLnBrk="0" hangingPunct="1">
                  <a:lnSpc>
                    <a:spcPct val="150000"/>
                  </a:lnSpc>
                  <a:spcBef>
                    <a:spcPts val="600"/>
                  </a:spcBef>
                  <a:spcAft>
                    <a:spcPts val="0"/>
                  </a:spcAft>
                  <a:buClrTx/>
                  <a:buSzTx/>
                  <a:buFont typeface="Arial" panose="020B0604020202020204" pitchFamily="34" charset="0"/>
                  <a:buChar char="•"/>
                  <a:tabLst/>
                  <a:defRPr/>
                </a:pPr>
                <a:endParaRPr lang="en-US" altLang="zh-CN" sz="2400" b="1" dirty="0">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45000"/>
                  </a:lnSpc>
                </a:pPr>
                <a:endParaRPr lang="en-US" altLang="zh-CN" sz="26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45000"/>
                  </a:lnSpc>
                </a:pPr>
                <a:endParaRPr lang="en-US" altLang="zh-CN" sz="26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FAA43BCC-C60C-44E6-A203-C635002B3E8F}"/>
                  </a:ext>
                </a:extLst>
              </p:cNvPr>
              <p:cNvSpPr>
                <a:spLocks noGrp="1" noRot="1" noChangeAspect="1" noMove="1" noResize="1" noEditPoints="1" noAdjustHandles="1" noChangeArrowheads="1" noChangeShapeType="1" noTextEdit="1"/>
              </p:cNvSpPr>
              <p:nvPr>
                <p:ph idx="1"/>
              </p:nvPr>
            </p:nvSpPr>
            <p:spPr>
              <a:xfrm>
                <a:off x="838200" y="1451946"/>
                <a:ext cx="11049000" cy="5406054"/>
              </a:xfrm>
              <a:blipFill>
                <a:blip r:embed="rId4"/>
                <a:stretch>
                  <a:fillRect l="-993" r="-828"/>
                </a:stretch>
              </a:blipFill>
            </p:spPr>
            <p:txBody>
              <a:bodyPr/>
              <a:lstStyle/>
              <a:p>
                <a:r>
                  <a:rPr lang="zh-CN" altLang="en-US">
                    <a:noFill/>
                  </a:rPr>
                  <a:t> </a:t>
                </a:r>
              </a:p>
            </p:txBody>
          </p:sp>
        </mc:Fallback>
      </mc:AlternateContent>
      <p:graphicFrame>
        <p:nvGraphicFramePr>
          <p:cNvPr id="9" name="对象 8">
            <a:extLst>
              <a:ext uri="{FF2B5EF4-FFF2-40B4-BE49-F238E27FC236}">
                <a16:creationId xmlns:a16="http://schemas.microsoft.com/office/drawing/2014/main" id="{93FFBF4D-4ADF-45BD-9549-257E912570B6}"/>
              </a:ext>
            </a:extLst>
          </p:cNvPr>
          <p:cNvGraphicFramePr>
            <a:graphicFrameLocks noChangeAspect="1"/>
          </p:cNvGraphicFramePr>
          <p:nvPr/>
        </p:nvGraphicFramePr>
        <p:xfrm>
          <a:off x="0" y="457200"/>
          <a:ext cx="114300" cy="204788"/>
        </p:xfrm>
        <a:graphic>
          <a:graphicData uri="http://schemas.openxmlformats.org/presentationml/2006/ole">
            <mc:AlternateContent xmlns:mc="http://schemas.openxmlformats.org/markup-compatibility/2006">
              <mc:Choice xmlns:v="urn:schemas-microsoft-com:vml" Requires="v">
                <p:oleObj spid="_x0000_s11359" r:id="rId5" imgW="114201" imgH="203024" progId="Equation.3">
                  <p:embed/>
                </p:oleObj>
              </mc:Choice>
              <mc:Fallback>
                <p:oleObj r:id="rId5" imgW="114201" imgH="203024" progId="Equation.3">
                  <p:embed/>
                  <p:pic>
                    <p:nvPicPr>
                      <p:cNvPr id="9" name="对象 8">
                        <a:extLst>
                          <a:ext uri="{FF2B5EF4-FFF2-40B4-BE49-F238E27FC236}">
                            <a16:creationId xmlns:a16="http://schemas.microsoft.com/office/drawing/2014/main" id="{93FFBF4D-4ADF-45BD-9549-257E912570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57200"/>
                        <a:ext cx="114300"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表格 4">
            <a:extLst>
              <a:ext uri="{FF2B5EF4-FFF2-40B4-BE49-F238E27FC236}">
                <a16:creationId xmlns:a16="http://schemas.microsoft.com/office/drawing/2014/main" id="{784D0885-30CA-4CB0-A08B-FCCE7AF21E4A}"/>
              </a:ext>
            </a:extLst>
          </p:cNvPr>
          <p:cNvGraphicFramePr>
            <a:graphicFrameLocks noGrp="1"/>
          </p:cNvGraphicFramePr>
          <p:nvPr>
            <p:extLst>
              <p:ext uri="{D42A27DB-BD31-4B8C-83A1-F6EECF244321}">
                <p14:modId xmlns:p14="http://schemas.microsoft.com/office/powerpoint/2010/main" val="4280551106"/>
              </p:ext>
            </p:extLst>
          </p:nvPr>
        </p:nvGraphicFramePr>
        <p:xfrm>
          <a:off x="2246085" y="5299982"/>
          <a:ext cx="7812315" cy="1410467"/>
        </p:xfrm>
        <a:graphic>
          <a:graphicData uri="http://schemas.openxmlformats.org/drawingml/2006/table">
            <a:tbl>
              <a:tblPr>
                <a:tableStyleId>{16D9F66E-5EB9-4882-86FB-DCBF35E3C3E4}</a:tableStyleId>
              </a:tblPr>
              <a:tblGrid>
                <a:gridCol w="2604105">
                  <a:extLst>
                    <a:ext uri="{9D8B030D-6E8A-4147-A177-3AD203B41FA5}">
                      <a16:colId xmlns:a16="http://schemas.microsoft.com/office/drawing/2014/main" val="2982583640"/>
                    </a:ext>
                  </a:extLst>
                </a:gridCol>
                <a:gridCol w="2604105">
                  <a:extLst>
                    <a:ext uri="{9D8B030D-6E8A-4147-A177-3AD203B41FA5}">
                      <a16:colId xmlns:a16="http://schemas.microsoft.com/office/drawing/2014/main" val="1326837103"/>
                    </a:ext>
                  </a:extLst>
                </a:gridCol>
                <a:gridCol w="2604105">
                  <a:extLst>
                    <a:ext uri="{9D8B030D-6E8A-4147-A177-3AD203B41FA5}">
                      <a16:colId xmlns:a16="http://schemas.microsoft.com/office/drawing/2014/main" val="2268381658"/>
                    </a:ext>
                  </a:extLst>
                </a:gridCol>
              </a:tblGrid>
              <a:tr h="468497">
                <a:tc>
                  <a:txBody>
                    <a:bodyPr/>
                    <a:lstStyle/>
                    <a:p>
                      <a:pPr algn="just">
                        <a:lnSpc>
                          <a:spcPts val="1560"/>
                        </a:lnSpc>
                      </a:pPr>
                      <a:r>
                        <a:rPr lang="en-US" sz="2400" dirty="0">
                          <a:effectLst/>
                          <a:latin typeface="Times New Roman" panose="02020603050405020304" pitchFamily="18" charset="0"/>
                          <a:cs typeface="Times New Roman" panose="02020603050405020304" pitchFamily="18" charset="0"/>
                        </a:rPr>
                        <a:t> </a:t>
                      </a:r>
                      <a:endParaRPr lang="zh-CN" sz="24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560"/>
                        </a:lnSpc>
                      </a:pPr>
                      <a:r>
                        <a:rPr lang="en-US" sz="2400" dirty="0" err="1">
                          <a:effectLst/>
                          <a:latin typeface="Times New Roman" panose="02020603050405020304" pitchFamily="18" charset="0"/>
                          <a:cs typeface="Times New Roman" panose="02020603050405020304" pitchFamily="18" charset="0"/>
                        </a:rPr>
                        <a:t>m</a:t>
                      </a:r>
                      <a:r>
                        <a:rPr lang="en-US" sz="2400" baseline="-25000" dirty="0" err="1">
                          <a:effectLst/>
                          <a:latin typeface="Times New Roman" panose="02020603050405020304" pitchFamily="18" charset="0"/>
                          <a:cs typeface="Times New Roman" panose="02020603050405020304" pitchFamily="18" charset="0"/>
                        </a:rPr>
                        <a:t>2</a:t>
                      </a:r>
                      <a:r>
                        <a:rPr lang="en-US" sz="2400" dirty="0">
                          <a:effectLst/>
                          <a:latin typeface="Times New Roman" panose="02020603050405020304" pitchFamily="18" charset="0"/>
                          <a:cs typeface="Times New Roman" panose="02020603050405020304" pitchFamily="18" charset="0"/>
                        </a:rPr>
                        <a:t>({B}) = 0.9</a:t>
                      </a:r>
                      <a:endParaRPr lang="zh-CN" sz="24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560"/>
                        </a:lnSpc>
                      </a:pPr>
                      <a:r>
                        <a:rPr lang="en-US" sz="2400">
                          <a:effectLst/>
                          <a:latin typeface="Times New Roman" panose="02020603050405020304" pitchFamily="18" charset="0"/>
                          <a:cs typeface="Times New Roman" panose="02020603050405020304" pitchFamily="18" charset="0"/>
                        </a:rPr>
                        <a:t>m</a:t>
                      </a:r>
                      <a:r>
                        <a:rPr lang="en-US" sz="2400" baseline="-25000">
                          <a:effectLst/>
                          <a:latin typeface="Times New Roman" panose="02020603050405020304" pitchFamily="18" charset="0"/>
                          <a:cs typeface="Times New Roman" panose="02020603050405020304" pitchFamily="18" charset="0"/>
                        </a:rPr>
                        <a:t>2</a:t>
                      </a:r>
                      <a:r>
                        <a:rPr lang="en-US" sz="2400">
                          <a:effectLst/>
                          <a:latin typeface="Times New Roman" panose="02020603050405020304" pitchFamily="18" charset="0"/>
                          <a:cs typeface="Times New Roman" panose="02020603050405020304" pitchFamily="18" charset="0"/>
                        </a:rPr>
                        <a:t>(</a:t>
                      </a:r>
                      <a:r>
                        <a:rPr lang="en-US" sz="2400">
                          <a:effectLst/>
                          <a:latin typeface="Times New Roman" panose="02020603050405020304" pitchFamily="18" charset="0"/>
                          <a:cs typeface="Times New Roman" panose="02020603050405020304" pitchFamily="18" charset="0"/>
                          <a:sym typeface="Symbol" panose="05050102010706020507" pitchFamily="18" charset="2"/>
                        </a:rPr>
                        <a:t></a:t>
                      </a:r>
                      <a:r>
                        <a:rPr lang="en-US" sz="2400">
                          <a:effectLst/>
                          <a:latin typeface="Times New Roman" panose="02020603050405020304" pitchFamily="18" charset="0"/>
                          <a:cs typeface="Times New Roman" panose="02020603050405020304" pitchFamily="18" charset="0"/>
                        </a:rPr>
                        <a:t>) = 0.1</a:t>
                      </a:r>
                      <a:endParaRPr lang="zh-CN" sz="24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12747045"/>
                  </a:ext>
                </a:extLst>
              </a:tr>
              <a:tr h="470985">
                <a:tc>
                  <a:txBody>
                    <a:bodyPr/>
                    <a:lstStyle/>
                    <a:p>
                      <a:pPr algn="just">
                        <a:lnSpc>
                          <a:spcPts val="1560"/>
                        </a:lnSpc>
                      </a:pPr>
                      <a:r>
                        <a:rPr lang="en-US" sz="2400" dirty="0" err="1">
                          <a:effectLst/>
                          <a:latin typeface="Times New Roman" panose="02020603050405020304" pitchFamily="18" charset="0"/>
                          <a:cs typeface="Times New Roman" panose="02020603050405020304" pitchFamily="18" charset="0"/>
                        </a:rPr>
                        <a:t>m</a:t>
                      </a:r>
                      <a:r>
                        <a:rPr lang="en-US" sz="2400" baseline="-25000" dirty="0" err="1">
                          <a:effectLst/>
                          <a:latin typeface="Times New Roman" panose="02020603050405020304" pitchFamily="18" charset="0"/>
                          <a:cs typeface="Times New Roman" panose="02020603050405020304" pitchFamily="18" charset="0"/>
                        </a:rPr>
                        <a:t>1</a:t>
                      </a:r>
                      <a:r>
                        <a:rPr lang="en-US" sz="2400" dirty="0">
                          <a:effectLst/>
                          <a:latin typeface="Times New Roman" panose="02020603050405020304" pitchFamily="18" charset="0"/>
                          <a:cs typeface="Times New Roman" panose="02020603050405020304" pitchFamily="18" charset="0"/>
                        </a:rPr>
                        <a:t>({B , F}) = 0.7</a:t>
                      </a:r>
                      <a:endParaRPr lang="zh-CN" sz="24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560"/>
                        </a:lnSpc>
                      </a:pPr>
                      <a:r>
                        <a:rPr lang="en-US" sz="2400" dirty="0">
                          <a:effectLst/>
                          <a:latin typeface="Times New Roman" panose="02020603050405020304" pitchFamily="18" charset="0"/>
                          <a:cs typeface="Times New Roman" panose="02020603050405020304" pitchFamily="18" charset="0"/>
                        </a:rPr>
                        <a:t>{B}  0.63</a:t>
                      </a:r>
                      <a:endParaRPr lang="zh-CN" sz="24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560"/>
                        </a:lnSpc>
                      </a:pPr>
                      <a:r>
                        <a:rPr lang="en-US" sz="2400" dirty="0">
                          <a:effectLst/>
                          <a:latin typeface="Times New Roman" panose="02020603050405020304" pitchFamily="18" charset="0"/>
                          <a:cs typeface="Times New Roman" panose="02020603050405020304" pitchFamily="18" charset="0"/>
                        </a:rPr>
                        <a:t>{B, F}  0.07</a:t>
                      </a:r>
                      <a:endParaRPr lang="zh-CN" sz="24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94720180"/>
                  </a:ext>
                </a:extLst>
              </a:tr>
              <a:tr h="470985">
                <a:tc>
                  <a:txBody>
                    <a:bodyPr/>
                    <a:lstStyle/>
                    <a:p>
                      <a:pPr algn="just">
                        <a:lnSpc>
                          <a:spcPts val="1560"/>
                        </a:lnSpc>
                      </a:pPr>
                      <a:r>
                        <a:rPr lang="en-US" sz="2400">
                          <a:effectLst/>
                          <a:latin typeface="Times New Roman" panose="02020603050405020304" pitchFamily="18" charset="0"/>
                          <a:cs typeface="Times New Roman" panose="02020603050405020304" pitchFamily="18" charset="0"/>
                        </a:rPr>
                        <a:t>m</a:t>
                      </a:r>
                      <a:r>
                        <a:rPr lang="en-US" sz="2400" baseline="-25000">
                          <a:effectLst/>
                          <a:latin typeface="Times New Roman" panose="02020603050405020304" pitchFamily="18" charset="0"/>
                          <a:cs typeface="Times New Roman" panose="02020603050405020304" pitchFamily="18" charset="0"/>
                        </a:rPr>
                        <a:t>1</a:t>
                      </a:r>
                      <a:r>
                        <a:rPr lang="en-US" sz="2400">
                          <a:effectLst/>
                          <a:latin typeface="Times New Roman" panose="02020603050405020304" pitchFamily="18" charset="0"/>
                          <a:cs typeface="Times New Roman" panose="02020603050405020304" pitchFamily="18" charset="0"/>
                        </a:rPr>
                        <a:t>(</a:t>
                      </a:r>
                      <a:r>
                        <a:rPr lang="en-US" sz="2400">
                          <a:effectLst/>
                          <a:latin typeface="Times New Roman" panose="02020603050405020304" pitchFamily="18" charset="0"/>
                          <a:cs typeface="Times New Roman" panose="02020603050405020304" pitchFamily="18" charset="0"/>
                          <a:sym typeface="Symbol" panose="05050102010706020507" pitchFamily="18" charset="2"/>
                        </a:rPr>
                        <a:t></a:t>
                      </a:r>
                      <a:r>
                        <a:rPr lang="en-US" sz="2400">
                          <a:effectLst/>
                          <a:latin typeface="Times New Roman" panose="02020603050405020304" pitchFamily="18" charset="0"/>
                          <a:cs typeface="Times New Roman" panose="02020603050405020304" pitchFamily="18" charset="0"/>
                        </a:rPr>
                        <a:t>) = 0.3</a:t>
                      </a:r>
                      <a:endParaRPr lang="zh-CN" sz="24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560"/>
                        </a:lnSpc>
                      </a:pPr>
                      <a:r>
                        <a:rPr lang="en-US" sz="2400">
                          <a:effectLst/>
                          <a:latin typeface="Times New Roman" panose="02020603050405020304" pitchFamily="18" charset="0"/>
                          <a:cs typeface="Times New Roman" panose="02020603050405020304" pitchFamily="18" charset="0"/>
                        </a:rPr>
                        <a:t>{B}  0.27</a:t>
                      </a:r>
                      <a:endParaRPr lang="zh-CN" sz="24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560"/>
                        </a:lnSpc>
                      </a:pPr>
                      <a:r>
                        <a:rPr lang="en-US" sz="2400" dirty="0">
                          <a:effectLst/>
                          <a:latin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cs typeface="Times New Roman" panose="02020603050405020304" pitchFamily="18" charset="0"/>
                        </a:rPr>
                        <a:t>     0.03</a:t>
                      </a:r>
                      <a:endParaRPr lang="zh-CN" sz="24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046998957"/>
                  </a:ext>
                </a:extLst>
              </a:tr>
            </a:tbl>
          </a:graphicData>
        </a:graphic>
      </p:graphicFrame>
    </p:spTree>
    <p:extLst>
      <p:ext uri="{BB962C8B-B14F-4D97-AF65-F5344CB8AC3E}">
        <p14:creationId xmlns:p14="http://schemas.microsoft.com/office/powerpoint/2010/main" val="29598934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8A9E2-1718-4A1C-9BBC-6F0D26D4471A}"/>
              </a:ext>
            </a:extLst>
          </p:cNvPr>
          <p:cNvSpPr>
            <a:spLocks noGrp="1"/>
          </p:cNvSpPr>
          <p:nvPr>
            <p:ph type="title"/>
          </p:nvPr>
        </p:nvSpPr>
        <p:spPr/>
        <p:txBody>
          <a:bodyPr/>
          <a:lstStyle/>
          <a:p>
            <a:r>
              <a:rPr lang="en-US" altLang="zh-CN" sz="4400" b="1" dirty="0">
                <a:solidFill>
                  <a:srgbClr val="0000FF"/>
                </a:solidFill>
                <a:effectLst/>
                <a:latin typeface="宋体" panose="02010600030101010101" pitchFamily="2" charset="-122"/>
                <a:ea typeface="宋体" panose="02010600030101010101" pitchFamily="2" charset="-122"/>
              </a:rPr>
              <a:t>1.</a:t>
            </a:r>
            <a:r>
              <a:rPr lang="zh-CN" altLang="en-US" sz="4400" b="1" dirty="0">
                <a:solidFill>
                  <a:srgbClr val="0000FF"/>
                </a:solidFill>
                <a:effectLst/>
                <a:latin typeface="黑体" panose="02010609060101010101" pitchFamily="49" charset="-122"/>
                <a:ea typeface="黑体" panose="02010609060101010101" pitchFamily="49" charset="-122"/>
              </a:rPr>
              <a:t>证据理论模型</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AA43BCC-C60C-44E6-A203-C635002B3E8F}"/>
                  </a:ext>
                </a:extLst>
              </p:cNvPr>
              <p:cNvSpPr>
                <a:spLocks noGrp="1"/>
              </p:cNvSpPr>
              <p:nvPr>
                <p:ph idx="1"/>
              </p:nvPr>
            </p:nvSpPr>
            <p:spPr>
              <a:xfrm>
                <a:off x="838200" y="1451946"/>
                <a:ext cx="11084997" cy="5406054"/>
              </a:xfrm>
            </p:spPr>
            <p:txBody>
              <a:bodyPr>
                <a:noAutofit/>
              </a:bodyPr>
              <a:lstStyle/>
              <a:p>
                <a:pPr marL="228600" marR="0" lvl="0" indent="-228600" algn="just" defTabSz="914400" rtl="0" eaLnBrk="1" fontAlgn="auto" latinLnBrk="0" hangingPunct="1">
                  <a:lnSpc>
                    <a:spcPct val="150000"/>
                  </a:lnSpc>
                  <a:spcBef>
                    <a:spcPts val="600"/>
                  </a:spcBef>
                  <a:spcAft>
                    <a:spcPts val="0"/>
                  </a:spcAft>
                  <a:buClrTx/>
                  <a:buSzTx/>
                  <a:buFont typeface="Arial" panose="020B0604020202020204" pitchFamily="34" charset="0"/>
                  <a:buChar char="•"/>
                  <a:tabLst/>
                  <a:defRPr/>
                </a:pPr>
                <a:r>
                  <a:rPr kumimoji="0" lang="zh-CN" altLang="en-US" sz="24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组合证据</a:t>
                </a:r>
                <a:endParaRPr lang="en-US" altLang="zh-CN" sz="2400" b="1" dirty="0">
                  <a:solidFill>
                    <a:srgbClr val="FF0000"/>
                  </a:solidFill>
                  <a:latin typeface="微软雅黑" panose="020B0503020204020204" pitchFamily="34" charset="-122"/>
                  <a:ea typeface="微软雅黑" panose="020B0503020204020204" pitchFamily="34" charset="-122"/>
                </a:endParaRPr>
              </a:p>
              <a:p>
                <a:pPr marL="0" algn="just">
                  <a:lnSpc>
                    <a:spcPct val="125000"/>
                  </a:lnSpc>
                  <a:spcBef>
                    <a:spcPts val="600"/>
                  </a:spcBef>
                  <a:defRPr/>
                </a:pPr>
                <a:r>
                  <a:rPr lang="en-US" altLang="zh-CN"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Mass</a:t>
                </a:r>
                <a:r>
                  <a:rPr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是关于</a:t>
                </a:r>
                <a:r>
                  <a:rPr lang="zh-CN" altLang="en-US" sz="24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一个集合</a:t>
                </a:r>
                <a:r>
                  <a:rPr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的信任，而不包括它的任何一个子集的信任，</a:t>
                </a:r>
                <a:r>
                  <a:rPr lang="en-US" altLang="zh-CN"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Mass</a:t>
                </a:r>
                <a:r>
                  <a:rPr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是一个较为局部的信任。</a:t>
                </a:r>
                <a:r>
                  <a:rPr lang="en-US" altLang="zh-CN" sz="2400" b="1"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belief</a:t>
                </a:r>
                <a:r>
                  <a:rPr lang="zh-CN" altLang="zh-CN" sz="2400" b="1"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函数应用于</a:t>
                </a:r>
                <a:r>
                  <a:rPr lang="zh-CN" altLang="zh-CN" sz="2400" b="1" dirty="0">
                    <a:solidFill>
                      <a:srgbClr val="7030A0"/>
                    </a:solidFill>
                    <a:effectLst/>
                    <a:latin typeface="Times New Roman" panose="02020603050405020304" pitchFamily="18" charset="0"/>
                    <a:ea typeface="微软雅黑" panose="020B0503020204020204" pitchFamily="34" charset="-122"/>
                    <a:cs typeface="Times New Roman" panose="02020603050405020304" pitchFamily="18" charset="0"/>
                  </a:rPr>
                  <a:t>一个集合和该集合的任何一个子集</a:t>
                </a:r>
                <a:r>
                  <a:rPr lang="zh-CN" altLang="zh-CN" sz="2400" b="1"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Bel</a:t>
                </a:r>
                <a:r>
                  <a:rPr lang="zh-CN" altLang="zh-CN" sz="2400" b="1"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是一个更为全局的信任。</a:t>
                </a:r>
                <a:endParaRPr lang="zh-CN" altLang="zh-CN" sz="24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0" algn="just">
                  <a:lnSpc>
                    <a:spcPct val="125000"/>
                  </a:lnSpc>
                  <a:spcBef>
                    <a:spcPts val="600"/>
                  </a:spcBef>
                  <a:defRPr/>
                </a:pPr>
                <a:r>
                  <a:rPr lang="en-US" altLang="zh-CN"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Mass</a:t>
                </a:r>
                <a:r>
                  <a:rPr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Belief</a:t>
                </a:r>
                <a:r>
                  <a:rPr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的关系为：</a:t>
                </a:r>
                <a:endParaRPr lang="en-US" altLang="zh-CN"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marL="0" indent="0" algn="ctr">
                  <a:lnSpc>
                    <a:spcPct val="125000"/>
                  </a:lnSpc>
                  <a:spcBef>
                    <a:spcPts val="600"/>
                  </a:spcBef>
                  <a:buNone/>
                  <a:defRPr/>
                </a:pPr>
                <a14:m>
                  <m:oMath xmlns:m="http://schemas.openxmlformats.org/officeDocument/2006/math">
                    <m:r>
                      <a:rPr lang="en-US" altLang="zh-CN" sz="2400" i="1" smtClean="0">
                        <a:effectLst/>
                        <a:latin typeface="Cambria Math" panose="02040503050406030204" pitchFamily="18" charset="0"/>
                        <a:ea typeface="宋体" panose="02010600030101010101" pitchFamily="2" charset="-122"/>
                        <a:cs typeface="Times New Roman" panose="02020603050405020304" pitchFamily="18" charset="0"/>
                      </a:rPr>
                      <m:t>𝑚</m:t>
                    </m:r>
                    <m:r>
                      <a:rPr lang="en-US" altLang="zh-CN" sz="2400" i="1"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smtClean="0">
                        <a:effectLst/>
                        <a:latin typeface="Cambria Math" panose="02040503050406030204" pitchFamily="18" charset="0"/>
                        <a:ea typeface="宋体" panose="02010600030101010101" pitchFamily="2" charset="-122"/>
                        <a:cs typeface="Times New Roman" panose="02020603050405020304" pitchFamily="18" charset="0"/>
                      </a:rPr>
                      <m:t>𝑋</m:t>
                    </m:r>
                    <m:r>
                      <a:rPr lang="en-US" altLang="zh-CN" sz="2400" i="1" smtClean="0">
                        <a:effectLst/>
                        <a:latin typeface="Cambria Math" panose="02040503050406030204" pitchFamily="18" charset="0"/>
                        <a:ea typeface="宋体" panose="02010600030101010101" pitchFamily="2" charset="-122"/>
                        <a:cs typeface="Times New Roman" panose="02020603050405020304" pitchFamily="18" charset="0"/>
                      </a:rPr>
                      <m:t>) = </m:t>
                    </m:r>
                    <m:nary>
                      <m:naryPr>
                        <m:chr m:val="∑"/>
                        <m:supHide m:val="on"/>
                        <m:ctrlPr>
                          <a:rPr lang="zh-CN" altLang="zh-CN" sz="2400" i="1">
                            <a:effectLst/>
                            <a:latin typeface="Cambria Math" panose="02040503050406030204" pitchFamily="18" charset="0"/>
                            <a:ea typeface="Cambria Math" panose="02040503050406030204" pitchFamily="18" charset="0"/>
                          </a:rPr>
                        </m:ctrlPr>
                      </m:naryPr>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𝑌</m:t>
                        </m:r>
                        <m:r>
                          <a:rPr lang="en-US" altLang="zh-CN" sz="2400" i="1">
                            <a:effectLst/>
                            <a:latin typeface="Cambria Math" panose="02040503050406030204" pitchFamily="18" charset="0"/>
                            <a:ea typeface="宋体" panose="02010600030101010101" pitchFamily="2" charset="-122"/>
                            <a:cs typeface="Cambria Math" panose="02040503050406030204" pitchFamily="18" charset="0"/>
                          </a:rPr>
                          <m:t>⊆</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𝑋</m:t>
                        </m:r>
                      </m:sub>
                      <m:sup/>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宋体" panose="02010600030101010101" pitchFamily="2" charset="-122"/>
                          </a:rPr>
                          <m:t>−</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1</m:t>
                        </m:r>
                        <m:sSup>
                          <m:sSupPr>
                            <m:ctrlPr>
                              <a:rPr lang="zh-CN" altLang="zh-CN" sz="2400" i="1">
                                <a:effectLst/>
                                <a:latin typeface="Cambria Math" panose="02040503050406030204" pitchFamily="18" charset="0"/>
                                <a:ea typeface="Cambria Math" panose="02040503050406030204" pitchFamily="18" charset="0"/>
                              </a:rPr>
                            </m:ctrlPr>
                          </m:sSup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e>
                          <m:sup>
                            <m:d>
                              <m:dPr>
                                <m:begChr m:val="|"/>
                                <m:endChr m:val="|"/>
                                <m:ctrlPr>
                                  <a:rPr lang="zh-CN" altLang="zh-CN" sz="2400" i="1">
                                    <a:effectLst/>
                                    <a:latin typeface="Cambria Math" panose="02040503050406030204" pitchFamily="18" charset="0"/>
                                    <a:ea typeface="Cambria Math" panose="02040503050406030204" pitchFamily="18" charset="0"/>
                                  </a:rPr>
                                </m:ctrlPr>
                              </m:d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𝑋</m:t>
                                </m:r>
                                <m:r>
                                  <a:rPr lang="en-US" altLang="zh-CN" sz="2400" i="1">
                                    <a:effectLst/>
                                    <a:latin typeface="Cambria Math" panose="02040503050406030204" pitchFamily="18" charset="0"/>
                                    <a:ea typeface="宋体" panose="02010600030101010101" pitchFamily="2" charset="-122"/>
                                  </a:rPr>
                                  <m:t>−</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𝑌</m:t>
                                </m:r>
                              </m:e>
                            </m:d>
                          </m:sup>
                        </m:sSup>
                      </m:e>
                    </m:nary>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𝐵𝑒𝑙</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𝑌</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oMath>
                </a14:m>
                <a:r>
                  <a:rPr lang="en-US" altLang="zh-CN" sz="1800" dirty="0">
                    <a:effectLst/>
                    <a:latin typeface="Times New Roman" panose="02020603050405020304" pitchFamily="18" charset="0"/>
                    <a:ea typeface="宋体" panose="02010600030101010101" pitchFamily="2" charset="-122"/>
                  </a:rPr>
                  <a:t> </a:t>
                </a:r>
              </a:p>
              <a:p>
                <a:pPr marL="0" indent="0">
                  <a:lnSpc>
                    <a:spcPct val="125000"/>
                  </a:lnSpc>
                  <a:spcBef>
                    <a:spcPts val="600"/>
                  </a:spcBef>
                  <a:buNone/>
                  <a:defRPr/>
                </a:pP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其中，</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|X</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Y| </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是集合</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X</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Y</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的基数。</a:t>
                </a:r>
                <a:endParaRPr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marL="0" algn="just">
                  <a:lnSpc>
                    <a:spcPct val="125000"/>
                  </a:lnSpc>
                  <a:spcBef>
                    <a:spcPts val="600"/>
                  </a:spcBef>
                  <a:defRPr/>
                </a:pP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gn="just">
                  <a:lnSpc>
                    <a:spcPct val="150000"/>
                  </a:lnSpc>
                  <a:spcBef>
                    <a:spcPts val="600"/>
                  </a:spcBef>
                  <a:buNone/>
                  <a:defRPr/>
                </a:pPr>
                <a:endParaRPr lang="zh-CN" altLang="zh-CN" sz="24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228600" marR="0" lvl="0" indent="-228600" algn="just" defTabSz="914400" rtl="0" eaLnBrk="1" fontAlgn="auto" latinLnBrk="0" hangingPunct="1">
                  <a:lnSpc>
                    <a:spcPct val="150000"/>
                  </a:lnSpc>
                  <a:spcBef>
                    <a:spcPts val="600"/>
                  </a:spcBef>
                  <a:spcAft>
                    <a:spcPts val="0"/>
                  </a:spcAft>
                  <a:buClrTx/>
                  <a:buSzTx/>
                  <a:buFont typeface="Arial" panose="020B0604020202020204" pitchFamily="34" charset="0"/>
                  <a:buChar char="•"/>
                  <a:tabLst/>
                  <a:defRPr/>
                </a:pPr>
                <a:endParaRPr lang="en-US" altLang="zh-CN" sz="2400" b="1" dirty="0">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45000"/>
                  </a:lnSpc>
                </a:pPr>
                <a:endParaRPr lang="en-US" altLang="zh-CN"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45000"/>
                  </a:lnSpc>
                </a:pPr>
                <a:endParaRPr lang="en-US"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FAA43BCC-C60C-44E6-A203-C635002B3E8F}"/>
                  </a:ext>
                </a:extLst>
              </p:cNvPr>
              <p:cNvSpPr>
                <a:spLocks noGrp="1" noRot="1" noChangeAspect="1" noMove="1" noResize="1" noEditPoints="1" noAdjustHandles="1" noChangeArrowheads="1" noChangeShapeType="1" noTextEdit="1"/>
              </p:cNvSpPr>
              <p:nvPr>
                <p:ph idx="1"/>
              </p:nvPr>
            </p:nvSpPr>
            <p:spPr>
              <a:xfrm>
                <a:off x="838200" y="1451946"/>
                <a:ext cx="11084997" cy="5406054"/>
              </a:xfrm>
              <a:blipFill>
                <a:blip r:embed="rId4"/>
                <a:stretch>
                  <a:fillRect l="-880" r="-825"/>
                </a:stretch>
              </a:blipFill>
            </p:spPr>
            <p:txBody>
              <a:bodyPr/>
              <a:lstStyle/>
              <a:p>
                <a:r>
                  <a:rPr lang="zh-CN" altLang="en-US">
                    <a:noFill/>
                  </a:rPr>
                  <a:t> </a:t>
                </a:r>
              </a:p>
            </p:txBody>
          </p:sp>
        </mc:Fallback>
      </mc:AlternateContent>
      <p:graphicFrame>
        <p:nvGraphicFramePr>
          <p:cNvPr id="9" name="对象 8">
            <a:extLst>
              <a:ext uri="{FF2B5EF4-FFF2-40B4-BE49-F238E27FC236}">
                <a16:creationId xmlns:a16="http://schemas.microsoft.com/office/drawing/2014/main" id="{93FFBF4D-4ADF-45BD-9549-257E912570B6}"/>
              </a:ext>
            </a:extLst>
          </p:cNvPr>
          <p:cNvGraphicFramePr>
            <a:graphicFrameLocks noChangeAspect="1"/>
          </p:cNvGraphicFramePr>
          <p:nvPr/>
        </p:nvGraphicFramePr>
        <p:xfrm>
          <a:off x="0" y="457200"/>
          <a:ext cx="114300" cy="204788"/>
        </p:xfrm>
        <a:graphic>
          <a:graphicData uri="http://schemas.openxmlformats.org/presentationml/2006/ole">
            <mc:AlternateContent xmlns:mc="http://schemas.openxmlformats.org/markup-compatibility/2006">
              <mc:Choice xmlns:v="urn:schemas-microsoft-com:vml" Requires="v">
                <p:oleObj spid="_x0000_s12388" r:id="rId5" imgW="114201" imgH="203024" progId="Equation.3">
                  <p:embed/>
                </p:oleObj>
              </mc:Choice>
              <mc:Fallback>
                <p:oleObj r:id="rId5" imgW="114201" imgH="203024" progId="Equation.3">
                  <p:embed/>
                  <p:pic>
                    <p:nvPicPr>
                      <p:cNvPr id="9" name="对象 8">
                        <a:extLst>
                          <a:ext uri="{FF2B5EF4-FFF2-40B4-BE49-F238E27FC236}">
                            <a16:creationId xmlns:a16="http://schemas.microsoft.com/office/drawing/2014/main" id="{93FFBF4D-4ADF-45BD-9549-257E912570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57200"/>
                        <a:ext cx="114300"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a:extLst>
              <a:ext uri="{FF2B5EF4-FFF2-40B4-BE49-F238E27FC236}">
                <a16:creationId xmlns:a16="http://schemas.microsoft.com/office/drawing/2014/main" id="{49903FF7-87B5-4850-A054-ED7EB51E6032}"/>
              </a:ext>
            </a:extLst>
          </p:cNvPr>
          <p:cNvSpPr>
            <a:spLocks noChangeArrowheads="1"/>
          </p:cNvSpPr>
          <p:nvPr/>
        </p:nvSpPr>
        <p:spPr bwMode="auto">
          <a:xfrm>
            <a:off x="268803" y="5344837"/>
            <a:ext cx="756764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74638"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74638"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Bel</a:t>
            </a:r>
            <a:r>
              <a:rPr kumimoji="0" lang="en-US" altLang="zh-CN" sz="2400" b="1" i="0" u="none" strike="noStrike" cap="none" normalizeH="0" baseline="-3000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Bel</a:t>
            </a:r>
            <a:r>
              <a:rPr kumimoji="0" lang="en-US" altLang="zh-CN" sz="2400" b="1" i="0" u="none" strike="noStrike" cap="none" normalizeH="0" baseline="-3000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2</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({B , F}) </a:t>
            </a:r>
          </a:p>
          <a:p>
            <a:pPr marL="0" marR="0" lvl="0" indent="274638"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0" lang="en-US" altLang="zh-CN" sz="24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m</a:t>
            </a:r>
            <a:r>
              <a:rPr kumimoji="0" lang="en-US" altLang="zh-CN" sz="2400" b="1" i="0" u="none" strike="noStrike" cap="none" normalizeH="0" baseline="-3000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1</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m</a:t>
            </a:r>
            <a:r>
              <a:rPr kumimoji="0" lang="en-US" altLang="zh-CN" sz="2400" b="1" i="0" u="none" strike="noStrike" cap="none" normalizeH="0" baseline="-3000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2</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({B , F}) +  </a:t>
            </a:r>
            <a:r>
              <a:rPr kumimoji="0" lang="en-US" altLang="zh-CN" sz="24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m</a:t>
            </a:r>
            <a:r>
              <a:rPr kumimoji="0" lang="en-US" altLang="zh-CN" sz="2400" b="1" i="0" u="none" strike="noStrike" cap="none" normalizeH="0" baseline="-3000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1</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m</a:t>
            </a:r>
            <a:r>
              <a:rPr kumimoji="0" lang="en-US" altLang="zh-CN" sz="2400" b="1" i="0" u="none" strike="noStrike" cap="none" normalizeH="0" baseline="-3000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2</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({B}) + </a:t>
            </a:r>
            <a:r>
              <a:rPr kumimoji="0" lang="en-US" altLang="zh-CN" sz="24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m</a:t>
            </a:r>
            <a:r>
              <a:rPr kumimoji="0" lang="en-US" altLang="zh-CN" sz="2400" b="1" i="0" u="none" strike="noStrike" cap="none" normalizeH="0" baseline="-3000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1</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m</a:t>
            </a:r>
            <a:r>
              <a:rPr kumimoji="0" lang="en-US" altLang="zh-CN" sz="2400" b="1" i="0" u="none" strike="noStrike" cap="none" normalizeH="0" baseline="-3000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2</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({F})</a:t>
            </a:r>
            <a:endParaRPr lang="en-US" altLang="zh-CN" sz="2400" dirty="0">
              <a:sym typeface="Symbol" panose="05050102010706020507" pitchFamily="18" charset="2"/>
            </a:endParaRPr>
          </a:p>
          <a:p>
            <a:pPr marL="0" marR="0" lvl="0" indent="274638"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0.07 + 0.90 + 0 = 0.97</a:t>
            </a:r>
            <a:r>
              <a:rPr kumimoji="0" lang="en-US" altLang="zh-CN" sz="2400" b="0" i="0" u="none" strike="noStrike" cap="none" normalizeH="0" baseline="0" dirty="0">
                <a:ln>
                  <a:noFill/>
                </a:ln>
                <a:solidFill>
                  <a:schemeClr val="tx1"/>
                </a:solidFill>
                <a:effectLst/>
                <a:sym typeface="Symbol" panose="05050102010706020507" pitchFamily="18" charset="2"/>
              </a:rPr>
              <a:t> </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EB18E847-0B28-4840-B5EA-5D30F1E1164B}"/>
                  </a:ext>
                </a:extLst>
              </p:cNvPr>
              <p:cNvSpPr txBox="1"/>
              <p:nvPr/>
            </p:nvSpPr>
            <p:spPr>
              <a:xfrm>
                <a:off x="8352970" y="465394"/>
                <a:ext cx="3374571" cy="9865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400" i="1" smtClean="0">
                          <a:effectLst/>
                          <a:latin typeface="Cambria Math" panose="02040503050406030204" pitchFamily="18" charset="0"/>
                          <a:ea typeface="宋体" panose="02010600030101010101" pitchFamily="2" charset="-122"/>
                        </a:rPr>
                        <m:t>𝐵𝑒𝑙</m:t>
                      </m:r>
                      <m:r>
                        <a:rPr lang="en-US" altLang="zh-CN" sz="2400" i="1" smtClean="0">
                          <a:effectLst/>
                          <a:latin typeface="Cambria Math" panose="02040503050406030204" pitchFamily="18" charset="0"/>
                          <a:ea typeface="宋体" panose="02010600030101010101" pitchFamily="2" charset="-122"/>
                        </a:rPr>
                        <m:t>(</m:t>
                      </m:r>
                      <m:r>
                        <a:rPr lang="en-US" altLang="zh-CN" sz="2400" i="1" smtClean="0">
                          <a:effectLst/>
                          <a:latin typeface="Cambria Math" panose="02040503050406030204" pitchFamily="18" charset="0"/>
                          <a:ea typeface="宋体" panose="02010600030101010101" pitchFamily="2" charset="-122"/>
                        </a:rPr>
                        <m:t>𝑋</m:t>
                      </m:r>
                      <m:r>
                        <a:rPr lang="en-US" altLang="zh-CN" sz="2400" i="1" smtClean="0">
                          <a:effectLst/>
                          <a:latin typeface="Cambria Math" panose="02040503050406030204" pitchFamily="18" charset="0"/>
                          <a:ea typeface="宋体" panose="02010600030101010101" pitchFamily="2" charset="-122"/>
                        </a:rPr>
                        <m:t>) = </m:t>
                      </m:r>
                      <m:nary>
                        <m:naryPr>
                          <m:chr m:val="∑"/>
                          <m:supHide m:val="on"/>
                          <m:ctrlPr>
                            <a:rPr lang="zh-CN" altLang="zh-CN" sz="2400" i="1">
                              <a:effectLst/>
                              <a:latin typeface="Cambria Math" panose="02040503050406030204" pitchFamily="18" charset="0"/>
                              <a:ea typeface="Cambria Math" panose="02040503050406030204" pitchFamily="18" charset="0"/>
                            </a:rPr>
                          </m:ctrlPr>
                        </m:naryPr>
                        <m:sub>
                          <m:r>
                            <a:rPr lang="en-US" altLang="zh-CN" sz="2400" i="1">
                              <a:effectLst/>
                              <a:latin typeface="Cambria Math" panose="02040503050406030204" pitchFamily="18" charset="0"/>
                              <a:ea typeface="宋体" panose="02010600030101010101" pitchFamily="2" charset="-122"/>
                            </a:rPr>
                            <m:t>𝑌</m:t>
                          </m:r>
                          <m:r>
                            <a:rPr lang="en-US" altLang="zh-CN" sz="2400" i="1">
                              <a:effectLst/>
                              <a:latin typeface="Cambria Math" panose="02040503050406030204" pitchFamily="18" charset="0"/>
                              <a:ea typeface="宋体" panose="02010600030101010101" pitchFamily="2" charset="-122"/>
                              <a:cs typeface="Cambria Math" panose="02040503050406030204" pitchFamily="18" charset="0"/>
                            </a:rPr>
                            <m:t>⊆</m:t>
                          </m:r>
                          <m:r>
                            <a:rPr lang="en-US" altLang="zh-CN" sz="2400" i="1">
                              <a:effectLst/>
                              <a:latin typeface="Cambria Math" panose="02040503050406030204" pitchFamily="18" charset="0"/>
                              <a:ea typeface="宋体" panose="02010600030101010101" pitchFamily="2" charset="-122"/>
                            </a:rPr>
                            <m:t>𝑋</m:t>
                          </m:r>
                        </m:sub>
                        <m:sup/>
                        <m:e>
                          <m:r>
                            <a:rPr lang="en-US" altLang="zh-CN" sz="2400" i="1">
                              <a:effectLst/>
                              <a:latin typeface="Cambria Math" panose="02040503050406030204" pitchFamily="18" charset="0"/>
                              <a:ea typeface="宋体" panose="02010600030101010101" pitchFamily="2" charset="-122"/>
                            </a:rPr>
                            <m:t>𝑚</m:t>
                          </m:r>
                          <m:r>
                            <a:rPr lang="en-US" altLang="zh-CN" sz="2400" i="1">
                              <a:effectLst/>
                              <a:latin typeface="Cambria Math" panose="02040503050406030204" pitchFamily="18" charset="0"/>
                              <a:ea typeface="宋体" panose="02010600030101010101" pitchFamily="2" charset="-122"/>
                            </a:rPr>
                            <m:t>(</m:t>
                          </m:r>
                          <m:r>
                            <a:rPr lang="en-US" altLang="zh-CN" sz="2400" i="1">
                              <a:effectLst/>
                              <a:latin typeface="Cambria Math" panose="02040503050406030204" pitchFamily="18" charset="0"/>
                              <a:ea typeface="宋体" panose="02010600030101010101" pitchFamily="2" charset="-122"/>
                            </a:rPr>
                            <m:t>𝑌</m:t>
                          </m:r>
                          <m:r>
                            <a:rPr lang="en-US" altLang="zh-CN" sz="2400" i="1">
                              <a:effectLst/>
                              <a:latin typeface="Cambria Math" panose="02040503050406030204" pitchFamily="18" charset="0"/>
                              <a:ea typeface="宋体" panose="02010600030101010101" pitchFamily="2" charset="-122"/>
                            </a:rPr>
                            <m:t>)</m:t>
                          </m:r>
                        </m:e>
                      </m:nary>
                    </m:oMath>
                  </m:oMathPara>
                </a14:m>
                <a:endParaRPr lang="zh-CN" altLang="en-US" sz="2400" dirty="0"/>
              </a:p>
            </p:txBody>
          </p:sp>
        </mc:Choice>
        <mc:Fallback xmlns="">
          <p:sp>
            <p:nvSpPr>
              <p:cNvPr id="11" name="文本框 10">
                <a:extLst>
                  <a:ext uri="{FF2B5EF4-FFF2-40B4-BE49-F238E27FC236}">
                    <a16:creationId xmlns:a16="http://schemas.microsoft.com/office/drawing/2014/main" id="{EB18E847-0B28-4840-B5EA-5D30F1E1164B}"/>
                  </a:ext>
                </a:extLst>
              </p:cNvPr>
              <p:cNvSpPr txBox="1">
                <a:spLocks noRot="1" noChangeAspect="1" noMove="1" noResize="1" noEditPoints="1" noAdjustHandles="1" noChangeArrowheads="1" noChangeShapeType="1" noTextEdit="1"/>
              </p:cNvSpPr>
              <p:nvPr/>
            </p:nvSpPr>
            <p:spPr>
              <a:xfrm>
                <a:off x="8352970" y="465394"/>
                <a:ext cx="3374571" cy="986552"/>
              </a:xfrm>
              <a:prstGeom prst="rect">
                <a:avLst/>
              </a:prstGeom>
              <a:blipFill>
                <a:blip r:embed="rId7"/>
                <a:stretch>
                  <a:fillRect/>
                </a:stretch>
              </a:blipFill>
            </p:spPr>
            <p:txBody>
              <a:bodyPr/>
              <a:lstStyle/>
              <a:p>
                <a:r>
                  <a:rPr lang="zh-CN" altLang="en-US">
                    <a:noFill/>
                  </a:rPr>
                  <a:t> </a:t>
                </a:r>
              </a:p>
            </p:txBody>
          </p:sp>
        </mc:Fallback>
      </mc:AlternateContent>
      <p:sp>
        <p:nvSpPr>
          <p:cNvPr id="14" name="文本框 13">
            <a:extLst>
              <a:ext uri="{FF2B5EF4-FFF2-40B4-BE49-F238E27FC236}">
                <a16:creationId xmlns:a16="http://schemas.microsoft.com/office/drawing/2014/main" id="{3A70882C-7DD0-4628-8FF8-2B9963B4E15F}"/>
              </a:ext>
            </a:extLst>
          </p:cNvPr>
          <p:cNvSpPr txBox="1"/>
          <p:nvPr/>
        </p:nvSpPr>
        <p:spPr>
          <a:xfrm>
            <a:off x="8303842" y="5406054"/>
            <a:ext cx="3619355" cy="1200329"/>
          </a:xfrm>
          <a:prstGeom prst="rect">
            <a:avLst/>
          </a:prstGeom>
          <a:noFill/>
        </p:spPr>
        <p:txBody>
          <a:bodyPr wrap="square">
            <a:spAutoFit/>
          </a:bodyPr>
          <a:lstStyle/>
          <a:p>
            <a:r>
              <a:rPr lang="en-US" altLang="zh-CN" sz="2400" b="1" dirty="0">
                <a:effectLst/>
                <a:latin typeface="Times New Roman" panose="02020603050405020304" pitchFamily="18" charset="0"/>
                <a:ea typeface="宋体" panose="02010600030101010101" pitchFamily="2" charset="-122"/>
              </a:rPr>
              <a:t>Bel(</a:t>
            </a:r>
            <a:r>
              <a:rPr lang="en-US" altLang="zh-CN" sz="2400" b="1" dirty="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400" b="1" dirty="0">
                <a:effectLst/>
                <a:latin typeface="Times New Roman" panose="02020603050405020304" pitchFamily="18" charset="0"/>
                <a:ea typeface="宋体" panose="02010600030101010101" pitchFamily="2" charset="-122"/>
              </a:rPr>
              <a:t>)=</a:t>
            </a:r>
            <a:r>
              <a:rPr lang="zh-CN" altLang="en-US" sz="2400" b="1" dirty="0">
                <a:effectLst/>
                <a:latin typeface="Times New Roman" panose="02020603050405020304" pitchFamily="18" charset="0"/>
                <a:ea typeface="宋体" panose="02010600030101010101" pitchFamily="2" charset="-122"/>
              </a:rPr>
              <a:t>？</a:t>
            </a:r>
            <a:endParaRPr lang="en-US" altLang="zh-CN" sz="2400" b="1" dirty="0">
              <a:effectLst/>
              <a:latin typeface="Times New Roman" panose="02020603050405020304" pitchFamily="18" charset="0"/>
              <a:ea typeface="宋体" panose="02010600030101010101" pitchFamily="2" charset="-122"/>
            </a:endParaRPr>
          </a:p>
          <a:p>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Bel(</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 1</a:t>
            </a:r>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，因为所有的</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Mass</a:t>
            </a:r>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和必须等于</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237690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8A9E2-1718-4A1C-9BBC-6F0D26D4471A}"/>
              </a:ext>
            </a:extLst>
          </p:cNvPr>
          <p:cNvSpPr>
            <a:spLocks noGrp="1"/>
          </p:cNvSpPr>
          <p:nvPr>
            <p:ph type="title"/>
          </p:nvPr>
        </p:nvSpPr>
        <p:spPr/>
        <p:txBody>
          <a:bodyPr/>
          <a:lstStyle/>
          <a:p>
            <a:r>
              <a:rPr lang="en-US" altLang="zh-CN" sz="4400" b="1" dirty="0">
                <a:solidFill>
                  <a:srgbClr val="0000FF"/>
                </a:solidFill>
                <a:effectLst/>
                <a:latin typeface="宋体" panose="02010600030101010101" pitchFamily="2" charset="-122"/>
                <a:ea typeface="宋体" panose="02010600030101010101" pitchFamily="2" charset="-122"/>
              </a:rPr>
              <a:t>1.</a:t>
            </a:r>
            <a:r>
              <a:rPr lang="zh-CN" altLang="en-US" sz="4400" b="1" dirty="0">
                <a:solidFill>
                  <a:srgbClr val="0000FF"/>
                </a:solidFill>
                <a:effectLst/>
                <a:latin typeface="黑体" panose="02010609060101010101" pitchFamily="49" charset="-122"/>
                <a:ea typeface="黑体" panose="02010609060101010101" pitchFamily="49" charset="-122"/>
              </a:rPr>
              <a:t>证据理论模型</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AA43BCC-C60C-44E6-A203-C635002B3E8F}"/>
                  </a:ext>
                </a:extLst>
              </p:cNvPr>
              <p:cNvSpPr>
                <a:spLocks noGrp="1"/>
              </p:cNvSpPr>
              <p:nvPr>
                <p:ph idx="1"/>
              </p:nvPr>
            </p:nvSpPr>
            <p:spPr>
              <a:xfrm>
                <a:off x="838200" y="1451946"/>
                <a:ext cx="11084997" cy="5406054"/>
              </a:xfrm>
            </p:spPr>
            <p:txBody>
              <a:bodyPr>
                <a:noAutofit/>
              </a:bodyPr>
              <a:lstStyle/>
              <a:p>
                <a:pPr marL="228600" marR="0" lvl="0" indent="-228600" algn="just" defTabSz="914400" rtl="0" eaLnBrk="1" fontAlgn="auto" latinLnBrk="0" hangingPunct="1">
                  <a:lnSpc>
                    <a:spcPct val="150000"/>
                  </a:lnSpc>
                  <a:spcBef>
                    <a:spcPts val="600"/>
                  </a:spcBef>
                  <a:spcAft>
                    <a:spcPts val="0"/>
                  </a:spcAft>
                  <a:buClrTx/>
                  <a:buSzTx/>
                  <a:buFont typeface="Arial" panose="020B0604020202020204" pitchFamily="34" charset="0"/>
                  <a:buChar char="•"/>
                  <a:tabLst/>
                  <a:defRPr/>
                </a:pPr>
                <a:r>
                  <a:rPr kumimoji="0" lang="zh-CN" altLang="en-US" sz="24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组合证据</a:t>
                </a:r>
                <a:endParaRPr lang="en-US" altLang="zh-CN" sz="2400" b="1" dirty="0">
                  <a:solidFill>
                    <a:srgbClr val="FF0000"/>
                  </a:solidFill>
                  <a:latin typeface="微软雅黑" panose="020B0503020204020204" pitchFamily="34" charset="-122"/>
                  <a:ea typeface="微软雅黑" panose="020B0503020204020204" pitchFamily="34" charset="-122"/>
                </a:endParaRPr>
              </a:p>
              <a:p>
                <a:pPr marL="0" algn="just">
                  <a:lnSpc>
                    <a:spcPct val="125000"/>
                  </a:lnSpc>
                  <a:spcBef>
                    <a:spcPts val="600"/>
                  </a:spcBef>
                  <a:defRPr/>
                </a:pPr>
                <a:r>
                  <a:rPr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一个集合</a:t>
                </a:r>
                <a:r>
                  <a:rPr lang="en-US" altLang="zh-CN"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S</a:t>
                </a:r>
                <a:r>
                  <a:rPr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的证据区间，</a:t>
                </a:r>
                <a:r>
                  <a:rPr lang="en-US" altLang="zh-CN"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EI (S)</a:t>
                </a:r>
                <a:r>
                  <a:rPr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，可用信任来定义：</a:t>
                </a:r>
                <a:endParaRPr lang="en-US" altLang="zh-CN"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marL="0" indent="0" algn="just">
                  <a:lnSpc>
                    <a:spcPct val="125000"/>
                  </a:lnSpc>
                  <a:spcBef>
                    <a:spcPts val="600"/>
                  </a:spcBef>
                  <a:buNone/>
                  <a:defRPr/>
                </a:pPr>
                <a14:m>
                  <m:oMathPara xmlns:m="http://schemas.openxmlformats.org/officeDocument/2006/math">
                    <m:oMathParaPr>
                      <m:jc m:val="centerGroup"/>
                    </m:oMathParaPr>
                    <m:oMath xmlns:m="http://schemas.openxmlformats.org/officeDocument/2006/math">
                      <m:r>
                        <a:rPr lang="en-US" altLang="zh-CN" sz="2400" b="1" i="1" smtClean="0">
                          <a:effectLst/>
                          <a:latin typeface="Cambria Math" panose="02040503050406030204" pitchFamily="18" charset="0"/>
                          <a:ea typeface="宋体" panose="02010600030101010101" pitchFamily="2" charset="-122"/>
                        </a:rPr>
                        <m:t>𝑬𝑰</m:t>
                      </m:r>
                      <m:r>
                        <a:rPr lang="en-US" altLang="zh-CN" sz="2400" b="1" i="1" smtClean="0">
                          <a:effectLst/>
                          <a:latin typeface="Cambria Math" panose="02040503050406030204" pitchFamily="18" charset="0"/>
                          <a:ea typeface="宋体" panose="02010600030101010101" pitchFamily="2" charset="-122"/>
                        </a:rPr>
                        <m:t>(</m:t>
                      </m:r>
                      <m:r>
                        <a:rPr lang="en-US" altLang="zh-CN" sz="2400" b="1" i="1" smtClean="0">
                          <a:effectLst/>
                          <a:latin typeface="Cambria Math" panose="02040503050406030204" pitchFamily="18" charset="0"/>
                          <a:ea typeface="宋体" panose="02010600030101010101" pitchFamily="2" charset="-122"/>
                        </a:rPr>
                        <m:t>𝑺</m:t>
                      </m:r>
                      <m:r>
                        <a:rPr lang="en-US" altLang="zh-CN" sz="2400" b="1" i="1" smtClean="0">
                          <a:effectLst/>
                          <a:latin typeface="Cambria Math" panose="02040503050406030204" pitchFamily="18" charset="0"/>
                          <a:ea typeface="宋体" panose="02010600030101010101" pitchFamily="2" charset="-122"/>
                        </a:rPr>
                        <m:t>)  =  [</m:t>
                      </m:r>
                      <m:r>
                        <a:rPr lang="en-US" altLang="zh-CN" sz="2400" b="1" i="1" smtClean="0">
                          <a:effectLst/>
                          <a:latin typeface="Cambria Math" panose="02040503050406030204" pitchFamily="18" charset="0"/>
                          <a:ea typeface="宋体" panose="02010600030101010101" pitchFamily="2" charset="-122"/>
                        </a:rPr>
                        <m:t>𝑩𝒆𝒍</m:t>
                      </m:r>
                      <m:r>
                        <a:rPr lang="en-US" altLang="zh-CN" sz="2400" b="1" i="1" smtClean="0">
                          <a:effectLst/>
                          <a:latin typeface="Cambria Math" panose="02040503050406030204" pitchFamily="18" charset="0"/>
                          <a:ea typeface="宋体" panose="02010600030101010101" pitchFamily="2" charset="-122"/>
                        </a:rPr>
                        <m:t>(</m:t>
                      </m:r>
                      <m:r>
                        <a:rPr lang="en-US" altLang="zh-CN" sz="2400" b="1" i="1" smtClean="0">
                          <a:effectLst/>
                          <a:latin typeface="Cambria Math" panose="02040503050406030204" pitchFamily="18" charset="0"/>
                          <a:ea typeface="宋体" panose="02010600030101010101" pitchFamily="2" charset="-122"/>
                        </a:rPr>
                        <m:t>𝑺</m:t>
                      </m:r>
                      <m:r>
                        <a:rPr lang="en-US" altLang="zh-CN" sz="2400" b="1" i="1" smtClean="0">
                          <a:effectLst/>
                          <a:latin typeface="Cambria Math" panose="02040503050406030204" pitchFamily="18" charset="0"/>
                          <a:ea typeface="宋体" panose="02010600030101010101" pitchFamily="2" charset="-122"/>
                        </a:rPr>
                        <m:t>), </m:t>
                      </m:r>
                      <m:r>
                        <a:rPr lang="en-US" altLang="zh-CN" sz="2400" b="1" i="1" smtClean="0">
                          <a:effectLst/>
                          <a:latin typeface="Cambria Math" panose="02040503050406030204" pitchFamily="18" charset="0"/>
                          <a:ea typeface="宋体" panose="02010600030101010101" pitchFamily="2" charset="-122"/>
                        </a:rPr>
                        <m:t>𝟏</m:t>
                      </m:r>
                      <m:r>
                        <a:rPr lang="en-US" altLang="zh-CN" sz="2400" b="1" i="1" smtClean="0">
                          <a:effectLst/>
                          <a:latin typeface="Cambria Math" panose="02040503050406030204" pitchFamily="18" charset="0"/>
                          <a:ea typeface="宋体" panose="02010600030101010101" pitchFamily="2" charset="-122"/>
                        </a:rPr>
                        <m:t>−</m:t>
                      </m:r>
                      <m:r>
                        <a:rPr lang="en-US" altLang="zh-CN" sz="2400" b="1" i="1" smtClean="0">
                          <a:effectLst/>
                          <a:latin typeface="Cambria Math" panose="02040503050406030204" pitchFamily="18" charset="0"/>
                          <a:ea typeface="宋体" panose="02010600030101010101" pitchFamily="2" charset="-122"/>
                        </a:rPr>
                        <m:t>𝑩𝒆𝒍</m:t>
                      </m:r>
                      <m:r>
                        <a:rPr lang="en-US" altLang="zh-CN" sz="2400" b="1" i="1" smtClean="0">
                          <a:effectLst/>
                          <a:latin typeface="Cambria Math" panose="02040503050406030204" pitchFamily="18" charset="0"/>
                          <a:ea typeface="宋体" panose="02010600030101010101" pitchFamily="2" charset="-122"/>
                        </a:rPr>
                        <m:t>(</m:t>
                      </m:r>
                      <m:bar>
                        <m:barPr>
                          <m:pos m:val="top"/>
                          <m:ctrlPr>
                            <a:rPr lang="zh-CN" altLang="zh-CN" sz="2400" b="1" i="1">
                              <a:effectLst/>
                              <a:latin typeface="Cambria Math" panose="02040503050406030204" pitchFamily="18" charset="0"/>
                              <a:ea typeface="Cambria Math" panose="02040503050406030204" pitchFamily="18" charset="0"/>
                            </a:rPr>
                          </m:ctrlPr>
                        </m:barPr>
                        <m:e>
                          <m:r>
                            <a:rPr lang="en-US" altLang="zh-CN" sz="2400" b="1" i="1">
                              <a:effectLst/>
                              <a:latin typeface="Cambria Math" panose="02040503050406030204" pitchFamily="18" charset="0"/>
                              <a:ea typeface="宋体" panose="02010600030101010101" pitchFamily="2" charset="-122"/>
                            </a:rPr>
                            <m:t>𝑺</m:t>
                          </m:r>
                        </m:e>
                      </m:bar>
                      <m:r>
                        <a:rPr lang="en-US" altLang="zh-CN" sz="2400" b="1" i="1">
                          <a:effectLst/>
                          <a:latin typeface="Cambria Math" panose="02040503050406030204" pitchFamily="18" charset="0"/>
                          <a:ea typeface="宋体" panose="02010600030101010101" pitchFamily="2" charset="-122"/>
                        </a:rPr>
                        <m:t>)]</m:t>
                      </m:r>
                    </m:oMath>
                  </m:oMathPara>
                </a14:m>
                <a:endParaRPr lang="zh-CN" altLang="zh-CN" sz="2400" dirty="0">
                  <a:effectLst/>
                  <a:latin typeface="Times New Roman" panose="02020603050405020304" pitchFamily="18" charset="0"/>
                  <a:ea typeface="宋体" panose="02010600030101010101" pitchFamily="2" charset="-122"/>
                </a:endParaRPr>
              </a:p>
              <a:p>
                <a:pPr marL="0" indent="0" algn="just">
                  <a:lnSpc>
                    <a:spcPct val="125000"/>
                  </a:lnSpc>
                  <a:spcBef>
                    <a:spcPts val="600"/>
                  </a:spcBef>
                  <a:buNone/>
                  <a:defRPr/>
                </a:pPr>
                <a14:m>
                  <m:oMath xmlns:m="http://schemas.openxmlformats.org/officeDocument/2006/math">
                    <m:r>
                      <a:rPr lang="en-US" altLang="zh-CN" sz="2400" b="1" i="1" smtClean="0">
                        <a:effectLst/>
                        <a:latin typeface="Cambria Math" panose="02040503050406030204" pitchFamily="18" charset="0"/>
                        <a:ea typeface="宋体" panose="02010600030101010101" pitchFamily="2" charset="-122"/>
                      </a:rPr>
                      <m:t>𝑩𝒆𝒍</m:t>
                    </m:r>
                    <m:r>
                      <a:rPr lang="en-US" altLang="zh-CN" sz="2400" b="1" i="1" smtClean="0">
                        <a:effectLst/>
                        <a:latin typeface="Cambria Math" panose="02040503050406030204" pitchFamily="18" charset="0"/>
                        <a:ea typeface="宋体" panose="02010600030101010101" pitchFamily="2" charset="-122"/>
                      </a:rPr>
                      <m:t>(</m:t>
                    </m:r>
                    <m:bar>
                      <m:barPr>
                        <m:pos m:val="top"/>
                        <m:ctrlPr>
                          <a:rPr lang="zh-CN" altLang="zh-CN" sz="2400" b="1" i="1">
                            <a:effectLst/>
                            <a:latin typeface="Cambria Math" panose="02040503050406030204" pitchFamily="18" charset="0"/>
                            <a:ea typeface="Cambria Math" panose="02040503050406030204" pitchFamily="18" charset="0"/>
                          </a:rPr>
                        </m:ctrlPr>
                      </m:barPr>
                      <m:e>
                        <m:r>
                          <a:rPr lang="en-US" altLang="zh-CN" sz="2400" b="1" i="1">
                            <a:effectLst/>
                            <a:latin typeface="Cambria Math" panose="02040503050406030204" pitchFamily="18" charset="0"/>
                            <a:ea typeface="宋体" panose="02010600030101010101" pitchFamily="2" charset="-122"/>
                          </a:rPr>
                          <m:t>𝑺</m:t>
                        </m:r>
                      </m:e>
                    </m:bar>
                    <m:r>
                      <a:rPr lang="en-US" altLang="zh-CN" sz="2400" b="1" i="1">
                        <a:effectLst/>
                        <a:latin typeface="Cambria Math" panose="02040503050406030204" pitchFamily="18" charset="0"/>
                        <a:ea typeface="宋体" panose="02010600030101010101" pitchFamily="2" charset="-122"/>
                      </a:rPr>
                      <m:t>)</m:t>
                    </m:r>
                  </m:oMath>
                </a14:m>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表示反驳</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S</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（信任</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S</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的反面）</a:t>
                </a:r>
              </a:p>
              <a:p>
                <a:pPr marL="0" algn="just">
                  <a:lnSpc>
                    <a:spcPct val="125000"/>
                  </a:lnSpc>
                  <a:spcBef>
                    <a:spcPts val="600"/>
                  </a:spcBef>
                  <a:defRPr/>
                </a:pPr>
                <a:r>
                  <a:rPr kumimoji="0" lang="zh-CN" altLang="en-US" sz="24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如果</a:t>
                </a:r>
                <a:r>
                  <a:rPr kumimoji="0" lang="en-US" altLang="zh-CN" sz="24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S = {B}</a:t>
                </a:r>
                <a:r>
                  <a:rPr kumimoji="0" lang="zh-CN" altLang="en-US" sz="24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，那么 </a:t>
                </a:r>
                <a14:m>
                  <m:oMath xmlns:m="http://schemas.openxmlformats.org/officeDocument/2006/math">
                    <m:bar>
                      <m:barPr>
                        <m:pos m:val="top"/>
                        <m:ctrlPr>
                          <a:rPr lang="zh-CN" altLang="zh-CN" sz="2400" b="1" i="1" smtClean="0">
                            <a:effectLst/>
                            <a:latin typeface="Cambria Math" panose="02040503050406030204" pitchFamily="18" charset="0"/>
                            <a:ea typeface="Cambria Math" panose="02040503050406030204" pitchFamily="18" charset="0"/>
                          </a:rPr>
                        </m:ctrlPr>
                      </m:barPr>
                      <m:e>
                        <m:r>
                          <a:rPr lang="en-US" altLang="zh-CN" sz="2400" b="1" i="1">
                            <a:effectLst/>
                            <a:latin typeface="Cambria Math" panose="02040503050406030204" pitchFamily="18" charset="0"/>
                            <a:ea typeface="宋体" panose="02010600030101010101" pitchFamily="2" charset="-122"/>
                          </a:rPr>
                          <m:t>𝑺</m:t>
                        </m:r>
                      </m:e>
                    </m:bar>
                    <m:r>
                      <a:rPr lang="en-US" altLang="zh-CN" sz="2400" b="1" i="1">
                        <a:effectLst/>
                        <a:latin typeface="Cambria Math" panose="02040503050406030204" pitchFamily="18" charset="0"/>
                        <a:ea typeface="宋体" panose="02010600030101010101" pitchFamily="2" charset="-122"/>
                      </a:rPr>
                      <m:t> </m:t>
                    </m:r>
                  </m:oMath>
                </a14:m>
                <a:r>
                  <a:rPr kumimoji="0" lang="en-US" altLang="zh-CN" sz="2400" b="1"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 = {A,  F}</a:t>
                </a:r>
                <a:r>
                  <a:rPr kumimoji="0" lang="zh-CN" altLang="en-US" sz="24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，有</a:t>
                </a:r>
                <a:r>
                  <a:rPr kumimoji="0" lang="en-US" altLang="zh-CN" sz="24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Bel({A, F}) = </a:t>
                </a:r>
                <a:r>
                  <a:rPr kumimoji="0" lang="en-US" altLang="zh-CN" sz="2400" b="1" i="0" u="none" strike="noStrike" cap="none" normalizeH="0" baseline="0" dirty="0" err="1">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m</a:t>
                </a:r>
                <a:r>
                  <a:rPr kumimoji="0" lang="en-US" altLang="zh-CN" sz="2400" b="1" i="0" u="none" strike="noStrike" cap="none" normalizeH="0" baseline="-30000" dirty="0" err="1">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1</a:t>
                </a:r>
                <a:r>
                  <a:rPr kumimoji="0" lang="en-US" altLang="zh-CN" sz="2400" b="1" i="0" u="none" strike="noStrike" cap="none" normalizeH="0" baseline="0" dirty="0" err="1">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kumimoji="0" lang="en-US" altLang="zh-CN" sz="2400" b="1" i="0" u="none" strike="noStrike" cap="none" normalizeH="0" baseline="0" dirty="0" err="1">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m</a:t>
                </a:r>
                <a:r>
                  <a:rPr kumimoji="0" lang="en-US" altLang="zh-CN" sz="2400" b="1" i="0" u="none" strike="noStrike" cap="none" normalizeH="0" baseline="-30000" dirty="0" err="1">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2</a:t>
                </a:r>
                <a:r>
                  <a:rPr kumimoji="0" lang="en-US" altLang="zh-CN" sz="24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({A, F}) + </a:t>
                </a:r>
                <a:r>
                  <a:rPr kumimoji="0" lang="en-US" altLang="zh-CN" sz="2400" b="1" i="0" u="none" strike="noStrike" cap="none" normalizeH="0" baseline="0" dirty="0" err="1">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m</a:t>
                </a:r>
                <a:r>
                  <a:rPr kumimoji="0" lang="en-US" altLang="zh-CN" sz="2400" b="1" i="0" u="none" strike="noStrike" cap="none" normalizeH="0" baseline="-30000" dirty="0" err="1">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1</a:t>
                </a:r>
                <a:r>
                  <a:rPr kumimoji="0" lang="en-US" altLang="zh-CN" sz="2400" b="1" i="0" u="none" strike="noStrike" cap="none" normalizeH="0" baseline="0" dirty="0" err="1">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kumimoji="0" lang="en-US" altLang="zh-CN" sz="2400" b="1" i="0" u="none" strike="noStrike" cap="none" normalizeH="0" baseline="0" dirty="0" err="1">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m</a:t>
                </a:r>
                <a:r>
                  <a:rPr kumimoji="0" lang="en-US" altLang="zh-CN" sz="2400" b="1" i="0" u="none" strike="noStrike" cap="none" normalizeH="0" baseline="-30000" dirty="0" err="1">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2</a:t>
                </a:r>
                <a:r>
                  <a:rPr kumimoji="0" lang="en-US" altLang="zh-CN" sz="24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 + </a:t>
                </a:r>
                <a:r>
                  <a:rPr kumimoji="0" lang="en-US" altLang="zh-CN" sz="2400" b="1" i="0" u="none" strike="noStrike" cap="none" normalizeH="0" baseline="0" dirty="0" err="1">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m</a:t>
                </a:r>
                <a:r>
                  <a:rPr kumimoji="0" lang="en-US" altLang="zh-CN" sz="2400" b="1" i="0" u="none" strike="noStrike" cap="none" normalizeH="0" baseline="-30000" dirty="0" err="1">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1</a:t>
                </a:r>
                <a:r>
                  <a:rPr kumimoji="0" lang="en-US" altLang="zh-CN" sz="24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kumimoji="0" lang="en-US" altLang="zh-CN" sz="24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400" b="1" i="0" u="none" strike="noStrike" cap="none" normalizeH="0" baseline="0" dirty="0" err="1">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m</a:t>
                </a:r>
                <a:r>
                  <a:rPr kumimoji="0" lang="en-US" altLang="zh-CN" sz="2400" b="1" i="0" u="none" strike="noStrike" cap="none" normalizeH="0" baseline="-30000" dirty="0" err="1">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2</a:t>
                </a:r>
                <a:r>
                  <a:rPr kumimoji="0" lang="en-US" altLang="zh-CN" sz="24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({F}) = 0</a:t>
                </a:r>
                <a:r>
                  <a:rPr kumimoji="0" lang="zh-CN" altLang="en-US" sz="24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，所以，又有</a:t>
                </a:r>
                <a:r>
                  <a:rPr kumimoji="0" lang="en-US" altLang="zh-CN" sz="24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EI ({B}) = [0.90, 1 </a:t>
                </a:r>
                <a:r>
                  <a:rPr kumimoji="0" lang="en-US" altLang="zh-CN" sz="24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 0] = [0.90, 1]</a:t>
                </a:r>
                <a:r>
                  <a:rPr kumimoji="0" lang="en-US" altLang="zh-CN" sz="24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a:t>
                </a:r>
                <a:r>
                  <a:rPr kumimoji="0" lang="zh-CN" altLang="en-US" sz="24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endParaRPr>
              </a:p>
              <a:p>
                <a:pPr marL="0" algn="just">
                  <a:lnSpc>
                    <a:spcPct val="125000"/>
                  </a:lnSpc>
                  <a:spcBef>
                    <a:spcPts val="600"/>
                  </a:spcBef>
                  <a:defRPr/>
                </a:pPr>
                <a:r>
                  <a:rPr lang="zh-CN" altLang="en-US"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一个集合</a:t>
                </a:r>
                <a:r>
                  <a:rPr lang="en-US" altLang="zh-CN"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的似然性（</a:t>
                </a:r>
                <a:r>
                  <a:rPr lang="en-US" altLang="zh-CN"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plausibility</a:t>
                </a:r>
                <a:r>
                  <a:rPr lang="zh-CN" altLang="en-US"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）被定义为不反对</a:t>
                </a:r>
                <a:r>
                  <a:rPr lang="en-US" altLang="zh-CN"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（或不反驳</a:t>
                </a:r>
                <a:r>
                  <a:rPr lang="en-US" altLang="zh-CN"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）的程度：</a:t>
                </a:r>
                <a:endParaRPr lang="en-US" altLang="zh-CN"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indent="0" algn="just">
                  <a:lnSpc>
                    <a:spcPct val="100000"/>
                  </a:lnSpc>
                  <a:spcBef>
                    <a:spcPts val="600"/>
                  </a:spcBef>
                  <a:buNone/>
                  <a:defRPr/>
                </a:pPr>
                <a14:m>
                  <m:oMathPara xmlns:m="http://schemas.openxmlformats.org/officeDocument/2006/math">
                    <m:oMathParaPr>
                      <m:jc m:val="center"/>
                    </m:oMathParaPr>
                    <m:oMath xmlns:m="http://schemas.openxmlformats.org/officeDocument/2006/math">
                      <m:r>
                        <a:rPr lang="en-US" altLang="zh-CN" sz="2400" i="1" smtClean="0">
                          <a:effectLst/>
                          <a:latin typeface="Cambria Math" panose="02040503050406030204" pitchFamily="18" charset="0"/>
                          <a:ea typeface="宋体" panose="02010600030101010101" pitchFamily="2" charset="-122"/>
                        </a:rPr>
                        <m:t>𝑃𝑙𝑠</m:t>
                      </m:r>
                      <m:r>
                        <a:rPr lang="en-US" altLang="zh-CN" sz="2400" i="1" smtClean="0">
                          <a:effectLst/>
                          <a:latin typeface="Cambria Math" panose="02040503050406030204" pitchFamily="18" charset="0"/>
                          <a:ea typeface="宋体" panose="02010600030101010101" pitchFamily="2" charset="-122"/>
                        </a:rPr>
                        <m:t>(</m:t>
                      </m:r>
                      <m:r>
                        <a:rPr lang="en-US" altLang="zh-CN" sz="2400" i="1" smtClean="0">
                          <a:effectLst/>
                          <a:latin typeface="Cambria Math" panose="02040503050406030204" pitchFamily="18" charset="0"/>
                          <a:ea typeface="宋体" panose="02010600030101010101" pitchFamily="2" charset="-122"/>
                        </a:rPr>
                        <m:t>𝑋</m:t>
                      </m:r>
                      <m:r>
                        <a:rPr lang="en-US" altLang="zh-CN" sz="2400" i="1" smtClean="0">
                          <a:effectLst/>
                          <a:latin typeface="Cambria Math" panose="02040503050406030204" pitchFamily="18" charset="0"/>
                          <a:ea typeface="宋体" panose="02010600030101010101" pitchFamily="2" charset="-122"/>
                        </a:rPr>
                        <m:t>) = 1−</m:t>
                      </m:r>
                      <m:r>
                        <a:rPr lang="en-US" altLang="zh-CN" sz="2400" i="1" smtClean="0">
                          <a:effectLst/>
                          <a:latin typeface="Cambria Math" panose="02040503050406030204" pitchFamily="18" charset="0"/>
                          <a:ea typeface="宋体" panose="02010600030101010101" pitchFamily="2" charset="-122"/>
                        </a:rPr>
                        <m:t>𝐵𝑒𝑙</m:t>
                      </m:r>
                      <m:r>
                        <a:rPr lang="en-US" altLang="zh-CN" sz="2400" i="1" smtClean="0">
                          <a:effectLst/>
                          <a:latin typeface="Cambria Math" panose="02040503050406030204" pitchFamily="18" charset="0"/>
                          <a:ea typeface="宋体" panose="02010600030101010101" pitchFamily="2" charset="-122"/>
                        </a:rPr>
                        <m:t>(</m:t>
                      </m:r>
                      <m:bar>
                        <m:barPr>
                          <m:pos m:val="top"/>
                          <m:ctrlPr>
                            <a:rPr lang="zh-CN" altLang="zh-CN" sz="2400" i="1">
                              <a:effectLst/>
                              <a:latin typeface="Cambria Math" panose="02040503050406030204" pitchFamily="18" charset="0"/>
                              <a:ea typeface="Cambria Math" panose="02040503050406030204" pitchFamily="18" charset="0"/>
                            </a:rPr>
                          </m:ctrlPr>
                        </m:barPr>
                        <m:e>
                          <m:r>
                            <a:rPr lang="en-US" altLang="zh-CN" sz="2400" i="1">
                              <a:effectLst/>
                              <a:latin typeface="Cambria Math" panose="02040503050406030204" pitchFamily="18" charset="0"/>
                              <a:ea typeface="宋体" panose="02010600030101010101" pitchFamily="2" charset="-122"/>
                            </a:rPr>
                            <m:t>𝑋</m:t>
                          </m:r>
                        </m:e>
                      </m:bar>
                      <m:r>
                        <a:rPr lang="en-US" altLang="zh-CN" sz="2400" i="1">
                          <a:effectLst/>
                          <a:latin typeface="Cambria Math" panose="02040503050406030204" pitchFamily="18" charset="0"/>
                          <a:ea typeface="宋体" panose="02010600030101010101" pitchFamily="2" charset="-122"/>
                        </a:rPr>
                        <m:t>) = 1−</m:t>
                      </m:r>
                      <m:nary>
                        <m:naryPr>
                          <m:chr m:val="∑"/>
                          <m:supHide m:val="on"/>
                          <m:ctrlPr>
                            <a:rPr lang="zh-CN" altLang="zh-CN" sz="2400" i="1">
                              <a:effectLst/>
                              <a:latin typeface="Cambria Math" panose="02040503050406030204" pitchFamily="18" charset="0"/>
                              <a:ea typeface="Cambria Math" panose="02040503050406030204" pitchFamily="18" charset="0"/>
                            </a:rPr>
                          </m:ctrlPr>
                        </m:naryPr>
                        <m:sub>
                          <m:r>
                            <a:rPr lang="en-US" altLang="zh-CN" sz="2400" i="1">
                              <a:effectLst/>
                              <a:latin typeface="Cambria Math" panose="02040503050406030204" pitchFamily="18" charset="0"/>
                              <a:ea typeface="宋体" panose="02010600030101010101" pitchFamily="2" charset="-122"/>
                            </a:rPr>
                            <m:t>𝑌</m:t>
                          </m:r>
                          <m:r>
                            <a:rPr lang="en-US" altLang="zh-CN" sz="2400" i="1">
                              <a:effectLst/>
                              <a:latin typeface="Cambria Math" panose="02040503050406030204" pitchFamily="18" charset="0"/>
                              <a:ea typeface="宋体" panose="02010600030101010101" pitchFamily="2" charset="-122"/>
                              <a:cs typeface="Cambria Math" panose="02040503050406030204" pitchFamily="18" charset="0"/>
                            </a:rPr>
                            <m:t>⊆</m:t>
                          </m:r>
                          <m:bar>
                            <m:barPr>
                              <m:pos m:val="top"/>
                              <m:ctrlPr>
                                <a:rPr lang="zh-CN" altLang="zh-CN" sz="2400" i="1">
                                  <a:effectLst/>
                                  <a:latin typeface="Cambria Math" panose="02040503050406030204" pitchFamily="18" charset="0"/>
                                  <a:ea typeface="Cambria Math" panose="02040503050406030204" pitchFamily="18" charset="0"/>
                                </a:rPr>
                              </m:ctrlPr>
                            </m:barPr>
                            <m:e>
                              <m:r>
                                <a:rPr lang="en-US" altLang="zh-CN" sz="2400" i="1">
                                  <a:effectLst/>
                                  <a:latin typeface="Cambria Math" panose="02040503050406030204" pitchFamily="18" charset="0"/>
                                  <a:ea typeface="宋体" panose="02010600030101010101" pitchFamily="2" charset="-122"/>
                                </a:rPr>
                                <m:t>𝑋</m:t>
                              </m:r>
                            </m:e>
                          </m:bar>
                        </m:sub>
                        <m:sup/>
                        <m:e>
                          <m:r>
                            <a:rPr lang="en-US" altLang="zh-CN" sz="2400" i="1">
                              <a:effectLst/>
                              <a:latin typeface="Cambria Math" panose="02040503050406030204" pitchFamily="18" charset="0"/>
                              <a:ea typeface="宋体" panose="02010600030101010101" pitchFamily="2" charset="-122"/>
                            </a:rPr>
                            <m:t>𝑚</m:t>
                          </m:r>
                          <m:r>
                            <a:rPr lang="en-US" altLang="zh-CN" sz="2400" i="1">
                              <a:effectLst/>
                              <a:latin typeface="Cambria Math" panose="02040503050406030204" pitchFamily="18" charset="0"/>
                              <a:ea typeface="宋体" panose="02010600030101010101" pitchFamily="2" charset="-122"/>
                            </a:rPr>
                            <m:t>(</m:t>
                          </m:r>
                          <m:r>
                            <a:rPr lang="en-US" altLang="zh-CN" sz="2400" i="1">
                              <a:effectLst/>
                              <a:latin typeface="Cambria Math" panose="02040503050406030204" pitchFamily="18" charset="0"/>
                              <a:ea typeface="宋体" panose="02010600030101010101" pitchFamily="2" charset="-122"/>
                            </a:rPr>
                            <m:t>𝑌</m:t>
                          </m:r>
                          <m:r>
                            <a:rPr lang="en-US" altLang="zh-CN" sz="2400" i="1">
                              <a:effectLst/>
                              <a:latin typeface="Cambria Math" panose="02040503050406030204" pitchFamily="18" charset="0"/>
                              <a:ea typeface="宋体" panose="02010600030101010101" pitchFamily="2" charset="-122"/>
                            </a:rPr>
                            <m:t>)</m:t>
                          </m:r>
                        </m:e>
                      </m:nary>
                    </m:oMath>
                  </m:oMathPara>
                </a14:m>
                <a:endParaRPr lang="zh-CN" altLang="zh-CN" sz="2400" dirty="0">
                  <a:effectLst/>
                  <a:latin typeface="Times New Roman" panose="02020603050405020304" pitchFamily="18" charset="0"/>
                  <a:ea typeface="宋体" panose="02010600030101010101" pitchFamily="2" charset="-122"/>
                </a:endParaRPr>
              </a:p>
              <a:p>
                <a:pPr marL="0" algn="just">
                  <a:lnSpc>
                    <a:spcPct val="125000"/>
                  </a:lnSpc>
                  <a:spcBef>
                    <a:spcPts val="600"/>
                  </a:spcBef>
                  <a:defRPr/>
                </a:pPr>
                <a:endParaRPr lang="en-US"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L="0" algn="just">
                  <a:lnSpc>
                    <a:spcPct val="125000"/>
                  </a:lnSpc>
                  <a:spcBef>
                    <a:spcPts val="600"/>
                  </a:spcBef>
                  <a:defRPr/>
                </a:pP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gn="just">
                  <a:lnSpc>
                    <a:spcPct val="150000"/>
                  </a:lnSpc>
                  <a:spcBef>
                    <a:spcPts val="600"/>
                  </a:spcBef>
                  <a:buNone/>
                  <a:defRPr/>
                </a:pPr>
                <a:endParaRPr lang="zh-CN" altLang="zh-CN" sz="24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228600" marR="0" lvl="0" indent="-228600" algn="just" defTabSz="914400" rtl="0" eaLnBrk="1" fontAlgn="auto" latinLnBrk="0" hangingPunct="1">
                  <a:lnSpc>
                    <a:spcPct val="150000"/>
                  </a:lnSpc>
                  <a:spcBef>
                    <a:spcPts val="600"/>
                  </a:spcBef>
                  <a:spcAft>
                    <a:spcPts val="0"/>
                  </a:spcAft>
                  <a:buClrTx/>
                  <a:buSzTx/>
                  <a:buFont typeface="Arial" panose="020B0604020202020204" pitchFamily="34" charset="0"/>
                  <a:buChar char="•"/>
                  <a:tabLst/>
                  <a:defRPr/>
                </a:pPr>
                <a:endParaRPr lang="en-US" altLang="zh-CN" sz="2400" b="1" dirty="0">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45000"/>
                  </a:lnSpc>
                </a:pPr>
                <a:endParaRPr lang="en-US" altLang="zh-CN"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45000"/>
                  </a:lnSpc>
                </a:pPr>
                <a:endParaRPr lang="en-US"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FAA43BCC-C60C-44E6-A203-C635002B3E8F}"/>
                  </a:ext>
                </a:extLst>
              </p:cNvPr>
              <p:cNvSpPr>
                <a:spLocks noGrp="1" noRot="1" noChangeAspect="1" noMove="1" noResize="1" noEditPoints="1" noAdjustHandles="1" noChangeArrowheads="1" noChangeShapeType="1" noTextEdit="1"/>
              </p:cNvSpPr>
              <p:nvPr>
                <p:ph idx="1"/>
              </p:nvPr>
            </p:nvSpPr>
            <p:spPr>
              <a:xfrm>
                <a:off x="838200" y="1451946"/>
                <a:ext cx="11084997" cy="5406054"/>
              </a:xfrm>
              <a:blipFill>
                <a:blip r:embed="rId4"/>
                <a:stretch>
                  <a:fillRect l="-880" r="-825"/>
                </a:stretch>
              </a:blipFill>
            </p:spPr>
            <p:txBody>
              <a:bodyPr/>
              <a:lstStyle/>
              <a:p>
                <a:r>
                  <a:rPr lang="zh-CN" altLang="en-US">
                    <a:noFill/>
                  </a:rPr>
                  <a:t> </a:t>
                </a:r>
              </a:p>
            </p:txBody>
          </p:sp>
        </mc:Fallback>
      </mc:AlternateContent>
      <p:graphicFrame>
        <p:nvGraphicFramePr>
          <p:cNvPr id="9" name="对象 8">
            <a:extLst>
              <a:ext uri="{FF2B5EF4-FFF2-40B4-BE49-F238E27FC236}">
                <a16:creationId xmlns:a16="http://schemas.microsoft.com/office/drawing/2014/main" id="{93FFBF4D-4ADF-45BD-9549-257E912570B6}"/>
              </a:ext>
            </a:extLst>
          </p:cNvPr>
          <p:cNvGraphicFramePr>
            <a:graphicFrameLocks noChangeAspect="1"/>
          </p:cNvGraphicFramePr>
          <p:nvPr/>
        </p:nvGraphicFramePr>
        <p:xfrm>
          <a:off x="0" y="457200"/>
          <a:ext cx="114300" cy="204788"/>
        </p:xfrm>
        <a:graphic>
          <a:graphicData uri="http://schemas.openxmlformats.org/presentationml/2006/ole">
            <mc:AlternateContent xmlns:mc="http://schemas.openxmlformats.org/markup-compatibility/2006">
              <mc:Choice xmlns:v="urn:schemas-microsoft-com:vml" Requires="v">
                <p:oleObj spid="_x0000_s15440" r:id="rId5" imgW="114201" imgH="203024" progId="Equation.3">
                  <p:embed/>
                </p:oleObj>
              </mc:Choice>
              <mc:Fallback>
                <p:oleObj r:id="rId5" imgW="114201" imgH="203024" progId="Equation.3">
                  <p:embed/>
                  <p:pic>
                    <p:nvPicPr>
                      <p:cNvPr id="9" name="对象 8">
                        <a:extLst>
                          <a:ext uri="{FF2B5EF4-FFF2-40B4-BE49-F238E27FC236}">
                            <a16:creationId xmlns:a16="http://schemas.microsoft.com/office/drawing/2014/main" id="{93FFBF4D-4ADF-45BD-9549-257E912570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57200"/>
                        <a:ext cx="114300"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108145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8A9E2-1718-4A1C-9BBC-6F0D26D4471A}"/>
              </a:ext>
            </a:extLst>
          </p:cNvPr>
          <p:cNvSpPr>
            <a:spLocks noGrp="1"/>
          </p:cNvSpPr>
          <p:nvPr>
            <p:ph type="title"/>
          </p:nvPr>
        </p:nvSpPr>
        <p:spPr/>
        <p:txBody>
          <a:bodyPr/>
          <a:lstStyle/>
          <a:p>
            <a:r>
              <a:rPr lang="en-US" altLang="zh-CN" sz="4400" b="1" dirty="0">
                <a:solidFill>
                  <a:srgbClr val="0000FF"/>
                </a:solidFill>
                <a:effectLst/>
                <a:latin typeface="宋体" panose="02010600030101010101" pitchFamily="2" charset="-122"/>
                <a:ea typeface="宋体" panose="02010600030101010101" pitchFamily="2" charset="-122"/>
              </a:rPr>
              <a:t>1.</a:t>
            </a:r>
            <a:r>
              <a:rPr lang="zh-CN" altLang="en-US" sz="4400" b="1" dirty="0">
                <a:solidFill>
                  <a:srgbClr val="0000FF"/>
                </a:solidFill>
                <a:effectLst/>
                <a:latin typeface="黑体" panose="02010609060101010101" pitchFamily="49" charset="-122"/>
                <a:ea typeface="黑体" panose="02010609060101010101" pitchFamily="49" charset="-122"/>
              </a:rPr>
              <a:t>证据理论模型</a:t>
            </a:r>
            <a:endParaRPr lang="zh-CN" altLang="en-US" dirty="0"/>
          </a:p>
        </p:txBody>
      </p:sp>
      <p:sp>
        <p:nvSpPr>
          <p:cNvPr id="3" name="内容占位符 2">
            <a:extLst>
              <a:ext uri="{FF2B5EF4-FFF2-40B4-BE49-F238E27FC236}">
                <a16:creationId xmlns:a16="http://schemas.microsoft.com/office/drawing/2014/main" id="{FAA43BCC-C60C-44E6-A203-C635002B3E8F}"/>
              </a:ext>
            </a:extLst>
          </p:cNvPr>
          <p:cNvSpPr>
            <a:spLocks noGrp="1"/>
          </p:cNvSpPr>
          <p:nvPr>
            <p:ph idx="1"/>
          </p:nvPr>
        </p:nvSpPr>
        <p:spPr>
          <a:xfrm>
            <a:off x="838200" y="1451946"/>
            <a:ext cx="11084997" cy="5406054"/>
          </a:xfrm>
        </p:spPr>
        <p:txBody>
          <a:bodyPr>
            <a:noAutofit/>
          </a:bodyPr>
          <a:lstStyle/>
          <a:p>
            <a:pPr marL="228600" marR="0" lvl="0" indent="-228600" algn="just" defTabSz="914400" rtl="0" eaLnBrk="1" fontAlgn="auto" latinLnBrk="0" hangingPunct="1">
              <a:lnSpc>
                <a:spcPct val="150000"/>
              </a:lnSpc>
              <a:spcBef>
                <a:spcPts val="600"/>
              </a:spcBef>
              <a:spcAft>
                <a:spcPts val="0"/>
              </a:spcAft>
              <a:buClrTx/>
              <a:buSzTx/>
              <a:buFont typeface="Arial" panose="020B0604020202020204" pitchFamily="34" charset="0"/>
              <a:buChar char="•"/>
              <a:tabLst/>
              <a:defRPr/>
            </a:pPr>
            <a:r>
              <a:rPr kumimoji="0" lang="zh-CN" altLang="en-US" sz="24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信任的标准化</a:t>
            </a:r>
            <a:endParaRPr lang="en-US" altLang="zh-CN" sz="2400" b="1" dirty="0">
              <a:solidFill>
                <a:srgbClr val="FF0000"/>
              </a:solidFill>
              <a:latin typeface="微软雅黑" panose="020B0503020204020204" pitchFamily="34" charset="-122"/>
              <a:ea typeface="微软雅黑" panose="020B0503020204020204" pitchFamily="34" charset="-122"/>
            </a:endParaRPr>
          </a:p>
          <a:p>
            <a:pPr marL="0" algn="just">
              <a:lnSpc>
                <a:spcPct val="125000"/>
              </a:lnSpc>
              <a:spcBef>
                <a:spcPts val="600"/>
              </a:spcBef>
              <a:defRPr/>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假定第三个传感器报告了关于目标飞机的一个冲突的证据</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gn="ctr">
              <a:lnSpc>
                <a:spcPct val="125000"/>
              </a:lnSpc>
              <a:spcBef>
                <a:spcPts val="600"/>
              </a:spcBef>
              <a:buNone/>
              <a:defRPr/>
            </a:pPr>
            <a:r>
              <a:rPr kumimoji="0" lang="en-US" altLang="zh-CN" sz="24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400" b="1" i="0" u="none" strike="noStrike" cap="none" normalizeH="0" baseline="-3000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 = 0.95       </a:t>
            </a:r>
            <a:r>
              <a:rPr kumimoji="0" lang="en-US" altLang="zh-CN" sz="24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400" b="1" i="0" u="none" strike="noStrike" cap="none" normalizeH="0" baseline="-3000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0.05</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marL="0" indent="0" algn="just">
              <a:lnSpc>
                <a:spcPct val="125000"/>
              </a:lnSpc>
              <a:spcBef>
                <a:spcPts val="600"/>
              </a:spcBef>
              <a:buNone/>
              <a:defRPr/>
            </a:pPr>
            <a:endParaRPr lang="en-US" altLang="zh-CN"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marL="0" indent="0" algn="just">
              <a:lnSpc>
                <a:spcPct val="125000"/>
              </a:lnSpc>
              <a:spcBef>
                <a:spcPts val="600"/>
              </a:spcBef>
              <a:buNone/>
              <a:defRPr/>
            </a:pPr>
            <a:endParaRPr lang="en-US"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indent="0" algn="just">
              <a:lnSpc>
                <a:spcPts val="1560"/>
              </a:lnSpc>
              <a:spcBef>
                <a:spcPts val="1800"/>
              </a:spcBef>
              <a:buNone/>
            </a:pP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indent="0" algn="just">
              <a:lnSpc>
                <a:spcPts val="1560"/>
              </a:lnSpc>
              <a:spcBef>
                <a:spcPts val="1800"/>
              </a:spcBef>
              <a:buNone/>
            </a:pPr>
            <a:endPar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endParaRPr>
          </a:p>
          <a:p>
            <a:pPr indent="0" algn="just">
              <a:lnSpc>
                <a:spcPts val="1560"/>
              </a:lnSpc>
              <a:spcBef>
                <a:spcPts val="1800"/>
              </a:spcBef>
              <a:buNone/>
            </a:pPr>
            <a:endParaRPr lang="zh-CN" altLang="zh-CN" sz="24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28600" marR="0" lvl="0" indent="-228600" algn="just" defTabSz="914400" rtl="0" eaLnBrk="1" fontAlgn="auto" latinLnBrk="0" hangingPunct="1">
              <a:lnSpc>
                <a:spcPct val="150000"/>
              </a:lnSpc>
              <a:spcBef>
                <a:spcPts val="600"/>
              </a:spcBef>
              <a:spcAft>
                <a:spcPts val="0"/>
              </a:spcAft>
              <a:buClrTx/>
              <a:buSzTx/>
              <a:buFont typeface="Arial" panose="020B0604020202020204" pitchFamily="34" charset="0"/>
              <a:buChar char="•"/>
              <a:tabLst/>
              <a:defRPr/>
            </a:pPr>
            <a:endParaRPr lang="en-US" altLang="zh-CN" sz="2400" b="1" dirty="0">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45000"/>
              </a:lnSpc>
            </a:pPr>
            <a:endParaRPr lang="en-US" altLang="zh-CN"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45000"/>
              </a:lnSpc>
            </a:pPr>
            <a:endParaRPr lang="en-US"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9" name="对象 8">
            <a:extLst>
              <a:ext uri="{FF2B5EF4-FFF2-40B4-BE49-F238E27FC236}">
                <a16:creationId xmlns:a16="http://schemas.microsoft.com/office/drawing/2014/main" id="{93FFBF4D-4ADF-45BD-9549-257E912570B6}"/>
              </a:ext>
            </a:extLst>
          </p:cNvPr>
          <p:cNvGraphicFramePr>
            <a:graphicFrameLocks noChangeAspect="1"/>
          </p:cNvGraphicFramePr>
          <p:nvPr/>
        </p:nvGraphicFramePr>
        <p:xfrm>
          <a:off x="0" y="457200"/>
          <a:ext cx="114300" cy="204788"/>
        </p:xfrm>
        <a:graphic>
          <a:graphicData uri="http://schemas.openxmlformats.org/presentationml/2006/ole">
            <mc:AlternateContent xmlns:mc="http://schemas.openxmlformats.org/markup-compatibility/2006">
              <mc:Choice xmlns:v="urn:schemas-microsoft-com:vml" Requires="v">
                <p:oleObj spid="_x0000_s16463" r:id="rId4" imgW="114201" imgH="203024" progId="Equation.3">
                  <p:embed/>
                </p:oleObj>
              </mc:Choice>
              <mc:Fallback>
                <p:oleObj r:id="rId4" imgW="114201" imgH="203024" progId="Equation.3">
                  <p:embed/>
                  <p:pic>
                    <p:nvPicPr>
                      <p:cNvPr id="9" name="对象 8">
                        <a:extLst>
                          <a:ext uri="{FF2B5EF4-FFF2-40B4-BE49-F238E27FC236}">
                            <a16:creationId xmlns:a16="http://schemas.microsoft.com/office/drawing/2014/main" id="{93FFBF4D-4ADF-45BD-9549-257E912570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57200"/>
                        <a:ext cx="114300"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表格 5">
            <a:extLst>
              <a:ext uri="{FF2B5EF4-FFF2-40B4-BE49-F238E27FC236}">
                <a16:creationId xmlns:a16="http://schemas.microsoft.com/office/drawing/2014/main" id="{B99D3C4A-843F-4637-AAFE-2DE0668205C1}"/>
              </a:ext>
            </a:extLst>
          </p:cNvPr>
          <p:cNvGraphicFramePr>
            <a:graphicFrameLocks noGrp="1"/>
          </p:cNvGraphicFramePr>
          <p:nvPr/>
        </p:nvGraphicFramePr>
        <p:xfrm>
          <a:off x="524284" y="3305210"/>
          <a:ext cx="11143432" cy="1568914"/>
        </p:xfrm>
        <a:graphic>
          <a:graphicData uri="http://schemas.openxmlformats.org/drawingml/2006/table">
            <a:tbl>
              <a:tblPr>
                <a:tableStyleId>{16D9F66E-5EB9-4882-86FB-DCBF35E3C3E4}</a:tableStyleId>
              </a:tblPr>
              <a:tblGrid>
                <a:gridCol w="2350513">
                  <a:extLst>
                    <a:ext uri="{9D8B030D-6E8A-4147-A177-3AD203B41FA5}">
                      <a16:colId xmlns:a16="http://schemas.microsoft.com/office/drawing/2014/main" val="4103612431"/>
                    </a:ext>
                  </a:extLst>
                </a:gridCol>
                <a:gridCol w="2813515">
                  <a:extLst>
                    <a:ext uri="{9D8B030D-6E8A-4147-A177-3AD203B41FA5}">
                      <a16:colId xmlns:a16="http://schemas.microsoft.com/office/drawing/2014/main" val="534769179"/>
                    </a:ext>
                  </a:extLst>
                </a:gridCol>
                <a:gridCol w="3261494">
                  <a:extLst>
                    <a:ext uri="{9D8B030D-6E8A-4147-A177-3AD203B41FA5}">
                      <a16:colId xmlns:a16="http://schemas.microsoft.com/office/drawing/2014/main" val="2886888"/>
                    </a:ext>
                  </a:extLst>
                </a:gridCol>
                <a:gridCol w="2717910">
                  <a:extLst>
                    <a:ext uri="{9D8B030D-6E8A-4147-A177-3AD203B41FA5}">
                      <a16:colId xmlns:a16="http://schemas.microsoft.com/office/drawing/2014/main" val="898448558"/>
                    </a:ext>
                  </a:extLst>
                </a:gridCol>
              </a:tblGrid>
              <a:tr h="711418">
                <a:tc>
                  <a:txBody>
                    <a:bodyPr/>
                    <a:lstStyle/>
                    <a:p>
                      <a:pPr algn="just">
                        <a:lnSpc>
                          <a:spcPts val="1560"/>
                        </a:lnSpc>
                      </a:pPr>
                      <a:r>
                        <a:rPr lang="en-US" sz="2400" b="1">
                          <a:effectLst/>
                          <a:latin typeface="Times New Roman" panose="02020603050405020304" pitchFamily="18" charset="0"/>
                          <a:cs typeface="Times New Roman" panose="02020603050405020304" pitchFamily="18" charset="0"/>
                        </a:rPr>
                        <a:t> </a:t>
                      </a:r>
                      <a:endParaRPr lang="zh-CN" sz="1400" b="1">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ts val="1560"/>
                        </a:lnSpc>
                      </a:pPr>
                      <a:r>
                        <a:rPr lang="en-US" sz="2400" b="1" dirty="0" err="1">
                          <a:effectLst/>
                          <a:latin typeface="Times New Roman" panose="02020603050405020304" pitchFamily="18" charset="0"/>
                          <a:cs typeface="Times New Roman" panose="02020603050405020304" pitchFamily="18" charset="0"/>
                        </a:rPr>
                        <a:t>m</a:t>
                      </a:r>
                      <a:r>
                        <a:rPr lang="en-US" sz="2400" b="1" baseline="-25000" dirty="0" err="1">
                          <a:effectLst/>
                          <a:latin typeface="Times New Roman" panose="02020603050405020304" pitchFamily="18" charset="0"/>
                          <a:cs typeface="Times New Roman" panose="02020603050405020304" pitchFamily="18" charset="0"/>
                        </a:rPr>
                        <a:t>1</a:t>
                      </a:r>
                      <a:r>
                        <a:rPr lang="en-US" sz="2400" b="1" dirty="0">
                          <a:effectLst/>
                          <a:latin typeface="Times New Roman" panose="02020603050405020304" pitchFamily="18" charset="0"/>
                          <a:cs typeface="Times New Roman" panose="02020603050405020304" pitchFamily="18" charset="0"/>
                        </a:rPr>
                        <a:t> </a:t>
                      </a:r>
                      <a:r>
                        <a:rPr lang="en-US" sz="2400" b="1" dirty="0">
                          <a:effectLst/>
                          <a:latin typeface="Times New Roman" panose="02020603050405020304" pitchFamily="18" charset="0"/>
                          <a:cs typeface="Times New Roman" panose="02020603050405020304" pitchFamily="18" charset="0"/>
                          <a:sym typeface="Symbol" panose="05050102010706020507" pitchFamily="18" charset="2"/>
                        </a:rPr>
                        <a:t></a:t>
                      </a:r>
                      <a:r>
                        <a:rPr lang="en-US" sz="2400" b="1" dirty="0">
                          <a:effectLst/>
                          <a:latin typeface="Times New Roman" panose="02020603050405020304" pitchFamily="18" charset="0"/>
                          <a:cs typeface="Times New Roman" panose="02020603050405020304" pitchFamily="18" charset="0"/>
                        </a:rPr>
                        <a:t> </a:t>
                      </a:r>
                      <a:r>
                        <a:rPr lang="en-US" sz="2400" b="1" dirty="0" err="1">
                          <a:effectLst/>
                          <a:latin typeface="Times New Roman" panose="02020603050405020304" pitchFamily="18" charset="0"/>
                          <a:cs typeface="Times New Roman" panose="02020603050405020304" pitchFamily="18" charset="0"/>
                        </a:rPr>
                        <a:t>m</a:t>
                      </a:r>
                      <a:r>
                        <a:rPr lang="en-US" sz="2400" b="1" baseline="-25000" dirty="0" err="1">
                          <a:effectLst/>
                          <a:latin typeface="Times New Roman" panose="02020603050405020304" pitchFamily="18" charset="0"/>
                          <a:cs typeface="Times New Roman" panose="02020603050405020304" pitchFamily="18" charset="0"/>
                        </a:rPr>
                        <a:t>2</a:t>
                      </a:r>
                      <a:r>
                        <a:rPr lang="en-US" sz="2400" b="1" dirty="0">
                          <a:effectLst/>
                          <a:latin typeface="Times New Roman" panose="02020603050405020304" pitchFamily="18" charset="0"/>
                          <a:cs typeface="Times New Roman" panose="02020603050405020304" pitchFamily="18" charset="0"/>
                        </a:rPr>
                        <a:t> ({B})=0.90</a:t>
                      </a:r>
                      <a:endParaRPr lang="zh-CN" sz="1400" b="1"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ts val="1560"/>
                        </a:lnSpc>
                      </a:pPr>
                      <a:r>
                        <a:rPr lang="en-US" sz="2400" b="1" dirty="0" err="1">
                          <a:effectLst/>
                          <a:latin typeface="Times New Roman" panose="02020603050405020304" pitchFamily="18" charset="0"/>
                          <a:cs typeface="Times New Roman" panose="02020603050405020304" pitchFamily="18" charset="0"/>
                        </a:rPr>
                        <a:t>m</a:t>
                      </a:r>
                      <a:r>
                        <a:rPr lang="en-US" sz="2400" b="1" baseline="-25000" dirty="0" err="1">
                          <a:effectLst/>
                          <a:latin typeface="Times New Roman" panose="02020603050405020304" pitchFamily="18" charset="0"/>
                          <a:cs typeface="Times New Roman" panose="02020603050405020304" pitchFamily="18" charset="0"/>
                        </a:rPr>
                        <a:t>1</a:t>
                      </a:r>
                      <a:r>
                        <a:rPr lang="en-US" sz="2400" b="1" dirty="0">
                          <a:effectLst/>
                          <a:latin typeface="Times New Roman" panose="02020603050405020304" pitchFamily="18" charset="0"/>
                          <a:cs typeface="Times New Roman" panose="02020603050405020304" pitchFamily="18" charset="0"/>
                        </a:rPr>
                        <a:t> </a:t>
                      </a:r>
                      <a:r>
                        <a:rPr lang="en-US" sz="2400" b="1" dirty="0">
                          <a:effectLst/>
                          <a:latin typeface="Times New Roman" panose="02020603050405020304" pitchFamily="18" charset="0"/>
                          <a:cs typeface="Times New Roman" panose="02020603050405020304" pitchFamily="18" charset="0"/>
                          <a:sym typeface="Symbol" panose="05050102010706020507" pitchFamily="18" charset="2"/>
                        </a:rPr>
                        <a:t></a:t>
                      </a:r>
                      <a:r>
                        <a:rPr lang="en-US" sz="2400" b="1" dirty="0">
                          <a:effectLst/>
                          <a:latin typeface="Times New Roman" panose="02020603050405020304" pitchFamily="18" charset="0"/>
                          <a:cs typeface="Times New Roman" panose="02020603050405020304" pitchFamily="18" charset="0"/>
                        </a:rPr>
                        <a:t> </a:t>
                      </a:r>
                      <a:r>
                        <a:rPr lang="en-US" sz="2400" b="1" dirty="0" err="1">
                          <a:effectLst/>
                          <a:latin typeface="Times New Roman" panose="02020603050405020304" pitchFamily="18" charset="0"/>
                          <a:cs typeface="Times New Roman" panose="02020603050405020304" pitchFamily="18" charset="0"/>
                        </a:rPr>
                        <a:t>m</a:t>
                      </a:r>
                      <a:r>
                        <a:rPr lang="en-US" sz="2400" b="1" baseline="-25000" dirty="0" err="1">
                          <a:effectLst/>
                          <a:latin typeface="Times New Roman" panose="02020603050405020304" pitchFamily="18" charset="0"/>
                          <a:cs typeface="Times New Roman" panose="02020603050405020304" pitchFamily="18" charset="0"/>
                        </a:rPr>
                        <a:t>2</a:t>
                      </a:r>
                      <a:r>
                        <a:rPr lang="en-US" sz="2400" b="1" dirty="0">
                          <a:effectLst/>
                          <a:latin typeface="Times New Roman" panose="02020603050405020304" pitchFamily="18" charset="0"/>
                          <a:cs typeface="Times New Roman" panose="02020603050405020304" pitchFamily="18" charset="0"/>
                        </a:rPr>
                        <a:t> ({B , F})=0.07</a:t>
                      </a:r>
                      <a:endParaRPr lang="zh-CN" sz="1400" b="1"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ts val="1560"/>
                        </a:lnSpc>
                      </a:pPr>
                      <a:r>
                        <a:rPr lang="en-US" sz="2400" b="1" dirty="0" err="1">
                          <a:effectLst/>
                          <a:latin typeface="Times New Roman" panose="02020603050405020304" pitchFamily="18" charset="0"/>
                          <a:cs typeface="Times New Roman" panose="02020603050405020304" pitchFamily="18" charset="0"/>
                        </a:rPr>
                        <a:t>m</a:t>
                      </a:r>
                      <a:r>
                        <a:rPr lang="en-US" sz="2400" b="1" baseline="-25000" dirty="0" err="1">
                          <a:effectLst/>
                          <a:latin typeface="Times New Roman" panose="02020603050405020304" pitchFamily="18" charset="0"/>
                          <a:cs typeface="Times New Roman" panose="02020603050405020304" pitchFamily="18" charset="0"/>
                        </a:rPr>
                        <a:t>1</a:t>
                      </a:r>
                      <a:r>
                        <a:rPr lang="en-US" sz="2400" b="1" dirty="0">
                          <a:effectLst/>
                          <a:latin typeface="Times New Roman" panose="02020603050405020304" pitchFamily="18" charset="0"/>
                          <a:cs typeface="Times New Roman" panose="02020603050405020304" pitchFamily="18" charset="0"/>
                        </a:rPr>
                        <a:t> </a:t>
                      </a:r>
                      <a:r>
                        <a:rPr lang="en-US" sz="2400" b="1" dirty="0">
                          <a:effectLst/>
                          <a:latin typeface="Times New Roman" panose="02020603050405020304" pitchFamily="18" charset="0"/>
                          <a:cs typeface="Times New Roman" panose="02020603050405020304" pitchFamily="18" charset="0"/>
                          <a:sym typeface="Symbol" panose="05050102010706020507" pitchFamily="18" charset="2"/>
                        </a:rPr>
                        <a:t></a:t>
                      </a:r>
                      <a:r>
                        <a:rPr lang="en-US" sz="2400" b="1" dirty="0">
                          <a:effectLst/>
                          <a:latin typeface="Times New Roman" panose="02020603050405020304" pitchFamily="18" charset="0"/>
                          <a:cs typeface="Times New Roman" panose="02020603050405020304" pitchFamily="18" charset="0"/>
                        </a:rPr>
                        <a:t> </a:t>
                      </a:r>
                      <a:r>
                        <a:rPr lang="en-US" sz="2400" b="1" dirty="0" err="1">
                          <a:effectLst/>
                          <a:latin typeface="Times New Roman" panose="02020603050405020304" pitchFamily="18" charset="0"/>
                          <a:cs typeface="Times New Roman" panose="02020603050405020304" pitchFamily="18" charset="0"/>
                        </a:rPr>
                        <a:t>m</a:t>
                      </a:r>
                      <a:r>
                        <a:rPr lang="en-US" sz="2400" b="1" baseline="-25000" dirty="0" err="1">
                          <a:effectLst/>
                          <a:latin typeface="Times New Roman" panose="02020603050405020304" pitchFamily="18" charset="0"/>
                          <a:cs typeface="Times New Roman" panose="02020603050405020304" pitchFamily="18" charset="0"/>
                        </a:rPr>
                        <a:t>2</a:t>
                      </a:r>
                      <a:r>
                        <a:rPr lang="en-US" sz="2400" b="1" dirty="0">
                          <a:effectLst/>
                          <a:latin typeface="Times New Roman" panose="02020603050405020304" pitchFamily="18" charset="0"/>
                          <a:cs typeface="Times New Roman" panose="02020603050405020304" pitchFamily="18" charset="0"/>
                        </a:rPr>
                        <a:t> ({</a:t>
                      </a:r>
                      <a:r>
                        <a:rPr lang="en-US" sz="2400" b="1" dirty="0">
                          <a:effectLst/>
                          <a:latin typeface="Times New Roman" panose="02020603050405020304" pitchFamily="18" charset="0"/>
                          <a:cs typeface="Times New Roman" panose="02020603050405020304" pitchFamily="18" charset="0"/>
                          <a:sym typeface="Symbol" panose="05050102010706020507" pitchFamily="18" charset="2"/>
                        </a:rPr>
                        <a:t></a:t>
                      </a:r>
                      <a:r>
                        <a:rPr lang="en-US" sz="2400" b="1" dirty="0">
                          <a:effectLst/>
                          <a:latin typeface="Times New Roman" panose="02020603050405020304" pitchFamily="18" charset="0"/>
                          <a:cs typeface="Times New Roman" panose="02020603050405020304" pitchFamily="18" charset="0"/>
                        </a:rPr>
                        <a:t>})=0.03</a:t>
                      </a:r>
                      <a:endParaRPr lang="zh-CN" sz="1400" b="1"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241020058"/>
                  </a:ext>
                </a:extLst>
              </a:tr>
              <a:tr h="428748">
                <a:tc>
                  <a:txBody>
                    <a:bodyPr/>
                    <a:lstStyle/>
                    <a:p>
                      <a:pPr algn="ctr">
                        <a:lnSpc>
                          <a:spcPts val="1560"/>
                        </a:lnSpc>
                      </a:pPr>
                      <a:r>
                        <a:rPr lang="en-US" sz="2400" b="1">
                          <a:effectLst/>
                          <a:latin typeface="Times New Roman" panose="02020603050405020304" pitchFamily="18" charset="0"/>
                          <a:cs typeface="Times New Roman" panose="02020603050405020304" pitchFamily="18" charset="0"/>
                        </a:rPr>
                        <a:t>m</a:t>
                      </a:r>
                      <a:r>
                        <a:rPr lang="en-US" sz="2400" b="1" baseline="-25000">
                          <a:effectLst/>
                          <a:latin typeface="Times New Roman" panose="02020603050405020304" pitchFamily="18" charset="0"/>
                          <a:cs typeface="Times New Roman" panose="02020603050405020304" pitchFamily="18" charset="0"/>
                        </a:rPr>
                        <a:t>3</a:t>
                      </a:r>
                      <a:r>
                        <a:rPr lang="en-US" sz="2400" b="1">
                          <a:effectLst/>
                          <a:latin typeface="Times New Roman" panose="02020603050405020304" pitchFamily="18" charset="0"/>
                          <a:cs typeface="Times New Roman" panose="02020603050405020304" pitchFamily="18" charset="0"/>
                        </a:rPr>
                        <a:t> ({A}) = 0.95</a:t>
                      </a:r>
                      <a:endParaRPr lang="zh-CN" sz="1400" b="1">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ts val="1560"/>
                        </a:lnSpc>
                      </a:pPr>
                      <a:r>
                        <a:rPr lang="en-US" sz="2400" b="1" dirty="0">
                          <a:effectLst/>
                          <a:latin typeface="Times New Roman" panose="02020603050405020304" pitchFamily="18" charset="0"/>
                          <a:cs typeface="Times New Roman" panose="02020603050405020304" pitchFamily="18" charset="0"/>
                          <a:sym typeface="Symbol" panose="05050102010706020507" pitchFamily="18" charset="2"/>
                        </a:rPr>
                        <a:t></a:t>
                      </a:r>
                      <a:r>
                        <a:rPr lang="en-US" sz="2400" b="1" dirty="0">
                          <a:effectLst/>
                          <a:latin typeface="Times New Roman" panose="02020603050405020304" pitchFamily="18" charset="0"/>
                          <a:cs typeface="Times New Roman" panose="02020603050405020304" pitchFamily="18" charset="0"/>
                        </a:rPr>
                        <a:t>  0.855</a:t>
                      </a:r>
                      <a:endParaRPr lang="zh-CN" sz="1400" b="1"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ts val="1560"/>
                        </a:lnSpc>
                      </a:pPr>
                      <a:r>
                        <a:rPr lang="en-US" sz="2400" b="1" dirty="0">
                          <a:effectLst/>
                          <a:latin typeface="Times New Roman" panose="02020603050405020304" pitchFamily="18" charset="0"/>
                          <a:cs typeface="Times New Roman" panose="02020603050405020304" pitchFamily="18" charset="0"/>
                          <a:sym typeface="Symbol" panose="05050102010706020507" pitchFamily="18" charset="2"/>
                        </a:rPr>
                        <a:t></a:t>
                      </a:r>
                      <a:r>
                        <a:rPr lang="en-US" sz="2400" b="1" dirty="0">
                          <a:effectLst/>
                          <a:latin typeface="Times New Roman" panose="02020603050405020304" pitchFamily="18" charset="0"/>
                          <a:cs typeface="Times New Roman" panose="02020603050405020304" pitchFamily="18" charset="0"/>
                        </a:rPr>
                        <a:t>  0.0665</a:t>
                      </a:r>
                      <a:endParaRPr lang="zh-CN" sz="1400" b="1"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ts val="1560"/>
                        </a:lnSpc>
                      </a:pPr>
                      <a:r>
                        <a:rPr lang="en-US" sz="2400" b="1" dirty="0">
                          <a:effectLst/>
                          <a:latin typeface="Times New Roman" panose="02020603050405020304" pitchFamily="18" charset="0"/>
                          <a:cs typeface="Times New Roman" panose="02020603050405020304" pitchFamily="18" charset="0"/>
                        </a:rPr>
                        <a:t>{A}  0.0285</a:t>
                      </a:r>
                      <a:endParaRPr lang="zh-CN" sz="1400" b="1"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242348333"/>
                  </a:ext>
                </a:extLst>
              </a:tr>
              <a:tr h="428748">
                <a:tc>
                  <a:txBody>
                    <a:bodyPr/>
                    <a:lstStyle/>
                    <a:p>
                      <a:pPr algn="ctr">
                        <a:lnSpc>
                          <a:spcPts val="1560"/>
                        </a:lnSpc>
                      </a:pPr>
                      <a:r>
                        <a:rPr lang="en-US" sz="2400" b="1">
                          <a:effectLst/>
                          <a:latin typeface="Times New Roman" panose="02020603050405020304" pitchFamily="18" charset="0"/>
                          <a:cs typeface="Times New Roman" panose="02020603050405020304" pitchFamily="18" charset="0"/>
                        </a:rPr>
                        <a:t>m</a:t>
                      </a:r>
                      <a:r>
                        <a:rPr lang="en-US" sz="2400" b="1" baseline="-25000">
                          <a:effectLst/>
                          <a:latin typeface="Times New Roman" panose="02020603050405020304" pitchFamily="18" charset="0"/>
                          <a:cs typeface="Times New Roman" panose="02020603050405020304" pitchFamily="18" charset="0"/>
                        </a:rPr>
                        <a:t>3</a:t>
                      </a:r>
                      <a:r>
                        <a:rPr lang="en-US" sz="2400" b="1">
                          <a:effectLst/>
                          <a:latin typeface="Times New Roman" panose="02020603050405020304" pitchFamily="18" charset="0"/>
                          <a:cs typeface="Times New Roman" panose="02020603050405020304" pitchFamily="18" charset="0"/>
                        </a:rPr>
                        <a:t> (</a:t>
                      </a:r>
                      <a:r>
                        <a:rPr lang="en-US" sz="2400" b="1">
                          <a:effectLst/>
                          <a:latin typeface="Times New Roman" panose="02020603050405020304" pitchFamily="18" charset="0"/>
                          <a:cs typeface="Times New Roman" panose="02020603050405020304" pitchFamily="18" charset="0"/>
                          <a:sym typeface="Symbol" panose="05050102010706020507" pitchFamily="18" charset="2"/>
                        </a:rPr>
                        <a:t></a:t>
                      </a:r>
                      <a:r>
                        <a:rPr lang="en-US" sz="2400" b="1">
                          <a:effectLst/>
                          <a:latin typeface="Times New Roman" panose="02020603050405020304" pitchFamily="18" charset="0"/>
                          <a:cs typeface="Times New Roman" panose="02020603050405020304" pitchFamily="18" charset="0"/>
                        </a:rPr>
                        <a:t>) = 0.05</a:t>
                      </a:r>
                      <a:endParaRPr lang="zh-CN" sz="1400" b="1">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ts val="1560"/>
                        </a:lnSpc>
                      </a:pPr>
                      <a:r>
                        <a:rPr lang="en-US" sz="2400" b="1" dirty="0">
                          <a:effectLst/>
                          <a:latin typeface="Times New Roman" panose="02020603050405020304" pitchFamily="18" charset="0"/>
                          <a:cs typeface="Times New Roman" panose="02020603050405020304" pitchFamily="18" charset="0"/>
                        </a:rPr>
                        <a:t>{B}  0.045</a:t>
                      </a:r>
                      <a:endParaRPr lang="zh-CN" sz="1400" b="1"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ts val="1560"/>
                        </a:lnSpc>
                      </a:pPr>
                      <a:r>
                        <a:rPr lang="en-US" sz="2400" b="1">
                          <a:effectLst/>
                          <a:latin typeface="Times New Roman" panose="02020603050405020304" pitchFamily="18" charset="0"/>
                          <a:cs typeface="Times New Roman" panose="02020603050405020304" pitchFamily="18" charset="0"/>
                        </a:rPr>
                        <a:t>{B , F}  0.0035</a:t>
                      </a:r>
                      <a:endParaRPr lang="zh-CN" sz="1400" b="1">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ts val="1560"/>
                        </a:lnSpc>
                      </a:pPr>
                      <a:r>
                        <a:rPr lang="en-US" sz="2400" b="1" dirty="0">
                          <a:effectLst/>
                          <a:latin typeface="Times New Roman" panose="02020603050405020304" pitchFamily="18" charset="0"/>
                          <a:cs typeface="Times New Roman" panose="02020603050405020304" pitchFamily="18" charset="0"/>
                          <a:sym typeface="Symbol" panose="05050102010706020507" pitchFamily="18" charset="2"/>
                        </a:rPr>
                        <a:t></a:t>
                      </a:r>
                      <a:r>
                        <a:rPr lang="en-US" sz="2400" b="1" dirty="0">
                          <a:effectLst/>
                          <a:latin typeface="Times New Roman" panose="02020603050405020304" pitchFamily="18" charset="0"/>
                          <a:cs typeface="Times New Roman" panose="02020603050405020304" pitchFamily="18" charset="0"/>
                        </a:rPr>
                        <a:t>  0.0015</a:t>
                      </a:r>
                      <a:endParaRPr lang="zh-CN" sz="1400" b="1"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630191740"/>
                  </a:ext>
                </a:extLst>
              </a:tr>
            </a:tbl>
          </a:graphicData>
        </a:graphic>
      </p:graphicFrame>
      <p:sp>
        <p:nvSpPr>
          <p:cNvPr id="8" name="文本框 7">
            <a:extLst>
              <a:ext uri="{FF2B5EF4-FFF2-40B4-BE49-F238E27FC236}">
                <a16:creationId xmlns:a16="http://schemas.microsoft.com/office/drawing/2014/main" id="{D4A0CC52-E196-430D-8C1B-C53B6B065A4D}"/>
              </a:ext>
            </a:extLst>
          </p:cNvPr>
          <p:cNvSpPr txBox="1"/>
          <p:nvPr/>
        </p:nvSpPr>
        <p:spPr>
          <a:xfrm>
            <a:off x="268803" y="5179612"/>
            <a:ext cx="12089622" cy="1200329"/>
          </a:xfrm>
          <a:prstGeom prst="rect">
            <a:avLst/>
          </a:prstGeom>
          <a:noFill/>
        </p:spPr>
        <p:txBody>
          <a:bodyPr wrap="square">
            <a:spAutoFit/>
          </a:bodyPr>
          <a:lstStyle/>
          <a:p>
            <a:pPr marL="0" marR="0" lvl="0" indent="274638"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400" b="1" i="0" u="none" strike="noStrike" cap="none" normalizeH="0" baseline="-3000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m</a:t>
            </a:r>
            <a:r>
              <a:rPr kumimoji="0" lang="en-US" altLang="zh-CN" sz="2400" b="1" i="0" u="none" strike="noStrike" cap="none" normalizeH="0" baseline="-3000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2</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m</a:t>
            </a:r>
            <a:r>
              <a:rPr kumimoji="0" lang="en-US" altLang="zh-CN" sz="2400" b="1" i="0" u="none" strike="noStrike" cap="none" normalizeH="0" baseline="-3000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3</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 = 0.0285                         </a:t>
            </a:r>
            <a:r>
              <a:rPr kumimoji="0" lang="en-US" altLang="zh-CN" sz="24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m</a:t>
            </a:r>
            <a:r>
              <a:rPr kumimoji="0" lang="en-US" altLang="zh-CN" sz="2400" b="1" i="0" u="none" strike="noStrike" cap="none" normalizeH="0" baseline="-3000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1</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m</a:t>
            </a:r>
            <a:r>
              <a:rPr kumimoji="0" lang="en-US" altLang="zh-CN" sz="2400" b="1" i="0" u="none" strike="noStrike" cap="none" normalizeH="0" baseline="-3000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2</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m</a:t>
            </a:r>
            <a:r>
              <a:rPr kumimoji="0" lang="en-US" altLang="zh-CN" sz="2400" b="1" i="0" u="none" strike="noStrike" cap="none" normalizeH="0" baseline="-3000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3</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({B}) = 0.045</a:t>
            </a:r>
            <a:endParaRPr kumimoji="0" lang="en-US" altLang="zh-CN" sz="2400" b="0" i="0" u="none" strike="noStrike" cap="none" normalizeH="0" baseline="0" dirty="0">
              <a:ln>
                <a:noFill/>
              </a:ln>
              <a:solidFill>
                <a:schemeClr val="tx1"/>
              </a:solidFill>
              <a:effectLst/>
              <a:sym typeface="Symbol" panose="05050102010706020507" pitchFamily="18" charset="2"/>
            </a:endParaRPr>
          </a:p>
          <a:p>
            <a:pPr marL="0" marR="0" lvl="0" indent="274638"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m</a:t>
            </a:r>
            <a:r>
              <a:rPr kumimoji="0" lang="en-US" altLang="zh-CN" sz="2400" b="1" i="0" u="none" strike="noStrike" cap="none" normalizeH="0" baseline="-3000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1</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m</a:t>
            </a:r>
            <a:r>
              <a:rPr kumimoji="0" lang="en-US" altLang="zh-CN" sz="2400" b="1" i="0" u="none" strike="noStrike" cap="none" normalizeH="0" baseline="-3000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2</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m</a:t>
            </a:r>
            <a:r>
              <a:rPr kumimoji="0" lang="en-US" altLang="zh-CN" sz="2400" b="1" i="0" u="none" strike="noStrike" cap="none" normalizeH="0" baseline="-3000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3</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({B , F}) = 0.0035                    </a:t>
            </a:r>
            <a:r>
              <a:rPr kumimoji="0" lang="en-US" altLang="zh-CN" sz="24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m</a:t>
            </a:r>
            <a:r>
              <a:rPr kumimoji="0" lang="en-US" altLang="zh-CN" sz="2400" b="1" i="0" u="none" strike="noStrike" cap="none" normalizeH="0" baseline="-3000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1</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m</a:t>
            </a:r>
            <a:r>
              <a:rPr kumimoji="0" lang="en-US" altLang="zh-CN" sz="2400" b="1" i="0" u="none" strike="noStrike" cap="none" normalizeH="0" baseline="-3000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2</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m</a:t>
            </a:r>
            <a:r>
              <a:rPr kumimoji="0" lang="en-US" altLang="zh-CN" sz="2400" b="1" i="0" u="none" strike="noStrike" cap="none" normalizeH="0" baseline="-3000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3</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0.855 + 0.0665 = 0.9215</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marL="0" marR="0" lvl="0" indent="274638"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m</a:t>
            </a:r>
            <a:r>
              <a:rPr kumimoji="0" lang="en-US" altLang="zh-CN" sz="2400" b="1" i="0" u="none" strike="noStrike" cap="none" normalizeH="0" baseline="-3000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1</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m</a:t>
            </a:r>
            <a:r>
              <a:rPr kumimoji="0" lang="en-US" altLang="zh-CN" sz="2400" b="1" i="0" u="none" strike="noStrike" cap="none" normalizeH="0" baseline="-3000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2</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m</a:t>
            </a:r>
            <a:r>
              <a:rPr kumimoji="0" lang="en-US" altLang="zh-CN" sz="2400" b="1" i="0" u="none" strike="noStrike" cap="none" normalizeH="0" baseline="-3000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3</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0.0015</a:t>
            </a:r>
            <a:r>
              <a:rPr kumimoji="0" lang="en-US" altLang="zh-CN" sz="2400" b="0" i="0" u="none" strike="noStrike" cap="none" normalizeH="0" baseline="0" dirty="0">
                <a:ln>
                  <a:noFill/>
                </a:ln>
                <a:solidFill>
                  <a:schemeClr val="tx1"/>
                </a:solidFill>
                <a:effectLst/>
                <a:sym typeface="Symbol" panose="05050102010706020507" pitchFamily="18" charset="2"/>
              </a:rPr>
              <a:t> </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p:txBody>
      </p:sp>
    </p:spTree>
    <p:extLst>
      <p:ext uri="{BB962C8B-B14F-4D97-AF65-F5344CB8AC3E}">
        <p14:creationId xmlns:p14="http://schemas.microsoft.com/office/powerpoint/2010/main" val="25782708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8A9E2-1718-4A1C-9BBC-6F0D26D4471A}"/>
              </a:ext>
            </a:extLst>
          </p:cNvPr>
          <p:cNvSpPr>
            <a:spLocks noGrp="1"/>
          </p:cNvSpPr>
          <p:nvPr>
            <p:ph type="title"/>
          </p:nvPr>
        </p:nvSpPr>
        <p:spPr/>
        <p:txBody>
          <a:bodyPr/>
          <a:lstStyle/>
          <a:p>
            <a:r>
              <a:rPr lang="en-US" altLang="zh-CN" sz="4400" b="1" dirty="0">
                <a:solidFill>
                  <a:srgbClr val="0000FF"/>
                </a:solidFill>
                <a:effectLst/>
                <a:latin typeface="宋体" panose="02010600030101010101" pitchFamily="2" charset="-122"/>
                <a:ea typeface="宋体" panose="02010600030101010101" pitchFamily="2" charset="-122"/>
              </a:rPr>
              <a:t>1.</a:t>
            </a:r>
            <a:r>
              <a:rPr lang="zh-CN" altLang="en-US" sz="4400" b="1" dirty="0">
                <a:solidFill>
                  <a:srgbClr val="0000FF"/>
                </a:solidFill>
                <a:effectLst/>
                <a:latin typeface="黑体" panose="02010609060101010101" pitchFamily="49" charset="-122"/>
                <a:ea typeface="黑体" panose="02010609060101010101" pitchFamily="49" charset="-122"/>
              </a:rPr>
              <a:t>证据理论模型</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AA43BCC-C60C-44E6-A203-C635002B3E8F}"/>
                  </a:ext>
                </a:extLst>
              </p:cNvPr>
              <p:cNvSpPr>
                <a:spLocks noGrp="1"/>
              </p:cNvSpPr>
              <p:nvPr>
                <p:ph idx="1"/>
              </p:nvPr>
            </p:nvSpPr>
            <p:spPr>
              <a:xfrm>
                <a:off x="838200" y="1451946"/>
                <a:ext cx="11084997" cy="5406054"/>
              </a:xfrm>
            </p:spPr>
            <p:txBody>
              <a:bodyPr>
                <a:noAutofit/>
              </a:bodyPr>
              <a:lstStyle/>
              <a:p>
                <a:pPr marL="228600" marR="0" lvl="0" indent="-228600" algn="just" defTabSz="914400" rtl="0" eaLnBrk="1" fontAlgn="auto" latinLnBrk="0" hangingPunct="1">
                  <a:lnSpc>
                    <a:spcPct val="150000"/>
                  </a:lnSpc>
                  <a:spcBef>
                    <a:spcPts val="600"/>
                  </a:spcBef>
                  <a:spcAft>
                    <a:spcPts val="0"/>
                  </a:spcAft>
                  <a:buClrTx/>
                  <a:buSzTx/>
                  <a:buFont typeface="Arial" panose="020B0604020202020204" pitchFamily="34" charset="0"/>
                  <a:buChar char="•"/>
                  <a:tabLst/>
                  <a:defRPr/>
                </a:pPr>
                <a:r>
                  <a:rPr kumimoji="0" lang="zh-CN" altLang="en-US" sz="24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信任的标准化</a:t>
                </a:r>
                <a:endParaRPr lang="en-US" altLang="zh-CN" sz="2400" b="1" dirty="0">
                  <a:solidFill>
                    <a:srgbClr val="FF0000"/>
                  </a:solidFill>
                  <a:latin typeface="微软雅黑" panose="020B0503020204020204" pitchFamily="34" charset="-122"/>
                  <a:ea typeface="微软雅黑" panose="020B0503020204020204" pitchFamily="34" charset="-122"/>
                </a:endParaRPr>
              </a:p>
              <a:p>
                <a:pPr marL="0" algn="just">
                  <a:lnSpc>
                    <a:spcPct val="125000"/>
                  </a:lnSpc>
                  <a:spcBef>
                    <a:spcPts val="600"/>
                  </a:spcBef>
                  <a:defRPr/>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假定第三个传感器报告了关于目标飞机的一个冲突的证据</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gn="ctr">
                  <a:lnSpc>
                    <a:spcPct val="125000"/>
                  </a:lnSpc>
                  <a:spcBef>
                    <a:spcPts val="600"/>
                  </a:spcBef>
                  <a:buNone/>
                  <a:defRPr/>
                </a:pPr>
                <a:r>
                  <a:rPr kumimoji="0" lang="en-US" altLang="zh-CN" sz="24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400" b="1" i="0" u="none" strike="noStrike" cap="none" normalizeH="0" baseline="-3000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 = 0.95       </a:t>
                </a:r>
                <a:r>
                  <a:rPr kumimoji="0" lang="en-US" altLang="zh-CN" sz="24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400" b="1" i="0" u="none" strike="noStrike" cap="none" normalizeH="0" baseline="-3000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0.05</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marL="0" indent="0" algn="just">
                  <a:lnSpc>
                    <a:spcPct val="125000"/>
                  </a:lnSpc>
                  <a:spcBef>
                    <a:spcPts val="600"/>
                  </a:spcBef>
                  <a:buNone/>
                  <a:defRPr/>
                </a:pPr>
                <a:endParaRPr lang="en-US" altLang="zh-CN"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marL="0" indent="0" algn="just">
                  <a:lnSpc>
                    <a:spcPct val="125000"/>
                  </a:lnSpc>
                  <a:spcBef>
                    <a:spcPts val="600"/>
                  </a:spcBef>
                  <a:buNone/>
                  <a:defRPr/>
                </a:pPr>
                <a:endParaRPr lang="en-US"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indent="0" algn="just">
                  <a:lnSpc>
                    <a:spcPts val="1560"/>
                  </a:lnSpc>
                  <a:spcBef>
                    <a:spcPts val="1800"/>
                  </a:spcBef>
                  <a:buNone/>
                </a:pP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indent="0" algn="just">
                  <a:lnSpc>
                    <a:spcPts val="1560"/>
                  </a:lnSpc>
                  <a:spcBef>
                    <a:spcPts val="1800"/>
                  </a:spcBef>
                  <a:buNone/>
                </a:pPr>
                <a:endPar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endParaRPr>
              </a:p>
              <a:p>
                <a:pPr indent="0" algn="just">
                  <a:lnSpc>
                    <a:spcPts val="1560"/>
                  </a:lnSpc>
                  <a:spcBef>
                    <a:spcPts val="1800"/>
                  </a:spcBef>
                  <a:buNone/>
                </a:pP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注意，我们有所有</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Mass</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之和必须等于</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1</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，即</a:t>
                </a:r>
                <a14:m>
                  <m:oMath xmlns:m="http://schemas.openxmlformats.org/officeDocument/2006/math">
                    <m:nary>
                      <m:naryPr>
                        <m:chr m:val="∑"/>
                        <m:supHide m:val="on"/>
                        <m:ctrlPr>
                          <a:rPr lang="zh-CN" altLang="zh-CN" sz="2400" b="1" i="1">
                            <a:effectLst/>
                            <a:latin typeface="Cambria Math" panose="02040503050406030204" pitchFamily="18" charset="0"/>
                            <a:ea typeface="Cambria Math" panose="02040503050406030204" pitchFamily="18" charset="0"/>
                          </a:rPr>
                        </m:ctrlPr>
                      </m:naryPr>
                      <m:sub>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𝑿</m:t>
                        </m:r>
                        <m:r>
                          <a:rPr lang="en-US" altLang="zh-CN" sz="2400" b="1" i="1">
                            <a:effectLst/>
                            <a:latin typeface="Cambria Math" panose="02040503050406030204" pitchFamily="18" charset="0"/>
                            <a:ea typeface="宋体" panose="02010600030101010101" pitchFamily="2" charset="-122"/>
                            <a:cs typeface="Cambria Math" panose="02040503050406030204" pitchFamily="18" charset="0"/>
                          </a:rPr>
                          <m:t>⊆</m:t>
                        </m:r>
                        <m:r>
                          <a:rPr lang="en-US" altLang="zh-CN" sz="2400" b="1" i="1">
                            <a:effectLst/>
                            <a:latin typeface="Cambria Math" panose="02040503050406030204" pitchFamily="18" charset="0"/>
                            <a:ea typeface="宋体" panose="02010600030101010101" pitchFamily="2" charset="-122"/>
                          </a:rPr>
                          <m:t>𝜣</m:t>
                        </m:r>
                      </m:sub>
                      <m:sup/>
                      <m:e>
                        <m:sSub>
                          <m:sSubPr>
                            <m:ctrlPr>
                              <a:rPr lang="zh-CN" altLang="zh-CN" sz="2400" b="1" i="1">
                                <a:effectLst/>
                                <a:latin typeface="Cambria Math" panose="02040503050406030204" pitchFamily="18" charset="0"/>
                                <a:ea typeface="Cambria Math" panose="02040503050406030204" pitchFamily="18" charset="0"/>
                              </a:rPr>
                            </m:ctrlPr>
                          </m:sSubPr>
                          <m:e>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𝒎</m:t>
                            </m:r>
                          </m:e>
                          <m:sub>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𝟏</m:t>
                            </m:r>
                          </m:sub>
                        </m:sSub>
                        <m:r>
                          <a:rPr lang="zh-CN" altLang="zh-CN" sz="2400" b="1" i="1">
                            <a:effectLst/>
                            <a:latin typeface="Cambria Math" panose="02040503050406030204" pitchFamily="18" charset="0"/>
                            <a:ea typeface="宋体" panose="02010600030101010101" pitchFamily="2" charset="-122"/>
                            <a:cs typeface="宋体" panose="02010600030101010101" pitchFamily="2" charset="-122"/>
                          </a:rPr>
                          <m:t>⊕</m:t>
                        </m:r>
                        <m:sSub>
                          <m:sSubPr>
                            <m:ctrlPr>
                              <a:rPr lang="zh-CN" altLang="zh-CN" sz="2400" b="1" i="1">
                                <a:effectLst/>
                                <a:latin typeface="Cambria Math" panose="02040503050406030204" pitchFamily="18" charset="0"/>
                                <a:ea typeface="Cambria Math" panose="02040503050406030204" pitchFamily="18" charset="0"/>
                              </a:rPr>
                            </m:ctrlPr>
                          </m:sSubPr>
                          <m:e>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𝒎</m:t>
                            </m:r>
                          </m:e>
                          <m:sub>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𝟐</m:t>
                            </m:r>
                          </m:sub>
                        </m:sSub>
                        <m:r>
                          <a:rPr lang="zh-CN" altLang="zh-CN" sz="2400" b="1" i="1">
                            <a:effectLst/>
                            <a:latin typeface="Cambria Math" panose="02040503050406030204" pitchFamily="18" charset="0"/>
                            <a:ea typeface="宋体" panose="02010600030101010101" pitchFamily="2" charset="-122"/>
                            <a:cs typeface="宋体" panose="02010600030101010101" pitchFamily="2" charset="-122"/>
                          </a:rPr>
                          <m:t>⊕</m:t>
                        </m:r>
                        <m:sSub>
                          <m:sSubPr>
                            <m:ctrlPr>
                              <a:rPr lang="zh-CN" altLang="zh-CN" sz="2400" b="1" i="1">
                                <a:effectLst/>
                                <a:latin typeface="Cambria Math" panose="02040503050406030204" pitchFamily="18" charset="0"/>
                                <a:ea typeface="Cambria Math" panose="02040503050406030204" pitchFamily="18" charset="0"/>
                              </a:rPr>
                            </m:ctrlPr>
                          </m:sSubPr>
                          <m:e>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𝒎</m:t>
                            </m:r>
                          </m:e>
                          <m:sub>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𝟑</m:t>
                            </m:r>
                          </m:sub>
                        </m:sSub>
                        <m:r>
                          <a:rPr lang="en-US" altLang="zh-CN" sz="2400" b="1" i="1">
                            <a:effectLst/>
                            <a:latin typeface="Cambria Math" panose="02040503050406030204" pitchFamily="18" charset="0"/>
                            <a:ea typeface="宋体" panose="02010600030101010101" pitchFamily="2" charset="-122"/>
                          </a:rPr>
                          <m:t> </m:t>
                        </m:r>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𝑿</m:t>
                        </m:r>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) = </m:t>
                        </m:r>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𝟏</m:t>
                        </m:r>
                      </m:e>
                    </m:nary>
                  </m:oMath>
                </a14:m>
                <a:r>
                  <a:rPr lang="zh-CN" altLang="en-US" sz="2400" dirty="0">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indent="0" algn="just">
                  <a:lnSpc>
                    <a:spcPct val="125000"/>
                  </a:lnSpc>
                  <a:spcBef>
                    <a:spcPts val="1200"/>
                  </a:spcBef>
                  <a:buNone/>
                </a:pPr>
                <a:r>
                  <a:rPr lang="zh-CN" altLang="zh-CN" sz="2400" b="1" dirty="0">
                    <a:effectLst/>
                    <a:latin typeface="微软雅黑" panose="020B0503020204020204" pitchFamily="34" charset="-122"/>
                    <a:ea typeface="微软雅黑" panose="020B0503020204020204" pitchFamily="34" charset="-122"/>
                    <a:cs typeface="Times New Roman" panose="02020603050405020304" pitchFamily="18" charset="0"/>
                  </a:rPr>
                  <a:t>其中求和</a:t>
                </a:r>
                <a:r>
                  <a:rPr lang="zh-CN" altLang="zh-CN" sz="2400" b="1"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只需</a:t>
                </a:r>
                <a:r>
                  <a:rPr lang="zh-CN" altLang="zh-CN" sz="2400" b="1" dirty="0">
                    <a:effectLst/>
                    <a:latin typeface="微软雅黑" panose="020B0503020204020204" pitchFamily="34" charset="-122"/>
                    <a:ea typeface="微软雅黑" panose="020B0503020204020204" pitchFamily="34" charset="-122"/>
                    <a:cs typeface="Times New Roman" panose="02020603050405020304" pitchFamily="18" charset="0"/>
                  </a:rPr>
                  <a:t>遍及所有的</a:t>
                </a:r>
                <a:r>
                  <a:rPr lang="zh-CN" altLang="zh-CN" sz="2400" b="1" dirty="0">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焦点元素</a:t>
                </a:r>
                <a:r>
                  <a:rPr lang="zh-CN" altLang="zh-CN" sz="2400" b="1"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但是，由于</a:t>
                </a:r>
                <a:r>
                  <a:rPr lang="en-US" altLang="zh-CN" sz="2400" b="1"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m1</a:t>
                </a:r>
                <a:r>
                  <a:rPr lang="en-US" altLang="zh-CN"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m</a:t>
                </a:r>
                <a:r>
                  <a:rPr lang="en-US" altLang="zh-CN" sz="2400" b="1"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2</a:t>
                </a:r>
                <a:r>
                  <a:rPr lang="en-US" altLang="zh-CN"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a:t>
                </a:r>
                <a:r>
                  <a:rPr lang="en-US" altLang="zh-CN"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m</a:t>
                </a:r>
                <a:r>
                  <a:rPr lang="en-US" altLang="zh-CN" sz="2400" b="1"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3</a:t>
                </a:r>
                <a:r>
                  <a:rPr lang="en-US" altLang="zh-CN"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a:t>
                </a:r>
                <a:r>
                  <a:rPr lang="en-US" altLang="zh-CN"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&gt; 0</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就产生了问题：该事实与</a:t>
                </a:r>
                <a:r>
                  <a:rPr lang="en-US" altLang="zh-CN"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m (</a:t>
                </a:r>
                <a:r>
                  <a:rPr lang="en-US" altLang="zh-CN"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 0</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之定义相矛盾。</a:t>
                </a:r>
              </a:p>
              <a:p>
                <a:pPr indent="0" algn="just">
                  <a:lnSpc>
                    <a:spcPts val="1560"/>
                  </a:lnSpc>
                  <a:spcBef>
                    <a:spcPts val="1800"/>
                  </a:spcBef>
                  <a:buNone/>
                </a:pPr>
                <a:endParaRPr lang="zh-CN" altLang="zh-CN" sz="24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28600" marR="0" lvl="0" indent="-228600" algn="just" defTabSz="914400" rtl="0" eaLnBrk="1" fontAlgn="auto" latinLnBrk="0" hangingPunct="1">
                  <a:lnSpc>
                    <a:spcPct val="150000"/>
                  </a:lnSpc>
                  <a:spcBef>
                    <a:spcPts val="600"/>
                  </a:spcBef>
                  <a:spcAft>
                    <a:spcPts val="0"/>
                  </a:spcAft>
                  <a:buClrTx/>
                  <a:buSzTx/>
                  <a:buFont typeface="Arial" panose="020B0604020202020204" pitchFamily="34" charset="0"/>
                  <a:buChar char="•"/>
                  <a:tabLst/>
                  <a:defRPr/>
                </a:pPr>
                <a:endParaRPr lang="en-US" altLang="zh-CN" sz="2400" b="1" dirty="0">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45000"/>
                  </a:lnSpc>
                </a:pPr>
                <a:endParaRPr lang="en-US" altLang="zh-CN"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45000"/>
                  </a:lnSpc>
                </a:pPr>
                <a:endParaRPr lang="en-US"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FAA43BCC-C60C-44E6-A203-C635002B3E8F}"/>
                  </a:ext>
                </a:extLst>
              </p:cNvPr>
              <p:cNvSpPr>
                <a:spLocks noGrp="1" noRot="1" noChangeAspect="1" noMove="1" noResize="1" noEditPoints="1" noAdjustHandles="1" noChangeArrowheads="1" noChangeShapeType="1" noTextEdit="1"/>
              </p:cNvSpPr>
              <p:nvPr>
                <p:ph idx="1"/>
              </p:nvPr>
            </p:nvSpPr>
            <p:spPr>
              <a:xfrm>
                <a:off x="838200" y="1451946"/>
                <a:ext cx="11084997" cy="5406054"/>
              </a:xfrm>
              <a:blipFill>
                <a:blip r:embed="rId4"/>
                <a:stretch>
                  <a:fillRect l="-770" r="-825"/>
                </a:stretch>
              </a:blipFill>
            </p:spPr>
            <p:txBody>
              <a:bodyPr/>
              <a:lstStyle/>
              <a:p>
                <a:r>
                  <a:rPr lang="zh-CN" altLang="en-US">
                    <a:noFill/>
                  </a:rPr>
                  <a:t> </a:t>
                </a:r>
              </a:p>
            </p:txBody>
          </p:sp>
        </mc:Fallback>
      </mc:AlternateContent>
      <p:graphicFrame>
        <p:nvGraphicFramePr>
          <p:cNvPr id="9" name="对象 8">
            <a:extLst>
              <a:ext uri="{FF2B5EF4-FFF2-40B4-BE49-F238E27FC236}">
                <a16:creationId xmlns:a16="http://schemas.microsoft.com/office/drawing/2014/main" id="{93FFBF4D-4ADF-45BD-9549-257E912570B6}"/>
              </a:ext>
            </a:extLst>
          </p:cNvPr>
          <p:cNvGraphicFramePr>
            <a:graphicFrameLocks noChangeAspect="1"/>
          </p:cNvGraphicFramePr>
          <p:nvPr/>
        </p:nvGraphicFramePr>
        <p:xfrm>
          <a:off x="0" y="457200"/>
          <a:ext cx="114300" cy="204788"/>
        </p:xfrm>
        <a:graphic>
          <a:graphicData uri="http://schemas.openxmlformats.org/presentationml/2006/ole">
            <mc:AlternateContent xmlns:mc="http://schemas.openxmlformats.org/markup-compatibility/2006">
              <mc:Choice xmlns:v="urn:schemas-microsoft-com:vml" Requires="v">
                <p:oleObj spid="_x0000_s14430" r:id="rId5" imgW="114201" imgH="203024" progId="Equation.3">
                  <p:embed/>
                </p:oleObj>
              </mc:Choice>
              <mc:Fallback>
                <p:oleObj r:id="rId5" imgW="114201" imgH="203024" progId="Equation.3">
                  <p:embed/>
                  <p:pic>
                    <p:nvPicPr>
                      <p:cNvPr id="9" name="对象 8">
                        <a:extLst>
                          <a:ext uri="{FF2B5EF4-FFF2-40B4-BE49-F238E27FC236}">
                            <a16:creationId xmlns:a16="http://schemas.microsoft.com/office/drawing/2014/main" id="{93FFBF4D-4ADF-45BD-9549-257E912570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57200"/>
                        <a:ext cx="114300"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表格 5">
            <a:extLst>
              <a:ext uri="{FF2B5EF4-FFF2-40B4-BE49-F238E27FC236}">
                <a16:creationId xmlns:a16="http://schemas.microsoft.com/office/drawing/2014/main" id="{B99D3C4A-843F-4637-AAFE-2DE0668205C1}"/>
              </a:ext>
            </a:extLst>
          </p:cNvPr>
          <p:cNvGraphicFramePr>
            <a:graphicFrameLocks noGrp="1"/>
          </p:cNvGraphicFramePr>
          <p:nvPr>
            <p:extLst>
              <p:ext uri="{D42A27DB-BD31-4B8C-83A1-F6EECF244321}">
                <p14:modId xmlns:p14="http://schemas.microsoft.com/office/powerpoint/2010/main" val="2552890521"/>
              </p:ext>
            </p:extLst>
          </p:nvPr>
        </p:nvGraphicFramePr>
        <p:xfrm>
          <a:off x="524284" y="3305210"/>
          <a:ext cx="11143432" cy="1568914"/>
        </p:xfrm>
        <a:graphic>
          <a:graphicData uri="http://schemas.openxmlformats.org/drawingml/2006/table">
            <a:tbl>
              <a:tblPr>
                <a:tableStyleId>{16D9F66E-5EB9-4882-86FB-DCBF35E3C3E4}</a:tableStyleId>
              </a:tblPr>
              <a:tblGrid>
                <a:gridCol w="2350513">
                  <a:extLst>
                    <a:ext uri="{9D8B030D-6E8A-4147-A177-3AD203B41FA5}">
                      <a16:colId xmlns:a16="http://schemas.microsoft.com/office/drawing/2014/main" val="4103612431"/>
                    </a:ext>
                  </a:extLst>
                </a:gridCol>
                <a:gridCol w="2813515">
                  <a:extLst>
                    <a:ext uri="{9D8B030D-6E8A-4147-A177-3AD203B41FA5}">
                      <a16:colId xmlns:a16="http://schemas.microsoft.com/office/drawing/2014/main" val="534769179"/>
                    </a:ext>
                  </a:extLst>
                </a:gridCol>
                <a:gridCol w="3261494">
                  <a:extLst>
                    <a:ext uri="{9D8B030D-6E8A-4147-A177-3AD203B41FA5}">
                      <a16:colId xmlns:a16="http://schemas.microsoft.com/office/drawing/2014/main" val="2886888"/>
                    </a:ext>
                  </a:extLst>
                </a:gridCol>
                <a:gridCol w="2717910">
                  <a:extLst>
                    <a:ext uri="{9D8B030D-6E8A-4147-A177-3AD203B41FA5}">
                      <a16:colId xmlns:a16="http://schemas.microsoft.com/office/drawing/2014/main" val="898448558"/>
                    </a:ext>
                  </a:extLst>
                </a:gridCol>
              </a:tblGrid>
              <a:tr h="711418">
                <a:tc>
                  <a:txBody>
                    <a:bodyPr/>
                    <a:lstStyle/>
                    <a:p>
                      <a:pPr algn="just">
                        <a:lnSpc>
                          <a:spcPts val="1560"/>
                        </a:lnSpc>
                      </a:pPr>
                      <a:r>
                        <a:rPr lang="en-US" sz="2400" b="1">
                          <a:effectLst/>
                          <a:latin typeface="Times New Roman" panose="02020603050405020304" pitchFamily="18" charset="0"/>
                          <a:cs typeface="Times New Roman" panose="02020603050405020304" pitchFamily="18" charset="0"/>
                        </a:rPr>
                        <a:t> </a:t>
                      </a:r>
                      <a:endParaRPr lang="zh-CN" sz="1400" b="1">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ts val="1560"/>
                        </a:lnSpc>
                      </a:pPr>
                      <a:r>
                        <a:rPr lang="en-US" sz="2400" b="1" dirty="0" err="1">
                          <a:effectLst/>
                          <a:latin typeface="Times New Roman" panose="02020603050405020304" pitchFamily="18" charset="0"/>
                          <a:cs typeface="Times New Roman" panose="02020603050405020304" pitchFamily="18" charset="0"/>
                        </a:rPr>
                        <a:t>m</a:t>
                      </a:r>
                      <a:r>
                        <a:rPr lang="en-US" sz="2400" b="1" baseline="-25000" dirty="0" err="1">
                          <a:effectLst/>
                          <a:latin typeface="Times New Roman" panose="02020603050405020304" pitchFamily="18" charset="0"/>
                          <a:cs typeface="Times New Roman" panose="02020603050405020304" pitchFamily="18" charset="0"/>
                        </a:rPr>
                        <a:t>1</a:t>
                      </a:r>
                      <a:r>
                        <a:rPr lang="en-US" sz="2400" b="1" dirty="0">
                          <a:effectLst/>
                          <a:latin typeface="Times New Roman" panose="02020603050405020304" pitchFamily="18" charset="0"/>
                          <a:cs typeface="Times New Roman" panose="02020603050405020304" pitchFamily="18" charset="0"/>
                        </a:rPr>
                        <a:t> </a:t>
                      </a:r>
                      <a:r>
                        <a:rPr lang="en-US" sz="2400" b="1" dirty="0">
                          <a:effectLst/>
                          <a:latin typeface="Times New Roman" panose="02020603050405020304" pitchFamily="18" charset="0"/>
                          <a:cs typeface="Times New Roman" panose="02020603050405020304" pitchFamily="18" charset="0"/>
                          <a:sym typeface="Symbol" panose="05050102010706020507" pitchFamily="18" charset="2"/>
                        </a:rPr>
                        <a:t></a:t>
                      </a:r>
                      <a:r>
                        <a:rPr lang="en-US" sz="2400" b="1" dirty="0">
                          <a:effectLst/>
                          <a:latin typeface="Times New Roman" panose="02020603050405020304" pitchFamily="18" charset="0"/>
                          <a:cs typeface="Times New Roman" panose="02020603050405020304" pitchFamily="18" charset="0"/>
                        </a:rPr>
                        <a:t> </a:t>
                      </a:r>
                      <a:r>
                        <a:rPr lang="en-US" sz="2400" b="1" dirty="0" err="1">
                          <a:effectLst/>
                          <a:latin typeface="Times New Roman" panose="02020603050405020304" pitchFamily="18" charset="0"/>
                          <a:cs typeface="Times New Roman" panose="02020603050405020304" pitchFamily="18" charset="0"/>
                        </a:rPr>
                        <a:t>m</a:t>
                      </a:r>
                      <a:r>
                        <a:rPr lang="en-US" sz="2400" b="1" baseline="-25000" dirty="0" err="1">
                          <a:effectLst/>
                          <a:latin typeface="Times New Roman" panose="02020603050405020304" pitchFamily="18" charset="0"/>
                          <a:cs typeface="Times New Roman" panose="02020603050405020304" pitchFamily="18" charset="0"/>
                        </a:rPr>
                        <a:t>2</a:t>
                      </a:r>
                      <a:r>
                        <a:rPr lang="en-US" sz="2400" b="1" dirty="0">
                          <a:effectLst/>
                          <a:latin typeface="Times New Roman" panose="02020603050405020304" pitchFamily="18" charset="0"/>
                          <a:cs typeface="Times New Roman" panose="02020603050405020304" pitchFamily="18" charset="0"/>
                        </a:rPr>
                        <a:t> ({B})=0.90</a:t>
                      </a:r>
                      <a:endParaRPr lang="zh-CN" sz="1400" b="1"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ts val="1560"/>
                        </a:lnSpc>
                      </a:pPr>
                      <a:r>
                        <a:rPr lang="en-US" sz="2400" b="1" dirty="0" err="1">
                          <a:effectLst/>
                          <a:latin typeface="Times New Roman" panose="02020603050405020304" pitchFamily="18" charset="0"/>
                          <a:cs typeface="Times New Roman" panose="02020603050405020304" pitchFamily="18" charset="0"/>
                        </a:rPr>
                        <a:t>m</a:t>
                      </a:r>
                      <a:r>
                        <a:rPr lang="en-US" sz="2400" b="1" baseline="-25000" dirty="0" err="1">
                          <a:effectLst/>
                          <a:latin typeface="Times New Roman" panose="02020603050405020304" pitchFamily="18" charset="0"/>
                          <a:cs typeface="Times New Roman" panose="02020603050405020304" pitchFamily="18" charset="0"/>
                        </a:rPr>
                        <a:t>1</a:t>
                      </a:r>
                      <a:r>
                        <a:rPr lang="en-US" sz="2400" b="1" dirty="0">
                          <a:effectLst/>
                          <a:latin typeface="Times New Roman" panose="02020603050405020304" pitchFamily="18" charset="0"/>
                          <a:cs typeface="Times New Roman" panose="02020603050405020304" pitchFamily="18" charset="0"/>
                        </a:rPr>
                        <a:t> </a:t>
                      </a:r>
                      <a:r>
                        <a:rPr lang="en-US" sz="2400" b="1" dirty="0">
                          <a:effectLst/>
                          <a:latin typeface="Times New Roman" panose="02020603050405020304" pitchFamily="18" charset="0"/>
                          <a:cs typeface="Times New Roman" panose="02020603050405020304" pitchFamily="18" charset="0"/>
                          <a:sym typeface="Symbol" panose="05050102010706020507" pitchFamily="18" charset="2"/>
                        </a:rPr>
                        <a:t></a:t>
                      </a:r>
                      <a:r>
                        <a:rPr lang="en-US" sz="2400" b="1" dirty="0">
                          <a:effectLst/>
                          <a:latin typeface="Times New Roman" panose="02020603050405020304" pitchFamily="18" charset="0"/>
                          <a:cs typeface="Times New Roman" panose="02020603050405020304" pitchFamily="18" charset="0"/>
                        </a:rPr>
                        <a:t> </a:t>
                      </a:r>
                      <a:r>
                        <a:rPr lang="en-US" sz="2400" b="1" dirty="0" err="1">
                          <a:effectLst/>
                          <a:latin typeface="Times New Roman" panose="02020603050405020304" pitchFamily="18" charset="0"/>
                          <a:cs typeface="Times New Roman" panose="02020603050405020304" pitchFamily="18" charset="0"/>
                        </a:rPr>
                        <a:t>m</a:t>
                      </a:r>
                      <a:r>
                        <a:rPr lang="en-US" sz="2400" b="1" baseline="-25000" dirty="0" err="1">
                          <a:effectLst/>
                          <a:latin typeface="Times New Roman" panose="02020603050405020304" pitchFamily="18" charset="0"/>
                          <a:cs typeface="Times New Roman" panose="02020603050405020304" pitchFamily="18" charset="0"/>
                        </a:rPr>
                        <a:t>2</a:t>
                      </a:r>
                      <a:r>
                        <a:rPr lang="en-US" sz="2400" b="1" dirty="0">
                          <a:effectLst/>
                          <a:latin typeface="Times New Roman" panose="02020603050405020304" pitchFamily="18" charset="0"/>
                          <a:cs typeface="Times New Roman" panose="02020603050405020304" pitchFamily="18" charset="0"/>
                        </a:rPr>
                        <a:t> ({B , F})=0.07</a:t>
                      </a:r>
                      <a:endParaRPr lang="zh-CN" sz="1400" b="1"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ts val="1560"/>
                        </a:lnSpc>
                      </a:pPr>
                      <a:r>
                        <a:rPr lang="en-US" sz="2400" b="1" dirty="0" err="1">
                          <a:effectLst/>
                          <a:latin typeface="Times New Roman" panose="02020603050405020304" pitchFamily="18" charset="0"/>
                          <a:cs typeface="Times New Roman" panose="02020603050405020304" pitchFamily="18" charset="0"/>
                        </a:rPr>
                        <a:t>m</a:t>
                      </a:r>
                      <a:r>
                        <a:rPr lang="en-US" sz="2400" b="1" baseline="-25000" dirty="0" err="1">
                          <a:effectLst/>
                          <a:latin typeface="Times New Roman" panose="02020603050405020304" pitchFamily="18" charset="0"/>
                          <a:cs typeface="Times New Roman" panose="02020603050405020304" pitchFamily="18" charset="0"/>
                        </a:rPr>
                        <a:t>1</a:t>
                      </a:r>
                      <a:r>
                        <a:rPr lang="en-US" sz="2400" b="1" dirty="0">
                          <a:effectLst/>
                          <a:latin typeface="Times New Roman" panose="02020603050405020304" pitchFamily="18" charset="0"/>
                          <a:cs typeface="Times New Roman" panose="02020603050405020304" pitchFamily="18" charset="0"/>
                        </a:rPr>
                        <a:t> </a:t>
                      </a:r>
                      <a:r>
                        <a:rPr lang="en-US" sz="2400" b="1" dirty="0">
                          <a:effectLst/>
                          <a:latin typeface="Times New Roman" panose="02020603050405020304" pitchFamily="18" charset="0"/>
                          <a:cs typeface="Times New Roman" panose="02020603050405020304" pitchFamily="18" charset="0"/>
                          <a:sym typeface="Symbol" panose="05050102010706020507" pitchFamily="18" charset="2"/>
                        </a:rPr>
                        <a:t></a:t>
                      </a:r>
                      <a:r>
                        <a:rPr lang="en-US" sz="2400" b="1" dirty="0">
                          <a:effectLst/>
                          <a:latin typeface="Times New Roman" panose="02020603050405020304" pitchFamily="18" charset="0"/>
                          <a:cs typeface="Times New Roman" panose="02020603050405020304" pitchFamily="18" charset="0"/>
                        </a:rPr>
                        <a:t> </a:t>
                      </a:r>
                      <a:r>
                        <a:rPr lang="en-US" sz="2400" b="1" dirty="0" err="1">
                          <a:effectLst/>
                          <a:latin typeface="Times New Roman" panose="02020603050405020304" pitchFamily="18" charset="0"/>
                          <a:cs typeface="Times New Roman" panose="02020603050405020304" pitchFamily="18" charset="0"/>
                        </a:rPr>
                        <a:t>m</a:t>
                      </a:r>
                      <a:r>
                        <a:rPr lang="en-US" sz="2400" b="1" baseline="-25000" dirty="0" err="1">
                          <a:effectLst/>
                          <a:latin typeface="Times New Roman" panose="02020603050405020304" pitchFamily="18" charset="0"/>
                          <a:cs typeface="Times New Roman" panose="02020603050405020304" pitchFamily="18" charset="0"/>
                        </a:rPr>
                        <a:t>2</a:t>
                      </a:r>
                      <a:r>
                        <a:rPr lang="en-US" sz="2400" b="1" dirty="0">
                          <a:effectLst/>
                          <a:latin typeface="Times New Roman" panose="02020603050405020304" pitchFamily="18" charset="0"/>
                          <a:cs typeface="Times New Roman" panose="02020603050405020304" pitchFamily="18" charset="0"/>
                        </a:rPr>
                        <a:t> ({</a:t>
                      </a:r>
                      <a:r>
                        <a:rPr lang="en-US" sz="2400" b="1" dirty="0">
                          <a:effectLst/>
                          <a:latin typeface="Times New Roman" panose="02020603050405020304" pitchFamily="18" charset="0"/>
                          <a:cs typeface="Times New Roman" panose="02020603050405020304" pitchFamily="18" charset="0"/>
                          <a:sym typeface="Symbol" panose="05050102010706020507" pitchFamily="18" charset="2"/>
                        </a:rPr>
                        <a:t></a:t>
                      </a:r>
                      <a:r>
                        <a:rPr lang="en-US" sz="2400" b="1" dirty="0">
                          <a:effectLst/>
                          <a:latin typeface="Times New Roman" panose="02020603050405020304" pitchFamily="18" charset="0"/>
                          <a:cs typeface="Times New Roman" panose="02020603050405020304" pitchFamily="18" charset="0"/>
                        </a:rPr>
                        <a:t>})=0.03</a:t>
                      </a:r>
                      <a:endParaRPr lang="zh-CN" sz="1400" b="1"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241020058"/>
                  </a:ext>
                </a:extLst>
              </a:tr>
              <a:tr h="428748">
                <a:tc>
                  <a:txBody>
                    <a:bodyPr/>
                    <a:lstStyle/>
                    <a:p>
                      <a:pPr algn="ctr">
                        <a:lnSpc>
                          <a:spcPts val="1560"/>
                        </a:lnSpc>
                      </a:pPr>
                      <a:r>
                        <a:rPr lang="en-US" sz="2400" b="1">
                          <a:effectLst/>
                          <a:latin typeface="Times New Roman" panose="02020603050405020304" pitchFamily="18" charset="0"/>
                          <a:cs typeface="Times New Roman" panose="02020603050405020304" pitchFamily="18" charset="0"/>
                        </a:rPr>
                        <a:t>m</a:t>
                      </a:r>
                      <a:r>
                        <a:rPr lang="en-US" sz="2400" b="1" baseline="-25000">
                          <a:effectLst/>
                          <a:latin typeface="Times New Roman" panose="02020603050405020304" pitchFamily="18" charset="0"/>
                          <a:cs typeface="Times New Roman" panose="02020603050405020304" pitchFamily="18" charset="0"/>
                        </a:rPr>
                        <a:t>3</a:t>
                      </a:r>
                      <a:r>
                        <a:rPr lang="en-US" sz="2400" b="1">
                          <a:effectLst/>
                          <a:latin typeface="Times New Roman" panose="02020603050405020304" pitchFamily="18" charset="0"/>
                          <a:cs typeface="Times New Roman" panose="02020603050405020304" pitchFamily="18" charset="0"/>
                        </a:rPr>
                        <a:t> ({A}) = 0.95</a:t>
                      </a:r>
                      <a:endParaRPr lang="zh-CN" sz="1400" b="1">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ts val="1560"/>
                        </a:lnSpc>
                      </a:pPr>
                      <a:r>
                        <a:rPr lang="en-US" sz="2400" b="1" dirty="0">
                          <a:effectLst/>
                          <a:latin typeface="Times New Roman" panose="02020603050405020304" pitchFamily="18" charset="0"/>
                          <a:cs typeface="Times New Roman" panose="02020603050405020304" pitchFamily="18" charset="0"/>
                          <a:sym typeface="Symbol" panose="05050102010706020507" pitchFamily="18" charset="2"/>
                        </a:rPr>
                        <a:t></a:t>
                      </a:r>
                      <a:r>
                        <a:rPr lang="en-US" sz="2400" b="1" dirty="0">
                          <a:effectLst/>
                          <a:latin typeface="Times New Roman" panose="02020603050405020304" pitchFamily="18" charset="0"/>
                          <a:cs typeface="Times New Roman" panose="02020603050405020304" pitchFamily="18" charset="0"/>
                        </a:rPr>
                        <a:t>  0.855</a:t>
                      </a:r>
                      <a:endParaRPr lang="zh-CN" sz="1400" b="1"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ts val="1560"/>
                        </a:lnSpc>
                      </a:pPr>
                      <a:r>
                        <a:rPr lang="en-US" sz="2400" b="1" dirty="0">
                          <a:effectLst/>
                          <a:latin typeface="Times New Roman" panose="02020603050405020304" pitchFamily="18" charset="0"/>
                          <a:cs typeface="Times New Roman" panose="02020603050405020304" pitchFamily="18" charset="0"/>
                          <a:sym typeface="Symbol" panose="05050102010706020507" pitchFamily="18" charset="2"/>
                        </a:rPr>
                        <a:t></a:t>
                      </a:r>
                      <a:r>
                        <a:rPr lang="en-US" sz="2400" b="1" dirty="0">
                          <a:effectLst/>
                          <a:latin typeface="Times New Roman" panose="02020603050405020304" pitchFamily="18" charset="0"/>
                          <a:cs typeface="Times New Roman" panose="02020603050405020304" pitchFamily="18" charset="0"/>
                        </a:rPr>
                        <a:t>  0.0665</a:t>
                      </a:r>
                      <a:endParaRPr lang="zh-CN" sz="1400" b="1"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ts val="1560"/>
                        </a:lnSpc>
                      </a:pPr>
                      <a:r>
                        <a:rPr lang="en-US" sz="2400" b="1" dirty="0">
                          <a:effectLst/>
                          <a:latin typeface="Times New Roman" panose="02020603050405020304" pitchFamily="18" charset="0"/>
                          <a:cs typeface="Times New Roman" panose="02020603050405020304" pitchFamily="18" charset="0"/>
                        </a:rPr>
                        <a:t>{A}  0.0285</a:t>
                      </a:r>
                      <a:endParaRPr lang="zh-CN" sz="1400" b="1"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242348333"/>
                  </a:ext>
                </a:extLst>
              </a:tr>
              <a:tr h="428748">
                <a:tc>
                  <a:txBody>
                    <a:bodyPr/>
                    <a:lstStyle/>
                    <a:p>
                      <a:pPr algn="ctr">
                        <a:lnSpc>
                          <a:spcPts val="1560"/>
                        </a:lnSpc>
                      </a:pPr>
                      <a:r>
                        <a:rPr lang="en-US" sz="2400" b="1">
                          <a:effectLst/>
                          <a:latin typeface="Times New Roman" panose="02020603050405020304" pitchFamily="18" charset="0"/>
                          <a:cs typeface="Times New Roman" panose="02020603050405020304" pitchFamily="18" charset="0"/>
                        </a:rPr>
                        <a:t>m</a:t>
                      </a:r>
                      <a:r>
                        <a:rPr lang="en-US" sz="2400" b="1" baseline="-25000">
                          <a:effectLst/>
                          <a:latin typeface="Times New Roman" panose="02020603050405020304" pitchFamily="18" charset="0"/>
                          <a:cs typeface="Times New Roman" panose="02020603050405020304" pitchFamily="18" charset="0"/>
                        </a:rPr>
                        <a:t>3</a:t>
                      </a:r>
                      <a:r>
                        <a:rPr lang="en-US" sz="2400" b="1">
                          <a:effectLst/>
                          <a:latin typeface="Times New Roman" panose="02020603050405020304" pitchFamily="18" charset="0"/>
                          <a:cs typeface="Times New Roman" panose="02020603050405020304" pitchFamily="18" charset="0"/>
                        </a:rPr>
                        <a:t> (</a:t>
                      </a:r>
                      <a:r>
                        <a:rPr lang="en-US" sz="2400" b="1">
                          <a:effectLst/>
                          <a:latin typeface="Times New Roman" panose="02020603050405020304" pitchFamily="18" charset="0"/>
                          <a:cs typeface="Times New Roman" panose="02020603050405020304" pitchFamily="18" charset="0"/>
                          <a:sym typeface="Symbol" panose="05050102010706020507" pitchFamily="18" charset="2"/>
                        </a:rPr>
                        <a:t></a:t>
                      </a:r>
                      <a:r>
                        <a:rPr lang="en-US" sz="2400" b="1">
                          <a:effectLst/>
                          <a:latin typeface="Times New Roman" panose="02020603050405020304" pitchFamily="18" charset="0"/>
                          <a:cs typeface="Times New Roman" panose="02020603050405020304" pitchFamily="18" charset="0"/>
                        </a:rPr>
                        <a:t>) = 0.05</a:t>
                      </a:r>
                      <a:endParaRPr lang="zh-CN" sz="1400" b="1">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ts val="1560"/>
                        </a:lnSpc>
                      </a:pPr>
                      <a:r>
                        <a:rPr lang="en-US" sz="2400" b="1" dirty="0">
                          <a:effectLst/>
                          <a:latin typeface="Times New Roman" panose="02020603050405020304" pitchFamily="18" charset="0"/>
                          <a:cs typeface="Times New Roman" panose="02020603050405020304" pitchFamily="18" charset="0"/>
                        </a:rPr>
                        <a:t>{B}  0.045</a:t>
                      </a:r>
                      <a:endParaRPr lang="zh-CN" sz="1400" b="1"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ts val="1560"/>
                        </a:lnSpc>
                      </a:pPr>
                      <a:r>
                        <a:rPr lang="en-US" sz="2400" b="1">
                          <a:effectLst/>
                          <a:latin typeface="Times New Roman" panose="02020603050405020304" pitchFamily="18" charset="0"/>
                          <a:cs typeface="Times New Roman" panose="02020603050405020304" pitchFamily="18" charset="0"/>
                        </a:rPr>
                        <a:t>{B , F}  0.0035</a:t>
                      </a:r>
                      <a:endParaRPr lang="zh-CN" sz="1400" b="1">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ts val="1560"/>
                        </a:lnSpc>
                      </a:pPr>
                      <a:r>
                        <a:rPr lang="en-US" sz="2400" b="1" dirty="0">
                          <a:effectLst/>
                          <a:latin typeface="Times New Roman" panose="02020603050405020304" pitchFamily="18" charset="0"/>
                          <a:cs typeface="Times New Roman" panose="02020603050405020304" pitchFamily="18" charset="0"/>
                          <a:sym typeface="Symbol" panose="05050102010706020507" pitchFamily="18" charset="2"/>
                        </a:rPr>
                        <a:t></a:t>
                      </a:r>
                      <a:r>
                        <a:rPr lang="en-US" sz="2400" b="1" dirty="0">
                          <a:effectLst/>
                          <a:latin typeface="Times New Roman" panose="02020603050405020304" pitchFamily="18" charset="0"/>
                          <a:cs typeface="Times New Roman" panose="02020603050405020304" pitchFamily="18" charset="0"/>
                        </a:rPr>
                        <a:t>  0.0015</a:t>
                      </a:r>
                      <a:endParaRPr lang="zh-CN" sz="1400" b="1"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630191740"/>
                  </a:ext>
                </a:extLst>
              </a:tr>
            </a:tbl>
          </a:graphicData>
        </a:graphic>
      </p:graphicFrame>
    </p:spTree>
    <p:extLst>
      <p:ext uri="{BB962C8B-B14F-4D97-AF65-F5344CB8AC3E}">
        <p14:creationId xmlns:p14="http://schemas.microsoft.com/office/powerpoint/2010/main" val="3254073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8A9E2-1718-4A1C-9BBC-6F0D26D4471A}"/>
              </a:ext>
            </a:extLst>
          </p:cNvPr>
          <p:cNvSpPr>
            <a:spLocks noGrp="1"/>
          </p:cNvSpPr>
          <p:nvPr>
            <p:ph type="title"/>
          </p:nvPr>
        </p:nvSpPr>
        <p:spPr/>
        <p:txBody>
          <a:bodyPr/>
          <a:lstStyle/>
          <a:p>
            <a:r>
              <a:rPr lang="zh-CN" altLang="en-US" sz="4400" b="1" dirty="0">
                <a:latin typeface="微软雅黑" panose="020B0503020204020204" pitchFamily="34" charset="-122"/>
                <a:ea typeface="微软雅黑" panose="020B0503020204020204" pitchFamily="34" charset="-122"/>
              </a:rPr>
              <a:t>第 </a:t>
            </a:r>
            <a:r>
              <a:rPr lang="en-US" altLang="zh-CN" sz="4400" b="1" dirty="0">
                <a:latin typeface="微软雅黑" panose="020B0503020204020204" pitchFamily="34" charset="-122"/>
                <a:ea typeface="微软雅黑" panose="020B0503020204020204" pitchFamily="34" charset="-122"/>
              </a:rPr>
              <a:t>6 </a:t>
            </a:r>
            <a:r>
              <a:rPr lang="zh-CN" altLang="en-US" sz="4400" b="1" dirty="0">
                <a:latin typeface="微软雅黑" panose="020B0503020204020204" pitchFamily="34" charset="-122"/>
                <a:ea typeface="微软雅黑" panose="020B0503020204020204" pitchFamily="34" charset="-122"/>
              </a:rPr>
              <a:t>章  证据理论</a:t>
            </a:r>
            <a:endParaRPr lang="zh-CN" altLang="en-US" b="1" dirty="0"/>
          </a:p>
        </p:txBody>
      </p:sp>
      <p:sp>
        <p:nvSpPr>
          <p:cNvPr id="3" name="内容占位符 2">
            <a:extLst>
              <a:ext uri="{FF2B5EF4-FFF2-40B4-BE49-F238E27FC236}">
                <a16:creationId xmlns:a16="http://schemas.microsoft.com/office/drawing/2014/main" id="{FAA43BCC-C60C-44E6-A203-C635002B3E8F}"/>
              </a:ext>
            </a:extLst>
          </p:cNvPr>
          <p:cNvSpPr>
            <a:spLocks noGrp="1"/>
          </p:cNvSpPr>
          <p:nvPr>
            <p:ph idx="1"/>
          </p:nvPr>
        </p:nvSpPr>
        <p:spPr/>
        <p:txBody>
          <a:bodyPr>
            <a:normAutofit/>
          </a:bodyPr>
          <a:lstStyle/>
          <a:p>
            <a:pPr marL="457200" indent="-457200">
              <a:lnSpc>
                <a:spcPct val="110000"/>
              </a:lnSpc>
              <a:buAutoNum type="arabicPeriod"/>
            </a:pPr>
            <a:r>
              <a:rPr lang="zh-CN" altLang="en-US" sz="2400" b="1" dirty="0">
                <a:solidFill>
                  <a:srgbClr val="000000"/>
                </a:solidFill>
                <a:latin typeface="微软雅黑" panose="020B0503020204020204" pitchFamily="34" charset="-122"/>
                <a:ea typeface="微软雅黑" panose="020B0503020204020204" pitchFamily="34" charset="-122"/>
              </a:rPr>
              <a:t>证据理论模型</a:t>
            </a:r>
            <a:endParaRPr lang="en-US" altLang="zh-CN" sz="2400" b="1" dirty="0">
              <a:solidFill>
                <a:srgbClr val="000000"/>
              </a:solidFill>
              <a:effectLst/>
              <a:latin typeface="微软雅黑" panose="020B0503020204020204" pitchFamily="34" charset="-122"/>
              <a:ea typeface="微软雅黑" panose="020B0503020204020204" pitchFamily="34" charset="-122"/>
            </a:endParaRPr>
          </a:p>
          <a:p>
            <a:pPr marL="457200" indent="-457200">
              <a:lnSpc>
                <a:spcPct val="110000"/>
              </a:lnSpc>
              <a:buAutoNum type="arabicPeriod"/>
            </a:pPr>
            <a:r>
              <a:rPr lang="zh-CN" altLang="en-US" sz="2400" b="1" dirty="0">
                <a:solidFill>
                  <a:srgbClr val="000000"/>
                </a:solidFill>
                <a:effectLst/>
                <a:latin typeface="微软雅黑" panose="020B0503020204020204" pitchFamily="34" charset="-122"/>
                <a:ea typeface="微软雅黑" panose="020B0503020204020204" pitchFamily="34" charset="-122"/>
              </a:rPr>
              <a:t>一种简化的证据理论模型</a:t>
            </a:r>
            <a:r>
              <a:rPr lang="en-US" altLang="zh-CN" sz="2400" b="1" dirty="0" err="1">
                <a:solidFill>
                  <a:srgbClr val="000000"/>
                </a:solidFill>
                <a:effectLst/>
                <a:latin typeface="微软雅黑" panose="020B0503020204020204" pitchFamily="34" charset="-122"/>
                <a:ea typeface="微软雅黑" panose="020B0503020204020204" pitchFamily="34" charset="-122"/>
              </a:rPr>
              <a:t>MET1</a:t>
            </a:r>
            <a:endParaRPr lang="en-US" altLang="zh-CN" sz="2400" b="1" dirty="0">
              <a:solidFill>
                <a:srgbClr val="000000"/>
              </a:solidFill>
              <a:effectLst/>
              <a:latin typeface="微软雅黑" panose="020B0503020204020204" pitchFamily="34" charset="-122"/>
              <a:ea typeface="微软雅黑" panose="020B0503020204020204" pitchFamily="34" charset="-122"/>
            </a:endParaRPr>
          </a:p>
          <a:p>
            <a:pPr marL="457200" indent="-457200">
              <a:lnSpc>
                <a:spcPct val="110000"/>
              </a:lnSpc>
              <a:buAutoNum type="arabicPeriod"/>
            </a:pPr>
            <a:r>
              <a:rPr lang="zh-CN" altLang="en-US" sz="2400" b="1" dirty="0">
                <a:solidFill>
                  <a:srgbClr val="000000"/>
                </a:solidFill>
                <a:latin typeface="微软雅黑" panose="020B0503020204020204" pitchFamily="34" charset="-122"/>
                <a:ea typeface="微软雅黑" panose="020B0503020204020204" pitchFamily="34" charset="-122"/>
              </a:rPr>
              <a:t>凸函数证据理论模型</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034535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8A9E2-1718-4A1C-9BBC-6F0D26D4471A}"/>
              </a:ext>
            </a:extLst>
          </p:cNvPr>
          <p:cNvSpPr>
            <a:spLocks noGrp="1"/>
          </p:cNvSpPr>
          <p:nvPr>
            <p:ph type="title"/>
          </p:nvPr>
        </p:nvSpPr>
        <p:spPr/>
        <p:txBody>
          <a:bodyPr/>
          <a:lstStyle/>
          <a:p>
            <a:r>
              <a:rPr lang="en-US" altLang="zh-CN" sz="4400" b="1" dirty="0">
                <a:solidFill>
                  <a:srgbClr val="0000FF"/>
                </a:solidFill>
                <a:effectLst/>
                <a:latin typeface="宋体" panose="02010600030101010101" pitchFamily="2" charset="-122"/>
                <a:ea typeface="宋体" panose="02010600030101010101" pitchFamily="2" charset="-122"/>
              </a:rPr>
              <a:t>1.</a:t>
            </a:r>
            <a:r>
              <a:rPr lang="zh-CN" altLang="en-US" sz="4400" b="1" dirty="0">
                <a:solidFill>
                  <a:srgbClr val="0000FF"/>
                </a:solidFill>
                <a:effectLst/>
                <a:latin typeface="黑体" panose="02010609060101010101" pitchFamily="49" charset="-122"/>
                <a:ea typeface="黑体" panose="02010609060101010101" pitchFamily="49" charset="-122"/>
              </a:rPr>
              <a:t>证据理论模型</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AA43BCC-C60C-44E6-A203-C635002B3E8F}"/>
                  </a:ext>
                </a:extLst>
              </p:cNvPr>
              <p:cNvSpPr>
                <a:spLocks noGrp="1"/>
              </p:cNvSpPr>
              <p:nvPr>
                <p:ph idx="1"/>
              </p:nvPr>
            </p:nvSpPr>
            <p:spPr>
              <a:xfrm>
                <a:off x="838200" y="1451946"/>
                <a:ext cx="11084997" cy="5406054"/>
              </a:xfrm>
            </p:spPr>
            <p:txBody>
              <a:bodyPr>
                <a:noAutofit/>
              </a:bodyPr>
              <a:lstStyle/>
              <a:p>
                <a:pPr marL="228600" marR="0" lvl="0" indent="-228600" algn="just" defTabSz="914400" rtl="0" eaLnBrk="1" fontAlgn="auto" latinLnBrk="0" hangingPunct="1">
                  <a:lnSpc>
                    <a:spcPct val="150000"/>
                  </a:lnSpc>
                  <a:spcBef>
                    <a:spcPts val="600"/>
                  </a:spcBef>
                  <a:spcAft>
                    <a:spcPts val="0"/>
                  </a:spcAft>
                  <a:buClrTx/>
                  <a:buSzTx/>
                  <a:buFont typeface="Arial" panose="020B0604020202020204" pitchFamily="34" charset="0"/>
                  <a:buChar char="•"/>
                  <a:tabLst/>
                  <a:defRPr/>
                </a:pPr>
                <a:r>
                  <a:rPr kumimoji="0" lang="zh-CN" altLang="en-US" sz="24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信任的标准化</a:t>
                </a:r>
                <a:endParaRPr lang="en-US" altLang="zh-CN" sz="2400" b="1" dirty="0">
                  <a:solidFill>
                    <a:srgbClr val="FF0000"/>
                  </a:solidFill>
                  <a:latin typeface="微软雅黑" panose="020B0503020204020204" pitchFamily="34" charset="-122"/>
                  <a:ea typeface="微软雅黑" panose="020B0503020204020204" pitchFamily="34" charset="-122"/>
                </a:endParaRPr>
              </a:p>
              <a:p>
                <a:pPr marL="0" algn="just">
                  <a:lnSpc>
                    <a:spcPct val="125000"/>
                  </a:lnSpc>
                  <a:spcBef>
                    <a:spcPts val="600"/>
                  </a:spcBef>
                  <a:defRPr/>
                </a:pPr>
                <a:r>
                  <a:rPr kumimoji="0" lang="zh-CN" altLang="en-US" sz="2400" b="1" i="0" u="none" strike="noStrike" cap="none" normalizeH="0" baseline="0" dirty="0">
                    <a:ln>
                      <a:noFill/>
                    </a:ln>
                    <a:effectLst/>
                    <a:latin typeface="Times New Roman" panose="02020603050405020304" pitchFamily="18" charset="0"/>
                    <a:ea typeface="微软雅黑" panose="020B0503020204020204" pitchFamily="34" charset="-122"/>
                    <a:cs typeface="Times New Roman" panose="02020603050405020304" pitchFamily="18" charset="0"/>
                  </a:rPr>
                  <a:t>一种解决办法是</a:t>
                </a:r>
                <a:r>
                  <a:rPr kumimoji="0" lang="zh-CN" altLang="en-US" sz="2400" b="1" i="0" u="none" strike="noStrike" cap="none" normalizeH="0" baseline="0" dirty="0">
                    <a:ln>
                      <a:noFill/>
                    </a:ln>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使焦点元素标准化</a:t>
                </a:r>
                <a:r>
                  <a:rPr kumimoji="0" lang="zh-CN" altLang="en-US" sz="2400" b="1" i="0" u="none" strike="noStrike" cap="none" normalizeH="0" baseline="0" dirty="0">
                    <a:ln>
                      <a:noFill/>
                    </a:ln>
                    <a:effectLst/>
                    <a:latin typeface="Times New Roman" panose="02020603050405020304" pitchFamily="18" charset="0"/>
                    <a:ea typeface="微软雅黑" panose="020B0503020204020204" pitchFamily="34" charset="-122"/>
                    <a:cs typeface="Times New Roman" panose="02020603050405020304" pitchFamily="18" charset="0"/>
                  </a:rPr>
                  <a:t>。用某种原则把</a:t>
                </a:r>
                <a:r>
                  <a:rPr kumimoji="0" lang="en-US" altLang="zh-CN" sz="2400" b="1" i="0" u="none" strike="noStrike" cap="none" normalizeH="0" baseline="0" dirty="0" err="1">
                    <a:ln>
                      <a:noFill/>
                    </a:ln>
                    <a:effectLst/>
                    <a:latin typeface="Times New Roman" panose="02020603050405020304" pitchFamily="18" charset="0"/>
                    <a:ea typeface="微软雅黑" panose="020B0503020204020204" pitchFamily="34" charset="-122"/>
                    <a:cs typeface="Times New Roman" panose="02020603050405020304" pitchFamily="18" charset="0"/>
                  </a:rPr>
                  <a:t>m</a:t>
                </a:r>
                <a:r>
                  <a:rPr kumimoji="0" lang="en-US" altLang="zh-CN" sz="2400" b="1" i="0" u="none" strike="noStrike" cap="none" normalizeH="0" baseline="-30000" dirty="0" err="1">
                    <a:ln>
                      <a:noFill/>
                    </a:ln>
                    <a:effectLst/>
                    <a:latin typeface="Times New Roman" panose="02020603050405020304" pitchFamily="18" charset="0"/>
                    <a:ea typeface="微软雅黑" panose="020B0503020204020204" pitchFamily="34" charset="-122"/>
                    <a:cs typeface="Times New Roman" panose="02020603050405020304" pitchFamily="18" charset="0"/>
                  </a:rPr>
                  <a:t>1</a:t>
                </a:r>
                <a:r>
                  <a:rPr kumimoji="0" lang="en-US" altLang="zh-CN" sz="2400" b="1" i="0" u="none" strike="noStrike" cap="none" normalizeH="0" baseline="0" dirty="0" err="1">
                    <a:ln>
                      <a:noFill/>
                    </a:ln>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kumimoji="0" lang="en-US" altLang="zh-CN" sz="2400" b="1" i="0" u="none" strike="noStrike" cap="none" normalizeH="0" baseline="0" dirty="0" err="1">
                    <a:ln>
                      <a:noFill/>
                    </a:ln>
                    <a:effectLst/>
                    <a:latin typeface="Times New Roman" panose="02020603050405020304" pitchFamily="18" charset="0"/>
                    <a:ea typeface="微软雅黑" panose="020B0503020204020204" pitchFamily="34" charset="-122"/>
                    <a:cs typeface="Times New Roman" panose="02020603050405020304" pitchFamily="18" charset="0"/>
                  </a:rPr>
                  <a:t>m</a:t>
                </a:r>
                <a:r>
                  <a:rPr kumimoji="0" lang="en-US" altLang="zh-CN" sz="2400" b="1" i="0" u="none" strike="noStrike" cap="none" normalizeH="0" baseline="-30000" dirty="0" err="1">
                    <a:ln>
                      <a:noFill/>
                    </a:ln>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2</a:t>
                </a:r>
                <a:r>
                  <a:rPr kumimoji="0" lang="en-US" altLang="zh-CN" sz="2400" b="1" i="0" u="none" strike="noStrike" cap="none" normalizeH="0" baseline="0" dirty="0" err="1">
                    <a:ln>
                      <a:noFill/>
                    </a:ln>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kumimoji="0" lang="en-US" altLang="zh-CN" sz="2400" b="1" i="0" u="none" strike="noStrike" cap="none" normalizeH="0" baseline="0" dirty="0" err="1">
                    <a:ln>
                      <a:noFill/>
                    </a:ln>
                    <a:effectLst/>
                    <a:latin typeface="Times New Roman" panose="02020603050405020304" pitchFamily="18" charset="0"/>
                    <a:ea typeface="微软雅黑" panose="020B0503020204020204" pitchFamily="34" charset="-122"/>
                    <a:cs typeface="Times New Roman" panose="02020603050405020304" pitchFamily="18" charset="0"/>
                  </a:rPr>
                  <a:t>m</a:t>
                </a:r>
                <a:r>
                  <a:rPr kumimoji="0" lang="en-US" altLang="zh-CN" sz="2400" b="1" i="0" u="none" strike="noStrike" cap="none" normalizeH="0" baseline="-30000" dirty="0" err="1">
                    <a:ln>
                      <a:noFill/>
                    </a:ln>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3</a:t>
                </a:r>
                <a:r>
                  <a:rPr kumimoji="0" lang="en-US" altLang="zh-CN" sz="2400" b="1" i="0" u="none" strike="noStrike" cap="none" normalizeH="0" baseline="0" dirty="0">
                    <a:ln>
                      <a:noFill/>
                    </a:ln>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kumimoji="0" lang="en-US" altLang="zh-CN" sz="2400" b="1" i="0" u="none" strike="noStrike" cap="none" normalizeH="0" baseline="0" dirty="0">
                    <a:ln>
                      <a:noFill/>
                    </a:ln>
                    <a:effectLst/>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sz="2400" b="1" i="0" u="none" strike="noStrike" cap="none" normalizeH="0" baseline="0" dirty="0">
                    <a:ln>
                      <a:noFill/>
                    </a:ln>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分给焦点元素</a:t>
                </a:r>
                <a:r>
                  <a:rPr kumimoji="0" lang="zh-CN" altLang="en-US" sz="2400" b="0" i="0" u="none" strike="noStrike" cap="none" normalizeH="0" baseline="0" dirty="0">
                    <a:ln>
                      <a:noFill/>
                    </a:ln>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endParaRPr kumimoji="0" lang="zh-CN" altLang="en-US" sz="2400" b="1" i="0" u="none" strike="noStrike" cap="none" normalizeH="0" baseline="0" dirty="0">
                  <a:ln>
                    <a:noFill/>
                  </a:ln>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endParaRPr>
              </a:p>
              <a:p>
                <a:pPr marL="0">
                  <a:lnSpc>
                    <a:spcPct val="125000"/>
                  </a:lnSpc>
                  <a:spcBef>
                    <a:spcPts val="600"/>
                  </a:spcBef>
                  <a:defRPr/>
                </a:pPr>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首先定义 </a:t>
                </a:r>
                <a14:m>
                  <m:oMath xmlns:m="http://schemas.openxmlformats.org/officeDocument/2006/math">
                    <m:r>
                      <a:rPr lang="en-US" altLang="zh-CN" sz="2400" b="1" smtClean="0">
                        <a:latin typeface="Cambria Math" panose="02040503050406030204" pitchFamily="18" charset="0"/>
                        <a:ea typeface="微软雅黑" panose="020B0503020204020204" pitchFamily="34" charset="-122"/>
                        <a:cs typeface="Times New Roman" panose="02020603050405020304" pitchFamily="18" charset="0"/>
                      </a:rPr>
                      <m:t>𝜥</m:t>
                    </m:r>
                    <m:r>
                      <a:rPr lang="en-US" altLang="zh-CN" sz="2400" b="1">
                        <a:latin typeface="Cambria Math" panose="02040503050406030204" pitchFamily="18" charset="0"/>
                        <a:ea typeface="微软雅黑" panose="020B0503020204020204" pitchFamily="34" charset="-122"/>
                        <a:cs typeface="Times New Roman" panose="02020603050405020304" pitchFamily="18" charset="0"/>
                      </a:rPr>
                      <m:t>=</m:t>
                    </m:r>
                    <m:nary>
                      <m:naryPr>
                        <m:chr m:val="∑"/>
                        <m:supHide m:val="on"/>
                        <m:ctrlPr>
                          <a:rPr lang="zh-CN" altLang="zh-CN" sz="2400" b="1" i="1">
                            <a:latin typeface="Cambria Math" panose="02040503050406030204" pitchFamily="18" charset="0"/>
                            <a:ea typeface="微软雅黑" panose="020B0503020204020204" pitchFamily="34" charset="-122"/>
                            <a:cs typeface="Times New Roman" panose="02020603050405020304" pitchFamily="18" charset="0"/>
                          </a:rPr>
                        </m:ctrlPr>
                      </m:naryPr>
                      <m:sub>
                        <m:r>
                          <a:rPr lang="en-US" altLang="zh-CN" sz="2400" b="1">
                            <a:latin typeface="Cambria Math" panose="02040503050406030204" pitchFamily="18" charset="0"/>
                            <a:ea typeface="微软雅黑" panose="020B0503020204020204" pitchFamily="34" charset="-122"/>
                            <a:cs typeface="Times New Roman" panose="02020603050405020304" pitchFamily="18" charset="0"/>
                          </a:rPr>
                          <m:t>𝑿</m:t>
                        </m:r>
                        <m:r>
                          <a:rPr lang="en-US" altLang="zh-CN" sz="2400" b="1">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1">
                            <a:latin typeface="Cambria Math" panose="02040503050406030204" pitchFamily="18" charset="0"/>
                            <a:ea typeface="微软雅黑" panose="020B0503020204020204" pitchFamily="34" charset="-122"/>
                            <a:cs typeface="Times New Roman" panose="02020603050405020304" pitchFamily="18" charset="0"/>
                          </a:rPr>
                          <m:t>𝒀</m:t>
                        </m:r>
                        <m:r>
                          <a:rPr lang="en-US" altLang="zh-CN" sz="2400" b="1">
                            <a:latin typeface="Cambria Math" panose="02040503050406030204" pitchFamily="18" charset="0"/>
                            <a:ea typeface="微软雅黑" panose="020B0503020204020204" pitchFamily="34" charset="-122"/>
                            <a:cs typeface="Times New Roman" panose="02020603050405020304" pitchFamily="18" charset="0"/>
                          </a:rPr>
                          <m:t>=∅</m:t>
                        </m:r>
                      </m:sub>
                      <m:sup/>
                      <m:e>
                        <m:sSub>
                          <m:sSubPr>
                            <m:ctrlPr>
                              <a:rPr lang="zh-CN" altLang="zh-CN" sz="2400" b="1"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1">
                                <a:latin typeface="Cambria Math" panose="02040503050406030204" pitchFamily="18" charset="0"/>
                                <a:ea typeface="微软雅黑" panose="020B0503020204020204" pitchFamily="34" charset="-122"/>
                                <a:cs typeface="Times New Roman" panose="02020603050405020304" pitchFamily="18" charset="0"/>
                              </a:rPr>
                              <m:t>𝒎</m:t>
                            </m:r>
                          </m:e>
                          <m:sub>
                            <m:r>
                              <a:rPr lang="en-US" altLang="zh-CN" sz="2400" b="1">
                                <a:latin typeface="Cambria Math" panose="02040503050406030204" pitchFamily="18" charset="0"/>
                                <a:ea typeface="微软雅黑" panose="020B0503020204020204" pitchFamily="34" charset="-122"/>
                                <a:cs typeface="Times New Roman" panose="02020603050405020304" pitchFamily="18" charset="0"/>
                              </a:rPr>
                              <m:t>𝟏</m:t>
                            </m:r>
                          </m:sub>
                        </m:sSub>
                        <m:r>
                          <a:rPr lang="en-US" altLang="zh-CN" sz="2400" b="1">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1">
                            <a:latin typeface="Cambria Math" panose="02040503050406030204" pitchFamily="18" charset="0"/>
                            <a:ea typeface="微软雅黑" panose="020B0503020204020204" pitchFamily="34" charset="-122"/>
                            <a:cs typeface="Times New Roman" panose="02020603050405020304" pitchFamily="18" charset="0"/>
                          </a:rPr>
                          <m:t>𝑿</m:t>
                        </m:r>
                        <m:r>
                          <a:rPr lang="en-US" altLang="zh-CN" sz="2400" b="1">
                            <a:latin typeface="Cambria Math" panose="02040503050406030204" pitchFamily="18" charset="0"/>
                            <a:ea typeface="微软雅黑" panose="020B0503020204020204" pitchFamily="34" charset="-122"/>
                            <a:cs typeface="Times New Roman" panose="02020603050405020304" pitchFamily="18" charset="0"/>
                          </a:rPr>
                          <m:t>)×</m:t>
                        </m:r>
                        <m:sSub>
                          <m:sSubPr>
                            <m:ctrlPr>
                              <a:rPr lang="zh-CN" altLang="zh-CN" sz="2400" b="1"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1">
                                <a:latin typeface="Cambria Math" panose="02040503050406030204" pitchFamily="18" charset="0"/>
                                <a:ea typeface="微软雅黑" panose="020B0503020204020204" pitchFamily="34" charset="-122"/>
                                <a:cs typeface="Times New Roman" panose="02020603050405020304" pitchFamily="18" charset="0"/>
                              </a:rPr>
                              <m:t>𝒎</m:t>
                            </m:r>
                          </m:e>
                          <m:sub>
                            <m:r>
                              <a:rPr lang="en-US" altLang="zh-CN" sz="2400" b="1">
                                <a:latin typeface="Cambria Math" panose="02040503050406030204" pitchFamily="18" charset="0"/>
                                <a:ea typeface="微软雅黑" panose="020B0503020204020204" pitchFamily="34" charset="-122"/>
                                <a:cs typeface="Times New Roman" panose="02020603050405020304" pitchFamily="18" charset="0"/>
                              </a:rPr>
                              <m:t>𝟐</m:t>
                            </m:r>
                          </m:sub>
                        </m:sSub>
                        <m:r>
                          <a:rPr lang="en-US" altLang="zh-CN" sz="2400" b="1">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1">
                            <a:latin typeface="Cambria Math" panose="02040503050406030204" pitchFamily="18" charset="0"/>
                            <a:ea typeface="微软雅黑" panose="020B0503020204020204" pitchFamily="34" charset="-122"/>
                            <a:cs typeface="Times New Roman" panose="02020603050405020304" pitchFamily="18" charset="0"/>
                          </a:rPr>
                          <m:t>𝒀</m:t>
                        </m:r>
                        <m:r>
                          <a:rPr lang="en-US" altLang="zh-CN" sz="2400" b="1">
                            <a:latin typeface="Cambria Math" panose="02040503050406030204" pitchFamily="18" charset="0"/>
                            <a:ea typeface="微软雅黑" panose="020B0503020204020204" pitchFamily="34" charset="-122"/>
                            <a:cs typeface="Times New Roman" panose="02020603050405020304" pitchFamily="18" charset="0"/>
                          </a:rPr>
                          <m:t>)</m:t>
                        </m:r>
                      </m:e>
                    </m:nary>
                  </m:oMath>
                </a14:m>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，然后对每一个焦点元素</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Z</a:t>
                </a:r>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作：置</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Z </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Z / (1</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Κ</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a:t>
                </a:r>
                <a:b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b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gn="just">
                  <a:lnSpc>
                    <a:spcPct val="125000"/>
                  </a:lnSpc>
                  <a:spcBef>
                    <a:spcPts val="600"/>
                  </a:spcBef>
                  <a:buNone/>
                  <a:defRPr/>
                </a:pPr>
                <a:endParaRPr lang="en-US" altLang="zh-CN"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indent="0" algn="just">
                  <a:lnSpc>
                    <a:spcPts val="1560"/>
                  </a:lnSpc>
                  <a:spcBef>
                    <a:spcPts val="1800"/>
                  </a:spcBef>
                  <a:buNone/>
                </a:pP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gn="just">
                  <a:lnSpc>
                    <a:spcPct val="100000"/>
                  </a:lnSpc>
                  <a:spcBef>
                    <a:spcPts val="600"/>
                  </a:spcBef>
                  <a:buNone/>
                </a:pPr>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Κ</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0.855 + 0.0665 = 0.9215</a:t>
                </a:r>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1 </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Κ</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0.0785</a:t>
                </a:r>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，每个焦点元素标准化后的值为：</a:t>
                </a:r>
                <a:endParaRPr lang="en-US"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FAA43BCC-C60C-44E6-A203-C635002B3E8F}"/>
                  </a:ext>
                </a:extLst>
              </p:cNvPr>
              <p:cNvSpPr>
                <a:spLocks noGrp="1" noRot="1" noChangeAspect="1" noMove="1" noResize="1" noEditPoints="1" noAdjustHandles="1" noChangeArrowheads="1" noChangeShapeType="1" noTextEdit="1"/>
              </p:cNvSpPr>
              <p:nvPr>
                <p:ph idx="1"/>
              </p:nvPr>
            </p:nvSpPr>
            <p:spPr>
              <a:xfrm>
                <a:off x="838200" y="1451946"/>
                <a:ext cx="11084997" cy="5406054"/>
              </a:xfrm>
              <a:blipFill>
                <a:blip r:embed="rId4"/>
                <a:stretch>
                  <a:fillRect l="-880" r="-3520"/>
                </a:stretch>
              </a:blipFill>
            </p:spPr>
            <p:txBody>
              <a:bodyPr/>
              <a:lstStyle/>
              <a:p>
                <a:r>
                  <a:rPr lang="zh-CN" altLang="en-US">
                    <a:noFill/>
                  </a:rPr>
                  <a:t> </a:t>
                </a:r>
              </a:p>
            </p:txBody>
          </p:sp>
        </mc:Fallback>
      </mc:AlternateContent>
      <p:graphicFrame>
        <p:nvGraphicFramePr>
          <p:cNvPr id="9" name="对象 8">
            <a:extLst>
              <a:ext uri="{FF2B5EF4-FFF2-40B4-BE49-F238E27FC236}">
                <a16:creationId xmlns:a16="http://schemas.microsoft.com/office/drawing/2014/main" id="{93FFBF4D-4ADF-45BD-9549-257E912570B6}"/>
              </a:ext>
            </a:extLst>
          </p:cNvPr>
          <p:cNvGraphicFramePr>
            <a:graphicFrameLocks noChangeAspect="1"/>
          </p:cNvGraphicFramePr>
          <p:nvPr/>
        </p:nvGraphicFramePr>
        <p:xfrm>
          <a:off x="0" y="457200"/>
          <a:ext cx="114300" cy="204788"/>
        </p:xfrm>
        <a:graphic>
          <a:graphicData uri="http://schemas.openxmlformats.org/presentationml/2006/ole">
            <mc:AlternateContent xmlns:mc="http://schemas.openxmlformats.org/markup-compatibility/2006">
              <mc:Choice xmlns:v="urn:schemas-microsoft-com:vml" Requires="v">
                <p:oleObj spid="_x0000_s17488" r:id="rId5" imgW="114201" imgH="203024" progId="Equation.3">
                  <p:embed/>
                </p:oleObj>
              </mc:Choice>
              <mc:Fallback>
                <p:oleObj r:id="rId5" imgW="114201" imgH="203024" progId="Equation.3">
                  <p:embed/>
                  <p:pic>
                    <p:nvPicPr>
                      <p:cNvPr id="9" name="对象 8">
                        <a:extLst>
                          <a:ext uri="{FF2B5EF4-FFF2-40B4-BE49-F238E27FC236}">
                            <a16:creationId xmlns:a16="http://schemas.microsoft.com/office/drawing/2014/main" id="{93FFBF4D-4ADF-45BD-9549-257E912570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57200"/>
                        <a:ext cx="114300"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文本框 9">
            <a:extLst>
              <a:ext uri="{FF2B5EF4-FFF2-40B4-BE49-F238E27FC236}">
                <a16:creationId xmlns:a16="http://schemas.microsoft.com/office/drawing/2014/main" id="{70E6F919-1238-4A91-969B-D680B0AF5F49}"/>
              </a:ext>
            </a:extLst>
          </p:cNvPr>
          <p:cNvSpPr txBox="1"/>
          <p:nvPr/>
        </p:nvSpPr>
        <p:spPr>
          <a:xfrm>
            <a:off x="114300" y="3674179"/>
            <a:ext cx="12089622" cy="1200329"/>
          </a:xfrm>
          <a:prstGeom prst="rect">
            <a:avLst/>
          </a:prstGeom>
          <a:noFill/>
        </p:spPr>
        <p:txBody>
          <a:bodyPr wrap="square">
            <a:spAutoFit/>
          </a:bodyPr>
          <a:lstStyle/>
          <a:p>
            <a:pPr marL="0" marR="0" lvl="0" indent="274638"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400" b="1" i="0" u="none" strike="noStrike" cap="none" normalizeH="0" baseline="-3000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m</a:t>
            </a:r>
            <a:r>
              <a:rPr kumimoji="0" lang="en-US" altLang="zh-CN" sz="2400" b="1" i="0" u="none" strike="noStrike" cap="none" normalizeH="0" baseline="-3000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2</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m</a:t>
            </a:r>
            <a:r>
              <a:rPr kumimoji="0" lang="en-US" altLang="zh-CN" sz="2400" b="1" i="0" u="none" strike="noStrike" cap="none" normalizeH="0" baseline="-3000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3</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 = 0.0285                         </a:t>
            </a:r>
            <a:r>
              <a:rPr kumimoji="0" lang="en-US" altLang="zh-CN" sz="24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m</a:t>
            </a:r>
            <a:r>
              <a:rPr kumimoji="0" lang="en-US" altLang="zh-CN" sz="2400" b="1" i="0" u="none" strike="noStrike" cap="none" normalizeH="0" baseline="-3000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1</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m</a:t>
            </a:r>
            <a:r>
              <a:rPr kumimoji="0" lang="en-US" altLang="zh-CN" sz="2400" b="1" i="0" u="none" strike="noStrike" cap="none" normalizeH="0" baseline="-3000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2</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m</a:t>
            </a:r>
            <a:r>
              <a:rPr kumimoji="0" lang="en-US" altLang="zh-CN" sz="2400" b="1" i="0" u="none" strike="noStrike" cap="none" normalizeH="0" baseline="-3000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3</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({B}) = 0.045</a:t>
            </a:r>
            <a:endParaRPr kumimoji="0" lang="en-US" altLang="zh-CN" sz="2400" b="0" i="0" u="none" strike="noStrike" cap="none" normalizeH="0" baseline="0" dirty="0">
              <a:ln>
                <a:noFill/>
              </a:ln>
              <a:solidFill>
                <a:schemeClr val="tx1"/>
              </a:solidFill>
              <a:effectLst/>
              <a:sym typeface="Symbol" panose="05050102010706020507" pitchFamily="18" charset="2"/>
            </a:endParaRPr>
          </a:p>
          <a:p>
            <a:pPr marL="0" marR="0" lvl="0" indent="274638"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m</a:t>
            </a:r>
            <a:r>
              <a:rPr kumimoji="0" lang="en-US" altLang="zh-CN" sz="2400" b="1" i="0" u="none" strike="noStrike" cap="none" normalizeH="0" baseline="-3000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1</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m</a:t>
            </a:r>
            <a:r>
              <a:rPr kumimoji="0" lang="en-US" altLang="zh-CN" sz="2400" b="1" i="0" u="none" strike="noStrike" cap="none" normalizeH="0" baseline="-3000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2</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m</a:t>
            </a:r>
            <a:r>
              <a:rPr kumimoji="0" lang="en-US" altLang="zh-CN" sz="2400" b="1" i="0" u="none" strike="noStrike" cap="none" normalizeH="0" baseline="-3000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3</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({B , F}) = 0.0035                    </a:t>
            </a:r>
            <a:r>
              <a:rPr kumimoji="0" lang="en-US" altLang="zh-CN" sz="2400" b="1" i="0" u="none" strike="noStrike" cap="none" normalizeH="0" baseline="0" dirty="0" err="1">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m</a:t>
            </a:r>
            <a:r>
              <a:rPr kumimoji="0" lang="en-US" altLang="zh-CN" sz="2400" b="1" i="0" u="none" strike="noStrike" cap="none" normalizeH="0" baseline="-30000" dirty="0" err="1">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1</a:t>
            </a:r>
            <a:r>
              <a:rPr kumimoji="0" lang="en-US" altLang="zh-CN" sz="2400" b="1"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0" lang="en-US" altLang="zh-CN" sz="2400" b="1"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0" u="none" strike="noStrike" cap="none" normalizeH="0" baseline="0" dirty="0" err="1">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m</a:t>
            </a:r>
            <a:r>
              <a:rPr kumimoji="0" lang="en-US" altLang="zh-CN" sz="2400" b="1" i="0" u="none" strike="noStrike" cap="none" normalizeH="0" baseline="-30000" dirty="0" err="1">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2</a:t>
            </a:r>
            <a:r>
              <a:rPr kumimoji="0" lang="en-US" altLang="zh-CN" sz="2400" b="1"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0" lang="en-US" altLang="zh-CN" sz="2400" b="1"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0" u="none" strike="noStrike" cap="none" normalizeH="0" baseline="0" dirty="0" err="1">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m</a:t>
            </a:r>
            <a:r>
              <a:rPr kumimoji="0" lang="en-US" altLang="zh-CN" sz="2400" b="1" i="0" u="none" strike="noStrike" cap="none" normalizeH="0" baseline="-30000" dirty="0" err="1">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3</a:t>
            </a:r>
            <a:r>
              <a:rPr kumimoji="0" lang="en-US" altLang="zh-CN" sz="2400" b="1"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0" lang="en-US" altLang="zh-CN" sz="2400" b="1"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 = 0.855 + 0.0665 = 0.9215</a:t>
            </a:r>
            <a:endParaRPr kumimoji="0" lang="en-US" altLang="zh-CN" sz="2400" b="1"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marL="0" marR="0" lvl="0" indent="274638"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m</a:t>
            </a:r>
            <a:r>
              <a:rPr kumimoji="0" lang="en-US" altLang="zh-CN" sz="2400" b="1" i="0" u="none" strike="noStrike" cap="none" normalizeH="0" baseline="-3000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1</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m</a:t>
            </a:r>
            <a:r>
              <a:rPr kumimoji="0" lang="en-US" altLang="zh-CN" sz="2400" b="1" i="0" u="none" strike="noStrike" cap="none" normalizeH="0" baseline="-3000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2</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m</a:t>
            </a:r>
            <a:r>
              <a:rPr kumimoji="0" lang="en-US" altLang="zh-CN" sz="2400" b="1" i="0" u="none" strike="noStrike" cap="none" normalizeH="0" baseline="-3000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3</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0.0015</a:t>
            </a:r>
            <a:r>
              <a:rPr kumimoji="0" lang="en-US" altLang="zh-CN" sz="2400" b="0" i="0" u="none" strike="noStrike" cap="none" normalizeH="0" baseline="0" dirty="0">
                <a:ln>
                  <a:noFill/>
                </a:ln>
                <a:solidFill>
                  <a:schemeClr val="tx1"/>
                </a:solidFill>
                <a:effectLst/>
                <a:sym typeface="Symbol" panose="05050102010706020507" pitchFamily="18" charset="2"/>
              </a:rPr>
              <a:t> </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p:txBody>
      </p:sp>
      <p:sp>
        <p:nvSpPr>
          <p:cNvPr id="7" name="Rectangle 3">
            <a:extLst>
              <a:ext uri="{FF2B5EF4-FFF2-40B4-BE49-F238E27FC236}">
                <a16:creationId xmlns:a16="http://schemas.microsoft.com/office/drawing/2014/main" id="{6751C192-7183-4486-B50E-615066EF701E}"/>
              </a:ext>
            </a:extLst>
          </p:cNvPr>
          <p:cNvSpPr>
            <a:spLocks noChangeArrowheads="1"/>
          </p:cNvSpPr>
          <p:nvPr/>
        </p:nvSpPr>
        <p:spPr bwMode="auto">
          <a:xfrm>
            <a:off x="114300" y="5527081"/>
            <a:ext cx="10692309"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74638"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rPr>
              <a:t>m</a:t>
            </a:r>
            <a:r>
              <a:rPr lang="en-US" altLang="zh-CN" sz="2400" b="1" baseline="-30000" dirty="0" err="1">
                <a:latin typeface="Times New Roman" panose="02020603050405020304" pitchFamily="18" charset="0"/>
                <a:ea typeface="宋体" panose="02010600030101010101" pitchFamily="2" charset="-122"/>
                <a:cs typeface="Times New Roman" panose="02020603050405020304" pitchFamily="18" charset="0"/>
              </a:rPr>
              <a:t>1</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m</a:t>
            </a:r>
            <a:r>
              <a:rPr lang="en-US" altLang="zh-CN" sz="2400" b="1" baseline="-30000" dirty="0" err="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2</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m</a:t>
            </a:r>
            <a:r>
              <a:rPr lang="en-US" altLang="zh-CN" sz="2400" b="1" baseline="-30000" dirty="0" err="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3</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 = 0.363                           </a:t>
            </a:r>
            <a: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m</a:t>
            </a:r>
            <a:r>
              <a:rPr lang="en-US" altLang="zh-CN" sz="2400" b="1" baseline="-30000" dirty="0" err="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1</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m</a:t>
            </a:r>
            <a:r>
              <a:rPr lang="en-US" altLang="zh-CN" sz="2400" b="1" baseline="-30000" dirty="0" err="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2</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m</a:t>
            </a:r>
            <a:r>
              <a:rPr lang="en-US" altLang="zh-CN" sz="2400" b="1" baseline="-30000" dirty="0" err="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3</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({B}) = 0.573</a:t>
            </a:r>
            <a:endParaRPr lang="en-US" altLang="zh-CN" sz="2400" dirty="0">
              <a:sym typeface="Symbol" panose="05050102010706020507" pitchFamily="18" charset="2"/>
            </a:endParaRPr>
          </a:p>
          <a:p>
            <a:pPr lvl="0"/>
            <a: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m</a:t>
            </a:r>
            <a:r>
              <a:rPr lang="en-US" altLang="zh-CN" sz="2400" b="1" baseline="-30000" dirty="0" err="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1</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m</a:t>
            </a:r>
            <a:r>
              <a:rPr lang="en-US" altLang="zh-CN" sz="2400" b="1" baseline="-30000" dirty="0" err="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2</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m</a:t>
            </a:r>
            <a:r>
              <a:rPr lang="en-US" altLang="zh-CN" sz="2400" b="1" baseline="-30000" dirty="0" err="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3</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({B , F}) = 0.045       </a:t>
            </a:r>
            <a:endParaRPr lang="en-US" altLang="zh-CN" sz="2400" dirty="0">
              <a:sym typeface="Symbol" panose="05050102010706020507" pitchFamily="18" charset="2"/>
            </a:endParaRPr>
          </a:p>
          <a:p>
            <a:pPr lvl="0"/>
            <a: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m</a:t>
            </a:r>
            <a:r>
              <a:rPr lang="en-US" altLang="zh-CN" sz="2400" b="1" baseline="-30000" dirty="0" err="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1</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m</a:t>
            </a:r>
            <a:r>
              <a:rPr lang="en-US" altLang="zh-CN" sz="2400" b="1" baseline="-30000" dirty="0" err="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2</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m</a:t>
            </a:r>
            <a:r>
              <a:rPr lang="en-US" altLang="zh-CN" sz="2400" b="1" baseline="-30000" dirty="0" err="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3</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 = 0.019</a:t>
            </a:r>
            <a:endParaRPr lang="en-US" altLang="zh-CN" sz="2400" b="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marL="0" marR="0" lvl="0" indent="274638" algn="l" defTabSz="914400" rtl="0" eaLnBrk="0" fontAlgn="base" latinLnBrk="0" hangingPunct="0">
              <a:lnSpc>
                <a:spcPct val="100000"/>
              </a:lnSpc>
              <a:spcBef>
                <a:spcPct val="0"/>
              </a:spcBef>
              <a:spcAft>
                <a:spcPct val="0"/>
              </a:spcAft>
              <a:buClrTx/>
              <a:buSzTx/>
              <a:buFontTx/>
              <a:buNone/>
              <a:tabLst/>
            </a:pP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p:txBody>
      </p:sp>
    </p:spTree>
    <p:extLst>
      <p:ext uri="{BB962C8B-B14F-4D97-AF65-F5344CB8AC3E}">
        <p14:creationId xmlns:p14="http://schemas.microsoft.com/office/powerpoint/2010/main" val="389407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8A9E2-1718-4A1C-9BBC-6F0D26D4471A}"/>
              </a:ext>
            </a:extLst>
          </p:cNvPr>
          <p:cNvSpPr>
            <a:spLocks noGrp="1"/>
          </p:cNvSpPr>
          <p:nvPr>
            <p:ph type="title"/>
          </p:nvPr>
        </p:nvSpPr>
        <p:spPr/>
        <p:txBody>
          <a:bodyPr/>
          <a:lstStyle/>
          <a:p>
            <a:r>
              <a:rPr lang="en-US" altLang="zh-CN" sz="4400" b="1" dirty="0">
                <a:solidFill>
                  <a:srgbClr val="0000FF"/>
                </a:solidFill>
                <a:effectLst/>
                <a:latin typeface="宋体" panose="02010600030101010101" pitchFamily="2" charset="-122"/>
                <a:ea typeface="宋体" panose="02010600030101010101" pitchFamily="2" charset="-122"/>
              </a:rPr>
              <a:t>1.</a:t>
            </a:r>
            <a:r>
              <a:rPr lang="zh-CN" altLang="en-US" sz="4400" b="1" dirty="0">
                <a:solidFill>
                  <a:srgbClr val="0000FF"/>
                </a:solidFill>
                <a:effectLst/>
                <a:latin typeface="黑体" panose="02010609060101010101" pitchFamily="49" charset="-122"/>
                <a:ea typeface="黑体" panose="02010609060101010101" pitchFamily="49" charset="-122"/>
              </a:rPr>
              <a:t>证据理论模型</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AA43BCC-C60C-44E6-A203-C635002B3E8F}"/>
                  </a:ext>
                </a:extLst>
              </p:cNvPr>
              <p:cNvSpPr>
                <a:spLocks noGrp="1"/>
              </p:cNvSpPr>
              <p:nvPr>
                <p:ph idx="1"/>
              </p:nvPr>
            </p:nvSpPr>
            <p:spPr>
              <a:xfrm>
                <a:off x="838200" y="1451946"/>
                <a:ext cx="11475346" cy="5406054"/>
              </a:xfrm>
            </p:spPr>
            <p:txBody>
              <a:bodyPr>
                <a:noAutofit/>
              </a:bodyPr>
              <a:lstStyle/>
              <a:p>
                <a:pPr marL="228600" marR="0" lvl="0" indent="-228600" algn="just" defTabSz="914400" rtl="0" eaLnBrk="1" fontAlgn="auto" latinLnBrk="0" hangingPunct="1">
                  <a:lnSpc>
                    <a:spcPct val="150000"/>
                  </a:lnSpc>
                  <a:spcBef>
                    <a:spcPts val="600"/>
                  </a:spcBef>
                  <a:spcAft>
                    <a:spcPts val="0"/>
                  </a:spcAft>
                  <a:buClrTx/>
                  <a:buSzTx/>
                  <a:buFont typeface="Arial" panose="020B0604020202020204" pitchFamily="34" charset="0"/>
                  <a:buChar char="•"/>
                  <a:tabLst/>
                  <a:defRPr/>
                </a:pPr>
                <a:r>
                  <a:rPr kumimoji="0" lang="zh-CN" altLang="en-US" sz="24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信任的标准化</a:t>
                </a:r>
                <a:endParaRPr lang="en-US" altLang="zh-CN" sz="2400" b="1" dirty="0">
                  <a:solidFill>
                    <a:srgbClr val="FF0000"/>
                  </a:solidFill>
                  <a:latin typeface="微软雅黑" panose="020B0503020204020204" pitchFamily="34" charset="-122"/>
                  <a:ea typeface="微软雅黑" panose="020B0503020204020204" pitchFamily="34" charset="-122"/>
                </a:endParaRPr>
              </a:p>
              <a:p>
                <a:pPr marL="0">
                  <a:lnSpc>
                    <a:spcPct val="125000"/>
                  </a:lnSpc>
                  <a:spcBef>
                    <a:spcPts val="600"/>
                  </a:spcBef>
                  <a:defRPr/>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由于第三个（与前两个证据相冲突的）关于 </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的证据的存在，显著地侵蚀了对 </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{B}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的信任。有，</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endParaRPr>
              </a:p>
              <a:p>
                <a:pPr marL="0">
                  <a:lnSpc>
                    <a:spcPct val="125000"/>
                  </a:lnSpc>
                  <a:spcBef>
                    <a:spcPts val="600"/>
                  </a:spcBef>
                  <a:defRPr/>
                </a:pP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Bel ({B}) = </a:t>
                </a:r>
                <a: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rPr>
                  <a:t>m</a:t>
                </a:r>
                <a:r>
                  <a:rPr lang="en-US" altLang="zh-CN" sz="2400" b="1" baseline="-30000" dirty="0" err="1">
                    <a:latin typeface="Times New Roman" panose="02020603050405020304" pitchFamily="18" charset="0"/>
                    <a:ea typeface="宋体" panose="02010600030101010101" pitchFamily="2" charset="-122"/>
                    <a:cs typeface="Times New Roman" panose="02020603050405020304" pitchFamily="18" charset="0"/>
                  </a:rPr>
                  <a:t>1</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m</a:t>
                </a:r>
                <a:r>
                  <a:rPr lang="en-US" altLang="zh-CN" sz="2400" b="1" baseline="-30000" dirty="0" err="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2</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m</a:t>
                </a:r>
                <a:r>
                  <a:rPr lang="en-US" altLang="zh-CN" sz="2400" b="1" baseline="-30000" dirty="0" err="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3</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({B}) = 0.573</a:t>
                </a:r>
              </a:p>
              <a:p>
                <a:pPr marL="0">
                  <a:lnSpc>
                    <a:spcPct val="125000"/>
                  </a:lnSpc>
                  <a:spcBef>
                    <a:spcPts val="0"/>
                  </a:spcBef>
                  <a:defRPr/>
                </a:pPr>
                <a14:m>
                  <m:oMath xmlns:m="http://schemas.openxmlformats.org/officeDocument/2006/math">
                    <m:r>
                      <m:rPr>
                        <m:nor/>
                      </m:rPr>
                      <a:rPr lang="en-US" altLang="zh-CN" sz="2400" b="1" i="0" dirty="0" smtClean="0">
                        <a:latin typeface="Times New Roman" panose="02020603050405020304" pitchFamily="18" charset="0"/>
                        <a:cs typeface="Times New Roman" panose="02020603050405020304" pitchFamily="18" charset="0"/>
                        <a:sym typeface="Symbol" panose="05050102010706020507" pitchFamily="18" charset="2"/>
                      </a:rPr>
                      <m:t>B</m:t>
                    </m:r>
                    <m:r>
                      <m:rPr>
                        <m:nor/>
                      </m:rPr>
                      <a:rPr lang="en-US" altLang="zh-CN" sz="2400" b="1" i="0">
                        <a:latin typeface="Times New Roman" panose="02020603050405020304" pitchFamily="18" charset="0"/>
                        <a:cs typeface="Times New Roman" panose="02020603050405020304" pitchFamily="18" charset="0"/>
                      </a:rPr>
                      <m:t>el</m:t>
                    </m:r>
                    <m:d>
                      <m:dPr>
                        <m:ctrlPr>
                          <a:rPr lang="en-US" altLang="zh-CN" sz="2400" b="1" i="1">
                            <a:latin typeface="Cambria Math" panose="02040503050406030204" pitchFamily="18" charset="0"/>
                          </a:rPr>
                        </m:ctrlPr>
                      </m:dPr>
                      <m:e>
                        <m:bar>
                          <m:barPr>
                            <m:pos m:val="top"/>
                            <m:ctrlPr>
                              <a:rPr lang="zh-CN" altLang="zh-CN" sz="2400" b="1" i="1">
                                <a:latin typeface="Cambria Math" panose="02040503050406030204" pitchFamily="18" charset="0"/>
                              </a:rPr>
                            </m:ctrlPr>
                          </m:barPr>
                          <m:e>
                            <m:d>
                              <m:dPr>
                                <m:begChr m:val="{"/>
                                <m:endChr m:val="}"/>
                                <m:ctrlPr>
                                  <a:rPr lang="en-US" altLang="zh-CN" sz="2400" b="1" i="1">
                                    <a:latin typeface="Cambria Math" panose="02040503050406030204" pitchFamily="18" charset="0"/>
                                  </a:rPr>
                                </m:ctrlPr>
                              </m:dPr>
                              <m:e>
                                <m:r>
                                  <m:rPr>
                                    <m:nor/>
                                  </m:rPr>
                                  <a:rPr lang="en-US" altLang="zh-CN" sz="2400" b="1" i="0">
                                    <a:latin typeface="Times New Roman" panose="02020603050405020304" pitchFamily="18" charset="0"/>
                                    <a:cs typeface="Times New Roman" panose="02020603050405020304" pitchFamily="18" charset="0"/>
                                  </a:rPr>
                                  <m:t>B</m:t>
                                </m:r>
                              </m:e>
                            </m:d>
                          </m:e>
                        </m:bar>
                      </m:e>
                    </m:d>
                    <m:r>
                      <m:rPr>
                        <m:nor/>
                      </m:rPr>
                      <a:rPr lang="en-US" altLang="zh-CN" sz="2400" b="1" i="0">
                        <a:latin typeface="Times New Roman" panose="02020603050405020304" pitchFamily="18" charset="0"/>
                        <a:cs typeface="Times New Roman" panose="02020603050405020304" pitchFamily="18" charset="0"/>
                      </a:rPr>
                      <m:t>=</m:t>
                    </m:r>
                    <m:r>
                      <m:rPr>
                        <m:nor/>
                      </m:rPr>
                      <a:rPr lang="en-US" altLang="zh-CN" sz="2400" b="1" i="0">
                        <a:latin typeface="Times New Roman" panose="02020603050405020304" pitchFamily="18" charset="0"/>
                        <a:cs typeface="Times New Roman" panose="02020603050405020304" pitchFamily="18" charset="0"/>
                      </a:rPr>
                      <m:t>Bel</m:t>
                    </m:r>
                    <m:d>
                      <m:dPr>
                        <m:ctrlPr>
                          <a:rPr lang="en-US" altLang="zh-CN" sz="2400" b="1" i="1">
                            <a:latin typeface="Cambria Math" panose="02040503050406030204" pitchFamily="18" charset="0"/>
                          </a:rPr>
                        </m:ctrlPr>
                      </m:dPr>
                      <m:e>
                        <m:d>
                          <m:dPr>
                            <m:begChr m:val="{"/>
                            <m:endChr m:val="}"/>
                            <m:ctrlPr>
                              <a:rPr lang="en-US" altLang="zh-CN" sz="2400" b="1" i="1">
                                <a:latin typeface="Cambria Math" panose="02040503050406030204" pitchFamily="18" charset="0"/>
                              </a:rPr>
                            </m:ctrlPr>
                          </m:dPr>
                          <m:e>
                            <m:r>
                              <m:rPr>
                                <m:nor/>
                              </m:rPr>
                              <a:rPr lang="en-US" altLang="zh-CN" sz="2400" b="1" i="0">
                                <a:latin typeface="Times New Roman" panose="02020603050405020304" pitchFamily="18" charset="0"/>
                                <a:cs typeface="Times New Roman" panose="02020603050405020304" pitchFamily="18" charset="0"/>
                              </a:rPr>
                              <m:t>A</m:t>
                            </m:r>
                            <m:r>
                              <m:rPr>
                                <m:nor/>
                              </m:rPr>
                              <a:rPr lang="en-US" altLang="zh-CN" sz="2400" b="1" i="0">
                                <a:latin typeface="Times New Roman" panose="02020603050405020304" pitchFamily="18" charset="0"/>
                                <a:cs typeface="Times New Roman" panose="02020603050405020304" pitchFamily="18" charset="0"/>
                              </a:rPr>
                              <m:t>, </m:t>
                            </m:r>
                            <m:r>
                              <m:rPr>
                                <m:nor/>
                              </m:rPr>
                              <a:rPr lang="en-US" altLang="zh-CN" sz="2400" b="1" i="0">
                                <a:latin typeface="Times New Roman" panose="02020603050405020304" pitchFamily="18" charset="0"/>
                                <a:cs typeface="Times New Roman" panose="02020603050405020304" pitchFamily="18" charset="0"/>
                              </a:rPr>
                              <m:t>F</m:t>
                            </m:r>
                          </m:e>
                        </m:d>
                      </m:e>
                    </m:d>
                  </m:oMath>
                </a14:m>
                <a:endParaRPr lang="en-US" altLang="zh-CN" sz="2400" b="1" i="1" dirty="0">
                  <a:latin typeface="Times New Roman" panose="02020603050405020304" pitchFamily="18" charset="0"/>
                  <a:cs typeface="Times New Roman" panose="02020603050405020304" pitchFamily="18" charset="0"/>
                </a:endParaRPr>
              </a:p>
              <a:p>
                <a:pPr marL="0" indent="0">
                  <a:lnSpc>
                    <a:spcPct val="125000"/>
                  </a:lnSpc>
                  <a:spcBef>
                    <a:spcPts val="0"/>
                  </a:spcBef>
                  <a:buNone/>
                  <a:defRPr/>
                </a:pPr>
                <a:r>
                  <a:rPr lang="en-US" altLang="zh-CN" sz="2400" b="1" dirty="0">
                    <a:latin typeface="Times New Roman" panose="02020603050405020304" pitchFamily="18" charset="0"/>
                    <a:cs typeface="Times New Roman" panose="02020603050405020304" pitchFamily="18" charset="0"/>
                  </a:rPr>
                  <a:t>   </a:t>
                </a:r>
                <a14:m>
                  <m:oMath xmlns:m="http://schemas.openxmlformats.org/officeDocument/2006/math">
                    <m:r>
                      <m:rPr>
                        <m:nor/>
                      </m:rPr>
                      <a:rPr lang="en-US" altLang="zh-CN" sz="2400" b="1" i="0">
                        <a:latin typeface="Times New Roman" panose="02020603050405020304" pitchFamily="18" charset="0"/>
                        <a:cs typeface="Times New Roman" panose="02020603050405020304" pitchFamily="18" charset="0"/>
                      </a:rPr>
                      <m:t>=</m:t>
                    </m:r>
                    <m:sSub>
                      <m:sSubPr>
                        <m:ctrlPr>
                          <a:rPr lang="zh-CN" altLang="zh-CN" sz="2400" b="1" i="1">
                            <a:latin typeface="Cambria Math" panose="02040503050406030204" pitchFamily="18" charset="0"/>
                          </a:rPr>
                        </m:ctrlPr>
                      </m:sSubPr>
                      <m:e>
                        <m:r>
                          <m:rPr>
                            <m:nor/>
                          </m:rPr>
                          <a:rPr lang="en-US" altLang="zh-CN" sz="2400" b="1" i="0">
                            <a:latin typeface="Times New Roman" panose="02020603050405020304" pitchFamily="18" charset="0"/>
                            <a:cs typeface="Times New Roman" panose="02020603050405020304" pitchFamily="18" charset="0"/>
                          </a:rPr>
                          <m:t>m</m:t>
                        </m:r>
                      </m:e>
                      <m:sub>
                        <m:r>
                          <m:rPr>
                            <m:nor/>
                          </m:rPr>
                          <a:rPr lang="en-US" altLang="zh-CN" sz="2400" b="1" i="0">
                            <a:latin typeface="Times New Roman" panose="02020603050405020304" pitchFamily="18" charset="0"/>
                            <a:cs typeface="Times New Roman" panose="02020603050405020304" pitchFamily="18" charset="0"/>
                          </a:rPr>
                          <m:t>1</m:t>
                        </m:r>
                      </m:sub>
                    </m:sSub>
                    <m:r>
                      <m:rPr>
                        <m:nor/>
                      </m:rPr>
                      <a:rPr lang="zh-CN" altLang="zh-CN" sz="2400" b="1" i="0">
                        <a:latin typeface="Times New Roman" panose="02020603050405020304" pitchFamily="18" charset="0"/>
                        <a:cs typeface="Times New Roman" panose="02020603050405020304" pitchFamily="18" charset="0"/>
                      </a:rPr>
                      <m:t>⊕</m:t>
                    </m:r>
                    <m:sSub>
                      <m:sSubPr>
                        <m:ctrlPr>
                          <a:rPr lang="zh-CN" altLang="zh-CN" sz="2400" b="1" i="1">
                            <a:latin typeface="Cambria Math" panose="02040503050406030204" pitchFamily="18" charset="0"/>
                          </a:rPr>
                        </m:ctrlPr>
                      </m:sSubPr>
                      <m:e>
                        <m:r>
                          <m:rPr>
                            <m:nor/>
                          </m:rPr>
                          <a:rPr lang="en-US" altLang="zh-CN" sz="2400" b="1" i="0">
                            <a:latin typeface="Times New Roman" panose="02020603050405020304" pitchFamily="18" charset="0"/>
                            <a:cs typeface="Times New Roman" panose="02020603050405020304" pitchFamily="18" charset="0"/>
                          </a:rPr>
                          <m:t>m</m:t>
                        </m:r>
                      </m:e>
                      <m:sub>
                        <m:r>
                          <m:rPr>
                            <m:nor/>
                          </m:rPr>
                          <a:rPr lang="en-US" altLang="zh-CN" sz="2400" b="1" i="0">
                            <a:latin typeface="Times New Roman" panose="02020603050405020304" pitchFamily="18" charset="0"/>
                            <a:cs typeface="Times New Roman" panose="02020603050405020304" pitchFamily="18" charset="0"/>
                          </a:rPr>
                          <m:t>2</m:t>
                        </m:r>
                      </m:sub>
                    </m:sSub>
                    <m:r>
                      <m:rPr>
                        <m:nor/>
                      </m:rPr>
                      <a:rPr lang="zh-CN" altLang="zh-CN" sz="2400" b="1" i="0">
                        <a:latin typeface="Times New Roman" panose="02020603050405020304" pitchFamily="18" charset="0"/>
                        <a:cs typeface="Times New Roman" panose="02020603050405020304" pitchFamily="18" charset="0"/>
                      </a:rPr>
                      <m:t>⊕</m:t>
                    </m:r>
                    <m:sSub>
                      <m:sSubPr>
                        <m:ctrlPr>
                          <a:rPr lang="zh-CN" altLang="zh-CN" sz="2400" b="1" i="1">
                            <a:latin typeface="Cambria Math" panose="02040503050406030204" pitchFamily="18" charset="0"/>
                          </a:rPr>
                        </m:ctrlPr>
                      </m:sSubPr>
                      <m:e>
                        <m:r>
                          <m:rPr>
                            <m:nor/>
                          </m:rPr>
                          <a:rPr lang="en-US" altLang="zh-CN" sz="2400" b="1" i="0">
                            <a:latin typeface="Times New Roman" panose="02020603050405020304" pitchFamily="18" charset="0"/>
                            <a:cs typeface="Times New Roman" panose="02020603050405020304" pitchFamily="18" charset="0"/>
                          </a:rPr>
                          <m:t>m</m:t>
                        </m:r>
                      </m:e>
                      <m:sub>
                        <m:r>
                          <m:rPr>
                            <m:nor/>
                          </m:rPr>
                          <a:rPr lang="en-US" altLang="zh-CN" sz="2400" b="1" i="0">
                            <a:latin typeface="Times New Roman" panose="02020603050405020304" pitchFamily="18" charset="0"/>
                            <a:cs typeface="Times New Roman" panose="02020603050405020304" pitchFamily="18" charset="0"/>
                          </a:rPr>
                          <m:t>3</m:t>
                        </m:r>
                      </m:sub>
                    </m:sSub>
                    <m:d>
                      <m:dPr>
                        <m:ctrlPr>
                          <a:rPr lang="en-US" altLang="zh-CN" sz="2400" b="1" i="1">
                            <a:latin typeface="Cambria Math" panose="02040503050406030204" pitchFamily="18" charset="0"/>
                          </a:rPr>
                        </m:ctrlPr>
                      </m:dPr>
                      <m:e>
                        <m:d>
                          <m:dPr>
                            <m:begChr m:val="{"/>
                            <m:endChr m:val="}"/>
                            <m:ctrlPr>
                              <a:rPr lang="en-US" altLang="zh-CN" sz="2400" b="1" i="1">
                                <a:latin typeface="Cambria Math" panose="02040503050406030204" pitchFamily="18" charset="0"/>
                              </a:rPr>
                            </m:ctrlPr>
                          </m:dPr>
                          <m:e>
                            <m:r>
                              <m:rPr>
                                <m:nor/>
                              </m:rPr>
                              <a:rPr lang="en-US" altLang="zh-CN" sz="2400" b="1" i="0">
                                <a:latin typeface="Times New Roman" panose="02020603050405020304" pitchFamily="18" charset="0"/>
                                <a:cs typeface="Times New Roman" panose="02020603050405020304" pitchFamily="18" charset="0"/>
                              </a:rPr>
                              <m:t>A</m:t>
                            </m:r>
                            <m:r>
                              <m:rPr>
                                <m:nor/>
                              </m:rPr>
                              <a:rPr lang="en-US" altLang="zh-CN" sz="2400" b="1" i="0">
                                <a:latin typeface="Times New Roman" panose="02020603050405020304" pitchFamily="18" charset="0"/>
                                <a:cs typeface="Times New Roman" panose="02020603050405020304" pitchFamily="18" charset="0"/>
                              </a:rPr>
                              <m:t>, </m:t>
                            </m:r>
                            <m:r>
                              <m:rPr>
                                <m:nor/>
                              </m:rPr>
                              <a:rPr lang="en-US" altLang="zh-CN" sz="2400" b="1" i="0">
                                <a:latin typeface="Times New Roman" panose="02020603050405020304" pitchFamily="18" charset="0"/>
                                <a:cs typeface="Times New Roman" panose="02020603050405020304" pitchFamily="18" charset="0"/>
                              </a:rPr>
                              <m:t>F</m:t>
                            </m:r>
                          </m:e>
                        </m:d>
                      </m:e>
                    </m:d>
                    <m:r>
                      <m:rPr>
                        <m:nor/>
                      </m:rPr>
                      <a:rPr lang="en-US" altLang="zh-CN" sz="2400" b="1" i="0">
                        <a:latin typeface="Times New Roman" panose="02020603050405020304" pitchFamily="18" charset="0"/>
                        <a:cs typeface="Times New Roman" panose="02020603050405020304" pitchFamily="18" charset="0"/>
                      </a:rPr>
                      <m:t>+</m:t>
                    </m:r>
                    <m:sSub>
                      <m:sSubPr>
                        <m:ctrlPr>
                          <a:rPr lang="zh-CN" altLang="zh-CN" sz="2400" b="1" i="1">
                            <a:latin typeface="Cambria Math" panose="02040503050406030204" pitchFamily="18" charset="0"/>
                          </a:rPr>
                        </m:ctrlPr>
                      </m:sSubPr>
                      <m:e>
                        <m:r>
                          <m:rPr>
                            <m:nor/>
                          </m:rPr>
                          <a:rPr lang="en-US" altLang="zh-CN" sz="2400" b="1" i="0">
                            <a:latin typeface="Times New Roman" panose="02020603050405020304" pitchFamily="18" charset="0"/>
                            <a:cs typeface="Times New Roman" panose="02020603050405020304" pitchFamily="18" charset="0"/>
                          </a:rPr>
                          <m:t>m</m:t>
                        </m:r>
                      </m:e>
                      <m:sub>
                        <m:r>
                          <m:rPr>
                            <m:nor/>
                          </m:rPr>
                          <a:rPr lang="en-US" altLang="zh-CN" sz="2400" b="1" i="0">
                            <a:latin typeface="Times New Roman" panose="02020603050405020304" pitchFamily="18" charset="0"/>
                            <a:cs typeface="Times New Roman" panose="02020603050405020304" pitchFamily="18" charset="0"/>
                          </a:rPr>
                          <m:t>1</m:t>
                        </m:r>
                      </m:sub>
                    </m:sSub>
                    <m:r>
                      <m:rPr>
                        <m:nor/>
                      </m:rPr>
                      <a:rPr lang="zh-CN" altLang="zh-CN" sz="2400" b="1" i="0">
                        <a:latin typeface="Times New Roman" panose="02020603050405020304" pitchFamily="18" charset="0"/>
                        <a:cs typeface="Times New Roman" panose="02020603050405020304" pitchFamily="18" charset="0"/>
                      </a:rPr>
                      <m:t>⊕</m:t>
                    </m:r>
                    <m:sSub>
                      <m:sSubPr>
                        <m:ctrlPr>
                          <a:rPr lang="zh-CN" altLang="zh-CN" sz="2400" b="1" i="1">
                            <a:latin typeface="Cambria Math" panose="02040503050406030204" pitchFamily="18" charset="0"/>
                          </a:rPr>
                        </m:ctrlPr>
                      </m:sSubPr>
                      <m:e>
                        <m:r>
                          <m:rPr>
                            <m:nor/>
                          </m:rPr>
                          <a:rPr lang="en-US" altLang="zh-CN" sz="2400" b="1" i="0">
                            <a:latin typeface="Times New Roman" panose="02020603050405020304" pitchFamily="18" charset="0"/>
                            <a:cs typeface="Times New Roman" panose="02020603050405020304" pitchFamily="18" charset="0"/>
                          </a:rPr>
                          <m:t>m</m:t>
                        </m:r>
                      </m:e>
                      <m:sub>
                        <m:r>
                          <m:rPr>
                            <m:nor/>
                          </m:rPr>
                          <a:rPr lang="en-US" altLang="zh-CN" sz="2400" b="1" i="0">
                            <a:latin typeface="Times New Roman" panose="02020603050405020304" pitchFamily="18" charset="0"/>
                            <a:cs typeface="Times New Roman" panose="02020603050405020304" pitchFamily="18" charset="0"/>
                          </a:rPr>
                          <m:t>2</m:t>
                        </m:r>
                      </m:sub>
                    </m:sSub>
                    <m:r>
                      <m:rPr>
                        <m:nor/>
                      </m:rPr>
                      <a:rPr lang="zh-CN" altLang="zh-CN" sz="2400" b="1" i="0">
                        <a:latin typeface="Times New Roman" panose="02020603050405020304" pitchFamily="18" charset="0"/>
                        <a:cs typeface="Times New Roman" panose="02020603050405020304" pitchFamily="18" charset="0"/>
                      </a:rPr>
                      <m:t>⊕</m:t>
                    </m:r>
                    <m:sSub>
                      <m:sSubPr>
                        <m:ctrlPr>
                          <a:rPr lang="zh-CN" altLang="zh-CN" sz="2400" b="1" i="1">
                            <a:latin typeface="Cambria Math" panose="02040503050406030204" pitchFamily="18" charset="0"/>
                          </a:rPr>
                        </m:ctrlPr>
                      </m:sSubPr>
                      <m:e>
                        <m:r>
                          <m:rPr>
                            <m:nor/>
                          </m:rPr>
                          <a:rPr lang="en-US" altLang="zh-CN" sz="2400" b="1" i="0">
                            <a:latin typeface="Times New Roman" panose="02020603050405020304" pitchFamily="18" charset="0"/>
                            <a:cs typeface="Times New Roman" panose="02020603050405020304" pitchFamily="18" charset="0"/>
                          </a:rPr>
                          <m:t>m</m:t>
                        </m:r>
                      </m:e>
                      <m:sub>
                        <m:r>
                          <m:rPr>
                            <m:nor/>
                          </m:rPr>
                          <a:rPr lang="en-US" altLang="zh-CN" sz="2400" b="1" i="0">
                            <a:latin typeface="Times New Roman" panose="02020603050405020304" pitchFamily="18" charset="0"/>
                            <a:cs typeface="Times New Roman" panose="02020603050405020304" pitchFamily="18" charset="0"/>
                          </a:rPr>
                          <m:t>3</m:t>
                        </m:r>
                      </m:sub>
                    </m:sSub>
                    <m:d>
                      <m:dPr>
                        <m:ctrlPr>
                          <a:rPr lang="en-US" altLang="zh-CN" sz="2400" b="1" i="1">
                            <a:latin typeface="Cambria Math" panose="02040503050406030204" pitchFamily="18" charset="0"/>
                          </a:rPr>
                        </m:ctrlPr>
                      </m:dPr>
                      <m:e>
                        <m:d>
                          <m:dPr>
                            <m:begChr m:val="{"/>
                            <m:endChr m:val="}"/>
                            <m:ctrlPr>
                              <a:rPr lang="en-US" altLang="zh-CN" sz="2400" b="1" i="1">
                                <a:latin typeface="Cambria Math" panose="02040503050406030204" pitchFamily="18" charset="0"/>
                              </a:rPr>
                            </m:ctrlPr>
                          </m:dPr>
                          <m:e>
                            <m:r>
                              <m:rPr>
                                <m:nor/>
                              </m:rPr>
                              <a:rPr lang="en-US" altLang="zh-CN" sz="2400" b="1" i="0">
                                <a:latin typeface="Times New Roman" panose="02020603050405020304" pitchFamily="18" charset="0"/>
                                <a:cs typeface="Times New Roman" panose="02020603050405020304" pitchFamily="18" charset="0"/>
                              </a:rPr>
                              <m:t>A</m:t>
                            </m:r>
                          </m:e>
                        </m:d>
                      </m:e>
                    </m:d>
                    <m:r>
                      <m:rPr>
                        <m:nor/>
                      </m:rPr>
                      <a:rPr lang="en-US" altLang="zh-CN" sz="2400" b="1" i="0">
                        <a:latin typeface="Times New Roman" panose="02020603050405020304" pitchFamily="18" charset="0"/>
                        <a:cs typeface="Times New Roman" panose="02020603050405020304" pitchFamily="18" charset="0"/>
                      </a:rPr>
                      <m:t> +</m:t>
                    </m:r>
                    <m:sSub>
                      <m:sSubPr>
                        <m:ctrlPr>
                          <a:rPr lang="zh-CN" altLang="zh-CN" sz="2400" b="1" i="1">
                            <a:latin typeface="Cambria Math" panose="02040503050406030204" pitchFamily="18" charset="0"/>
                          </a:rPr>
                        </m:ctrlPr>
                      </m:sSubPr>
                      <m:e>
                        <m:r>
                          <m:rPr>
                            <m:nor/>
                          </m:rPr>
                          <a:rPr lang="en-US" altLang="zh-CN" sz="2400" b="1" i="0">
                            <a:latin typeface="Times New Roman" panose="02020603050405020304" pitchFamily="18" charset="0"/>
                            <a:cs typeface="Times New Roman" panose="02020603050405020304" pitchFamily="18" charset="0"/>
                          </a:rPr>
                          <m:t>m</m:t>
                        </m:r>
                      </m:e>
                      <m:sub>
                        <m:r>
                          <m:rPr>
                            <m:nor/>
                          </m:rPr>
                          <a:rPr lang="en-US" altLang="zh-CN" sz="2400" b="1" i="0">
                            <a:latin typeface="Times New Roman" panose="02020603050405020304" pitchFamily="18" charset="0"/>
                            <a:cs typeface="Times New Roman" panose="02020603050405020304" pitchFamily="18" charset="0"/>
                          </a:rPr>
                          <m:t>1</m:t>
                        </m:r>
                      </m:sub>
                    </m:sSub>
                    <m:r>
                      <m:rPr>
                        <m:nor/>
                      </m:rPr>
                      <a:rPr lang="zh-CN" altLang="zh-CN" sz="2400" b="1" i="0">
                        <a:latin typeface="Times New Roman" panose="02020603050405020304" pitchFamily="18" charset="0"/>
                        <a:cs typeface="Times New Roman" panose="02020603050405020304" pitchFamily="18" charset="0"/>
                      </a:rPr>
                      <m:t>⊕</m:t>
                    </m:r>
                    <m:sSub>
                      <m:sSubPr>
                        <m:ctrlPr>
                          <a:rPr lang="zh-CN" altLang="zh-CN" sz="2400" b="1" i="1">
                            <a:latin typeface="Cambria Math" panose="02040503050406030204" pitchFamily="18" charset="0"/>
                          </a:rPr>
                        </m:ctrlPr>
                      </m:sSubPr>
                      <m:e>
                        <m:r>
                          <m:rPr>
                            <m:nor/>
                          </m:rPr>
                          <a:rPr lang="en-US" altLang="zh-CN" sz="2400" b="1" i="0">
                            <a:latin typeface="Times New Roman" panose="02020603050405020304" pitchFamily="18" charset="0"/>
                            <a:cs typeface="Times New Roman" panose="02020603050405020304" pitchFamily="18" charset="0"/>
                          </a:rPr>
                          <m:t>m</m:t>
                        </m:r>
                      </m:e>
                      <m:sub>
                        <m:r>
                          <m:rPr>
                            <m:nor/>
                          </m:rPr>
                          <a:rPr lang="en-US" altLang="zh-CN" sz="2400" b="1" i="0">
                            <a:latin typeface="Times New Roman" panose="02020603050405020304" pitchFamily="18" charset="0"/>
                            <a:cs typeface="Times New Roman" panose="02020603050405020304" pitchFamily="18" charset="0"/>
                          </a:rPr>
                          <m:t>2</m:t>
                        </m:r>
                      </m:sub>
                    </m:sSub>
                    <m:r>
                      <m:rPr>
                        <m:nor/>
                      </m:rPr>
                      <a:rPr lang="zh-CN" altLang="zh-CN" sz="2400" b="1" i="0">
                        <a:latin typeface="Times New Roman" panose="02020603050405020304" pitchFamily="18" charset="0"/>
                        <a:cs typeface="Times New Roman" panose="02020603050405020304" pitchFamily="18" charset="0"/>
                      </a:rPr>
                      <m:t>⊕</m:t>
                    </m:r>
                    <m:sSub>
                      <m:sSubPr>
                        <m:ctrlPr>
                          <a:rPr lang="zh-CN" altLang="zh-CN" sz="2400" b="1" i="1">
                            <a:latin typeface="Cambria Math" panose="02040503050406030204" pitchFamily="18" charset="0"/>
                          </a:rPr>
                        </m:ctrlPr>
                      </m:sSubPr>
                      <m:e>
                        <m:r>
                          <m:rPr>
                            <m:nor/>
                          </m:rPr>
                          <a:rPr lang="en-US" altLang="zh-CN" sz="2400" b="1" i="0">
                            <a:latin typeface="Times New Roman" panose="02020603050405020304" pitchFamily="18" charset="0"/>
                            <a:cs typeface="Times New Roman" panose="02020603050405020304" pitchFamily="18" charset="0"/>
                          </a:rPr>
                          <m:t>m</m:t>
                        </m:r>
                      </m:e>
                      <m:sub>
                        <m:r>
                          <m:rPr>
                            <m:nor/>
                          </m:rPr>
                          <a:rPr lang="en-US" altLang="zh-CN" sz="2400" b="1" i="0">
                            <a:latin typeface="Times New Roman" panose="02020603050405020304" pitchFamily="18" charset="0"/>
                            <a:cs typeface="Times New Roman" panose="02020603050405020304" pitchFamily="18" charset="0"/>
                          </a:rPr>
                          <m:t>3</m:t>
                        </m:r>
                      </m:sub>
                    </m:sSub>
                    <m:d>
                      <m:dPr>
                        <m:ctrlPr>
                          <a:rPr lang="en-US" altLang="zh-CN" sz="2400" b="1" i="1">
                            <a:latin typeface="Cambria Math" panose="02040503050406030204" pitchFamily="18" charset="0"/>
                          </a:rPr>
                        </m:ctrlPr>
                      </m:dPr>
                      <m:e>
                        <m:d>
                          <m:dPr>
                            <m:begChr m:val="{"/>
                            <m:endChr m:val="}"/>
                            <m:ctrlPr>
                              <a:rPr lang="en-US" altLang="zh-CN" sz="2400" b="1" i="1">
                                <a:latin typeface="Cambria Math" panose="02040503050406030204" pitchFamily="18" charset="0"/>
                              </a:rPr>
                            </m:ctrlPr>
                          </m:dPr>
                          <m:e>
                            <m:r>
                              <m:rPr>
                                <m:nor/>
                              </m:rPr>
                              <a:rPr lang="en-US" altLang="zh-CN" sz="2400" b="1" i="0">
                                <a:latin typeface="Times New Roman" panose="02020603050405020304" pitchFamily="18" charset="0"/>
                                <a:cs typeface="Times New Roman" panose="02020603050405020304" pitchFamily="18" charset="0"/>
                              </a:rPr>
                              <m:t>F</m:t>
                            </m:r>
                          </m:e>
                        </m:d>
                      </m:e>
                    </m:d>
                    <m:r>
                      <m:rPr>
                        <m:nor/>
                      </m:rPr>
                      <a:rPr lang="en-US" altLang="zh-CN" sz="2400" b="1" i="0">
                        <a:latin typeface="Times New Roman" panose="02020603050405020304" pitchFamily="18" charset="0"/>
                        <a:cs typeface="Times New Roman" panose="02020603050405020304" pitchFamily="18" charset="0"/>
                      </a:rPr>
                      <m:t> </m:t>
                    </m:r>
                  </m:oMath>
                </a14:m>
                <a:endParaRPr lang="en-US" altLang="zh-CN" sz="2400" b="1" i="1" dirty="0">
                  <a:latin typeface="Times New Roman" panose="02020603050405020304" pitchFamily="18" charset="0"/>
                  <a:cs typeface="Times New Roman" panose="02020603050405020304" pitchFamily="18" charset="0"/>
                </a:endParaRPr>
              </a:p>
              <a:p>
                <a:pPr marL="0" indent="0">
                  <a:lnSpc>
                    <a:spcPct val="125000"/>
                  </a:lnSpc>
                  <a:spcBef>
                    <a:spcPts val="0"/>
                  </a:spcBef>
                  <a:buNone/>
                  <a:defRPr/>
                </a:pPr>
                <a:r>
                  <a:rPr lang="en-US" altLang="zh-CN" sz="2400" b="1" dirty="0">
                    <a:latin typeface="Times New Roman" panose="02020603050405020304" pitchFamily="18" charset="0"/>
                    <a:cs typeface="Times New Roman" panose="02020603050405020304" pitchFamily="18" charset="0"/>
                  </a:rPr>
                  <a:t>   </a:t>
                </a:r>
                <a14:m>
                  <m:oMath xmlns:m="http://schemas.openxmlformats.org/officeDocument/2006/math">
                    <m:r>
                      <m:rPr>
                        <m:nor/>
                      </m:rPr>
                      <a:rPr lang="en-US" altLang="zh-CN" sz="2400" b="1" i="0">
                        <a:latin typeface="Times New Roman" panose="02020603050405020304" pitchFamily="18" charset="0"/>
                        <a:cs typeface="Times New Roman" panose="02020603050405020304" pitchFamily="18" charset="0"/>
                      </a:rPr>
                      <m:t>= 0.363</m:t>
                    </m:r>
                  </m:oMath>
                </a14:m>
                <a:r>
                  <a:rPr lang="en-US" altLang="zh-CN" sz="2400" b="1" dirty="0">
                    <a:latin typeface="Times New Roman" panose="02020603050405020304" pitchFamily="18" charset="0"/>
                    <a:cs typeface="Times New Roman" panose="02020603050405020304" pitchFamily="18" charset="0"/>
                  </a:rPr>
                  <a:t> </a:t>
                </a:r>
              </a:p>
              <a:p>
                <a:pPr>
                  <a:lnSpc>
                    <a:spcPct val="125000"/>
                  </a:lnSpc>
                  <a:spcBef>
                    <a:spcPts val="0"/>
                  </a:spcBef>
                  <a:defRPr/>
                </a:pPr>
                <a:r>
                  <a:rPr lang="en-US" altLang="zh-CN"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{B} </a:t>
                </a:r>
                <a:r>
                  <a:rPr lang="zh-CN" altLang="zh-CN"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的证据区间</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a:t>
                </a:r>
                <a14:m>
                  <m:oMath xmlns:m="http://schemas.openxmlformats.org/officeDocument/2006/math">
                    <m:r>
                      <m:rPr>
                        <m:nor/>
                      </m:rPr>
                      <a:rPr lang="en-US" altLang="zh-CN" sz="2400" b="1" i="0">
                        <a:latin typeface="Times New Roman" panose="02020603050405020304" pitchFamily="18" charset="0"/>
                        <a:cs typeface="Times New Roman" panose="02020603050405020304" pitchFamily="18" charset="0"/>
                      </a:rPr>
                      <m:t>EI</m:t>
                    </m:r>
                    <m:r>
                      <m:rPr>
                        <m:nor/>
                      </m:rPr>
                      <a:rPr lang="en-US" altLang="zh-CN" sz="2400" b="1" i="0">
                        <a:latin typeface="Times New Roman" panose="02020603050405020304" pitchFamily="18" charset="0"/>
                        <a:cs typeface="Times New Roman" panose="02020603050405020304" pitchFamily="18" charset="0"/>
                      </a:rPr>
                      <m:t>({</m:t>
                    </m:r>
                    <m:r>
                      <m:rPr>
                        <m:nor/>
                      </m:rPr>
                      <a:rPr lang="en-US" altLang="zh-CN" sz="2400" b="1" i="0">
                        <a:latin typeface="Times New Roman" panose="02020603050405020304" pitchFamily="18" charset="0"/>
                        <a:cs typeface="Times New Roman" panose="02020603050405020304" pitchFamily="18" charset="0"/>
                      </a:rPr>
                      <m:t>B</m:t>
                    </m:r>
                    <m:r>
                      <m:rPr>
                        <m:nor/>
                      </m:rPr>
                      <a:rPr lang="en-US" altLang="zh-CN" sz="2400" b="1" i="0">
                        <a:latin typeface="Times New Roman" panose="02020603050405020304" pitchFamily="18" charset="0"/>
                        <a:cs typeface="Times New Roman" panose="02020603050405020304" pitchFamily="18" charset="0"/>
                      </a:rPr>
                      <m:t>}) = [</m:t>
                    </m:r>
                    <m:r>
                      <m:rPr>
                        <m:nor/>
                      </m:rPr>
                      <a:rPr lang="en-US" altLang="zh-CN" sz="2400" b="1" i="0">
                        <a:latin typeface="Times New Roman" panose="02020603050405020304" pitchFamily="18" charset="0"/>
                        <a:cs typeface="Times New Roman" panose="02020603050405020304" pitchFamily="18" charset="0"/>
                      </a:rPr>
                      <m:t>Bel</m:t>
                    </m:r>
                    <m:r>
                      <m:rPr>
                        <m:nor/>
                      </m:rPr>
                      <a:rPr lang="en-US" altLang="zh-CN" sz="2400" b="1" i="0">
                        <a:latin typeface="Times New Roman" panose="02020603050405020304" pitchFamily="18" charset="0"/>
                        <a:cs typeface="Times New Roman" panose="02020603050405020304" pitchFamily="18" charset="0"/>
                      </a:rPr>
                      <m:t>({</m:t>
                    </m:r>
                    <m:r>
                      <m:rPr>
                        <m:nor/>
                      </m:rPr>
                      <a:rPr lang="en-US" altLang="zh-CN" sz="2400" b="1" i="0">
                        <a:latin typeface="Times New Roman" panose="02020603050405020304" pitchFamily="18" charset="0"/>
                        <a:cs typeface="Times New Roman" panose="02020603050405020304" pitchFamily="18" charset="0"/>
                      </a:rPr>
                      <m:t>B</m:t>
                    </m:r>
                    <m:r>
                      <m:rPr>
                        <m:nor/>
                      </m:rPr>
                      <a:rPr lang="en-US" altLang="zh-CN" sz="2400" b="1" i="0">
                        <a:latin typeface="Times New Roman" panose="02020603050405020304" pitchFamily="18" charset="0"/>
                        <a:cs typeface="Times New Roman" panose="02020603050405020304" pitchFamily="18" charset="0"/>
                      </a:rPr>
                      <m:t>}), 1−</m:t>
                    </m:r>
                    <m:r>
                      <m:rPr>
                        <m:nor/>
                      </m:rPr>
                      <a:rPr lang="en-US" altLang="zh-CN" sz="2400" b="1" i="0">
                        <a:latin typeface="Times New Roman" panose="02020603050405020304" pitchFamily="18" charset="0"/>
                        <a:cs typeface="Times New Roman" panose="02020603050405020304" pitchFamily="18" charset="0"/>
                      </a:rPr>
                      <m:t>Bel</m:t>
                    </m:r>
                    <m:r>
                      <m:rPr>
                        <m:nor/>
                      </m:rPr>
                      <a:rPr lang="en-US" altLang="zh-CN" sz="2400" b="1" i="0">
                        <a:latin typeface="Times New Roman" panose="02020603050405020304" pitchFamily="18" charset="0"/>
                        <a:cs typeface="Times New Roman" panose="02020603050405020304" pitchFamily="18" charset="0"/>
                      </a:rPr>
                      <m:t>(</m:t>
                    </m:r>
                    <m:bar>
                      <m:barPr>
                        <m:pos m:val="top"/>
                        <m:ctrlPr>
                          <a:rPr lang="zh-CN" altLang="zh-CN" sz="2400" b="1" i="1">
                            <a:latin typeface="Cambria Math" panose="02040503050406030204" pitchFamily="18" charset="0"/>
                          </a:rPr>
                        </m:ctrlPr>
                      </m:barPr>
                      <m:e>
                        <m:r>
                          <m:rPr>
                            <m:nor/>
                          </m:rPr>
                          <a:rPr lang="en-US" altLang="zh-CN" sz="2400" b="1" i="0">
                            <a:latin typeface="Times New Roman" panose="02020603050405020304" pitchFamily="18" charset="0"/>
                            <a:cs typeface="Times New Roman" panose="02020603050405020304" pitchFamily="18" charset="0"/>
                          </a:rPr>
                          <m:t>{</m:t>
                        </m:r>
                        <m:r>
                          <m:rPr>
                            <m:nor/>
                          </m:rPr>
                          <a:rPr lang="en-US" altLang="zh-CN" sz="2400" b="1" i="0">
                            <a:latin typeface="Times New Roman" panose="02020603050405020304" pitchFamily="18" charset="0"/>
                            <a:cs typeface="Times New Roman" panose="02020603050405020304" pitchFamily="18" charset="0"/>
                          </a:rPr>
                          <m:t>B</m:t>
                        </m:r>
                        <m:r>
                          <m:rPr>
                            <m:nor/>
                          </m:rPr>
                          <a:rPr lang="en-US" altLang="zh-CN" sz="2400" b="1" i="0">
                            <a:latin typeface="Times New Roman" panose="02020603050405020304" pitchFamily="18" charset="0"/>
                            <a:cs typeface="Times New Roman" panose="02020603050405020304" pitchFamily="18" charset="0"/>
                          </a:rPr>
                          <m:t>}</m:t>
                        </m:r>
                      </m:e>
                    </m:bar>
                    <m:r>
                      <m:rPr>
                        <m:nor/>
                      </m:rPr>
                      <a:rPr lang="en-US" altLang="zh-CN" sz="2400" b="1" i="0">
                        <a:latin typeface="Times New Roman" panose="02020603050405020304" pitchFamily="18" charset="0"/>
                        <a:cs typeface="Times New Roman" panose="02020603050405020304" pitchFamily="18" charset="0"/>
                      </a:rPr>
                      <m:t>)]</m:t>
                    </m:r>
                    <m:r>
                      <a:rPr lang="en-US" altLang="zh-CN" sz="2400" b="1" i="1" smtClean="0">
                        <a:latin typeface="Cambria Math" panose="02040503050406030204" pitchFamily="18" charset="0"/>
                        <a:cs typeface="Times New Roman" panose="02020603050405020304" pitchFamily="18" charset="0"/>
                      </a:rPr>
                      <m:t> </m:t>
                    </m:r>
                    <m:r>
                      <m:rPr>
                        <m:nor/>
                      </m:rPr>
                      <a:rPr lang="en-US" altLang="zh-CN" sz="2400" b="1" i="0">
                        <a:latin typeface="Times New Roman" panose="02020603050405020304" pitchFamily="18" charset="0"/>
                        <a:cs typeface="Times New Roman" panose="02020603050405020304" pitchFamily="18" charset="0"/>
                      </a:rPr>
                      <m:t>=</m:t>
                    </m:r>
                    <m:r>
                      <a:rPr lang="en-US" altLang="zh-CN" sz="2400" b="1" i="1" smtClean="0">
                        <a:latin typeface="Cambria Math" panose="02040503050406030204" pitchFamily="18" charset="0"/>
                        <a:cs typeface="Times New Roman" panose="02020603050405020304" pitchFamily="18" charset="0"/>
                      </a:rPr>
                      <m:t> </m:t>
                    </m:r>
                    <m:r>
                      <m:rPr>
                        <m:nor/>
                      </m:rPr>
                      <a:rPr lang="en-US" altLang="zh-CN" sz="2400" b="1" i="0">
                        <a:latin typeface="Times New Roman" panose="02020603050405020304" pitchFamily="18" charset="0"/>
                        <a:cs typeface="Times New Roman" panose="02020603050405020304" pitchFamily="18" charset="0"/>
                      </a:rPr>
                      <m:t>[0.573, 1−0.363]=[0.573, 0.673]</m:t>
                    </m:r>
                  </m:oMath>
                </a14:m>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5000"/>
                  </a:lnSpc>
                  <a:spcBef>
                    <a:spcPts val="0"/>
                  </a:spcBef>
                  <a:defRPr/>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由于 </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的冲突证据使 </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{B}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support</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plausibility</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都明显地减小了。</a:t>
                </a:r>
                <a:b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br>
                <a:r>
                  <a:rPr lang="zh-CN" altLang="en-US"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没有</a:t>
                </a:r>
                <a:r>
                  <a:rPr lang="en-US" altLang="zh-CN"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时：</a:t>
                </a:r>
                <a:r>
                  <a:rPr lang="en-US" altLang="zh-CN"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EI ({B}) = [0.90, 1 </a:t>
                </a:r>
                <a:r>
                  <a:rPr lang="en-US" altLang="zh-CN"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0] = [0.90, 1]</a:t>
                </a:r>
              </a:p>
              <a:p>
                <a:pPr marL="0" indent="0" algn="just">
                  <a:lnSpc>
                    <a:spcPct val="125000"/>
                  </a:lnSpc>
                  <a:spcBef>
                    <a:spcPts val="600"/>
                  </a:spcBef>
                  <a:buNone/>
                  <a:defRPr/>
                </a:pPr>
                <a:endParaRPr lang="en-US" altLang="zh-CN"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indent="0" algn="just">
                  <a:lnSpc>
                    <a:spcPts val="1560"/>
                  </a:lnSpc>
                  <a:spcBef>
                    <a:spcPts val="1800"/>
                  </a:spcBef>
                  <a:buNone/>
                </a:pP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gn="just">
                  <a:lnSpc>
                    <a:spcPct val="100000"/>
                  </a:lnSpc>
                  <a:spcBef>
                    <a:spcPts val="600"/>
                  </a:spcBef>
                  <a:buNone/>
                </a:pPr>
                <a:endParaRPr lang="en-US"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FAA43BCC-C60C-44E6-A203-C635002B3E8F}"/>
                  </a:ext>
                </a:extLst>
              </p:cNvPr>
              <p:cNvSpPr>
                <a:spLocks noGrp="1" noRot="1" noChangeAspect="1" noMove="1" noResize="1" noEditPoints="1" noAdjustHandles="1" noChangeArrowheads="1" noChangeShapeType="1" noTextEdit="1"/>
              </p:cNvSpPr>
              <p:nvPr>
                <p:ph idx="1"/>
              </p:nvPr>
            </p:nvSpPr>
            <p:spPr>
              <a:xfrm>
                <a:off x="838200" y="1451946"/>
                <a:ext cx="11475346" cy="5406054"/>
              </a:xfrm>
              <a:blipFill>
                <a:blip r:embed="rId4"/>
                <a:stretch>
                  <a:fillRect l="-850" r="-3454"/>
                </a:stretch>
              </a:blipFill>
            </p:spPr>
            <p:txBody>
              <a:bodyPr/>
              <a:lstStyle/>
              <a:p>
                <a:r>
                  <a:rPr lang="zh-CN" altLang="en-US">
                    <a:noFill/>
                  </a:rPr>
                  <a:t> </a:t>
                </a:r>
              </a:p>
            </p:txBody>
          </p:sp>
        </mc:Fallback>
      </mc:AlternateContent>
      <p:graphicFrame>
        <p:nvGraphicFramePr>
          <p:cNvPr id="9" name="对象 8">
            <a:extLst>
              <a:ext uri="{FF2B5EF4-FFF2-40B4-BE49-F238E27FC236}">
                <a16:creationId xmlns:a16="http://schemas.microsoft.com/office/drawing/2014/main" id="{93FFBF4D-4ADF-45BD-9549-257E912570B6}"/>
              </a:ext>
            </a:extLst>
          </p:cNvPr>
          <p:cNvGraphicFramePr>
            <a:graphicFrameLocks noChangeAspect="1"/>
          </p:cNvGraphicFramePr>
          <p:nvPr/>
        </p:nvGraphicFramePr>
        <p:xfrm>
          <a:off x="0" y="457200"/>
          <a:ext cx="114300" cy="204788"/>
        </p:xfrm>
        <a:graphic>
          <a:graphicData uri="http://schemas.openxmlformats.org/presentationml/2006/ole">
            <mc:AlternateContent xmlns:mc="http://schemas.openxmlformats.org/markup-compatibility/2006">
              <mc:Choice xmlns:v="urn:schemas-microsoft-com:vml" Requires="v">
                <p:oleObj spid="_x0000_s18513" r:id="rId5" imgW="114201" imgH="203024" progId="Equation.3">
                  <p:embed/>
                </p:oleObj>
              </mc:Choice>
              <mc:Fallback>
                <p:oleObj r:id="rId5" imgW="114201" imgH="203024" progId="Equation.3">
                  <p:embed/>
                  <p:pic>
                    <p:nvPicPr>
                      <p:cNvPr id="9" name="对象 8">
                        <a:extLst>
                          <a:ext uri="{FF2B5EF4-FFF2-40B4-BE49-F238E27FC236}">
                            <a16:creationId xmlns:a16="http://schemas.microsoft.com/office/drawing/2014/main" id="{93FFBF4D-4ADF-45BD-9549-257E912570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57200"/>
                        <a:ext cx="114300"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055694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8A9E2-1718-4A1C-9BBC-6F0D26D4471A}"/>
              </a:ext>
            </a:extLst>
          </p:cNvPr>
          <p:cNvSpPr>
            <a:spLocks noGrp="1"/>
          </p:cNvSpPr>
          <p:nvPr>
            <p:ph type="title"/>
          </p:nvPr>
        </p:nvSpPr>
        <p:spPr/>
        <p:txBody>
          <a:bodyPr/>
          <a:lstStyle/>
          <a:p>
            <a:r>
              <a:rPr lang="en-US" altLang="zh-CN" sz="4400" b="1" dirty="0">
                <a:solidFill>
                  <a:srgbClr val="0000FF"/>
                </a:solidFill>
                <a:effectLst/>
                <a:latin typeface="宋体" panose="02010600030101010101" pitchFamily="2" charset="-122"/>
                <a:ea typeface="宋体" panose="02010600030101010101" pitchFamily="2" charset="-122"/>
              </a:rPr>
              <a:t>1.</a:t>
            </a:r>
            <a:r>
              <a:rPr lang="zh-CN" altLang="en-US" sz="4400" b="1" dirty="0">
                <a:solidFill>
                  <a:srgbClr val="0000FF"/>
                </a:solidFill>
                <a:effectLst/>
                <a:latin typeface="黑体" panose="02010609060101010101" pitchFamily="49" charset="-122"/>
                <a:ea typeface="黑体" panose="02010609060101010101" pitchFamily="49" charset="-122"/>
              </a:rPr>
              <a:t>证据理论模型</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AA43BCC-C60C-44E6-A203-C635002B3E8F}"/>
                  </a:ext>
                </a:extLst>
              </p:cNvPr>
              <p:cNvSpPr>
                <a:spLocks noGrp="1"/>
              </p:cNvSpPr>
              <p:nvPr>
                <p:ph idx="1"/>
              </p:nvPr>
            </p:nvSpPr>
            <p:spPr>
              <a:xfrm>
                <a:off x="838200" y="1451946"/>
                <a:ext cx="11475346" cy="5406054"/>
              </a:xfrm>
            </p:spPr>
            <p:txBody>
              <a:bodyPr>
                <a:noAutofit/>
              </a:bodyPr>
              <a:lstStyle/>
              <a:p>
                <a:pPr marL="228600" marR="0" lvl="0" indent="-228600" algn="just" defTabSz="914400" rtl="0" eaLnBrk="1" fontAlgn="auto" latinLnBrk="0" hangingPunct="1">
                  <a:lnSpc>
                    <a:spcPct val="150000"/>
                  </a:lnSpc>
                  <a:spcBef>
                    <a:spcPts val="600"/>
                  </a:spcBef>
                  <a:spcAft>
                    <a:spcPts val="0"/>
                  </a:spcAft>
                  <a:buClrTx/>
                  <a:buSzTx/>
                  <a:buFont typeface="Arial" panose="020B0604020202020204" pitchFamily="34" charset="0"/>
                  <a:buChar char="•"/>
                  <a:tabLst/>
                  <a:defRPr/>
                </a:pPr>
                <a:r>
                  <a:rPr kumimoji="0" lang="zh-CN" altLang="en-US" sz="24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信任的标准化</a:t>
                </a:r>
                <a:endParaRPr lang="en-US" altLang="zh-CN" sz="2400" b="1" dirty="0">
                  <a:solidFill>
                    <a:srgbClr val="FF0000"/>
                  </a:solidFill>
                  <a:latin typeface="微软雅黑" panose="020B0503020204020204" pitchFamily="34" charset="-122"/>
                  <a:ea typeface="微软雅黑" panose="020B0503020204020204" pitchFamily="34" charset="-122"/>
                </a:endParaRPr>
              </a:p>
              <a:p>
                <a:pPr marL="0">
                  <a:lnSpc>
                    <a:spcPct val="125000"/>
                  </a:lnSpc>
                  <a:spcBef>
                    <a:spcPts val="600"/>
                  </a:spcBef>
                  <a:defRPr/>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登普斯特的证据组合规则的一般形式为，</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endParaRPr>
              </a:p>
              <a:p>
                <a:pPr marL="0" indent="0">
                  <a:lnSpc>
                    <a:spcPct val="125000"/>
                  </a:lnSpc>
                  <a:spcBef>
                    <a:spcPts val="600"/>
                  </a:spcBef>
                  <a:buNone/>
                  <a:defRPr/>
                </a:pPr>
                <a14:m>
                  <m:oMathPara xmlns:m="http://schemas.openxmlformats.org/officeDocument/2006/math">
                    <m:oMathParaPr>
                      <m:jc m:val="centerGroup"/>
                    </m:oMathParaPr>
                    <m:oMath xmlns:m="http://schemas.openxmlformats.org/officeDocument/2006/math">
                      <m:sSub>
                        <m:sSubPr>
                          <m:ctrlPr>
                            <a:rPr lang="zh-CN" altLang="zh-CN" sz="2400" b="1" i="1" smtClean="0">
                              <a:effectLst/>
                              <a:latin typeface="Cambria Math" panose="02040503050406030204" pitchFamily="18" charset="0"/>
                              <a:ea typeface="Cambria Math" panose="02040503050406030204" pitchFamily="18" charset="0"/>
                            </a:rPr>
                          </m:ctrlPr>
                        </m:sSubPr>
                        <m:e>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𝒎</m:t>
                          </m:r>
                        </m:e>
                        <m:sub>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𝟏</m:t>
                          </m:r>
                        </m:sub>
                      </m:sSub>
                      <m:r>
                        <a:rPr lang="zh-CN" altLang="zh-CN" sz="2400" b="1" i="1">
                          <a:effectLst/>
                          <a:latin typeface="Cambria Math" panose="02040503050406030204" pitchFamily="18" charset="0"/>
                          <a:ea typeface="宋体" panose="02010600030101010101" pitchFamily="2" charset="-122"/>
                          <a:cs typeface="宋体" panose="02010600030101010101" pitchFamily="2" charset="-122"/>
                        </a:rPr>
                        <m:t>⊕</m:t>
                      </m:r>
                      <m:sSub>
                        <m:sSubPr>
                          <m:ctrlPr>
                            <a:rPr lang="zh-CN" altLang="zh-CN" sz="2400" b="1" i="1">
                              <a:effectLst/>
                              <a:latin typeface="Cambria Math" panose="02040503050406030204" pitchFamily="18" charset="0"/>
                              <a:ea typeface="Cambria Math" panose="02040503050406030204" pitchFamily="18" charset="0"/>
                            </a:rPr>
                          </m:ctrlPr>
                        </m:sSubPr>
                        <m:e>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𝒎</m:t>
                          </m:r>
                        </m:e>
                        <m:sub>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𝟐</m:t>
                          </m:r>
                        </m:sub>
                      </m:sSub>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𝒁</m:t>
                      </m:r>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) = </m:t>
                      </m:r>
                      <m:f>
                        <m:fPr>
                          <m:ctrlPr>
                            <a:rPr lang="zh-CN" altLang="zh-CN" sz="2400" b="1" i="1">
                              <a:effectLst/>
                              <a:latin typeface="Cambria Math" panose="02040503050406030204" pitchFamily="18" charset="0"/>
                              <a:ea typeface="Cambria Math" panose="02040503050406030204" pitchFamily="18" charset="0"/>
                            </a:rPr>
                          </m:ctrlPr>
                        </m:fPr>
                        <m:num>
                          <m:nary>
                            <m:naryPr>
                              <m:chr m:val="∑"/>
                              <m:supHide m:val="on"/>
                              <m:ctrlPr>
                                <a:rPr lang="zh-CN" altLang="zh-CN" sz="2400" b="1" i="1">
                                  <a:effectLst/>
                                  <a:latin typeface="Cambria Math" panose="02040503050406030204" pitchFamily="18" charset="0"/>
                                  <a:ea typeface="Cambria Math" panose="02040503050406030204" pitchFamily="18" charset="0"/>
                                </a:rPr>
                              </m:ctrlPr>
                            </m:naryPr>
                            <m:sub>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𝑿</m:t>
                              </m:r>
                              <m:r>
                                <a:rPr lang="en-US" altLang="zh-CN" sz="2400" b="1" i="1">
                                  <a:effectLst/>
                                  <a:latin typeface="Cambria Math" panose="02040503050406030204" pitchFamily="18" charset="0"/>
                                  <a:ea typeface="宋体" panose="02010600030101010101" pitchFamily="2" charset="-122"/>
                                </a:rPr>
                                <m:t>∩</m:t>
                              </m:r>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𝒀</m:t>
                              </m:r>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𝒁</m:t>
                              </m:r>
                            </m:sub>
                            <m:sup/>
                            <m:e>
                              <m:sSub>
                                <m:sSubPr>
                                  <m:ctrlPr>
                                    <a:rPr lang="zh-CN" altLang="zh-CN" sz="2400" b="1" i="1">
                                      <a:effectLst/>
                                      <a:latin typeface="Cambria Math" panose="02040503050406030204" pitchFamily="18" charset="0"/>
                                      <a:ea typeface="Cambria Math" panose="02040503050406030204" pitchFamily="18" charset="0"/>
                                    </a:rPr>
                                  </m:ctrlPr>
                                </m:sSubPr>
                                <m:e>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𝒎</m:t>
                                  </m:r>
                                </m:e>
                                <m:sub>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𝟏</m:t>
                                  </m:r>
                                </m:sub>
                              </m:sSub>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𝑿</m:t>
                              </m:r>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b="1" i="1">
                                      <a:effectLst/>
                                      <a:latin typeface="Cambria Math" panose="02040503050406030204" pitchFamily="18" charset="0"/>
                                      <a:ea typeface="Cambria Math" panose="02040503050406030204" pitchFamily="18" charset="0"/>
                                    </a:rPr>
                                  </m:ctrlPr>
                                </m:sSubPr>
                                <m:e>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𝒎</m:t>
                                  </m:r>
                                </m:e>
                                <m:sub>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𝟐</m:t>
                                  </m:r>
                                </m:sub>
                              </m:sSub>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𝒀</m:t>
                              </m:r>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m:t>
                              </m:r>
                            </m:e>
                          </m:nary>
                        </m:num>
                        <m:den>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𝟏</m:t>
                          </m:r>
                          <m:r>
                            <a:rPr lang="en-US" altLang="zh-CN" sz="2400" b="1" i="1">
                              <a:effectLst/>
                              <a:latin typeface="Cambria Math" panose="02040503050406030204" pitchFamily="18" charset="0"/>
                              <a:ea typeface="宋体" panose="02010600030101010101" pitchFamily="2" charset="-122"/>
                            </a:rPr>
                            <m:t>−</m:t>
                          </m:r>
                          <m:r>
                            <a:rPr lang="en-US" altLang="zh-CN" sz="2400" b="1" i="1">
                              <a:effectLst/>
                              <a:latin typeface="Cambria Math" panose="02040503050406030204" pitchFamily="18" charset="0"/>
                              <a:ea typeface="宋体" panose="02010600030101010101" pitchFamily="2" charset="-122"/>
                            </a:rPr>
                            <m:t>𝜥</m:t>
                          </m:r>
                        </m:den>
                      </m:f>
                    </m:oMath>
                  </m:oMathPara>
                </a14:m>
                <a:endParaRPr lang="en-US" altLang="zh-CN" sz="2400" b="1" dirty="0">
                  <a:latin typeface="Times New Roman" panose="02020603050405020304" pitchFamily="18" charset="0"/>
                  <a:ea typeface="宋体" panose="02010600030101010101" pitchFamily="2" charset="-122"/>
                  <a:cs typeface="Times New Roman" panose="02020603050405020304" pitchFamily="18" charset="0"/>
                </a:endParaRPr>
              </a:p>
              <a:p>
                <a:pPr marL="0">
                  <a:lnSpc>
                    <a:spcPct val="125000"/>
                  </a:lnSpc>
                  <a:spcBef>
                    <a:spcPts val="600"/>
                  </a:spcBef>
                  <a:defRPr/>
                </a:pP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其中，</a:t>
                </a:r>
                <a14:m>
                  <m:oMath xmlns:m="http://schemas.openxmlformats.org/officeDocument/2006/math">
                    <m:r>
                      <a:rPr lang="en-US" altLang="zh-CN" sz="2400" b="1" i="0" smtClean="0">
                        <a:effectLst/>
                        <a:latin typeface="Cambria Math" panose="02040503050406030204" pitchFamily="18" charset="0"/>
                        <a:ea typeface="Cambria Math" panose="02040503050406030204" pitchFamily="18" charset="0"/>
                      </a:rPr>
                      <m:t>𝐊</m:t>
                    </m:r>
                    <m:r>
                      <a:rPr lang="en-US" altLang="zh-CN" sz="2400" b="1" i="0" smtClean="0">
                        <a:effectLst/>
                        <a:latin typeface="Cambria Math" panose="02040503050406030204" pitchFamily="18" charset="0"/>
                        <a:ea typeface="Cambria Math" panose="02040503050406030204" pitchFamily="18" charset="0"/>
                      </a:rPr>
                      <m:t>=</m:t>
                    </m:r>
                    <m:nary>
                      <m:naryPr>
                        <m:chr m:val="∑"/>
                        <m:supHide m:val="on"/>
                        <m:ctrlPr>
                          <a:rPr lang="zh-CN" altLang="zh-CN" sz="2400" b="1" i="1" smtClean="0">
                            <a:effectLst/>
                            <a:latin typeface="Cambria Math" panose="02040503050406030204" pitchFamily="18" charset="0"/>
                            <a:ea typeface="Cambria Math" panose="02040503050406030204" pitchFamily="18" charset="0"/>
                          </a:rPr>
                        </m:ctrlPr>
                      </m:naryPr>
                      <m:sub>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𝑿</m:t>
                        </m:r>
                        <m:r>
                          <a:rPr lang="en-US" altLang="zh-CN" sz="2400" b="1" i="1">
                            <a:effectLst/>
                            <a:latin typeface="Cambria Math" panose="02040503050406030204" pitchFamily="18" charset="0"/>
                            <a:ea typeface="宋体" panose="02010600030101010101" pitchFamily="2" charset="-122"/>
                          </a:rPr>
                          <m:t>∩</m:t>
                        </m:r>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𝒀</m:t>
                        </m:r>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m:t>
                        </m:r>
                      </m:sub>
                      <m:sup/>
                      <m:e>
                        <m:sSub>
                          <m:sSubPr>
                            <m:ctrlPr>
                              <a:rPr lang="zh-CN" altLang="zh-CN" sz="2400" b="1" i="1">
                                <a:effectLst/>
                                <a:latin typeface="Cambria Math" panose="02040503050406030204" pitchFamily="18" charset="0"/>
                                <a:ea typeface="Cambria Math" panose="02040503050406030204" pitchFamily="18" charset="0"/>
                              </a:rPr>
                            </m:ctrlPr>
                          </m:sSubPr>
                          <m:e>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𝒎</m:t>
                            </m:r>
                          </m:e>
                          <m:sub>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𝟏</m:t>
                            </m:r>
                          </m:sub>
                        </m:sSub>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𝑿</m:t>
                        </m:r>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b="1" i="1">
                                <a:effectLst/>
                                <a:latin typeface="Cambria Math" panose="02040503050406030204" pitchFamily="18" charset="0"/>
                                <a:ea typeface="Cambria Math" panose="02040503050406030204" pitchFamily="18" charset="0"/>
                              </a:rPr>
                            </m:ctrlPr>
                          </m:sSubPr>
                          <m:e>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𝒎</m:t>
                            </m:r>
                          </m:e>
                          <m:sub>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𝟐</m:t>
                            </m:r>
                          </m:sub>
                        </m:sSub>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𝒀</m:t>
                        </m:r>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m:t>
                        </m:r>
                      </m:e>
                    </m:nary>
                  </m:oMath>
                </a14:m>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00000"/>
                  </a:lnSpc>
                </a:pP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注意，当 </a:t>
                </a:r>
                <a14:m>
                  <m:oMath xmlns:m="http://schemas.openxmlformats.org/officeDocument/2006/math">
                    <m:r>
                      <a:rPr lang="en-US" altLang="zh-CN" sz="2400" b="1" i="1">
                        <a:effectLst/>
                        <a:latin typeface="Cambria Math" panose="02040503050406030204" pitchFamily="18" charset="0"/>
                        <a:ea typeface="黑体" panose="02010609060101010101" pitchFamily="49" charset="-122"/>
                      </a:rPr>
                      <m:t>𝜥</m:t>
                    </m:r>
                    <m:r>
                      <a:rPr lang="en-US" altLang="zh-CN" sz="2400" b="1" i="1">
                        <a:effectLst/>
                        <a:latin typeface="Cambria Math" panose="02040503050406030204" pitchFamily="18" charset="0"/>
                        <a:ea typeface="黑体" panose="02010609060101010101" pitchFamily="49" charset="-122"/>
                      </a:rPr>
                      <m:t>=</m:t>
                    </m:r>
                    <m:r>
                      <a:rPr lang="en-US" altLang="zh-CN" sz="2400" b="1" i="1">
                        <a:effectLst/>
                        <a:latin typeface="Cambria Math" panose="02040503050406030204" pitchFamily="18" charset="0"/>
                        <a:ea typeface="黑体" panose="02010609060101010101" pitchFamily="49" charset="-122"/>
                      </a:rPr>
                      <m:t>𝟏</m:t>
                    </m:r>
                  </m:oMath>
                </a14:m>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时，正交和无定义。</a:t>
                </a:r>
                <a:endParaRPr lang="zh-CN" altLang="zh-CN" sz="24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266700" algn="just">
                  <a:lnSpc>
                    <a:spcPct val="100000"/>
                  </a:lnSpc>
                </a:pPr>
                <a:r>
                  <a:rPr lang="zh-CN" altLang="zh-CN" sz="2400" b="1" i="1"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Κ</a:t>
                </a:r>
                <a:r>
                  <a:rPr lang="zh-CN" altLang="zh-CN" sz="2400" b="1"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的值指出了被组合证据相互冲突的程度。</a:t>
                </a:r>
              </a:p>
              <a:p>
                <a:pPr marL="800100" lvl="1" indent="-342900" algn="just">
                  <a:lnSpc>
                    <a:spcPct val="100000"/>
                  </a:lnSpc>
                  <a:buSzPts val="1050"/>
                  <a:buFont typeface="Wingdings" panose="05000000000000000000" pitchFamily="2" charset="2"/>
                  <a:buChar char=""/>
                  <a:tabLst>
                    <a:tab pos="800100" algn="l"/>
                  </a:tabLst>
                </a:pPr>
                <a:r>
                  <a:rPr lang="zh-CN" altLang="zh-CN" b="1" dirty="0">
                    <a:effectLst/>
                    <a:latin typeface="Times New Roman" panose="02020603050405020304" pitchFamily="18" charset="0"/>
                    <a:ea typeface="微软雅黑" panose="020B0503020204020204" pitchFamily="34" charset="-122"/>
                    <a:cs typeface="Times New Roman" panose="02020603050405020304" pitchFamily="18" charset="0"/>
                  </a:rPr>
                  <a:t>当 </a:t>
                </a:r>
                <a14:m>
                  <m:oMath xmlns:m="http://schemas.openxmlformats.org/officeDocument/2006/math">
                    <m:r>
                      <a:rPr lang="en-US" altLang="zh-CN" b="1" i="1">
                        <a:effectLst/>
                        <a:latin typeface="Cambria Math" panose="02040503050406030204" pitchFamily="18" charset="0"/>
                        <a:ea typeface="黑体" panose="02010609060101010101" pitchFamily="49" charset="-122"/>
                      </a:rPr>
                      <m:t>𝜥</m:t>
                    </m:r>
                    <m:r>
                      <a:rPr lang="en-US" altLang="zh-CN" b="1" i="1">
                        <a:effectLst/>
                        <a:latin typeface="Cambria Math" panose="02040503050406030204" pitchFamily="18" charset="0"/>
                        <a:ea typeface="黑体" panose="02010609060101010101" pitchFamily="49" charset="-122"/>
                      </a:rPr>
                      <m:t> = </m:t>
                    </m:r>
                    <m:r>
                      <a:rPr lang="en-US" altLang="zh-CN" b="1" i="1">
                        <a:effectLst/>
                        <a:latin typeface="Cambria Math" panose="02040503050406030204" pitchFamily="18" charset="0"/>
                        <a:ea typeface="黑体" panose="02010609060101010101" pitchFamily="49" charset="-122"/>
                      </a:rPr>
                      <m:t>𝟎</m:t>
                    </m:r>
                  </m:oMath>
                </a14:m>
                <a:r>
                  <a:rPr lang="zh-CN" altLang="zh-CN" b="1" dirty="0">
                    <a:effectLst/>
                    <a:latin typeface="Times New Roman" panose="02020603050405020304" pitchFamily="18" charset="0"/>
                    <a:ea typeface="微软雅黑" panose="020B0503020204020204" pitchFamily="34" charset="-122"/>
                    <a:cs typeface="Times New Roman" panose="02020603050405020304" pitchFamily="18" charset="0"/>
                  </a:rPr>
                  <a:t>时，</a:t>
                </a:r>
                <a:r>
                  <a:rPr lang="zh-CN" altLang="zh-CN"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表示两个证据完全一致（完全相容）</a:t>
                </a:r>
                <a:r>
                  <a:rPr lang="zh-CN" altLang="zh-CN" b="1" dirty="0">
                    <a:effectLst/>
                    <a:latin typeface="Times New Roman" panose="02020603050405020304" pitchFamily="18" charset="0"/>
                    <a:ea typeface="微软雅黑" panose="020B0503020204020204" pitchFamily="34" charset="-122"/>
                    <a:cs typeface="Times New Roman" panose="02020603050405020304" pitchFamily="18" charset="0"/>
                  </a:rPr>
                  <a:t>；</a:t>
                </a:r>
                <a:endParaRPr lang="zh-CN" altLang="zh-CN"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800100" lvl="1" indent="-342900" algn="just">
                  <a:lnSpc>
                    <a:spcPct val="100000"/>
                  </a:lnSpc>
                  <a:buSzPts val="1050"/>
                  <a:buFont typeface="Wingdings" panose="05000000000000000000" pitchFamily="2" charset="2"/>
                  <a:buChar char=""/>
                  <a:tabLst>
                    <a:tab pos="800100" algn="l"/>
                  </a:tabLst>
                </a:pPr>
                <a:r>
                  <a:rPr lang="zh-CN" altLang="zh-CN" b="1" dirty="0">
                    <a:effectLst/>
                    <a:latin typeface="Times New Roman" panose="02020603050405020304" pitchFamily="18" charset="0"/>
                    <a:ea typeface="微软雅黑" panose="020B0503020204020204" pitchFamily="34" charset="-122"/>
                    <a:cs typeface="Times New Roman" panose="02020603050405020304" pitchFamily="18" charset="0"/>
                  </a:rPr>
                  <a:t>当 </a:t>
                </a:r>
                <a14:m>
                  <m:oMath xmlns:m="http://schemas.openxmlformats.org/officeDocument/2006/math">
                    <m:r>
                      <a:rPr lang="en-US" altLang="zh-CN" b="1" i="1">
                        <a:effectLst/>
                        <a:latin typeface="Cambria Math" panose="02040503050406030204" pitchFamily="18" charset="0"/>
                        <a:ea typeface="黑体" panose="02010609060101010101" pitchFamily="49" charset="-122"/>
                      </a:rPr>
                      <m:t>𝜥</m:t>
                    </m:r>
                    <m:r>
                      <a:rPr lang="en-US" altLang="zh-CN" b="1" i="1">
                        <a:effectLst/>
                        <a:latin typeface="Cambria Math" panose="02040503050406030204" pitchFamily="18" charset="0"/>
                        <a:ea typeface="黑体" panose="02010609060101010101" pitchFamily="49" charset="-122"/>
                      </a:rPr>
                      <m:t> = </m:t>
                    </m:r>
                    <m:r>
                      <a:rPr lang="en-US" altLang="zh-CN" b="1" i="1">
                        <a:effectLst/>
                        <a:latin typeface="Cambria Math" panose="02040503050406030204" pitchFamily="18" charset="0"/>
                        <a:ea typeface="黑体" panose="02010609060101010101" pitchFamily="49" charset="-122"/>
                      </a:rPr>
                      <m:t>𝟏</m:t>
                    </m:r>
                  </m:oMath>
                </a14:m>
                <a:r>
                  <a:rPr lang="zh-CN" altLang="zh-CN" b="1" dirty="0">
                    <a:effectLst/>
                    <a:latin typeface="Times New Roman" panose="02020603050405020304" pitchFamily="18" charset="0"/>
                    <a:ea typeface="微软雅黑" panose="020B0503020204020204" pitchFamily="34" charset="-122"/>
                    <a:cs typeface="Times New Roman" panose="02020603050405020304" pitchFamily="18" charset="0"/>
                  </a:rPr>
                  <a:t>时，</a:t>
                </a:r>
                <a:r>
                  <a:rPr lang="zh-CN" altLang="zh-CN" b="1"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表示两个证据完全冲突</a:t>
                </a:r>
                <a:r>
                  <a:rPr lang="zh-CN" altLang="zh-CN" b="1" dirty="0">
                    <a:effectLst/>
                    <a:latin typeface="Times New Roman" panose="02020603050405020304" pitchFamily="18" charset="0"/>
                    <a:ea typeface="微软雅黑" panose="020B0503020204020204" pitchFamily="34" charset="-122"/>
                    <a:cs typeface="Times New Roman" panose="02020603050405020304" pitchFamily="18" charset="0"/>
                  </a:rPr>
                  <a:t>；</a:t>
                </a:r>
                <a:endParaRPr lang="zh-CN" altLang="zh-CN"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800100" lvl="1" indent="-342900" algn="just">
                  <a:lnSpc>
                    <a:spcPct val="100000"/>
                  </a:lnSpc>
                  <a:buSzPts val="1050"/>
                  <a:buFont typeface="Wingdings" panose="05000000000000000000" pitchFamily="2" charset="2"/>
                  <a:buChar char=""/>
                  <a:tabLst>
                    <a:tab pos="800100" algn="l"/>
                  </a:tabLst>
                </a:pPr>
                <a:r>
                  <a:rPr lang="zh-CN" altLang="zh-CN" b="1" dirty="0">
                    <a:effectLst/>
                    <a:latin typeface="Times New Roman" panose="02020603050405020304" pitchFamily="18" charset="0"/>
                    <a:ea typeface="微软雅黑" panose="020B0503020204020204" pitchFamily="34" charset="-122"/>
                    <a:cs typeface="Times New Roman" panose="02020603050405020304" pitchFamily="18" charset="0"/>
                  </a:rPr>
                  <a:t>当 </a:t>
                </a:r>
                <a14:m>
                  <m:oMath xmlns:m="http://schemas.openxmlformats.org/officeDocument/2006/math">
                    <m:r>
                      <a:rPr lang="en-US" altLang="zh-CN" b="1" i="1">
                        <a:effectLst/>
                        <a:latin typeface="Cambria Math" panose="02040503050406030204" pitchFamily="18" charset="0"/>
                        <a:ea typeface="黑体" panose="02010609060101010101" pitchFamily="49" charset="-122"/>
                      </a:rPr>
                      <m:t>𝟎</m:t>
                    </m:r>
                    <m:r>
                      <a:rPr lang="en-US" altLang="zh-CN" b="1" i="1">
                        <a:effectLst/>
                        <a:latin typeface="Cambria Math" panose="02040503050406030204" pitchFamily="18" charset="0"/>
                        <a:ea typeface="黑体" panose="02010609060101010101" pitchFamily="49" charset="-122"/>
                      </a:rPr>
                      <m:t>&lt;</m:t>
                    </m:r>
                    <m:r>
                      <a:rPr lang="en-US" altLang="zh-CN" b="1" i="1">
                        <a:effectLst/>
                        <a:latin typeface="Cambria Math" panose="02040503050406030204" pitchFamily="18" charset="0"/>
                        <a:ea typeface="黑体" panose="02010609060101010101" pitchFamily="49" charset="-122"/>
                      </a:rPr>
                      <m:t>𝜥</m:t>
                    </m:r>
                    <m:r>
                      <a:rPr lang="en-US" altLang="zh-CN" b="1" i="1">
                        <a:effectLst/>
                        <a:latin typeface="Cambria Math" panose="02040503050406030204" pitchFamily="18" charset="0"/>
                        <a:ea typeface="黑体" panose="02010609060101010101" pitchFamily="49" charset="-122"/>
                      </a:rPr>
                      <m:t> &lt; </m:t>
                    </m:r>
                    <m:r>
                      <a:rPr lang="en-US" altLang="zh-CN" b="1" i="1">
                        <a:effectLst/>
                        <a:latin typeface="Cambria Math" panose="02040503050406030204" pitchFamily="18" charset="0"/>
                        <a:ea typeface="黑体" panose="02010609060101010101" pitchFamily="49" charset="-122"/>
                      </a:rPr>
                      <m:t>𝟏</m:t>
                    </m:r>
                  </m:oMath>
                </a14:m>
                <a:r>
                  <a:rPr lang="zh-CN" altLang="zh-CN" b="1" dirty="0">
                    <a:effectLst/>
                    <a:latin typeface="Times New Roman" panose="02020603050405020304" pitchFamily="18" charset="0"/>
                    <a:ea typeface="微软雅黑" panose="020B0503020204020204" pitchFamily="34" charset="-122"/>
                    <a:cs typeface="Times New Roman" panose="02020603050405020304" pitchFamily="18" charset="0"/>
                  </a:rPr>
                  <a:t>时，</a:t>
                </a:r>
                <a:r>
                  <a:rPr lang="zh-CN" altLang="zh-CN"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表示两个证据部分相容。</a:t>
                </a:r>
                <a:endParaRPr lang="zh-CN" altLang="zh-CN"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0" indent="0" algn="just">
                  <a:lnSpc>
                    <a:spcPct val="100000"/>
                  </a:lnSpc>
                  <a:spcBef>
                    <a:spcPts val="600"/>
                  </a:spcBef>
                  <a:buNone/>
                </a:pPr>
                <a:endParaRPr lang="en-US"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FAA43BCC-C60C-44E6-A203-C635002B3E8F}"/>
                  </a:ext>
                </a:extLst>
              </p:cNvPr>
              <p:cNvSpPr>
                <a:spLocks noGrp="1" noRot="1" noChangeAspect="1" noMove="1" noResize="1" noEditPoints="1" noAdjustHandles="1" noChangeArrowheads="1" noChangeShapeType="1" noTextEdit="1"/>
              </p:cNvSpPr>
              <p:nvPr>
                <p:ph idx="1"/>
              </p:nvPr>
            </p:nvSpPr>
            <p:spPr>
              <a:xfrm>
                <a:off x="838200" y="1451946"/>
                <a:ext cx="11475346" cy="5406054"/>
              </a:xfrm>
              <a:blipFill>
                <a:blip r:embed="rId4"/>
                <a:stretch>
                  <a:fillRect l="-744"/>
                </a:stretch>
              </a:blipFill>
            </p:spPr>
            <p:txBody>
              <a:bodyPr/>
              <a:lstStyle/>
              <a:p>
                <a:r>
                  <a:rPr lang="zh-CN" altLang="en-US">
                    <a:noFill/>
                  </a:rPr>
                  <a:t> </a:t>
                </a:r>
              </a:p>
            </p:txBody>
          </p:sp>
        </mc:Fallback>
      </mc:AlternateContent>
      <p:graphicFrame>
        <p:nvGraphicFramePr>
          <p:cNvPr id="9" name="对象 8">
            <a:extLst>
              <a:ext uri="{FF2B5EF4-FFF2-40B4-BE49-F238E27FC236}">
                <a16:creationId xmlns:a16="http://schemas.microsoft.com/office/drawing/2014/main" id="{93FFBF4D-4ADF-45BD-9549-257E912570B6}"/>
              </a:ext>
            </a:extLst>
          </p:cNvPr>
          <p:cNvGraphicFramePr>
            <a:graphicFrameLocks noChangeAspect="1"/>
          </p:cNvGraphicFramePr>
          <p:nvPr/>
        </p:nvGraphicFramePr>
        <p:xfrm>
          <a:off x="0" y="457200"/>
          <a:ext cx="114300" cy="204788"/>
        </p:xfrm>
        <a:graphic>
          <a:graphicData uri="http://schemas.openxmlformats.org/presentationml/2006/ole">
            <mc:AlternateContent xmlns:mc="http://schemas.openxmlformats.org/markup-compatibility/2006">
              <mc:Choice xmlns:v="urn:schemas-microsoft-com:vml" Requires="v">
                <p:oleObj spid="_x0000_s19544" r:id="rId5" imgW="114201" imgH="203024" progId="Equation.3">
                  <p:embed/>
                </p:oleObj>
              </mc:Choice>
              <mc:Fallback>
                <p:oleObj r:id="rId5" imgW="114201" imgH="203024" progId="Equation.3">
                  <p:embed/>
                  <p:pic>
                    <p:nvPicPr>
                      <p:cNvPr id="9" name="对象 8">
                        <a:extLst>
                          <a:ext uri="{FF2B5EF4-FFF2-40B4-BE49-F238E27FC236}">
                            <a16:creationId xmlns:a16="http://schemas.microsoft.com/office/drawing/2014/main" id="{93FFBF4D-4ADF-45BD-9549-257E912570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57200"/>
                        <a:ext cx="114300"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313308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8A9E2-1718-4A1C-9BBC-6F0D26D4471A}"/>
              </a:ext>
            </a:extLst>
          </p:cNvPr>
          <p:cNvSpPr>
            <a:spLocks noGrp="1"/>
          </p:cNvSpPr>
          <p:nvPr>
            <p:ph type="title"/>
          </p:nvPr>
        </p:nvSpPr>
        <p:spPr/>
        <p:txBody>
          <a:bodyPr/>
          <a:lstStyle/>
          <a:p>
            <a:r>
              <a:rPr lang="en-US" altLang="zh-CN" sz="4400" b="1" dirty="0">
                <a:solidFill>
                  <a:srgbClr val="0000FF"/>
                </a:solidFill>
                <a:effectLst/>
                <a:latin typeface="宋体" panose="02010600030101010101" pitchFamily="2" charset="-122"/>
                <a:ea typeface="宋体" panose="02010600030101010101" pitchFamily="2" charset="-122"/>
              </a:rPr>
              <a:t>1.</a:t>
            </a:r>
            <a:r>
              <a:rPr lang="zh-CN" altLang="en-US" sz="4400" b="1" dirty="0">
                <a:solidFill>
                  <a:srgbClr val="0000FF"/>
                </a:solidFill>
                <a:effectLst/>
                <a:latin typeface="黑体" panose="02010609060101010101" pitchFamily="49" charset="-122"/>
                <a:ea typeface="黑体" panose="02010609060101010101" pitchFamily="49" charset="-122"/>
              </a:rPr>
              <a:t>证据理论模型</a:t>
            </a:r>
            <a:endParaRPr lang="zh-CN" altLang="en-US" dirty="0"/>
          </a:p>
        </p:txBody>
      </p:sp>
      <p:sp>
        <p:nvSpPr>
          <p:cNvPr id="3" name="内容占位符 2">
            <a:extLst>
              <a:ext uri="{FF2B5EF4-FFF2-40B4-BE49-F238E27FC236}">
                <a16:creationId xmlns:a16="http://schemas.microsoft.com/office/drawing/2014/main" id="{FAA43BCC-C60C-44E6-A203-C635002B3E8F}"/>
              </a:ext>
            </a:extLst>
          </p:cNvPr>
          <p:cNvSpPr>
            <a:spLocks noGrp="1"/>
          </p:cNvSpPr>
          <p:nvPr>
            <p:ph idx="1"/>
          </p:nvPr>
        </p:nvSpPr>
        <p:spPr>
          <a:xfrm>
            <a:off x="838200" y="1451946"/>
            <a:ext cx="10970463" cy="5406054"/>
          </a:xfrm>
        </p:spPr>
        <p:txBody>
          <a:bodyPr>
            <a:noAutofit/>
          </a:bodyPr>
          <a:lstStyle/>
          <a:p>
            <a:pPr marL="228600" marR="0" lvl="0" indent="-228600" algn="just" defTabSz="914400" rtl="0" eaLnBrk="1" fontAlgn="auto" latinLnBrk="0" hangingPunct="1">
              <a:lnSpc>
                <a:spcPct val="150000"/>
              </a:lnSpc>
              <a:spcBef>
                <a:spcPts val="600"/>
              </a:spcBef>
              <a:spcAft>
                <a:spcPts val="0"/>
              </a:spcAft>
              <a:buClrTx/>
              <a:buSzTx/>
              <a:buFont typeface="Arial" panose="020B0604020202020204" pitchFamily="34" charset="0"/>
              <a:buChar char="•"/>
              <a:tabLst/>
              <a:defRPr/>
            </a:pPr>
            <a:r>
              <a:rPr kumimoji="0" lang="zh-CN" altLang="en-US" sz="24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证据理论的困难</a:t>
            </a:r>
            <a:endParaRPr lang="en-US" altLang="zh-CN" sz="2400" b="1" dirty="0">
              <a:latin typeface="Times New Roman" panose="02020603050405020304" pitchFamily="18" charset="0"/>
              <a:ea typeface="宋体" panose="02010600030101010101" pitchFamily="2" charset="-122"/>
              <a:cs typeface="Times New Roman" panose="02020603050405020304" pitchFamily="18" charset="0"/>
            </a:endParaRPr>
          </a:p>
          <a:p>
            <a:pPr marL="0">
              <a:lnSpc>
                <a:spcPct val="100000"/>
              </a:lnSpc>
              <a:spcBef>
                <a:spcPts val="600"/>
              </a:spcBef>
              <a:defRPr/>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1984</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年，扎德（</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Zadeh</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）引用了两个医生</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 , B</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关于对同一个患者疾病的信任的例子。</a:t>
            </a:r>
            <a:r>
              <a:rPr lang="zh-CN"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两个医生都认为这个患者得脑瘤的可能性只有</a:t>
            </a:r>
            <a:r>
              <a:rPr lang="en-US"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0.01</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indent="0" algn="ctr">
              <a:lnSpc>
                <a:spcPct val="100000"/>
              </a:lnSpc>
              <a:spcBef>
                <a:spcPts val="600"/>
              </a:spcBef>
              <a:buNone/>
            </a:pP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m</a:t>
            </a:r>
            <a:r>
              <a:rPr lang="en-US" altLang="zh-CN" sz="2400" b="1" baseline="-25000" dirty="0">
                <a:effectLst/>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脑膜炎</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 = 0.99  </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  m</a:t>
            </a:r>
            <a:r>
              <a:rPr lang="en-US" altLang="zh-CN" sz="2400" b="1" baseline="-25000" dirty="0">
                <a:effectLst/>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脑</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瘤</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 = 0.01</a:t>
            </a:r>
            <a:endParaRPr lang="zh-CN" altLang="zh-CN" sz="24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indent="0" algn="ctr">
              <a:lnSpc>
                <a:spcPct val="100000"/>
              </a:lnSpc>
              <a:spcBef>
                <a:spcPts val="600"/>
              </a:spcBef>
              <a:buNone/>
            </a:pPr>
            <a:r>
              <a:rPr lang="en-US" altLang="zh-CN" sz="2400" b="1" dirty="0" err="1">
                <a:effectLst/>
                <a:latin typeface="Times New Roman" panose="02020603050405020304" pitchFamily="18" charset="0"/>
                <a:ea typeface="微软雅黑" panose="020B0503020204020204" pitchFamily="34" charset="-122"/>
                <a:cs typeface="Times New Roman" panose="02020603050405020304" pitchFamily="18" charset="0"/>
              </a:rPr>
              <a:t>m</a:t>
            </a:r>
            <a:r>
              <a:rPr lang="en-US" altLang="zh-CN" sz="2400" b="1" baseline="-25000" dirty="0" err="1">
                <a:effectLst/>
                <a:latin typeface="Times New Roman" panose="02020603050405020304" pitchFamily="18" charset="0"/>
                <a:ea typeface="微软雅黑" panose="020B0503020204020204" pitchFamily="34" charset="-122"/>
                <a:cs typeface="Times New Roman" panose="02020603050405020304" pitchFamily="18" charset="0"/>
              </a:rPr>
              <a:t>B</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脑震荡</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 = 0.99  </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dirty="0" err="1">
                <a:effectLst/>
                <a:latin typeface="Times New Roman" panose="02020603050405020304" pitchFamily="18" charset="0"/>
                <a:ea typeface="微软雅黑" panose="020B0503020204020204" pitchFamily="34" charset="-122"/>
                <a:cs typeface="Times New Roman" panose="02020603050405020304" pitchFamily="18" charset="0"/>
              </a:rPr>
              <a:t>m</a:t>
            </a:r>
            <a:r>
              <a:rPr lang="en-US" altLang="zh-CN" sz="2400" b="1" baseline="-25000" dirty="0" err="1">
                <a:effectLst/>
                <a:latin typeface="Times New Roman" panose="02020603050405020304" pitchFamily="18" charset="0"/>
                <a:ea typeface="微软雅黑" panose="020B0503020204020204" pitchFamily="34" charset="-122"/>
                <a:cs typeface="Times New Roman" panose="02020603050405020304" pitchFamily="18" charset="0"/>
              </a:rPr>
              <a:t>B</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脑</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瘤</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 = 0.01</a:t>
            </a:r>
            <a:endParaRPr lang="zh-CN" altLang="zh-CN" sz="24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0">
              <a:lnSpc>
                <a:spcPct val="125000"/>
              </a:lnSpc>
              <a:spcBef>
                <a:spcPts val="600"/>
              </a:spcBef>
              <a:defRPr/>
            </a:pP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用登普斯特的证据组合规则计算如下：</a:t>
            </a:r>
            <a:endParaRPr lang="zh-CN" altLang="zh-CN" sz="24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0">
              <a:lnSpc>
                <a:spcPct val="125000"/>
              </a:lnSpc>
              <a:spcBef>
                <a:spcPts val="600"/>
              </a:spcBef>
              <a:defRPr/>
            </a:pP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lgn="just">
              <a:lnSpc>
                <a:spcPct val="100000"/>
              </a:lnSpc>
              <a:spcBef>
                <a:spcPts val="600"/>
              </a:spcBef>
              <a:buNone/>
            </a:pPr>
            <a:endParaRPr lang="en-US"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9" name="对象 8">
            <a:extLst>
              <a:ext uri="{FF2B5EF4-FFF2-40B4-BE49-F238E27FC236}">
                <a16:creationId xmlns:a16="http://schemas.microsoft.com/office/drawing/2014/main" id="{93FFBF4D-4ADF-45BD-9549-257E912570B6}"/>
              </a:ext>
            </a:extLst>
          </p:cNvPr>
          <p:cNvGraphicFramePr>
            <a:graphicFrameLocks noChangeAspect="1"/>
          </p:cNvGraphicFramePr>
          <p:nvPr/>
        </p:nvGraphicFramePr>
        <p:xfrm>
          <a:off x="0" y="457200"/>
          <a:ext cx="114300" cy="204788"/>
        </p:xfrm>
        <a:graphic>
          <a:graphicData uri="http://schemas.openxmlformats.org/presentationml/2006/ole">
            <mc:AlternateContent xmlns:mc="http://schemas.openxmlformats.org/markup-compatibility/2006">
              <mc:Choice xmlns:v="urn:schemas-microsoft-com:vml" Requires="v">
                <p:oleObj spid="_x0000_s20553" r:id="rId4" imgW="114201" imgH="203024" progId="Equation.3">
                  <p:embed/>
                </p:oleObj>
              </mc:Choice>
              <mc:Fallback>
                <p:oleObj r:id="rId4" imgW="114201" imgH="203024" progId="Equation.3">
                  <p:embed/>
                  <p:pic>
                    <p:nvPicPr>
                      <p:cNvPr id="9" name="对象 8">
                        <a:extLst>
                          <a:ext uri="{FF2B5EF4-FFF2-40B4-BE49-F238E27FC236}">
                            <a16:creationId xmlns:a16="http://schemas.microsoft.com/office/drawing/2014/main" id="{93FFBF4D-4ADF-45BD-9549-257E912570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57200"/>
                        <a:ext cx="114300"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表格 3">
            <a:extLst>
              <a:ext uri="{FF2B5EF4-FFF2-40B4-BE49-F238E27FC236}">
                <a16:creationId xmlns:a16="http://schemas.microsoft.com/office/drawing/2014/main" id="{2206B0DC-DF7D-4CE5-A464-8B0D46C6315D}"/>
              </a:ext>
            </a:extLst>
          </p:cNvPr>
          <p:cNvGraphicFramePr>
            <a:graphicFrameLocks noGrp="1"/>
          </p:cNvGraphicFramePr>
          <p:nvPr>
            <p:extLst>
              <p:ext uri="{D42A27DB-BD31-4B8C-83A1-F6EECF244321}">
                <p14:modId xmlns:p14="http://schemas.microsoft.com/office/powerpoint/2010/main" val="1340625111"/>
              </p:ext>
            </p:extLst>
          </p:nvPr>
        </p:nvGraphicFramePr>
        <p:xfrm>
          <a:off x="2027545" y="4313634"/>
          <a:ext cx="7845198" cy="1092420"/>
        </p:xfrm>
        <a:graphic>
          <a:graphicData uri="http://schemas.openxmlformats.org/drawingml/2006/table">
            <a:tbl>
              <a:tblPr>
                <a:tableStyleId>{16D9F66E-5EB9-4882-86FB-DCBF35E3C3E4}</a:tableStyleId>
              </a:tblPr>
              <a:tblGrid>
                <a:gridCol w="2615066">
                  <a:extLst>
                    <a:ext uri="{9D8B030D-6E8A-4147-A177-3AD203B41FA5}">
                      <a16:colId xmlns:a16="http://schemas.microsoft.com/office/drawing/2014/main" val="2749306680"/>
                    </a:ext>
                  </a:extLst>
                </a:gridCol>
                <a:gridCol w="2615066">
                  <a:extLst>
                    <a:ext uri="{9D8B030D-6E8A-4147-A177-3AD203B41FA5}">
                      <a16:colId xmlns:a16="http://schemas.microsoft.com/office/drawing/2014/main" val="2083556344"/>
                    </a:ext>
                  </a:extLst>
                </a:gridCol>
                <a:gridCol w="2615066">
                  <a:extLst>
                    <a:ext uri="{9D8B030D-6E8A-4147-A177-3AD203B41FA5}">
                      <a16:colId xmlns:a16="http://schemas.microsoft.com/office/drawing/2014/main" val="1653774124"/>
                    </a:ext>
                  </a:extLst>
                </a:gridCol>
              </a:tblGrid>
              <a:tr h="364140">
                <a:tc>
                  <a:txBody>
                    <a:bodyPr/>
                    <a:lstStyle/>
                    <a:p>
                      <a:pPr algn="ctr">
                        <a:lnSpc>
                          <a:spcPts val="1560"/>
                        </a:lnSpc>
                      </a:pPr>
                      <a:r>
                        <a:rPr lang="en-US" sz="2000">
                          <a:effectLst/>
                          <a:latin typeface="Times New Roman" panose="02020603050405020304" pitchFamily="18" charset="0"/>
                          <a:ea typeface="微软雅黑" panose="020B0503020204020204" pitchFamily="34" charset="-122"/>
                          <a:cs typeface="Times New Roman" panose="02020603050405020304" pitchFamily="18" charset="0"/>
                        </a:rPr>
                        <a:t> </a:t>
                      </a:r>
                      <a:endParaRPr lang="zh-CN" sz="12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ts val="1560"/>
                        </a:lnSpc>
                      </a:pPr>
                      <a:r>
                        <a:rPr lang="en-US" sz="2000">
                          <a:effectLst/>
                          <a:latin typeface="Times New Roman" panose="02020603050405020304" pitchFamily="18" charset="0"/>
                          <a:ea typeface="微软雅黑" panose="020B0503020204020204" pitchFamily="34" charset="-122"/>
                          <a:cs typeface="Times New Roman" panose="02020603050405020304" pitchFamily="18" charset="0"/>
                        </a:rPr>
                        <a:t>m</a:t>
                      </a:r>
                      <a:r>
                        <a:rPr lang="en-US" sz="2000" baseline="-25000">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00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sz="2000">
                          <a:effectLst/>
                          <a:latin typeface="Times New Roman" panose="02020603050405020304" pitchFamily="18" charset="0"/>
                          <a:ea typeface="微软雅黑" panose="020B0503020204020204" pitchFamily="34" charset="-122"/>
                          <a:cs typeface="Times New Roman" panose="02020603050405020304" pitchFamily="18" charset="0"/>
                        </a:rPr>
                        <a:t>脑膜炎</a:t>
                      </a:r>
                      <a:r>
                        <a:rPr lang="en-US" sz="2000">
                          <a:effectLst/>
                          <a:latin typeface="Times New Roman" panose="02020603050405020304" pitchFamily="18" charset="0"/>
                          <a:ea typeface="微软雅黑" panose="020B0503020204020204" pitchFamily="34" charset="-122"/>
                          <a:cs typeface="Times New Roman" panose="02020603050405020304" pitchFamily="18" charset="0"/>
                        </a:rPr>
                        <a:t>}) = 0.99</a:t>
                      </a:r>
                      <a:endParaRPr lang="zh-CN" sz="12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ts val="1560"/>
                        </a:lnSpc>
                      </a:pPr>
                      <a:r>
                        <a:rPr lang="en-US" sz="2000">
                          <a:effectLst/>
                          <a:latin typeface="Times New Roman" panose="02020603050405020304" pitchFamily="18" charset="0"/>
                          <a:ea typeface="微软雅黑" panose="020B0503020204020204" pitchFamily="34" charset="-122"/>
                          <a:cs typeface="Times New Roman" panose="02020603050405020304" pitchFamily="18" charset="0"/>
                        </a:rPr>
                        <a:t>m</a:t>
                      </a:r>
                      <a:r>
                        <a:rPr lang="en-US" sz="2000" baseline="-25000">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00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sz="2000">
                          <a:effectLst/>
                          <a:latin typeface="Times New Roman" panose="02020603050405020304" pitchFamily="18" charset="0"/>
                          <a:ea typeface="微软雅黑" panose="020B0503020204020204" pitchFamily="34" charset="-122"/>
                          <a:cs typeface="Times New Roman" panose="02020603050405020304" pitchFamily="18" charset="0"/>
                        </a:rPr>
                        <a:t>脑</a:t>
                      </a:r>
                      <a:r>
                        <a:rPr lang="en-US" sz="200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sz="2000">
                          <a:effectLst/>
                          <a:latin typeface="Times New Roman" panose="02020603050405020304" pitchFamily="18" charset="0"/>
                          <a:ea typeface="微软雅黑" panose="020B0503020204020204" pitchFamily="34" charset="-122"/>
                          <a:cs typeface="Times New Roman" panose="02020603050405020304" pitchFamily="18" charset="0"/>
                        </a:rPr>
                        <a:t>瘤</a:t>
                      </a:r>
                      <a:r>
                        <a:rPr lang="en-US" sz="2000">
                          <a:effectLst/>
                          <a:latin typeface="Times New Roman" panose="02020603050405020304" pitchFamily="18" charset="0"/>
                          <a:ea typeface="微软雅黑" panose="020B0503020204020204" pitchFamily="34" charset="-122"/>
                          <a:cs typeface="Times New Roman" panose="02020603050405020304" pitchFamily="18" charset="0"/>
                        </a:rPr>
                        <a:t>}) = 0.01</a:t>
                      </a:r>
                      <a:endParaRPr lang="zh-CN" sz="12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73262350"/>
                  </a:ext>
                </a:extLst>
              </a:tr>
              <a:tr h="364140">
                <a:tc>
                  <a:txBody>
                    <a:bodyPr/>
                    <a:lstStyle/>
                    <a:p>
                      <a:pPr algn="ctr">
                        <a:lnSpc>
                          <a:spcPts val="1560"/>
                        </a:lnSpc>
                      </a:pPr>
                      <a:r>
                        <a:rPr lang="en-US" sz="2000" dirty="0" err="1">
                          <a:effectLst/>
                          <a:latin typeface="Times New Roman" panose="02020603050405020304" pitchFamily="18" charset="0"/>
                          <a:ea typeface="微软雅黑" panose="020B0503020204020204" pitchFamily="34" charset="-122"/>
                          <a:cs typeface="Times New Roman" panose="02020603050405020304" pitchFamily="18" charset="0"/>
                        </a:rPr>
                        <a:t>m</a:t>
                      </a:r>
                      <a:r>
                        <a:rPr lang="en-US" sz="2000" baseline="-25000" dirty="0" err="1">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0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sz="2000" dirty="0">
                          <a:effectLst/>
                          <a:latin typeface="Times New Roman" panose="02020603050405020304" pitchFamily="18" charset="0"/>
                          <a:ea typeface="微软雅黑" panose="020B0503020204020204" pitchFamily="34" charset="-122"/>
                          <a:cs typeface="Times New Roman" panose="02020603050405020304" pitchFamily="18" charset="0"/>
                        </a:rPr>
                        <a:t>脑震荡</a:t>
                      </a:r>
                      <a:r>
                        <a:rPr lang="en-US" sz="2000" dirty="0">
                          <a:effectLst/>
                          <a:latin typeface="Times New Roman" panose="02020603050405020304" pitchFamily="18" charset="0"/>
                          <a:ea typeface="微软雅黑" panose="020B0503020204020204" pitchFamily="34" charset="-122"/>
                          <a:cs typeface="Times New Roman" panose="02020603050405020304" pitchFamily="18" charset="0"/>
                        </a:rPr>
                        <a:t>}) = 0.99</a:t>
                      </a:r>
                      <a:endParaRPr lang="zh-CN" sz="12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ts val="1560"/>
                        </a:lnSpc>
                      </a:pPr>
                      <a:r>
                        <a:rPr lang="en-US" sz="2000">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sz="2000">
                          <a:effectLst/>
                          <a:latin typeface="Times New Roman" panose="02020603050405020304" pitchFamily="18" charset="0"/>
                          <a:ea typeface="微软雅黑" panose="020B0503020204020204" pitchFamily="34" charset="-122"/>
                          <a:cs typeface="Times New Roman" panose="02020603050405020304" pitchFamily="18" charset="0"/>
                        </a:rPr>
                        <a:t>   0.9801</a:t>
                      </a:r>
                      <a:endParaRPr lang="zh-CN" sz="12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ts val="1560"/>
                        </a:lnSpc>
                      </a:pPr>
                      <a:r>
                        <a:rPr lang="en-US" sz="2000">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sz="2000">
                          <a:effectLst/>
                          <a:latin typeface="Times New Roman" panose="02020603050405020304" pitchFamily="18" charset="0"/>
                          <a:ea typeface="微软雅黑" panose="020B0503020204020204" pitchFamily="34" charset="-122"/>
                          <a:cs typeface="Times New Roman" panose="02020603050405020304" pitchFamily="18" charset="0"/>
                        </a:rPr>
                        <a:t>   0.0099</a:t>
                      </a:r>
                      <a:endParaRPr lang="zh-CN" sz="12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370964505"/>
                  </a:ext>
                </a:extLst>
              </a:tr>
              <a:tr h="364140">
                <a:tc>
                  <a:txBody>
                    <a:bodyPr/>
                    <a:lstStyle/>
                    <a:p>
                      <a:pPr algn="ctr">
                        <a:lnSpc>
                          <a:spcPts val="1560"/>
                        </a:lnSpc>
                      </a:pPr>
                      <a:r>
                        <a:rPr lang="en-US" sz="2000">
                          <a:effectLst/>
                          <a:latin typeface="Times New Roman" panose="02020603050405020304" pitchFamily="18" charset="0"/>
                          <a:ea typeface="微软雅黑" panose="020B0503020204020204" pitchFamily="34" charset="-122"/>
                          <a:cs typeface="Times New Roman" panose="02020603050405020304" pitchFamily="18" charset="0"/>
                        </a:rPr>
                        <a:t>m</a:t>
                      </a:r>
                      <a:r>
                        <a:rPr lang="en-US" sz="2000" baseline="-25000">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00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sz="2000">
                          <a:effectLst/>
                          <a:latin typeface="Times New Roman" panose="02020603050405020304" pitchFamily="18" charset="0"/>
                          <a:ea typeface="微软雅黑" panose="020B0503020204020204" pitchFamily="34" charset="-122"/>
                          <a:cs typeface="Times New Roman" panose="02020603050405020304" pitchFamily="18" charset="0"/>
                        </a:rPr>
                        <a:t>脑</a:t>
                      </a:r>
                      <a:r>
                        <a:rPr lang="en-US" sz="200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sz="2000">
                          <a:effectLst/>
                          <a:latin typeface="Times New Roman" panose="02020603050405020304" pitchFamily="18" charset="0"/>
                          <a:ea typeface="微软雅黑" panose="020B0503020204020204" pitchFamily="34" charset="-122"/>
                          <a:cs typeface="Times New Roman" panose="02020603050405020304" pitchFamily="18" charset="0"/>
                        </a:rPr>
                        <a:t>瘤</a:t>
                      </a:r>
                      <a:r>
                        <a:rPr lang="en-US" sz="2000">
                          <a:effectLst/>
                          <a:latin typeface="Times New Roman" panose="02020603050405020304" pitchFamily="18" charset="0"/>
                          <a:ea typeface="微软雅黑" panose="020B0503020204020204" pitchFamily="34" charset="-122"/>
                          <a:cs typeface="Times New Roman" panose="02020603050405020304" pitchFamily="18" charset="0"/>
                        </a:rPr>
                        <a:t>}) = 0.01</a:t>
                      </a:r>
                      <a:endParaRPr lang="zh-CN" sz="12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ts val="1560"/>
                        </a:lnSpc>
                      </a:pPr>
                      <a:r>
                        <a:rPr lang="en-US" sz="2000">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sz="2000">
                          <a:effectLst/>
                          <a:latin typeface="Times New Roman" panose="02020603050405020304" pitchFamily="18" charset="0"/>
                          <a:ea typeface="微软雅黑" panose="020B0503020204020204" pitchFamily="34" charset="-122"/>
                          <a:cs typeface="Times New Roman" panose="02020603050405020304" pitchFamily="18" charset="0"/>
                        </a:rPr>
                        <a:t>   0.0099</a:t>
                      </a:r>
                      <a:endParaRPr lang="zh-CN" sz="12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ts val="1560"/>
                        </a:lnSpc>
                      </a:pPr>
                      <a:r>
                        <a:rPr lang="en-US" sz="2000"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zh-CN" sz="2000" dirty="0">
                          <a:effectLst/>
                          <a:latin typeface="Times New Roman" panose="02020603050405020304" pitchFamily="18" charset="0"/>
                          <a:ea typeface="微软雅黑" panose="020B0503020204020204" pitchFamily="34" charset="-122"/>
                          <a:cs typeface="Times New Roman" panose="02020603050405020304" pitchFamily="18" charset="0"/>
                        </a:rPr>
                        <a:t>脑</a:t>
                      </a:r>
                      <a:r>
                        <a:rPr lang="en-US" sz="20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sz="2000" dirty="0">
                          <a:effectLst/>
                          <a:latin typeface="Times New Roman" panose="02020603050405020304" pitchFamily="18" charset="0"/>
                          <a:ea typeface="微软雅黑" panose="020B0503020204020204" pitchFamily="34" charset="-122"/>
                          <a:cs typeface="Times New Roman" panose="02020603050405020304" pitchFamily="18" charset="0"/>
                        </a:rPr>
                        <a:t>瘤</a:t>
                      </a:r>
                      <a:r>
                        <a:rPr lang="en-US" sz="2000" dirty="0">
                          <a:effectLst/>
                          <a:latin typeface="Times New Roman" panose="02020603050405020304" pitchFamily="18" charset="0"/>
                          <a:ea typeface="微软雅黑" panose="020B0503020204020204" pitchFamily="34" charset="-122"/>
                          <a:cs typeface="Times New Roman" panose="02020603050405020304" pitchFamily="18" charset="0"/>
                        </a:rPr>
                        <a:t>}  0.0001</a:t>
                      </a:r>
                      <a:endParaRPr lang="zh-CN" sz="12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762264845"/>
                  </a:ext>
                </a:extLst>
              </a:tr>
            </a:tbl>
          </a:graphicData>
        </a:graphic>
      </p:graphicFrame>
      <p:sp>
        <p:nvSpPr>
          <p:cNvPr id="7" name="文本框 6">
            <a:extLst>
              <a:ext uri="{FF2B5EF4-FFF2-40B4-BE49-F238E27FC236}">
                <a16:creationId xmlns:a16="http://schemas.microsoft.com/office/drawing/2014/main" id="{67556511-A2DB-4573-A9DF-1694A73716B2}"/>
              </a:ext>
            </a:extLst>
          </p:cNvPr>
          <p:cNvSpPr txBox="1"/>
          <p:nvPr/>
        </p:nvSpPr>
        <p:spPr>
          <a:xfrm>
            <a:off x="1318308" y="5624195"/>
            <a:ext cx="5553718" cy="1015663"/>
          </a:xfrm>
          <a:prstGeom prst="rect">
            <a:avLst/>
          </a:prstGeom>
          <a:noFill/>
          <a:ln w="12700">
            <a:solidFill>
              <a:schemeClr val="accent1"/>
            </a:solidFill>
            <a:prstDash val="dashDot"/>
          </a:ln>
        </p:spPr>
        <p:txBody>
          <a:bodyPr wrap="square">
            <a:spAutoFit/>
          </a:bodyPr>
          <a:lstStyle/>
          <a:p>
            <a:pPr algn="just"/>
            <a:r>
              <a:rPr lang="en-US" altLang="zh-CN" sz="2000" b="1" dirty="0">
                <a:effectLst/>
                <a:latin typeface="Times New Roman" panose="02020603050405020304" pitchFamily="18" charset="0"/>
                <a:ea typeface="微软雅黑" panose="020B0503020204020204" pitchFamily="34" charset="-122"/>
                <a:cs typeface="Times New Roman" panose="02020603050405020304" pitchFamily="18" charset="0"/>
              </a:rPr>
              <a:t>m</a:t>
            </a:r>
            <a:r>
              <a:rPr lang="en-US" altLang="zh-CN" sz="2000" b="1" baseline="-25000" dirty="0">
                <a:effectLst/>
                <a:latin typeface="Times New Roman" panose="02020603050405020304" pitchFamily="18" charset="0"/>
                <a:ea typeface="微软雅黑" panose="020B0503020204020204" pitchFamily="34" charset="-122"/>
                <a:cs typeface="Times New Roman" panose="02020603050405020304" pitchFamily="18" charset="0"/>
              </a:rPr>
              <a:t>A </a:t>
            </a:r>
            <a:r>
              <a:rPr lang="en-US" altLang="zh-CN" sz="2000" b="1" dirty="0">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000" b="1"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dirty="0" err="1">
                <a:effectLst/>
                <a:latin typeface="Times New Roman" panose="02020603050405020304" pitchFamily="18" charset="0"/>
                <a:ea typeface="微软雅黑" panose="020B0503020204020204" pitchFamily="34" charset="-122"/>
                <a:cs typeface="Times New Roman" panose="02020603050405020304" pitchFamily="18" charset="0"/>
              </a:rPr>
              <a:t>m</a:t>
            </a:r>
            <a:r>
              <a:rPr lang="en-US" altLang="zh-CN" sz="2000" b="1" baseline="-25000" dirty="0" err="1">
                <a:effectLst/>
                <a:latin typeface="Times New Roman" panose="02020603050405020304" pitchFamily="18" charset="0"/>
                <a:ea typeface="微软雅黑" panose="020B0503020204020204" pitchFamily="34" charset="-122"/>
                <a:cs typeface="Times New Roman" panose="02020603050405020304" pitchFamily="18" charset="0"/>
              </a:rPr>
              <a:t>B</a:t>
            </a:r>
            <a:r>
              <a:rPr lang="en-US" altLang="zh-CN" sz="2000" b="1"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000" b="1" dirty="0">
                <a:effectLst/>
                <a:latin typeface="Times New Roman" panose="02020603050405020304" pitchFamily="18" charset="0"/>
                <a:ea typeface="微软雅黑" panose="020B0503020204020204" pitchFamily="34" charset="-122"/>
                <a:cs typeface="Times New Roman" panose="02020603050405020304" pitchFamily="18" charset="0"/>
              </a:rPr>
              <a:t>脑瘤</a:t>
            </a:r>
            <a:r>
              <a:rPr lang="en-US" altLang="zh-CN" sz="2000" b="1" dirty="0">
                <a:effectLst/>
                <a:latin typeface="Times New Roman" panose="02020603050405020304" pitchFamily="18" charset="0"/>
                <a:ea typeface="微软雅黑" panose="020B0503020204020204" pitchFamily="34" charset="-122"/>
                <a:cs typeface="Times New Roman" panose="02020603050405020304" pitchFamily="18" charset="0"/>
              </a:rPr>
              <a:t>}) = 0.0001</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en-US" altLang="zh-CN" sz="2000" b="1" dirty="0">
                <a:effectLst/>
                <a:latin typeface="Times New Roman" panose="02020603050405020304" pitchFamily="18" charset="0"/>
                <a:ea typeface="微软雅黑" panose="020B0503020204020204" pitchFamily="34" charset="-122"/>
                <a:cs typeface="Times New Roman" panose="02020603050405020304" pitchFamily="18" charset="0"/>
              </a:rPr>
              <a:t>m</a:t>
            </a:r>
            <a:r>
              <a:rPr lang="en-US" altLang="zh-CN" sz="2000" b="1" baseline="-25000" dirty="0">
                <a:effectLst/>
                <a:latin typeface="Times New Roman" panose="02020603050405020304" pitchFamily="18" charset="0"/>
                <a:ea typeface="微软雅黑" panose="020B0503020204020204" pitchFamily="34" charset="-122"/>
                <a:cs typeface="Times New Roman" panose="02020603050405020304" pitchFamily="18" charset="0"/>
              </a:rPr>
              <a:t>A </a:t>
            </a:r>
            <a:r>
              <a:rPr lang="en-US" altLang="zh-CN" sz="2000" b="1" dirty="0">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000" b="1"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dirty="0" err="1">
                <a:effectLst/>
                <a:latin typeface="Times New Roman" panose="02020603050405020304" pitchFamily="18" charset="0"/>
                <a:ea typeface="微软雅黑" panose="020B0503020204020204" pitchFamily="34" charset="-122"/>
                <a:cs typeface="Times New Roman" panose="02020603050405020304" pitchFamily="18" charset="0"/>
              </a:rPr>
              <a:t>m</a:t>
            </a:r>
            <a:r>
              <a:rPr lang="en-US" altLang="zh-CN" sz="2000" b="1" baseline="-25000" dirty="0" err="1">
                <a:effectLst/>
                <a:latin typeface="Times New Roman" panose="02020603050405020304" pitchFamily="18" charset="0"/>
                <a:ea typeface="微软雅黑" panose="020B0503020204020204" pitchFamily="34" charset="-122"/>
                <a:cs typeface="Times New Roman" panose="02020603050405020304" pitchFamily="18" charset="0"/>
              </a:rPr>
              <a:t>B</a:t>
            </a:r>
            <a:r>
              <a:rPr lang="en-US" altLang="zh-CN" sz="2000" b="1"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dirty="0">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000" b="1" dirty="0">
                <a:effectLst/>
                <a:latin typeface="Times New Roman" panose="02020603050405020304" pitchFamily="18" charset="0"/>
                <a:ea typeface="微软雅黑" panose="020B0503020204020204" pitchFamily="34" charset="-122"/>
                <a:cs typeface="Times New Roman" panose="02020603050405020304" pitchFamily="18" charset="0"/>
              </a:rPr>
              <a:t>) = 0.9801 + 0.0099 + 0.0099 = 0.9999</a:t>
            </a:r>
            <a:endParaRPr lang="zh-CN" altLang="zh-CN" sz="20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en-US" altLang="zh-CN" sz="2000" b="1" dirty="0">
                <a:effectLst/>
                <a:latin typeface="Times New Roman" panose="02020603050405020304" pitchFamily="18" charset="0"/>
                <a:ea typeface="微软雅黑" panose="020B0503020204020204" pitchFamily="34" charset="-122"/>
                <a:cs typeface="Times New Roman" panose="02020603050405020304" pitchFamily="18" charset="0"/>
              </a:rPr>
              <a:t>1 </a:t>
            </a:r>
            <a:r>
              <a:rPr lang="en-US" altLang="zh-CN" sz="2000" b="1" dirty="0">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zh-CN" altLang="zh-CN" sz="2000" b="1" dirty="0">
                <a:effectLst/>
                <a:latin typeface="Times New Roman" panose="02020603050405020304" pitchFamily="18" charset="0"/>
                <a:ea typeface="微软雅黑" panose="020B0503020204020204" pitchFamily="34" charset="-122"/>
                <a:cs typeface="Times New Roman" panose="02020603050405020304" pitchFamily="18" charset="0"/>
              </a:rPr>
              <a:t>Κ</a:t>
            </a:r>
            <a:r>
              <a:rPr lang="en-US" altLang="zh-CN" sz="2000" b="1" dirty="0">
                <a:effectLst/>
                <a:latin typeface="Times New Roman" panose="02020603050405020304" pitchFamily="18" charset="0"/>
                <a:ea typeface="微软雅黑" panose="020B0503020204020204" pitchFamily="34" charset="-122"/>
                <a:cs typeface="Times New Roman" panose="02020603050405020304" pitchFamily="18" charset="0"/>
              </a:rPr>
              <a:t>= 1 </a:t>
            </a:r>
            <a:r>
              <a:rPr lang="en-US" altLang="zh-CN" sz="2000" b="1" dirty="0">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000" b="1" dirty="0">
                <a:effectLst/>
                <a:latin typeface="Times New Roman" panose="02020603050405020304" pitchFamily="18" charset="0"/>
                <a:ea typeface="微软雅黑" panose="020B0503020204020204" pitchFamily="34" charset="-122"/>
                <a:cs typeface="Times New Roman" panose="02020603050405020304" pitchFamily="18" charset="0"/>
              </a:rPr>
              <a:t> 0.9999 = 0.0001</a:t>
            </a:r>
            <a:endParaRPr lang="zh-CN" altLang="zh-CN" sz="2000" dirty="0">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 name="文本框 9">
            <a:extLst>
              <a:ext uri="{FF2B5EF4-FFF2-40B4-BE49-F238E27FC236}">
                <a16:creationId xmlns:a16="http://schemas.microsoft.com/office/drawing/2014/main" id="{D19487D0-84D1-45B9-970C-9D04DD2CF595}"/>
              </a:ext>
            </a:extLst>
          </p:cNvPr>
          <p:cNvSpPr txBox="1"/>
          <p:nvPr/>
        </p:nvSpPr>
        <p:spPr>
          <a:xfrm>
            <a:off x="7743417" y="5624195"/>
            <a:ext cx="3005691" cy="1015663"/>
          </a:xfrm>
          <a:prstGeom prst="rect">
            <a:avLst/>
          </a:prstGeom>
          <a:noFill/>
          <a:ln>
            <a:solidFill>
              <a:schemeClr val="accent1"/>
            </a:solidFill>
            <a:prstDash val="lgDashDot"/>
          </a:ln>
        </p:spPr>
        <p:txBody>
          <a:bodyPr wrap="square">
            <a:spAutoFit/>
          </a:bodyPr>
          <a:lstStyle/>
          <a:p>
            <a:pPr algn="just"/>
            <a:r>
              <a:rPr lang="en-US" altLang="zh-CN" sz="2000" b="1" dirty="0">
                <a:effectLst/>
                <a:latin typeface="Times New Roman" panose="02020603050405020304" pitchFamily="18" charset="0"/>
                <a:ea typeface="微软雅黑" panose="020B0503020204020204" pitchFamily="34" charset="-122"/>
                <a:cs typeface="Times New Roman" panose="02020603050405020304" pitchFamily="18" charset="0"/>
              </a:rPr>
              <a:t>m</a:t>
            </a:r>
            <a:r>
              <a:rPr lang="en-US" altLang="zh-CN" sz="2000" b="1" baseline="-25000" dirty="0">
                <a:effectLst/>
                <a:latin typeface="Times New Roman" panose="02020603050405020304" pitchFamily="18" charset="0"/>
                <a:ea typeface="微软雅黑" panose="020B0503020204020204" pitchFamily="34" charset="-122"/>
                <a:cs typeface="Times New Roman" panose="02020603050405020304" pitchFamily="18" charset="0"/>
              </a:rPr>
              <a:t>A </a:t>
            </a:r>
            <a:r>
              <a:rPr lang="en-US" altLang="zh-CN" sz="2000" b="1" dirty="0">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000" b="1"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dirty="0" err="1">
                <a:effectLst/>
                <a:latin typeface="Times New Roman" panose="02020603050405020304" pitchFamily="18" charset="0"/>
                <a:ea typeface="微软雅黑" panose="020B0503020204020204" pitchFamily="34" charset="-122"/>
                <a:cs typeface="Times New Roman" panose="02020603050405020304" pitchFamily="18" charset="0"/>
              </a:rPr>
              <a:t>m</a:t>
            </a:r>
            <a:r>
              <a:rPr lang="en-US" altLang="zh-CN" sz="2000" b="1" baseline="-25000" dirty="0" err="1">
                <a:effectLst/>
                <a:latin typeface="Times New Roman" panose="02020603050405020304" pitchFamily="18" charset="0"/>
                <a:ea typeface="微软雅黑" panose="020B0503020204020204" pitchFamily="34" charset="-122"/>
                <a:cs typeface="Times New Roman" panose="02020603050405020304" pitchFamily="18" charset="0"/>
              </a:rPr>
              <a:t>B</a:t>
            </a:r>
            <a:r>
              <a:rPr lang="en-US" altLang="zh-CN" sz="2000" b="1"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000" b="1" dirty="0">
                <a:effectLst/>
                <a:latin typeface="Times New Roman" panose="02020603050405020304" pitchFamily="18" charset="0"/>
                <a:ea typeface="微软雅黑" panose="020B0503020204020204" pitchFamily="34" charset="-122"/>
                <a:cs typeface="Times New Roman" panose="02020603050405020304" pitchFamily="18" charset="0"/>
              </a:rPr>
              <a:t>脑瘤</a:t>
            </a:r>
            <a:r>
              <a:rPr lang="en-US" altLang="zh-CN" sz="2000" b="1" dirty="0">
                <a:effectLst/>
                <a:latin typeface="Times New Roman" panose="02020603050405020304" pitchFamily="18" charset="0"/>
                <a:ea typeface="微软雅黑" panose="020B0503020204020204" pitchFamily="34" charset="-122"/>
                <a:cs typeface="Times New Roman" panose="02020603050405020304" pitchFamily="18" charset="0"/>
              </a:rPr>
              <a:t>}) = 1</a:t>
            </a:r>
          </a:p>
          <a:p>
            <a:pPr algn="just"/>
            <a:r>
              <a:rPr lang="en-US" altLang="zh-CN" sz="2000" b="1" dirty="0">
                <a:effectLst/>
                <a:latin typeface="Times New Roman" panose="02020603050405020304" pitchFamily="18" charset="0"/>
                <a:ea typeface="微软雅黑" panose="020B0503020204020204" pitchFamily="34" charset="-122"/>
                <a:cs typeface="Times New Roman" panose="02020603050405020304" pitchFamily="18" charset="0"/>
              </a:rPr>
              <a:t>m</a:t>
            </a:r>
            <a:r>
              <a:rPr lang="en-US" altLang="zh-CN" sz="2000" b="1" baseline="-25000" dirty="0">
                <a:effectLst/>
                <a:latin typeface="Times New Roman" panose="02020603050405020304" pitchFamily="18" charset="0"/>
                <a:ea typeface="微软雅黑" panose="020B0503020204020204" pitchFamily="34" charset="-122"/>
                <a:cs typeface="Times New Roman" panose="02020603050405020304" pitchFamily="18" charset="0"/>
              </a:rPr>
              <a:t>A </a:t>
            </a:r>
            <a:r>
              <a:rPr lang="en-US" altLang="zh-CN" sz="2000" b="1" dirty="0">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000" b="1"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dirty="0" err="1">
                <a:effectLst/>
                <a:latin typeface="Times New Roman" panose="02020603050405020304" pitchFamily="18" charset="0"/>
                <a:ea typeface="微软雅黑" panose="020B0503020204020204" pitchFamily="34" charset="-122"/>
                <a:cs typeface="Times New Roman" panose="02020603050405020304" pitchFamily="18" charset="0"/>
              </a:rPr>
              <a:t>m</a:t>
            </a:r>
            <a:r>
              <a:rPr lang="en-US" altLang="zh-CN" sz="2000" b="1" baseline="-25000" dirty="0" err="1">
                <a:effectLst/>
                <a:latin typeface="Times New Roman" panose="02020603050405020304" pitchFamily="18" charset="0"/>
                <a:ea typeface="微软雅黑" panose="020B0503020204020204" pitchFamily="34" charset="-122"/>
                <a:cs typeface="Times New Roman" panose="02020603050405020304" pitchFamily="18" charset="0"/>
              </a:rPr>
              <a:t>B</a:t>
            </a:r>
            <a:r>
              <a:rPr lang="en-US" altLang="zh-CN" sz="2000" b="1"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000" b="1" dirty="0">
                <a:effectLst/>
                <a:latin typeface="Times New Roman" panose="02020603050405020304" pitchFamily="18" charset="0"/>
                <a:ea typeface="微软雅黑" panose="020B0503020204020204" pitchFamily="34" charset="-122"/>
                <a:cs typeface="Times New Roman" panose="02020603050405020304" pitchFamily="18" charset="0"/>
              </a:rPr>
              <a:t>脑膜炎</a:t>
            </a:r>
            <a:r>
              <a:rPr lang="en-US" altLang="zh-CN" sz="2000" b="1" dirty="0">
                <a:effectLst/>
                <a:latin typeface="Times New Roman" panose="02020603050405020304" pitchFamily="18" charset="0"/>
                <a:ea typeface="微软雅黑" panose="020B0503020204020204" pitchFamily="34" charset="-122"/>
                <a:cs typeface="Times New Roman" panose="02020603050405020304" pitchFamily="18" charset="0"/>
              </a:rPr>
              <a:t>}) = 0</a:t>
            </a:r>
          </a:p>
          <a:p>
            <a:pPr algn="just"/>
            <a:r>
              <a:rPr lang="en-US" altLang="zh-CN" sz="2000" b="1" dirty="0">
                <a:effectLst/>
                <a:latin typeface="Times New Roman" panose="02020603050405020304" pitchFamily="18" charset="0"/>
                <a:ea typeface="微软雅黑" panose="020B0503020204020204" pitchFamily="34" charset="-122"/>
                <a:cs typeface="Times New Roman" panose="02020603050405020304" pitchFamily="18" charset="0"/>
              </a:rPr>
              <a:t>m</a:t>
            </a:r>
            <a:r>
              <a:rPr lang="en-US" altLang="zh-CN" sz="2000" b="1" baseline="-25000" dirty="0">
                <a:effectLst/>
                <a:latin typeface="Times New Roman" panose="02020603050405020304" pitchFamily="18" charset="0"/>
                <a:ea typeface="微软雅黑" panose="020B0503020204020204" pitchFamily="34" charset="-122"/>
                <a:cs typeface="Times New Roman" panose="02020603050405020304" pitchFamily="18" charset="0"/>
              </a:rPr>
              <a:t>A </a:t>
            </a:r>
            <a:r>
              <a:rPr lang="en-US" altLang="zh-CN" sz="2000" b="1" dirty="0">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000" b="1"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dirty="0" err="1">
                <a:effectLst/>
                <a:latin typeface="Times New Roman" panose="02020603050405020304" pitchFamily="18" charset="0"/>
                <a:ea typeface="微软雅黑" panose="020B0503020204020204" pitchFamily="34" charset="-122"/>
                <a:cs typeface="Times New Roman" panose="02020603050405020304" pitchFamily="18" charset="0"/>
              </a:rPr>
              <a:t>m</a:t>
            </a:r>
            <a:r>
              <a:rPr lang="en-US" altLang="zh-CN" sz="2000" b="1" baseline="-25000" dirty="0" err="1">
                <a:effectLst/>
                <a:latin typeface="Times New Roman" panose="02020603050405020304" pitchFamily="18" charset="0"/>
                <a:ea typeface="微软雅黑" panose="020B0503020204020204" pitchFamily="34" charset="-122"/>
                <a:cs typeface="Times New Roman" panose="02020603050405020304" pitchFamily="18" charset="0"/>
              </a:rPr>
              <a:t>B</a:t>
            </a:r>
            <a:r>
              <a:rPr lang="en-US" altLang="zh-CN" sz="2000" b="1"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000" b="1" dirty="0">
                <a:effectLst/>
                <a:latin typeface="Times New Roman" panose="02020603050405020304" pitchFamily="18" charset="0"/>
                <a:ea typeface="微软雅黑" panose="020B0503020204020204" pitchFamily="34" charset="-122"/>
                <a:cs typeface="Times New Roman" panose="02020603050405020304" pitchFamily="18" charset="0"/>
              </a:rPr>
              <a:t>脑震荡</a:t>
            </a:r>
            <a:r>
              <a:rPr lang="en-US" altLang="zh-CN" sz="2000" b="1" dirty="0">
                <a:effectLst/>
                <a:latin typeface="Times New Roman" panose="02020603050405020304" pitchFamily="18" charset="0"/>
                <a:ea typeface="微软雅黑" panose="020B0503020204020204" pitchFamily="34" charset="-122"/>
                <a:cs typeface="Times New Roman" panose="02020603050405020304" pitchFamily="18" charset="0"/>
              </a:rPr>
              <a:t>}) = 0</a:t>
            </a:r>
            <a:endParaRPr lang="zh-CN" altLang="zh-CN" sz="2000" dirty="0">
              <a:effectLst/>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11" name="直接箭头连接符 10">
            <a:extLst>
              <a:ext uri="{FF2B5EF4-FFF2-40B4-BE49-F238E27FC236}">
                <a16:creationId xmlns:a16="http://schemas.microsoft.com/office/drawing/2014/main" id="{EE6F9397-D48E-402B-B7FF-EBA0B6CDC28E}"/>
              </a:ext>
            </a:extLst>
          </p:cNvPr>
          <p:cNvCxnSpPr>
            <a:stCxn id="7" idx="3"/>
            <a:endCxn id="10" idx="1"/>
          </p:cNvCxnSpPr>
          <p:nvPr/>
        </p:nvCxnSpPr>
        <p:spPr>
          <a:xfrm>
            <a:off x="6872026" y="6132027"/>
            <a:ext cx="87139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13AB1DDE-BA86-4A7E-9157-9051CC1C4CC4}"/>
              </a:ext>
            </a:extLst>
          </p:cNvPr>
          <p:cNvSpPr txBox="1"/>
          <p:nvPr/>
        </p:nvSpPr>
        <p:spPr>
          <a:xfrm>
            <a:off x="6869140" y="5693445"/>
            <a:ext cx="877163" cy="369332"/>
          </a:xfrm>
          <a:prstGeom prst="rect">
            <a:avLst/>
          </a:prstGeom>
          <a:noFill/>
        </p:spPr>
        <p:txBody>
          <a:bodyPr wrap="none" rtlCol="0">
            <a:spAutoFit/>
          </a:bodyPr>
          <a:lstStyle/>
          <a:p>
            <a:r>
              <a:rPr lang="zh-CN" altLang="en-US" b="1" dirty="0">
                <a:solidFill>
                  <a:schemeClr val="accent1">
                    <a:lumMod val="75000"/>
                  </a:schemeClr>
                </a:solidFill>
                <a:latin typeface="微软雅黑" panose="020B0503020204020204" pitchFamily="34" charset="-122"/>
                <a:ea typeface="微软雅黑" panose="020B0503020204020204" pitchFamily="34" charset="-122"/>
              </a:rPr>
              <a:t>标准化</a:t>
            </a:r>
          </a:p>
        </p:txBody>
      </p:sp>
      <p:sp>
        <p:nvSpPr>
          <p:cNvPr id="15" name="文本框 14">
            <a:extLst>
              <a:ext uri="{FF2B5EF4-FFF2-40B4-BE49-F238E27FC236}">
                <a16:creationId xmlns:a16="http://schemas.microsoft.com/office/drawing/2014/main" id="{1F5E8020-D70F-47FB-A4A5-F56CE4B2BC2B}"/>
              </a:ext>
            </a:extLst>
          </p:cNvPr>
          <p:cNvSpPr txBox="1"/>
          <p:nvPr/>
        </p:nvSpPr>
        <p:spPr>
          <a:xfrm>
            <a:off x="5836545" y="1036447"/>
            <a:ext cx="5747725" cy="830997"/>
          </a:xfrm>
          <a:prstGeom prst="rect">
            <a:avLst/>
          </a:prstGeom>
          <a:solidFill>
            <a:schemeClr val="accent1">
              <a:lumMod val="20000"/>
              <a:lumOff val="80000"/>
            </a:schemeClr>
          </a:solidFill>
        </p:spPr>
        <p:txBody>
          <a:bodyPr wrap="square">
            <a:spAutoFit/>
          </a:bodyPr>
          <a:lstStyle/>
          <a:p>
            <a:pPr algn="just"/>
            <a:r>
              <a:rPr lang="zh-CN" altLang="zh-CN"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我们认为不仅当Κ</a:t>
            </a:r>
            <a:r>
              <a:rPr lang="en-US" altLang="zh-CN" sz="2400" b="1" i="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=1</a:t>
            </a:r>
            <a:r>
              <a:rPr lang="zh-CN" altLang="zh-CN"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时，不能做正交和，而且当Κ接近于</a:t>
            </a:r>
            <a:r>
              <a:rPr lang="en-US" altLang="zh-CN"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1</a:t>
            </a:r>
            <a:r>
              <a:rPr lang="zh-CN" altLang="zh-CN"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的时候也不能做正交和。</a:t>
            </a:r>
            <a:endParaRPr lang="zh-CN" altLang="zh-CN" sz="2400"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956351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par>
                                <p:cTn id="12" presetID="22" presetClass="entr" presetSubtype="8" fill="hold"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left)">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additive="base">
                                        <p:cTn id="24" dur="500" fill="hold"/>
                                        <p:tgtEl>
                                          <p:spTgt spid="15"/>
                                        </p:tgtEl>
                                        <p:attrNameLst>
                                          <p:attrName>ppt_x</p:attrName>
                                        </p:attrNameLst>
                                      </p:cBhvr>
                                      <p:tavLst>
                                        <p:tav tm="0">
                                          <p:val>
                                            <p:strVal val="#ppt_x"/>
                                          </p:val>
                                        </p:tav>
                                        <p:tav tm="100000">
                                          <p:val>
                                            <p:strVal val="#ppt_x"/>
                                          </p:val>
                                        </p:tav>
                                      </p:tavLst>
                                    </p:anim>
                                    <p:anim calcmode="lin" valueType="num">
                                      <p:cBhvr additive="base">
                                        <p:cTn id="25"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2" grpId="0"/>
      <p:bldP spid="1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8A9E2-1718-4A1C-9BBC-6F0D26D4471A}"/>
              </a:ext>
            </a:extLst>
          </p:cNvPr>
          <p:cNvSpPr>
            <a:spLocks noGrp="1"/>
          </p:cNvSpPr>
          <p:nvPr>
            <p:ph type="title"/>
          </p:nvPr>
        </p:nvSpPr>
        <p:spPr/>
        <p:txBody>
          <a:bodyPr/>
          <a:lstStyle/>
          <a:p>
            <a:r>
              <a:rPr lang="en-US" altLang="zh-CN" sz="4400" b="1" dirty="0">
                <a:solidFill>
                  <a:srgbClr val="0000FF"/>
                </a:solidFill>
                <a:effectLst/>
                <a:latin typeface="宋体" panose="02010600030101010101" pitchFamily="2" charset="-122"/>
                <a:ea typeface="宋体" panose="02010600030101010101" pitchFamily="2" charset="-122"/>
              </a:rPr>
              <a:t>2.</a:t>
            </a:r>
            <a:r>
              <a:rPr lang="zh-CN" altLang="en-US" sz="4400" b="1" dirty="0">
                <a:solidFill>
                  <a:srgbClr val="0000FF"/>
                </a:solidFill>
                <a:effectLst/>
                <a:latin typeface="黑体" panose="02010609060101010101" pitchFamily="49" charset="-122"/>
                <a:ea typeface="黑体" panose="02010609060101010101" pitchFamily="49" charset="-122"/>
              </a:rPr>
              <a:t>一种</a:t>
            </a:r>
            <a:r>
              <a:rPr lang="zh-CN" altLang="en-US" sz="4400" b="1" dirty="0">
                <a:solidFill>
                  <a:srgbClr val="C00000"/>
                </a:solidFill>
                <a:effectLst/>
                <a:latin typeface="黑体" panose="02010609060101010101" pitchFamily="49" charset="-122"/>
                <a:ea typeface="黑体" panose="02010609060101010101" pitchFamily="49" charset="-122"/>
              </a:rPr>
              <a:t>简化</a:t>
            </a:r>
            <a:r>
              <a:rPr lang="zh-CN" altLang="en-US" sz="4400" b="1" dirty="0">
                <a:solidFill>
                  <a:srgbClr val="0000FF"/>
                </a:solidFill>
                <a:effectLst/>
                <a:latin typeface="黑体" panose="02010609060101010101" pitchFamily="49" charset="-122"/>
                <a:ea typeface="黑体" panose="02010609060101010101" pitchFamily="49" charset="-122"/>
              </a:rPr>
              <a:t>的证据理论模型</a:t>
            </a:r>
            <a:r>
              <a:rPr lang="en-US" altLang="zh-CN" sz="4400" b="1" dirty="0" err="1">
                <a:solidFill>
                  <a:srgbClr val="0000FF"/>
                </a:solidFill>
                <a:effectLst/>
                <a:latin typeface="黑体" panose="02010609060101010101" pitchFamily="49" charset="-122"/>
                <a:ea typeface="黑体" panose="02010609060101010101" pitchFamily="49" charset="-122"/>
              </a:rPr>
              <a:t>MET1</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AA43BCC-C60C-44E6-A203-C635002B3E8F}"/>
                  </a:ext>
                </a:extLst>
              </p:cNvPr>
              <p:cNvSpPr>
                <a:spLocks noGrp="1"/>
              </p:cNvSpPr>
              <p:nvPr>
                <p:ph idx="1"/>
              </p:nvPr>
            </p:nvSpPr>
            <p:spPr>
              <a:xfrm>
                <a:off x="838200" y="1451946"/>
                <a:ext cx="11250953" cy="5406054"/>
              </a:xfrm>
            </p:spPr>
            <p:txBody>
              <a:bodyPr>
                <a:noAutofit/>
              </a:bodyPr>
              <a:lstStyle/>
              <a:p>
                <a:pPr marL="0">
                  <a:lnSpc>
                    <a:spcPct val="150000"/>
                  </a:lnSpc>
                  <a:spcBef>
                    <a:spcPts val="600"/>
                  </a:spcBef>
                  <a:defRPr/>
                </a:pPr>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考虑集合</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S</a:t>
                </a:r>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i="1" dirty="0" err="1">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2400" b="1" baseline="-25000" dirty="0" err="1">
                    <a:latin typeface="Times New Roman" panose="02020603050405020304" pitchFamily="18" charset="0"/>
                    <a:ea typeface="微软雅黑" panose="020B0503020204020204" pitchFamily="34" charset="-122"/>
                    <a:cs typeface="Times New Roman" panose="02020603050405020304" pitchFamily="18" charset="0"/>
                  </a:rPr>
                  <a:t>1</a:t>
                </a:r>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err="1">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2400" b="1" baseline="-25000" dirty="0" err="1">
                    <a:latin typeface="Times New Roman" panose="02020603050405020304" pitchFamily="18" charset="0"/>
                    <a:ea typeface="微软雅黑" panose="020B0503020204020204" pitchFamily="34" charset="-122"/>
                    <a:cs typeface="Times New Roman" panose="02020603050405020304" pitchFamily="18" charset="0"/>
                  </a:rPr>
                  <a:t>2</a:t>
                </a:r>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i="1" dirty="0" err="1">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2400" b="1" baseline="-25000" dirty="0" err="1">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，设 </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是集合</a:t>
                </a:r>
                <a14:m>
                  <m:oMath xmlns:m="http://schemas.openxmlformats.org/officeDocument/2006/math">
                    <m:sSup>
                      <m:sSupPr>
                        <m:ctrlPr>
                          <a:rPr lang="en-US" altLang="zh-CN" sz="2400" b="1" i="1" smtClean="0">
                            <a:latin typeface="Cambria Math" panose="02040503050406030204" pitchFamily="18" charset="0"/>
                          </a:rPr>
                        </m:ctrlPr>
                      </m:sSupPr>
                      <m:e>
                        <m:r>
                          <a:rPr lang="en-US" altLang="zh-CN" sz="2400" b="1" i="1" smtClean="0">
                            <a:latin typeface="Cambria Math" panose="02040503050406030204" pitchFamily="18" charset="0"/>
                          </a:rPr>
                          <m:t>𝟐</m:t>
                        </m:r>
                      </m:e>
                      <m:sup>
                        <m:r>
                          <a:rPr lang="en-US" altLang="zh-CN" sz="2400" b="1" i="1">
                            <a:latin typeface="Cambria Math" panose="02040503050406030204" pitchFamily="18" charset="0"/>
                          </a:rPr>
                          <m:t>𝑺</m:t>
                        </m:r>
                      </m:sup>
                    </m:sSup>
                    <m:r>
                      <a:rPr lang="en-US" altLang="zh-CN" sz="2400" b="1" i="1" smtClean="0">
                        <a:latin typeface="Cambria Math" panose="02040503050406030204" pitchFamily="18" charset="0"/>
                        <a:ea typeface="Cambria Math" panose="02040503050406030204" pitchFamily="18" charset="0"/>
                      </a:rPr>
                      <m:t>∪</m:t>
                    </m:r>
                    <m:r>
                      <a:rPr lang="en-US" altLang="zh-CN" sz="2400" b="1" i="1">
                        <a:latin typeface="Cambria Math" panose="02040503050406030204" pitchFamily="18" charset="0"/>
                        <a:ea typeface="Cambria Math" panose="02040503050406030204" pitchFamily="18" charset="0"/>
                      </a:rPr>
                      <m:t>{</m:t>
                    </m:r>
                    <m:acc>
                      <m:accPr>
                        <m:chr m:val="̅"/>
                        <m:ctrlPr>
                          <a:rPr lang="en-US" altLang="zh-CN" sz="2400" b="1" i="1" smtClean="0">
                            <a:latin typeface="Cambria Math" panose="02040503050406030204" pitchFamily="18" charset="0"/>
                            <a:ea typeface="Cambria Math" panose="02040503050406030204" pitchFamily="18" charset="0"/>
                          </a:rPr>
                        </m:ctrlPr>
                      </m:accPr>
                      <m:e>
                        <m:r>
                          <a:rPr lang="en-US" altLang="zh-CN" sz="2400" b="1" i="1" smtClean="0">
                            <a:latin typeface="Cambria Math" panose="02040503050406030204" pitchFamily="18" charset="0"/>
                            <a:ea typeface="Cambria Math" panose="02040503050406030204" pitchFamily="18" charset="0"/>
                          </a:rPr>
                          <m:t>𝑺</m:t>
                        </m:r>
                      </m:e>
                    </m:acc>
                    <m:r>
                      <a:rPr lang="en-US" altLang="zh-CN" sz="2400" b="1" i="1">
                        <a:latin typeface="Cambria Math" panose="02040503050406030204" pitchFamily="18" charset="0"/>
                        <a:ea typeface="Cambria Math" panose="02040503050406030204" pitchFamily="18" charset="0"/>
                      </a:rPr>
                      <m:t>}</m:t>
                    </m:r>
                  </m:oMath>
                </a14:m>
                <a:r>
                  <a:rPr lang="zh-CN" altLang="zh-CN" sz="2400" b="1" dirty="0">
                    <a:latin typeface="微软雅黑" panose="020B0503020204020204" pitchFamily="34" charset="-122"/>
                    <a:ea typeface="微软雅黑" panose="020B0503020204020204" pitchFamily="34" charset="-122"/>
                  </a:rPr>
                  <a:t>上的一个函数</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说</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是集合</a:t>
                </a:r>
                <a14:m>
                  <m:oMath xmlns:m="http://schemas.openxmlformats.org/officeDocument/2006/math">
                    <m:sSup>
                      <m:sSupPr>
                        <m:ctrlPr>
                          <a:rPr lang="en-US" altLang="zh-CN" sz="2400" b="1" i="1">
                            <a:latin typeface="Cambria Math" panose="02040503050406030204" pitchFamily="18" charset="0"/>
                          </a:rPr>
                        </m:ctrlPr>
                      </m:sSupPr>
                      <m:e>
                        <m:r>
                          <a:rPr lang="en-US" altLang="zh-CN" sz="2400" b="1" i="1">
                            <a:latin typeface="Cambria Math" panose="02040503050406030204" pitchFamily="18" charset="0"/>
                          </a:rPr>
                          <m:t>𝟐</m:t>
                        </m:r>
                      </m:e>
                      <m:sup>
                        <m:r>
                          <a:rPr lang="en-US" altLang="zh-CN" sz="2400" b="1" i="1">
                            <a:latin typeface="Cambria Math" panose="02040503050406030204" pitchFamily="18" charset="0"/>
                          </a:rPr>
                          <m:t>𝑺</m:t>
                        </m:r>
                      </m:sup>
                    </m:sSup>
                    <m:r>
                      <a:rPr lang="en-US" altLang="zh-CN" sz="2400" b="1" i="1">
                        <a:latin typeface="Cambria Math" panose="02040503050406030204" pitchFamily="18" charset="0"/>
                        <a:ea typeface="Cambria Math" panose="02040503050406030204" pitchFamily="18" charset="0"/>
                      </a:rPr>
                      <m:t>∪{</m:t>
                    </m:r>
                    <m:acc>
                      <m:accPr>
                        <m:chr m:val="̅"/>
                        <m:ctrlPr>
                          <a:rPr lang="en-US" altLang="zh-CN" sz="2400" b="1" i="1">
                            <a:latin typeface="Cambria Math" panose="02040503050406030204" pitchFamily="18" charset="0"/>
                            <a:ea typeface="Cambria Math" panose="02040503050406030204" pitchFamily="18" charset="0"/>
                          </a:rPr>
                        </m:ctrlPr>
                      </m:accPr>
                      <m:e>
                        <m:r>
                          <a:rPr lang="en-US" altLang="zh-CN" sz="2400" b="1" i="1">
                            <a:latin typeface="Cambria Math" panose="02040503050406030204" pitchFamily="18" charset="0"/>
                            <a:ea typeface="Cambria Math" panose="02040503050406030204" pitchFamily="18" charset="0"/>
                          </a:rPr>
                          <m:t>𝑺</m:t>
                        </m:r>
                      </m:e>
                    </m:acc>
                    <m:r>
                      <a:rPr lang="en-US" altLang="zh-CN" sz="2400" b="1" i="1">
                        <a:latin typeface="Cambria Math" panose="02040503050406030204" pitchFamily="18" charset="0"/>
                        <a:ea typeface="Cambria Math" panose="02040503050406030204" pitchFamily="18" charset="0"/>
                      </a:rPr>
                      <m:t>}</m:t>
                    </m:r>
                  </m:oMath>
                </a14:m>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上的一个基本支持函数（这里的基本支持函数与</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D-S</a:t>
                </a:r>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中的</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Mass</a:t>
                </a:r>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函数相当）</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，如果</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满足</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endParaRPr>
              </a:p>
              <a:p>
                <a:pPr marL="0" indent="0">
                  <a:lnSpc>
                    <a:spcPct val="150000"/>
                  </a:lnSpc>
                  <a:spcBef>
                    <a:spcPts val="0"/>
                  </a:spcBef>
                  <a:buNone/>
                </a:pPr>
                <a:r>
                  <a:rPr lang="zh-CN" altLang="zh-CN" sz="2400" b="1" dirty="0">
                    <a:solidFill>
                      <a:srgbClr val="C00000"/>
                    </a:solidFill>
                  </a:rPr>
                  <a:t>①</a:t>
                </a:r>
                <a:r>
                  <a:rPr lang="zh-CN" altLang="zh-CN" sz="2400" b="1" dirty="0"/>
                  <a:t> </a:t>
                </a:r>
                <a14:m>
                  <m:oMath xmlns:m="http://schemas.openxmlformats.org/officeDocument/2006/math">
                    <m:r>
                      <a:rPr lang="en-US" altLang="zh-CN" sz="2400" b="1" i="1">
                        <a:latin typeface="Cambria Math" panose="02040503050406030204" pitchFamily="18" charset="0"/>
                      </a:rPr>
                      <m:t>∀</m:t>
                    </m:r>
                    <m:r>
                      <a:rPr lang="en-US" altLang="zh-CN" sz="2400" b="1" i="1">
                        <a:latin typeface="Cambria Math" panose="02040503050406030204" pitchFamily="18" charset="0"/>
                      </a:rPr>
                      <m:t>𝑨</m:t>
                    </m:r>
                    <m:r>
                      <a:rPr lang="en-US" altLang="zh-CN" sz="2400" b="1" i="1">
                        <a:latin typeface="Cambria Math" panose="02040503050406030204" pitchFamily="18" charset="0"/>
                      </a:rPr>
                      <m:t>⊆</m:t>
                    </m:r>
                    <m:r>
                      <a:rPr lang="en-US" altLang="zh-CN" sz="2400" b="1" i="1">
                        <a:latin typeface="Cambria Math" panose="02040503050406030204" pitchFamily="18" charset="0"/>
                      </a:rPr>
                      <m:t>𝑺</m:t>
                    </m:r>
                    <m:r>
                      <a:rPr lang="en-US" altLang="zh-CN" sz="2400" b="1" i="1">
                        <a:latin typeface="Cambria Math" panose="02040503050406030204" pitchFamily="18" charset="0"/>
                      </a:rPr>
                      <m:t>, </m:t>
                    </m:r>
                    <m:r>
                      <a:rPr lang="zh-CN" altLang="zh-CN" sz="2400" b="1" i="1">
                        <a:latin typeface="Cambria Math" panose="02040503050406030204" pitchFamily="18" charset="0"/>
                      </a:rPr>
                      <m:t>都有</m:t>
                    </m:r>
                    <m:r>
                      <a:rPr lang="en-US" altLang="zh-CN" sz="2400" b="1" i="1">
                        <a:latin typeface="Cambria Math" panose="02040503050406030204" pitchFamily="18" charset="0"/>
                      </a:rPr>
                      <m:t>𝟎</m:t>
                    </m:r>
                    <m:r>
                      <a:rPr lang="en-US" altLang="zh-CN" sz="2400" b="1" i="1">
                        <a:latin typeface="Cambria Math" panose="02040503050406030204" pitchFamily="18" charset="0"/>
                      </a:rPr>
                      <m:t>≤</m:t>
                    </m:r>
                    <m:r>
                      <a:rPr lang="en-US" altLang="zh-CN" sz="2400" b="1" i="1">
                        <a:latin typeface="Cambria Math" panose="02040503050406030204" pitchFamily="18" charset="0"/>
                      </a:rPr>
                      <m:t>𝝁</m:t>
                    </m:r>
                    <m:r>
                      <a:rPr lang="en-US" altLang="zh-CN" sz="2400" b="1" i="1">
                        <a:latin typeface="Cambria Math" panose="02040503050406030204" pitchFamily="18" charset="0"/>
                      </a:rPr>
                      <m:t>(</m:t>
                    </m:r>
                    <m:r>
                      <a:rPr lang="en-US" altLang="zh-CN" sz="2400" b="1" i="1">
                        <a:latin typeface="Cambria Math" panose="02040503050406030204" pitchFamily="18" charset="0"/>
                      </a:rPr>
                      <m:t>𝑨</m:t>
                    </m:r>
                    <m:r>
                      <a:rPr lang="en-US" altLang="zh-CN" sz="2400" b="1" i="1">
                        <a:latin typeface="Cambria Math" panose="02040503050406030204" pitchFamily="18" charset="0"/>
                      </a:rPr>
                      <m:t>)≤</m:t>
                    </m:r>
                    <m:r>
                      <a:rPr lang="en-US" altLang="zh-CN" sz="2400" b="1" i="1">
                        <a:latin typeface="Cambria Math" panose="02040503050406030204" pitchFamily="18" charset="0"/>
                      </a:rPr>
                      <m:t>𝟏</m:t>
                    </m:r>
                    <m:r>
                      <a:rPr lang="zh-CN" altLang="zh-CN" sz="2400" b="1" i="1">
                        <a:latin typeface="Cambria Math" panose="02040503050406030204" pitchFamily="18" charset="0"/>
                      </a:rPr>
                      <m:t>；</m:t>
                    </m:r>
                  </m:oMath>
                </a14:m>
                <a:endParaRPr lang="zh-CN" altLang="zh-CN" sz="2400" dirty="0"/>
              </a:p>
              <a:p>
                <a:pPr marL="0" indent="0">
                  <a:lnSpc>
                    <a:spcPct val="150000"/>
                  </a:lnSpc>
                  <a:spcBef>
                    <a:spcPts val="0"/>
                  </a:spcBef>
                  <a:buNone/>
                </a:pPr>
                <a:r>
                  <a:rPr lang="zh-CN" altLang="zh-CN" sz="2400" b="1" dirty="0">
                    <a:solidFill>
                      <a:srgbClr val="C00000"/>
                    </a:solidFill>
                  </a:rPr>
                  <a:t>② </a:t>
                </a:r>
                <a14:m>
                  <m:oMath xmlns:m="http://schemas.openxmlformats.org/officeDocument/2006/math">
                    <m:r>
                      <a:rPr lang="en-US" altLang="zh-CN" sz="2400" b="1" i="1">
                        <a:latin typeface="Cambria Math" panose="02040503050406030204" pitchFamily="18" charset="0"/>
                      </a:rPr>
                      <m:t>𝝁</m:t>
                    </m:r>
                    <m:r>
                      <a:rPr lang="en-US" altLang="zh-CN" sz="2400" b="1" i="1">
                        <a:latin typeface="Cambria Math" panose="02040503050406030204" pitchFamily="18" charset="0"/>
                      </a:rPr>
                      <m:t>(∅)=</m:t>
                    </m:r>
                    <m:r>
                      <a:rPr lang="en-US" altLang="zh-CN" sz="2400" b="1" i="1">
                        <a:latin typeface="Cambria Math" panose="02040503050406030204" pitchFamily="18" charset="0"/>
                      </a:rPr>
                      <m:t>𝟎</m:t>
                    </m:r>
                  </m:oMath>
                </a14:m>
                <a:r>
                  <a:rPr lang="zh-CN" altLang="zh-CN" sz="2400" b="1" dirty="0"/>
                  <a:t>；</a:t>
                </a:r>
                <a:endParaRPr lang="zh-CN" altLang="zh-CN" sz="2400" dirty="0"/>
              </a:p>
              <a:p>
                <a:pPr marL="0" indent="0">
                  <a:lnSpc>
                    <a:spcPct val="150000"/>
                  </a:lnSpc>
                  <a:spcBef>
                    <a:spcPts val="0"/>
                  </a:spcBef>
                  <a:buNone/>
                </a:pPr>
                <a:r>
                  <a:rPr lang="zh-CN" altLang="zh-CN" sz="2400" b="1" dirty="0">
                    <a:solidFill>
                      <a:srgbClr val="C00000"/>
                    </a:solidFill>
                  </a:rPr>
                  <a:t>③</a:t>
                </a:r>
                <a:r>
                  <a:rPr lang="zh-CN" altLang="zh-CN" sz="2400" b="1" dirty="0"/>
                  <a:t> </a:t>
                </a:r>
                <a14:m>
                  <m:oMath xmlns:m="http://schemas.openxmlformats.org/officeDocument/2006/math">
                    <m:nary>
                      <m:naryPr>
                        <m:chr m:val="∑"/>
                        <m:supHide m:val="on"/>
                        <m:ctrlPr>
                          <a:rPr lang="zh-CN" altLang="zh-CN" sz="2400" b="1" i="1">
                            <a:latin typeface="Cambria Math" panose="02040503050406030204" pitchFamily="18" charset="0"/>
                          </a:rPr>
                        </m:ctrlPr>
                      </m:naryPr>
                      <m:sub>
                        <m:r>
                          <a:rPr lang="en-US" altLang="zh-CN" sz="2400" b="1" i="1">
                            <a:latin typeface="Cambria Math" panose="02040503050406030204" pitchFamily="18" charset="0"/>
                          </a:rPr>
                          <m:t>𝑨</m:t>
                        </m:r>
                        <m:r>
                          <a:rPr lang="en-US" altLang="zh-CN" sz="2400" b="1" i="1">
                            <a:latin typeface="Cambria Math" panose="02040503050406030204" pitchFamily="18" charset="0"/>
                          </a:rPr>
                          <m:t>⊆</m:t>
                        </m:r>
                        <m:r>
                          <a:rPr lang="en-US" altLang="zh-CN" sz="2400" b="1" i="1">
                            <a:latin typeface="Cambria Math" panose="02040503050406030204" pitchFamily="18" charset="0"/>
                          </a:rPr>
                          <m:t>𝑺</m:t>
                        </m:r>
                      </m:sub>
                      <m:sup/>
                      <m:e>
                        <m:r>
                          <a:rPr lang="en-US" altLang="zh-CN" sz="2400" b="1" i="1">
                            <a:latin typeface="Cambria Math" panose="02040503050406030204" pitchFamily="18" charset="0"/>
                          </a:rPr>
                          <m:t>𝝁</m:t>
                        </m:r>
                        <m:r>
                          <a:rPr lang="en-US" altLang="zh-CN" sz="2400" b="1" i="1">
                            <a:latin typeface="Cambria Math" panose="02040503050406030204" pitchFamily="18" charset="0"/>
                          </a:rPr>
                          <m:t>(</m:t>
                        </m:r>
                        <m:r>
                          <a:rPr lang="en-US" altLang="zh-CN" sz="2400" b="1" i="1">
                            <a:latin typeface="Cambria Math" panose="02040503050406030204" pitchFamily="18" charset="0"/>
                          </a:rPr>
                          <m:t>𝑨</m:t>
                        </m:r>
                        <m:r>
                          <a:rPr lang="en-US" altLang="zh-CN" sz="2400" b="1" i="1">
                            <a:latin typeface="Cambria Math" panose="02040503050406030204" pitchFamily="18" charset="0"/>
                          </a:rPr>
                          <m:t>)≤</m:t>
                        </m:r>
                        <m:r>
                          <a:rPr lang="en-US" altLang="zh-CN" sz="2400" b="1" i="1">
                            <a:latin typeface="Cambria Math" panose="02040503050406030204" pitchFamily="18" charset="0"/>
                          </a:rPr>
                          <m:t>𝟏</m:t>
                        </m:r>
                      </m:e>
                    </m:nary>
                  </m:oMath>
                </a14:m>
                <a:r>
                  <a:rPr lang="zh-CN" altLang="zh-CN" sz="2400" b="1" dirty="0"/>
                  <a:t>；</a:t>
                </a:r>
                <a:endParaRPr lang="zh-CN" altLang="zh-CN" sz="2400" dirty="0"/>
              </a:p>
              <a:p>
                <a:pPr marL="0" indent="0">
                  <a:lnSpc>
                    <a:spcPct val="150000"/>
                  </a:lnSpc>
                  <a:spcBef>
                    <a:spcPts val="0"/>
                  </a:spcBef>
                  <a:buNone/>
                </a:pPr>
                <a:r>
                  <a:rPr lang="zh-CN" altLang="zh-CN" sz="2400" b="1" dirty="0">
                    <a:solidFill>
                      <a:srgbClr val="C00000"/>
                    </a:solidFill>
                  </a:rPr>
                  <a:t>④</a:t>
                </a:r>
                <a:r>
                  <a:rPr lang="zh-CN" altLang="zh-CN" sz="2400" b="1" dirty="0"/>
                  <a:t> </a:t>
                </a:r>
                <a14:m>
                  <m:oMath xmlns:m="http://schemas.openxmlformats.org/officeDocument/2006/math">
                    <m:nary>
                      <m:naryPr>
                        <m:chr m:val="∑"/>
                        <m:supHide m:val="on"/>
                        <m:ctrlPr>
                          <a:rPr lang="zh-CN" altLang="zh-CN" sz="2400" b="1" i="1">
                            <a:latin typeface="Cambria Math" panose="02040503050406030204" pitchFamily="18" charset="0"/>
                          </a:rPr>
                        </m:ctrlPr>
                      </m:naryPr>
                      <m:sub>
                        <m:r>
                          <a:rPr lang="en-US" altLang="zh-CN" sz="2400" b="1" i="1">
                            <a:latin typeface="Cambria Math" panose="02040503050406030204" pitchFamily="18" charset="0"/>
                          </a:rPr>
                          <m:t>𝑨</m:t>
                        </m:r>
                        <m:r>
                          <a:rPr lang="en-US" altLang="zh-CN" sz="2400" b="1" i="1">
                            <a:latin typeface="Cambria Math" panose="02040503050406030204" pitchFamily="18" charset="0"/>
                          </a:rPr>
                          <m:t>⊆</m:t>
                        </m:r>
                        <m:r>
                          <a:rPr lang="en-US" altLang="zh-CN" sz="2400" b="1" i="1">
                            <a:latin typeface="Cambria Math" panose="02040503050406030204" pitchFamily="18" charset="0"/>
                          </a:rPr>
                          <m:t>𝑺</m:t>
                        </m:r>
                      </m:sub>
                      <m:sup/>
                      <m:e>
                        <m:r>
                          <a:rPr lang="en-US" altLang="zh-CN" sz="2400" b="1" i="1">
                            <a:latin typeface="Cambria Math" panose="02040503050406030204" pitchFamily="18" charset="0"/>
                          </a:rPr>
                          <m:t>𝝁</m:t>
                        </m:r>
                        <m:r>
                          <a:rPr lang="en-US" altLang="zh-CN" sz="2400" b="1" i="1">
                            <a:latin typeface="Cambria Math" panose="02040503050406030204" pitchFamily="18" charset="0"/>
                          </a:rPr>
                          <m:t>(</m:t>
                        </m:r>
                        <m:r>
                          <a:rPr lang="en-US" altLang="zh-CN" sz="2400" b="1" i="1">
                            <a:latin typeface="Cambria Math" panose="02040503050406030204" pitchFamily="18" charset="0"/>
                          </a:rPr>
                          <m:t>𝑨</m:t>
                        </m:r>
                        <m:r>
                          <a:rPr lang="en-US" altLang="zh-CN" sz="2400" b="1" i="1">
                            <a:latin typeface="Cambria Math" panose="02040503050406030204" pitchFamily="18" charset="0"/>
                          </a:rPr>
                          <m:t>)+</m:t>
                        </m:r>
                        <m:r>
                          <a:rPr lang="en-US" altLang="zh-CN" sz="2400" b="1" i="1">
                            <a:latin typeface="Cambria Math" panose="02040503050406030204" pitchFamily="18" charset="0"/>
                          </a:rPr>
                          <m:t>𝝁</m:t>
                        </m:r>
                        <m:r>
                          <a:rPr lang="en-US" altLang="zh-CN" sz="2400" b="1" i="1">
                            <a:latin typeface="Cambria Math" panose="02040503050406030204" pitchFamily="18" charset="0"/>
                          </a:rPr>
                          <m:t>(</m:t>
                        </m:r>
                        <m:bar>
                          <m:barPr>
                            <m:pos m:val="top"/>
                            <m:ctrlPr>
                              <a:rPr lang="zh-CN" altLang="zh-CN" sz="2400" b="1" i="1">
                                <a:latin typeface="Cambria Math" panose="02040503050406030204" pitchFamily="18" charset="0"/>
                              </a:rPr>
                            </m:ctrlPr>
                          </m:barPr>
                          <m:e>
                            <m:r>
                              <a:rPr lang="en-US" altLang="zh-CN" sz="2400" b="1" i="1">
                                <a:latin typeface="Cambria Math" panose="02040503050406030204" pitchFamily="18" charset="0"/>
                              </a:rPr>
                              <m:t>𝑺</m:t>
                            </m:r>
                          </m:e>
                        </m:bar>
                        <m:r>
                          <a:rPr lang="en-US" altLang="zh-CN" sz="2400" b="1" i="1">
                            <a:latin typeface="Cambria Math" panose="02040503050406030204" pitchFamily="18" charset="0"/>
                          </a:rPr>
                          <m:t>)=</m:t>
                        </m:r>
                        <m:r>
                          <a:rPr lang="en-US" altLang="zh-CN" sz="2400" b="1" i="1">
                            <a:latin typeface="Cambria Math" panose="02040503050406030204" pitchFamily="18" charset="0"/>
                          </a:rPr>
                          <m:t>𝟏</m:t>
                        </m:r>
                        <m:r>
                          <a:rPr lang="en-US" altLang="zh-CN" sz="2400" b="1" i="1">
                            <a:latin typeface="Cambria Math" panose="02040503050406030204" pitchFamily="18" charset="0"/>
                          </a:rPr>
                          <m:t>.</m:t>
                        </m:r>
                      </m:e>
                    </m:nary>
                  </m:oMath>
                </a14:m>
                <a:endParaRPr lang="zh-CN" altLang="zh-CN" dirty="0"/>
              </a:p>
              <a:p>
                <a:endParaRPr lang="en-US"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FAA43BCC-C60C-44E6-A203-C635002B3E8F}"/>
                  </a:ext>
                </a:extLst>
              </p:cNvPr>
              <p:cNvSpPr>
                <a:spLocks noGrp="1" noRot="1" noChangeAspect="1" noMove="1" noResize="1" noEditPoints="1" noAdjustHandles="1" noChangeArrowheads="1" noChangeShapeType="1" noTextEdit="1"/>
              </p:cNvSpPr>
              <p:nvPr>
                <p:ph idx="1"/>
              </p:nvPr>
            </p:nvSpPr>
            <p:spPr>
              <a:xfrm>
                <a:off x="838200" y="1451946"/>
                <a:ext cx="11250953" cy="5406054"/>
              </a:xfrm>
              <a:blipFill>
                <a:blip r:embed="rId4"/>
                <a:stretch>
                  <a:fillRect l="-867" r="-3577"/>
                </a:stretch>
              </a:blipFill>
            </p:spPr>
            <p:txBody>
              <a:bodyPr/>
              <a:lstStyle/>
              <a:p>
                <a:r>
                  <a:rPr lang="zh-CN" altLang="en-US">
                    <a:noFill/>
                  </a:rPr>
                  <a:t> </a:t>
                </a:r>
              </a:p>
            </p:txBody>
          </p:sp>
        </mc:Fallback>
      </mc:AlternateContent>
      <p:graphicFrame>
        <p:nvGraphicFramePr>
          <p:cNvPr id="9" name="对象 8">
            <a:extLst>
              <a:ext uri="{FF2B5EF4-FFF2-40B4-BE49-F238E27FC236}">
                <a16:creationId xmlns:a16="http://schemas.microsoft.com/office/drawing/2014/main" id="{93FFBF4D-4ADF-45BD-9549-257E912570B6}"/>
              </a:ext>
            </a:extLst>
          </p:cNvPr>
          <p:cNvGraphicFramePr>
            <a:graphicFrameLocks noChangeAspect="1"/>
          </p:cNvGraphicFramePr>
          <p:nvPr/>
        </p:nvGraphicFramePr>
        <p:xfrm>
          <a:off x="0" y="457200"/>
          <a:ext cx="114300" cy="204788"/>
        </p:xfrm>
        <a:graphic>
          <a:graphicData uri="http://schemas.openxmlformats.org/presentationml/2006/ole">
            <mc:AlternateContent xmlns:mc="http://schemas.openxmlformats.org/markup-compatibility/2006">
              <mc:Choice xmlns:v="urn:schemas-microsoft-com:vml" Requires="v">
                <p:oleObj spid="_x0000_s21582" r:id="rId5" imgW="114201" imgH="203024" progId="Equation.3">
                  <p:embed/>
                </p:oleObj>
              </mc:Choice>
              <mc:Fallback>
                <p:oleObj r:id="rId5" imgW="114201" imgH="203024" progId="Equation.3">
                  <p:embed/>
                  <p:pic>
                    <p:nvPicPr>
                      <p:cNvPr id="9" name="对象 8">
                        <a:extLst>
                          <a:ext uri="{FF2B5EF4-FFF2-40B4-BE49-F238E27FC236}">
                            <a16:creationId xmlns:a16="http://schemas.microsoft.com/office/drawing/2014/main" id="{93FFBF4D-4ADF-45BD-9549-257E912570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57200"/>
                        <a:ext cx="114300"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994735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8A9E2-1718-4A1C-9BBC-6F0D26D4471A}"/>
              </a:ext>
            </a:extLst>
          </p:cNvPr>
          <p:cNvSpPr>
            <a:spLocks noGrp="1"/>
          </p:cNvSpPr>
          <p:nvPr>
            <p:ph type="title"/>
          </p:nvPr>
        </p:nvSpPr>
        <p:spPr/>
        <p:txBody>
          <a:bodyPr/>
          <a:lstStyle/>
          <a:p>
            <a:r>
              <a:rPr lang="en-US" altLang="zh-CN" sz="4400" b="1" dirty="0">
                <a:solidFill>
                  <a:srgbClr val="0000FF"/>
                </a:solidFill>
                <a:effectLst/>
                <a:latin typeface="宋体" panose="02010600030101010101" pitchFamily="2" charset="-122"/>
                <a:ea typeface="宋体" panose="02010600030101010101" pitchFamily="2" charset="-122"/>
              </a:rPr>
              <a:t>2.</a:t>
            </a:r>
            <a:r>
              <a:rPr lang="zh-CN" altLang="en-US" sz="4400" b="1" dirty="0">
                <a:solidFill>
                  <a:srgbClr val="0000FF"/>
                </a:solidFill>
                <a:effectLst/>
                <a:latin typeface="黑体" panose="02010609060101010101" pitchFamily="49" charset="-122"/>
                <a:ea typeface="黑体" panose="02010609060101010101" pitchFamily="49" charset="-122"/>
              </a:rPr>
              <a:t>一种简化的证据理论模型</a:t>
            </a:r>
            <a:r>
              <a:rPr lang="en-US" altLang="zh-CN" sz="4400" b="1" dirty="0" err="1">
                <a:solidFill>
                  <a:srgbClr val="0000FF"/>
                </a:solidFill>
                <a:effectLst/>
                <a:latin typeface="黑体" panose="02010609060101010101" pitchFamily="49" charset="-122"/>
                <a:ea typeface="黑体" panose="02010609060101010101" pitchFamily="49" charset="-122"/>
              </a:rPr>
              <a:t>MET1</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AA43BCC-C60C-44E6-A203-C635002B3E8F}"/>
                  </a:ext>
                </a:extLst>
              </p:cNvPr>
              <p:cNvSpPr>
                <a:spLocks noGrp="1"/>
              </p:cNvSpPr>
              <p:nvPr>
                <p:ph idx="1"/>
              </p:nvPr>
            </p:nvSpPr>
            <p:spPr>
              <a:xfrm>
                <a:off x="838200" y="1451946"/>
                <a:ext cx="11250953" cy="5406054"/>
              </a:xfrm>
            </p:spPr>
            <p:txBody>
              <a:bodyPr>
                <a:noAutofit/>
              </a:bodyPr>
              <a:lstStyle/>
              <a:p>
                <a:pPr>
                  <a:lnSpc>
                    <a:spcPct val="125000"/>
                  </a:lnSpc>
                  <a:spcBef>
                    <a:spcPts val="0"/>
                  </a:spcBef>
                </a:pPr>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在比较普遍的一类应用问题中，</a:t>
                </a:r>
                <a14:m>
                  <m:oMath xmlns:m="http://schemas.openxmlformats.org/officeDocument/2006/math">
                    <m:r>
                      <a:rPr lang="en-US" altLang="zh-CN" sz="2400" b="1" i="1">
                        <a:latin typeface="Cambria Math" panose="02040503050406030204" pitchFamily="18" charset="0"/>
                      </a:rPr>
                      <m:t>∀</m:t>
                    </m:r>
                    <m:r>
                      <a:rPr lang="en-US" altLang="zh-CN" sz="2400" b="1" i="1">
                        <a:latin typeface="Cambria Math" panose="02040503050406030204" pitchFamily="18" charset="0"/>
                      </a:rPr>
                      <m:t>𝑨</m:t>
                    </m:r>
                    <m:r>
                      <a:rPr lang="zh-CN" altLang="zh-CN" sz="2400" b="1" i="1">
                        <a:latin typeface="Cambria Math" panose="02040503050406030204" pitchFamily="18" charset="0"/>
                      </a:rPr>
                      <m:t>∈</m:t>
                    </m:r>
                    <m:sSup>
                      <m:sSupPr>
                        <m:ctrlPr>
                          <a:rPr lang="zh-CN" altLang="zh-CN" sz="2400" b="1" i="1">
                            <a:latin typeface="Cambria Math" panose="02040503050406030204" pitchFamily="18" charset="0"/>
                          </a:rPr>
                        </m:ctrlPr>
                      </m:sSupPr>
                      <m:e>
                        <m:r>
                          <a:rPr lang="en-US" altLang="zh-CN" sz="2400" b="1" i="1">
                            <a:latin typeface="Cambria Math" panose="02040503050406030204" pitchFamily="18" charset="0"/>
                          </a:rPr>
                          <m:t>𝟐</m:t>
                        </m:r>
                      </m:e>
                      <m:sup>
                        <m:r>
                          <a:rPr lang="en-US" altLang="zh-CN" sz="2400" b="1" i="1">
                            <a:latin typeface="Cambria Math" panose="02040503050406030204" pitchFamily="18" charset="0"/>
                          </a:rPr>
                          <m:t>𝑺</m:t>
                        </m:r>
                      </m:sup>
                    </m:sSup>
                    <m:r>
                      <a:rPr lang="zh-CN" altLang="zh-CN" sz="2400" b="1" i="1">
                        <a:latin typeface="Cambria Math" panose="02040503050406030204" pitchFamily="18" charset="0"/>
                      </a:rPr>
                      <m:t>∪</m:t>
                    </m:r>
                    <m:r>
                      <a:rPr lang="en-US" altLang="zh-CN" sz="2400" b="1" i="1">
                        <a:latin typeface="Cambria Math" panose="02040503050406030204" pitchFamily="18" charset="0"/>
                        <a:ea typeface="Cambria Math" panose="02040503050406030204" pitchFamily="18" charset="0"/>
                      </a:rPr>
                      <m:t>{</m:t>
                    </m:r>
                    <m:acc>
                      <m:accPr>
                        <m:chr m:val="̅"/>
                        <m:ctrlPr>
                          <a:rPr lang="en-US" altLang="zh-CN" sz="2400" b="1" i="1">
                            <a:latin typeface="Cambria Math" panose="02040503050406030204" pitchFamily="18" charset="0"/>
                            <a:ea typeface="Cambria Math" panose="02040503050406030204" pitchFamily="18" charset="0"/>
                          </a:rPr>
                        </m:ctrlPr>
                      </m:accPr>
                      <m:e>
                        <m:r>
                          <a:rPr lang="en-US" altLang="zh-CN" sz="2400" b="1" i="1">
                            <a:latin typeface="Cambria Math" panose="02040503050406030204" pitchFamily="18" charset="0"/>
                            <a:ea typeface="Cambria Math" panose="02040503050406030204" pitchFamily="18" charset="0"/>
                          </a:rPr>
                          <m:t>𝑺</m:t>
                        </m:r>
                      </m:e>
                    </m:acc>
                    <m:r>
                      <a:rPr lang="en-US" altLang="zh-CN" sz="2400" b="1" i="1">
                        <a:latin typeface="Cambria Math" panose="02040503050406030204" pitchFamily="18" charset="0"/>
                        <a:ea typeface="Cambria Math" panose="02040503050406030204" pitchFamily="18" charset="0"/>
                      </a:rPr>
                      <m:t>}</m:t>
                    </m:r>
                  </m:oMath>
                </a14:m>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，若</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 &gt; 0</a:t>
                </a:r>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，则必有：</a:t>
                </a:r>
                <a14:m>
                  <m:oMath xmlns:m="http://schemas.openxmlformats.org/officeDocument/2006/math">
                    <m:r>
                      <a:rPr lang="en-US" altLang="zh-CN" sz="2400" b="1" i="1" smtClean="0">
                        <a:solidFill>
                          <a:srgbClr val="C00000"/>
                        </a:solidFill>
                        <a:latin typeface="Cambria Math" panose="02040503050406030204" pitchFamily="18" charset="0"/>
                      </a:rPr>
                      <m:t>𝑨</m:t>
                    </m:r>
                    <m:r>
                      <a:rPr lang="en-US" altLang="zh-CN" sz="2400" b="1" i="1" smtClean="0">
                        <a:solidFill>
                          <a:srgbClr val="C00000"/>
                        </a:solidFill>
                        <a:latin typeface="Cambria Math" panose="02040503050406030204" pitchFamily="18" charset="0"/>
                      </a:rPr>
                      <m:t>=</m:t>
                    </m:r>
                    <m:bar>
                      <m:barPr>
                        <m:pos m:val="top"/>
                        <m:ctrlPr>
                          <a:rPr lang="zh-CN" altLang="zh-CN" sz="2400" b="1" i="1">
                            <a:solidFill>
                              <a:srgbClr val="C00000"/>
                            </a:solidFill>
                            <a:latin typeface="Cambria Math" panose="02040503050406030204" pitchFamily="18" charset="0"/>
                          </a:rPr>
                        </m:ctrlPr>
                      </m:barPr>
                      <m:e>
                        <m:r>
                          <a:rPr lang="en-US" altLang="zh-CN" sz="2400" b="1" i="1">
                            <a:solidFill>
                              <a:srgbClr val="C00000"/>
                            </a:solidFill>
                            <a:latin typeface="Cambria Math" panose="02040503050406030204" pitchFamily="18" charset="0"/>
                          </a:rPr>
                          <m:t>𝑺</m:t>
                        </m:r>
                      </m:e>
                    </m:bar>
                    <m:r>
                      <a:rPr lang="en-US" altLang="zh-CN" sz="2400" b="1" i="1" smtClean="0">
                        <a:solidFill>
                          <a:srgbClr val="C00000"/>
                        </a:solidFill>
                        <a:latin typeface="Cambria Math" panose="02040503050406030204" pitchFamily="18" charset="0"/>
                      </a:rPr>
                      <m:t> </m:t>
                    </m:r>
                  </m:oMath>
                </a14:m>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effectLst/>
                    <a:latin typeface="Times New Roman" panose="02020603050405020304" pitchFamily="18" charset="0"/>
                    <a:ea typeface="微软雅黑" panose="020B0503020204020204" pitchFamily="34" charset="-122"/>
                    <a:cs typeface="Times New Roman" panose="02020603050405020304" pitchFamily="18" charset="0"/>
                  </a:rPr>
                  <a:t>余集</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effectLst/>
                    <a:latin typeface="Times New Roman" panose="02020603050405020304" pitchFamily="18" charset="0"/>
                    <a:ea typeface="微软雅黑" panose="020B0503020204020204" pitchFamily="34" charset="-122"/>
                    <a:cs typeface="Times New Roman" panose="02020603050405020304" pitchFamily="18" charset="0"/>
                  </a:rPr>
                  <a:t>，或者，</a:t>
                </a:r>
                <a14:m>
                  <m:oMath xmlns:m="http://schemas.openxmlformats.org/officeDocument/2006/math">
                    <m:r>
                      <a:rPr lang="en-US" altLang="zh-CN" sz="2400" b="1" i="1" smtClean="0">
                        <a:solidFill>
                          <a:srgbClr val="C00000"/>
                        </a:solidFill>
                        <a:latin typeface="Cambria Math" panose="02040503050406030204" pitchFamily="18" charset="0"/>
                      </a:rPr>
                      <m:t>𝑨</m:t>
                    </m:r>
                    <m:r>
                      <a:rPr lang="en-US" altLang="zh-CN" sz="2400" b="1" i="1" smtClean="0">
                        <a:solidFill>
                          <a:srgbClr val="C00000"/>
                        </a:solidFill>
                        <a:latin typeface="Cambria Math" panose="02040503050406030204" pitchFamily="18" charset="0"/>
                      </a:rPr>
                      <m:t>=</m:t>
                    </m:r>
                    <m:d>
                      <m:dPr>
                        <m:begChr m:val="{"/>
                        <m:endChr m:val="}"/>
                        <m:ctrlPr>
                          <a:rPr lang="zh-CN" altLang="zh-CN" sz="2400" b="1" i="1">
                            <a:solidFill>
                              <a:srgbClr val="C00000"/>
                            </a:solidFill>
                            <a:latin typeface="Cambria Math" panose="02040503050406030204" pitchFamily="18" charset="0"/>
                          </a:rPr>
                        </m:ctrlPr>
                      </m:dPr>
                      <m:e>
                        <m:sSub>
                          <m:sSubPr>
                            <m:ctrlPr>
                              <a:rPr lang="zh-CN" altLang="zh-CN" sz="2400" b="1" i="1">
                                <a:solidFill>
                                  <a:srgbClr val="C00000"/>
                                </a:solidFill>
                                <a:latin typeface="Cambria Math" panose="02040503050406030204" pitchFamily="18" charset="0"/>
                              </a:rPr>
                            </m:ctrlPr>
                          </m:sSubPr>
                          <m:e>
                            <m:r>
                              <a:rPr lang="en-US" altLang="zh-CN" sz="2400" b="1" i="1">
                                <a:solidFill>
                                  <a:srgbClr val="C00000"/>
                                </a:solidFill>
                                <a:latin typeface="Cambria Math" panose="02040503050406030204" pitchFamily="18" charset="0"/>
                              </a:rPr>
                              <m:t>𝒔</m:t>
                            </m:r>
                          </m:e>
                          <m:sub>
                            <m:r>
                              <a:rPr lang="en-US" altLang="zh-CN" sz="2400" b="1" i="1">
                                <a:solidFill>
                                  <a:srgbClr val="C00000"/>
                                </a:solidFill>
                                <a:latin typeface="Cambria Math" panose="02040503050406030204" pitchFamily="18" charset="0"/>
                              </a:rPr>
                              <m:t>𝒊</m:t>
                            </m:r>
                          </m:sub>
                        </m:sSub>
                      </m:e>
                    </m:d>
                    <m:r>
                      <a:rPr lang="en-US" altLang="zh-CN" sz="2400" b="1" i="1">
                        <a:latin typeface="Cambria Math" panose="02040503050406030204" pitchFamily="18" charset="0"/>
                      </a:rPr>
                      <m:t> ,</m:t>
                    </m:r>
                    <m:r>
                      <a:rPr lang="en-US" altLang="zh-CN" sz="2400" b="1" i="1">
                        <a:latin typeface="Cambria Math" panose="02040503050406030204" pitchFamily="18" charset="0"/>
                      </a:rPr>
                      <m:t>𝟏</m:t>
                    </m:r>
                    <m:r>
                      <a:rPr lang="en-US" altLang="zh-CN" sz="2400" b="1" i="1">
                        <a:latin typeface="Cambria Math" panose="02040503050406030204" pitchFamily="18" charset="0"/>
                      </a:rPr>
                      <m:t>≤</m:t>
                    </m:r>
                    <m:r>
                      <a:rPr lang="en-US" altLang="zh-CN" sz="2400" b="1" i="1">
                        <a:latin typeface="Cambria Math" panose="02040503050406030204" pitchFamily="18" charset="0"/>
                      </a:rPr>
                      <m:t>𝒊</m:t>
                    </m:r>
                    <m:r>
                      <a:rPr lang="en-US" altLang="zh-CN" sz="2400" b="1" i="1">
                        <a:latin typeface="Cambria Math" panose="02040503050406030204" pitchFamily="18" charset="0"/>
                      </a:rPr>
                      <m:t>≤</m:t>
                    </m:r>
                    <m:r>
                      <a:rPr lang="en-US" altLang="zh-CN" sz="2400" b="1" i="1">
                        <a:latin typeface="Cambria Math" panose="02040503050406030204" pitchFamily="18" charset="0"/>
                      </a:rPr>
                      <m:t>𝒏</m:t>
                    </m:r>
                  </m:oMath>
                </a14:m>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（单元素）。</a:t>
                </a:r>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换言之，</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如果</a:t>
                </a:r>
                <a14:m>
                  <m:oMath xmlns:m="http://schemas.openxmlformats.org/officeDocument/2006/math">
                    <m:r>
                      <a:rPr lang="en-US" altLang="zh-CN" sz="2400" b="1" i="1">
                        <a:latin typeface="Cambria Math" panose="02040503050406030204" pitchFamily="18" charset="0"/>
                      </a:rPr>
                      <m:t>𝑨</m:t>
                    </m:r>
                    <m:r>
                      <a:rPr lang="zh-CN" altLang="zh-CN" sz="2400" b="1" i="1" smtClean="0">
                        <a:latin typeface="Cambria Math" panose="02040503050406030204" pitchFamily="18" charset="0"/>
                      </a:rPr>
                      <m:t>∉</m:t>
                    </m:r>
                    <m:r>
                      <a:rPr lang="en-US" altLang="zh-CN" sz="2400" b="1" i="1">
                        <a:latin typeface="Cambria Math" panose="02040503050406030204" pitchFamily="18" charset="0"/>
                        <a:ea typeface="Cambria Math" panose="02040503050406030204" pitchFamily="18" charset="0"/>
                      </a:rPr>
                      <m:t>{</m:t>
                    </m:r>
                    <m:acc>
                      <m:accPr>
                        <m:chr m:val="̅"/>
                        <m:ctrlPr>
                          <a:rPr lang="en-US" altLang="zh-CN" sz="2400" b="1" i="1">
                            <a:latin typeface="Cambria Math" panose="02040503050406030204" pitchFamily="18" charset="0"/>
                            <a:ea typeface="Cambria Math" panose="02040503050406030204" pitchFamily="18" charset="0"/>
                          </a:rPr>
                        </m:ctrlPr>
                      </m:accPr>
                      <m:e>
                        <m:r>
                          <a:rPr lang="en-US" altLang="zh-CN" sz="2400" b="1" i="1">
                            <a:latin typeface="Cambria Math" panose="02040503050406030204" pitchFamily="18" charset="0"/>
                            <a:ea typeface="Cambria Math" panose="02040503050406030204" pitchFamily="18" charset="0"/>
                          </a:rPr>
                          <m:t>𝑺</m:t>
                        </m:r>
                      </m:e>
                    </m:acc>
                    <m:r>
                      <a:rPr lang="en-US" altLang="zh-CN" sz="2400" b="1" i="1">
                        <a:latin typeface="Cambria Math" panose="02040503050406030204" pitchFamily="18" charset="0"/>
                        <a:ea typeface="Cambria Math" panose="02040503050406030204" pitchFamily="18" charset="0"/>
                      </a:rPr>
                      <m:t>}</m:t>
                    </m:r>
                    <m:r>
                      <a:rPr lang="zh-CN" altLang="zh-CN" sz="2400" b="1" i="1">
                        <a:latin typeface="Cambria Math" panose="02040503050406030204" pitchFamily="18" charset="0"/>
                      </a:rPr>
                      <m:t>∪</m:t>
                    </m:r>
                    <m:d>
                      <m:dPr>
                        <m:begChr m:val="{"/>
                        <m:endChr m:val="}"/>
                        <m:ctrlPr>
                          <a:rPr lang="zh-CN" altLang="zh-CN" sz="2400" b="1" i="1">
                            <a:latin typeface="Cambria Math" panose="02040503050406030204" pitchFamily="18" charset="0"/>
                          </a:rPr>
                        </m:ctrlPr>
                      </m:dPr>
                      <m:e>
                        <m:d>
                          <m:dPr>
                            <m:begChr m:val="{"/>
                            <m:endChr m:val="}"/>
                            <m:ctrlPr>
                              <a:rPr lang="zh-CN" altLang="zh-CN" sz="2400" b="1" i="1">
                                <a:latin typeface="Cambria Math" panose="02040503050406030204" pitchFamily="18" charset="0"/>
                              </a:rPr>
                            </m:ctrlPr>
                          </m:dPr>
                          <m:e>
                            <m:sSub>
                              <m:sSubPr>
                                <m:ctrlPr>
                                  <a:rPr lang="zh-CN" altLang="zh-CN" sz="2400" b="1" i="1">
                                    <a:latin typeface="Cambria Math" panose="02040503050406030204" pitchFamily="18" charset="0"/>
                                  </a:rPr>
                                </m:ctrlPr>
                              </m:sSubPr>
                              <m:e>
                                <m:r>
                                  <a:rPr lang="en-US" altLang="zh-CN" sz="2400" b="1" i="1">
                                    <a:latin typeface="Cambria Math" panose="02040503050406030204" pitchFamily="18" charset="0"/>
                                  </a:rPr>
                                  <m:t>𝒔</m:t>
                                </m:r>
                              </m:e>
                              <m:sub>
                                <m:r>
                                  <a:rPr lang="en-US" altLang="zh-CN" sz="2400" b="1" i="1">
                                    <a:latin typeface="Cambria Math" panose="02040503050406030204" pitchFamily="18" charset="0"/>
                                  </a:rPr>
                                  <m:t>𝒊</m:t>
                                </m:r>
                              </m:sub>
                            </m:sSub>
                          </m:e>
                        </m:d>
                        <m:r>
                          <a:rPr lang="en-US" altLang="zh-CN" sz="2400" b="1" i="1">
                            <a:latin typeface="Cambria Math" panose="02040503050406030204" pitchFamily="18" charset="0"/>
                          </a:rPr>
                          <m:t> </m:t>
                        </m:r>
                        <m:d>
                          <m:dPr>
                            <m:begChr m:val="|"/>
                            <m:endChr m:val=""/>
                            <m:ctrlPr>
                              <a:rPr lang="zh-CN" altLang="zh-CN" sz="2400" b="1" i="1">
                                <a:latin typeface="Cambria Math" panose="02040503050406030204" pitchFamily="18" charset="0"/>
                              </a:rPr>
                            </m:ctrlPr>
                          </m:dPr>
                          <m:e>
                            <m:r>
                              <a:rPr lang="en-US" altLang="zh-CN" sz="2400" b="1" i="1">
                                <a:latin typeface="Cambria Math" panose="02040503050406030204" pitchFamily="18" charset="0"/>
                              </a:rPr>
                              <m:t> </m:t>
                            </m:r>
                            <m:r>
                              <a:rPr lang="en-US" altLang="zh-CN" sz="2400" b="1" i="1">
                                <a:latin typeface="Cambria Math" panose="02040503050406030204" pitchFamily="18" charset="0"/>
                              </a:rPr>
                              <m:t>𝟏</m:t>
                            </m:r>
                            <m:r>
                              <a:rPr lang="en-US" altLang="zh-CN" sz="2400" b="1" i="1">
                                <a:latin typeface="Cambria Math" panose="02040503050406030204" pitchFamily="18" charset="0"/>
                              </a:rPr>
                              <m:t>≤</m:t>
                            </m:r>
                            <m:r>
                              <a:rPr lang="en-US" altLang="zh-CN" sz="2400" b="1" i="1">
                                <a:latin typeface="Cambria Math" panose="02040503050406030204" pitchFamily="18" charset="0"/>
                              </a:rPr>
                              <m:t>𝒊</m:t>
                            </m:r>
                            <m:r>
                              <a:rPr lang="en-US" altLang="zh-CN" sz="2400" b="1" i="1">
                                <a:latin typeface="Cambria Math" panose="02040503050406030204" pitchFamily="18" charset="0"/>
                              </a:rPr>
                              <m:t>≤</m:t>
                            </m:r>
                            <m:r>
                              <a:rPr lang="en-US" altLang="zh-CN" sz="2400" b="1" i="1">
                                <a:latin typeface="Cambria Math" panose="02040503050406030204" pitchFamily="18" charset="0"/>
                              </a:rPr>
                              <m:t>𝒏</m:t>
                            </m:r>
                          </m:e>
                        </m:d>
                      </m:e>
                    </m:d>
                  </m:oMath>
                </a14:m>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，则必有</a:t>
                </a:r>
                <a14:m>
                  <m:oMath xmlns:m="http://schemas.openxmlformats.org/officeDocument/2006/math">
                    <m:r>
                      <a:rPr lang="en-US" altLang="zh-CN" sz="2400" b="1" i="1">
                        <a:latin typeface="Cambria Math" panose="02040503050406030204" pitchFamily="18" charset="0"/>
                      </a:rPr>
                      <m:t> </m:t>
                    </m:r>
                    <m:r>
                      <a:rPr lang="en-US" altLang="zh-CN" sz="2400" b="1" i="1">
                        <a:latin typeface="Cambria Math" panose="02040503050406030204" pitchFamily="18" charset="0"/>
                      </a:rPr>
                      <m:t>𝝁</m:t>
                    </m:r>
                    <m:r>
                      <a:rPr lang="en-US" altLang="zh-CN" sz="2400" b="1" i="1">
                        <a:latin typeface="Cambria Math" panose="02040503050406030204" pitchFamily="18" charset="0"/>
                      </a:rPr>
                      <m:t>(</m:t>
                    </m:r>
                    <m:r>
                      <a:rPr lang="en-US" altLang="zh-CN" sz="2400" b="1" i="1">
                        <a:latin typeface="Cambria Math" panose="02040503050406030204" pitchFamily="18" charset="0"/>
                      </a:rPr>
                      <m:t>𝑨</m:t>
                    </m:r>
                    <m:r>
                      <a:rPr lang="en-US" altLang="zh-CN" sz="2400" b="1" i="1">
                        <a:latin typeface="Cambria Math" panose="02040503050406030204" pitchFamily="18" charset="0"/>
                      </a:rPr>
                      <m:t>)=</m:t>
                    </m:r>
                    <m:r>
                      <a:rPr lang="en-US" altLang="zh-CN" sz="2400" b="1" i="1">
                        <a:latin typeface="Cambria Math" panose="02040503050406030204" pitchFamily="18" charset="0"/>
                      </a:rPr>
                      <m:t>𝟎</m:t>
                    </m:r>
                  </m:oMath>
                </a14:m>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10000"/>
                  </a:lnSpc>
                  <a:spcBef>
                    <a:spcPts val="0"/>
                  </a:spcBef>
                </a:pPr>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简便计，简记</a:t>
                </a:r>
                <a14:m>
                  <m:oMath xmlns:m="http://schemas.openxmlformats.org/officeDocument/2006/math">
                    <m:r>
                      <a:rPr lang="en-US" altLang="zh-CN" sz="2400" b="1" i="1">
                        <a:latin typeface="Cambria Math" panose="02040503050406030204" pitchFamily="18" charset="0"/>
                      </a:rPr>
                      <m:t>𝝁</m:t>
                    </m:r>
                    <m:r>
                      <a:rPr lang="en-US" altLang="zh-CN" sz="2400" b="1" i="1">
                        <a:latin typeface="Cambria Math" panose="02040503050406030204" pitchFamily="18" charset="0"/>
                      </a:rPr>
                      <m:t>(</m:t>
                    </m:r>
                    <m:d>
                      <m:dPr>
                        <m:begChr m:val="{"/>
                        <m:endChr m:val="}"/>
                        <m:ctrlPr>
                          <a:rPr lang="zh-CN" altLang="zh-CN" sz="2400" b="1" i="1">
                            <a:latin typeface="Cambria Math" panose="02040503050406030204" pitchFamily="18" charset="0"/>
                          </a:rPr>
                        </m:ctrlPr>
                      </m:dPr>
                      <m:e>
                        <m:sSub>
                          <m:sSubPr>
                            <m:ctrlPr>
                              <a:rPr lang="zh-CN" altLang="zh-CN" sz="2400" b="1" i="1">
                                <a:latin typeface="Cambria Math" panose="02040503050406030204" pitchFamily="18" charset="0"/>
                              </a:rPr>
                            </m:ctrlPr>
                          </m:sSubPr>
                          <m:e>
                            <m:r>
                              <a:rPr lang="en-US" altLang="zh-CN" sz="2400" b="1" i="1">
                                <a:latin typeface="Cambria Math" panose="02040503050406030204" pitchFamily="18" charset="0"/>
                              </a:rPr>
                              <m:t>𝒔</m:t>
                            </m:r>
                          </m:e>
                          <m:sub>
                            <m:r>
                              <a:rPr lang="en-US" altLang="zh-CN" sz="2400" b="1" i="1">
                                <a:latin typeface="Cambria Math" panose="02040503050406030204" pitchFamily="18" charset="0"/>
                              </a:rPr>
                              <m:t>𝒊</m:t>
                            </m:r>
                          </m:sub>
                        </m:sSub>
                      </m:e>
                    </m:d>
                    <m:r>
                      <a:rPr lang="en-US" altLang="zh-CN" sz="2400" b="1" i="1">
                        <a:latin typeface="Cambria Math" panose="02040503050406030204" pitchFamily="18" charset="0"/>
                      </a:rPr>
                      <m:t>)</m:t>
                    </m:r>
                  </m:oMath>
                </a14:m>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为</a:t>
                </a:r>
                <a14:m>
                  <m:oMath xmlns:m="http://schemas.openxmlformats.org/officeDocument/2006/math">
                    <m:r>
                      <a:rPr lang="en-US" altLang="zh-CN" sz="2400" b="1" i="1">
                        <a:latin typeface="Cambria Math" panose="02040503050406030204" pitchFamily="18" charset="0"/>
                      </a:rPr>
                      <m:t> </m:t>
                    </m:r>
                    <m:r>
                      <a:rPr lang="en-US" altLang="zh-CN" sz="2400" b="1" i="1">
                        <a:latin typeface="Cambria Math" panose="02040503050406030204" pitchFamily="18" charset="0"/>
                      </a:rPr>
                      <m:t>𝝁</m:t>
                    </m:r>
                    <m:r>
                      <a:rPr lang="en-US" altLang="zh-CN" sz="2400" b="1" i="1">
                        <a:latin typeface="Cambria Math" panose="02040503050406030204" pitchFamily="18" charset="0"/>
                      </a:rPr>
                      <m:t>(</m:t>
                    </m:r>
                    <m:sSub>
                      <m:sSubPr>
                        <m:ctrlPr>
                          <a:rPr lang="zh-CN" altLang="zh-CN" sz="2400" b="1" i="1">
                            <a:latin typeface="Cambria Math" panose="02040503050406030204" pitchFamily="18" charset="0"/>
                          </a:rPr>
                        </m:ctrlPr>
                      </m:sSubPr>
                      <m:e>
                        <m:r>
                          <a:rPr lang="en-US" altLang="zh-CN" sz="2400" b="1" i="1">
                            <a:latin typeface="Cambria Math" panose="02040503050406030204" pitchFamily="18" charset="0"/>
                          </a:rPr>
                          <m:t>𝒔</m:t>
                        </m:r>
                      </m:e>
                      <m:sub>
                        <m:r>
                          <a:rPr lang="en-US" altLang="zh-CN" sz="2400" b="1" i="1">
                            <a:latin typeface="Cambria Math" panose="02040503050406030204" pitchFamily="18" charset="0"/>
                          </a:rPr>
                          <m:t>𝒊</m:t>
                        </m:r>
                      </m:sub>
                    </m:sSub>
                    <m:r>
                      <a:rPr lang="en-US" altLang="zh-CN" sz="2400" b="1" i="1">
                        <a:latin typeface="Cambria Math" panose="02040503050406030204" pitchFamily="18" charset="0"/>
                      </a:rPr>
                      <m:t>)</m:t>
                    </m:r>
                  </m:oMath>
                </a14:m>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，对于</a:t>
                </a:r>
                <a14:m>
                  <m:oMath xmlns:m="http://schemas.openxmlformats.org/officeDocument/2006/math">
                    <m:r>
                      <a:rPr lang="en-US" altLang="zh-CN" sz="2400" b="1" i="1">
                        <a:latin typeface="Cambria Math" panose="02040503050406030204" pitchFamily="18" charset="0"/>
                      </a:rPr>
                      <m:t>𝒊</m:t>
                    </m:r>
                    <m:r>
                      <a:rPr lang="en-US" altLang="zh-CN" sz="2400" b="1" i="1">
                        <a:latin typeface="Cambria Math" panose="02040503050406030204" pitchFamily="18" charset="0"/>
                      </a:rPr>
                      <m:t>=</m:t>
                    </m:r>
                    <m:r>
                      <a:rPr lang="en-US" altLang="zh-CN" sz="2400" b="1" i="1">
                        <a:latin typeface="Cambria Math" panose="02040503050406030204" pitchFamily="18" charset="0"/>
                      </a:rPr>
                      <m:t>𝟏</m:t>
                    </m:r>
                    <m:r>
                      <a:rPr lang="en-US" altLang="zh-CN" sz="2400" b="1" i="1" smtClean="0">
                        <a:latin typeface="Cambria Math" panose="02040503050406030204" pitchFamily="18" charset="0"/>
                      </a:rPr>
                      <m:t>, </m:t>
                    </m:r>
                    <m:r>
                      <a:rPr lang="en-US" altLang="zh-CN" sz="2400" b="1" i="1">
                        <a:latin typeface="Cambria Math" panose="02040503050406030204" pitchFamily="18" charset="0"/>
                      </a:rPr>
                      <m:t>𝟐</m:t>
                    </m:r>
                    <m:r>
                      <a:rPr lang="en-US" altLang="zh-CN" sz="2400" b="1" i="1" smtClean="0">
                        <a:latin typeface="Cambria Math" panose="02040503050406030204" pitchFamily="18" charset="0"/>
                      </a:rPr>
                      <m:t>,</m:t>
                    </m:r>
                    <m:r>
                      <a:rPr lang="en-US" altLang="zh-CN" sz="2400" b="1" i="1">
                        <a:latin typeface="Cambria Math" panose="02040503050406030204" pitchFamily="18" charset="0"/>
                      </a:rPr>
                      <m:t> </m:t>
                    </m:r>
                    <m:r>
                      <a:rPr lang="zh-CN" altLang="zh-CN" sz="2400" b="1" i="1">
                        <a:latin typeface="Cambria Math" panose="02040503050406030204" pitchFamily="18" charset="0"/>
                      </a:rPr>
                      <m:t>⋯</m:t>
                    </m:r>
                    <m:r>
                      <a:rPr lang="en-US" altLang="zh-CN" sz="2400" b="1" i="1" smtClean="0">
                        <a:latin typeface="Cambria Math" panose="02040503050406030204" pitchFamily="18" charset="0"/>
                      </a:rPr>
                      <m:t>, </m:t>
                    </m:r>
                    <m:r>
                      <a:rPr lang="en-US" altLang="zh-CN" sz="2400" b="1" i="1">
                        <a:latin typeface="Cambria Math" panose="02040503050406030204" pitchFamily="18" charset="0"/>
                      </a:rPr>
                      <m:t>𝒏</m:t>
                    </m:r>
                  </m:oMath>
                </a14:m>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于是基本支持函数的定义又可改述如下：</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sSup>
                      <m:sSupPr>
                        <m:ctrlPr>
                          <a:rPr lang="en-US" altLang="zh-CN" sz="2400" b="1" i="1" smtClean="0">
                            <a:solidFill>
                              <a:srgbClr val="C00000"/>
                            </a:solidFill>
                            <a:latin typeface="Cambria Math" panose="02040503050406030204" pitchFamily="18" charset="0"/>
                          </a:rPr>
                        </m:ctrlPr>
                      </m:sSupPr>
                      <m:e>
                        <m:r>
                          <a:rPr lang="en-US" altLang="zh-CN" sz="2400" b="1" i="1">
                            <a:solidFill>
                              <a:srgbClr val="C00000"/>
                            </a:solidFill>
                            <a:latin typeface="Cambria Math" panose="02040503050406030204" pitchFamily="18" charset="0"/>
                          </a:rPr>
                          <m:t>𝟐</m:t>
                        </m:r>
                      </m:e>
                      <m:sup>
                        <m:r>
                          <a:rPr lang="en-US" altLang="zh-CN" sz="2400" b="1" i="1">
                            <a:solidFill>
                              <a:srgbClr val="C00000"/>
                            </a:solidFill>
                            <a:latin typeface="Cambria Math" panose="02040503050406030204" pitchFamily="18" charset="0"/>
                          </a:rPr>
                          <m:t>𝑺</m:t>
                        </m:r>
                      </m:sup>
                    </m:sSup>
                    <m:r>
                      <a:rPr lang="en-US" altLang="zh-CN" sz="2400" b="1" i="1">
                        <a:solidFill>
                          <a:srgbClr val="C00000"/>
                        </a:solidFill>
                        <a:latin typeface="Cambria Math" panose="02040503050406030204" pitchFamily="18" charset="0"/>
                        <a:ea typeface="Cambria Math" panose="02040503050406030204" pitchFamily="18" charset="0"/>
                      </a:rPr>
                      <m:t>∪{</m:t>
                    </m:r>
                    <m:acc>
                      <m:accPr>
                        <m:chr m:val="̅"/>
                        <m:ctrlPr>
                          <a:rPr lang="en-US" altLang="zh-CN" sz="2400" b="1" i="1">
                            <a:solidFill>
                              <a:srgbClr val="C00000"/>
                            </a:solidFill>
                            <a:latin typeface="Cambria Math" panose="02040503050406030204" pitchFamily="18" charset="0"/>
                            <a:ea typeface="Cambria Math" panose="02040503050406030204" pitchFamily="18" charset="0"/>
                          </a:rPr>
                        </m:ctrlPr>
                      </m:accPr>
                      <m:e>
                        <m:r>
                          <a:rPr lang="en-US" altLang="zh-CN" sz="2400" b="1" i="1">
                            <a:solidFill>
                              <a:srgbClr val="C00000"/>
                            </a:solidFill>
                            <a:latin typeface="Cambria Math" panose="02040503050406030204" pitchFamily="18" charset="0"/>
                            <a:ea typeface="Cambria Math" panose="02040503050406030204" pitchFamily="18" charset="0"/>
                          </a:rPr>
                          <m:t>𝑺</m:t>
                        </m:r>
                      </m:e>
                    </m:acc>
                    <m:r>
                      <a:rPr lang="en-US" altLang="zh-CN" sz="2400" b="1" i="1">
                        <a:solidFill>
                          <a:srgbClr val="C00000"/>
                        </a:solidFill>
                        <a:latin typeface="Cambria Math" panose="02040503050406030204" pitchFamily="18" charset="0"/>
                        <a:ea typeface="Cambria Math" panose="02040503050406030204" pitchFamily="18" charset="0"/>
                      </a:rPr>
                      <m:t>}</m:t>
                    </m:r>
                  </m:oMath>
                </a14:m>
                <a:r>
                  <a:rPr lang="zh-CN" altLang="zh-CN"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上的一个函数</a:t>
                </a:r>
                <a:r>
                  <a:rPr lang="en-US" altLang="zh-CN" sz="2400" b="1" i="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a:t>
                </a:r>
                <a:r>
                  <a:rPr lang="zh-CN" altLang="zh-CN"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说是</a:t>
                </a:r>
                <a14:m>
                  <m:oMath xmlns:m="http://schemas.openxmlformats.org/officeDocument/2006/math">
                    <m:r>
                      <a:rPr lang="zh-CN" altLang="zh-CN" sz="2400" b="1" i="1" smtClean="0">
                        <a:solidFill>
                          <a:srgbClr val="C00000"/>
                        </a:solidFill>
                        <a:latin typeface="Cambria Math" panose="02040503050406030204" pitchFamily="18" charset="0"/>
                      </a:rPr>
                      <m:t> </m:t>
                    </m:r>
                    <m:r>
                      <a:rPr lang="en-US" altLang="zh-CN" sz="2400" b="1" i="1">
                        <a:solidFill>
                          <a:srgbClr val="C00000"/>
                        </a:solidFill>
                        <a:latin typeface="Cambria Math" panose="02040503050406030204" pitchFamily="18" charset="0"/>
                        <a:ea typeface="Cambria Math" panose="02040503050406030204" pitchFamily="18" charset="0"/>
                      </a:rPr>
                      <m:t>{</m:t>
                    </m:r>
                    <m:acc>
                      <m:accPr>
                        <m:chr m:val="̅"/>
                        <m:ctrlPr>
                          <a:rPr lang="en-US" altLang="zh-CN" sz="2400" b="1" i="1">
                            <a:solidFill>
                              <a:srgbClr val="C00000"/>
                            </a:solidFill>
                            <a:latin typeface="Cambria Math" panose="02040503050406030204" pitchFamily="18" charset="0"/>
                            <a:ea typeface="Cambria Math" panose="02040503050406030204" pitchFamily="18" charset="0"/>
                          </a:rPr>
                        </m:ctrlPr>
                      </m:accPr>
                      <m:e>
                        <m:r>
                          <a:rPr lang="en-US" altLang="zh-CN" sz="2400" b="1" i="1">
                            <a:solidFill>
                              <a:srgbClr val="C00000"/>
                            </a:solidFill>
                            <a:latin typeface="Cambria Math" panose="02040503050406030204" pitchFamily="18" charset="0"/>
                            <a:ea typeface="Cambria Math" panose="02040503050406030204" pitchFamily="18" charset="0"/>
                          </a:rPr>
                          <m:t>𝑺</m:t>
                        </m:r>
                      </m:e>
                    </m:acc>
                    <m:r>
                      <a:rPr lang="en-US" altLang="zh-CN" sz="2400" b="1" i="1">
                        <a:solidFill>
                          <a:srgbClr val="C00000"/>
                        </a:solidFill>
                        <a:latin typeface="Cambria Math" panose="02040503050406030204" pitchFamily="18" charset="0"/>
                        <a:ea typeface="Cambria Math" panose="02040503050406030204" pitchFamily="18" charset="0"/>
                      </a:rPr>
                      <m:t>}</m:t>
                    </m:r>
                    <m:r>
                      <a:rPr lang="zh-CN" altLang="zh-CN" sz="2400" b="1" i="1">
                        <a:solidFill>
                          <a:srgbClr val="C00000"/>
                        </a:solidFill>
                        <a:latin typeface="Cambria Math" panose="02040503050406030204" pitchFamily="18" charset="0"/>
                      </a:rPr>
                      <m:t>∪</m:t>
                    </m:r>
                    <m:r>
                      <a:rPr lang="en-US" altLang="zh-CN" sz="2400" b="1" i="1">
                        <a:solidFill>
                          <a:srgbClr val="C00000"/>
                        </a:solidFill>
                        <a:latin typeface="Cambria Math" panose="02040503050406030204" pitchFamily="18" charset="0"/>
                      </a:rPr>
                      <m:t> </m:t>
                    </m:r>
                    <m:d>
                      <m:dPr>
                        <m:begChr m:val="{"/>
                        <m:endChr m:val="}"/>
                        <m:ctrlPr>
                          <a:rPr lang="zh-CN" altLang="zh-CN" sz="2400" b="1" i="1">
                            <a:solidFill>
                              <a:srgbClr val="C00000"/>
                            </a:solidFill>
                            <a:latin typeface="Cambria Math" panose="02040503050406030204" pitchFamily="18" charset="0"/>
                          </a:rPr>
                        </m:ctrlPr>
                      </m:dPr>
                      <m:e>
                        <m:d>
                          <m:dPr>
                            <m:begChr m:val="{"/>
                            <m:endChr m:val="}"/>
                            <m:ctrlPr>
                              <a:rPr lang="zh-CN" altLang="zh-CN" sz="2400" b="1" i="1">
                                <a:solidFill>
                                  <a:srgbClr val="C00000"/>
                                </a:solidFill>
                                <a:latin typeface="Cambria Math" panose="02040503050406030204" pitchFamily="18" charset="0"/>
                              </a:rPr>
                            </m:ctrlPr>
                          </m:dPr>
                          <m:e>
                            <m:sSub>
                              <m:sSubPr>
                                <m:ctrlPr>
                                  <a:rPr lang="zh-CN" altLang="zh-CN" sz="2400" b="1" i="1">
                                    <a:solidFill>
                                      <a:srgbClr val="C00000"/>
                                    </a:solidFill>
                                    <a:latin typeface="Cambria Math" panose="02040503050406030204" pitchFamily="18" charset="0"/>
                                  </a:rPr>
                                </m:ctrlPr>
                              </m:sSubPr>
                              <m:e>
                                <m:r>
                                  <a:rPr lang="en-US" altLang="zh-CN" sz="2400" b="1" i="1">
                                    <a:solidFill>
                                      <a:srgbClr val="C00000"/>
                                    </a:solidFill>
                                    <a:latin typeface="Cambria Math" panose="02040503050406030204" pitchFamily="18" charset="0"/>
                                  </a:rPr>
                                  <m:t>𝒔</m:t>
                                </m:r>
                              </m:e>
                              <m:sub>
                                <m:r>
                                  <a:rPr lang="en-US" altLang="zh-CN" sz="2400" b="1" i="1">
                                    <a:solidFill>
                                      <a:srgbClr val="C00000"/>
                                    </a:solidFill>
                                    <a:latin typeface="Cambria Math" panose="02040503050406030204" pitchFamily="18" charset="0"/>
                                  </a:rPr>
                                  <m:t>𝒊</m:t>
                                </m:r>
                              </m:sub>
                            </m:sSub>
                          </m:e>
                        </m:d>
                        <m:d>
                          <m:dPr>
                            <m:begChr m:val="|"/>
                            <m:endChr m:val=""/>
                            <m:ctrlPr>
                              <a:rPr lang="zh-CN" altLang="zh-CN" sz="2400" b="1" i="1">
                                <a:solidFill>
                                  <a:srgbClr val="C00000"/>
                                </a:solidFill>
                                <a:latin typeface="Cambria Math" panose="02040503050406030204" pitchFamily="18" charset="0"/>
                              </a:rPr>
                            </m:ctrlPr>
                          </m:dPr>
                          <m:e>
                            <m:r>
                              <a:rPr lang="en-US" altLang="zh-CN" sz="2400" b="1" i="1">
                                <a:solidFill>
                                  <a:srgbClr val="C00000"/>
                                </a:solidFill>
                                <a:latin typeface="Cambria Math" panose="02040503050406030204" pitchFamily="18" charset="0"/>
                              </a:rPr>
                              <m:t>𝟏</m:t>
                            </m:r>
                            <m:r>
                              <a:rPr lang="en-US" altLang="zh-CN" sz="2400" b="1" i="1">
                                <a:solidFill>
                                  <a:srgbClr val="C00000"/>
                                </a:solidFill>
                                <a:latin typeface="Cambria Math" panose="02040503050406030204" pitchFamily="18" charset="0"/>
                              </a:rPr>
                              <m:t>≤</m:t>
                            </m:r>
                            <m:r>
                              <a:rPr lang="en-US" altLang="zh-CN" sz="2400" b="1" i="1">
                                <a:solidFill>
                                  <a:srgbClr val="C00000"/>
                                </a:solidFill>
                                <a:latin typeface="Cambria Math" panose="02040503050406030204" pitchFamily="18" charset="0"/>
                              </a:rPr>
                              <m:t>𝒊</m:t>
                            </m:r>
                            <m:r>
                              <a:rPr lang="en-US" altLang="zh-CN" sz="2400" b="1" i="1">
                                <a:solidFill>
                                  <a:srgbClr val="C00000"/>
                                </a:solidFill>
                                <a:latin typeface="Cambria Math" panose="02040503050406030204" pitchFamily="18" charset="0"/>
                              </a:rPr>
                              <m:t>≤</m:t>
                            </m:r>
                            <m:r>
                              <a:rPr lang="en-US" altLang="zh-CN" sz="2400" b="1" i="1">
                                <a:solidFill>
                                  <a:srgbClr val="C00000"/>
                                </a:solidFill>
                                <a:latin typeface="Cambria Math" panose="02040503050406030204" pitchFamily="18" charset="0"/>
                              </a:rPr>
                              <m:t>𝒏</m:t>
                            </m:r>
                          </m:e>
                        </m:d>
                      </m:e>
                    </m:d>
                    <m:r>
                      <a:rPr lang="en-US" altLang="zh-CN" sz="2400" b="1" i="1">
                        <a:solidFill>
                          <a:srgbClr val="C00000"/>
                        </a:solidFill>
                        <a:latin typeface="Cambria Math" panose="02040503050406030204" pitchFamily="18" charset="0"/>
                      </a:rPr>
                      <m:t> </m:t>
                    </m:r>
                  </m:oMath>
                </a14:m>
                <a:r>
                  <a:rPr lang="zh-CN" altLang="zh-CN"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上的一个基本支持函数，如果 </a:t>
                </a:r>
                <a:r>
                  <a:rPr lang="en-US" altLang="zh-CN" sz="2400" b="1" i="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b="1" i="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满足：</a:t>
                </a:r>
                <a:endParaRPr lang="en-US" altLang="zh-CN"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25000"/>
                  </a:lnSpc>
                  <a:spcBef>
                    <a:spcPts val="0"/>
                  </a:spcBef>
                  <a:buNone/>
                </a:pPr>
                <a:r>
                  <a:rPr lang="zh-CN" altLang="zh-CN"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①</a:t>
                </a:r>
                <a:r>
                  <a:rPr lang="en-US" altLang="zh-CN"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r>
                      <a:rPr lang="en-US" altLang="zh-CN" sz="2400" b="1" i="1">
                        <a:solidFill>
                          <a:srgbClr val="C00000"/>
                        </a:solidFill>
                        <a:effectLst/>
                        <a:latin typeface="Cambria Math" panose="02040503050406030204" pitchFamily="18" charset="0"/>
                        <a:ea typeface="宋体" panose="02010600030101010101" pitchFamily="2" charset="-122"/>
                        <a:cs typeface="Times New Roman" panose="02020603050405020304" pitchFamily="18" charset="0"/>
                      </a:rPr>
                      <m:t>𝟎</m:t>
                    </m:r>
                    <m:r>
                      <a:rPr lang="en-US" altLang="zh-CN" sz="2400" b="1" i="1">
                        <a:solidFill>
                          <a:srgbClr val="C00000"/>
                        </a:solidFill>
                        <a:effectLst/>
                        <a:latin typeface="Cambria Math" panose="02040503050406030204" pitchFamily="18" charset="0"/>
                        <a:ea typeface="宋体" panose="02010600030101010101" pitchFamily="2" charset="-122"/>
                      </a:rPr>
                      <m:t>≤</m:t>
                    </m:r>
                    <m:r>
                      <a:rPr lang="en-US" altLang="zh-CN" sz="2400" b="1" i="1">
                        <a:solidFill>
                          <a:srgbClr val="C00000"/>
                        </a:solidFill>
                        <a:effectLst/>
                        <a:latin typeface="Cambria Math" panose="02040503050406030204" pitchFamily="18" charset="0"/>
                        <a:ea typeface="宋体" panose="02010600030101010101" pitchFamily="2" charset="-122"/>
                        <a:cs typeface="Times New Roman" panose="02020603050405020304" pitchFamily="18" charset="0"/>
                      </a:rPr>
                      <m:t>𝝁</m:t>
                    </m:r>
                    <m:r>
                      <a:rPr lang="en-US" altLang="zh-CN" sz="2400" b="1" i="1">
                        <a:solidFill>
                          <a:srgbClr val="C00000"/>
                        </a:solidFill>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b="1" i="1">
                            <a:solidFill>
                              <a:srgbClr val="C00000"/>
                            </a:solidFill>
                            <a:effectLst/>
                            <a:latin typeface="Cambria Math" panose="02040503050406030204" pitchFamily="18" charset="0"/>
                            <a:ea typeface="Cambria Math" panose="02040503050406030204" pitchFamily="18" charset="0"/>
                          </a:rPr>
                        </m:ctrlPr>
                      </m:sSubPr>
                      <m:e>
                        <m:r>
                          <a:rPr lang="en-US" altLang="zh-CN" sz="2400" b="1" i="1">
                            <a:solidFill>
                              <a:srgbClr val="C00000"/>
                            </a:solidFill>
                            <a:effectLst/>
                            <a:latin typeface="Cambria Math" panose="02040503050406030204" pitchFamily="18" charset="0"/>
                            <a:ea typeface="宋体" panose="02010600030101010101" pitchFamily="2" charset="-122"/>
                            <a:cs typeface="Times New Roman" panose="02020603050405020304" pitchFamily="18" charset="0"/>
                          </a:rPr>
                          <m:t>𝒔</m:t>
                        </m:r>
                      </m:e>
                      <m:sub>
                        <m:r>
                          <a:rPr lang="en-US" altLang="zh-CN" sz="2400" b="1" i="1">
                            <a:solidFill>
                              <a:srgbClr val="C00000"/>
                            </a:solidFill>
                            <a:effectLst/>
                            <a:latin typeface="Cambria Math" panose="02040503050406030204" pitchFamily="18" charset="0"/>
                            <a:ea typeface="宋体" panose="02010600030101010101" pitchFamily="2" charset="-122"/>
                            <a:cs typeface="Times New Roman" panose="02020603050405020304" pitchFamily="18" charset="0"/>
                          </a:rPr>
                          <m:t>𝒊</m:t>
                        </m:r>
                      </m:sub>
                    </m:sSub>
                    <m:r>
                      <a:rPr lang="en-US" altLang="zh-CN" sz="2400" b="1" i="1">
                        <a:solidFill>
                          <a:srgbClr val="C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b="1" i="1">
                        <a:solidFill>
                          <a:srgbClr val="C00000"/>
                        </a:solidFill>
                        <a:effectLst/>
                        <a:latin typeface="Cambria Math" panose="02040503050406030204" pitchFamily="18" charset="0"/>
                        <a:ea typeface="宋体" panose="02010600030101010101" pitchFamily="2" charset="-122"/>
                      </a:rPr>
                      <m:t> </m:t>
                    </m:r>
                    <m:r>
                      <a:rPr lang="en-US" altLang="zh-CN" sz="2400" b="1" i="1">
                        <a:solidFill>
                          <a:srgbClr val="C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b="1" i="1">
                        <a:solidFill>
                          <a:srgbClr val="C00000"/>
                        </a:solidFill>
                        <a:effectLst/>
                        <a:latin typeface="Cambria Math" panose="02040503050406030204" pitchFamily="18" charset="0"/>
                        <a:ea typeface="宋体" panose="02010600030101010101" pitchFamily="2" charset="-122"/>
                      </a:rPr>
                      <m:t> </m:t>
                    </m:r>
                    <m:r>
                      <a:rPr lang="en-US" altLang="zh-CN" sz="2400" b="1" i="1">
                        <a:solidFill>
                          <a:srgbClr val="C00000"/>
                        </a:solidFill>
                        <a:effectLst/>
                        <a:latin typeface="Cambria Math" panose="02040503050406030204" pitchFamily="18" charset="0"/>
                        <a:ea typeface="宋体" panose="02010600030101010101" pitchFamily="2" charset="-122"/>
                        <a:cs typeface="Times New Roman" panose="02020603050405020304" pitchFamily="18" charset="0"/>
                      </a:rPr>
                      <m:t>𝟏</m:t>
                    </m:r>
                    <m:r>
                      <a:rPr lang="en-US" altLang="zh-CN" sz="2400" b="1" i="1">
                        <a:solidFill>
                          <a:srgbClr val="C00000"/>
                        </a:solidFill>
                        <a:effectLst/>
                        <a:latin typeface="Cambria Math" panose="02040503050406030204" pitchFamily="18" charset="0"/>
                        <a:ea typeface="宋体" panose="02010600030101010101" pitchFamily="2" charset="-122"/>
                      </a:rPr>
                      <m:t>≤</m:t>
                    </m:r>
                    <m:r>
                      <a:rPr lang="en-US" altLang="zh-CN" sz="2400" b="1" i="1">
                        <a:solidFill>
                          <a:srgbClr val="C00000"/>
                        </a:solidFill>
                        <a:effectLst/>
                        <a:latin typeface="Cambria Math" panose="02040503050406030204" pitchFamily="18" charset="0"/>
                        <a:ea typeface="宋体" panose="02010600030101010101" pitchFamily="2" charset="-122"/>
                        <a:cs typeface="Times New Roman" panose="02020603050405020304" pitchFamily="18" charset="0"/>
                      </a:rPr>
                      <m:t>𝒊</m:t>
                    </m:r>
                    <m:r>
                      <a:rPr lang="en-US" altLang="zh-CN" sz="2400" b="1" i="1">
                        <a:solidFill>
                          <a:srgbClr val="C00000"/>
                        </a:solidFill>
                        <a:effectLst/>
                        <a:latin typeface="Cambria Math" panose="02040503050406030204" pitchFamily="18" charset="0"/>
                        <a:ea typeface="宋体" panose="02010600030101010101" pitchFamily="2" charset="-122"/>
                      </a:rPr>
                      <m:t>≤</m:t>
                    </m:r>
                    <m:r>
                      <a:rPr lang="en-US" altLang="zh-CN" sz="2400" b="1" i="1">
                        <a:solidFill>
                          <a:srgbClr val="C00000"/>
                        </a:solidFill>
                        <a:effectLst/>
                        <a:latin typeface="Cambria Math" panose="02040503050406030204" pitchFamily="18" charset="0"/>
                        <a:ea typeface="宋体" panose="02010600030101010101" pitchFamily="2" charset="-122"/>
                        <a:cs typeface="Times New Roman" panose="02020603050405020304" pitchFamily="18" charset="0"/>
                      </a:rPr>
                      <m:t>𝒏</m:t>
                    </m:r>
                    <m:r>
                      <a:rPr lang="en-US" altLang="zh-CN" sz="2400" b="1" i="1">
                        <a:solidFill>
                          <a:srgbClr val="C00000"/>
                        </a:solidFill>
                        <a:effectLst/>
                        <a:latin typeface="Cambria Math" panose="02040503050406030204" pitchFamily="18" charset="0"/>
                        <a:ea typeface="宋体" panose="02010600030101010101" pitchFamily="2" charset="-122"/>
                      </a:rPr>
                      <m:t> </m:t>
                    </m:r>
                  </m:oMath>
                </a14:m>
                <a:endParaRPr lang="en-US" altLang="zh-CN"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25000"/>
                  </a:lnSpc>
                  <a:spcBef>
                    <a:spcPts val="0"/>
                  </a:spcBef>
                  <a:buNone/>
                </a:pPr>
                <a:r>
                  <a:rPr lang="zh-CN" altLang="zh-CN"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② </a:t>
                </a:r>
                <a14:m>
                  <m:oMath xmlns:m="http://schemas.openxmlformats.org/officeDocument/2006/math">
                    <m:nary>
                      <m:naryPr>
                        <m:chr m:val="∑"/>
                        <m:supHide m:val="on"/>
                        <m:ctrlPr>
                          <a:rPr lang="zh-CN" altLang="zh-CN" sz="2400" b="1" i="1">
                            <a:solidFill>
                              <a:srgbClr val="C00000"/>
                            </a:solidFill>
                            <a:effectLst/>
                            <a:latin typeface="Cambria Math" panose="02040503050406030204" pitchFamily="18" charset="0"/>
                            <a:ea typeface="Cambria Math" panose="02040503050406030204" pitchFamily="18" charset="0"/>
                          </a:rPr>
                        </m:ctrlPr>
                      </m:naryPr>
                      <m:sub>
                        <m:r>
                          <a:rPr lang="en-US" altLang="zh-CN" sz="2400" b="1" i="1">
                            <a:solidFill>
                              <a:srgbClr val="C00000"/>
                            </a:solidFill>
                            <a:effectLst/>
                            <a:latin typeface="Cambria Math" panose="02040503050406030204" pitchFamily="18" charset="0"/>
                            <a:ea typeface="宋体" panose="02010600030101010101" pitchFamily="2" charset="-122"/>
                            <a:cs typeface="Times New Roman" panose="02020603050405020304" pitchFamily="18" charset="0"/>
                          </a:rPr>
                          <m:t>𝟏</m:t>
                        </m:r>
                        <m:r>
                          <a:rPr lang="en-US" altLang="zh-CN" sz="2400" b="1" i="1">
                            <a:solidFill>
                              <a:srgbClr val="C00000"/>
                            </a:solidFill>
                            <a:effectLst/>
                            <a:latin typeface="Cambria Math" panose="02040503050406030204" pitchFamily="18" charset="0"/>
                            <a:ea typeface="宋体" panose="02010600030101010101" pitchFamily="2" charset="-122"/>
                          </a:rPr>
                          <m:t>≤</m:t>
                        </m:r>
                        <m:r>
                          <a:rPr lang="en-US" altLang="zh-CN" sz="2400" b="1" i="1">
                            <a:solidFill>
                              <a:srgbClr val="C00000"/>
                            </a:solidFill>
                            <a:effectLst/>
                            <a:latin typeface="Cambria Math" panose="02040503050406030204" pitchFamily="18" charset="0"/>
                            <a:ea typeface="宋体" panose="02010600030101010101" pitchFamily="2" charset="-122"/>
                            <a:cs typeface="Times New Roman" panose="02020603050405020304" pitchFamily="18" charset="0"/>
                          </a:rPr>
                          <m:t>𝒊</m:t>
                        </m:r>
                        <m:r>
                          <a:rPr lang="en-US" altLang="zh-CN" sz="2400" b="1" i="1">
                            <a:solidFill>
                              <a:srgbClr val="C00000"/>
                            </a:solidFill>
                            <a:effectLst/>
                            <a:latin typeface="Cambria Math" panose="02040503050406030204" pitchFamily="18" charset="0"/>
                            <a:ea typeface="宋体" panose="02010600030101010101" pitchFamily="2" charset="-122"/>
                          </a:rPr>
                          <m:t>≤</m:t>
                        </m:r>
                        <m:r>
                          <a:rPr lang="en-US" altLang="zh-CN" sz="2400" b="1" i="1">
                            <a:solidFill>
                              <a:srgbClr val="C00000"/>
                            </a:solidFill>
                            <a:effectLst/>
                            <a:latin typeface="Cambria Math" panose="02040503050406030204" pitchFamily="18" charset="0"/>
                            <a:ea typeface="宋体" panose="02010600030101010101" pitchFamily="2" charset="-122"/>
                            <a:cs typeface="Times New Roman" panose="02020603050405020304" pitchFamily="18" charset="0"/>
                          </a:rPr>
                          <m:t>𝒏</m:t>
                        </m:r>
                      </m:sub>
                      <m:sup/>
                      <m:e>
                        <m:r>
                          <a:rPr lang="en-US" altLang="zh-CN" sz="2400" b="1" i="1" smtClean="0">
                            <a:solidFill>
                              <a:srgbClr val="C00000"/>
                            </a:solidFill>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2400" b="1" i="1">
                            <a:solidFill>
                              <a:srgbClr val="C00000"/>
                            </a:solidFill>
                            <a:effectLst/>
                            <a:latin typeface="Cambria Math" panose="02040503050406030204" pitchFamily="18" charset="0"/>
                            <a:ea typeface="宋体" panose="02010600030101010101" pitchFamily="2" charset="-122"/>
                            <a:cs typeface="Times New Roman" panose="02020603050405020304" pitchFamily="18" charset="0"/>
                          </a:rPr>
                          <m:t>𝝁</m:t>
                        </m:r>
                        <m:r>
                          <a:rPr lang="en-US" altLang="zh-CN" sz="2400" b="1" i="1">
                            <a:solidFill>
                              <a:srgbClr val="C00000"/>
                            </a:solidFill>
                            <a:effectLst/>
                            <a:latin typeface="Cambria Math" panose="02040503050406030204" pitchFamily="18" charset="0"/>
                            <a:ea typeface="宋体" panose="02010600030101010101" pitchFamily="2" charset="-122"/>
                          </a:rPr>
                          <m:t> </m:t>
                        </m:r>
                        <m:r>
                          <a:rPr lang="en-US" altLang="zh-CN" sz="2400" b="1" i="1">
                            <a:solidFill>
                              <a:srgbClr val="C00000"/>
                            </a:solidFill>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b="1" i="1">
                                <a:solidFill>
                                  <a:srgbClr val="C00000"/>
                                </a:solidFill>
                                <a:effectLst/>
                                <a:latin typeface="Cambria Math" panose="02040503050406030204" pitchFamily="18" charset="0"/>
                                <a:ea typeface="Cambria Math" panose="02040503050406030204" pitchFamily="18" charset="0"/>
                              </a:rPr>
                            </m:ctrlPr>
                          </m:sSubPr>
                          <m:e>
                            <m:r>
                              <a:rPr lang="en-US" altLang="zh-CN" sz="2400" b="1" i="1">
                                <a:solidFill>
                                  <a:srgbClr val="C00000"/>
                                </a:solidFill>
                                <a:effectLst/>
                                <a:latin typeface="Cambria Math" panose="02040503050406030204" pitchFamily="18" charset="0"/>
                                <a:ea typeface="宋体" panose="02010600030101010101" pitchFamily="2" charset="-122"/>
                                <a:cs typeface="Times New Roman" panose="02020603050405020304" pitchFamily="18" charset="0"/>
                              </a:rPr>
                              <m:t>𝒔</m:t>
                            </m:r>
                          </m:e>
                          <m:sub>
                            <m:r>
                              <a:rPr lang="en-US" altLang="zh-CN" sz="2400" b="1" i="1">
                                <a:solidFill>
                                  <a:srgbClr val="C00000"/>
                                </a:solidFill>
                                <a:effectLst/>
                                <a:latin typeface="Cambria Math" panose="02040503050406030204" pitchFamily="18" charset="0"/>
                                <a:ea typeface="宋体" panose="02010600030101010101" pitchFamily="2" charset="-122"/>
                                <a:cs typeface="Times New Roman" panose="02020603050405020304" pitchFamily="18" charset="0"/>
                              </a:rPr>
                              <m:t>𝒊</m:t>
                            </m:r>
                          </m:sub>
                        </m:sSub>
                        <m:r>
                          <a:rPr lang="en-US" altLang="zh-CN" sz="2400" b="1" i="1">
                            <a:solidFill>
                              <a:srgbClr val="C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b="1" i="1">
                            <a:solidFill>
                              <a:srgbClr val="C00000"/>
                            </a:solidFill>
                            <a:effectLst/>
                            <a:latin typeface="Cambria Math" panose="02040503050406030204" pitchFamily="18" charset="0"/>
                            <a:ea typeface="宋体" panose="02010600030101010101" pitchFamily="2" charset="-122"/>
                          </a:rPr>
                          <m:t>≤</m:t>
                        </m:r>
                        <m:r>
                          <a:rPr lang="en-US" altLang="zh-CN" sz="2400" b="1" i="1">
                            <a:solidFill>
                              <a:srgbClr val="C00000"/>
                            </a:solidFill>
                            <a:effectLst/>
                            <a:latin typeface="Cambria Math" panose="02040503050406030204" pitchFamily="18" charset="0"/>
                            <a:ea typeface="宋体" panose="02010600030101010101" pitchFamily="2" charset="-122"/>
                            <a:cs typeface="Times New Roman" panose="02020603050405020304" pitchFamily="18" charset="0"/>
                          </a:rPr>
                          <m:t>𝟏</m:t>
                        </m:r>
                        <m:r>
                          <a:rPr lang="en-US" altLang="zh-CN" sz="2400" b="1" i="1">
                            <a:solidFill>
                              <a:srgbClr val="C00000"/>
                            </a:solidFill>
                            <a:effectLst/>
                            <a:latin typeface="Cambria Math" panose="02040503050406030204" pitchFamily="18" charset="0"/>
                            <a:ea typeface="宋体" panose="02010600030101010101" pitchFamily="2" charset="-122"/>
                            <a:cs typeface="Times New Roman" panose="02020603050405020304" pitchFamily="18" charset="0"/>
                          </a:rPr>
                          <m:t>;</m:t>
                        </m:r>
                      </m:e>
                    </m:nary>
                  </m:oMath>
                </a14:m>
                <a:endParaRPr lang="en-US" altLang="zh-CN"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25000"/>
                  </a:lnSpc>
                  <a:spcBef>
                    <a:spcPts val="0"/>
                  </a:spcBef>
                  <a:buNone/>
                </a:pPr>
                <a:r>
                  <a:rPr lang="zh-CN" altLang="zh-CN"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③</a:t>
                </a:r>
                <a:r>
                  <a:rPr lang="en-US" altLang="zh-CN"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r>
                      <a:rPr lang="en-US" altLang="zh-CN" sz="2400" b="1" i="1">
                        <a:solidFill>
                          <a:srgbClr val="C00000"/>
                        </a:solidFill>
                        <a:effectLst/>
                        <a:latin typeface="Cambria Math" panose="02040503050406030204" pitchFamily="18" charset="0"/>
                        <a:ea typeface="宋体" panose="02010600030101010101" pitchFamily="2" charset="-122"/>
                        <a:cs typeface="Times New Roman" panose="02020603050405020304" pitchFamily="18" charset="0"/>
                      </a:rPr>
                      <m:t>𝝁</m:t>
                    </m:r>
                    <m:r>
                      <a:rPr lang="en-US" altLang="zh-CN" sz="2400" b="1" i="1">
                        <a:solidFill>
                          <a:srgbClr val="C00000"/>
                        </a:solidFill>
                        <a:effectLst/>
                        <a:latin typeface="Cambria Math" panose="02040503050406030204" pitchFamily="18" charset="0"/>
                        <a:ea typeface="宋体" panose="02010600030101010101" pitchFamily="2" charset="-122"/>
                        <a:cs typeface="Times New Roman" panose="02020603050405020304" pitchFamily="18" charset="0"/>
                      </a:rPr>
                      <m:t>(</m:t>
                    </m:r>
                    <m:bar>
                      <m:barPr>
                        <m:pos m:val="top"/>
                        <m:ctrlPr>
                          <a:rPr lang="zh-CN" altLang="zh-CN" sz="2400" b="1" i="1">
                            <a:solidFill>
                              <a:srgbClr val="C00000"/>
                            </a:solidFill>
                            <a:effectLst/>
                            <a:latin typeface="Cambria Math" panose="02040503050406030204" pitchFamily="18" charset="0"/>
                            <a:ea typeface="Cambria Math" panose="02040503050406030204" pitchFamily="18" charset="0"/>
                          </a:rPr>
                        </m:ctrlPr>
                      </m:barPr>
                      <m:e>
                        <m:r>
                          <a:rPr lang="en-US" altLang="zh-CN" sz="2400" b="1" i="1">
                            <a:solidFill>
                              <a:srgbClr val="C00000"/>
                            </a:solidFill>
                            <a:effectLst/>
                            <a:latin typeface="Cambria Math" panose="02040503050406030204" pitchFamily="18" charset="0"/>
                            <a:ea typeface="宋体" panose="02010600030101010101" pitchFamily="2" charset="-122"/>
                            <a:cs typeface="Times New Roman" panose="02020603050405020304" pitchFamily="18" charset="0"/>
                          </a:rPr>
                          <m:t>𝑺</m:t>
                        </m:r>
                      </m:e>
                    </m:bar>
                    <m:r>
                      <a:rPr lang="en-US" altLang="zh-CN" sz="2400" b="1" i="1">
                        <a:solidFill>
                          <a:srgbClr val="C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b="1" i="1">
                        <a:solidFill>
                          <a:srgbClr val="C00000"/>
                        </a:solidFill>
                        <a:effectLst/>
                        <a:latin typeface="Cambria Math" panose="02040503050406030204" pitchFamily="18" charset="0"/>
                        <a:ea typeface="宋体" panose="02010600030101010101" pitchFamily="2" charset="-122"/>
                        <a:cs typeface="Times New Roman" panose="02020603050405020304" pitchFamily="18" charset="0"/>
                      </a:rPr>
                      <m:t>𝟏</m:t>
                    </m:r>
                    <m:r>
                      <a:rPr lang="en-US" altLang="zh-CN" sz="2400" b="1" i="1">
                        <a:solidFill>
                          <a:srgbClr val="C00000"/>
                        </a:solidFill>
                        <a:effectLst/>
                        <a:latin typeface="Cambria Math" panose="02040503050406030204" pitchFamily="18" charset="0"/>
                        <a:ea typeface="宋体" panose="02010600030101010101" pitchFamily="2" charset="-122"/>
                      </a:rPr>
                      <m:t>−</m:t>
                    </m:r>
                    <m:nary>
                      <m:naryPr>
                        <m:chr m:val="∑"/>
                        <m:supHide m:val="on"/>
                        <m:ctrlPr>
                          <a:rPr lang="zh-CN" altLang="zh-CN" sz="2400" b="1" i="1">
                            <a:solidFill>
                              <a:srgbClr val="C00000"/>
                            </a:solidFill>
                            <a:effectLst/>
                            <a:latin typeface="Cambria Math" panose="02040503050406030204" pitchFamily="18" charset="0"/>
                            <a:ea typeface="Cambria Math" panose="02040503050406030204" pitchFamily="18" charset="0"/>
                          </a:rPr>
                        </m:ctrlPr>
                      </m:naryPr>
                      <m:sub>
                        <m:r>
                          <a:rPr lang="en-US" altLang="zh-CN" sz="2400" b="1" i="1">
                            <a:solidFill>
                              <a:srgbClr val="C00000"/>
                            </a:solidFill>
                            <a:effectLst/>
                            <a:latin typeface="Cambria Math" panose="02040503050406030204" pitchFamily="18" charset="0"/>
                            <a:ea typeface="宋体" panose="02010600030101010101" pitchFamily="2" charset="-122"/>
                            <a:cs typeface="Times New Roman" panose="02020603050405020304" pitchFamily="18" charset="0"/>
                          </a:rPr>
                          <m:t>𝟏</m:t>
                        </m:r>
                        <m:r>
                          <a:rPr lang="en-US" altLang="zh-CN" sz="2400" b="1" i="1">
                            <a:solidFill>
                              <a:srgbClr val="C00000"/>
                            </a:solidFill>
                            <a:effectLst/>
                            <a:latin typeface="Cambria Math" panose="02040503050406030204" pitchFamily="18" charset="0"/>
                            <a:ea typeface="宋体" panose="02010600030101010101" pitchFamily="2" charset="-122"/>
                          </a:rPr>
                          <m:t>≤ </m:t>
                        </m:r>
                        <m:r>
                          <a:rPr lang="en-US" altLang="zh-CN" sz="2400" b="1" i="1">
                            <a:solidFill>
                              <a:srgbClr val="C00000"/>
                            </a:solidFill>
                            <a:effectLst/>
                            <a:latin typeface="Cambria Math" panose="02040503050406030204" pitchFamily="18" charset="0"/>
                            <a:ea typeface="宋体" panose="02010600030101010101" pitchFamily="2" charset="-122"/>
                            <a:cs typeface="Times New Roman" panose="02020603050405020304" pitchFamily="18" charset="0"/>
                          </a:rPr>
                          <m:t>𝒊</m:t>
                        </m:r>
                        <m:r>
                          <a:rPr lang="en-US" altLang="zh-CN" sz="2400" b="1" i="1">
                            <a:solidFill>
                              <a:srgbClr val="C00000"/>
                            </a:solidFill>
                            <a:effectLst/>
                            <a:latin typeface="Cambria Math" panose="02040503050406030204" pitchFamily="18" charset="0"/>
                            <a:ea typeface="宋体" panose="02010600030101010101" pitchFamily="2" charset="-122"/>
                          </a:rPr>
                          <m:t>≤</m:t>
                        </m:r>
                        <m:r>
                          <a:rPr lang="en-US" altLang="zh-CN" sz="2400" b="1" i="1">
                            <a:solidFill>
                              <a:srgbClr val="C00000"/>
                            </a:solidFill>
                            <a:effectLst/>
                            <a:latin typeface="Cambria Math" panose="02040503050406030204" pitchFamily="18" charset="0"/>
                            <a:ea typeface="宋体" panose="02010600030101010101" pitchFamily="2" charset="-122"/>
                            <a:cs typeface="Times New Roman" panose="02020603050405020304" pitchFamily="18" charset="0"/>
                          </a:rPr>
                          <m:t>𝒏</m:t>
                        </m:r>
                      </m:sub>
                      <m:sup/>
                      <m:e>
                        <m:r>
                          <a:rPr lang="en-US" altLang="zh-CN" sz="2400" b="1" i="1">
                            <a:solidFill>
                              <a:srgbClr val="C00000"/>
                            </a:solidFill>
                            <a:effectLst/>
                            <a:latin typeface="Cambria Math" panose="02040503050406030204" pitchFamily="18" charset="0"/>
                            <a:ea typeface="宋体" panose="02010600030101010101" pitchFamily="2" charset="-122"/>
                            <a:cs typeface="Times New Roman" panose="02020603050405020304" pitchFamily="18" charset="0"/>
                          </a:rPr>
                          <m:t>𝝁</m:t>
                        </m:r>
                        <m:r>
                          <a:rPr lang="en-US" altLang="zh-CN" sz="2400" b="1" i="1">
                            <a:solidFill>
                              <a:srgbClr val="C00000"/>
                            </a:solidFill>
                            <a:effectLst/>
                            <a:latin typeface="Cambria Math" panose="02040503050406030204" pitchFamily="18" charset="0"/>
                            <a:ea typeface="宋体" panose="02010600030101010101" pitchFamily="2" charset="-122"/>
                          </a:rPr>
                          <m:t> </m:t>
                        </m:r>
                        <m:r>
                          <a:rPr lang="en-US" altLang="zh-CN" sz="2400" b="1" i="1">
                            <a:solidFill>
                              <a:srgbClr val="C00000"/>
                            </a:solidFill>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b="1" i="1">
                                <a:solidFill>
                                  <a:srgbClr val="C00000"/>
                                </a:solidFill>
                                <a:effectLst/>
                                <a:latin typeface="Cambria Math" panose="02040503050406030204" pitchFamily="18" charset="0"/>
                                <a:ea typeface="Cambria Math" panose="02040503050406030204" pitchFamily="18" charset="0"/>
                              </a:rPr>
                            </m:ctrlPr>
                          </m:sSubPr>
                          <m:e>
                            <m:r>
                              <a:rPr lang="en-US" altLang="zh-CN" sz="2400" b="1" i="1">
                                <a:solidFill>
                                  <a:srgbClr val="C00000"/>
                                </a:solidFill>
                                <a:effectLst/>
                                <a:latin typeface="Cambria Math" panose="02040503050406030204" pitchFamily="18" charset="0"/>
                                <a:ea typeface="宋体" panose="02010600030101010101" pitchFamily="2" charset="-122"/>
                                <a:cs typeface="Times New Roman" panose="02020603050405020304" pitchFamily="18" charset="0"/>
                              </a:rPr>
                              <m:t>𝒔</m:t>
                            </m:r>
                          </m:e>
                          <m:sub>
                            <m:r>
                              <a:rPr lang="en-US" altLang="zh-CN" sz="2400" b="1" i="1">
                                <a:solidFill>
                                  <a:srgbClr val="C00000"/>
                                </a:solidFill>
                                <a:effectLst/>
                                <a:latin typeface="Cambria Math" panose="02040503050406030204" pitchFamily="18" charset="0"/>
                                <a:ea typeface="宋体" panose="02010600030101010101" pitchFamily="2" charset="-122"/>
                                <a:cs typeface="Times New Roman" panose="02020603050405020304" pitchFamily="18" charset="0"/>
                              </a:rPr>
                              <m:t>𝒊</m:t>
                            </m:r>
                          </m:sub>
                        </m:sSub>
                        <m:r>
                          <a:rPr lang="en-US" altLang="zh-CN" sz="2400" b="1" i="1">
                            <a:solidFill>
                              <a:srgbClr val="C00000"/>
                            </a:solidFill>
                            <a:effectLst/>
                            <a:latin typeface="Cambria Math" panose="02040503050406030204" pitchFamily="18" charset="0"/>
                            <a:ea typeface="宋体" panose="02010600030101010101" pitchFamily="2" charset="-122"/>
                            <a:cs typeface="Times New Roman" panose="02020603050405020304" pitchFamily="18" charset="0"/>
                          </a:rPr>
                          <m:t>)</m:t>
                        </m:r>
                      </m:e>
                    </m:nary>
                  </m:oMath>
                </a14:m>
                <a:endParaRPr lang="en-US"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5000"/>
                  </a:lnSpc>
                  <a:spcBef>
                    <a:spcPts val="0"/>
                  </a:spcBef>
                </a:pPr>
                <a:r>
                  <a:rPr lang="zh-CN" altLang="zh-CN" sz="2400" b="1"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基本支持函数 </a:t>
                </a:r>
                <a:r>
                  <a:rPr lang="en-US" altLang="zh-CN" sz="2400" b="1" i="1"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b="1"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b="1"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就完全取决于它在集合</a:t>
                </a:r>
                <a14:m>
                  <m:oMath xmlns:m="http://schemas.openxmlformats.org/officeDocument/2006/math">
                    <m:r>
                      <a:rPr lang="en-US" altLang="zh-CN" sz="2400" b="1" i="1" smtClean="0">
                        <a:solidFill>
                          <a:schemeClr val="tx1"/>
                        </a:solidFill>
                        <a:latin typeface="Cambria Math" panose="02040503050406030204" pitchFamily="18" charset="0"/>
                        <a:ea typeface="Cambria Math" panose="02040503050406030204" pitchFamily="18" charset="0"/>
                      </a:rPr>
                      <m:t>{</m:t>
                    </m:r>
                    <m:acc>
                      <m:accPr>
                        <m:chr m:val="̅"/>
                        <m:ctrlPr>
                          <a:rPr lang="en-US" altLang="zh-CN" sz="2400" b="1" i="1">
                            <a:solidFill>
                              <a:schemeClr val="tx1"/>
                            </a:solidFill>
                            <a:latin typeface="Cambria Math" panose="02040503050406030204" pitchFamily="18" charset="0"/>
                            <a:ea typeface="Cambria Math" panose="02040503050406030204" pitchFamily="18" charset="0"/>
                          </a:rPr>
                        </m:ctrlPr>
                      </m:accPr>
                      <m:e>
                        <m:r>
                          <a:rPr lang="en-US" altLang="zh-CN" sz="2400" b="1" i="1">
                            <a:solidFill>
                              <a:schemeClr val="tx1"/>
                            </a:solidFill>
                            <a:latin typeface="Cambria Math" panose="02040503050406030204" pitchFamily="18" charset="0"/>
                            <a:ea typeface="Cambria Math" panose="02040503050406030204" pitchFamily="18" charset="0"/>
                          </a:rPr>
                          <m:t>𝑺</m:t>
                        </m:r>
                      </m:e>
                    </m:acc>
                    <m:r>
                      <a:rPr lang="en-US" altLang="zh-CN" sz="2400" b="1" i="1">
                        <a:solidFill>
                          <a:schemeClr val="tx1"/>
                        </a:solidFill>
                        <a:latin typeface="Cambria Math" panose="02040503050406030204" pitchFamily="18" charset="0"/>
                        <a:ea typeface="Cambria Math" panose="02040503050406030204" pitchFamily="18" charset="0"/>
                      </a:rPr>
                      <m:t>}</m:t>
                    </m:r>
                    <m:r>
                      <a:rPr lang="zh-CN" altLang="zh-CN" sz="2400" b="1" i="1">
                        <a:solidFill>
                          <a:schemeClr val="tx1"/>
                        </a:solidFill>
                        <a:latin typeface="Cambria Math" panose="02040503050406030204" pitchFamily="18" charset="0"/>
                      </a:rPr>
                      <m:t>∪</m:t>
                    </m:r>
                    <m:r>
                      <a:rPr lang="en-US" altLang="zh-CN" sz="2400" b="1" i="1">
                        <a:solidFill>
                          <a:schemeClr val="tx1"/>
                        </a:solidFill>
                        <a:latin typeface="Cambria Math" panose="02040503050406030204" pitchFamily="18" charset="0"/>
                      </a:rPr>
                      <m:t> </m:t>
                    </m:r>
                    <m:d>
                      <m:dPr>
                        <m:begChr m:val="{"/>
                        <m:endChr m:val="}"/>
                        <m:ctrlPr>
                          <a:rPr lang="zh-CN" altLang="zh-CN" sz="2400" b="1" i="1">
                            <a:solidFill>
                              <a:schemeClr val="tx1"/>
                            </a:solidFill>
                            <a:latin typeface="Cambria Math" panose="02040503050406030204" pitchFamily="18" charset="0"/>
                          </a:rPr>
                        </m:ctrlPr>
                      </m:dPr>
                      <m:e>
                        <m:d>
                          <m:dPr>
                            <m:begChr m:val="{"/>
                            <m:endChr m:val="}"/>
                            <m:ctrlPr>
                              <a:rPr lang="zh-CN" altLang="zh-CN" sz="2400" b="1" i="1">
                                <a:solidFill>
                                  <a:schemeClr val="tx1"/>
                                </a:solidFill>
                                <a:latin typeface="Cambria Math" panose="02040503050406030204" pitchFamily="18" charset="0"/>
                              </a:rPr>
                            </m:ctrlPr>
                          </m:dPr>
                          <m:e>
                            <m:sSub>
                              <m:sSubPr>
                                <m:ctrlPr>
                                  <a:rPr lang="zh-CN" altLang="zh-CN" sz="2400" b="1" i="1">
                                    <a:solidFill>
                                      <a:schemeClr val="tx1"/>
                                    </a:solidFill>
                                    <a:latin typeface="Cambria Math" panose="02040503050406030204" pitchFamily="18" charset="0"/>
                                  </a:rPr>
                                </m:ctrlPr>
                              </m:sSubPr>
                              <m:e>
                                <m:r>
                                  <a:rPr lang="en-US" altLang="zh-CN" sz="2400" b="1" i="1">
                                    <a:solidFill>
                                      <a:schemeClr val="tx1"/>
                                    </a:solidFill>
                                    <a:latin typeface="Cambria Math" panose="02040503050406030204" pitchFamily="18" charset="0"/>
                                  </a:rPr>
                                  <m:t>𝒔</m:t>
                                </m:r>
                              </m:e>
                              <m:sub>
                                <m:r>
                                  <a:rPr lang="en-US" altLang="zh-CN" sz="2400" b="1" i="1">
                                    <a:solidFill>
                                      <a:schemeClr val="tx1"/>
                                    </a:solidFill>
                                    <a:latin typeface="Cambria Math" panose="02040503050406030204" pitchFamily="18" charset="0"/>
                                  </a:rPr>
                                  <m:t>𝒊</m:t>
                                </m:r>
                              </m:sub>
                            </m:sSub>
                          </m:e>
                        </m:d>
                        <m:d>
                          <m:dPr>
                            <m:begChr m:val="|"/>
                            <m:endChr m:val=""/>
                            <m:ctrlPr>
                              <a:rPr lang="zh-CN" altLang="zh-CN" sz="2400" b="1" i="1">
                                <a:solidFill>
                                  <a:schemeClr val="tx1"/>
                                </a:solidFill>
                                <a:latin typeface="Cambria Math" panose="02040503050406030204" pitchFamily="18" charset="0"/>
                              </a:rPr>
                            </m:ctrlPr>
                          </m:dPr>
                          <m:e>
                            <m:r>
                              <a:rPr lang="en-US" altLang="zh-CN" sz="2400" b="1" i="1">
                                <a:solidFill>
                                  <a:schemeClr val="tx1"/>
                                </a:solidFill>
                                <a:latin typeface="Cambria Math" panose="02040503050406030204" pitchFamily="18" charset="0"/>
                              </a:rPr>
                              <m:t>𝟏</m:t>
                            </m:r>
                            <m:r>
                              <a:rPr lang="en-US" altLang="zh-CN" sz="2400" b="1" i="1">
                                <a:solidFill>
                                  <a:schemeClr val="tx1"/>
                                </a:solidFill>
                                <a:latin typeface="Cambria Math" panose="02040503050406030204" pitchFamily="18" charset="0"/>
                              </a:rPr>
                              <m:t>≤</m:t>
                            </m:r>
                            <m:r>
                              <a:rPr lang="en-US" altLang="zh-CN" sz="2400" b="1" i="1">
                                <a:solidFill>
                                  <a:schemeClr val="tx1"/>
                                </a:solidFill>
                                <a:latin typeface="Cambria Math" panose="02040503050406030204" pitchFamily="18" charset="0"/>
                              </a:rPr>
                              <m:t>𝒊</m:t>
                            </m:r>
                            <m:r>
                              <a:rPr lang="en-US" altLang="zh-CN" sz="2400" b="1" i="1">
                                <a:solidFill>
                                  <a:schemeClr val="tx1"/>
                                </a:solidFill>
                                <a:latin typeface="Cambria Math" panose="02040503050406030204" pitchFamily="18" charset="0"/>
                              </a:rPr>
                              <m:t>≤</m:t>
                            </m:r>
                            <m:r>
                              <a:rPr lang="en-US" altLang="zh-CN" sz="2400" b="1" i="1">
                                <a:solidFill>
                                  <a:schemeClr val="tx1"/>
                                </a:solidFill>
                                <a:latin typeface="Cambria Math" panose="02040503050406030204" pitchFamily="18" charset="0"/>
                              </a:rPr>
                              <m:t>𝒏</m:t>
                            </m:r>
                          </m:e>
                        </m:d>
                      </m:e>
                    </m:d>
                  </m:oMath>
                </a14:m>
                <a:r>
                  <a:rPr lang="zh-CN" altLang="en-US" sz="2400" b="1"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中的元素的取值。</a:t>
                </a:r>
                <a:endParaRPr lang="en-US" altLang="zh-CN" sz="2400" b="1"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5000"/>
                  </a:lnSpc>
                  <a:spcBef>
                    <a:spcPts val="0"/>
                  </a:spcBef>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基于此，可使基本支持函数的运算大为简化。</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将表的大小从</a:t>
                </a:r>
                <a14:m>
                  <m:oMath xmlns:m="http://schemas.openxmlformats.org/officeDocument/2006/math">
                    <m:sSup>
                      <m:sSupPr>
                        <m:ctrlPr>
                          <a:rPr lang="zh-CN" altLang="zh-CN" sz="2400" b="1" i="1">
                            <a:solidFill>
                              <a:srgbClr val="FF0000"/>
                            </a:solidFill>
                            <a:latin typeface="Cambria Math" panose="02040503050406030204" pitchFamily="18" charset="0"/>
                          </a:rPr>
                        </m:ctrlPr>
                      </m:sSupPr>
                      <m:e>
                        <m:r>
                          <a:rPr lang="en-US" altLang="zh-CN" sz="2400" b="1" i="1">
                            <a:solidFill>
                              <a:srgbClr val="FF0000"/>
                            </a:solidFill>
                            <a:latin typeface="Cambria Math" panose="02040503050406030204" pitchFamily="18" charset="0"/>
                          </a:rPr>
                          <m:t>𝟐</m:t>
                        </m:r>
                      </m:e>
                      <m:sup>
                        <m:r>
                          <a:rPr lang="en-US" altLang="zh-CN" sz="2400" b="1" i="1" smtClean="0">
                            <a:solidFill>
                              <a:srgbClr val="FF0000"/>
                            </a:solidFill>
                            <a:latin typeface="Cambria Math" panose="02040503050406030204" pitchFamily="18" charset="0"/>
                          </a:rPr>
                          <m:t>𝒏</m:t>
                        </m:r>
                      </m:sup>
                    </m:sSup>
                  </m:oMath>
                </a14:m>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简化为</a:t>
                </a:r>
                <a14:m>
                  <m:oMath xmlns:m="http://schemas.openxmlformats.org/officeDocument/2006/math">
                    <m:r>
                      <a:rPr lang="en-US" altLang="zh-CN" sz="2400" b="1" i="1">
                        <a:solidFill>
                          <a:srgbClr val="FF0000"/>
                        </a:solidFill>
                        <a:latin typeface="Cambria Math" panose="02040503050406030204" pitchFamily="18" charset="0"/>
                      </a:rPr>
                      <m:t>𝒏</m:t>
                    </m:r>
                    <m:r>
                      <a:rPr lang="en-US" altLang="zh-CN" sz="2400" b="1" i="1" smtClean="0">
                        <a:solidFill>
                          <a:srgbClr val="FF0000"/>
                        </a:solidFill>
                        <a:latin typeface="Cambria Math" panose="02040503050406030204" pitchFamily="18" charset="0"/>
                      </a:rPr>
                      <m:t>+</m:t>
                    </m:r>
                  </m:oMath>
                </a14:m>
                <a:r>
                  <a:rPr lang="en-US" altLang="zh-CN"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a:t>
                </a:r>
              </a:p>
              <a:p>
                <a:pPr marL="0" indent="0">
                  <a:lnSpc>
                    <a:spcPct val="125000"/>
                  </a:lnSpc>
                  <a:spcBef>
                    <a:spcPts val="0"/>
                  </a:spcBef>
                  <a:buNone/>
                </a:pPr>
                <a:endParaRPr lang="en-US" altLang="zh-CN" sz="2400" b="1"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FAA43BCC-C60C-44E6-A203-C635002B3E8F}"/>
                  </a:ext>
                </a:extLst>
              </p:cNvPr>
              <p:cNvSpPr>
                <a:spLocks noGrp="1" noRot="1" noChangeAspect="1" noMove="1" noResize="1" noEditPoints="1" noAdjustHandles="1" noChangeArrowheads="1" noChangeShapeType="1" noTextEdit="1"/>
              </p:cNvSpPr>
              <p:nvPr>
                <p:ph idx="1"/>
              </p:nvPr>
            </p:nvSpPr>
            <p:spPr>
              <a:xfrm>
                <a:off x="838200" y="1451946"/>
                <a:ext cx="11250953" cy="5406054"/>
              </a:xfrm>
              <a:blipFill>
                <a:blip r:embed="rId4"/>
                <a:stretch>
                  <a:fillRect l="-867" b="-789"/>
                </a:stretch>
              </a:blipFill>
            </p:spPr>
            <p:txBody>
              <a:bodyPr/>
              <a:lstStyle/>
              <a:p>
                <a:r>
                  <a:rPr lang="zh-CN" altLang="en-US">
                    <a:noFill/>
                  </a:rPr>
                  <a:t> </a:t>
                </a:r>
              </a:p>
            </p:txBody>
          </p:sp>
        </mc:Fallback>
      </mc:AlternateContent>
      <p:graphicFrame>
        <p:nvGraphicFramePr>
          <p:cNvPr id="9" name="对象 8">
            <a:extLst>
              <a:ext uri="{FF2B5EF4-FFF2-40B4-BE49-F238E27FC236}">
                <a16:creationId xmlns:a16="http://schemas.microsoft.com/office/drawing/2014/main" id="{93FFBF4D-4ADF-45BD-9549-257E912570B6}"/>
              </a:ext>
            </a:extLst>
          </p:cNvPr>
          <p:cNvGraphicFramePr>
            <a:graphicFrameLocks noChangeAspect="1"/>
          </p:cNvGraphicFramePr>
          <p:nvPr/>
        </p:nvGraphicFramePr>
        <p:xfrm>
          <a:off x="0" y="457200"/>
          <a:ext cx="114300" cy="204788"/>
        </p:xfrm>
        <a:graphic>
          <a:graphicData uri="http://schemas.openxmlformats.org/presentationml/2006/ole">
            <mc:AlternateContent xmlns:mc="http://schemas.openxmlformats.org/markup-compatibility/2006">
              <mc:Choice xmlns:v="urn:schemas-microsoft-com:vml" Requires="v">
                <p:oleObj spid="_x0000_s22676" r:id="rId5" imgW="114201" imgH="203024" progId="Equation.3">
                  <p:embed/>
                </p:oleObj>
              </mc:Choice>
              <mc:Fallback>
                <p:oleObj r:id="rId5" imgW="114201" imgH="203024" progId="Equation.3">
                  <p:embed/>
                  <p:pic>
                    <p:nvPicPr>
                      <p:cNvPr id="9" name="对象 8">
                        <a:extLst>
                          <a:ext uri="{FF2B5EF4-FFF2-40B4-BE49-F238E27FC236}">
                            <a16:creationId xmlns:a16="http://schemas.microsoft.com/office/drawing/2014/main" id="{93FFBF4D-4ADF-45BD-9549-257E912570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57200"/>
                        <a:ext cx="114300"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a:extLst>
              <a:ext uri="{FF2B5EF4-FFF2-40B4-BE49-F238E27FC236}">
                <a16:creationId xmlns:a16="http://schemas.microsoft.com/office/drawing/2014/main" id="{D247028B-A983-4313-9D04-264BA6EBC0F7}"/>
              </a:ext>
            </a:extLst>
          </p:cNvPr>
          <p:cNvGraphicFramePr>
            <a:graphicFrameLocks noChangeAspect="1"/>
          </p:cNvGraphicFramePr>
          <p:nvPr/>
        </p:nvGraphicFramePr>
        <p:xfrm>
          <a:off x="0" y="457200"/>
          <a:ext cx="114300" cy="204788"/>
        </p:xfrm>
        <a:graphic>
          <a:graphicData uri="http://schemas.openxmlformats.org/presentationml/2006/ole">
            <mc:AlternateContent xmlns:mc="http://schemas.openxmlformats.org/markup-compatibility/2006">
              <mc:Choice xmlns:v="urn:schemas-microsoft-com:vml" Requires="v">
                <p:oleObj spid="_x0000_s22677" r:id="rId7" imgW="114201" imgH="203024" progId="Equation.2">
                  <p:embed/>
                </p:oleObj>
              </mc:Choice>
              <mc:Fallback>
                <p:oleObj r:id="rId7" imgW="114201" imgH="203024" progId="Equation.2">
                  <p:embed/>
                  <p:pic>
                    <p:nvPicPr>
                      <p:cNvPr id="0" name="Object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457200"/>
                        <a:ext cx="114300"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361022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8A9E2-1718-4A1C-9BBC-6F0D26D4471A}"/>
              </a:ext>
            </a:extLst>
          </p:cNvPr>
          <p:cNvSpPr>
            <a:spLocks noGrp="1"/>
          </p:cNvSpPr>
          <p:nvPr>
            <p:ph type="title"/>
          </p:nvPr>
        </p:nvSpPr>
        <p:spPr/>
        <p:txBody>
          <a:bodyPr/>
          <a:lstStyle/>
          <a:p>
            <a:r>
              <a:rPr lang="en-US" altLang="zh-CN" sz="4400" b="1" dirty="0">
                <a:solidFill>
                  <a:srgbClr val="0000FF"/>
                </a:solidFill>
                <a:effectLst/>
                <a:latin typeface="宋体" panose="02010600030101010101" pitchFamily="2" charset="-122"/>
                <a:ea typeface="宋体" panose="02010600030101010101" pitchFamily="2" charset="-122"/>
              </a:rPr>
              <a:t>2.</a:t>
            </a:r>
            <a:r>
              <a:rPr lang="zh-CN" altLang="en-US" sz="4400" b="1" dirty="0">
                <a:solidFill>
                  <a:srgbClr val="0000FF"/>
                </a:solidFill>
                <a:effectLst/>
                <a:latin typeface="黑体" panose="02010609060101010101" pitchFamily="49" charset="-122"/>
                <a:ea typeface="黑体" panose="02010609060101010101" pitchFamily="49" charset="-122"/>
              </a:rPr>
              <a:t>一种简化的证据理论模型</a:t>
            </a:r>
            <a:r>
              <a:rPr lang="en-US" altLang="zh-CN" sz="4400" b="1" dirty="0" err="1">
                <a:solidFill>
                  <a:srgbClr val="0000FF"/>
                </a:solidFill>
                <a:effectLst/>
                <a:latin typeface="黑体" panose="02010609060101010101" pitchFamily="49" charset="-122"/>
                <a:ea typeface="黑体" panose="02010609060101010101" pitchFamily="49" charset="-122"/>
              </a:rPr>
              <a:t>MET1</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AA43BCC-C60C-44E6-A203-C635002B3E8F}"/>
                  </a:ext>
                </a:extLst>
              </p:cNvPr>
              <p:cNvSpPr>
                <a:spLocks noGrp="1"/>
              </p:cNvSpPr>
              <p:nvPr>
                <p:ph idx="1"/>
              </p:nvPr>
            </p:nvSpPr>
            <p:spPr>
              <a:xfrm>
                <a:off x="838200" y="1451946"/>
                <a:ext cx="11250953" cy="5406054"/>
              </a:xfrm>
            </p:spPr>
            <p:txBody>
              <a:bodyPr>
                <a:noAutofit/>
              </a:bodyPr>
              <a:lstStyle/>
              <a:p>
                <a:pPr marL="0" indent="0">
                  <a:lnSpc>
                    <a:spcPct val="125000"/>
                  </a:lnSpc>
                  <a:spcBef>
                    <a:spcPts val="0"/>
                  </a:spcBef>
                  <a:buNone/>
                </a:pPr>
                <a:r>
                  <a:rPr lang="zh-CN" altLang="en-US"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组合规则（综合函数）</a:t>
                </a:r>
                <a:endParaRPr lang="en-US" altLang="zh-CN"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5000"/>
                  </a:lnSpc>
                  <a:spcBef>
                    <a:spcPts val="0"/>
                  </a:spcBef>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设 </a:t>
                </a:r>
                <a:r>
                  <a:rPr lang="en-US" altLang="zh-CN" sz="2400" b="1" i="1"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a:t>
                </a:r>
                <a:r>
                  <a:rPr lang="zh-CN" altLang="en-US" sz="2400" b="1" i="1"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b="1" dirty="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 是</a:t>
                </a:r>
                <a14:m>
                  <m:oMath xmlns:m="http://schemas.openxmlformats.org/officeDocument/2006/math">
                    <m:r>
                      <a:rPr lang="en-US" altLang="zh-CN" sz="2400" b="1" i="1" smtClean="0">
                        <a:solidFill>
                          <a:schemeClr val="tx1"/>
                        </a:solidFill>
                        <a:latin typeface="Cambria Math" panose="02040503050406030204" pitchFamily="18" charset="0"/>
                        <a:ea typeface="Cambria Math" panose="02040503050406030204" pitchFamily="18" charset="0"/>
                      </a:rPr>
                      <m:t>{</m:t>
                    </m:r>
                    <m:acc>
                      <m:accPr>
                        <m:chr m:val="̅"/>
                        <m:ctrlPr>
                          <a:rPr lang="en-US" altLang="zh-CN" sz="2400" b="1" i="1">
                            <a:solidFill>
                              <a:schemeClr val="tx1"/>
                            </a:solidFill>
                            <a:latin typeface="Cambria Math" panose="02040503050406030204" pitchFamily="18" charset="0"/>
                            <a:ea typeface="Cambria Math" panose="02040503050406030204" pitchFamily="18" charset="0"/>
                          </a:rPr>
                        </m:ctrlPr>
                      </m:accPr>
                      <m:e>
                        <m:r>
                          <a:rPr lang="en-US" altLang="zh-CN" sz="2400" b="1" i="1">
                            <a:solidFill>
                              <a:schemeClr val="tx1"/>
                            </a:solidFill>
                            <a:latin typeface="Cambria Math" panose="02040503050406030204" pitchFamily="18" charset="0"/>
                            <a:ea typeface="Cambria Math" panose="02040503050406030204" pitchFamily="18" charset="0"/>
                          </a:rPr>
                          <m:t>𝑺</m:t>
                        </m:r>
                      </m:e>
                    </m:acc>
                    <m:r>
                      <a:rPr lang="en-US" altLang="zh-CN" sz="2400" b="1" i="1">
                        <a:solidFill>
                          <a:schemeClr val="tx1"/>
                        </a:solidFill>
                        <a:latin typeface="Cambria Math" panose="02040503050406030204" pitchFamily="18" charset="0"/>
                        <a:ea typeface="Cambria Math" panose="02040503050406030204" pitchFamily="18" charset="0"/>
                      </a:rPr>
                      <m:t>}</m:t>
                    </m:r>
                    <m:r>
                      <a:rPr lang="zh-CN" altLang="zh-CN" sz="2400" b="1" i="1">
                        <a:solidFill>
                          <a:schemeClr val="tx1"/>
                        </a:solidFill>
                        <a:latin typeface="Cambria Math" panose="02040503050406030204" pitchFamily="18" charset="0"/>
                      </a:rPr>
                      <m:t>∪</m:t>
                    </m:r>
                    <m:r>
                      <a:rPr lang="en-US" altLang="zh-CN" sz="2400" b="1" i="1">
                        <a:solidFill>
                          <a:schemeClr val="tx1"/>
                        </a:solidFill>
                        <a:latin typeface="Cambria Math" panose="02040503050406030204" pitchFamily="18" charset="0"/>
                      </a:rPr>
                      <m:t> </m:t>
                    </m:r>
                    <m:d>
                      <m:dPr>
                        <m:begChr m:val="{"/>
                        <m:endChr m:val="}"/>
                        <m:ctrlPr>
                          <a:rPr lang="zh-CN" altLang="zh-CN" sz="2400" b="1" i="1">
                            <a:solidFill>
                              <a:schemeClr val="tx1"/>
                            </a:solidFill>
                            <a:latin typeface="Cambria Math" panose="02040503050406030204" pitchFamily="18" charset="0"/>
                          </a:rPr>
                        </m:ctrlPr>
                      </m:dPr>
                      <m:e>
                        <m:d>
                          <m:dPr>
                            <m:begChr m:val="{"/>
                            <m:endChr m:val="}"/>
                            <m:ctrlPr>
                              <a:rPr lang="zh-CN" altLang="zh-CN" sz="2400" b="1" i="1">
                                <a:solidFill>
                                  <a:schemeClr val="tx1"/>
                                </a:solidFill>
                                <a:latin typeface="Cambria Math" panose="02040503050406030204" pitchFamily="18" charset="0"/>
                              </a:rPr>
                            </m:ctrlPr>
                          </m:dPr>
                          <m:e>
                            <m:sSub>
                              <m:sSubPr>
                                <m:ctrlPr>
                                  <a:rPr lang="zh-CN" altLang="zh-CN" sz="2400" b="1" i="1">
                                    <a:solidFill>
                                      <a:schemeClr val="tx1"/>
                                    </a:solidFill>
                                    <a:latin typeface="Cambria Math" panose="02040503050406030204" pitchFamily="18" charset="0"/>
                                  </a:rPr>
                                </m:ctrlPr>
                              </m:sSubPr>
                              <m:e>
                                <m:r>
                                  <a:rPr lang="en-US" altLang="zh-CN" sz="2400" b="1" i="1">
                                    <a:solidFill>
                                      <a:schemeClr val="tx1"/>
                                    </a:solidFill>
                                    <a:latin typeface="Cambria Math" panose="02040503050406030204" pitchFamily="18" charset="0"/>
                                  </a:rPr>
                                  <m:t>𝒔</m:t>
                                </m:r>
                              </m:e>
                              <m:sub>
                                <m:r>
                                  <a:rPr lang="en-US" altLang="zh-CN" sz="2400" b="1" i="1">
                                    <a:solidFill>
                                      <a:schemeClr val="tx1"/>
                                    </a:solidFill>
                                    <a:latin typeface="Cambria Math" panose="02040503050406030204" pitchFamily="18" charset="0"/>
                                  </a:rPr>
                                  <m:t>𝒊</m:t>
                                </m:r>
                              </m:sub>
                            </m:sSub>
                          </m:e>
                        </m:d>
                        <m:d>
                          <m:dPr>
                            <m:begChr m:val="|"/>
                            <m:endChr m:val=""/>
                            <m:ctrlPr>
                              <a:rPr lang="zh-CN" altLang="zh-CN" sz="2400" b="1" i="1">
                                <a:solidFill>
                                  <a:schemeClr val="tx1"/>
                                </a:solidFill>
                                <a:latin typeface="Cambria Math" panose="02040503050406030204" pitchFamily="18" charset="0"/>
                              </a:rPr>
                            </m:ctrlPr>
                          </m:dPr>
                          <m:e>
                            <m:r>
                              <a:rPr lang="en-US" altLang="zh-CN" sz="2400" b="1" i="1">
                                <a:solidFill>
                                  <a:schemeClr val="tx1"/>
                                </a:solidFill>
                                <a:latin typeface="Cambria Math" panose="02040503050406030204" pitchFamily="18" charset="0"/>
                              </a:rPr>
                              <m:t>𝟏</m:t>
                            </m:r>
                            <m:r>
                              <a:rPr lang="en-US" altLang="zh-CN" sz="2400" b="1" i="1">
                                <a:solidFill>
                                  <a:schemeClr val="tx1"/>
                                </a:solidFill>
                                <a:latin typeface="Cambria Math" panose="02040503050406030204" pitchFamily="18" charset="0"/>
                              </a:rPr>
                              <m:t>≤</m:t>
                            </m:r>
                            <m:r>
                              <a:rPr lang="en-US" altLang="zh-CN" sz="2400" b="1" i="1">
                                <a:solidFill>
                                  <a:schemeClr val="tx1"/>
                                </a:solidFill>
                                <a:latin typeface="Cambria Math" panose="02040503050406030204" pitchFamily="18" charset="0"/>
                              </a:rPr>
                              <m:t>𝒊</m:t>
                            </m:r>
                            <m:r>
                              <a:rPr lang="en-US" altLang="zh-CN" sz="2400" b="1" i="1">
                                <a:solidFill>
                                  <a:schemeClr val="tx1"/>
                                </a:solidFill>
                                <a:latin typeface="Cambria Math" panose="02040503050406030204" pitchFamily="18" charset="0"/>
                              </a:rPr>
                              <m:t>≤</m:t>
                            </m:r>
                            <m:r>
                              <a:rPr lang="en-US" altLang="zh-CN" sz="2400" b="1" i="1">
                                <a:solidFill>
                                  <a:schemeClr val="tx1"/>
                                </a:solidFill>
                                <a:latin typeface="Cambria Math" panose="02040503050406030204" pitchFamily="18" charset="0"/>
                              </a:rPr>
                              <m:t>𝒏</m:t>
                            </m:r>
                          </m:e>
                        </m:d>
                      </m:e>
                    </m:d>
                  </m:oMath>
                </a14:m>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上的两个基本支持函数，其直乘积函数（也称之为综合函数，或组合规则、综合运算、直乘积运算等）定义如下：</a:t>
                </a:r>
                <a14:m>
                  <m:oMath xmlns:m="http://schemas.openxmlformats.org/officeDocument/2006/math">
                    <m:r>
                      <a:rPr lang="en-US" altLang="zh-CN" sz="2400" b="1" i="1" dirty="0" smtClean="0">
                        <a:effectLst/>
                        <a:latin typeface="Cambria Math" panose="02040503050406030204" pitchFamily="18" charset="0"/>
                        <a:ea typeface="宋体" panose="02010600030101010101" pitchFamily="2" charset="-122"/>
                        <a:sym typeface="Symbol" panose="05050102010706020507" pitchFamily="18" charset="2"/>
                      </a:rPr>
                      <m:t></m:t>
                    </m:r>
                    <m:r>
                      <a:rPr lang="en-US" altLang="zh-CN" sz="2400" b="0" i="1" dirty="0" smtClean="0">
                        <a:effectLst/>
                        <a:latin typeface="Cambria Math" panose="02040503050406030204" pitchFamily="18" charset="0"/>
                        <a:ea typeface="宋体" panose="02010600030101010101" pitchFamily="2" charset="-122"/>
                      </a:rPr>
                      <m:t> </m:t>
                    </m:r>
                    <m:r>
                      <a:rPr lang="en-US" altLang="zh-CN" sz="2400" b="1" i="1" dirty="0" smtClean="0">
                        <a:effectLst/>
                        <a:latin typeface="Cambria Math" panose="02040503050406030204" pitchFamily="18" charset="0"/>
                        <a:ea typeface="宋体" panose="02010600030101010101" pitchFamily="2" charset="-122"/>
                      </a:rPr>
                      <m:t>= </m:t>
                    </m:r>
                    <m:r>
                      <a:rPr lang="en-US" altLang="zh-CN" sz="2400" b="1" i="1" dirty="0" smtClean="0">
                        <a:effectLst/>
                        <a:latin typeface="Cambria Math" panose="02040503050406030204" pitchFamily="18" charset="0"/>
                        <a:ea typeface="宋体" panose="02010600030101010101" pitchFamily="2" charset="-122"/>
                        <a:sym typeface="Symbol" panose="05050102010706020507" pitchFamily="18" charset="2"/>
                      </a:rPr>
                      <m:t></m:t>
                    </m:r>
                    <m:r>
                      <a:rPr lang="en-US" altLang="zh-CN" sz="2400" b="1" i="1" dirty="0" smtClean="0">
                        <a:effectLst/>
                        <a:latin typeface="Cambria Math" panose="02040503050406030204" pitchFamily="18" charset="0"/>
                        <a:ea typeface="宋体" panose="02010600030101010101" pitchFamily="2" charset="-122"/>
                      </a:rPr>
                      <m:t> </m:t>
                    </m:r>
                    <m:r>
                      <a:rPr lang="en-US" altLang="zh-CN" sz="2400" b="1" i="1" dirty="0" smtClean="0">
                        <a:effectLst/>
                        <a:latin typeface="Cambria Math" panose="02040503050406030204" pitchFamily="18" charset="0"/>
                        <a:ea typeface="宋体" panose="02010600030101010101" pitchFamily="2" charset="-122"/>
                        <a:sym typeface="Symbol" panose="05050102010706020507" pitchFamily="18" charset="2"/>
                      </a:rPr>
                      <m:t></m:t>
                    </m:r>
                    <m:r>
                      <a:rPr lang="en-US" altLang="zh-CN" sz="2400" b="1" i="1" dirty="0" smtClean="0">
                        <a:effectLst/>
                        <a:latin typeface="Cambria Math" panose="02040503050406030204" pitchFamily="18" charset="0"/>
                        <a:ea typeface="宋体" panose="02010600030101010101" pitchFamily="2" charset="-122"/>
                      </a:rPr>
                      <m:t> </m:t>
                    </m:r>
                    <m:r>
                      <a:rPr lang="en-US" altLang="zh-CN" sz="2400" b="1" i="1" dirty="0" smtClean="0">
                        <a:effectLst/>
                        <a:latin typeface="Cambria Math" panose="02040503050406030204" pitchFamily="18" charset="0"/>
                        <a:ea typeface="宋体" panose="02010600030101010101" pitchFamily="2" charset="-122"/>
                        <a:sym typeface="Symbol" panose="05050102010706020507" pitchFamily="18" charset="2"/>
                      </a:rPr>
                      <m:t></m:t>
                    </m:r>
                  </m:oMath>
                </a14:m>
                <a:endParaRPr lang="en-US" altLang="zh-CN" sz="2400" b="1" dirty="0">
                  <a:latin typeface="Times New Roman" panose="02020603050405020304" pitchFamily="18" charset="0"/>
                  <a:ea typeface="宋体" panose="02010600030101010101" pitchFamily="2" charset="-122"/>
                </a:endParaRPr>
              </a:p>
              <a:p>
                <a:pPr marL="0" indent="0" algn="just">
                  <a:lnSpc>
                    <a:spcPct val="100000"/>
                  </a:lnSpc>
                  <a:spcBef>
                    <a:spcPts val="0"/>
                  </a:spcBef>
                  <a:buNone/>
                </a:pPr>
                <a14:m>
                  <m:oMathPara xmlns:m="http://schemas.openxmlformats.org/officeDocument/2006/math">
                    <m:oMathParaPr>
                      <m:jc m:val="centerGroup"/>
                    </m:oMathParaPr>
                    <m:oMath xmlns:m="http://schemas.openxmlformats.org/officeDocument/2006/math">
                      <m:r>
                        <a:rPr lang="en-US" altLang="zh-CN" sz="2400" i="1">
                          <a:effectLst/>
                          <a:latin typeface="Cambria Math" panose="02040503050406030204" pitchFamily="18" charset="0"/>
                          <a:ea typeface="宋体" panose="02010600030101010101" pitchFamily="2" charset="-122"/>
                        </a:rPr>
                        <m:t>𝜆</m:t>
                      </m:r>
                      <m:r>
                        <a:rPr lang="en-US" altLang="zh-CN" sz="2400" i="1">
                          <a:effectLst/>
                          <a:latin typeface="Cambria Math" panose="02040503050406030204" pitchFamily="18" charset="0"/>
                          <a:ea typeface="宋体" panose="02010600030101010101" pitchFamily="2" charset="-122"/>
                        </a:rPr>
                        <m:t>(</m:t>
                      </m:r>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rPr>
                            <m:t>𝑠</m:t>
                          </m:r>
                        </m:e>
                        <m:sub>
                          <m:r>
                            <a:rPr lang="en-US" altLang="zh-CN" sz="2400" i="1">
                              <a:effectLst/>
                              <a:latin typeface="Cambria Math" panose="02040503050406030204" pitchFamily="18" charset="0"/>
                              <a:ea typeface="宋体" panose="02010600030101010101" pitchFamily="2" charset="-122"/>
                            </a:rPr>
                            <m:t>𝑖</m:t>
                          </m:r>
                        </m:sub>
                      </m:sSub>
                      <m:r>
                        <a:rPr lang="en-US" altLang="zh-CN" sz="2400" i="1">
                          <a:effectLst/>
                          <a:latin typeface="Cambria Math" panose="02040503050406030204" pitchFamily="18" charset="0"/>
                          <a:ea typeface="宋体" panose="02010600030101010101" pitchFamily="2" charset="-122"/>
                        </a:rPr>
                        <m:t>)=</m:t>
                      </m:r>
                      <m:f>
                        <m:fPr>
                          <m:ctrlPr>
                            <a:rPr lang="zh-CN" altLang="zh-CN" sz="2400" i="1">
                              <a:effectLst/>
                              <a:latin typeface="Cambria Math" panose="02040503050406030204" pitchFamily="18" charset="0"/>
                              <a:ea typeface="Cambria Math" panose="02040503050406030204" pitchFamily="18" charset="0"/>
                            </a:rPr>
                          </m:ctrlPr>
                        </m:fPr>
                        <m:num>
                          <m:r>
                            <a:rPr lang="en-US" altLang="zh-CN" sz="2400" i="1">
                              <a:effectLst/>
                              <a:latin typeface="Cambria Math" panose="02040503050406030204" pitchFamily="18" charset="0"/>
                              <a:ea typeface="宋体" panose="02010600030101010101" pitchFamily="2" charset="-122"/>
                            </a:rPr>
                            <m:t>𝜇</m:t>
                          </m:r>
                          <m:r>
                            <a:rPr lang="en-US" altLang="zh-CN" sz="2400" i="1">
                              <a:effectLst/>
                              <a:latin typeface="Cambria Math" panose="02040503050406030204" pitchFamily="18" charset="0"/>
                              <a:ea typeface="宋体" panose="02010600030101010101" pitchFamily="2" charset="-122"/>
                            </a:rPr>
                            <m:t>(</m:t>
                          </m:r>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rPr>
                                <m:t>𝑠</m:t>
                              </m:r>
                            </m:e>
                            <m:sub>
                              <m:r>
                                <a:rPr lang="en-US" altLang="zh-CN" sz="2400" i="1">
                                  <a:effectLst/>
                                  <a:latin typeface="Cambria Math" panose="02040503050406030204" pitchFamily="18" charset="0"/>
                                  <a:ea typeface="宋体" panose="02010600030101010101" pitchFamily="2" charset="-122"/>
                                </a:rPr>
                                <m:t>𝑖</m:t>
                              </m:r>
                            </m:sub>
                          </m:sSub>
                          <m:r>
                            <a:rPr lang="en-US" altLang="zh-CN" sz="2400" i="1">
                              <a:effectLst/>
                              <a:latin typeface="Cambria Math" panose="02040503050406030204" pitchFamily="18" charset="0"/>
                              <a:ea typeface="宋体" panose="02010600030101010101" pitchFamily="2" charset="-122"/>
                            </a:rPr>
                            <m:t>)</m:t>
                          </m:r>
                          <m:r>
                            <a:rPr lang="en-US" altLang="zh-CN" sz="2400" i="1">
                              <a:effectLst/>
                              <a:latin typeface="Cambria Math" panose="02040503050406030204" pitchFamily="18" charset="0"/>
                              <a:ea typeface="宋体" panose="02010600030101010101" pitchFamily="2" charset="-122"/>
                            </a:rPr>
                            <m:t>𝜈</m:t>
                          </m:r>
                          <m:r>
                            <a:rPr lang="en-US" altLang="zh-CN" sz="2400" i="1">
                              <a:effectLst/>
                              <a:latin typeface="Cambria Math" panose="02040503050406030204" pitchFamily="18" charset="0"/>
                              <a:ea typeface="宋体" panose="02010600030101010101" pitchFamily="2" charset="-122"/>
                            </a:rPr>
                            <m:t>(</m:t>
                          </m:r>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rPr>
                                <m:t>𝑠</m:t>
                              </m:r>
                            </m:e>
                            <m:sub>
                              <m:r>
                                <a:rPr lang="en-US" altLang="zh-CN" sz="2400" i="1">
                                  <a:effectLst/>
                                  <a:latin typeface="Cambria Math" panose="02040503050406030204" pitchFamily="18" charset="0"/>
                                  <a:ea typeface="宋体" panose="02010600030101010101" pitchFamily="2" charset="-122"/>
                                </a:rPr>
                                <m:t>𝑖</m:t>
                              </m:r>
                            </m:sub>
                          </m:sSub>
                          <m:r>
                            <a:rPr lang="en-US" altLang="zh-CN" sz="2400" i="1">
                              <a:effectLst/>
                              <a:latin typeface="Cambria Math" panose="02040503050406030204" pitchFamily="18" charset="0"/>
                              <a:ea typeface="宋体" panose="02010600030101010101" pitchFamily="2" charset="-122"/>
                            </a:rPr>
                            <m:t>)+</m:t>
                          </m:r>
                          <m:r>
                            <a:rPr lang="en-US" altLang="zh-CN" sz="2400" i="1">
                              <a:effectLst/>
                              <a:latin typeface="Cambria Math" panose="02040503050406030204" pitchFamily="18" charset="0"/>
                              <a:ea typeface="宋体" panose="02010600030101010101" pitchFamily="2" charset="-122"/>
                            </a:rPr>
                            <m:t>𝜇</m:t>
                          </m:r>
                          <m:r>
                            <a:rPr lang="en-US" altLang="zh-CN" sz="2400" i="1">
                              <a:effectLst/>
                              <a:latin typeface="Cambria Math" panose="02040503050406030204" pitchFamily="18" charset="0"/>
                              <a:ea typeface="宋体" panose="02010600030101010101" pitchFamily="2" charset="-122"/>
                            </a:rPr>
                            <m:t>(</m:t>
                          </m:r>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rPr>
                                <m:t>𝑠</m:t>
                              </m:r>
                            </m:e>
                            <m:sub>
                              <m:r>
                                <a:rPr lang="en-US" altLang="zh-CN" sz="2400" i="1">
                                  <a:effectLst/>
                                  <a:latin typeface="Cambria Math" panose="02040503050406030204" pitchFamily="18" charset="0"/>
                                  <a:ea typeface="宋体" panose="02010600030101010101" pitchFamily="2" charset="-122"/>
                                </a:rPr>
                                <m:t>𝑖</m:t>
                              </m:r>
                            </m:sub>
                          </m:sSub>
                          <m:r>
                            <a:rPr lang="en-US" altLang="zh-CN" sz="2400" i="1">
                              <a:effectLst/>
                              <a:latin typeface="Cambria Math" panose="02040503050406030204" pitchFamily="18" charset="0"/>
                              <a:ea typeface="宋体" panose="02010600030101010101" pitchFamily="2" charset="-122"/>
                            </a:rPr>
                            <m:t>)</m:t>
                          </m:r>
                          <m:r>
                            <a:rPr lang="en-US" altLang="zh-CN" sz="2400" i="1">
                              <a:effectLst/>
                              <a:latin typeface="Cambria Math" panose="02040503050406030204" pitchFamily="18" charset="0"/>
                              <a:ea typeface="宋体" panose="02010600030101010101" pitchFamily="2" charset="-122"/>
                            </a:rPr>
                            <m:t>𝜈</m:t>
                          </m:r>
                          <m:r>
                            <a:rPr lang="en-US" altLang="zh-CN" sz="2400" i="1">
                              <a:effectLst/>
                              <a:latin typeface="Cambria Math" panose="02040503050406030204" pitchFamily="18" charset="0"/>
                              <a:ea typeface="宋体" panose="02010600030101010101" pitchFamily="2" charset="-122"/>
                            </a:rPr>
                            <m:t>(</m:t>
                          </m:r>
                          <m:bar>
                            <m:barPr>
                              <m:pos m:val="top"/>
                              <m:ctrlPr>
                                <a:rPr lang="zh-CN" altLang="zh-CN" sz="2400" i="1">
                                  <a:effectLst/>
                                  <a:latin typeface="Cambria Math" panose="02040503050406030204" pitchFamily="18" charset="0"/>
                                  <a:ea typeface="Cambria Math" panose="02040503050406030204" pitchFamily="18" charset="0"/>
                                </a:rPr>
                              </m:ctrlPr>
                            </m:barPr>
                            <m:e>
                              <m:r>
                                <a:rPr lang="en-US" altLang="zh-CN" sz="2400" i="1">
                                  <a:effectLst/>
                                  <a:latin typeface="Cambria Math" panose="02040503050406030204" pitchFamily="18" charset="0"/>
                                  <a:ea typeface="宋体" panose="02010600030101010101" pitchFamily="2" charset="-122"/>
                                </a:rPr>
                                <m:t>𝑆</m:t>
                              </m:r>
                            </m:e>
                          </m:bar>
                          <m:r>
                            <a:rPr lang="en-US" altLang="zh-CN" sz="2400" i="1">
                              <a:effectLst/>
                              <a:latin typeface="Cambria Math" panose="02040503050406030204" pitchFamily="18" charset="0"/>
                              <a:ea typeface="宋体" panose="02010600030101010101" pitchFamily="2" charset="-122"/>
                            </a:rPr>
                            <m:t>)+</m:t>
                          </m:r>
                          <m:r>
                            <a:rPr lang="en-US" altLang="zh-CN" sz="2400" i="1">
                              <a:effectLst/>
                              <a:latin typeface="Cambria Math" panose="02040503050406030204" pitchFamily="18" charset="0"/>
                              <a:ea typeface="宋体" panose="02010600030101010101" pitchFamily="2" charset="-122"/>
                            </a:rPr>
                            <m:t>𝜇</m:t>
                          </m:r>
                          <m:r>
                            <a:rPr lang="en-US" altLang="zh-CN" sz="2400" i="1">
                              <a:effectLst/>
                              <a:latin typeface="Cambria Math" panose="02040503050406030204" pitchFamily="18" charset="0"/>
                              <a:ea typeface="宋体" panose="02010600030101010101" pitchFamily="2" charset="-122"/>
                            </a:rPr>
                            <m:t>(</m:t>
                          </m:r>
                          <m:bar>
                            <m:barPr>
                              <m:pos m:val="top"/>
                              <m:ctrlPr>
                                <a:rPr lang="zh-CN" altLang="zh-CN" sz="2400" i="1">
                                  <a:effectLst/>
                                  <a:latin typeface="Cambria Math" panose="02040503050406030204" pitchFamily="18" charset="0"/>
                                  <a:ea typeface="Cambria Math" panose="02040503050406030204" pitchFamily="18" charset="0"/>
                                </a:rPr>
                              </m:ctrlPr>
                            </m:barPr>
                            <m:e>
                              <m:r>
                                <a:rPr lang="en-US" altLang="zh-CN" sz="2400" i="1">
                                  <a:effectLst/>
                                  <a:latin typeface="Cambria Math" panose="02040503050406030204" pitchFamily="18" charset="0"/>
                                  <a:ea typeface="宋体" panose="02010600030101010101" pitchFamily="2" charset="-122"/>
                                </a:rPr>
                                <m:t>𝑆</m:t>
                              </m:r>
                            </m:e>
                          </m:bar>
                          <m:r>
                            <a:rPr lang="en-US" altLang="zh-CN" sz="2400" i="1">
                              <a:effectLst/>
                              <a:latin typeface="Cambria Math" panose="02040503050406030204" pitchFamily="18" charset="0"/>
                              <a:ea typeface="宋体" panose="02010600030101010101" pitchFamily="2" charset="-122"/>
                            </a:rPr>
                            <m:t>)</m:t>
                          </m:r>
                          <m:r>
                            <a:rPr lang="en-US" altLang="zh-CN" sz="2400" i="1">
                              <a:effectLst/>
                              <a:latin typeface="Cambria Math" panose="02040503050406030204" pitchFamily="18" charset="0"/>
                              <a:ea typeface="宋体" panose="02010600030101010101" pitchFamily="2" charset="-122"/>
                            </a:rPr>
                            <m:t>𝜈</m:t>
                          </m:r>
                          <m:r>
                            <a:rPr lang="en-US" altLang="zh-CN" sz="2400" i="1">
                              <a:effectLst/>
                              <a:latin typeface="Cambria Math" panose="02040503050406030204" pitchFamily="18" charset="0"/>
                              <a:ea typeface="宋体" panose="02010600030101010101" pitchFamily="2" charset="-122"/>
                            </a:rPr>
                            <m:t>(</m:t>
                          </m:r>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rPr>
                                <m:t>𝑠</m:t>
                              </m:r>
                            </m:e>
                            <m:sub>
                              <m:r>
                                <a:rPr lang="en-US" altLang="zh-CN" sz="2400" i="1">
                                  <a:effectLst/>
                                  <a:latin typeface="Cambria Math" panose="02040503050406030204" pitchFamily="18" charset="0"/>
                                  <a:ea typeface="宋体" panose="02010600030101010101" pitchFamily="2" charset="-122"/>
                                </a:rPr>
                                <m:t>𝑖</m:t>
                              </m:r>
                            </m:sub>
                          </m:sSub>
                          <m:r>
                            <a:rPr lang="en-US" altLang="zh-CN" sz="2400" i="1">
                              <a:effectLst/>
                              <a:latin typeface="Cambria Math" panose="02040503050406030204" pitchFamily="18" charset="0"/>
                              <a:ea typeface="宋体" panose="02010600030101010101" pitchFamily="2" charset="-122"/>
                            </a:rPr>
                            <m:t>)</m:t>
                          </m:r>
                        </m:num>
                        <m:den>
                          <m:r>
                            <a:rPr lang="en-US" altLang="zh-CN" sz="2400" i="1">
                              <a:effectLst/>
                              <a:latin typeface="Cambria Math" panose="02040503050406030204" pitchFamily="18" charset="0"/>
                              <a:ea typeface="宋体" panose="02010600030101010101" pitchFamily="2" charset="-122"/>
                            </a:rPr>
                            <m:t>𝐷</m:t>
                          </m:r>
                        </m:den>
                      </m:f>
                    </m:oMath>
                  </m:oMathPara>
                </a14:m>
                <a:endParaRPr lang="zh-CN" altLang="zh-CN" sz="2400" dirty="0">
                  <a:effectLst/>
                  <a:latin typeface="Times New Roman" panose="02020603050405020304" pitchFamily="18" charset="0"/>
                  <a:ea typeface="宋体" panose="02010600030101010101" pitchFamily="2" charset="-122"/>
                </a:endParaRPr>
              </a:p>
              <a:p>
                <a:pPr marL="0" indent="0">
                  <a:lnSpc>
                    <a:spcPct val="100000"/>
                  </a:lnSpc>
                  <a:spcBef>
                    <a:spcPts val="0"/>
                  </a:spcBef>
                  <a:buNone/>
                </a:pPr>
                <a14:m>
                  <m:oMathPara xmlns:m="http://schemas.openxmlformats.org/officeDocument/2006/math">
                    <m:oMathParaPr>
                      <m:jc m:val="centerGroup"/>
                    </m:oMathParaPr>
                    <m:oMath xmlns:m="http://schemas.openxmlformats.org/officeDocument/2006/math">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𝐷</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𝜈</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bar>
                        <m:barPr>
                          <m:pos m:val="top"/>
                          <m:ctrlPr>
                            <a:rPr lang="zh-CN" altLang="zh-CN" sz="2400" i="1">
                              <a:effectLst/>
                              <a:latin typeface="Cambria Math" panose="02040503050406030204" pitchFamily="18" charset="0"/>
                              <a:ea typeface="Cambria Math" panose="02040503050406030204" pitchFamily="18" charset="0"/>
                            </a:rPr>
                          </m:ctrlPr>
                        </m:bar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𝑆</m:t>
                          </m:r>
                        </m:e>
                      </m:ba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宋体" panose="02010600030101010101" pitchFamily="2" charset="-122"/>
                        </a:rPr>
                        <m:t>×</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𝜇</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bar>
                        <m:barPr>
                          <m:pos m:val="top"/>
                          <m:ctrlPr>
                            <a:rPr lang="zh-CN" altLang="zh-CN" sz="2400" i="1">
                              <a:effectLst/>
                              <a:latin typeface="Cambria Math" panose="02040503050406030204" pitchFamily="18" charset="0"/>
                              <a:ea typeface="Cambria Math" panose="02040503050406030204" pitchFamily="18" charset="0"/>
                            </a:rPr>
                          </m:ctrlPr>
                        </m:bar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𝑆</m:t>
                          </m:r>
                        </m:e>
                      </m:ba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nary>
                        <m:naryPr>
                          <m:chr m:val="∑"/>
                          <m:supHide m:val="on"/>
                          <m:ctrlPr>
                            <a:rPr lang="zh-CN" altLang="zh-CN" sz="2400" i="1">
                              <a:effectLst/>
                              <a:latin typeface="Cambria Math" panose="02040503050406030204" pitchFamily="18" charset="0"/>
                              <a:ea typeface="Cambria Math" panose="02040503050406030204" pitchFamily="18" charset="0"/>
                            </a:rPr>
                          </m:ctrlPr>
                        </m:naryPr>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2400" i="1">
                              <a:effectLst/>
                              <a:latin typeface="Cambria Math" panose="02040503050406030204" pitchFamily="18" charset="0"/>
                              <a:ea typeface="宋体" panose="02010600030101010101" pitchFamily="2" charset="-122"/>
                            </a:rPr>
                            <m:t>≤</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2400" i="1">
                              <a:effectLst/>
                              <a:latin typeface="Cambria Math" panose="02040503050406030204" pitchFamily="18" charset="0"/>
                              <a:ea typeface="宋体" panose="02010600030101010101" pitchFamily="2" charset="-122"/>
                            </a:rPr>
                            <m:t>≤</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𝑛</m:t>
                          </m:r>
                        </m:sub>
                        <m:sup/>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𝜇</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𝑠</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𝜈</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𝑠</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𝜇</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𝑠</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𝜈</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bar>
                            <m:barPr>
                              <m:pos m:val="top"/>
                              <m:ctrlPr>
                                <a:rPr lang="zh-CN" altLang="zh-CN" sz="2400" i="1">
                                  <a:effectLst/>
                                  <a:latin typeface="Cambria Math" panose="02040503050406030204" pitchFamily="18" charset="0"/>
                                  <a:ea typeface="Cambria Math" panose="02040503050406030204" pitchFamily="18" charset="0"/>
                                </a:rPr>
                              </m:ctrlPr>
                            </m:bar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𝑆</m:t>
                              </m:r>
                            </m:e>
                          </m:ba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𝜇</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bar>
                            <m:barPr>
                              <m:pos m:val="top"/>
                              <m:ctrlPr>
                                <a:rPr lang="zh-CN" altLang="zh-CN" sz="2400" i="1">
                                  <a:effectLst/>
                                  <a:latin typeface="Cambria Math" panose="02040503050406030204" pitchFamily="18" charset="0"/>
                                  <a:ea typeface="Cambria Math" panose="02040503050406030204" pitchFamily="18" charset="0"/>
                                </a:rPr>
                              </m:ctrlPr>
                            </m:bar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𝑆</m:t>
                              </m:r>
                            </m:e>
                          </m:ba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𝜈</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𝑠</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e>
                      </m:nary>
                    </m:oMath>
                  </m:oMathPara>
                </a14:m>
                <a:endParaRPr lang="en-US" altLang="zh-CN" sz="2400" b="1"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00000"/>
                  </a:lnSpc>
                  <a:spcBef>
                    <a:spcPts val="600"/>
                  </a:spcBef>
                  <a:buNone/>
                </a:pP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其中，</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D </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 0. </a:t>
                </a:r>
                <a:r>
                  <a:rPr lang="zh-CN"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如果</a:t>
                </a:r>
                <a:r>
                  <a:rPr lang="en-US"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D = 0</a:t>
                </a:r>
                <a:r>
                  <a:rPr lang="zh-CN"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，则说 </a:t>
                </a:r>
                <a:r>
                  <a:rPr lang="en-US" altLang="zh-CN" sz="2400" b="1" i="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与 </a:t>
                </a:r>
                <a:r>
                  <a:rPr lang="en-US" altLang="zh-CN" sz="2400" b="1" i="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相互矛盾，</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对相互矛盾的基本支持函数 </a:t>
                </a:r>
                <a:r>
                  <a:rPr lang="en-US" altLang="zh-CN" sz="2400" b="1" i="1" dirty="0">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与 </a:t>
                </a:r>
                <a:r>
                  <a:rPr lang="en-US" altLang="zh-CN" sz="2400" b="1" i="1" dirty="0">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不作直乘积运算。</a:t>
                </a:r>
                <a:endPar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ts val="600"/>
                  </a:spcBef>
                </a:pP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可以证明存在一个基本支持函数 </a:t>
                </a:r>
                <a14:m>
                  <m:oMath xmlns:m="http://schemas.openxmlformats.org/officeDocument/2006/math">
                    <m:r>
                      <a:rPr lang="zh-CN" altLang="en-US" sz="2400" b="1" i="1" dirty="0" smtClean="0">
                        <a:effectLst/>
                        <a:latin typeface="Cambria Math" panose="02040503050406030204" pitchFamily="18" charset="0"/>
                        <a:ea typeface="微软雅黑" panose="020B0503020204020204" pitchFamily="34" charset="-122"/>
                        <a:cs typeface="Times New Roman" panose="02020603050405020304" pitchFamily="18" charset="0"/>
                        <a:sym typeface="Symbol" panose="05050102010706020507" pitchFamily="18" charset="2"/>
                      </a:rPr>
                      <m:t>𝜺</m:t>
                    </m:r>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 </m:t>
                    </m:r>
                  </m:oMath>
                </a14:m>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对于任意一个基本支持函数 </a:t>
                </a:r>
                <a14:m>
                  <m:oMath xmlns:m="http://schemas.openxmlformats.org/officeDocument/2006/math">
                    <m:r>
                      <a:rPr lang="zh-CN" altLang="en-US" sz="2400" b="1" i="1" dirty="0" smtClean="0">
                        <a:effectLst/>
                        <a:latin typeface="Cambria Math" panose="02040503050406030204" pitchFamily="18" charset="0"/>
                        <a:ea typeface="微软雅黑" panose="020B0503020204020204" pitchFamily="34" charset="-122"/>
                        <a:cs typeface="Times New Roman" panose="02020603050405020304" pitchFamily="18" charset="0"/>
                        <a:sym typeface="Symbol" panose="05050102010706020507" pitchFamily="18" charset="2"/>
                      </a:rPr>
                      <m:t>𝝁</m:t>
                    </m:r>
                  </m:oMath>
                </a14:m>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，都有</a:t>
                </a:r>
                <a14:m>
                  <m:oMath xmlns:m="http://schemas.openxmlformats.org/officeDocument/2006/math">
                    <m:r>
                      <a:rPr lang="zh-CN" altLang="en-US" sz="2400" b="1" i="1" dirty="0">
                        <a:latin typeface="Cambria Math" panose="02040503050406030204" pitchFamily="18" charset="0"/>
                        <a:ea typeface="微软雅黑" panose="020B0503020204020204" pitchFamily="34" charset="-122"/>
                        <a:cs typeface="Times New Roman" panose="02020603050405020304" pitchFamily="18" charset="0"/>
                        <a:sym typeface="Symbol" panose="05050102010706020507" pitchFamily="18" charset="2"/>
                      </a:rPr>
                      <m:t>𝜺</m:t>
                    </m:r>
                    <m:r>
                      <a:rPr lang="en-US" altLang="zh-CN" sz="2400" b="1" i="1" dirty="0">
                        <a:effectLst/>
                        <a:latin typeface="Cambria Math" panose="02040503050406030204" pitchFamily="18" charset="0"/>
                        <a:ea typeface="微软雅黑" panose="020B0503020204020204" pitchFamily="34" charset="-122"/>
                        <a:cs typeface="Times New Roman" panose="02020603050405020304" pitchFamily="18" charset="0"/>
                        <a:sym typeface="Symbol" panose="05050102010706020507" pitchFamily="18" charset="2"/>
                      </a:rPr>
                      <m:t></m:t>
                    </m:r>
                    <m:r>
                      <a:rPr lang="en-US" altLang="zh-CN" sz="2400" b="1" i="1" dirty="0">
                        <a:effectLst/>
                        <a:latin typeface="Cambria Math" panose="02040503050406030204" pitchFamily="18" charset="0"/>
                        <a:ea typeface="微软雅黑" panose="020B0503020204020204" pitchFamily="34" charset="-122"/>
                        <a:cs typeface="Times New Roman" panose="02020603050405020304" pitchFamily="18" charset="0"/>
                      </a:rPr>
                      <m:t> </m:t>
                    </m:r>
                    <m:r>
                      <a:rPr lang="zh-CN" altLang="en-US" sz="2400" b="1" i="1" dirty="0" smtClean="0">
                        <a:effectLst/>
                        <a:latin typeface="Cambria Math" panose="02040503050406030204" pitchFamily="18" charset="0"/>
                        <a:ea typeface="微软雅黑" panose="020B0503020204020204" pitchFamily="34" charset="-122"/>
                        <a:cs typeface="Times New Roman" panose="02020603050405020304" pitchFamily="18" charset="0"/>
                        <a:sym typeface="Symbol" panose="05050102010706020507" pitchFamily="18" charset="2"/>
                      </a:rPr>
                      <m:t>𝝁</m:t>
                    </m:r>
                    <m:r>
                      <a:rPr lang="en-US" altLang="zh-CN" sz="2400" b="1" i="1" dirty="0">
                        <a:effectLst/>
                        <a:latin typeface="Cambria Math" panose="02040503050406030204" pitchFamily="18" charset="0"/>
                        <a:ea typeface="微软雅黑" panose="020B0503020204020204" pitchFamily="34" charset="-122"/>
                        <a:cs typeface="Times New Roman" panose="02020603050405020304" pitchFamily="18" charset="0"/>
                      </a:rPr>
                      <m:t> = </m:t>
                    </m:r>
                    <m:r>
                      <a:rPr lang="zh-CN" altLang="en-US" sz="2400" b="1" i="1" dirty="0" smtClean="0">
                        <a:effectLst/>
                        <a:latin typeface="Cambria Math" panose="02040503050406030204" pitchFamily="18" charset="0"/>
                        <a:ea typeface="微软雅黑" panose="020B0503020204020204" pitchFamily="34" charset="-122"/>
                        <a:cs typeface="Times New Roman" panose="02020603050405020304" pitchFamily="18" charset="0"/>
                        <a:sym typeface="Symbol" panose="05050102010706020507" pitchFamily="18" charset="2"/>
                      </a:rPr>
                      <m:t>𝝁</m:t>
                    </m:r>
                    <m:r>
                      <a:rPr lang="en-US" altLang="zh-CN" sz="2400" b="1" i="1" dirty="0">
                        <a:effectLst/>
                        <a:latin typeface="Cambria Math" panose="02040503050406030204" pitchFamily="18" charset="0"/>
                        <a:ea typeface="微软雅黑" panose="020B0503020204020204" pitchFamily="34" charset="-122"/>
                        <a:cs typeface="Times New Roman" panose="02020603050405020304" pitchFamily="18" charset="0"/>
                      </a:rPr>
                      <m:t> </m:t>
                    </m:r>
                    <m:r>
                      <a:rPr lang="zh-CN" altLang="en-US" sz="2400" b="1" i="1" dirty="0">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所以，我们有：</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err="1">
                    <a:effectLst/>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2400" b="1" baseline="-25000" dirty="0" err="1">
                    <a:effectLst/>
                    <a:latin typeface="Times New Roman" panose="02020603050405020304" pitchFamily="18" charset="0"/>
                    <a:ea typeface="微软雅黑" panose="020B0503020204020204" pitchFamily="34" charset="-122"/>
                    <a:cs typeface="Times New Roman" panose="02020603050405020304" pitchFamily="18" charset="0"/>
                  </a:rPr>
                  <a:t>1</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err="1">
                    <a:effectLst/>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2400" b="1" baseline="-25000" dirty="0" err="1">
                    <a:effectLst/>
                    <a:latin typeface="Times New Roman" panose="02020603050405020304" pitchFamily="18" charset="0"/>
                    <a:ea typeface="微软雅黑" panose="020B0503020204020204" pitchFamily="34" charset="-122"/>
                    <a:cs typeface="Times New Roman" panose="02020603050405020304" pitchFamily="18" charset="0"/>
                  </a:rPr>
                  <a:t>2</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dirty="0" err="1">
                    <a:effectLst/>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2400" b="1" baseline="-25000" dirty="0" err="1">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上的所有基本支持函数和 </a:t>
                </a:r>
                <a14:m>
                  <m:oMath xmlns:m="http://schemas.openxmlformats.org/officeDocument/2006/math">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sym typeface="Symbol" panose="05050102010706020507" pitchFamily="18" charset="2"/>
                      </a:rPr>
                      <m:t></m:t>
                    </m:r>
                  </m:oMath>
                </a14:m>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，构成一个无穷有壹的</a:t>
                </a:r>
                <a:r>
                  <a:rPr lang="zh-CN" altLang="zh-CN"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阿贝尔半群</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a:t>
                </a:r>
                <a:endParaRPr lang="zh-CN" altLang="zh-CN" sz="24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00000"/>
                  </a:lnSpc>
                  <a:spcBef>
                    <a:spcPts val="600"/>
                  </a:spcBef>
                  <a:buNone/>
                </a:pPr>
                <a:endParaRPr lang="en-US" altLang="zh-CN" sz="2400" b="1"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FAA43BCC-C60C-44E6-A203-C635002B3E8F}"/>
                  </a:ext>
                </a:extLst>
              </p:cNvPr>
              <p:cNvSpPr>
                <a:spLocks noGrp="1" noRot="1" noChangeAspect="1" noMove="1" noResize="1" noEditPoints="1" noAdjustHandles="1" noChangeArrowheads="1" noChangeShapeType="1" noTextEdit="1"/>
              </p:cNvSpPr>
              <p:nvPr>
                <p:ph idx="1"/>
              </p:nvPr>
            </p:nvSpPr>
            <p:spPr>
              <a:xfrm>
                <a:off x="838200" y="1451946"/>
                <a:ext cx="11250953" cy="5406054"/>
              </a:xfrm>
              <a:blipFill>
                <a:blip r:embed="rId4"/>
                <a:stretch>
                  <a:fillRect l="-867" r="-271" b="-1466"/>
                </a:stretch>
              </a:blipFill>
            </p:spPr>
            <p:txBody>
              <a:bodyPr/>
              <a:lstStyle/>
              <a:p>
                <a:r>
                  <a:rPr lang="zh-CN" altLang="en-US">
                    <a:noFill/>
                  </a:rPr>
                  <a:t> </a:t>
                </a:r>
              </a:p>
            </p:txBody>
          </p:sp>
        </mc:Fallback>
      </mc:AlternateContent>
      <p:graphicFrame>
        <p:nvGraphicFramePr>
          <p:cNvPr id="9" name="对象 8">
            <a:extLst>
              <a:ext uri="{FF2B5EF4-FFF2-40B4-BE49-F238E27FC236}">
                <a16:creationId xmlns:a16="http://schemas.microsoft.com/office/drawing/2014/main" id="{93FFBF4D-4ADF-45BD-9549-257E912570B6}"/>
              </a:ext>
            </a:extLst>
          </p:cNvPr>
          <p:cNvGraphicFramePr>
            <a:graphicFrameLocks noChangeAspect="1"/>
          </p:cNvGraphicFramePr>
          <p:nvPr/>
        </p:nvGraphicFramePr>
        <p:xfrm>
          <a:off x="0" y="457200"/>
          <a:ext cx="114300" cy="204788"/>
        </p:xfrm>
        <a:graphic>
          <a:graphicData uri="http://schemas.openxmlformats.org/presentationml/2006/ole">
            <mc:AlternateContent xmlns:mc="http://schemas.openxmlformats.org/markup-compatibility/2006">
              <mc:Choice xmlns:v="urn:schemas-microsoft-com:vml" Requires="v">
                <p:oleObj spid="_x0000_s23692" r:id="rId5" imgW="114201" imgH="203024" progId="Equation.3">
                  <p:embed/>
                </p:oleObj>
              </mc:Choice>
              <mc:Fallback>
                <p:oleObj r:id="rId5" imgW="114201" imgH="203024" progId="Equation.3">
                  <p:embed/>
                  <p:pic>
                    <p:nvPicPr>
                      <p:cNvPr id="9" name="对象 8">
                        <a:extLst>
                          <a:ext uri="{FF2B5EF4-FFF2-40B4-BE49-F238E27FC236}">
                            <a16:creationId xmlns:a16="http://schemas.microsoft.com/office/drawing/2014/main" id="{93FFBF4D-4ADF-45BD-9549-257E912570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57200"/>
                        <a:ext cx="114300"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a:extLst>
              <a:ext uri="{FF2B5EF4-FFF2-40B4-BE49-F238E27FC236}">
                <a16:creationId xmlns:a16="http://schemas.microsoft.com/office/drawing/2014/main" id="{D247028B-A983-4313-9D04-264BA6EBC0F7}"/>
              </a:ext>
            </a:extLst>
          </p:cNvPr>
          <p:cNvGraphicFramePr>
            <a:graphicFrameLocks noChangeAspect="1"/>
          </p:cNvGraphicFramePr>
          <p:nvPr/>
        </p:nvGraphicFramePr>
        <p:xfrm>
          <a:off x="0" y="457200"/>
          <a:ext cx="114300" cy="204788"/>
        </p:xfrm>
        <a:graphic>
          <a:graphicData uri="http://schemas.openxmlformats.org/presentationml/2006/ole">
            <mc:AlternateContent xmlns:mc="http://schemas.openxmlformats.org/markup-compatibility/2006">
              <mc:Choice xmlns:v="urn:schemas-microsoft-com:vml" Requires="v">
                <p:oleObj spid="_x0000_s23693" r:id="rId7" imgW="114201" imgH="203024" progId="Equation.2">
                  <p:embed/>
                </p:oleObj>
              </mc:Choice>
              <mc:Fallback>
                <p:oleObj r:id="rId7" imgW="114201" imgH="203024" progId="Equation.2">
                  <p:embed/>
                  <p:pic>
                    <p:nvPicPr>
                      <p:cNvPr id="5" name="对象 4">
                        <a:extLst>
                          <a:ext uri="{FF2B5EF4-FFF2-40B4-BE49-F238E27FC236}">
                            <a16:creationId xmlns:a16="http://schemas.microsoft.com/office/drawing/2014/main" id="{D247028B-A983-4313-9D04-264BA6EBC0F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457200"/>
                        <a:ext cx="114300"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33194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8A9E2-1718-4A1C-9BBC-6F0D26D4471A}"/>
              </a:ext>
            </a:extLst>
          </p:cNvPr>
          <p:cNvSpPr>
            <a:spLocks noGrp="1"/>
          </p:cNvSpPr>
          <p:nvPr>
            <p:ph type="title"/>
          </p:nvPr>
        </p:nvSpPr>
        <p:spPr/>
        <p:txBody>
          <a:bodyPr/>
          <a:lstStyle/>
          <a:p>
            <a:r>
              <a:rPr lang="en-US" altLang="zh-CN" sz="4400" b="1" dirty="0">
                <a:solidFill>
                  <a:srgbClr val="0000FF"/>
                </a:solidFill>
                <a:effectLst/>
                <a:latin typeface="宋体" panose="02010600030101010101" pitchFamily="2" charset="-122"/>
                <a:ea typeface="宋体" panose="02010600030101010101" pitchFamily="2" charset="-122"/>
              </a:rPr>
              <a:t>2.</a:t>
            </a:r>
            <a:r>
              <a:rPr lang="zh-CN" altLang="en-US" sz="4400" b="1" dirty="0">
                <a:solidFill>
                  <a:srgbClr val="0000FF"/>
                </a:solidFill>
                <a:effectLst/>
                <a:latin typeface="黑体" panose="02010609060101010101" pitchFamily="49" charset="-122"/>
                <a:ea typeface="黑体" panose="02010609060101010101" pitchFamily="49" charset="-122"/>
              </a:rPr>
              <a:t>一种简化的证据理论模型</a:t>
            </a:r>
            <a:r>
              <a:rPr lang="en-US" altLang="zh-CN" sz="4400" b="1" dirty="0" err="1">
                <a:solidFill>
                  <a:srgbClr val="0000FF"/>
                </a:solidFill>
                <a:effectLst/>
                <a:latin typeface="黑体" panose="02010609060101010101" pitchFamily="49" charset="-122"/>
                <a:ea typeface="黑体" panose="02010609060101010101" pitchFamily="49" charset="-122"/>
              </a:rPr>
              <a:t>MET1</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AA43BCC-C60C-44E6-A203-C635002B3E8F}"/>
                  </a:ext>
                </a:extLst>
              </p:cNvPr>
              <p:cNvSpPr>
                <a:spLocks noGrp="1"/>
              </p:cNvSpPr>
              <p:nvPr>
                <p:ph idx="1"/>
              </p:nvPr>
            </p:nvSpPr>
            <p:spPr>
              <a:xfrm>
                <a:off x="729276" y="1451946"/>
                <a:ext cx="11359877" cy="5406054"/>
              </a:xfrm>
            </p:spPr>
            <p:txBody>
              <a:bodyPr>
                <a:noAutofit/>
              </a:bodyPr>
              <a:lstStyle/>
              <a:p>
                <a:pPr marL="0" indent="0">
                  <a:lnSpc>
                    <a:spcPct val="125000"/>
                  </a:lnSpc>
                  <a:spcBef>
                    <a:spcPts val="0"/>
                  </a:spcBef>
                  <a:buNone/>
                </a:pPr>
                <a:r>
                  <a:rPr lang="zh-CN" altLang="en-US"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组合规则的封闭性、可交换性与可结合性</a:t>
                </a:r>
                <a:endParaRPr lang="en-US" altLang="zh-CN"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ts val="600"/>
                  </a:spcBef>
                </a:pPr>
                <a:r>
                  <a:rPr lang="zh-CN" altLang="en-US"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封闭性：</a:t>
                </a:r>
                <a:endParaRPr lang="en-US" altLang="zh-CN"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600"/>
                  </a:spcBef>
                  <a:buNone/>
                </a:pPr>
                <a:r>
                  <a:rPr lang="en-US" altLang="zh-CN"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若</a:t>
                </a:r>
                <a:r>
                  <a:rPr lang="en-US" altLang="zh-CN" sz="2400" b="1" i="1" dirty="0">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i="1" dirty="0">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b="1" i="1"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是</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S</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上的两个基本支持函数，那么</a:t>
                </a:r>
                <a:r>
                  <a:rPr lang="en-US" altLang="zh-CN" sz="2400" b="1" i="1" dirty="0">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400" b="1" i="1" dirty="0">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b="1" i="1" dirty="0">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b="1" i="1"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也是</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S</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上的基本支持函数。</a:t>
                </a:r>
                <a:endParaRPr lang="zh-CN" altLang="zh-CN" sz="24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ts val="600"/>
                  </a:spcBef>
                </a:pPr>
                <a:r>
                  <a:rPr lang="zh-CN" altLang="en-US"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可交换性：</a:t>
                </a:r>
                <a:r>
                  <a:rPr lang="en-US" altLang="zh-CN" sz="2400" b="1" i="1" dirty="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400" b="1" dirty="0">
                    <a:effectLst/>
                    <a:latin typeface="Times New Roman" panose="02020603050405020304" pitchFamily="18" charset="0"/>
                    <a:ea typeface="宋体" panose="02010600030101010101" pitchFamily="2" charset="-122"/>
                  </a:rPr>
                  <a:t> = </a:t>
                </a:r>
                <a:r>
                  <a:rPr lang="en-US" altLang="zh-CN" sz="2400" b="1" i="1" dirty="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400" b="1" i="1" dirty="0">
                    <a:effectLst/>
                    <a:latin typeface="Times New Roman" panose="02020603050405020304" pitchFamily="18" charset="0"/>
                    <a:ea typeface="宋体" panose="02010600030101010101" pitchFamily="2" charset="-122"/>
                  </a:rPr>
                  <a:t> </a:t>
                </a:r>
                <a:r>
                  <a:rPr lang="en-US" altLang="zh-CN" sz="2400" b="1" dirty="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400" b="1" i="1" dirty="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400" b="1" dirty="0">
                    <a:effectLst/>
                    <a:latin typeface="Times New Roman" panose="02020603050405020304" pitchFamily="18" charset="0"/>
                    <a:ea typeface="宋体" panose="02010600030101010101" pitchFamily="2" charset="-122"/>
                  </a:rPr>
                  <a:t> = </a:t>
                </a:r>
                <a:r>
                  <a:rPr lang="en-US" altLang="zh-CN" sz="2400" b="1" i="1" dirty="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400" b="1" dirty="0">
                    <a:effectLst/>
                    <a:latin typeface="Times New Roman" panose="02020603050405020304" pitchFamily="18" charset="0"/>
                    <a:ea typeface="宋体" panose="02010600030101010101" pitchFamily="2" charset="-122"/>
                  </a:rPr>
                  <a:t> </a:t>
                </a:r>
                <a:r>
                  <a:rPr lang="en-US" altLang="zh-CN" sz="2400" b="1" dirty="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400" b="1" dirty="0">
                    <a:effectLst/>
                    <a:latin typeface="Times New Roman" panose="02020603050405020304" pitchFamily="18" charset="0"/>
                    <a:ea typeface="宋体" panose="02010600030101010101" pitchFamily="2" charset="-122"/>
                  </a:rPr>
                  <a:t> </a:t>
                </a:r>
                <a:r>
                  <a:rPr lang="en-US" altLang="zh-CN" sz="2400" b="1" i="1" dirty="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a:p>
                <a:pPr>
                  <a:lnSpc>
                    <a:spcPct val="150000"/>
                  </a:lnSpc>
                  <a:spcBef>
                    <a:spcPts val="600"/>
                  </a:spcBef>
                </a:pPr>
                <a:r>
                  <a:rPr lang="zh-CN" altLang="en-US"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可结合性：</a:t>
                </a:r>
                <a14:m>
                  <m:oMath xmlns:m="http://schemas.openxmlformats.org/officeDocument/2006/math">
                    <m:sSup>
                      <m:sSupPr>
                        <m:ctrlPr>
                          <a:rPr lang="zh-CN" altLang="zh-CN" sz="2400" b="1" i="1" smtClean="0">
                            <a:effectLst/>
                            <a:latin typeface="Cambria Math" panose="02040503050406030204" pitchFamily="18" charset="0"/>
                            <a:ea typeface="Cambria Math" panose="02040503050406030204" pitchFamily="18" charset="0"/>
                          </a:rPr>
                        </m:ctrlPr>
                      </m:sSupPr>
                      <m:e>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𝝎</m:t>
                        </m:r>
                      </m:e>
                      <m:sup>
                        <m:r>
                          <a:rPr lang="en-US" altLang="zh-CN" sz="2400" b="1" i="1">
                            <a:effectLst/>
                            <a:latin typeface="Cambria Math" panose="02040503050406030204" pitchFamily="18" charset="0"/>
                            <a:ea typeface="宋体" panose="02010600030101010101" pitchFamily="2" charset="-122"/>
                          </a:rPr>
                          <m:t>′</m:t>
                        </m:r>
                      </m:sup>
                    </m:sSup>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𝝁</m:t>
                    </m:r>
                    <m:r>
                      <a:rPr lang="zh-CN" altLang="zh-CN" sz="2400" b="1" i="1" smtClean="0">
                        <a:effectLst/>
                        <a:latin typeface="Cambria Math" panose="02040503050406030204" pitchFamily="18" charset="0"/>
                        <a:ea typeface="MS Gothic" panose="020B0609070205080204" pitchFamily="49" charset="-128"/>
                        <a:cs typeface="MS Gothic" panose="020B0609070205080204" pitchFamily="49" charset="-128"/>
                      </a:rPr>
                      <m:t>⊗</m:t>
                    </m:r>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𝝂</m:t>
                    </m:r>
                    <m:r>
                      <a:rPr lang="zh-CN" altLang="zh-CN" sz="2400" b="1" i="1">
                        <a:effectLst/>
                        <a:latin typeface="Cambria Math" panose="02040503050406030204" pitchFamily="18" charset="0"/>
                        <a:ea typeface="MS Gothic" panose="020B0609070205080204" pitchFamily="49" charset="-128"/>
                        <a:cs typeface="MS Gothic" panose="020B0609070205080204" pitchFamily="49" charset="-128"/>
                      </a:rPr>
                      <m:t>⊗</m:t>
                    </m:r>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𝜸</m:t>
                    </m:r>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𝝁</m:t>
                    </m:r>
                    <m:r>
                      <a:rPr lang="zh-CN" altLang="zh-CN" sz="2400" b="1" i="1">
                        <a:effectLst/>
                        <a:latin typeface="Cambria Math" panose="02040503050406030204" pitchFamily="18" charset="0"/>
                        <a:ea typeface="MS Gothic" panose="020B0609070205080204" pitchFamily="49" charset="-128"/>
                        <a:cs typeface="MS Gothic" panose="020B0609070205080204" pitchFamily="49" charset="-128"/>
                      </a:rPr>
                      <m:t>⊗</m:t>
                    </m:r>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𝝂</m:t>
                    </m:r>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𝜸</m:t>
                    </m:r>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𝝁</m:t>
                    </m:r>
                    <m:r>
                      <a:rPr lang="zh-CN" altLang="zh-CN" sz="2400" b="1" i="1">
                        <a:effectLst/>
                        <a:latin typeface="Cambria Math" panose="02040503050406030204" pitchFamily="18" charset="0"/>
                        <a:ea typeface="MS Gothic" panose="020B0609070205080204" pitchFamily="49" charset="-128"/>
                        <a:cs typeface="MS Gothic" panose="020B0609070205080204" pitchFamily="49" charset="-128"/>
                      </a:rPr>
                      <m:t>⊗</m:t>
                    </m:r>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𝝂</m:t>
                    </m:r>
                    <m:r>
                      <a:rPr lang="en-US" altLang="zh-CN" sz="2400" b="1" i="1">
                        <a:effectLst/>
                        <a:latin typeface="Cambria Math" panose="02040503050406030204" pitchFamily="18" charset="0"/>
                        <a:ea typeface="宋体" panose="02010600030101010101" pitchFamily="2" charset="-122"/>
                      </a:rPr>
                      <m:t> </m:t>
                    </m:r>
                    <m:r>
                      <a:rPr lang="zh-CN" altLang="zh-CN" sz="2400" b="1" i="1">
                        <a:effectLst/>
                        <a:latin typeface="Cambria Math" panose="02040503050406030204" pitchFamily="18" charset="0"/>
                        <a:ea typeface="MS Gothic" panose="020B0609070205080204" pitchFamily="49" charset="-128"/>
                        <a:cs typeface="MS Gothic" panose="020B0609070205080204" pitchFamily="49" charset="-128"/>
                      </a:rPr>
                      <m:t>⊗</m:t>
                    </m:r>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𝜸</m:t>
                    </m:r>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m:t>
                    </m:r>
                  </m:oMath>
                </a14:m>
                <a:endParaRPr lang="en-US" altLang="zh-CN"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5000"/>
                  </a:lnSpc>
                  <a:spcBef>
                    <a:spcPts val="0"/>
                  </a:spcBef>
                </a:pPr>
                <a:endParaRPr lang="en-US" altLang="zh-CN"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00000"/>
                  </a:lnSpc>
                  <a:spcBef>
                    <a:spcPts val="600"/>
                  </a:spcBef>
                  <a:buNone/>
                </a:pPr>
                <a:endParaRPr lang="en-US" altLang="zh-CN" sz="2400" b="1"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FAA43BCC-C60C-44E6-A203-C635002B3E8F}"/>
                  </a:ext>
                </a:extLst>
              </p:cNvPr>
              <p:cNvSpPr>
                <a:spLocks noGrp="1" noRot="1" noChangeAspect="1" noMove="1" noResize="1" noEditPoints="1" noAdjustHandles="1" noChangeArrowheads="1" noChangeShapeType="1" noTextEdit="1"/>
              </p:cNvSpPr>
              <p:nvPr>
                <p:ph idx="1"/>
              </p:nvPr>
            </p:nvSpPr>
            <p:spPr>
              <a:xfrm>
                <a:off x="729276" y="1451946"/>
                <a:ext cx="11359877" cy="5406054"/>
              </a:xfrm>
              <a:blipFill>
                <a:blip r:embed="rId4"/>
                <a:stretch>
                  <a:fillRect l="-859"/>
                </a:stretch>
              </a:blipFill>
            </p:spPr>
            <p:txBody>
              <a:bodyPr/>
              <a:lstStyle/>
              <a:p>
                <a:r>
                  <a:rPr lang="zh-CN" altLang="en-US">
                    <a:noFill/>
                  </a:rPr>
                  <a:t> </a:t>
                </a:r>
              </a:p>
            </p:txBody>
          </p:sp>
        </mc:Fallback>
      </mc:AlternateContent>
      <p:graphicFrame>
        <p:nvGraphicFramePr>
          <p:cNvPr id="9" name="对象 8">
            <a:extLst>
              <a:ext uri="{FF2B5EF4-FFF2-40B4-BE49-F238E27FC236}">
                <a16:creationId xmlns:a16="http://schemas.microsoft.com/office/drawing/2014/main" id="{93FFBF4D-4ADF-45BD-9549-257E912570B6}"/>
              </a:ext>
            </a:extLst>
          </p:cNvPr>
          <p:cNvGraphicFramePr>
            <a:graphicFrameLocks noChangeAspect="1"/>
          </p:cNvGraphicFramePr>
          <p:nvPr/>
        </p:nvGraphicFramePr>
        <p:xfrm>
          <a:off x="0" y="457200"/>
          <a:ext cx="114300" cy="204788"/>
        </p:xfrm>
        <a:graphic>
          <a:graphicData uri="http://schemas.openxmlformats.org/presentationml/2006/ole">
            <mc:AlternateContent xmlns:mc="http://schemas.openxmlformats.org/markup-compatibility/2006">
              <mc:Choice xmlns:v="urn:schemas-microsoft-com:vml" Requires="v">
                <p:oleObj spid="_x0000_s24710" r:id="rId5" imgW="114201" imgH="203024" progId="Equation.3">
                  <p:embed/>
                </p:oleObj>
              </mc:Choice>
              <mc:Fallback>
                <p:oleObj r:id="rId5" imgW="114201" imgH="203024" progId="Equation.3">
                  <p:embed/>
                  <p:pic>
                    <p:nvPicPr>
                      <p:cNvPr id="9" name="对象 8">
                        <a:extLst>
                          <a:ext uri="{FF2B5EF4-FFF2-40B4-BE49-F238E27FC236}">
                            <a16:creationId xmlns:a16="http://schemas.microsoft.com/office/drawing/2014/main" id="{93FFBF4D-4ADF-45BD-9549-257E912570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57200"/>
                        <a:ext cx="114300"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a:extLst>
              <a:ext uri="{FF2B5EF4-FFF2-40B4-BE49-F238E27FC236}">
                <a16:creationId xmlns:a16="http://schemas.microsoft.com/office/drawing/2014/main" id="{D247028B-A983-4313-9D04-264BA6EBC0F7}"/>
              </a:ext>
            </a:extLst>
          </p:cNvPr>
          <p:cNvGraphicFramePr>
            <a:graphicFrameLocks noChangeAspect="1"/>
          </p:cNvGraphicFramePr>
          <p:nvPr/>
        </p:nvGraphicFramePr>
        <p:xfrm>
          <a:off x="0" y="457200"/>
          <a:ext cx="114300" cy="204788"/>
        </p:xfrm>
        <a:graphic>
          <a:graphicData uri="http://schemas.openxmlformats.org/presentationml/2006/ole">
            <mc:AlternateContent xmlns:mc="http://schemas.openxmlformats.org/markup-compatibility/2006">
              <mc:Choice xmlns:v="urn:schemas-microsoft-com:vml" Requires="v">
                <p:oleObj spid="_x0000_s24711" r:id="rId7" imgW="114201" imgH="203024" progId="Equation.2">
                  <p:embed/>
                </p:oleObj>
              </mc:Choice>
              <mc:Fallback>
                <p:oleObj r:id="rId7" imgW="114201" imgH="203024" progId="Equation.2">
                  <p:embed/>
                  <p:pic>
                    <p:nvPicPr>
                      <p:cNvPr id="5" name="对象 4">
                        <a:extLst>
                          <a:ext uri="{FF2B5EF4-FFF2-40B4-BE49-F238E27FC236}">
                            <a16:creationId xmlns:a16="http://schemas.microsoft.com/office/drawing/2014/main" id="{D247028B-A983-4313-9D04-264BA6EBC0F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457200"/>
                        <a:ext cx="114300"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804576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8A9E2-1718-4A1C-9BBC-6F0D26D4471A}"/>
              </a:ext>
            </a:extLst>
          </p:cNvPr>
          <p:cNvSpPr>
            <a:spLocks noGrp="1"/>
          </p:cNvSpPr>
          <p:nvPr>
            <p:ph type="title"/>
          </p:nvPr>
        </p:nvSpPr>
        <p:spPr/>
        <p:txBody>
          <a:bodyPr/>
          <a:lstStyle/>
          <a:p>
            <a:r>
              <a:rPr lang="en-US" altLang="zh-CN" sz="4400" b="1" dirty="0">
                <a:solidFill>
                  <a:srgbClr val="0000FF"/>
                </a:solidFill>
                <a:effectLst/>
                <a:latin typeface="宋体" panose="02010600030101010101" pitchFamily="2" charset="-122"/>
                <a:ea typeface="宋体" panose="02010600030101010101" pitchFamily="2" charset="-122"/>
              </a:rPr>
              <a:t>2.</a:t>
            </a:r>
            <a:r>
              <a:rPr lang="zh-CN" altLang="en-US" sz="4400" b="1" dirty="0">
                <a:solidFill>
                  <a:srgbClr val="0000FF"/>
                </a:solidFill>
                <a:effectLst/>
                <a:latin typeface="黑体" panose="02010609060101010101" pitchFamily="49" charset="-122"/>
                <a:ea typeface="黑体" panose="02010609060101010101" pitchFamily="49" charset="-122"/>
              </a:rPr>
              <a:t>一种简化的证据理论模型</a:t>
            </a:r>
            <a:r>
              <a:rPr lang="en-US" altLang="zh-CN" sz="4400" b="1" dirty="0" err="1">
                <a:solidFill>
                  <a:srgbClr val="0000FF"/>
                </a:solidFill>
                <a:effectLst/>
                <a:latin typeface="黑体" panose="02010609060101010101" pitchFamily="49" charset="-122"/>
                <a:ea typeface="黑体" panose="02010609060101010101" pitchFamily="49" charset="-122"/>
              </a:rPr>
              <a:t>MET1</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AA43BCC-C60C-44E6-A203-C635002B3E8F}"/>
                  </a:ext>
                </a:extLst>
              </p:cNvPr>
              <p:cNvSpPr>
                <a:spLocks noGrp="1"/>
              </p:cNvSpPr>
              <p:nvPr>
                <p:ph idx="1"/>
              </p:nvPr>
            </p:nvSpPr>
            <p:spPr>
              <a:xfrm>
                <a:off x="729277" y="1451946"/>
                <a:ext cx="5947294" cy="5406054"/>
              </a:xfrm>
            </p:spPr>
            <p:txBody>
              <a:bodyPr>
                <a:noAutofit/>
              </a:bodyPr>
              <a:lstStyle/>
              <a:p>
                <a:pPr>
                  <a:lnSpc>
                    <a:spcPct val="150000"/>
                  </a:lnSpc>
                  <a:spcBef>
                    <a:spcPts val="600"/>
                  </a:spcBef>
                </a:pPr>
                <a:r>
                  <a:rPr lang="zh-CN"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关于</a:t>
                </a:r>
                <a:r>
                  <a:rPr lang="en-US"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A</a:t>
                </a:r>
                <a:r>
                  <a:rPr lang="zh-CN"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的 </a:t>
                </a:r>
                <a:r>
                  <a:rPr lang="en-US"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b="1" i="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支持函数</a:t>
                </a:r>
                <a:r>
                  <a:rPr lang="zh-CN" altLang="en-US"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对于 </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 A </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 S , </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定义关于</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A</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的 </a:t>
                </a:r>
                <a:r>
                  <a:rPr lang="en-US" altLang="zh-CN" sz="2400" b="1" i="1" dirty="0">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支持函数</a:t>
                </a:r>
                <a14:m>
                  <m:oMath xmlns:m="http://schemas.openxmlformats.org/officeDocument/2006/math">
                    <m:r>
                      <a:rPr lang="en-US" altLang="zh-CN" sz="2400" b="1" i="1" smtClean="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𝝋</m:t>
                    </m:r>
                    <m:r>
                      <a:rPr lang="en-US" altLang="zh-CN" sz="2400" b="1" i="1" smtClean="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b="1" i="1" smtClean="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𝑨</m:t>
                    </m:r>
                    <m:r>
                      <a:rPr lang="en-US" altLang="zh-CN" sz="2400" b="1" i="1" smtClean="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nary>
                      <m:naryPr>
                        <m:chr m:val="∑"/>
                        <m:supHide m:val="on"/>
                        <m:ctrlPr>
                          <a:rPr lang="zh-CN" altLang="zh-CN" sz="2400" b="1" i="1">
                            <a:solidFill>
                              <a:srgbClr val="FF0000"/>
                            </a:solidFill>
                            <a:effectLst/>
                            <a:latin typeface="Cambria Math" panose="02040503050406030204" pitchFamily="18" charset="0"/>
                            <a:ea typeface="Cambria Math" panose="02040503050406030204" pitchFamily="18" charset="0"/>
                          </a:rPr>
                        </m:ctrlPr>
                      </m:naryPr>
                      <m:sub>
                        <m:r>
                          <a:rPr lang="en-US" altLang="zh-CN" sz="2400" b="1"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𝒂</m:t>
                        </m:r>
                        <m:r>
                          <a:rPr lang="zh-CN" altLang="zh-CN" sz="2400" b="1" i="1">
                            <a:solidFill>
                              <a:srgbClr val="FF0000"/>
                            </a:solidFill>
                            <a:effectLst/>
                            <a:latin typeface="Cambria Math" panose="02040503050406030204" pitchFamily="18" charset="0"/>
                            <a:ea typeface="宋体" panose="02010600030101010101" pitchFamily="2" charset="-122"/>
                            <a:cs typeface="宋体" panose="02010600030101010101" pitchFamily="2" charset="-122"/>
                          </a:rPr>
                          <m:t>∈</m:t>
                        </m:r>
                        <m:r>
                          <a:rPr lang="en-US" altLang="zh-CN" sz="2400" b="1"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𝑨</m:t>
                        </m:r>
                      </m:sub>
                      <m:sup/>
                      <m:e>
                        <m:r>
                          <a:rPr lang="en-US" altLang="zh-CN" sz="2400" b="1"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𝝁</m:t>
                        </m:r>
                        <m:r>
                          <a:rPr lang="en-US" altLang="zh-CN" sz="2400" b="1"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b="1"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𝒂</m:t>
                        </m:r>
                        <m:r>
                          <a:rPr lang="en-US" altLang="zh-CN" sz="2400" b="1"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e>
                    </m:nary>
                  </m:oMath>
                </a14:m>
                <a:r>
                  <a:rPr lang="en-US" altLang="zh-CN" sz="2400"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ea typeface="宋体" panose="02010600030101010101" pitchFamily="2" charset="-122"/>
                    <a:cs typeface="Times New Roman" panose="02020603050405020304" pitchFamily="18" charset="0"/>
                  </a:rPr>
                  <a:t> </a:t>
                </a:r>
                <a14:m>
                  <m:oMath xmlns:m="http://schemas.openxmlformats.org/officeDocument/2006/math">
                    <m:r>
                      <a:rPr lang="en-US" altLang="zh-CN" sz="2400" b="1" i="1">
                        <a:latin typeface="Cambria Math" panose="02040503050406030204" pitchFamily="18" charset="0"/>
                        <a:ea typeface="宋体" panose="02010600030101010101" pitchFamily="2" charset="-122"/>
                        <a:cs typeface="Times New Roman" panose="02020603050405020304" pitchFamily="18" charset="0"/>
                      </a:rPr>
                      <m:t>𝝋</m:t>
                    </m:r>
                    <m:r>
                      <a:rPr lang="en-US" altLang="zh-CN" sz="2400" b="1" i="1">
                        <a:latin typeface="Cambria Math" panose="02040503050406030204" pitchFamily="18" charset="0"/>
                        <a:ea typeface="宋体" panose="02010600030101010101" pitchFamily="2" charset="-122"/>
                        <a:cs typeface="Times New Roman" panose="02020603050405020304" pitchFamily="18" charset="0"/>
                      </a:rPr>
                      <m:t>(</m:t>
                    </m:r>
                    <m:r>
                      <a:rPr lang="en-US" altLang="zh-CN" sz="2400" b="1" i="1">
                        <a:latin typeface="Cambria Math" panose="02040503050406030204" pitchFamily="18" charset="0"/>
                        <a:ea typeface="宋体" panose="02010600030101010101" pitchFamily="2" charset="-122"/>
                        <a:cs typeface="Times New Roman" panose="02020603050405020304" pitchFamily="18" charset="0"/>
                      </a:rPr>
                      <m:t>𝑨</m:t>
                    </m:r>
                    <m:r>
                      <a:rPr lang="en-US" altLang="zh-CN" sz="2400" b="1" i="1">
                        <a:latin typeface="Cambria Math" panose="02040503050406030204" pitchFamily="18" charset="0"/>
                        <a:ea typeface="宋体" panose="02010600030101010101" pitchFamily="2" charset="-122"/>
                        <a:cs typeface="Times New Roman" panose="02020603050405020304" pitchFamily="18" charset="0"/>
                      </a:rPr>
                      <m:t>)</m:t>
                    </m:r>
                  </m:oMath>
                </a14:m>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对应于</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D-S </a:t>
                </a:r>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理论中的</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Bel , </a:t>
                </a:r>
                <a:r>
                  <a:rPr lang="en-US" altLang="zh-CN" sz="2400" b="1" dirty="0" err="1">
                    <a:latin typeface="Times New Roman" panose="02020603050405020304" pitchFamily="18" charset="0"/>
                    <a:ea typeface="微软雅黑" panose="020B0503020204020204" pitchFamily="34" charset="-122"/>
                    <a:cs typeface="Times New Roman" panose="02020603050405020304" pitchFamily="18" charset="0"/>
                  </a:rPr>
                  <a:t>Spt</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 Belief </a:t>
                </a:r>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函数</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p>
              <a:p>
                <a:pPr>
                  <a:lnSpc>
                    <a:spcPct val="150000"/>
                  </a:lnSpc>
                  <a:spcBef>
                    <a:spcPts val="600"/>
                  </a:spcBef>
                </a:pPr>
                <a:r>
                  <a:rPr lang="zh-CN" altLang="zh-CN"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关于</a:t>
                </a:r>
                <a:r>
                  <a:rPr lang="en-US" altLang="zh-CN"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a:t>
                </a:r>
                <a:r>
                  <a:rPr lang="zh-CN" altLang="zh-CN"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的 </a:t>
                </a:r>
                <a:r>
                  <a:rPr lang="en-US" altLang="zh-CN"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不反对函数</a:t>
                </a:r>
                <a:r>
                  <a:rPr lang="en-US" altLang="zh-CN"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plausibility</a:t>
                </a:r>
                <a:r>
                  <a:rPr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b="1" i="1" dirty="0"/>
              </a:p>
              <a:p>
                <a:pPr marL="0" indent="0">
                  <a:lnSpc>
                    <a:spcPct val="100000"/>
                  </a:lnSpc>
                  <a:spcBef>
                    <a:spcPts val="0"/>
                  </a:spcBef>
                  <a:buNone/>
                </a:pPr>
                <a14:m>
                  <m:oMathPara xmlns:m="http://schemas.openxmlformats.org/officeDocument/2006/math">
                    <m:oMathParaPr>
                      <m:jc m:val="centerGroup"/>
                    </m:oMathParaPr>
                    <m:oMath xmlns:m="http://schemas.openxmlformats.org/officeDocument/2006/math">
                      <m:r>
                        <a:rPr lang="en-US" altLang="zh-CN" sz="2400" b="1" i="1" smtClean="0">
                          <a:solidFill>
                            <a:srgbClr val="FF0000"/>
                          </a:solidFill>
                          <a:latin typeface="Cambria Math" panose="02040503050406030204" pitchFamily="18" charset="0"/>
                        </a:rPr>
                        <m:t>𝝍</m:t>
                      </m:r>
                      <m:r>
                        <a:rPr lang="en-US" altLang="zh-CN" sz="2400" b="1"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b="1"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𝑨</m:t>
                      </m:r>
                      <m:r>
                        <a:rPr lang="en-US" altLang="zh-CN" sz="2400" b="1"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b="1"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𝝁</m:t>
                      </m:r>
                      <m:r>
                        <a:rPr lang="en-US" altLang="zh-CN" sz="2400" b="1"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bar>
                        <m:barPr>
                          <m:pos m:val="top"/>
                          <m:ctrlPr>
                            <a:rPr lang="zh-CN" altLang="zh-CN" sz="2400" b="1" i="1">
                              <a:solidFill>
                                <a:srgbClr val="FF0000"/>
                              </a:solidFill>
                              <a:effectLst/>
                              <a:latin typeface="Cambria Math" panose="02040503050406030204" pitchFamily="18" charset="0"/>
                              <a:ea typeface="Cambria Math" panose="02040503050406030204" pitchFamily="18" charset="0"/>
                            </a:rPr>
                          </m:ctrlPr>
                        </m:barPr>
                        <m:e>
                          <m:r>
                            <a:rPr lang="en-US" altLang="zh-CN" sz="2400" b="1"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𝑺</m:t>
                          </m:r>
                        </m:e>
                      </m:bar>
                      <m:r>
                        <a:rPr lang="en-US" altLang="zh-CN" sz="2400" b="1"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b="1"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𝝋</m:t>
                      </m:r>
                      <m:r>
                        <a:rPr lang="en-US" altLang="zh-CN" sz="2400" b="1"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b="1"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𝑨</m:t>
                      </m:r>
                      <m:r>
                        <a:rPr lang="en-US" altLang="zh-CN" sz="2400" b="1" i="1" smtClean="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𝟏</m:t>
                      </m:r>
                      <m:r>
                        <a:rPr lang="en-US" altLang="zh-CN" sz="2400" b="1" i="1">
                          <a:effectLst/>
                          <a:latin typeface="Cambria Math" panose="02040503050406030204" pitchFamily="18" charset="0"/>
                          <a:ea typeface="宋体" panose="02010600030101010101" pitchFamily="2" charset="-122"/>
                        </a:rPr>
                        <m:t>−</m:t>
                      </m:r>
                      <m:nary>
                        <m:naryPr>
                          <m:chr m:val="∑"/>
                          <m:supHide m:val="on"/>
                          <m:ctrlPr>
                            <a:rPr lang="zh-CN" altLang="zh-CN" sz="2400" b="1" i="1">
                              <a:effectLst/>
                              <a:latin typeface="Cambria Math" panose="02040503050406030204" pitchFamily="18" charset="0"/>
                              <a:ea typeface="Cambria Math" panose="02040503050406030204" pitchFamily="18" charset="0"/>
                            </a:rPr>
                          </m:ctrlPr>
                        </m:naryPr>
                        <m:sub>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𝒂</m:t>
                          </m:r>
                          <m:r>
                            <a:rPr lang="zh-CN" altLang="zh-CN" sz="2400" b="1" i="1">
                              <a:effectLst/>
                              <a:latin typeface="Cambria Math" panose="02040503050406030204" pitchFamily="18" charset="0"/>
                              <a:ea typeface="宋体" panose="02010600030101010101" pitchFamily="2" charset="-122"/>
                              <a:cs typeface="宋体" panose="02010600030101010101" pitchFamily="2" charset="-122"/>
                            </a:rPr>
                            <m:t>∈</m:t>
                          </m:r>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𝑺</m:t>
                          </m:r>
                        </m:sub>
                        <m:sup/>
                        <m:e>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𝝁</m:t>
                          </m:r>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𝒂</m:t>
                          </m:r>
                          <m:r>
                            <a:rPr lang="en-US" altLang="zh-CN" sz="2400" b="1" i="1"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m:t>
                          </m:r>
                          <m:nary>
                            <m:naryPr>
                              <m:chr m:val="∑"/>
                              <m:supHide m:val="on"/>
                              <m:ctrlPr>
                                <a:rPr lang="zh-CN" altLang="zh-CN" sz="2400" b="1" i="1">
                                  <a:effectLst/>
                                  <a:latin typeface="Cambria Math" panose="02040503050406030204" pitchFamily="18" charset="0"/>
                                  <a:ea typeface="Cambria Math" panose="02040503050406030204" pitchFamily="18" charset="0"/>
                                </a:rPr>
                              </m:ctrlPr>
                            </m:naryPr>
                            <m:sub>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𝒂</m:t>
                              </m:r>
                              <m:r>
                                <a:rPr lang="zh-CN" altLang="zh-CN" sz="2400" b="1" i="1">
                                  <a:effectLst/>
                                  <a:latin typeface="Cambria Math" panose="02040503050406030204" pitchFamily="18" charset="0"/>
                                  <a:ea typeface="宋体" panose="02010600030101010101" pitchFamily="2" charset="-122"/>
                                  <a:cs typeface="宋体" panose="02010600030101010101" pitchFamily="2" charset="-122"/>
                                </a:rPr>
                                <m:t>∈</m:t>
                              </m:r>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𝑨</m:t>
                              </m:r>
                            </m:sub>
                            <m:sup/>
                            <m:e>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𝝁</m:t>
                              </m:r>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𝒂</m:t>
                              </m:r>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𝟏</m:t>
                              </m:r>
                              <m:r>
                                <a:rPr lang="en-US" altLang="zh-CN" sz="2400" b="1" i="1">
                                  <a:effectLst/>
                                  <a:latin typeface="Cambria Math" panose="02040503050406030204" pitchFamily="18" charset="0"/>
                                  <a:ea typeface="宋体" panose="02010600030101010101" pitchFamily="2" charset="-122"/>
                                </a:rPr>
                                <m:t>−</m:t>
                              </m:r>
                              <m:nary>
                                <m:naryPr>
                                  <m:chr m:val="∑"/>
                                  <m:supHide m:val="on"/>
                                  <m:ctrlPr>
                                    <a:rPr lang="zh-CN" altLang="zh-CN" sz="2400" b="1" i="1">
                                      <a:effectLst/>
                                      <a:latin typeface="Cambria Math" panose="02040503050406030204" pitchFamily="18" charset="0"/>
                                      <a:ea typeface="Cambria Math" panose="02040503050406030204" pitchFamily="18" charset="0"/>
                                    </a:rPr>
                                  </m:ctrlPr>
                                </m:naryPr>
                                <m:sub>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𝒂</m:t>
                                  </m:r>
                                  <m:r>
                                    <a:rPr lang="zh-CN" altLang="zh-CN" sz="2400" b="1" i="1">
                                      <a:effectLst/>
                                      <a:latin typeface="Cambria Math" panose="02040503050406030204" pitchFamily="18" charset="0"/>
                                      <a:ea typeface="宋体" panose="02010600030101010101" pitchFamily="2" charset="-122"/>
                                      <a:cs typeface="宋体" panose="02010600030101010101" pitchFamily="2" charset="-122"/>
                                    </a:rPr>
                                    <m:t>∈</m:t>
                                  </m:r>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𝑺</m:t>
                                  </m:r>
                                  <m:r>
                                    <a:rPr lang="en-US" altLang="zh-CN" sz="2400" b="1" i="1">
                                      <a:effectLst/>
                                      <a:latin typeface="Cambria Math" panose="02040503050406030204" pitchFamily="18" charset="0"/>
                                      <a:ea typeface="宋体" panose="02010600030101010101" pitchFamily="2" charset="-122"/>
                                    </a:rPr>
                                    <m:t>​​</m:t>
                                  </m:r>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b="1" i="1">
                                      <a:effectLst/>
                                      <a:latin typeface="Cambria Math" panose="02040503050406030204" pitchFamily="18" charset="0"/>
                                      <a:ea typeface="宋体" panose="02010600030101010101" pitchFamily="2" charset="-122"/>
                                    </a:rPr>
                                    <m:t>​</m:t>
                                  </m:r>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𝑨</m:t>
                                  </m:r>
                                </m:sub>
                                <m:sup/>
                                <m:e>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𝝁</m:t>
                                  </m:r>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𝒂</m:t>
                                  </m:r>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m:t>
                                  </m:r>
                                </m:e>
                              </m:nary>
                            </m:e>
                          </m:nary>
                        </m:e>
                      </m:nary>
                    </m:oMath>
                  </m:oMathPara>
                </a14:m>
                <a:endParaRPr lang="zh-CN" altLang="zh-CN"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00000"/>
                  </a:lnSpc>
                  <a:spcBef>
                    <a:spcPts val="600"/>
                  </a:spcBef>
                  <a:buNone/>
                </a:pP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直观上说，</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r>
                      <a:rPr lang="en-US" altLang="zh-CN" sz="2400" b="1" i="1">
                        <a:latin typeface="Cambria Math" panose="02040503050406030204" pitchFamily="18" charset="0"/>
                        <a:ea typeface="宋体" panose="02010600030101010101" pitchFamily="2" charset="-122"/>
                        <a:cs typeface="Times New Roman" panose="02020603050405020304" pitchFamily="18" charset="0"/>
                      </a:rPr>
                      <m:t>𝝋</m:t>
                    </m:r>
                    <m:r>
                      <a:rPr lang="en-US" altLang="zh-CN" sz="2400" b="1" i="1">
                        <a:latin typeface="Cambria Math" panose="02040503050406030204" pitchFamily="18" charset="0"/>
                        <a:ea typeface="宋体" panose="02010600030101010101" pitchFamily="2" charset="-122"/>
                        <a:cs typeface="Times New Roman" panose="02020603050405020304" pitchFamily="18" charset="0"/>
                      </a:rPr>
                      <m:t>(</m:t>
                    </m:r>
                    <m:r>
                      <a:rPr lang="en-US" altLang="zh-CN" sz="2400" b="1" i="1">
                        <a:latin typeface="Cambria Math" panose="02040503050406030204" pitchFamily="18" charset="0"/>
                        <a:ea typeface="宋体" panose="02010600030101010101" pitchFamily="2" charset="-122"/>
                        <a:cs typeface="Times New Roman" panose="02020603050405020304" pitchFamily="18" charset="0"/>
                      </a:rPr>
                      <m:t>𝑨</m:t>
                    </m:r>
                    <m:r>
                      <a:rPr lang="en-US" altLang="zh-CN" sz="2400" b="1" i="1">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400" b="1"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是</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中元素的 </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值总和</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r>
                      <a:rPr lang="en-US" altLang="zh-CN" sz="2400" b="1" i="1">
                        <a:latin typeface="Cambria Math" panose="02040503050406030204" pitchFamily="18" charset="0"/>
                      </a:rPr>
                      <m:t>𝝍</m:t>
                    </m:r>
                    <m:r>
                      <a:rPr lang="en-US" altLang="zh-CN" sz="2400" b="1" i="1">
                        <a:latin typeface="Cambria Math" panose="02040503050406030204" pitchFamily="18" charset="0"/>
                        <a:ea typeface="宋体" panose="02010600030101010101" pitchFamily="2" charset="-122"/>
                        <a:cs typeface="Times New Roman" panose="02020603050405020304" pitchFamily="18" charset="0"/>
                      </a:rPr>
                      <m:t>(</m:t>
                    </m:r>
                    <m:r>
                      <a:rPr lang="en-US" altLang="zh-CN" sz="2400" b="1" i="1">
                        <a:latin typeface="Cambria Math" panose="02040503050406030204" pitchFamily="18" charset="0"/>
                        <a:ea typeface="宋体" panose="02010600030101010101" pitchFamily="2" charset="-122"/>
                        <a:cs typeface="Times New Roman" panose="02020603050405020304" pitchFamily="18" charset="0"/>
                      </a:rPr>
                      <m:t>𝑨</m:t>
                    </m:r>
                    <m:r>
                      <a:rPr lang="en-US" altLang="zh-CN" sz="2400" b="1" i="1">
                        <a:latin typeface="Cambria Math" panose="02040503050406030204" pitchFamily="18" charset="0"/>
                        <a:ea typeface="宋体" panose="02010600030101010101" pitchFamily="2" charset="-122"/>
                        <a:cs typeface="Times New Roman" panose="02020603050405020304" pitchFamily="18" charset="0"/>
                      </a:rPr>
                      <m:t>)</m:t>
                    </m:r>
                    <m:r>
                      <m:rPr>
                        <m:nor/>
                      </m:rPr>
                      <a:rPr lang="zh-CN" altLang="en-US" sz="2400" b="1">
                        <a:latin typeface="Times New Roman" panose="02020603050405020304" pitchFamily="18" charset="0"/>
                        <a:ea typeface="微软雅黑" panose="020B0503020204020204" pitchFamily="34" charset="-122"/>
                        <a:cs typeface="Times New Roman" panose="02020603050405020304" pitchFamily="18" charset="0"/>
                      </a:rPr>
                      <m:t>是</m:t>
                    </m:r>
                    <m:r>
                      <m:rPr>
                        <m:nor/>
                      </m:rPr>
                      <a:rPr lang="en-US" altLang="zh-CN" sz="2400" b="1">
                        <a:latin typeface="Times New Roman" panose="02020603050405020304" pitchFamily="18" charset="0"/>
                        <a:ea typeface="微软雅黑" panose="020B0503020204020204" pitchFamily="34" charset="-122"/>
                        <a:cs typeface="Times New Roman" panose="02020603050405020304" pitchFamily="18" charset="0"/>
                      </a:rPr>
                      <m:t>1</m:t>
                    </m:r>
                    <m:r>
                      <m:rPr>
                        <m:nor/>
                      </m:rPr>
                      <a:rPr lang="zh-CN" altLang="en-US" sz="2400" b="1">
                        <a:latin typeface="Times New Roman" panose="02020603050405020304" pitchFamily="18" charset="0"/>
                        <a:ea typeface="微软雅黑" panose="020B0503020204020204" pitchFamily="34" charset="-122"/>
                        <a:cs typeface="Times New Roman" panose="02020603050405020304" pitchFamily="18" charset="0"/>
                      </a:rPr>
                      <m:t>减去</m:t>
                    </m:r>
                    <m:r>
                      <m:rPr>
                        <m:nor/>
                      </m:rPr>
                      <a:rPr lang="en-US" altLang="zh-CN" sz="2400" b="1">
                        <a:latin typeface="Times New Roman" panose="02020603050405020304" pitchFamily="18" charset="0"/>
                        <a:ea typeface="微软雅黑" panose="020B0503020204020204" pitchFamily="34" charset="-122"/>
                        <a:cs typeface="Times New Roman" panose="02020603050405020304" pitchFamily="18" charset="0"/>
                      </a:rPr>
                      <m:t>S</m:t>
                    </m:r>
                    <m:r>
                      <m:rPr>
                        <m:nor/>
                      </m:rPr>
                      <a:rPr lang="en-US" altLang="zh-CN" sz="2400" b="1" i="0" smtClean="0">
                        <a:latin typeface="Times New Roman" panose="02020603050405020304" pitchFamily="18" charset="0"/>
                        <a:ea typeface="微软雅黑" panose="020B0503020204020204" pitchFamily="34" charset="-122"/>
                        <a:cs typeface="Times New Roman" panose="02020603050405020304" pitchFamily="18" charset="0"/>
                      </a:rPr>
                      <m:t>−</m:t>
                    </m:r>
                    <m:r>
                      <m:rPr>
                        <m:nor/>
                      </m:rPr>
                      <a:rPr lang="en-US" altLang="zh-CN" sz="2400" b="1">
                        <a:latin typeface="Times New Roman" panose="02020603050405020304" pitchFamily="18" charset="0"/>
                        <a:ea typeface="微软雅黑" panose="020B0503020204020204" pitchFamily="34" charset="-122"/>
                        <a:cs typeface="Times New Roman" panose="02020603050405020304" pitchFamily="18" charset="0"/>
                      </a:rPr>
                      <m:t>A</m:t>
                    </m:r>
                    <m:r>
                      <m:rPr>
                        <m:nor/>
                      </m:rPr>
                      <a:rPr lang="zh-CN" altLang="en-US" sz="2400" b="1">
                        <a:latin typeface="Times New Roman" panose="02020603050405020304" pitchFamily="18" charset="0"/>
                        <a:ea typeface="微软雅黑" panose="020B0503020204020204" pitchFamily="34" charset="-122"/>
                        <a:cs typeface="Times New Roman" panose="02020603050405020304" pitchFamily="18" charset="0"/>
                      </a:rPr>
                      <m:t>中元素的</m:t>
                    </m:r>
                    <m:r>
                      <m:rPr>
                        <m:nor/>
                      </m:rPr>
                      <a:rPr lang="zh-CN" altLang="en-US" sz="2400" b="1">
                        <a:latin typeface="Times New Roman" panose="02020603050405020304" pitchFamily="18" charset="0"/>
                        <a:ea typeface="微软雅黑" panose="020B0503020204020204" pitchFamily="34" charset="-122"/>
                        <a:cs typeface="Times New Roman" panose="02020603050405020304" pitchFamily="18" charset="0"/>
                      </a:rPr>
                      <m:t> </m:t>
                    </m:r>
                    <m:r>
                      <m:rPr>
                        <m:nor/>
                      </m:rPr>
                      <a:rPr lang="en-US" altLang="zh-CN" sz="2400" b="1" i="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m:t></m:t>
                    </m:r>
                    <m:r>
                      <m:rPr>
                        <m:nor/>
                      </m:rPr>
                      <a:rPr lang="en-US" altLang="zh-CN" sz="2400" b="1">
                        <a:latin typeface="Times New Roman" panose="02020603050405020304" pitchFamily="18" charset="0"/>
                        <a:ea typeface="微软雅黑" panose="020B0503020204020204" pitchFamily="34" charset="-122"/>
                        <a:cs typeface="Times New Roman" panose="02020603050405020304" pitchFamily="18" charset="0"/>
                      </a:rPr>
                      <m:t> </m:t>
                    </m:r>
                    <m:r>
                      <m:rPr>
                        <m:nor/>
                      </m:rPr>
                      <a:rPr lang="zh-CN" altLang="en-US" sz="2400" b="1">
                        <a:latin typeface="Times New Roman" panose="02020603050405020304" pitchFamily="18" charset="0"/>
                        <a:ea typeface="微软雅黑" panose="020B0503020204020204" pitchFamily="34" charset="-122"/>
                        <a:cs typeface="Times New Roman" panose="02020603050405020304" pitchFamily="18" charset="0"/>
                      </a:rPr>
                      <m:t>值总和。</m:t>
                    </m:r>
                  </m:oMath>
                </a14:m>
                <a:endParaRPr lang="en-US" altLang="zh-CN" sz="2400" b="1"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FAA43BCC-C60C-44E6-A203-C635002B3E8F}"/>
                  </a:ext>
                </a:extLst>
              </p:cNvPr>
              <p:cNvSpPr>
                <a:spLocks noGrp="1" noRot="1" noChangeAspect="1" noMove="1" noResize="1" noEditPoints="1" noAdjustHandles="1" noChangeArrowheads="1" noChangeShapeType="1" noTextEdit="1"/>
              </p:cNvSpPr>
              <p:nvPr>
                <p:ph idx="1"/>
              </p:nvPr>
            </p:nvSpPr>
            <p:spPr>
              <a:xfrm>
                <a:off x="729277" y="1451946"/>
                <a:ext cx="5947294" cy="5406054"/>
              </a:xfrm>
              <a:blipFill>
                <a:blip r:embed="rId4"/>
                <a:stretch>
                  <a:fillRect l="-1641" r="-1538"/>
                </a:stretch>
              </a:blipFill>
            </p:spPr>
            <p:txBody>
              <a:bodyPr/>
              <a:lstStyle/>
              <a:p>
                <a:r>
                  <a:rPr lang="zh-CN" altLang="en-US">
                    <a:noFill/>
                  </a:rPr>
                  <a:t> </a:t>
                </a:r>
              </a:p>
            </p:txBody>
          </p:sp>
        </mc:Fallback>
      </mc:AlternateContent>
      <p:graphicFrame>
        <p:nvGraphicFramePr>
          <p:cNvPr id="9" name="对象 8">
            <a:extLst>
              <a:ext uri="{FF2B5EF4-FFF2-40B4-BE49-F238E27FC236}">
                <a16:creationId xmlns:a16="http://schemas.microsoft.com/office/drawing/2014/main" id="{93FFBF4D-4ADF-45BD-9549-257E912570B6}"/>
              </a:ext>
            </a:extLst>
          </p:cNvPr>
          <p:cNvGraphicFramePr>
            <a:graphicFrameLocks noChangeAspect="1"/>
          </p:cNvGraphicFramePr>
          <p:nvPr/>
        </p:nvGraphicFramePr>
        <p:xfrm>
          <a:off x="0" y="457200"/>
          <a:ext cx="114300" cy="204788"/>
        </p:xfrm>
        <a:graphic>
          <a:graphicData uri="http://schemas.openxmlformats.org/presentationml/2006/ole">
            <mc:AlternateContent xmlns:mc="http://schemas.openxmlformats.org/markup-compatibility/2006">
              <mc:Choice xmlns:v="urn:schemas-microsoft-com:vml" Requires="v">
                <p:oleObj spid="_x0000_s25746" r:id="rId5" imgW="114201" imgH="203024" progId="Equation.3">
                  <p:embed/>
                </p:oleObj>
              </mc:Choice>
              <mc:Fallback>
                <p:oleObj r:id="rId5" imgW="114201" imgH="203024" progId="Equation.3">
                  <p:embed/>
                  <p:pic>
                    <p:nvPicPr>
                      <p:cNvPr id="9" name="对象 8">
                        <a:extLst>
                          <a:ext uri="{FF2B5EF4-FFF2-40B4-BE49-F238E27FC236}">
                            <a16:creationId xmlns:a16="http://schemas.microsoft.com/office/drawing/2014/main" id="{93FFBF4D-4ADF-45BD-9549-257E912570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57200"/>
                        <a:ext cx="114300"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a:extLst>
              <a:ext uri="{FF2B5EF4-FFF2-40B4-BE49-F238E27FC236}">
                <a16:creationId xmlns:a16="http://schemas.microsoft.com/office/drawing/2014/main" id="{D247028B-A983-4313-9D04-264BA6EBC0F7}"/>
              </a:ext>
            </a:extLst>
          </p:cNvPr>
          <p:cNvGraphicFramePr>
            <a:graphicFrameLocks noChangeAspect="1"/>
          </p:cNvGraphicFramePr>
          <p:nvPr/>
        </p:nvGraphicFramePr>
        <p:xfrm>
          <a:off x="0" y="457200"/>
          <a:ext cx="114300" cy="204788"/>
        </p:xfrm>
        <a:graphic>
          <a:graphicData uri="http://schemas.openxmlformats.org/presentationml/2006/ole">
            <mc:AlternateContent xmlns:mc="http://schemas.openxmlformats.org/markup-compatibility/2006">
              <mc:Choice xmlns:v="urn:schemas-microsoft-com:vml" Requires="v">
                <p:oleObj spid="_x0000_s25747" r:id="rId7" imgW="114201" imgH="203024" progId="Equation.2">
                  <p:embed/>
                </p:oleObj>
              </mc:Choice>
              <mc:Fallback>
                <p:oleObj r:id="rId7" imgW="114201" imgH="203024" progId="Equation.2">
                  <p:embed/>
                  <p:pic>
                    <p:nvPicPr>
                      <p:cNvPr id="5" name="对象 4">
                        <a:extLst>
                          <a:ext uri="{FF2B5EF4-FFF2-40B4-BE49-F238E27FC236}">
                            <a16:creationId xmlns:a16="http://schemas.microsoft.com/office/drawing/2014/main" id="{D247028B-A983-4313-9D04-264BA6EBC0F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457200"/>
                        <a:ext cx="114300"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3" name="图片 12">
            <a:extLst>
              <a:ext uri="{FF2B5EF4-FFF2-40B4-BE49-F238E27FC236}">
                <a16:creationId xmlns:a16="http://schemas.microsoft.com/office/drawing/2014/main" id="{BB2E3B29-FC35-4CF0-8495-F58421154815}"/>
              </a:ext>
            </a:extLst>
          </p:cNvPr>
          <p:cNvPicPr>
            <a:picLocks noChangeAspect="1"/>
          </p:cNvPicPr>
          <p:nvPr/>
        </p:nvPicPr>
        <p:blipFill>
          <a:blip r:embed="rId9"/>
          <a:stretch>
            <a:fillRect/>
          </a:stretch>
        </p:blipFill>
        <p:spPr>
          <a:xfrm>
            <a:off x="6837442" y="1783921"/>
            <a:ext cx="4993659" cy="4412022"/>
          </a:xfrm>
          <a:prstGeom prst="rect">
            <a:avLst/>
          </a:prstGeom>
        </p:spPr>
      </p:pic>
    </p:spTree>
    <p:extLst>
      <p:ext uri="{BB962C8B-B14F-4D97-AF65-F5344CB8AC3E}">
        <p14:creationId xmlns:p14="http://schemas.microsoft.com/office/powerpoint/2010/main" val="4559471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8A9E2-1718-4A1C-9BBC-6F0D26D4471A}"/>
              </a:ext>
            </a:extLst>
          </p:cNvPr>
          <p:cNvSpPr>
            <a:spLocks noGrp="1"/>
          </p:cNvSpPr>
          <p:nvPr>
            <p:ph type="title"/>
          </p:nvPr>
        </p:nvSpPr>
        <p:spPr/>
        <p:txBody>
          <a:bodyPr/>
          <a:lstStyle/>
          <a:p>
            <a:r>
              <a:rPr lang="en-US" altLang="zh-CN" sz="4400" b="1" dirty="0">
                <a:solidFill>
                  <a:srgbClr val="0000FF"/>
                </a:solidFill>
                <a:effectLst/>
                <a:latin typeface="宋体" panose="02010600030101010101" pitchFamily="2" charset="-122"/>
                <a:ea typeface="宋体" panose="02010600030101010101" pitchFamily="2" charset="-122"/>
              </a:rPr>
              <a:t>2.</a:t>
            </a:r>
            <a:r>
              <a:rPr lang="zh-CN" altLang="en-US" sz="4400" b="1" dirty="0">
                <a:solidFill>
                  <a:srgbClr val="0000FF"/>
                </a:solidFill>
                <a:effectLst/>
                <a:latin typeface="黑体" panose="02010609060101010101" pitchFamily="49" charset="-122"/>
                <a:ea typeface="黑体" panose="02010609060101010101" pitchFamily="49" charset="-122"/>
              </a:rPr>
              <a:t>一种简化的证据理论模型</a:t>
            </a:r>
            <a:r>
              <a:rPr lang="en-US" altLang="zh-CN" sz="4400" b="1" dirty="0" err="1">
                <a:solidFill>
                  <a:srgbClr val="0000FF"/>
                </a:solidFill>
                <a:effectLst/>
                <a:latin typeface="黑体" panose="02010609060101010101" pitchFamily="49" charset="-122"/>
                <a:ea typeface="黑体" panose="02010609060101010101" pitchFamily="49" charset="-122"/>
              </a:rPr>
              <a:t>MET1</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AA43BCC-C60C-44E6-A203-C635002B3E8F}"/>
                  </a:ext>
                </a:extLst>
              </p:cNvPr>
              <p:cNvSpPr>
                <a:spLocks noGrp="1"/>
              </p:cNvSpPr>
              <p:nvPr>
                <p:ph idx="1"/>
              </p:nvPr>
            </p:nvSpPr>
            <p:spPr>
              <a:xfrm>
                <a:off x="729275" y="1451946"/>
                <a:ext cx="10874895" cy="5406054"/>
              </a:xfrm>
            </p:spPr>
            <p:txBody>
              <a:bodyPr>
                <a:noAutofit/>
              </a:bodyPr>
              <a:lstStyle/>
              <a:p>
                <a:pPr>
                  <a:lnSpc>
                    <a:spcPct val="125000"/>
                  </a:lnSpc>
                </a:pPr>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显然，对于任意</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和 </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，有</a:t>
                </a:r>
                <a14:m>
                  <m:oMath xmlns:m="http://schemas.openxmlformats.org/officeDocument/2006/math">
                    <m:r>
                      <a:rPr lang="en-US" altLang="zh-CN" sz="2400" b="1" i="1">
                        <a:solidFill>
                          <a:srgbClr val="FF0000"/>
                        </a:solidFill>
                        <a:effectLst/>
                        <a:latin typeface="Cambria Math" panose="02040503050406030204" pitchFamily="18" charset="0"/>
                        <a:ea typeface="黑体" panose="02010609060101010101" pitchFamily="49" charset="-122"/>
                      </a:rPr>
                      <m:t>𝝋</m:t>
                    </m:r>
                    <m:r>
                      <a:rPr lang="en-US" altLang="zh-CN" sz="2400" b="1" i="1">
                        <a:solidFill>
                          <a:srgbClr val="FF0000"/>
                        </a:solidFill>
                        <a:effectLst/>
                        <a:latin typeface="Cambria Math" panose="02040503050406030204" pitchFamily="18" charset="0"/>
                        <a:ea typeface="黑体" panose="02010609060101010101" pitchFamily="49" charset="-122"/>
                      </a:rPr>
                      <m:t>(</m:t>
                    </m:r>
                    <m:r>
                      <a:rPr lang="en-US" altLang="zh-CN" sz="2400" b="1" i="1">
                        <a:solidFill>
                          <a:srgbClr val="FF0000"/>
                        </a:solidFill>
                        <a:effectLst/>
                        <a:latin typeface="Cambria Math" panose="02040503050406030204" pitchFamily="18" charset="0"/>
                        <a:ea typeface="黑体" panose="02010609060101010101" pitchFamily="49" charset="-122"/>
                      </a:rPr>
                      <m:t>𝑨</m:t>
                    </m:r>
                    <m:r>
                      <a:rPr lang="en-US" altLang="zh-CN" sz="2400" b="1" i="1">
                        <a:solidFill>
                          <a:srgbClr val="FF0000"/>
                        </a:solidFill>
                        <a:effectLst/>
                        <a:latin typeface="Cambria Math" panose="02040503050406030204" pitchFamily="18" charset="0"/>
                        <a:ea typeface="黑体" panose="02010609060101010101" pitchFamily="49" charset="-122"/>
                      </a:rPr>
                      <m:t>)</m:t>
                    </m:r>
                  </m:oMath>
                </a14:m>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r>
                      <a:rPr lang="en-US" altLang="zh-CN" sz="2400" b="1" i="1">
                        <a:solidFill>
                          <a:srgbClr val="FF0000"/>
                        </a:solidFill>
                        <a:latin typeface="Cambria Math" panose="02040503050406030204" pitchFamily="18" charset="0"/>
                        <a:ea typeface="黑体" panose="02010609060101010101" pitchFamily="49" charset="-122"/>
                      </a:rPr>
                      <m:t>𝝍</m:t>
                    </m:r>
                    <m:r>
                      <a:rPr lang="en-US" altLang="zh-CN" sz="2400" b="1" i="1">
                        <a:solidFill>
                          <a:srgbClr val="FF0000"/>
                        </a:solidFill>
                        <a:latin typeface="Cambria Math" panose="02040503050406030204" pitchFamily="18" charset="0"/>
                        <a:ea typeface="黑体" panose="02010609060101010101" pitchFamily="49" charset="-122"/>
                      </a:rPr>
                      <m:t>(</m:t>
                    </m:r>
                    <m:r>
                      <a:rPr lang="en-US" altLang="zh-CN" sz="2400" b="1" i="1">
                        <a:solidFill>
                          <a:srgbClr val="FF0000"/>
                        </a:solidFill>
                        <a:latin typeface="Cambria Math" panose="02040503050406030204" pitchFamily="18" charset="0"/>
                        <a:ea typeface="黑体" panose="02010609060101010101" pitchFamily="49" charset="-122"/>
                      </a:rPr>
                      <m:t>𝑨</m:t>
                    </m:r>
                    <m:r>
                      <a:rPr lang="en-US" altLang="zh-CN" sz="2400" b="1" i="1">
                        <a:solidFill>
                          <a:srgbClr val="FF0000"/>
                        </a:solidFill>
                        <a:latin typeface="Cambria Math" panose="02040503050406030204" pitchFamily="18" charset="0"/>
                        <a:ea typeface="黑体" panose="02010609060101010101" pitchFamily="49" charset="-122"/>
                      </a:rPr>
                      <m:t>) </m:t>
                    </m:r>
                  </m:oMath>
                </a14:m>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；又对于</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S</a:t>
                </a:r>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的任意两个子集</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400" b="1" dirty="0" err="1">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400" b="1" baseline="-25000" dirty="0" err="1">
                    <a:latin typeface="Times New Roman" panose="02020603050405020304" pitchFamily="18" charset="0"/>
                    <a:ea typeface="微软雅黑" panose="020B0503020204020204" pitchFamily="34" charset="-122"/>
                    <a:cs typeface="Times New Roman" panose="02020603050405020304" pitchFamily="18" charset="0"/>
                  </a:rPr>
                  <a:t>2</a:t>
                </a:r>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我们有</a:t>
                </a:r>
                <a:endParaRPr lang="en-US" altLang="zh-CN" sz="2400" b="1" i="1" dirty="0"/>
              </a:p>
              <a:p>
                <a:pPr marL="0" indent="0">
                  <a:lnSpc>
                    <a:spcPct val="100000"/>
                  </a:lnSpc>
                  <a:spcBef>
                    <a:spcPts val="0"/>
                  </a:spcBef>
                  <a:buNone/>
                </a:pPr>
                <a14:m>
                  <m:oMathPara xmlns:m="http://schemas.openxmlformats.org/officeDocument/2006/math">
                    <m:oMathParaPr>
                      <m:jc m:val="centerGroup"/>
                    </m:oMathParaPr>
                    <m:oMath xmlns:m="http://schemas.openxmlformats.org/officeDocument/2006/math">
                      <m:r>
                        <a:rPr lang="en-US" altLang="zh-CN" sz="2400" b="1" i="1">
                          <a:latin typeface="Cambria Math" panose="02040503050406030204" pitchFamily="18" charset="0"/>
                        </a:rPr>
                        <m:t>𝝍</m:t>
                      </m:r>
                      <m:d>
                        <m:dPr>
                          <m:ctrlPr>
                            <a:rPr lang="en-US" altLang="zh-CN" sz="2400" b="1" i="1">
                              <a:latin typeface="Cambria Math" panose="02040503050406030204" pitchFamily="18" charset="0"/>
                            </a:rPr>
                          </m:ctrlPr>
                        </m:dPr>
                        <m:e>
                          <m:sSub>
                            <m:sSubPr>
                              <m:ctrlPr>
                                <a:rPr lang="zh-CN" altLang="zh-CN" sz="2400" b="1" i="1">
                                  <a:latin typeface="Cambria Math" panose="02040503050406030204" pitchFamily="18" charset="0"/>
                                </a:rPr>
                              </m:ctrlPr>
                            </m:sSubPr>
                            <m:e>
                              <m:r>
                                <a:rPr lang="en-US" altLang="zh-CN" sz="2400" b="1" i="1">
                                  <a:latin typeface="Cambria Math" panose="02040503050406030204" pitchFamily="18" charset="0"/>
                                </a:rPr>
                                <m:t>𝑨</m:t>
                              </m:r>
                            </m:e>
                            <m:sub>
                              <m:r>
                                <a:rPr lang="en-US" altLang="zh-CN" sz="2400" b="1" i="1">
                                  <a:latin typeface="Cambria Math" panose="02040503050406030204" pitchFamily="18" charset="0"/>
                                </a:rPr>
                                <m:t>𝟏</m:t>
                              </m:r>
                            </m:sub>
                          </m:sSub>
                        </m:e>
                      </m:d>
                      <m:r>
                        <a:rPr lang="en-US" altLang="zh-CN" sz="2400" b="1" i="1">
                          <a:latin typeface="Cambria Math" panose="02040503050406030204" pitchFamily="18" charset="0"/>
                        </a:rPr>
                        <m:t>−</m:t>
                      </m:r>
                      <m:r>
                        <a:rPr lang="en-US" altLang="zh-CN" sz="2400" b="1" i="1">
                          <a:latin typeface="Cambria Math" panose="02040503050406030204" pitchFamily="18" charset="0"/>
                        </a:rPr>
                        <m:t>𝝋</m:t>
                      </m:r>
                      <m:d>
                        <m:dPr>
                          <m:ctrlPr>
                            <a:rPr lang="en-US" altLang="zh-CN" sz="2400" b="1" i="1">
                              <a:latin typeface="Cambria Math" panose="02040503050406030204" pitchFamily="18" charset="0"/>
                            </a:rPr>
                          </m:ctrlPr>
                        </m:dPr>
                        <m:e>
                          <m:sSub>
                            <m:sSubPr>
                              <m:ctrlPr>
                                <a:rPr lang="zh-CN" altLang="zh-CN" sz="2400" b="1" i="1">
                                  <a:latin typeface="Cambria Math" panose="02040503050406030204" pitchFamily="18" charset="0"/>
                                </a:rPr>
                              </m:ctrlPr>
                            </m:sSubPr>
                            <m:e>
                              <m:r>
                                <a:rPr lang="en-US" altLang="zh-CN" sz="2400" b="1" i="1">
                                  <a:latin typeface="Cambria Math" panose="02040503050406030204" pitchFamily="18" charset="0"/>
                                </a:rPr>
                                <m:t>𝑨</m:t>
                              </m:r>
                            </m:e>
                            <m:sub>
                              <m:r>
                                <a:rPr lang="en-US" altLang="zh-CN" sz="2400" b="1" i="1">
                                  <a:latin typeface="Cambria Math" panose="02040503050406030204" pitchFamily="18" charset="0"/>
                                </a:rPr>
                                <m:t>𝟏</m:t>
                              </m:r>
                            </m:sub>
                          </m:sSub>
                        </m:e>
                      </m:d>
                      <m:r>
                        <a:rPr lang="en-US" altLang="zh-CN" sz="2400" b="1" i="1">
                          <a:latin typeface="Cambria Math" panose="02040503050406030204" pitchFamily="18" charset="0"/>
                        </a:rPr>
                        <m:t>= </m:t>
                      </m:r>
                      <m:r>
                        <a:rPr lang="en-US" altLang="zh-CN" sz="2400" b="1" i="1">
                          <a:latin typeface="Cambria Math" panose="02040503050406030204" pitchFamily="18" charset="0"/>
                        </a:rPr>
                        <m:t>𝝍</m:t>
                      </m:r>
                      <m:d>
                        <m:dPr>
                          <m:ctrlPr>
                            <a:rPr lang="en-US" altLang="zh-CN" sz="2400" b="1" i="1">
                              <a:latin typeface="Cambria Math" panose="02040503050406030204" pitchFamily="18" charset="0"/>
                            </a:rPr>
                          </m:ctrlPr>
                        </m:dPr>
                        <m:e>
                          <m:sSub>
                            <m:sSubPr>
                              <m:ctrlPr>
                                <a:rPr lang="zh-CN" altLang="zh-CN" sz="2400" b="1" i="1">
                                  <a:latin typeface="Cambria Math" panose="02040503050406030204" pitchFamily="18" charset="0"/>
                                </a:rPr>
                              </m:ctrlPr>
                            </m:sSubPr>
                            <m:e>
                              <m:r>
                                <a:rPr lang="en-US" altLang="zh-CN" sz="2400" b="1" i="1">
                                  <a:latin typeface="Cambria Math" panose="02040503050406030204" pitchFamily="18" charset="0"/>
                                </a:rPr>
                                <m:t>𝑨</m:t>
                              </m:r>
                            </m:e>
                            <m:sub>
                              <m:r>
                                <a:rPr lang="en-US" altLang="zh-CN" sz="2400" b="1" i="1">
                                  <a:latin typeface="Cambria Math" panose="02040503050406030204" pitchFamily="18" charset="0"/>
                                </a:rPr>
                                <m:t>𝟐</m:t>
                              </m:r>
                            </m:sub>
                          </m:sSub>
                        </m:e>
                      </m:d>
                      <m:r>
                        <a:rPr lang="en-US" altLang="zh-CN" sz="2400" b="1" i="1">
                          <a:latin typeface="Cambria Math" panose="02040503050406030204" pitchFamily="18" charset="0"/>
                        </a:rPr>
                        <m:t>−</m:t>
                      </m:r>
                      <m:r>
                        <a:rPr lang="en-US" altLang="zh-CN" sz="2400" b="1" i="1">
                          <a:latin typeface="Cambria Math" panose="02040503050406030204" pitchFamily="18" charset="0"/>
                        </a:rPr>
                        <m:t>𝝋</m:t>
                      </m:r>
                      <m:d>
                        <m:dPr>
                          <m:ctrlPr>
                            <a:rPr lang="en-US" altLang="zh-CN" sz="2400" b="1" i="1">
                              <a:latin typeface="Cambria Math" panose="02040503050406030204" pitchFamily="18" charset="0"/>
                            </a:rPr>
                          </m:ctrlPr>
                        </m:dPr>
                        <m:e>
                          <m:sSub>
                            <m:sSubPr>
                              <m:ctrlPr>
                                <a:rPr lang="zh-CN" altLang="zh-CN" sz="2400" b="1" i="1">
                                  <a:latin typeface="Cambria Math" panose="02040503050406030204" pitchFamily="18" charset="0"/>
                                </a:rPr>
                              </m:ctrlPr>
                            </m:sSubPr>
                            <m:e>
                              <m:r>
                                <a:rPr lang="en-US" altLang="zh-CN" sz="2400" b="1" i="1">
                                  <a:latin typeface="Cambria Math" panose="02040503050406030204" pitchFamily="18" charset="0"/>
                                </a:rPr>
                                <m:t>𝑨</m:t>
                              </m:r>
                            </m:e>
                            <m:sub>
                              <m:r>
                                <a:rPr lang="en-US" altLang="zh-CN" sz="2400" b="1" i="1">
                                  <a:latin typeface="Cambria Math" panose="02040503050406030204" pitchFamily="18" charset="0"/>
                                </a:rPr>
                                <m:t>𝟐</m:t>
                              </m:r>
                            </m:sub>
                          </m:sSub>
                        </m:e>
                      </m:d>
                      <m:r>
                        <a:rPr lang="en-US" altLang="zh-CN" sz="2400" b="1" i="1">
                          <a:latin typeface="Cambria Math" panose="02040503050406030204" pitchFamily="18" charset="0"/>
                        </a:rPr>
                        <m:t>= </m:t>
                      </m:r>
                      <m:r>
                        <a:rPr lang="en-US" altLang="zh-CN" sz="2400" b="1" i="1">
                          <a:latin typeface="Cambria Math" panose="02040503050406030204" pitchFamily="18" charset="0"/>
                        </a:rPr>
                        <m:t>𝝁</m:t>
                      </m:r>
                      <m:d>
                        <m:dPr>
                          <m:ctrlPr>
                            <a:rPr lang="en-US" altLang="zh-CN" sz="2400" b="1" i="1">
                              <a:latin typeface="Cambria Math" panose="02040503050406030204" pitchFamily="18" charset="0"/>
                            </a:rPr>
                          </m:ctrlPr>
                        </m:dPr>
                        <m:e>
                          <m:bar>
                            <m:barPr>
                              <m:pos m:val="top"/>
                              <m:ctrlPr>
                                <a:rPr lang="zh-CN" altLang="zh-CN" sz="2400" b="1" i="1">
                                  <a:latin typeface="Cambria Math" panose="02040503050406030204" pitchFamily="18" charset="0"/>
                                </a:rPr>
                              </m:ctrlPr>
                            </m:barPr>
                            <m:e>
                              <m:r>
                                <a:rPr lang="en-US" altLang="zh-CN" sz="2400" b="1" i="1">
                                  <a:latin typeface="Cambria Math" panose="02040503050406030204" pitchFamily="18" charset="0"/>
                                </a:rPr>
                                <m:t>𝑺</m:t>
                              </m:r>
                            </m:e>
                          </m:bar>
                        </m:e>
                      </m:d>
                    </m:oMath>
                  </m:oMathPara>
                </a14:m>
                <a:endParaRPr lang="en-US" altLang="zh-CN" sz="2400" b="1" dirty="0">
                  <a:latin typeface="Times New Roman" panose="02020603050405020304" pitchFamily="18" charset="0"/>
                </a:endParaRPr>
              </a:p>
              <a:p>
                <a:pPr>
                  <a:lnSpc>
                    <a:spcPct val="125000"/>
                  </a:lnSpc>
                  <a:spcBef>
                    <a:spcPts val="600"/>
                  </a:spcBef>
                </a:pPr>
                <a:r>
                  <a:rPr lang="zh-CN" altLang="zh-CN" sz="2400" b="1"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我们可以把 </a:t>
                </a:r>
                <a14:m>
                  <m:oMath xmlns:m="http://schemas.openxmlformats.org/officeDocument/2006/math">
                    <m:r>
                      <a:rPr lang="en-US" altLang="zh-CN" sz="2400" b="1" i="1" smtClean="0">
                        <a:solidFill>
                          <a:srgbClr val="FF0000"/>
                        </a:solidFill>
                        <a:effectLst/>
                        <a:latin typeface="Cambria Math" panose="02040503050406030204" pitchFamily="18" charset="0"/>
                        <a:ea typeface="黑体" panose="02010609060101010101" pitchFamily="49" charset="-122"/>
                      </a:rPr>
                      <m:t>𝝍</m:t>
                    </m:r>
                    <m:r>
                      <a:rPr lang="en-US" altLang="zh-CN" sz="2400" b="1" i="1" smtClean="0">
                        <a:solidFill>
                          <a:srgbClr val="FF0000"/>
                        </a:solidFill>
                        <a:effectLst/>
                        <a:latin typeface="Cambria Math" panose="02040503050406030204" pitchFamily="18" charset="0"/>
                        <a:ea typeface="黑体" panose="02010609060101010101" pitchFamily="49" charset="-122"/>
                      </a:rPr>
                      <m:t>(</m:t>
                    </m:r>
                    <m:r>
                      <a:rPr lang="en-US" altLang="zh-CN" sz="2400" b="1" i="1" smtClean="0">
                        <a:solidFill>
                          <a:srgbClr val="FF0000"/>
                        </a:solidFill>
                        <a:effectLst/>
                        <a:latin typeface="Cambria Math" panose="02040503050406030204" pitchFamily="18" charset="0"/>
                        <a:ea typeface="黑体" panose="02010609060101010101" pitchFamily="49" charset="-122"/>
                      </a:rPr>
                      <m:t>𝑨</m:t>
                    </m:r>
                    <m:r>
                      <a:rPr lang="en-US" altLang="zh-CN" sz="2400" b="1" i="1" smtClean="0">
                        <a:solidFill>
                          <a:srgbClr val="FF0000"/>
                        </a:solidFill>
                        <a:effectLst/>
                        <a:latin typeface="Cambria Math" panose="02040503050406030204" pitchFamily="18" charset="0"/>
                        <a:ea typeface="黑体" panose="02010609060101010101" pitchFamily="49" charset="-122"/>
                      </a:rPr>
                      <m:t>)−</m:t>
                    </m:r>
                    <m:r>
                      <a:rPr lang="en-US" altLang="zh-CN" sz="2400" b="1" i="1" smtClean="0">
                        <a:solidFill>
                          <a:srgbClr val="FF0000"/>
                        </a:solidFill>
                        <a:effectLst/>
                        <a:latin typeface="Cambria Math" panose="02040503050406030204" pitchFamily="18" charset="0"/>
                        <a:ea typeface="黑体" panose="02010609060101010101" pitchFamily="49" charset="-122"/>
                      </a:rPr>
                      <m:t>𝝋</m:t>
                    </m:r>
                    <m:r>
                      <a:rPr lang="en-US" altLang="zh-CN" sz="2400" b="1" i="1" smtClean="0">
                        <a:solidFill>
                          <a:srgbClr val="FF0000"/>
                        </a:solidFill>
                        <a:effectLst/>
                        <a:latin typeface="Cambria Math" panose="02040503050406030204" pitchFamily="18" charset="0"/>
                        <a:ea typeface="黑体" panose="02010609060101010101" pitchFamily="49" charset="-122"/>
                      </a:rPr>
                      <m:t>(</m:t>
                    </m:r>
                    <m:r>
                      <a:rPr lang="en-US" altLang="zh-CN" sz="2400" b="1" i="1" smtClean="0">
                        <a:solidFill>
                          <a:srgbClr val="FF0000"/>
                        </a:solidFill>
                        <a:effectLst/>
                        <a:latin typeface="Cambria Math" panose="02040503050406030204" pitchFamily="18" charset="0"/>
                        <a:ea typeface="黑体" panose="02010609060101010101" pitchFamily="49" charset="-122"/>
                      </a:rPr>
                      <m:t>𝑨</m:t>
                    </m:r>
                    <m:r>
                      <a:rPr lang="en-US" altLang="zh-CN" sz="2400" b="1" i="1" smtClean="0">
                        <a:solidFill>
                          <a:srgbClr val="FF0000"/>
                        </a:solidFill>
                        <a:effectLst/>
                        <a:latin typeface="Cambria Math" panose="02040503050406030204" pitchFamily="18" charset="0"/>
                        <a:ea typeface="黑体" panose="02010609060101010101" pitchFamily="49" charset="-122"/>
                      </a:rPr>
                      <m:t>)</m:t>
                    </m:r>
                  </m:oMath>
                </a14:m>
                <a:r>
                  <a:rPr lang="en-US" altLang="zh-CN" sz="2400" b="1"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b="1"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看成是对</a:t>
                </a:r>
                <a:r>
                  <a:rPr lang="en-US" altLang="zh-CN" sz="2400" b="1"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A</a:t>
                </a:r>
                <a:r>
                  <a:rPr lang="zh-CN" altLang="zh-CN" sz="2400" b="1"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无知的程度。</a:t>
                </a:r>
                <a:endParaRPr lang="zh-CN" altLang="zh-CN" sz="24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ts val="600"/>
                  </a:spcBef>
                </a:pPr>
                <a:r>
                  <a:rPr lang="zh-CN" altLang="en-US" sz="2400" b="1"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在应用中，称集合</a:t>
                </a:r>
                <a:r>
                  <a:rPr lang="en-US" altLang="zh-CN" sz="2400" b="1"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S</a:t>
                </a:r>
                <a:r>
                  <a:rPr lang="zh-CN" altLang="en-US" sz="2400" b="1"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为一个“</a:t>
                </a:r>
                <a:r>
                  <a:rPr lang="zh-CN" altLang="en-US"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概念</a:t>
                </a:r>
                <a:r>
                  <a:rPr lang="zh-CN" altLang="en-US" sz="2400" b="1"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设</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X</a:t>
                </a:r>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是</a:t>
                </a:r>
                <a14:m>
                  <m:oMath xmlns:m="http://schemas.openxmlformats.org/officeDocument/2006/math">
                    <m:sSup>
                      <m:sSupPr>
                        <m:ctrlPr>
                          <a:rPr lang="en-US" altLang="zh-CN" sz="2400" b="1" i="1" smtClean="0">
                            <a:latin typeface="Cambria Math" panose="02040503050406030204" pitchFamily="18" charset="0"/>
                          </a:rPr>
                        </m:ctrlPr>
                      </m:sSupPr>
                      <m:e>
                        <m:r>
                          <a:rPr lang="en-US" altLang="zh-CN" sz="2400" b="1" i="1" smtClean="0">
                            <a:latin typeface="Cambria Math" panose="02040503050406030204" pitchFamily="18" charset="0"/>
                          </a:rPr>
                          <m:t>𝟐</m:t>
                        </m:r>
                      </m:e>
                      <m:sup>
                        <m:r>
                          <a:rPr lang="en-US" altLang="zh-CN" sz="2400" b="1" i="1">
                            <a:latin typeface="Cambria Math" panose="02040503050406030204" pitchFamily="18" charset="0"/>
                          </a:rPr>
                          <m:t>𝑺</m:t>
                        </m:r>
                      </m:sup>
                    </m:sSup>
                    <m:r>
                      <a:rPr lang="en-US" altLang="zh-CN" sz="2400" b="1" i="1" smtClean="0">
                        <a:latin typeface="Cambria Math" panose="02040503050406030204" pitchFamily="18" charset="0"/>
                        <a:ea typeface="Cambria Math" panose="02040503050406030204" pitchFamily="18" charset="0"/>
                      </a:rPr>
                      <m:t>∪</m:t>
                    </m:r>
                    <m:r>
                      <a:rPr lang="en-US" altLang="zh-CN" sz="2400" b="1" i="1">
                        <a:latin typeface="Cambria Math" panose="02040503050406030204" pitchFamily="18" charset="0"/>
                        <a:ea typeface="Cambria Math" panose="02040503050406030204" pitchFamily="18" charset="0"/>
                      </a:rPr>
                      <m:t>{</m:t>
                    </m:r>
                    <m:acc>
                      <m:accPr>
                        <m:chr m:val="̅"/>
                        <m:ctrlPr>
                          <a:rPr lang="en-US" altLang="zh-CN" sz="2400" b="1" i="1" smtClean="0">
                            <a:latin typeface="Cambria Math" panose="02040503050406030204" pitchFamily="18" charset="0"/>
                            <a:ea typeface="Cambria Math" panose="02040503050406030204" pitchFamily="18" charset="0"/>
                          </a:rPr>
                        </m:ctrlPr>
                      </m:accPr>
                      <m:e>
                        <m:r>
                          <a:rPr lang="en-US" altLang="zh-CN" sz="2400" b="1" i="1" smtClean="0">
                            <a:latin typeface="Cambria Math" panose="02040503050406030204" pitchFamily="18" charset="0"/>
                            <a:ea typeface="Cambria Math" panose="02040503050406030204" pitchFamily="18" charset="0"/>
                          </a:rPr>
                          <m:t>𝑺</m:t>
                        </m:r>
                      </m:e>
                    </m:acc>
                    <m:r>
                      <a:rPr lang="en-US" altLang="zh-CN" sz="2400" b="1" i="1">
                        <a:latin typeface="Cambria Math" panose="02040503050406030204" pitchFamily="18" charset="0"/>
                        <a:ea typeface="Cambria Math" panose="02040503050406030204" pitchFamily="18" charset="0"/>
                      </a:rPr>
                      <m:t>}</m:t>
                    </m:r>
                  </m:oMath>
                </a14:m>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上的一个变量，称</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X = A</a:t>
                </a:r>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为一个命题（简记为</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），表示 “</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S</a:t>
                </a:r>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是</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命题</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的不确定性值</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r>
                      <a:rPr lang="en-US" altLang="zh-CN" sz="2400" b="1" i="0" smtClean="0">
                        <a:solidFill>
                          <a:srgbClr val="FF0000"/>
                        </a:solidFill>
                        <a:latin typeface="Cambria Math" panose="02040503050406030204" pitchFamily="18" charset="0"/>
                        <a:ea typeface="黑体" panose="02010609060101010101" pitchFamily="49" charset="-122"/>
                      </a:rPr>
                      <m:t>[</m:t>
                    </m:r>
                    <m:r>
                      <a:rPr lang="en-US" altLang="zh-CN" sz="2400" b="1" i="1">
                        <a:solidFill>
                          <a:srgbClr val="FF0000"/>
                        </a:solidFill>
                        <a:latin typeface="Cambria Math" panose="02040503050406030204" pitchFamily="18" charset="0"/>
                        <a:ea typeface="黑体" panose="02010609060101010101" pitchFamily="49" charset="-122"/>
                      </a:rPr>
                      <m:t>𝝋</m:t>
                    </m:r>
                    <m:d>
                      <m:dPr>
                        <m:ctrlPr>
                          <a:rPr lang="en-US" altLang="zh-CN" sz="2400" b="1" i="1">
                            <a:solidFill>
                              <a:srgbClr val="FF0000"/>
                            </a:solidFill>
                            <a:latin typeface="Cambria Math" panose="02040503050406030204" pitchFamily="18" charset="0"/>
                            <a:ea typeface="黑体" panose="02010609060101010101" pitchFamily="49" charset="-122"/>
                          </a:rPr>
                        </m:ctrlPr>
                      </m:dPr>
                      <m:e>
                        <m:r>
                          <a:rPr lang="en-US" altLang="zh-CN" sz="2400" b="1" i="1">
                            <a:solidFill>
                              <a:srgbClr val="FF0000"/>
                            </a:solidFill>
                            <a:latin typeface="Cambria Math" panose="02040503050406030204" pitchFamily="18" charset="0"/>
                            <a:ea typeface="黑体" panose="02010609060101010101" pitchFamily="49" charset="-122"/>
                          </a:rPr>
                          <m:t>𝑨</m:t>
                        </m:r>
                      </m:e>
                    </m:d>
                    <m:r>
                      <a:rPr lang="en-US" altLang="zh-CN" sz="2400" b="1" i="1" smtClean="0">
                        <a:solidFill>
                          <a:srgbClr val="FF0000"/>
                        </a:solidFill>
                        <a:latin typeface="Cambria Math" panose="02040503050406030204" pitchFamily="18" charset="0"/>
                        <a:ea typeface="黑体" panose="02010609060101010101" pitchFamily="49" charset="-122"/>
                      </a:rPr>
                      <m:t>, </m:t>
                    </m:r>
                    <m:r>
                      <a:rPr lang="en-US" altLang="zh-CN" sz="2400" b="1" i="1">
                        <a:solidFill>
                          <a:srgbClr val="FF0000"/>
                        </a:solidFill>
                        <a:latin typeface="Cambria Math" panose="02040503050406030204" pitchFamily="18" charset="0"/>
                        <a:ea typeface="黑体" panose="02010609060101010101" pitchFamily="49" charset="-122"/>
                      </a:rPr>
                      <m:t>𝝍</m:t>
                    </m:r>
                    <m:d>
                      <m:dPr>
                        <m:ctrlPr>
                          <a:rPr lang="en-US" altLang="zh-CN" sz="2400" b="1" i="1">
                            <a:solidFill>
                              <a:srgbClr val="FF0000"/>
                            </a:solidFill>
                            <a:latin typeface="Cambria Math" panose="02040503050406030204" pitchFamily="18" charset="0"/>
                            <a:ea typeface="黑体" panose="02010609060101010101" pitchFamily="49" charset="-122"/>
                          </a:rPr>
                        </m:ctrlPr>
                      </m:dPr>
                      <m:e>
                        <m:r>
                          <a:rPr lang="en-US" altLang="zh-CN" sz="2400" b="1" i="1">
                            <a:solidFill>
                              <a:srgbClr val="FF0000"/>
                            </a:solidFill>
                            <a:latin typeface="Cambria Math" panose="02040503050406030204" pitchFamily="18" charset="0"/>
                            <a:ea typeface="黑体" panose="02010609060101010101" pitchFamily="49" charset="-122"/>
                          </a:rPr>
                          <m:t>𝑨</m:t>
                        </m:r>
                      </m:e>
                    </m:d>
                    <m:r>
                      <a:rPr lang="en-US" altLang="zh-CN" sz="2400" b="1" i="1" smtClean="0">
                        <a:solidFill>
                          <a:srgbClr val="FF0000"/>
                        </a:solidFill>
                        <a:latin typeface="Cambria Math" panose="02040503050406030204" pitchFamily="18" charset="0"/>
                        <a:ea typeface="黑体" panose="02010609060101010101" pitchFamily="49" charset="-122"/>
                      </a:rPr>
                      <m:t>]</m:t>
                    </m:r>
                  </m:oMath>
                </a14:m>
                <a:r>
                  <a:rPr lang="en-US" altLang="zh-CN"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并</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称</a:t>
                </a:r>
                <a14:m>
                  <m:oMath xmlns:m="http://schemas.openxmlformats.org/officeDocument/2006/math">
                    <m:r>
                      <a:rPr lang="en-US" altLang="zh-CN" sz="2400" b="1">
                        <a:solidFill>
                          <a:srgbClr val="FF0000"/>
                        </a:solidFill>
                        <a:latin typeface="Cambria Math" panose="02040503050406030204" pitchFamily="18" charset="0"/>
                        <a:ea typeface="黑体" panose="02010609060101010101" pitchFamily="49" charset="-122"/>
                      </a:rPr>
                      <m:t>[</m:t>
                    </m:r>
                    <m:r>
                      <a:rPr lang="en-US" altLang="zh-CN" sz="2400" b="1" i="1">
                        <a:solidFill>
                          <a:srgbClr val="FF0000"/>
                        </a:solidFill>
                        <a:latin typeface="Cambria Math" panose="02040503050406030204" pitchFamily="18" charset="0"/>
                        <a:ea typeface="黑体" panose="02010609060101010101" pitchFamily="49" charset="-122"/>
                      </a:rPr>
                      <m:t>𝝋</m:t>
                    </m:r>
                    <m:d>
                      <m:dPr>
                        <m:ctrlPr>
                          <a:rPr lang="en-US" altLang="zh-CN" sz="2400" b="1" i="1">
                            <a:solidFill>
                              <a:srgbClr val="FF0000"/>
                            </a:solidFill>
                            <a:latin typeface="Cambria Math" panose="02040503050406030204" pitchFamily="18" charset="0"/>
                            <a:ea typeface="黑体" panose="02010609060101010101" pitchFamily="49" charset="-122"/>
                          </a:rPr>
                        </m:ctrlPr>
                      </m:dPr>
                      <m:e>
                        <m:r>
                          <a:rPr lang="en-US" altLang="zh-CN" sz="2400" b="1" i="1">
                            <a:solidFill>
                              <a:srgbClr val="FF0000"/>
                            </a:solidFill>
                            <a:latin typeface="Cambria Math" panose="02040503050406030204" pitchFamily="18" charset="0"/>
                            <a:ea typeface="黑体" panose="02010609060101010101" pitchFamily="49" charset="-122"/>
                          </a:rPr>
                          <m:t>𝑨</m:t>
                        </m:r>
                      </m:e>
                    </m:d>
                    <m:r>
                      <a:rPr lang="en-US" altLang="zh-CN" sz="2400" b="1" i="1">
                        <a:solidFill>
                          <a:srgbClr val="FF0000"/>
                        </a:solidFill>
                        <a:latin typeface="Cambria Math" panose="02040503050406030204" pitchFamily="18" charset="0"/>
                        <a:ea typeface="黑体" panose="02010609060101010101" pitchFamily="49" charset="-122"/>
                      </a:rPr>
                      <m:t>, </m:t>
                    </m:r>
                    <m:r>
                      <a:rPr lang="en-US" altLang="zh-CN" sz="2400" b="1" i="1">
                        <a:solidFill>
                          <a:srgbClr val="FF0000"/>
                        </a:solidFill>
                        <a:latin typeface="Cambria Math" panose="02040503050406030204" pitchFamily="18" charset="0"/>
                        <a:ea typeface="黑体" panose="02010609060101010101" pitchFamily="49" charset="-122"/>
                      </a:rPr>
                      <m:t>𝝍</m:t>
                    </m:r>
                    <m:d>
                      <m:dPr>
                        <m:ctrlPr>
                          <a:rPr lang="en-US" altLang="zh-CN" sz="2400" b="1" i="1">
                            <a:solidFill>
                              <a:srgbClr val="FF0000"/>
                            </a:solidFill>
                            <a:latin typeface="Cambria Math" panose="02040503050406030204" pitchFamily="18" charset="0"/>
                            <a:ea typeface="黑体" panose="02010609060101010101" pitchFamily="49" charset="-122"/>
                          </a:rPr>
                        </m:ctrlPr>
                      </m:dPr>
                      <m:e>
                        <m:r>
                          <a:rPr lang="en-US" altLang="zh-CN" sz="2400" b="1" i="1">
                            <a:solidFill>
                              <a:srgbClr val="FF0000"/>
                            </a:solidFill>
                            <a:latin typeface="Cambria Math" panose="02040503050406030204" pitchFamily="18" charset="0"/>
                            <a:ea typeface="黑体" panose="02010609060101010101" pitchFamily="49" charset="-122"/>
                          </a:rPr>
                          <m:t>𝑨</m:t>
                        </m:r>
                      </m:e>
                    </m:d>
                    <m:r>
                      <a:rPr lang="en-US" altLang="zh-CN" sz="2400" b="1" i="1">
                        <a:solidFill>
                          <a:srgbClr val="FF0000"/>
                        </a:solidFill>
                        <a:latin typeface="Cambria Math" panose="02040503050406030204" pitchFamily="18" charset="0"/>
                        <a:ea typeface="黑体" panose="02010609060101010101" pitchFamily="49" charset="-122"/>
                      </a:rPr>
                      <m:t>]</m:t>
                    </m:r>
                  </m:oMath>
                </a14:m>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为命题</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 </a:t>
                </a:r>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的证据区间，简记为</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EI(A) .</a:t>
                </a:r>
                <a:endParaRPr lang="en-US" altLang="zh-CN" sz="2400" b="1"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FAA43BCC-C60C-44E6-A203-C635002B3E8F}"/>
                  </a:ext>
                </a:extLst>
              </p:cNvPr>
              <p:cNvSpPr>
                <a:spLocks noGrp="1" noRot="1" noChangeAspect="1" noMove="1" noResize="1" noEditPoints="1" noAdjustHandles="1" noChangeArrowheads="1" noChangeShapeType="1" noTextEdit="1"/>
              </p:cNvSpPr>
              <p:nvPr>
                <p:ph idx="1"/>
              </p:nvPr>
            </p:nvSpPr>
            <p:spPr>
              <a:xfrm>
                <a:off x="729275" y="1451946"/>
                <a:ext cx="10874895" cy="5406054"/>
              </a:xfrm>
              <a:blipFill>
                <a:blip r:embed="rId4"/>
                <a:stretch>
                  <a:fillRect l="-785" t="-113" r="-785"/>
                </a:stretch>
              </a:blipFill>
            </p:spPr>
            <p:txBody>
              <a:bodyPr/>
              <a:lstStyle/>
              <a:p>
                <a:r>
                  <a:rPr lang="zh-CN" altLang="en-US">
                    <a:noFill/>
                  </a:rPr>
                  <a:t> </a:t>
                </a:r>
              </a:p>
            </p:txBody>
          </p:sp>
        </mc:Fallback>
      </mc:AlternateContent>
      <p:graphicFrame>
        <p:nvGraphicFramePr>
          <p:cNvPr id="9" name="对象 8">
            <a:extLst>
              <a:ext uri="{FF2B5EF4-FFF2-40B4-BE49-F238E27FC236}">
                <a16:creationId xmlns:a16="http://schemas.microsoft.com/office/drawing/2014/main" id="{93FFBF4D-4ADF-45BD-9549-257E912570B6}"/>
              </a:ext>
            </a:extLst>
          </p:cNvPr>
          <p:cNvGraphicFramePr>
            <a:graphicFrameLocks noChangeAspect="1"/>
          </p:cNvGraphicFramePr>
          <p:nvPr/>
        </p:nvGraphicFramePr>
        <p:xfrm>
          <a:off x="0" y="457200"/>
          <a:ext cx="114300" cy="204788"/>
        </p:xfrm>
        <a:graphic>
          <a:graphicData uri="http://schemas.openxmlformats.org/presentationml/2006/ole">
            <mc:AlternateContent xmlns:mc="http://schemas.openxmlformats.org/markup-compatibility/2006">
              <mc:Choice xmlns:v="urn:schemas-microsoft-com:vml" Requires="v">
                <p:oleObj spid="_x0000_s26764" r:id="rId5" imgW="114201" imgH="203024" progId="Equation.3">
                  <p:embed/>
                </p:oleObj>
              </mc:Choice>
              <mc:Fallback>
                <p:oleObj r:id="rId5" imgW="114201" imgH="203024" progId="Equation.3">
                  <p:embed/>
                  <p:pic>
                    <p:nvPicPr>
                      <p:cNvPr id="9" name="对象 8">
                        <a:extLst>
                          <a:ext uri="{FF2B5EF4-FFF2-40B4-BE49-F238E27FC236}">
                            <a16:creationId xmlns:a16="http://schemas.microsoft.com/office/drawing/2014/main" id="{93FFBF4D-4ADF-45BD-9549-257E912570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57200"/>
                        <a:ext cx="114300"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a:extLst>
              <a:ext uri="{FF2B5EF4-FFF2-40B4-BE49-F238E27FC236}">
                <a16:creationId xmlns:a16="http://schemas.microsoft.com/office/drawing/2014/main" id="{D247028B-A983-4313-9D04-264BA6EBC0F7}"/>
              </a:ext>
            </a:extLst>
          </p:cNvPr>
          <p:cNvGraphicFramePr>
            <a:graphicFrameLocks noChangeAspect="1"/>
          </p:cNvGraphicFramePr>
          <p:nvPr/>
        </p:nvGraphicFramePr>
        <p:xfrm>
          <a:off x="0" y="457200"/>
          <a:ext cx="114300" cy="204788"/>
        </p:xfrm>
        <a:graphic>
          <a:graphicData uri="http://schemas.openxmlformats.org/presentationml/2006/ole">
            <mc:AlternateContent xmlns:mc="http://schemas.openxmlformats.org/markup-compatibility/2006">
              <mc:Choice xmlns:v="urn:schemas-microsoft-com:vml" Requires="v">
                <p:oleObj spid="_x0000_s26765" r:id="rId7" imgW="114201" imgH="203024" progId="Equation.2">
                  <p:embed/>
                </p:oleObj>
              </mc:Choice>
              <mc:Fallback>
                <p:oleObj r:id="rId7" imgW="114201" imgH="203024" progId="Equation.2">
                  <p:embed/>
                  <p:pic>
                    <p:nvPicPr>
                      <p:cNvPr id="5" name="对象 4">
                        <a:extLst>
                          <a:ext uri="{FF2B5EF4-FFF2-40B4-BE49-F238E27FC236}">
                            <a16:creationId xmlns:a16="http://schemas.microsoft.com/office/drawing/2014/main" id="{D247028B-A983-4313-9D04-264BA6EBC0F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457200"/>
                        <a:ext cx="114300"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80794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8A9E2-1718-4A1C-9BBC-6F0D26D4471A}"/>
              </a:ext>
            </a:extLst>
          </p:cNvPr>
          <p:cNvSpPr>
            <a:spLocks noGrp="1"/>
          </p:cNvSpPr>
          <p:nvPr>
            <p:ph type="title"/>
          </p:nvPr>
        </p:nvSpPr>
        <p:spPr/>
        <p:txBody>
          <a:bodyPr/>
          <a:lstStyle/>
          <a:p>
            <a:r>
              <a:rPr lang="en-US" altLang="zh-CN" sz="4400" b="1" dirty="0">
                <a:solidFill>
                  <a:srgbClr val="0000FF"/>
                </a:solidFill>
                <a:effectLst/>
                <a:latin typeface="宋体" panose="02010600030101010101" pitchFamily="2" charset="-122"/>
                <a:ea typeface="宋体" panose="02010600030101010101" pitchFamily="2" charset="-122"/>
              </a:rPr>
              <a:t>1.</a:t>
            </a:r>
            <a:r>
              <a:rPr lang="zh-CN" altLang="en-US" sz="4400" b="1" dirty="0">
                <a:solidFill>
                  <a:srgbClr val="0000FF"/>
                </a:solidFill>
                <a:effectLst/>
                <a:latin typeface="黑体" panose="02010609060101010101" pitchFamily="49" charset="-122"/>
                <a:ea typeface="黑体" panose="02010609060101010101" pitchFamily="49" charset="-122"/>
              </a:rPr>
              <a:t>证据理论模型</a:t>
            </a:r>
            <a:endParaRPr lang="zh-CN" altLang="en-US" dirty="0"/>
          </a:p>
        </p:txBody>
      </p:sp>
      <p:sp>
        <p:nvSpPr>
          <p:cNvPr id="3" name="内容占位符 2">
            <a:extLst>
              <a:ext uri="{FF2B5EF4-FFF2-40B4-BE49-F238E27FC236}">
                <a16:creationId xmlns:a16="http://schemas.microsoft.com/office/drawing/2014/main" id="{FAA43BCC-C60C-44E6-A203-C635002B3E8F}"/>
              </a:ext>
            </a:extLst>
          </p:cNvPr>
          <p:cNvSpPr>
            <a:spLocks noGrp="1"/>
          </p:cNvSpPr>
          <p:nvPr>
            <p:ph idx="1"/>
          </p:nvPr>
        </p:nvSpPr>
        <p:spPr>
          <a:xfrm>
            <a:off x="838200" y="1564372"/>
            <a:ext cx="10515600" cy="5402489"/>
          </a:xfrm>
        </p:spPr>
        <p:txBody>
          <a:bodyPr>
            <a:normAutofit/>
          </a:bodyPr>
          <a:lstStyle/>
          <a:p>
            <a:pPr algn="just">
              <a:lnSpc>
                <a:spcPct val="150000"/>
              </a:lnSpc>
              <a:spcBef>
                <a:spcPts val="600"/>
              </a:spcBef>
            </a:pPr>
            <a:r>
              <a:rPr lang="zh-CN" altLang="en-US" sz="2400" b="1" dirty="0">
                <a:solidFill>
                  <a:srgbClr val="000000"/>
                </a:solidFill>
                <a:effectLst/>
                <a:latin typeface="微软雅黑" panose="020B0503020204020204" pitchFamily="34" charset="-122"/>
                <a:ea typeface="微软雅黑" panose="020B0503020204020204" pitchFamily="34" charset="-122"/>
              </a:rPr>
              <a:t>证据理论被称为</a:t>
            </a:r>
            <a:r>
              <a:rPr lang="zh-CN" altLang="en-US" sz="2400" b="1" dirty="0">
                <a:solidFill>
                  <a:srgbClr val="C00000"/>
                </a:solidFill>
                <a:effectLst/>
                <a:latin typeface="微软雅黑" panose="020B0503020204020204" pitchFamily="34" charset="-122"/>
                <a:ea typeface="微软雅黑" panose="020B0503020204020204" pitchFamily="34" charset="-122"/>
              </a:rPr>
              <a:t>登普斯特</a:t>
            </a:r>
            <a:r>
              <a:rPr lang="en-US" altLang="zh-CN" sz="2400" b="1" dirty="0">
                <a:solidFill>
                  <a:srgbClr val="C00000"/>
                </a:solidFill>
                <a:effectLst/>
                <a:latin typeface="微软雅黑" panose="020B0503020204020204" pitchFamily="34" charset="-122"/>
                <a:ea typeface="微软雅黑" panose="020B0503020204020204" pitchFamily="34" charset="-122"/>
              </a:rPr>
              <a:t>-</a:t>
            </a:r>
            <a:r>
              <a:rPr lang="zh-CN" altLang="en-US" sz="2400" b="1" dirty="0">
                <a:solidFill>
                  <a:srgbClr val="C00000"/>
                </a:solidFill>
                <a:effectLst/>
                <a:latin typeface="微软雅黑" panose="020B0503020204020204" pitchFamily="34" charset="-122"/>
                <a:ea typeface="微软雅黑" panose="020B0503020204020204" pitchFamily="34" charset="-122"/>
              </a:rPr>
              <a:t>谢弗</a:t>
            </a:r>
            <a:r>
              <a:rPr lang="zh-CN" altLang="en-US" sz="2400" b="1" dirty="0">
                <a:solidFill>
                  <a:srgbClr val="000000"/>
                </a:solidFill>
                <a:effectLst/>
                <a:latin typeface="微软雅黑" panose="020B0503020204020204" pitchFamily="34" charset="-122"/>
                <a:ea typeface="微软雅黑" panose="020B0503020204020204" pitchFamily="34" charset="-122"/>
              </a:rPr>
              <a:t>（</a:t>
            </a:r>
            <a:r>
              <a:rPr lang="en-US" altLang="zh-CN" sz="2400" b="1" dirty="0">
                <a:solidFill>
                  <a:srgbClr val="000000"/>
                </a:solidFill>
                <a:effectLst/>
                <a:latin typeface="微软雅黑" panose="020B0503020204020204" pitchFamily="34" charset="-122"/>
                <a:ea typeface="微软雅黑" panose="020B0503020204020204" pitchFamily="34" charset="-122"/>
              </a:rPr>
              <a:t>Dempster-Shafer</a:t>
            </a:r>
            <a:r>
              <a:rPr lang="zh-CN" altLang="en-US" sz="2400" b="1" dirty="0">
                <a:solidFill>
                  <a:srgbClr val="000000"/>
                </a:solidFill>
                <a:effectLst/>
                <a:latin typeface="微软雅黑" panose="020B0503020204020204" pitchFamily="34" charset="-122"/>
                <a:ea typeface="微软雅黑" panose="020B0503020204020204" pitchFamily="34" charset="-122"/>
              </a:rPr>
              <a:t>）或</a:t>
            </a:r>
            <a:r>
              <a:rPr lang="zh-CN" altLang="en-US" sz="2400" b="1" dirty="0">
                <a:solidFill>
                  <a:srgbClr val="C00000"/>
                </a:solidFill>
                <a:effectLst/>
                <a:latin typeface="微软雅黑" panose="020B0503020204020204" pitchFamily="34" charset="-122"/>
                <a:ea typeface="微软雅黑" panose="020B0503020204020204" pitchFamily="34" charset="-122"/>
              </a:rPr>
              <a:t>谢弗</a:t>
            </a:r>
            <a:r>
              <a:rPr lang="en-US" altLang="zh-CN" sz="2400" b="1" dirty="0">
                <a:solidFill>
                  <a:srgbClr val="C00000"/>
                </a:solidFill>
                <a:effectLst/>
                <a:latin typeface="微软雅黑" panose="020B0503020204020204" pitchFamily="34" charset="-122"/>
                <a:ea typeface="微软雅黑" panose="020B0503020204020204" pitchFamily="34" charset="-122"/>
              </a:rPr>
              <a:t>-</a:t>
            </a:r>
            <a:r>
              <a:rPr lang="zh-CN" altLang="en-US" sz="2400" b="1" dirty="0">
                <a:solidFill>
                  <a:srgbClr val="C00000"/>
                </a:solidFill>
                <a:effectLst/>
                <a:latin typeface="微软雅黑" panose="020B0503020204020204" pitchFamily="34" charset="-122"/>
                <a:ea typeface="微软雅黑" panose="020B0503020204020204" pitchFamily="34" charset="-122"/>
              </a:rPr>
              <a:t>登普斯特</a:t>
            </a:r>
            <a:r>
              <a:rPr lang="zh-CN" altLang="en-US" sz="2400" b="1" dirty="0">
                <a:solidFill>
                  <a:srgbClr val="000000"/>
                </a:solidFill>
                <a:effectLst/>
                <a:latin typeface="微软雅黑" panose="020B0503020204020204" pitchFamily="34" charset="-122"/>
                <a:ea typeface="微软雅黑" panose="020B0503020204020204" pitchFamily="34" charset="-122"/>
              </a:rPr>
              <a:t>的理论，简称为</a:t>
            </a:r>
            <a:r>
              <a:rPr lang="en-US" altLang="zh-CN" sz="2400" b="1" dirty="0">
                <a:solidFill>
                  <a:srgbClr val="C00000"/>
                </a:solidFill>
                <a:effectLst/>
                <a:latin typeface="微软雅黑" panose="020B0503020204020204" pitchFamily="34" charset="-122"/>
                <a:ea typeface="微软雅黑" panose="020B0503020204020204" pitchFamily="34" charset="-122"/>
              </a:rPr>
              <a:t>D-S</a:t>
            </a:r>
            <a:r>
              <a:rPr lang="zh-CN" altLang="en-US" sz="2400" b="1" dirty="0">
                <a:solidFill>
                  <a:srgbClr val="000000"/>
                </a:solidFill>
                <a:effectLst/>
                <a:latin typeface="微软雅黑" panose="020B0503020204020204" pitchFamily="34" charset="-122"/>
                <a:ea typeface="微软雅黑" panose="020B0503020204020204" pitchFamily="34" charset="-122"/>
              </a:rPr>
              <a:t>（</a:t>
            </a:r>
            <a:r>
              <a:rPr lang="en-US" altLang="zh-CN" sz="2400" b="1" dirty="0">
                <a:solidFill>
                  <a:srgbClr val="000000"/>
                </a:solidFill>
                <a:effectLst/>
                <a:latin typeface="微软雅黑" panose="020B0503020204020204" pitchFamily="34" charset="-122"/>
                <a:ea typeface="微软雅黑" panose="020B0503020204020204" pitchFamily="34" charset="-122"/>
              </a:rPr>
              <a:t>Dempster-Shafer Theory</a:t>
            </a:r>
            <a:r>
              <a:rPr lang="zh-CN" altLang="en-US" sz="2400" b="1" dirty="0">
                <a:solidFill>
                  <a:srgbClr val="000000"/>
                </a:solidFill>
                <a:effectLst/>
                <a:latin typeface="微软雅黑" panose="020B0503020204020204" pitchFamily="34" charset="-122"/>
                <a:ea typeface="微软雅黑" panose="020B0503020204020204" pitchFamily="34" charset="-122"/>
              </a:rPr>
              <a:t>）理论，是一种不确定性知识的表达与推理方法。</a:t>
            </a:r>
            <a:endParaRPr lang="en-US" altLang="zh-CN" sz="2400" b="1" dirty="0">
              <a:solidFill>
                <a:srgbClr val="000000"/>
              </a:solidFill>
              <a:effectLst/>
              <a:latin typeface="微软雅黑" panose="020B0503020204020204" pitchFamily="34" charset="-122"/>
              <a:ea typeface="微软雅黑" panose="020B0503020204020204" pitchFamily="34" charset="-122"/>
            </a:endParaRPr>
          </a:p>
          <a:p>
            <a:pPr algn="just">
              <a:lnSpc>
                <a:spcPct val="150000"/>
              </a:lnSpc>
              <a:spcBef>
                <a:spcPts val="600"/>
              </a:spcBef>
            </a:pPr>
            <a:r>
              <a:rPr lang="en-US" altLang="zh-CN" sz="2400" b="1" dirty="0">
                <a:solidFill>
                  <a:srgbClr val="000000"/>
                </a:solidFill>
                <a:latin typeface="微软雅黑" panose="020B0503020204020204" pitchFamily="34" charset="-122"/>
                <a:ea typeface="微软雅黑" panose="020B0503020204020204" pitchFamily="34" charset="-122"/>
              </a:rPr>
              <a:t>D-S</a:t>
            </a:r>
            <a:r>
              <a:rPr lang="zh-CN" altLang="en-US" sz="2400" b="1" dirty="0">
                <a:solidFill>
                  <a:srgbClr val="000000"/>
                </a:solidFill>
                <a:latin typeface="微软雅黑" panose="020B0503020204020204" pitchFamily="34" charset="-122"/>
                <a:ea typeface="微软雅黑" panose="020B0503020204020204" pitchFamily="34" charset="-122"/>
              </a:rPr>
              <a:t>理论是以登普斯特（</a:t>
            </a:r>
            <a:r>
              <a:rPr lang="en-US" altLang="zh-CN" sz="2400" b="1" dirty="0">
                <a:solidFill>
                  <a:srgbClr val="000000"/>
                </a:solidFill>
                <a:latin typeface="微软雅黑" panose="020B0503020204020204" pitchFamily="34" charset="-122"/>
                <a:ea typeface="微软雅黑" panose="020B0503020204020204" pitchFamily="34" charset="-122"/>
              </a:rPr>
              <a:t>Dempster</a:t>
            </a:r>
            <a:r>
              <a:rPr lang="zh-CN" altLang="en-US" sz="2400" b="1" dirty="0">
                <a:solidFill>
                  <a:srgbClr val="000000"/>
                </a:solidFill>
                <a:latin typeface="微软雅黑" panose="020B0503020204020204" pitchFamily="34" charset="-122"/>
                <a:ea typeface="微软雅黑" panose="020B0503020204020204" pitchFamily="34" charset="-122"/>
              </a:rPr>
              <a:t>）</a:t>
            </a:r>
            <a:r>
              <a:rPr lang="en-US" altLang="zh-CN" sz="2400" b="1" dirty="0">
                <a:solidFill>
                  <a:srgbClr val="000000"/>
                </a:solidFill>
                <a:latin typeface="微软雅黑" panose="020B0503020204020204" pitchFamily="34" charset="-122"/>
                <a:ea typeface="微软雅黑" panose="020B0503020204020204" pitchFamily="34" charset="-122"/>
              </a:rPr>
              <a:t>1967 </a:t>
            </a:r>
            <a:r>
              <a:rPr lang="zh-CN" altLang="en-US" sz="2400" b="1" dirty="0">
                <a:solidFill>
                  <a:srgbClr val="000000"/>
                </a:solidFill>
                <a:latin typeface="微软雅黑" panose="020B0503020204020204" pitchFamily="34" charset="-122"/>
                <a:ea typeface="微软雅黑" panose="020B0503020204020204" pitchFamily="34" charset="-122"/>
              </a:rPr>
              <a:t>年的工作为基础的，登普斯特试图用一个概率区间而不是单一概率数值去建模知识的不确定性。</a:t>
            </a:r>
            <a:endParaRPr lang="en-US" altLang="zh-CN" sz="2400" b="1" dirty="0">
              <a:solidFill>
                <a:srgbClr val="000000"/>
              </a:solidFill>
              <a:latin typeface="微软雅黑" panose="020B0503020204020204" pitchFamily="34" charset="-122"/>
              <a:ea typeface="微软雅黑" panose="020B0503020204020204" pitchFamily="34" charset="-122"/>
            </a:endParaRPr>
          </a:p>
          <a:p>
            <a:pPr algn="just">
              <a:lnSpc>
                <a:spcPct val="150000"/>
              </a:lnSpc>
              <a:spcBef>
                <a:spcPts val="600"/>
              </a:spcBef>
            </a:pPr>
            <a:r>
              <a:rPr lang="en-US" altLang="zh-CN" sz="2400" b="1" dirty="0">
                <a:solidFill>
                  <a:srgbClr val="000000"/>
                </a:solidFill>
                <a:latin typeface="微软雅黑" panose="020B0503020204020204" pitchFamily="34" charset="-122"/>
                <a:ea typeface="微软雅黑" panose="020B0503020204020204" pitchFamily="34" charset="-122"/>
              </a:rPr>
              <a:t>1976 </a:t>
            </a:r>
            <a:r>
              <a:rPr lang="zh-CN" altLang="en-US" sz="2400" b="1" dirty="0">
                <a:solidFill>
                  <a:srgbClr val="000000"/>
                </a:solidFill>
                <a:latin typeface="微软雅黑" panose="020B0503020204020204" pitchFamily="34" charset="-122"/>
                <a:ea typeface="微软雅黑" panose="020B0503020204020204" pitchFamily="34" charset="-122"/>
              </a:rPr>
              <a:t>年，谢弗（</a:t>
            </a:r>
            <a:r>
              <a:rPr lang="en-US" altLang="zh-CN" sz="2400" b="1" dirty="0">
                <a:solidFill>
                  <a:srgbClr val="000000"/>
                </a:solidFill>
                <a:latin typeface="微软雅黑" panose="020B0503020204020204" pitchFamily="34" charset="-122"/>
                <a:ea typeface="微软雅黑" panose="020B0503020204020204" pitchFamily="34" charset="-122"/>
              </a:rPr>
              <a:t>Shafer</a:t>
            </a:r>
            <a:r>
              <a:rPr lang="zh-CN" altLang="en-US" sz="2400" b="1" dirty="0">
                <a:solidFill>
                  <a:srgbClr val="000000"/>
                </a:solidFill>
                <a:latin typeface="微软雅黑" panose="020B0503020204020204" pitchFamily="34" charset="-122"/>
                <a:ea typeface="微软雅黑" panose="020B0503020204020204" pitchFamily="34" charset="-122"/>
              </a:rPr>
              <a:t>）在</a:t>
            </a:r>
            <a:r>
              <a:rPr lang="en-US" altLang="zh-CN" sz="2400" b="1" dirty="0">
                <a:solidFill>
                  <a:srgbClr val="000000"/>
                </a:solidFill>
                <a:latin typeface="微软雅黑" panose="020B0503020204020204" pitchFamily="34" charset="-122"/>
                <a:ea typeface="微软雅黑" panose="020B0503020204020204" pitchFamily="34" charset="-122"/>
              </a:rPr>
              <a:t>《</a:t>
            </a:r>
            <a:r>
              <a:rPr lang="zh-CN" altLang="en-US" sz="2400" b="1" dirty="0">
                <a:solidFill>
                  <a:srgbClr val="000000"/>
                </a:solidFill>
                <a:latin typeface="微软雅黑" panose="020B0503020204020204" pitchFamily="34" charset="-122"/>
                <a:ea typeface="微软雅黑" panose="020B0503020204020204" pitchFamily="34" charset="-122"/>
              </a:rPr>
              <a:t>证据的数学理论</a:t>
            </a:r>
            <a:r>
              <a:rPr lang="en-US" altLang="zh-CN" sz="2400" b="1" dirty="0">
                <a:solidFill>
                  <a:srgbClr val="000000"/>
                </a:solidFill>
                <a:latin typeface="微软雅黑" panose="020B0503020204020204" pitchFamily="34" charset="-122"/>
                <a:ea typeface="微软雅黑" panose="020B0503020204020204" pitchFamily="34" charset="-122"/>
              </a:rPr>
              <a:t>》</a:t>
            </a:r>
            <a:r>
              <a:rPr lang="zh-CN" altLang="en-US" sz="2400" b="1" dirty="0">
                <a:solidFill>
                  <a:srgbClr val="000000"/>
                </a:solidFill>
                <a:latin typeface="微软雅黑" panose="020B0503020204020204" pitchFamily="34" charset="-122"/>
                <a:ea typeface="微软雅黑" panose="020B0503020204020204" pitchFamily="34" charset="-122"/>
              </a:rPr>
              <a:t>一书中扩展了登普斯特的工作。</a:t>
            </a:r>
            <a:endParaRPr lang="en-US" altLang="zh-CN" sz="2400" b="1" dirty="0">
              <a:solidFill>
                <a:srgbClr val="000000"/>
              </a:solidFill>
              <a:latin typeface="微软雅黑" panose="020B0503020204020204" pitchFamily="34" charset="-122"/>
              <a:ea typeface="微软雅黑" panose="020B0503020204020204" pitchFamily="34" charset="-122"/>
            </a:endParaRPr>
          </a:p>
          <a:p>
            <a:pPr algn="just">
              <a:lnSpc>
                <a:spcPct val="150000"/>
              </a:lnSpc>
              <a:spcBef>
                <a:spcPts val="600"/>
              </a:spcBef>
            </a:pPr>
            <a:r>
              <a:rPr lang="en-US" altLang="zh-CN" sz="2400" b="1" dirty="0">
                <a:solidFill>
                  <a:srgbClr val="000000"/>
                </a:solidFill>
                <a:latin typeface="微软雅黑" panose="020B0503020204020204" pitchFamily="34" charset="-122"/>
                <a:ea typeface="微软雅黑" panose="020B0503020204020204" pitchFamily="34" charset="-122"/>
              </a:rPr>
              <a:t>D-S </a:t>
            </a:r>
            <a:r>
              <a:rPr lang="zh-CN" altLang="en-US" sz="2400" b="1" dirty="0">
                <a:solidFill>
                  <a:srgbClr val="000000"/>
                </a:solidFill>
                <a:latin typeface="微软雅黑" panose="020B0503020204020204" pitchFamily="34" charset="-122"/>
                <a:ea typeface="微软雅黑" panose="020B0503020204020204" pitchFamily="34" charset="-122"/>
              </a:rPr>
              <a:t>理论具有好的理论基础。确定性因子理论能被证明是</a:t>
            </a:r>
            <a:r>
              <a:rPr lang="en-US" altLang="zh-CN" sz="2400" b="1" dirty="0">
                <a:solidFill>
                  <a:srgbClr val="000000"/>
                </a:solidFill>
                <a:latin typeface="微软雅黑" panose="020B0503020204020204" pitchFamily="34" charset="-122"/>
                <a:ea typeface="微软雅黑" panose="020B0503020204020204" pitchFamily="34" charset="-122"/>
              </a:rPr>
              <a:t>D-S </a:t>
            </a:r>
            <a:r>
              <a:rPr lang="zh-CN" altLang="en-US" sz="2400" b="1" dirty="0">
                <a:solidFill>
                  <a:srgbClr val="000000"/>
                </a:solidFill>
                <a:latin typeface="微软雅黑" panose="020B0503020204020204" pitchFamily="34" charset="-122"/>
                <a:ea typeface="微软雅黑" panose="020B0503020204020204" pitchFamily="34" charset="-122"/>
              </a:rPr>
              <a:t>理论的一种特殊情形。</a:t>
            </a:r>
          </a:p>
        </p:txBody>
      </p:sp>
    </p:spTree>
    <p:extLst>
      <p:ext uri="{BB962C8B-B14F-4D97-AF65-F5344CB8AC3E}">
        <p14:creationId xmlns:p14="http://schemas.microsoft.com/office/powerpoint/2010/main" val="31202351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8A9E2-1718-4A1C-9BBC-6F0D26D4471A}"/>
              </a:ext>
            </a:extLst>
          </p:cNvPr>
          <p:cNvSpPr>
            <a:spLocks noGrp="1"/>
          </p:cNvSpPr>
          <p:nvPr>
            <p:ph type="title"/>
          </p:nvPr>
        </p:nvSpPr>
        <p:spPr/>
        <p:txBody>
          <a:bodyPr/>
          <a:lstStyle/>
          <a:p>
            <a:r>
              <a:rPr lang="en-US" altLang="zh-CN" sz="4400" b="1" dirty="0">
                <a:solidFill>
                  <a:srgbClr val="0000FF"/>
                </a:solidFill>
                <a:effectLst/>
                <a:latin typeface="宋体" panose="02010600030101010101" pitchFamily="2" charset="-122"/>
                <a:ea typeface="宋体" panose="02010600030101010101" pitchFamily="2" charset="-122"/>
              </a:rPr>
              <a:t>2.</a:t>
            </a:r>
            <a:r>
              <a:rPr lang="zh-CN" altLang="en-US" sz="4400" b="1" dirty="0">
                <a:solidFill>
                  <a:srgbClr val="0000FF"/>
                </a:solidFill>
                <a:effectLst/>
                <a:latin typeface="黑体" panose="02010609060101010101" pitchFamily="49" charset="-122"/>
                <a:ea typeface="黑体" panose="02010609060101010101" pitchFamily="49" charset="-122"/>
              </a:rPr>
              <a:t>一种简化的证据理论模型</a:t>
            </a:r>
            <a:r>
              <a:rPr lang="en-US" altLang="zh-CN" sz="4400" b="1" dirty="0" err="1">
                <a:solidFill>
                  <a:srgbClr val="0000FF"/>
                </a:solidFill>
                <a:effectLst/>
                <a:latin typeface="黑体" panose="02010609060101010101" pitchFamily="49" charset="-122"/>
                <a:ea typeface="黑体" panose="02010609060101010101" pitchFamily="49" charset="-122"/>
              </a:rPr>
              <a:t>MET1</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AA43BCC-C60C-44E6-A203-C635002B3E8F}"/>
                  </a:ext>
                </a:extLst>
              </p:cNvPr>
              <p:cNvSpPr>
                <a:spLocks noGrp="1"/>
              </p:cNvSpPr>
              <p:nvPr>
                <p:ph idx="1"/>
              </p:nvPr>
            </p:nvSpPr>
            <p:spPr>
              <a:xfrm>
                <a:off x="729276" y="1451946"/>
                <a:ext cx="10624524" cy="5406054"/>
              </a:xfrm>
            </p:spPr>
            <p:txBody>
              <a:bodyPr>
                <a:noAutofit/>
              </a:bodyPr>
              <a:lstStyle/>
              <a:p>
                <a:pPr>
                  <a:lnSpc>
                    <a:spcPct val="150000"/>
                  </a:lnSpc>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为了说清楚命题</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的不确定性值究竟在</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EI(A)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中的何处，在</a:t>
                </a:r>
                <a:r>
                  <a:rPr lang="en-US" altLang="zh-CN" sz="2400" b="1" dirty="0" err="1">
                    <a:latin typeface="Times New Roman" panose="02020603050405020304" pitchFamily="18" charset="0"/>
                    <a:ea typeface="微软雅黑" panose="020B0503020204020204" pitchFamily="34" charset="-122"/>
                    <a:cs typeface="Times New Roman" panose="02020603050405020304" pitchFamily="18" charset="0"/>
                  </a:rPr>
                  <a:t>MES1</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中定义了关于命题</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的 </a:t>
                </a:r>
                <a:r>
                  <a:rPr lang="en-US" altLang="zh-CN" sz="2400" b="1" i="1" dirty="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zh-CN" altLang="en-US" sz="2400" b="1" i="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认可函数：</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14:m>
                  <m:oMath xmlns:m="http://schemas.openxmlformats.org/officeDocument/2006/math">
                    <m:r>
                      <m:rPr>
                        <m:nor/>
                      </m:rP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m:t>对于任意</m:t>
                    </m:r>
                    <m:r>
                      <m:rPr>
                        <m:nor/>
                      </m:rPr>
                      <a:rPr lang="en-US" altLang="zh-CN" sz="2400" b="1" i="0" dirty="0" smtClean="0">
                        <a:latin typeface="Times New Roman" panose="02020603050405020304" pitchFamily="18" charset="0"/>
                        <a:ea typeface="微软雅黑" panose="020B0503020204020204" pitchFamily="34" charset="-122"/>
                        <a:cs typeface="Times New Roman" panose="02020603050405020304" pitchFamily="18" charset="0"/>
                      </a:rPr>
                      <m:t> </m:t>
                    </m:r>
                    <m:r>
                      <a:rPr lang="en-US" altLang="zh-CN" sz="2400" b="1" i="1">
                        <a:latin typeface="Cambria Math" panose="02040503050406030204" pitchFamily="18" charset="0"/>
                        <a:ea typeface="宋体" panose="02010600030101010101" pitchFamily="2" charset="-122"/>
                        <a:cs typeface="Times New Roman" panose="02020603050405020304" pitchFamily="18" charset="0"/>
                      </a:rPr>
                      <m:t>𝑨</m:t>
                    </m:r>
                    <m:r>
                      <a:rPr lang="zh-CN" altLang="zh-CN" sz="2400" b="1" i="1">
                        <a:latin typeface="Cambria Math" panose="02040503050406030204" pitchFamily="18" charset="0"/>
                        <a:ea typeface="宋体" panose="02010600030101010101" pitchFamily="2" charset="-122"/>
                        <a:cs typeface="宋体" panose="02010600030101010101" pitchFamily="2" charset="-122"/>
                      </a:rPr>
                      <m:t>∈</m:t>
                    </m:r>
                    <m:sSup>
                      <m:sSupPr>
                        <m:ctrlPr>
                          <a:rPr lang="zh-CN" altLang="zh-CN" sz="2400" b="1" i="1">
                            <a:latin typeface="Cambria Math" panose="02040503050406030204" pitchFamily="18" charset="0"/>
                            <a:ea typeface="Cambria Math" panose="02040503050406030204" pitchFamily="18" charset="0"/>
                          </a:rPr>
                        </m:ctrlPr>
                      </m:sSupPr>
                      <m:e>
                        <m:r>
                          <a:rPr lang="en-US" altLang="zh-CN" sz="2400" b="1" i="1">
                            <a:latin typeface="Cambria Math" panose="02040503050406030204" pitchFamily="18" charset="0"/>
                            <a:ea typeface="宋体" panose="02010600030101010101" pitchFamily="2" charset="-122"/>
                            <a:cs typeface="Times New Roman" panose="02020603050405020304" pitchFamily="18" charset="0"/>
                          </a:rPr>
                          <m:t>𝟐</m:t>
                        </m:r>
                      </m:e>
                      <m:sup>
                        <m:r>
                          <a:rPr lang="en-US" altLang="zh-CN" sz="2400" b="1" i="1">
                            <a:latin typeface="Cambria Math" panose="02040503050406030204" pitchFamily="18" charset="0"/>
                            <a:ea typeface="宋体" panose="02010600030101010101" pitchFamily="2" charset="-122"/>
                            <a:cs typeface="Times New Roman" panose="02020603050405020304" pitchFamily="18" charset="0"/>
                          </a:rPr>
                          <m:t>𝑺</m:t>
                        </m:r>
                      </m:sup>
                    </m:sSup>
                    <m:r>
                      <a:rPr lang="zh-CN" altLang="zh-CN" sz="2400" b="1" i="1">
                        <a:latin typeface="Cambria Math" panose="02040503050406030204" pitchFamily="18" charset="0"/>
                        <a:ea typeface="宋体" panose="02010600030101010101" pitchFamily="2" charset="-122"/>
                        <a:cs typeface="宋体" panose="02010600030101010101" pitchFamily="2" charset="-122"/>
                      </a:rPr>
                      <m:t>∪</m:t>
                    </m:r>
                    <m:r>
                      <a:rPr lang="en-US" altLang="zh-CN" sz="2400" b="1" i="1">
                        <a:latin typeface="Cambria Math" panose="02040503050406030204" pitchFamily="18" charset="0"/>
                        <a:ea typeface="宋体" panose="02010600030101010101" pitchFamily="2" charset="-122"/>
                      </a:rPr>
                      <m:t> </m:t>
                    </m:r>
                    <m:r>
                      <a:rPr lang="en-US" altLang="zh-CN" sz="2400" b="1" i="1">
                        <a:latin typeface="Cambria Math" panose="02040503050406030204" pitchFamily="18" charset="0"/>
                        <a:ea typeface="宋体" panose="02010600030101010101" pitchFamily="2" charset="-122"/>
                        <a:cs typeface="Times New Roman" panose="02020603050405020304" pitchFamily="18" charset="0"/>
                      </a:rPr>
                      <m:t>{</m:t>
                    </m:r>
                    <m:bar>
                      <m:barPr>
                        <m:pos m:val="top"/>
                        <m:ctrlPr>
                          <a:rPr lang="zh-CN" altLang="zh-CN" sz="2400" b="1" i="1">
                            <a:latin typeface="Cambria Math" panose="02040503050406030204" pitchFamily="18" charset="0"/>
                            <a:ea typeface="Cambria Math" panose="02040503050406030204" pitchFamily="18" charset="0"/>
                          </a:rPr>
                        </m:ctrlPr>
                      </m:barPr>
                      <m:e>
                        <m:r>
                          <a:rPr lang="en-US" altLang="zh-CN" sz="2400" b="1" i="1">
                            <a:latin typeface="Cambria Math" panose="02040503050406030204" pitchFamily="18" charset="0"/>
                            <a:ea typeface="宋体" panose="02010600030101010101" pitchFamily="2" charset="-122"/>
                            <a:cs typeface="Times New Roman" panose="02020603050405020304" pitchFamily="18" charset="0"/>
                          </a:rPr>
                          <m:t>𝑺</m:t>
                        </m:r>
                      </m:e>
                    </m:bar>
                    <m:r>
                      <a:rPr lang="en-US" altLang="zh-CN" sz="2400" b="1" i="1">
                        <a:latin typeface="Cambria Math" panose="02040503050406030204" pitchFamily="18" charset="0"/>
                        <a:ea typeface="宋体" panose="02010600030101010101" pitchFamily="2" charset="-122"/>
                        <a:cs typeface="Times New Roman" panose="02020603050405020304" pitchFamily="18" charset="0"/>
                      </a:rPr>
                      <m:t>}</m:t>
                    </m:r>
                    <m:r>
                      <m:rPr>
                        <m:nor/>
                      </m:rPr>
                      <a:rPr lang="zh-CN" altLang="en-US" sz="2400" b="1" i="1" dirty="0"/>
                      <m:t>，</m:t>
                    </m:r>
                    <m:r>
                      <a:rPr lang="en-US" altLang="zh-CN" sz="2400" b="1" i="1" smtClean="0">
                        <a:effectLst/>
                        <a:latin typeface="Cambria Math" panose="02040503050406030204" pitchFamily="18" charset="0"/>
                        <a:ea typeface="宋体" panose="02010600030101010101" pitchFamily="2" charset="-122"/>
                        <a:cs typeface="Times New Roman" panose="02020603050405020304" pitchFamily="18" charset="0"/>
                      </a:rPr>
                      <m:t>𝒇</m:t>
                    </m:r>
                    <m:r>
                      <a:rPr lang="en-US" altLang="zh-CN" sz="2400" b="1" i="1"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b="1" i="1" smtClean="0">
                        <a:effectLst/>
                        <a:latin typeface="Cambria Math" panose="02040503050406030204" pitchFamily="18" charset="0"/>
                        <a:ea typeface="宋体" panose="02010600030101010101" pitchFamily="2" charset="-122"/>
                        <a:cs typeface="Times New Roman" panose="02020603050405020304" pitchFamily="18" charset="0"/>
                      </a:rPr>
                      <m:t>𝑨</m:t>
                    </m:r>
                    <m:r>
                      <a:rPr lang="en-US" altLang="zh-CN" sz="2400" b="1" i="1"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b="1" i="1" smtClean="0">
                        <a:effectLst/>
                        <a:latin typeface="Cambria Math" panose="02040503050406030204" pitchFamily="18" charset="0"/>
                        <a:ea typeface="宋体" panose="02010600030101010101" pitchFamily="2" charset="-122"/>
                        <a:cs typeface="Times New Roman" panose="02020603050405020304" pitchFamily="18" charset="0"/>
                      </a:rPr>
                      <m:t>𝝋</m:t>
                    </m:r>
                    <m:r>
                      <a:rPr lang="en-US" altLang="zh-CN" sz="2400" b="1" i="1"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b="1" i="1" smtClean="0">
                        <a:effectLst/>
                        <a:latin typeface="Cambria Math" panose="02040503050406030204" pitchFamily="18" charset="0"/>
                        <a:ea typeface="宋体" panose="02010600030101010101" pitchFamily="2" charset="-122"/>
                        <a:cs typeface="Times New Roman" panose="02020603050405020304" pitchFamily="18" charset="0"/>
                      </a:rPr>
                      <m:t>𝑨</m:t>
                    </m:r>
                    <m:r>
                      <a:rPr lang="en-US" altLang="zh-CN" sz="2400" b="1" i="1"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b="1" i="1" smtClean="0">
                        <a:effectLst/>
                        <a:latin typeface="Cambria Math" panose="02040503050406030204" pitchFamily="18" charset="0"/>
                        <a:ea typeface="宋体" panose="02010600030101010101" pitchFamily="2" charset="-122"/>
                        <a:cs typeface="Times New Roman" panose="02020603050405020304" pitchFamily="18" charset="0"/>
                      </a:rPr>
                      <m:t>𝝍</m:t>
                    </m:r>
                    <m:r>
                      <a:rPr lang="en-US" altLang="zh-CN" sz="2400" b="1" i="1"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b="1" i="1" smtClean="0">
                        <a:effectLst/>
                        <a:latin typeface="Cambria Math" panose="02040503050406030204" pitchFamily="18" charset="0"/>
                        <a:ea typeface="宋体" panose="02010600030101010101" pitchFamily="2" charset="-122"/>
                        <a:cs typeface="Times New Roman" panose="02020603050405020304" pitchFamily="18" charset="0"/>
                      </a:rPr>
                      <m:t>𝑨</m:t>
                    </m:r>
                    <m:r>
                      <a:rPr lang="en-US" altLang="zh-CN" sz="2400" b="1" i="1"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b="1" i="1" smtClean="0">
                        <a:effectLst/>
                        <a:latin typeface="Cambria Math" panose="02040503050406030204" pitchFamily="18" charset="0"/>
                        <a:ea typeface="宋体" panose="02010600030101010101" pitchFamily="2" charset="-122"/>
                        <a:cs typeface="Times New Roman" panose="02020603050405020304" pitchFamily="18" charset="0"/>
                      </a:rPr>
                      <m:t>𝝋</m:t>
                    </m:r>
                    <m:r>
                      <a:rPr lang="en-US" altLang="zh-CN" sz="2400" b="1" i="1"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b="1" i="1" smtClean="0">
                        <a:effectLst/>
                        <a:latin typeface="Cambria Math" panose="02040503050406030204" pitchFamily="18" charset="0"/>
                        <a:ea typeface="宋体" panose="02010600030101010101" pitchFamily="2" charset="-122"/>
                        <a:cs typeface="Times New Roman" panose="02020603050405020304" pitchFamily="18" charset="0"/>
                      </a:rPr>
                      <m:t>𝑨</m:t>
                    </m:r>
                    <m:r>
                      <a:rPr lang="en-US" altLang="zh-CN" sz="2400" b="1" i="1" smtClean="0">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2400" b="1" i="1">
                            <a:effectLst/>
                            <a:latin typeface="Cambria Math" panose="02040503050406030204" pitchFamily="18" charset="0"/>
                            <a:ea typeface="Cambria Math" panose="02040503050406030204" pitchFamily="18" charset="0"/>
                          </a:rPr>
                        </m:ctrlPr>
                      </m:dPr>
                      <m:e>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𝑨</m:t>
                        </m:r>
                      </m:e>
                    </m:d>
                    <m:r>
                      <a:rPr lang="en-US" altLang="zh-CN" sz="2400" b="1" i="1">
                        <a:effectLst/>
                        <a:latin typeface="Cambria Math" panose="02040503050406030204" pitchFamily="18" charset="0"/>
                        <a:ea typeface="宋体" panose="02010600030101010101" pitchFamily="2" charset="-122"/>
                      </a:rPr>
                      <m:t>÷</m:t>
                    </m:r>
                    <m:d>
                      <m:dPr>
                        <m:begChr m:val="|"/>
                        <m:endChr m:val="|"/>
                        <m:ctrlPr>
                          <a:rPr lang="zh-CN" altLang="zh-CN" sz="2400" b="1" i="1">
                            <a:effectLst/>
                            <a:latin typeface="Cambria Math" panose="02040503050406030204" pitchFamily="18" charset="0"/>
                            <a:ea typeface="Cambria Math" panose="02040503050406030204" pitchFamily="18" charset="0"/>
                          </a:rPr>
                        </m:ctrlPr>
                      </m:dPr>
                      <m:e>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𝑺</m:t>
                        </m:r>
                      </m:e>
                    </m:d>
                  </m:oMath>
                </a14:m>
                <a:endParaRPr lang="en-US" altLang="zh-CN" sz="2400" b="1" dirty="0">
                  <a:latin typeface="Times New Roman" panose="02020603050405020304" pitchFamily="18" charset="0"/>
                </a:endParaRPr>
              </a:p>
              <a:p>
                <a:pPr marL="0" indent="0">
                  <a:lnSpc>
                    <a:spcPct val="100000"/>
                  </a:lnSpc>
                  <a:spcBef>
                    <a:spcPts val="600"/>
                  </a:spcBef>
                  <a:buNone/>
                </a:pPr>
                <a:r>
                  <a:rPr lang="zh-CN" altLang="en-US" sz="2400" b="1" dirty="0">
                    <a:effectLst/>
                    <a:latin typeface="Times New Roman" panose="02020603050405020304" pitchFamily="18" charset="0"/>
                    <a:ea typeface="微软雅黑" panose="020B0503020204020204" pitchFamily="34" charset="-122"/>
                    <a:cs typeface="Times New Roman" panose="02020603050405020304" pitchFamily="18" charset="0"/>
                  </a:rPr>
                  <a:t>或</a:t>
                </a:r>
                <a14:m>
                  <m:oMath xmlns:m="http://schemas.openxmlformats.org/officeDocument/2006/math">
                    <m:r>
                      <a:rPr lang="en-US" altLang="zh-CN" sz="2400" b="1" i="1" smtClean="0">
                        <a:effectLst/>
                        <a:latin typeface="Cambria Math" panose="02040503050406030204" pitchFamily="18" charset="0"/>
                        <a:ea typeface="宋体" panose="02010600030101010101" pitchFamily="2" charset="-122"/>
                        <a:cs typeface="Times New Roman" panose="02020603050405020304" pitchFamily="18" charset="0"/>
                      </a:rPr>
                      <m:t>𝒇</m:t>
                    </m:r>
                    <m:r>
                      <a:rPr lang="en-US" altLang="zh-CN" sz="2400" b="1" i="1"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b="1" i="1" smtClean="0">
                        <a:effectLst/>
                        <a:latin typeface="Cambria Math" panose="02040503050406030204" pitchFamily="18" charset="0"/>
                        <a:ea typeface="宋体" panose="02010600030101010101" pitchFamily="2" charset="-122"/>
                        <a:cs typeface="Times New Roman" panose="02020603050405020304" pitchFamily="18" charset="0"/>
                      </a:rPr>
                      <m:t>𝑨</m:t>
                    </m:r>
                    <m:r>
                      <a:rPr lang="en-US" altLang="zh-CN" sz="2400" b="1" i="1" smtClean="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2400" b="1" i="1" smtClean="0">
                        <a:effectLst/>
                        <a:latin typeface="Cambria Math" panose="02040503050406030204" pitchFamily="18" charset="0"/>
                        <a:ea typeface="宋体" panose="02010600030101010101" pitchFamily="2" charset="-122"/>
                        <a:cs typeface="Times New Roman" panose="02020603050405020304" pitchFamily="18" charset="0"/>
                      </a:rPr>
                      <m:t>𝝋</m:t>
                    </m:r>
                    <m:r>
                      <a:rPr lang="en-US" altLang="zh-CN" sz="2400" b="1" i="1"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b="1" i="1" smtClean="0">
                        <a:effectLst/>
                        <a:latin typeface="Cambria Math" panose="02040503050406030204" pitchFamily="18" charset="0"/>
                        <a:ea typeface="宋体" panose="02010600030101010101" pitchFamily="2" charset="-122"/>
                        <a:cs typeface="Times New Roman" panose="02020603050405020304" pitchFamily="18" charset="0"/>
                      </a:rPr>
                      <m:t>𝑨</m:t>
                    </m:r>
                    <m:r>
                      <a:rPr lang="en-US" altLang="zh-CN" sz="2400" b="1" i="1"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b="1" i="1" smtClean="0">
                        <a:effectLst/>
                        <a:latin typeface="Cambria Math" panose="02040503050406030204" pitchFamily="18" charset="0"/>
                        <a:ea typeface="宋体" panose="02010600030101010101" pitchFamily="2" charset="-122"/>
                        <a:cs typeface="Times New Roman" panose="02020603050405020304" pitchFamily="18" charset="0"/>
                      </a:rPr>
                      <m:t>𝝍</m:t>
                    </m:r>
                    <m:r>
                      <a:rPr lang="en-US" altLang="zh-CN" sz="2400" b="1" i="1"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b="1" i="1" smtClean="0">
                        <a:effectLst/>
                        <a:latin typeface="Cambria Math" panose="02040503050406030204" pitchFamily="18" charset="0"/>
                        <a:ea typeface="宋体" panose="02010600030101010101" pitchFamily="2" charset="-122"/>
                        <a:cs typeface="Times New Roman" panose="02020603050405020304" pitchFamily="18" charset="0"/>
                      </a:rPr>
                      <m:t>𝑨</m:t>
                    </m:r>
                    <m:r>
                      <a:rPr lang="en-US" altLang="zh-CN" sz="2400" b="1" i="1"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b="1" i="1" smtClean="0">
                        <a:effectLst/>
                        <a:latin typeface="Cambria Math" panose="02040503050406030204" pitchFamily="18" charset="0"/>
                        <a:ea typeface="宋体" panose="02010600030101010101" pitchFamily="2" charset="-122"/>
                        <a:cs typeface="Times New Roman" panose="02020603050405020304" pitchFamily="18" charset="0"/>
                      </a:rPr>
                      <m:t>𝝋</m:t>
                    </m:r>
                    <m:r>
                      <a:rPr lang="en-US" altLang="zh-CN" sz="2400" b="1" i="1"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b="1" i="1" smtClean="0">
                        <a:effectLst/>
                        <a:latin typeface="Cambria Math" panose="02040503050406030204" pitchFamily="18" charset="0"/>
                        <a:ea typeface="宋体" panose="02010600030101010101" pitchFamily="2" charset="-122"/>
                        <a:cs typeface="Times New Roman" panose="02020603050405020304" pitchFamily="18" charset="0"/>
                      </a:rPr>
                      <m:t>𝑨</m:t>
                    </m:r>
                    <m:r>
                      <a:rPr lang="en-US" altLang="zh-CN" sz="2400" b="1" i="1"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b="1" i="1" smtClean="0">
                        <a:effectLst/>
                        <a:latin typeface="Cambria Math" panose="02040503050406030204" pitchFamily="18" charset="0"/>
                        <a:ea typeface="宋体" panose="02010600030101010101" pitchFamily="2" charset="-122"/>
                        <a:cs typeface="Times New Roman" panose="02020603050405020304" pitchFamily="18" charset="0"/>
                      </a:rPr>
                      <m:t>𝜷</m:t>
                    </m:r>
                    <m:r>
                      <a:rPr lang="en-US" altLang="zh-CN" sz="2400" b="1" i="1">
                        <a:effectLst/>
                        <a:latin typeface="Cambria Math" panose="02040503050406030204" pitchFamily="18" charset="0"/>
                        <a:ea typeface="宋体" panose="02010600030101010101" pitchFamily="2" charset="-122"/>
                      </a:rPr>
                      <m:t>×</m:t>
                    </m:r>
                    <m:sSup>
                      <m:sSupPr>
                        <m:ctrlPr>
                          <a:rPr lang="zh-CN" altLang="zh-CN" sz="2400" b="1" i="1">
                            <a:effectLst/>
                            <a:latin typeface="Cambria Math" panose="02040503050406030204" pitchFamily="18" charset="0"/>
                            <a:ea typeface="Cambria Math" panose="02040503050406030204" pitchFamily="18" charset="0"/>
                          </a:rPr>
                        </m:ctrlPr>
                      </m:sSupPr>
                      <m:e>
                        <m:d>
                          <m:dPr>
                            <m:ctrlPr>
                              <a:rPr lang="zh-CN" altLang="zh-CN" sz="2400" b="1" i="1">
                                <a:effectLst/>
                                <a:latin typeface="Cambria Math" panose="02040503050406030204" pitchFamily="18" charset="0"/>
                                <a:ea typeface="Cambria Math" panose="02040503050406030204" pitchFamily="18" charset="0"/>
                              </a:rPr>
                            </m:ctrlPr>
                          </m:dPr>
                          <m:e>
                            <m:f>
                              <m:fPr>
                                <m:ctrlPr>
                                  <a:rPr lang="zh-CN" altLang="zh-CN" sz="2400" b="1" i="1">
                                    <a:effectLst/>
                                    <a:latin typeface="Cambria Math" panose="02040503050406030204" pitchFamily="18" charset="0"/>
                                    <a:ea typeface="Cambria Math" panose="02040503050406030204" pitchFamily="18" charset="0"/>
                                  </a:rPr>
                                </m:ctrlPr>
                              </m:fPr>
                              <m:num>
                                <m:d>
                                  <m:dPr>
                                    <m:begChr m:val="|"/>
                                    <m:endChr m:val="|"/>
                                    <m:ctrlPr>
                                      <a:rPr lang="zh-CN" altLang="zh-CN" sz="2400" b="1" i="1">
                                        <a:effectLst/>
                                        <a:latin typeface="Cambria Math" panose="02040503050406030204" pitchFamily="18" charset="0"/>
                                        <a:ea typeface="Cambria Math" panose="02040503050406030204" pitchFamily="18" charset="0"/>
                                      </a:rPr>
                                    </m:ctrlPr>
                                  </m:dPr>
                                  <m:e>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𝑨</m:t>
                                    </m:r>
                                  </m:e>
                                </m:d>
                              </m:num>
                              <m:den>
                                <m:d>
                                  <m:dPr>
                                    <m:begChr m:val="|"/>
                                    <m:endChr m:val="|"/>
                                    <m:ctrlPr>
                                      <a:rPr lang="zh-CN" altLang="zh-CN" sz="2400" b="1" i="1">
                                        <a:effectLst/>
                                        <a:latin typeface="Cambria Math" panose="02040503050406030204" pitchFamily="18" charset="0"/>
                                        <a:ea typeface="Cambria Math" panose="02040503050406030204" pitchFamily="18" charset="0"/>
                                      </a:rPr>
                                    </m:ctrlPr>
                                  </m:dPr>
                                  <m:e>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𝑺</m:t>
                                    </m:r>
                                  </m:e>
                                </m:d>
                              </m:den>
                            </m:f>
                          </m:e>
                        </m:d>
                      </m:e>
                      <m:sup>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𝜶</m:t>
                        </m:r>
                      </m:sup>
                    </m:sSup>
                  </m:oMath>
                </a14:m>
                <a:r>
                  <a:rPr lang="zh-CN" altLang="en-US" sz="2400" b="1"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其中</a:t>
                </a:r>
                <a14:m>
                  <m:oMath xmlns:m="http://schemas.openxmlformats.org/officeDocument/2006/math">
                    <m:r>
                      <a:rPr lang="en-US" altLang="zh-CN" sz="2400" b="1" i="1">
                        <a:latin typeface="Cambria Math" panose="02040503050406030204" pitchFamily="18" charset="0"/>
                      </a:rPr>
                      <m:t>𝟎</m:t>
                    </m:r>
                    <m:r>
                      <a:rPr lang="en-US" altLang="zh-CN" sz="2400" b="1" i="1">
                        <a:latin typeface="Cambria Math" panose="02040503050406030204" pitchFamily="18" charset="0"/>
                      </a:rPr>
                      <m:t>≤</m:t>
                    </m:r>
                    <m:r>
                      <a:rPr lang="en-US" altLang="zh-CN" sz="2400" b="1" i="1">
                        <a:latin typeface="Cambria Math" panose="02040503050406030204" pitchFamily="18" charset="0"/>
                      </a:rPr>
                      <m:t>𝜶</m:t>
                    </m:r>
                  </m:oMath>
                </a14:m>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14:m>
                  <m:oMath xmlns:m="http://schemas.openxmlformats.org/officeDocument/2006/math">
                    <m:r>
                      <a:rPr lang="en-US" altLang="zh-CN" sz="2400" b="1" i="1">
                        <a:latin typeface="Cambria Math" panose="02040503050406030204" pitchFamily="18" charset="0"/>
                      </a:rPr>
                      <m:t>𝜷</m:t>
                    </m:r>
                    <m:r>
                      <a:rPr lang="en-US" altLang="zh-CN" sz="2400" b="1" i="1">
                        <a:latin typeface="Cambria Math" panose="02040503050406030204" pitchFamily="18" charset="0"/>
                      </a:rPr>
                      <m:t>≥</m:t>
                    </m:r>
                    <m:r>
                      <a:rPr lang="en-US" altLang="zh-CN" sz="2400" b="1" i="1">
                        <a:latin typeface="Cambria Math" panose="02040503050406030204" pitchFamily="18" charset="0"/>
                      </a:rPr>
                      <m:t>𝟏</m:t>
                    </m:r>
                  </m:oMath>
                </a14:m>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是两个待定常数</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a:t>
                </a:r>
                <a14:m>
                  <m:oMath xmlns:m="http://schemas.openxmlformats.org/officeDocument/2006/math">
                    <m:d>
                      <m:dPr>
                        <m:begChr m:val="|"/>
                        <m:endChr m:val="|"/>
                        <m:ctrlPr>
                          <a:rPr lang="zh-CN" altLang="zh-CN" sz="2400" b="1" i="1">
                            <a:latin typeface="Cambria Math" panose="02040503050406030204" pitchFamily="18" charset="0"/>
                          </a:rPr>
                        </m:ctrlPr>
                      </m:dPr>
                      <m:e>
                        <m:r>
                          <a:rPr lang="en-US" altLang="zh-CN" sz="2400" b="1" i="1">
                            <a:latin typeface="Cambria Math" panose="02040503050406030204" pitchFamily="18" charset="0"/>
                          </a:rPr>
                          <m:t>𝑨</m:t>
                        </m:r>
                      </m:e>
                    </m:d>
                  </m:oMath>
                </a14:m>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和</a:t>
                </a:r>
                <a14:m>
                  <m:oMath xmlns:m="http://schemas.openxmlformats.org/officeDocument/2006/math">
                    <m:d>
                      <m:dPr>
                        <m:begChr m:val="|"/>
                        <m:endChr m:val="|"/>
                        <m:ctrlPr>
                          <a:rPr lang="zh-CN" altLang="zh-CN" sz="2400" b="1" i="1">
                            <a:latin typeface="Cambria Math" panose="02040503050406030204" pitchFamily="18" charset="0"/>
                          </a:rPr>
                        </m:ctrlPr>
                      </m:dPr>
                      <m:e>
                        <m:r>
                          <a:rPr lang="en-US" altLang="zh-CN" sz="2400" b="1" i="1">
                            <a:latin typeface="Cambria Math" panose="02040503050406030204" pitchFamily="18" charset="0"/>
                          </a:rPr>
                          <m:t>𝑺</m:t>
                        </m:r>
                      </m:e>
                    </m:d>
                  </m:oMath>
                </a14:m>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分别表示</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S</a:t>
                </a:r>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中元素的个数。</a:t>
                </a:r>
              </a:p>
              <a:p>
                <a:pPr marL="0" indent="0">
                  <a:lnSpc>
                    <a:spcPct val="125000"/>
                  </a:lnSpc>
                  <a:spcBef>
                    <a:spcPts val="600"/>
                  </a:spcBef>
                  <a:buNone/>
                </a:pPr>
                <a:endParaRPr lang="en-US" altLang="zh-CN" sz="2400" b="1"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FAA43BCC-C60C-44E6-A203-C635002B3E8F}"/>
                  </a:ext>
                </a:extLst>
              </p:cNvPr>
              <p:cNvSpPr>
                <a:spLocks noGrp="1" noRot="1" noChangeAspect="1" noMove="1" noResize="1" noEditPoints="1" noAdjustHandles="1" noChangeArrowheads="1" noChangeShapeType="1" noTextEdit="1"/>
              </p:cNvSpPr>
              <p:nvPr>
                <p:ph idx="1"/>
              </p:nvPr>
            </p:nvSpPr>
            <p:spPr>
              <a:xfrm>
                <a:off x="729276" y="1451946"/>
                <a:ext cx="10624524" cy="5406054"/>
              </a:xfrm>
              <a:blipFill>
                <a:blip r:embed="rId4"/>
                <a:stretch>
                  <a:fillRect l="-918" r="-574"/>
                </a:stretch>
              </a:blipFill>
            </p:spPr>
            <p:txBody>
              <a:bodyPr/>
              <a:lstStyle/>
              <a:p>
                <a:r>
                  <a:rPr lang="zh-CN" altLang="en-US">
                    <a:noFill/>
                  </a:rPr>
                  <a:t> </a:t>
                </a:r>
              </a:p>
            </p:txBody>
          </p:sp>
        </mc:Fallback>
      </mc:AlternateContent>
      <p:graphicFrame>
        <p:nvGraphicFramePr>
          <p:cNvPr id="9" name="对象 8">
            <a:extLst>
              <a:ext uri="{FF2B5EF4-FFF2-40B4-BE49-F238E27FC236}">
                <a16:creationId xmlns:a16="http://schemas.microsoft.com/office/drawing/2014/main" id="{93FFBF4D-4ADF-45BD-9549-257E912570B6}"/>
              </a:ext>
            </a:extLst>
          </p:cNvPr>
          <p:cNvGraphicFramePr>
            <a:graphicFrameLocks noChangeAspect="1"/>
          </p:cNvGraphicFramePr>
          <p:nvPr/>
        </p:nvGraphicFramePr>
        <p:xfrm>
          <a:off x="0" y="457200"/>
          <a:ext cx="114300" cy="204788"/>
        </p:xfrm>
        <a:graphic>
          <a:graphicData uri="http://schemas.openxmlformats.org/presentationml/2006/ole">
            <mc:AlternateContent xmlns:mc="http://schemas.openxmlformats.org/markup-compatibility/2006">
              <mc:Choice xmlns:v="urn:schemas-microsoft-com:vml" Requires="v">
                <p:oleObj spid="_x0000_s27784" r:id="rId5" imgW="114201" imgH="203024" progId="Equation.3">
                  <p:embed/>
                </p:oleObj>
              </mc:Choice>
              <mc:Fallback>
                <p:oleObj r:id="rId5" imgW="114201" imgH="203024" progId="Equation.3">
                  <p:embed/>
                  <p:pic>
                    <p:nvPicPr>
                      <p:cNvPr id="9" name="对象 8">
                        <a:extLst>
                          <a:ext uri="{FF2B5EF4-FFF2-40B4-BE49-F238E27FC236}">
                            <a16:creationId xmlns:a16="http://schemas.microsoft.com/office/drawing/2014/main" id="{93FFBF4D-4ADF-45BD-9549-257E912570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57200"/>
                        <a:ext cx="114300"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a:extLst>
              <a:ext uri="{FF2B5EF4-FFF2-40B4-BE49-F238E27FC236}">
                <a16:creationId xmlns:a16="http://schemas.microsoft.com/office/drawing/2014/main" id="{D247028B-A983-4313-9D04-264BA6EBC0F7}"/>
              </a:ext>
            </a:extLst>
          </p:cNvPr>
          <p:cNvGraphicFramePr>
            <a:graphicFrameLocks noChangeAspect="1"/>
          </p:cNvGraphicFramePr>
          <p:nvPr/>
        </p:nvGraphicFramePr>
        <p:xfrm>
          <a:off x="0" y="457200"/>
          <a:ext cx="114300" cy="204788"/>
        </p:xfrm>
        <a:graphic>
          <a:graphicData uri="http://schemas.openxmlformats.org/presentationml/2006/ole">
            <mc:AlternateContent xmlns:mc="http://schemas.openxmlformats.org/markup-compatibility/2006">
              <mc:Choice xmlns:v="urn:schemas-microsoft-com:vml" Requires="v">
                <p:oleObj spid="_x0000_s27785" r:id="rId7" imgW="114201" imgH="203024" progId="Equation.2">
                  <p:embed/>
                </p:oleObj>
              </mc:Choice>
              <mc:Fallback>
                <p:oleObj r:id="rId7" imgW="114201" imgH="203024" progId="Equation.2">
                  <p:embed/>
                  <p:pic>
                    <p:nvPicPr>
                      <p:cNvPr id="5" name="对象 4">
                        <a:extLst>
                          <a:ext uri="{FF2B5EF4-FFF2-40B4-BE49-F238E27FC236}">
                            <a16:creationId xmlns:a16="http://schemas.microsoft.com/office/drawing/2014/main" id="{D247028B-A983-4313-9D04-264BA6EBC0F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457200"/>
                        <a:ext cx="114300"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744006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8A9E2-1718-4A1C-9BBC-6F0D26D4471A}"/>
              </a:ext>
            </a:extLst>
          </p:cNvPr>
          <p:cNvSpPr>
            <a:spLocks noGrp="1"/>
          </p:cNvSpPr>
          <p:nvPr>
            <p:ph type="title"/>
          </p:nvPr>
        </p:nvSpPr>
        <p:spPr/>
        <p:txBody>
          <a:bodyPr/>
          <a:lstStyle/>
          <a:p>
            <a:r>
              <a:rPr lang="en-US" altLang="zh-CN" sz="4400" b="1" dirty="0">
                <a:solidFill>
                  <a:srgbClr val="0000FF"/>
                </a:solidFill>
                <a:effectLst/>
                <a:latin typeface="宋体" panose="02010600030101010101" pitchFamily="2" charset="-122"/>
                <a:ea typeface="宋体" panose="02010600030101010101" pitchFamily="2" charset="-122"/>
              </a:rPr>
              <a:t>2.</a:t>
            </a:r>
            <a:r>
              <a:rPr lang="zh-CN" altLang="en-US" sz="4400" b="1" dirty="0">
                <a:solidFill>
                  <a:srgbClr val="0000FF"/>
                </a:solidFill>
                <a:effectLst/>
                <a:latin typeface="黑体" panose="02010609060101010101" pitchFamily="49" charset="-122"/>
                <a:ea typeface="黑体" panose="02010609060101010101" pitchFamily="49" charset="-122"/>
              </a:rPr>
              <a:t>一种简化的证据理论模型</a:t>
            </a:r>
            <a:r>
              <a:rPr lang="en-US" altLang="zh-CN" sz="4400" b="1" dirty="0" err="1">
                <a:solidFill>
                  <a:srgbClr val="0000FF"/>
                </a:solidFill>
                <a:effectLst/>
                <a:latin typeface="黑体" panose="02010609060101010101" pitchFamily="49" charset="-122"/>
                <a:ea typeface="黑体" panose="02010609060101010101" pitchFamily="49" charset="-122"/>
              </a:rPr>
              <a:t>MET1</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AA43BCC-C60C-44E6-A203-C635002B3E8F}"/>
                  </a:ext>
                </a:extLst>
              </p:cNvPr>
              <p:cNvSpPr>
                <a:spLocks noGrp="1"/>
              </p:cNvSpPr>
              <p:nvPr>
                <p:ph idx="1"/>
              </p:nvPr>
            </p:nvSpPr>
            <p:spPr>
              <a:xfrm>
                <a:off x="729276" y="1451946"/>
                <a:ext cx="10624524" cy="5406054"/>
              </a:xfrm>
            </p:spPr>
            <p:txBody>
              <a:bodyPr>
                <a:noAutofit/>
              </a:bodyPr>
              <a:lstStyle/>
              <a:p>
                <a:pPr>
                  <a:lnSpc>
                    <a:spcPct val="100000"/>
                  </a:lnSpc>
                  <a:spcBef>
                    <a:spcPts val="600"/>
                  </a:spcBef>
                </a:pP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可以证明命题</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A </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的 </a:t>
                </a:r>
                <a:r>
                  <a:rPr lang="en-US" altLang="zh-CN" sz="2400" b="1" i="1" dirty="0">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认可函数满足：</a:t>
                </a:r>
                <a:endParaRPr lang="zh-CN" altLang="zh-CN" sz="24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00000"/>
                  </a:lnSpc>
                  <a:spcBef>
                    <a:spcPts val="600"/>
                  </a:spcBef>
                  <a:buNone/>
                </a:pP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①</a:t>
                </a:r>
                <a14:m>
                  <m:oMath xmlns:m="http://schemas.openxmlformats.org/officeDocument/2006/math">
                    <m:r>
                      <a:rPr lang="en-US" altLang="zh-CN" sz="2400" b="1" i="0" smtClean="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2400" b="1" i="1" smtClean="0">
                        <a:effectLst/>
                        <a:latin typeface="Cambria Math" panose="02040503050406030204" pitchFamily="18" charset="0"/>
                        <a:ea typeface="宋体" panose="02010600030101010101" pitchFamily="2" charset="-122"/>
                        <a:cs typeface="Times New Roman" panose="02020603050405020304" pitchFamily="18" charset="0"/>
                      </a:rPr>
                      <m:t>𝟎</m:t>
                    </m:r>
                    <m:r>
                      <a:rPr lang="en-US" altLang="zh-CN" sz="2400" b="1" i="1" smtClean="0">
                        <a:effectLst/>
                        <a:latin typeface="Cambria Math" panose="02040503050406030204" pitchFamily="18" charset="0"/>
                        <a:ea typeface="宋体" panose="02010600030101010101" pitchFamily="2" charset="-122"/>
                      </a:rPr>
                      <m:t>≤</m:t>
                    </m:r>
                    <m:r>
                      <a:rPr lang="en-US" altLang="zh-CN" sz="2400" b="1" i="1" smtClean="0">
                        <a:effectLst/>
                        <a:latin typeface="Cambria Math" panose="02040503050406030204" pitchFamily="18" charset="0"/>
                        <a:ea typeface="宋体" panose="02010600030101010101" pitchFamily="2" charset="-122"/>
                        <a:cs typeface="Times New Roman" panose="02020603050405020304" pitchFamily="18" charset="0"/>
                      </a:rPr>
                      <m:t>𝒇</m:t>
                    </m:r>
                    <m:r>
                      <a:rPr lang="en-US" altLang="zh-CN" sz="2400" b="1" i="1"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b="1" i="1" smtClean="0">
                        <a:effectLst/>
                        <a:latin typeface="Cambria Math" panose="02040503050406030204" pitchFamily="18" charset="0"/>
                        <a:ea typeface="宋体" panose="02010600030101010101" pitchFamily="2" charset="-122"/>
                        <a:cs typeface="Times New Roman" panose="02020603050405020304" pitchFamily="18" charset="0"/>
                      </a:rPr>
                      <m:t>𝑨</m:t>
                    </m:r>
                    <m:r>
                      <a:rPr lang="en-US" altLang="zh-CN" sz="2400" b="1" i="1"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b="1" i="1" smtClean="0">
                        <a:effectLst/>
                        <a:latin typeface="Cambria Math" panose="02040503050406030204" pitchFamily="18" charset="0"/>
                        <a:ea typeface="宋体" panose="02010600030101010101" pitchFamily="2" charset="-122"/>
                        <a:cs typeface="Times New Roman" panose="02020603050405020304" pitchFamily="18" charset="0"/>
                      </a:rPr>
                      <m:t>𝟏</m:t>
                    </m:r>
                  </m:oMath>
                </a14:m>
                <a:r>
                  <a:rPr lang="zh-CN" altLang="en-US" sz="2400" b="1" dirty="0">
                    <a:effectLst/>
                    <a:latin typeface="Times New Roman" panose="02020603050405020304" pitchFamily="18" charset="0"/>
                    <a:ea typeface="微软雅黑" panose="020B0503020204020204" pitchFamily="34" charset="-122"/>
                    <a:cs typeface="Times New Roman" panose="02020603050405020304" pitchFamily="18" charset="0"/>
                  </a:rPr>
                  <a:t>，对于</a:t>
                </a:r>
                <a14:m>
                  <m:oMath xmlns:m="http://schemas.openxmlformats.org/officeDocument/2006/math">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𝑨</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𝑺</m:t>
                    </m:r>
                  </m:oMath>
                </a14:m>
                <a:r>
                  <a:rPr lang="zh-CN" altLang="en-US" sz="2400" b="1" dirty="0">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00000"/>
                  </a:lnSpc>
                  <a:spcBef>
                    <a:spcPts val="600"/>
                  </a:spcBef>
                  <a:buNone/>
                </a:pPr>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②</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nary>
                      <m:naryPr>
                        <m:chr m:val="∑"/>
                        <m:supHide m:val="on"/>
                        <m:ctrlPr>
                          <a:rPr lang="zh-CN" altLang="zh-CN" sz="2400" b="1" i="1" smtClean="0">
                            <a:effectLst/>
                            <a:latin typeface="Cambria Math" panose="02040503050406030204" pitchFamily="18" charset="0"/>
                            <a:ea typeface="Cambria Math" panose="02040503050406030204" pitchFamily="18" charset="0"/>
                          </a:rPr>
                        </m:ctrlPr>
                      </m:naryPr>
                      <m:sub>
                        <m:r>
                          <a:rPr lang="en-US" altLang="zh-CN" sz="2400" b="1" i="1" smtClean="0">
                            <a:effectLst/>
                            <a:latin typeface="Cambria Math" panose="02040503050406030204" pitchFamily="18" charset="0"/>
                            <a:ea typeface="宋体" panose="02010600030101010101" pitchFamily="2" charset="-122"/>
                            <a:cs typeface="Times New Roman" panose="02020603050405020304" pitchFamily="18" charset="0"/>
                          </a:rPr>
                          <m:t>𝒂</m:t>
                        </m:r>
                        <m:r>
                          <a:rPr lang="zh-CN" altLang="zh-CN" sz="2400" b="1" i="1" smtClean="0">
                            <a:effectLst/>
                            <a:latin typeface="Cambria Math" panose="02040503050406030204" pitchFamily="18" charset="0"/>
                            <a:ea typeface="宋体" panose="02010600030101010101" pitchFamily="2" charset="-122"/>
                            <a:cs typeface="宋体" panose="02010600030101010101" pitchFamily="2" charset="-122"/>
                          </a:rPr>
                          <m:t>∈</m:t>
                        </m:r>
                        <m:r>
                          <a:rPr lang="en-US" altLang="zh-CN" sz="2400" b="1" i="1" smtClean="0">
                            <a:effectLst/>
                            <a:latin typeface="Cambria Math" panose="02040503050406030204" pitchFamily="18" charset="0"/>
                            <a:ea typeface="宋体" panose="02010600030101010101" pitchFamily="2" charset="-122"/>
                            <a:cs typeface="Times New Roman" panose="02020603050405020304" pitchFamily="18" charset="0"/>
                          </a:rPr>
                          <m:t>𝑺</m:t>
                        </m:r>
                      </m:sub>
                      <m:sup/>
                      <m:e>
                        <m:r>
                          <a:rPr lang="en-US" altLang="zh-CN" sz="2400" b="1" i="1" smtClean="0">
                            <a:effectLst/>
                            <a:latin typeface="Cambria Math" panose="02040503050406030204" pitchFamily="18" charset="0"/>
                            <a:ea typeface="宋体" panose="02010600030101010101" pitchFamily="2" charset="-122"/>
                            <a:cs typeface="Times New Roman" panose="02020603050405020304" pitchFamily="18" charset="0"/>
                          </a:rPr>
                          <m:t>𝒇</m:t>
                        </m:r>
                        <m:r>
                          <a:rPr lang="en-US" altLang="zh-CN" sz="2400" b="1" i="1"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b="1" i="1" smtClean="0">
                            <a:effectLst/>
                            <a:latin typeface="Cambria Math" panose="02040503050406030204" pitchFamily="18" charset="0"/>
                            <a:ea typeface="宋体" panose="02010600030101010101" pitchFamily="2" charset="-122"/>
                            <a:cs typeface="Times New Roman" panose="02020603050405020304" pitchFamily="18" charset="0"/>
                          </a:rPr>
                          <m:t>𝒂</m:t>
                        </m:r>
                        <m:r>
                          <a:rPr lang="en-US" altLang="zh-CN" sz="2400" b="1" i="1"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b="1" i="1" smtClean="0">
                            <a:effectLst/>
                            <a:latin typeface="Cambria Math" panose="02040503050406030204" pitchFamily="18" charset="0"/>
                            <a:ea typeface="宋体" panose="02010600030101010101" pitchFamily="2" charset="-122"/>
                            <a:cs typeface="Times New Roman" panose="02020603050405020304" pitchFamily="18" charset="0"/>
                          </a:rPr>
                          <m:t>𝟏</m:t>
                        </m:r>
                      </m:e>
                    </m:nary>
                  </m:oMath>
                </a14:m>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，其中</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f</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表示</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f</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25000"/>
                  </a:lnSpc>
                  <a:spcBef>
                    <a:spcPts val="600"/>
                  </a:spcBef>
                  <a:buNone/>
                </a:pP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证明：</a:t>
                </a:r>
                <a:endParaRPr lang="en-US" altLang="zh-CN"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25000"/>
                  </a:lnSpc>
                  <a:spcBef>
                    <a:spcPts val="600"/>
                  </a:spcBef>
                  <a:buNone/>
                </a:pP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对于</a:t>
                </a:r>
                <a:r>
                  <a:rPr lang="zh-CN" altLang="zh-CN" sz="2400" b="1"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①</a:t>
                </a:r>
                <a:r>
                  <a:rPr lang="zh-CN" altLang="en-US" sz="2400" b="1"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b="1" dirty="0">
                    <a:effectLst/>
                    <a:latin typeface="Times New Roman" panose="02020603050405020304" pitchFamily="18" charset="0"/>
                    <a:ea typeface="宋体" panose="02010600030101010101" pitchFamily="2" charset="-122"/>
                    <a:cs typeface="Times New Roman" panose="02020603050405020304" pitchFamily="18" charset="0"/>
                  </a:rPr>
                  <a:t>事实上，</a:t>
                </a:r>
                <a:r>
                  <a:rPr lang="en-US" altLang="zh-CN" sz="2400" b="1" dirty="0">
                    <a:effectLst/>
                    <a:latin typeface="Times New Roman" panose="02020603050405020304" pitchFamily="18" charset="0"/>
                    <a:ea typeface="宋体" panose="02010600030101010101" pitchFamily="2" charset="-122"/>
                  </a:rPr>
                  <a:t>  </a:t>
                </a:r>
                <a:r>
                  <a:rPr lang="en-US" altLang="zh-CN" sz="2400" b="1" i="1" dirty="0">
                    <a:effectLst/>
                    <a:latin typeface="Times New Roman" panose="02020603050405020304" pitchFamily="18" charset="0"/>
                    <a:ea typeface="宋体" panose="02010600030101010101" pitchFamily="2" charset="-122"/>
                  </a:rPr>
                  <a:t>f</a:t>
                </a:r>
                <a:r>
                  <a:rPr lang="en-US" altLang="zh-CN" sz="2400" b="1" dirty="0">
                    <a:effectLst/>
                    <a:latin typeface="Times New Roman" panose="02020603050405020304" pitchFamily="18" charset="0"/>
                    <a:ea typeface="宋体" panose="02010600030101010101" pitchFamily="2" charset="-122"/>
                  </a:rPr>
                  <a:t>(</a:t>
                </a:r>
                <a:r>
                  <a:rPr lang="en-US" altLang="zh-CN" sz="2400" b="1" i="1" dirty="0">
                    <a:effectLst/>
                    <a:latin typeface="Times New Roman" panose="02020603050405020304" pitchFamily="18" charset="0"/>
                    <a:ea typeface="宋体" panose="02010600030101010101" pitchFamily="2" charset="-122"/>
                  </a:rPr>
                  <a:t>A</a:t>
                </a:r>
                <a:r>
                  <a:rPr lang="en-US" altLang="zh-CN" sz="2400" b="1" dirty="0">
                    <a:effectLst/>
                    <a:latin typeface="Times New Roman" panose="02020603050405020304" pitchFamily="18" charset="0"/>
                    <a:ea typeface="宋体" panose="02010600030101010101" pitchFamily="2" charset="-122"/>
                  </a:rPr>
                  <a:t>) </a:t>
                </a:r>
                <a:r>
                  <a:rPr lang="en-US" altLang="zh-CN" sz="2400" b="1" dirty="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400" b="1" dirty="0">
                    <a:effectLst/>
                    <a:latin typeface="Times New Roman" panose="02020603050405020304" pitchFamily="18" charset="0"/>
                    <a:ea typeface="宋体" panose="02010600030101010101" pitchFamily="2" charset="-122"/>
                  </a:rPr>
                  <a:t> 0</a:t>
                </a:r>
                <a:r>
                  <a:rPr lang="zh-CN" altLang="zh-CN" sz="2400" b="1" dirty="0">
                    <a:effectLst/>
                    <a:latin typeface="Times New Roman" panose="02020603050405020304" pitchFamily="18" charset="0"/>
                    <a:ea typeface="宋体" panose="02010600030101010101" pitchFamily="2" charset="-122"/>
                    <a:cs typeface="Times New Roman" panose="02020603050405020304" pitchFamily="18" charset="0"/>
                  </a:rPr>
                  <a:t>自明。</a:t>
                </a:r>
                <a:endParaRPr lang="en-US" altLang="zh-CN" sz="2400" b="1"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25000"/>
                  </a:lnSpc>
                  <a:spcBef>
                    <a:spcPts val="600"/>
                  </a:spcBef>
                  <a:buNone/>
                </a:pPr>
                <a:r>
                  <a:rPr lang="zh-CN" altLang="zh-CN" sz="2400" b="1" dirty="0">
                    <a:effectLst/>
                    <a:latin typeface="Times New Roman" panose="02020603050405020304" pitchFamily="18" charset="0"/>
                    <a:ea typeface="宋体" panose="02010600030101010101" pitchFamily="2" charset="-122"/>
                    <a:cs typeface="Times New Roman" panose="02020603050405020304" pitchFamily="18" charset="0"/>
                  </a:rPr>
                  <a:t>证明</a:t>
                </a:r>
                <a:r>
                  <a:rPr lang="en-US" altLang="zh-CN" sz="2400" b="1" dirty="0">
                    <a:effectLst/>
                    <a:latin typeface="Times New Roman" panose="02020603050405020304" pitchFamily="18" charset="0"/>
                    <a:ea typeface="宋体" panose="02010600030101010101" pitchFamily="2" charset="-122"/>
                  </a:rPr>
                  <a:t> </a:t>
                </a:r>
                <a:r>
                  <a:rPr lang="en-US" altLang="zh-CN" sz="2400" b="1" i="1" dirty="0">
                    <a:effectLst/>
                    <a:latin typeface="Times New Roman" panose="02020603050405020304" pitchFamily="18" charset="0"/>
                    <a:ea typeface="宋体" panose="02010600030101010101" pitchFamily="2" charset="-122"/>
                  </a:rPr>
                  <a:t>f</a:t>
                </a:r>
                <a:r>
                  <a:rPr lang="en-US" altLang="zh-CN" sz="2400" b="1" dirty="0">
                    <a:effectLst/>
                    <a:latin typeface="Times New Roman" panose="02020603050405020304" pitchFamily="18" charset="0"/>
                    <a:ea typeface="宋体" panose="02010600030101010101" pitchFamily="2" charset="-122"/>
                  </a:rPr>
                  <a:t>(</a:t>
                </a:r>
                <a:r>
                  <a:rPr lang="en-US" altLang="zh-CN" sz="2400" b="1" i="1" dirty="0">
                    <a:effectLst/>
                    <a:latin typeface="Times New Roman" panose="02020603050405020304" pitchFamily="18" charset="0"/>
                    <a:ea typeface="宋体" panose="02010600030101010101" pitchFamily="2" charset="-122"/>
                  </a:rPr>
                  <a:t>A</a:t>
                </a:r>
                <a:r>
                  <a:rPr lang="en-US" altLang="zh-CN" sz="2400" b="1" dirty="0">
                    <a:effectLst/>
                    <a:latin typeface="Times New Roman" panose="02020603050405020304" pitchFamily="18" charset="0"/>
                    <a:ea typeface="宋体" panose="02010600030101010101" pitchFamily="2" charset="-122"/>
                  </a:rPr>
                  <a:t>) </a:t>
                </a:r>
                <a:r>
                  <a:rPr lang="en-US" altLang="zh-CN" sz="2400" b="1" dirty="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400" b="1" dirty="0">
                    <a:effectLst/>
                    <a:latin typeface="Times New Roman" panose="02020603050405020304" pitchFamily="18" charset="0"/>
                    <a:ea typeface="宋体" panose="02010600030101010101" pitchFamily="2" charset="-122"/>
                  </a:rPr>
                  <a:t> l</a:t>
                </a:r>
                <a:r>
                  <a:rPr lang="zh-CN" altLang="zh-CN" sz="2400" b="1" dirty="0">
                    <a:effectLst/>
                    <a:latin typeface="Times New Roman" panose="02020603050405020304" pitchFamily="18" charset="0"/>
                    <a:ea typeface="宋体" panose="02010600030101010101" pitchFamily="2" charset="-122"/>
                    <a:cs typeface="Times New Roman" panose="02020603050405020304" pitchFamily="18" charset="0"/>
                  </a:rPr>
                  <a:t>如下</a:t>
                </a:r>
                <a:r>
                  <a:rPr lang="zh-CN" altLang="en-US" sz="2400" b="1"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b="1" dirty="0">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25000"/>
                  </a:lnSpc>
                  <a:spcBef>
                    <a:spcPts val="600"/>
                  </a:spcBef>
                  <a:buNone/>
                </a:pPr>
                <a14:m>
                  <m:oMathPara xmlns:m="http://schemas.openxmlformats.org/officeDocument/2006/math">
                    <m:oMathParaPr>
                      <m:jc m:val="left"/>
                    </m:oMathParaPr>
                    <m:oMath xmlns:m="http://schemas.openxmlformats.org/officeDocument/2006/math">
                      <m:r>
                        <a:rPr lang="en-US" altLang="zh-CN" sz="2400" b="1" i="1" smtClean="0">
                          <a:effectLst/>
                          <a:latin typeface="Cambria Math" panose="02040503050406030204" pitchFamily="18" charset="0"/>
                          <a:ea typeface="宋体" panose="02010600030101010101" pitchFamily="2" charset="-122"/>
                          <a:cs typeface="Times New Roman" panose="02020603050405020304" pitchFamily="18" charset="0"/>
                        </a:rPr>
                        <m:t>𝒇</m:t>
                      </m:r>
                      <m:d>
                        <m:dPr>
                          <m:ctrlPr>
                            <a:rPr lang="en-US" altLang="zh-CN" sz="2400" b="1" i="1" smtClean="0">
                              <a:effectLst/>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1" i="1" smtClean="0">
                              <a:effectLst/>
                              <a:latin typeface="Cambria Math" panose="02040503050406030204" pitchFamily="18" charset="0"/>
                              <a:ea typeface="宋体" panose="02010600030101010101" pitchFamily="2" charset="-122"/>
                              <a:cs typeface="Times New Roman" panose="02020603050405020304" pitchFamily="18" charset="0"/>
                            </a:rPr>
                            <m:t>𝑨</m:t>
                          </m:r>
                        </m:e>
                      </m:d>
                      <m:r>
                        <a:rPr lang="en-US" altLang="zh-CN" sz="2400" b="1" i="1"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b="1" i="1" smtClean="0">
                          <a:effectLst/>
                          <a:latin typeface="Cambria Math" panose="02040503050406030204" pitchFamily="18" charset="0"/>
                          <a:ea typeface="宋体" panose="02010600030101010101" pitchFamily="2" charset="-122"/>
                          <a:cs typeface="Times New Roman" panose="02020603050405020304" pitchFamily="18" charset="0"/>
                        </a:rPr>
                        <m:t>𝝋</m:t>
                      </m:r>
                      <m:d>
                        <m:dPr>
                          <m:ctrlPr>
                            <a:rPr lang="en-US" altLang="zh-CN" sz="2400" b="1" i="1" smtClean="0">
                              <a:effectLst/>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1" i="1" smtClean="0">
                              <a:effectLst/>
                              <a:latin typeface="Cambria Math" panose="02040503050406030204" pitchFamily="18" charset="0"/>
                              <a:ea typeface="宋体" panose="02010600030101010101" pitchFamily="2" charset="-122"/>
                              <a:cs typeface="Times New Roman" panose="02020603050405020304" pitchFamily="18" charset="0"/>
                            </a:rPr>
                            <m:t>𝑨</m:t>
                          </m:r>
                        </m:e>
                      </m:d>
                      <m:r>
                        <a:rPr lang="en-US" altLang="zh-CN" sz="2400" b="1" i="1" smtClean="0">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en-US" altLang="zh-CN" sz="2400" b="1" i="1" smtClean="0">
                              <a:effectLst/>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1" i="1" smtClean="0">
                              <a:effectLst/>
                              <a:latin typeface="Cambria Math" panose="02040503050406030204" pitchFamily="18" charset="0"/>
                              <a:ea typeface="宋体" panose="02010600030101010101" pitchFamily="2" charset="-122"/>
                              <a:cs typeface="Times New Roman" panose="02020603050405020304" pitchFamily="18" charset="0"/>
                            </a:rPr>
                            <m:t>𝝍</m:t>
                          </m:r>
                          <m:d>
                            <m:dPr>
                              <m:ctrlPr>
                                <a:rPr lang="en-US" altLang="zh-CN" sz="2400" b="1" i="1" smtClean="0">
                                  <a:effectLst/>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1" i="1" smtClean="0">
                                  <a:effectLst/>
                                  <a:latin typeface="Cambria Math" panose="02040503050406030204" pitchFamily="18" charset="0"/>
                                  <a:ea typeface="宋体" panose="02010600030101010101" pitchFamily="2" charset="-122"/>
                                  <a:cs typeface="Times New Roman" panose="02020603050405020304" pitchFamily="18" charset="0"/>
                                </a:rPr>
                                <m:t>𝑨</m:t>
                              </m:r>
                            </m:e>
                          </m:d>
                          <m:r>
                            <a:rPr lang="en-US" altLang="zh-CN" sz="2400" b="1" i="1"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b="1" i="1" smtClean="0">
                              <a:effectLst/>
                              <a:latin typeface="Cambria Math" panose="02040503050406030204" pitchFamily="18" charset="0"/>
                              <a:ea typeface="宋体" panose="02010600030101010101" pitchFamily="2" charset="-122"/>
                              <a:cs typeface="Times New Roman" panose="02020603050405020304" pitchFamily="18" charset="0"/>
                            </a:rPr>
                            <m:t>𝝋</m:t>
                          </m:r>
                          <m:d>
                            <m:dPr>
                              <m:ctrlPr>
                                <a:rPr lang="en-US" altLang="zh-CN" sz="2400" b="1" i="1" smtClean="0">
                                  <a:effectLst/>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1" i="1" smtClean="0">
                                  <a:effectLst/>
                                  <a:latin typeface="Cambria Math" panose="02040503050406030204" pitchFamily="18" charset="0"/>
                                  <a:ea typeface="宋体" panose="02010600030101010101" pitchFamily="2" charset="-122"/>
                                  <a:cs typeface="Times New Roman" panose="02020603050405020304" pitchFamily="18" charset="0"/>
                                </a:rPr>
                                <m:t>𝑨</m:t>
                              </m:r>
                            </m:e>
                          </m:d>
                        </m:e>
                      </m:d>
                      <m:r>
                        <a:rPr lang="en-US" altLang="zh-CN" sz="2400" b="1" i="1" smtClean="0">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2400" b="1" i="1">
                              <a:effectLst/>
                              <a:latin typeface="Cambria Math" panose="02040503050406030204" pitchFamily="18" charset="0"/>
                              <a:ea typeface="Cambria Math" panose="02040503050406030204" pitchFamily="18" charset="0"/>
                            </a:rPr>
                          </m:ctrlPr>
                        </m:dPr>
                        <m:e>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𝑨</m:t>
                          </m:r>
                        </m:e>
                      </m:d>
                      <m:r>
                        <a:rPr lang="en-US" altLang="zh-CN" sz="2400" b="1" i="1">
                          <a:effectLst/>
                          <a:latin typeface="Cambria Math" panose="02040503050406030204" pitchFamily="18" charset="0"/>
                          <a:ea typeface="宋体" panose="02010600030101010101" pitchFamily="2" charset="-122"/>
                        </a:rPr>
                        <m:t>÷</m:t>
                      </m:r>
                      <m:d>
                        <m:dPr>
                          <m:begChr m:val="|"/>
                          <m:endChr m:val="|"/>
                          <m:ctrlPr>
                            <a:rPr lang="zh-CN" altLang="zh-CN" sz="2400" b="1" i="1">
                              <a:effectLst/>
                              <a:latin typeface="Cambria Math" panose="02040503050406030204" pitchFamily="18" charset="0"/>
                              <a:ea typeface="Cambria Math" panose="02040503050406030204" pitchFamily="18" charset="0"/>
                            </a:rPr>
                          </m:ctrlPr>
                        </m:dPr>
                        <m:e>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𝑺</m:t>
                          </m:r>
                        </m:e>
                      </m:d>
                    </m:oMath>
                  </m:oMathPara>
                </a14:m>
                <a:endParaRPr lang="en-US" altLang="zh-CN" sz="2400" b="1" i="1" dirty="0">
                  <a:effectLst/>
                  <a:latin typeface="Cambria Math" panose="02040503050406030204" pitchFamily="18" charset="0"/>
                  <a:ea typeface="宋体" panose="02010600030101010101" pitchFamily="2" charset="-122"/>
                  <a:cs typeface="Times New Roman" panose="02020603050405020304" pitchFamily="18" charset="0"/>
                </a:endParaRPr>
              </a:p>
              <a:p>
                <a:pPr marL="0" indent="0">
                  <a:lnSpc>
                    <a:spcPct val="125000"/>
                  </a:lnSpc>
                  <a:spcBef>
                    <a:spcPts val="600"/>
                  </a:spcBef>
                  <a:buNone/>
                </a:pPr>
                <a:r>
                  <a:rPr lang="en-US" altLang="zh-CN" sz="2400" b="1" dirty="0">
                    <a:effectLst/>
                    <a:ea typeface="宋体" panose="02010600030101010101" pitchFamily="2" charset="-122"/>
                    <a:cs typeface="Times New Roman" panose="02020603050405020304" pitchFamily="18" charset="0"/>
                  </a:rPr>
                  <a:t>         </a:t>
                </a:r>
                <a14:m>
                  <m:oMath xmlns:m="http://schemas.openxmlformats.org/officeDocument/2006/math">
                    <m:r>
                      <a:rPr lang="en-US" altLang="zh-CN" sz="2400" b="1" i="1" smtClean="0">
                        <a:effectLst/>
                        <a:latin typeface="Cambria Math" panose="02040503050406030204" pitchFamily="18" charset="0"/>
                        <a:ea typeface="宋体" panose="02010600030101010101" pitchFamily="2" charset="-122"/>
                        <a:cs typeface="Times New Roman" panose="02020603050405020304" pitchFamily="18" charset="0"/>
                      </a:rPr>
                      <m:t>=</m:t>
                    </m:r>
                    <m:nary>
                      <m:naryPr>
                        <m:chr m:val="∑"/>
                        <m:limLoc m:val="subSup"/>
                        <m:supHide m:val="on"/>
                        <m:ctrlPr>
                          <a:rPr lang="en-US" altLang="zh-CN" sz="2400" b="1" i="1" smtClean="0">
                            <a:effectLst/>
                            <a:latin typeface="Cambria Math" panose="02040503050406030204" pitchFamily="18" charset="0"/>
                            <a:ea typeface="宋体" panose="02010600030101010101" pitchFamily="2" charset="-122"/>
                            <a:cs typeface="Times New Roman" panose="02020603050405020304" pitchFamily="18" charset="0"/>
                          </a:rPr>
                        </m:ctrlPr>
                      </m:naryPr>
                      <m:sub>
                        <m:r>
                          <m:rPr>
                            <m:brk m:alnAt="9"/>
                          </m:rPr>
                          <a:rPr lang="en-US" altLang="zh-CN" sz="2400" b="1" i="1" smtClean="0">
                            <a:effectLst/>
                            <a:latin typeface="Cambria Math" panose="02040503050406030204" pitchFamily="18" charset="0"/>
                            <a:ea typeface="宋体" panose="02010600030101010101" pitchFamily="2" charset="-122"/>
                            <a:cs typeface="Times New Roman" panose="02020603050405020304" pitchFamily="18" charset="0"/>
                          </a:rPr>
                          <m:t>𝒂</m:t>
                        </m:r>
                        <m:r>
                          <a:rPr lang="en-US" altLang="zh-CN" sz="2400" b="1" i="1" smtClean="0">
                            <a:effectLst/>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1" i="1" smtClean="0">
                            <a:effectLst/>
                            <a:latin typeface="Cambria Math" panose="02040503050406030204" pitchFamily="18" charset="0"/>
                            <a:ea typeface="Cambria Math" panose="02040503050406030204" pitchFamily="18" charset="0"/>
                            <a:cs typeface="Times New Roman" panose="02020603050405020304" pitchFamily="18" charset="0"/>
                          </a:rPr>
                          <m:t>𝑨</m:t>
                        </m:r>
                      </m:sub>
                      <m:sup/>
                      <m:e>
                        <m:r>
                          <a:rPr lang="zh-CN" altLang="en-US" sz="2400" b="1" i="1" smtClean="0">
                            <a:effectLst/>
                            <a:latin typeface="Cambria Math" panose="02040503050406030204" pitchFamily="18" charset="0"/>
                            <a:ea typeface="宋体" panose="02010600030101010101" pitchFamily="2" charset="-122"/>
                            <a:cs typeface="Times New Roman" panose="02020603050405020304" pitchFamily="18" charset="0"/>
                          </a:rPr>
                          <m:t>𝝁</m:t>
                        </m:r>
                        <m:r>
                          <a:rPr lang="en-US" altLang="zh-CN" sz="2400" b="1" i="1"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b="1" i="1" smtClean="0">
                            <a:effectLst/>
                            <a:latin typeface="Cambria Math" panose="02040503050406030204" pitchFamily="18" charset="0"/>
                            <a:ea typeface="宋体" panose="02010600030101010101" pitchFamily="2" charset="-122"/>
                            <a:cs typeface="Times New Roman" panose="02020603050405020304" pitchFamily="18" charset="0"/>
                          </a:rPr>
                          <m:t>𝑨</m:t>
                        </m:r>
                        <m:r>
                          <a:rPr lang="en-US" altLang="zh-CN" sz="2400" b="1" i="1" smtClean="0">
                            <a:effectLst/>
                            <a:latin typeface="Cambria Math" panose="02040503050406030204" pitchFamily="18" charset="0"/>
                            <a:ea typeface="宋体" panose="02010600030101010101" pitchFamily="2" charset="-122"/>
                            <a:cs typeface="Times New Roman" panose="02020603050405020304" pitchFamily="18" charset="0"/>
                          </a:rPr>
                          <m:t>)</m:t>
                        </m:r>
                      </m:e>
                    </m:nary>
                    <m:r>
                      <a:rPr lang="en-US" altLang="zh-CN" sz="2400" b="1" i="1" smtClean="0">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en-US" altLang="zh-CN" sz="2400" b="1" i="1" smtClean="0">
                            <a:effectLst/>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1" i="1">
                            <a:latin typeface="Cambria Math" panose="02040503050406030204" pitchFamily="18" charset="0"/>
                            <a:ea typeface="宋体" panose="02010600030101010101" pitchFamily="2" charset="-122"/>
                            <a:cs typeface="Times New Roman" panose="02020603050405020304" pitchFamily="18" charset="0"/>
                          </a:rPr>
                          <m:t>𝟏</m:t>
                        </m:r>
                        <m:r>
                          <a:rPr lang="en-US" altLang="zh-CN" sz="2400" b="1" i="1">
                            <a:latin typeface="Cambria Math" panose="02040503050406030204" pitchFamily="18" charset="0"/>
                            <a:ea typeface="宋体" panose="02010600030101010101" pitchFamily="2" charset="-122"/>
                            <a:cs typeface="Times New Roman" panose="02020603050405020304" pitchFamily="18" charset="0"/>
                          </a:rPr>
                          <m:t>−</m:t>
                        </m:r>
                        <m:nary>
                          <m:naryPr>
                            <m:chr m:val="∑"/>
                            <m:limLoc m:val="subSup"/>
                            <m:supHide m:val="on"/>
                            <m:ctrlPr>
                              <a:rPr lang="en-US" altLang="zh-CN" sz="2400" b="1" i="1">
                                <a:latin typeface="Cambria Math" panose="02040503050406030204" pitchFamily="18" charset="0"/>
                                <a:ea typeface="宋体" panose="02010600030101010101" pitchFamily="2" charset="-122"/>
                                <a:cs typeface="Times New Roman" panose="02020603050405020304" pitchFamily="18" charset="0"/>
                              </a:rPr>
                            </m:ctrlPr>
                          </m:naryPr>
                          <m:sub>
                            <m:r>
                              <m:rPr>
                                <m:brk m:alnAt="9"/>
                              </m:rPr>
                              <a:rPr lang="en-US" altLang="zh-CN" sz="2400" b="1" i="1">
                                <a:latin typeface="Cambria Math" panose="02040503050406030204" pitchFamily="18" charset="0"/>
                                <a:ea typeface="宋体" panose="02010600030101010101" pitchFamily="2" charset="-122"/>
                                <a:cs typeface="Times New Roman" panose="02020603050405020304" pitchFamily="18" charset="0"/>
                              </a:rPr>
                              <m:t>𝒂</m:t>
                            </m:r>
                            <m:r>
                              <a:rPr lang="en-US" altLang="zh-CN" sz="2400" b="1"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1" i="1">
                                <a:latin typeface="Cambria Math" panose="02040503050406030204" pitchFamily="18" charset="0"/>
                                <a:ea typeface="Cambria Math" panose="02040503050406030204" pitchFamily="18" charset="0"/>
                                <a:cs typeface="Times New Roman" panose="02020603050405020304" pitchFamily="18" charset="0"/>
                              </a:rPr>
                              <m:t>𝑺</m:t>
                            </m:r>
                          </m:sub>
                          <m:sup/>
                          <m:e>
                            <m:r>
                              <a:rPr lang="zh-CN" altLang="en-US" sz="2400" b="1" i="1">
                                <a:latin typeface="Cambria Math" panose="02040503050406030204" pitchFamily="18" charset="0"/>
                                <a:ea typeface="宋体" panose="02010600030101010101" pitchFamily="2" charset="-122"/>
                                <a:cs typeface="Times New Roman" panose="02020603050405020304" pitchFamily="18" charset="0"/>
                              </a:rPr>
                              <m:t>𝝁</m:t>
                            </m:r>
                            <m:r>
                              <a:rPr lang="en-US" altLang="zh-CN" sz="2400" b="1" i="1">
                                <a:latin typeface="Cambria Math" panose="02040503050406030204" pitchFamily="18" charset="0"/>
                                <a:ea typeface="宋体" panose="02010600030101010101" pitchFamily="2" charset="-122"/>
                                <a:cs typeface="Times New Roman" panose="02020603050405020304" pitchFamily="18" charset="0"/>
                              </a:rPr>
                              <m:t>(</m:t>
                            </m:r>
                            <m:r>
                              <a:rPr lang="en-US" altLang="zh-CN" sz="2400" b="1" i="1">
                                <a:latin typeface="Cambria Math" panose="02040503050406030204" pitchFamily="18" charset="0"/>
                                <a:ea typeface="宋体" panose="02010600030101010101" pitchFamily="2" charset="-122"/>
                                <a:cs typeface="Times New Roman" panose="02020603050405020304" pitchFamily="18" charset="0"/>
                              </a:rPr>
                              <m:t>𝑨</m:t>
                            </m:r>
                            <m:r>
                              <a:rPr lang="en-US" altLang="zh-CN" sz="2400" b="1" i="1">
                                <a:latin typeface="Cambria Math" panose="02040503050406030204" pitchFamily="18" charset="0"/>
                                <a:ea typeface="宋体" panose="02010600030101010101" pitchFamily="2" charset="-122"/>
                                <a:cs typeface="Times New Roman" panose="02020603050405020304" pitchFamily="18" charset="0"/>
                              </a:rPr>
                              <m:t>)</m:t>
                            </m:r>
                          </m:e>
                        </m:nary>
                      </m:e>
                    </m:d>
                  </m:oMath>
                </a14:m>
                <a:r>
                  <a:rPr lang="en-US" altLang="zh-CN" sz="2400" b="1" dirty="0">
                    <a:ea typeface="宋体" panose="02010600030101010101" pitchFamily="2" charset="-122"/>
                    <a:cs typeface="Times New Roman" panose="02020603050405020304" pitchFamily="18" charset="0"/>
                  </a:rPr>
                  <a:t> </a:t>
                </a:r>
                <a14:m>
                  <m:oMath xmlns:m="http://schemas.openxmlformats.org/officeDocument/2006/math">
                    <m:r>
                      <a:rPr lang="en-US" altLang="zh-CN" sz="2400" b="1" i="1">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2400" b="1" i="1">
                            <a:latin typeface="Cambria Math" panose="02040503050406030204" pitchFamily="18" charset="0"/>
                            <a:ea typeface="Cambria Math" panose="02040503050406030204" pitchFamily="18" charset="0"/>
                          </a:rPr>
                        </m:ctrlPr>
                      </m:dPr>
                      <m:e>
                        <m:r>
                          <a:rPr lang="en-US" altLang="zh-CN" sz="2400" b="1" i="1">
                            <a:latin typeface="Cambria Math" panose="02040503050406030204" pitchFamily="18" charset="0"/>
                            <a:ea typeface="宋体" panose="02010600030101010101" pitchFamily="2" charset="-122"/>
                            <a:cs typeface="Times New Roman" panose="02020603050405020304" pitchFamily="18" charset="0"/>
                          </a:rPr>
                          <m:t>𝑨</m:t>
                        </m:r>
                      </m:e>
                    </m:d>
                    <m:r>
                      <a:rPr lang="en-US" altLang="zh-CN" sz="2400" b="1" i="1">
                        <a:latin typeface="Cambria Math" panose="02040503050406030204" pitchFamily="18" charset="0"/>
                        <a:ea typeface="宋体" panose="02010600030101010101" pitchFamily="2" charset="-122"/>
                      </a:rPr>
                      <m:t>÷</m:t>
                    </m:r>
                    <m:d>
                      <m:dPr>
                        <m:begChr m:val="|"/>
                        <m:endChr m:val="|"/>
                        <m:ctrlPr>
                          <a:rPr lang="zh-CN" altLang="zh-CN" sz="2400" b="1" i="1">
                            <a:latin typeface="Cambria Math" panose="02040503050406030204" pitchFamily="18" charset="0"/>
                            <a:ea typeface="Cambria Math" panose="02040503050406030204" pitchFamily="18" charset="0"/>
                          </a:rPr>
                        </m:ctrlPr>
                      </m:dPr>
                      <m:e>
                        <m:r>
                          <a:rPr lang="en-US" altLang="zh-CN" sz="2400" b="1" i="1">
                            <a:latin typeface="Cambria Math" panose="02040503050406030204" pitchFamily="18" charset="0"/>
                            <a:ea typeface="宋体" panose="02010600030101010101" pitchFamily="2" charset="-122"/>
                            <a:cs typeface="Times New Roman" panose="02020603050405020304" pitchFamily="18" charset="0"/>
                          </a:rPr>
                          <m:t>𝑺</m:t>
                        </m:r>
                      </m:e>
                    </m:d>
                  </m:oMath>
                </a14:m>
                <a:endParaRPr lang="en-US" altLang="zh-CN" sz="2400" b="1" i="1" dirty="0">
                  <a:latin typeface="Cambria Math" panose="02040503050406030204" pitchFamily="18" charset="0"/>
                  <a:ea typeface="宋体" panose="02010600030101010101" pitchFamily="2" charset="-122"/>
                  <a:cs typeface="Times New Roman" panose="02020603050405020304" pitchFamily="18" charset="0"/>
                </a:endParaRPr>
              </a:p>
              <a:p>
                <a:pPr marL="0" indent="0">
                  <a:lnSpc>
                    <a:spcPct val="125000"/>
                  </a:lnSpc>
                  <a:spcBef>
                    <a:spcPts val="600"/>
                  </a:spcBef>
                  <a:buNone/>
                </a:pPr>
                <a:r>
                  <a:rPr lang="en-US" altLang="zh-CN" sz="2400" b="1" i="1" dirty="0">
                    <a:latin typeface="Cambria Math" panose="02040503050406030204" pitchFamily="18" charset="0"/>
                    <a:ea typeface="Cambria Math" panose="02040503050406030204" pitchFamily="18" charset="0"/>
                    <a:cs typeface="Times New Roman" panose="02020603050405020304" pitchFamily="18" charset="0"/>
                  </a:rPr>
                  <a:t>           </a:t>
                </a:r>
                <a14:m>
                  <m:oMath xmlns:m="http://schemas.openxmlformats.org/officeDocument/2006/math">
                    <m:r>
                      <a:rPr lang="en-US" altLang="zh-CN" sz="2400" b="1"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400" b="1" dirty="0">
                    <a:ea typeface="宋体" panose="02010600030101010101" pitchFamily="2" charset="-122"/>
                    <a:cs typeface="Times New Roman" panose="02020603050405020304" pitchFamily="18" charset="0"/>
                  </a:rPr>
                  <a:t> </a:t>
                </a:r>
                <a14:m>
                  <m:oMath xmlns:m="http://schemas.openxmlformats.org/officeDocument/2006/math">
                    <m:nary>
                      <m:naryPr>
                        <m:chr m:val="∑"/>
                        <m:limLoc m:val="subSup"/>
                        <m:supHide m:val="on"/>
                        <m:ctrlPr>
                          <a:rPr lang="en-US" altLang="zh-CN" sz="2400" b="1" i="1">
                            <a:latin typeface="Cambria Math" panose="02040503050406030204" pitchFamily="18" charset="0"/>
                            <a:ea typeface="宋体" panose="02010600030101010101" pitchFamily="2" charset="-122"/>
                            <a:cs typeface="Times New Roman" panose="02020603050405020304" pitchFamily="18" charset="0"/>
                          </a:rPr>
                        </m:ctrlPr>
                      </m:naryPr>
                      <m:sub>
                        <m:r>
                          <m:rPr>
                            <m:brk m:alnAt="9"/>
                          </m:rPr>
                          <a:rPr lang="en-US" altLang="zh-CN" sz="2400" b="1" i="1">
                            <a:latin typeface="Cambria Math" panose="02040503050406030204" pitchFamily="18" charset="0"/>
                            <a:ea typeface="宋体" panose="02010600030101010101" pitchFamily="2" charset="-122"/>
                            <a:cs typeface="Times New Roman" panose="02020603050405020304" pitchFamily="18" charset="0"/>
                          </a:rPr>
                          <m:t>𝒂</m:t>
                        </m:r>
                        <m:r>
                          <a:rPr lang="en-US" altLang="zh-CN" sz="2400" b="1"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1" i="1">
                            <a:latin typeface="Cambria Math" panose="02040503050406030204" pitchFamily="18" charset="0"/>
                            <a:ea typeface="Cambria Math" panose="02040503050406030204" pitchFamily="18" charset="0"/>
                            <a:cs typeface="Times New Roman" panose="02020603050405020304" pitchFamily="18" charset="0"/>
                          </a:rPr>
                          <m:t>𝑺</m:t>
                        </m:r>
                      </m:sub>
                      <m:sup/>
                      <m:e>
                        <m:r>
                          <a:rPr lang="zh-CN" altLang="en-US" sz="2400" b="1" i="1">
                            <a:latin typeface="Cambria Math" panose="02040503050406030204" pitchFamily="18" charset="0"/>
                            <a:ea typeface="宋体" panose="02010600030101010101" pitchFamily="2" charset="-122"/>
                            <a:cs typeface="Times New Roman" panose="02020603050405020304" pitchFamily="18" charset="0"/>
                          </a:rPr>
                          <m:t>𝝁</m:t>
                        </m:r>
                        <m:d>
                          <m:dPr>
                            <m:ctrlPr>
                              <a:rPr lang="en-US" altLang="zh-CN" sz="2400" b="1" i="1">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1" i="1">
                                <a:latin typeface="Cambria Math" panose="02040503050406030204" pitchFamily="18" charset="0"/>
                                <a:ea typeface="宋体" panose="02010600030101010101" pitchFamily="2" charset="-122"/>
                                <a:cs typeface="Times New Roman" panose="02020603050405020304" pitchFamily="18" charset="0"/>
                              </a:rPr>
                              <m:t>𝑨</m:t>
                            </m:r>
                          </m:e>
                        </m:d>
                        <m:r>
                          <a:rPr lang="en-US" altLang="zh-CN" sz="2400" b="1"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1" i="1" smtClean="0">
                            <a:latin typeface="Cambria Math" panose="02040503050406030204" pitchFamily="18" charset="0"/>
                            <a:ea typeface="宋体" panose="02010600030101010101" pitchFamily="2" charset="-122"/>
                            <a:cs typeface="Times New Roman" panose="02020603050405020304" pitchFamily="18" charset="0"/>
                          </a:rPr>
                          <m:t>𝟏</m:t>
                        </m:r>
                      </m:e>
                    </m:nary>
                  </m:oMath>
                </a14:m>
                <a:r>
                  <a:rPr lang="en-US" altLang="zh-CN" sz="2400" b="1" dirty="0">
                    <a:ea typeface="宋体" panose="02010600030101010101" pitchFamily="2" charset="-122"/>
                    <a:cs typeface="Times New Roman" panose="02020603050405020304" pitchFamily="18" charset="0"/>
                  </a:rPr>
                  <a:t> </a:t>
                </a:r>
                <a14:m>
                  <m:oMath xmlns:m="http://schemas.openxmlformats.org/officeDocument/2006/math">
                    <m:r>
                      <a:rPr lang="en-US" altLang="zh-CN" sz="2400" b="1" i="1">
                        <a:latin typeface="Cambria Math" panose="02040503050406030204" pitchFamily="18" charset="0"/>
                        <a:ea typeface="宋体" panose="02010600030101010101" pitchFamily="2" charset="-122"/>
                        <a:cs typeface="Times New Roman" panose="02020603050405020304" pitchFamily="18" charset="0"/>
                      </a:rPr>
                      <m:t>−</m:t>
                    </m:r>
                    <m:nary>
                      <m:naryPr>
                        <m:chr m:val="∑"/>
                        <m:limLoc m:val="subSup"/>
                        <m:supHide m:val="on"/>
                        <m:ctrlPr>
                          <a:rPr lang="en-US" altLang="zh-CN" sz="2400" b="1" i="1">
                            <a:latin typeface="Cambria Math" panose="02040503050406030204" pitchFamily="18" charset="0"/>
                            <a:ea typeface="宋体" panose="02010600030101010101" pitchFamily="2" charset="-122"/>
                            <a:cs typeface="Times New Roman" panose="02020603050405020304" pitchFamily="18" charset="0"/>
                          </a:rPr>
                        </m:ctrlPr>
                      </m:naryPr>
                      <m:sub>
                        <m:r>
                          <m:rPr>
                            <m:brk m:alnAt="9"/>
                          </m:rPr>
                          <a:rPr lang="en-US" altLang="zh-CN" sz="2400" b="1" i="1">
                            <a:latin typeface="Cambria Math" panose="02040503050406030204" pitchFamily="18" charset="0"/>
                            <a:ea typeface="宋体" panose="02010600030101010101" pitchFamily="2" charset="-122"/>
                            <a:cs typeface="Times New Roman" panose="02020603050405020304" pitchFamily="18" charset="0"/>
                          </a:rPr>
                          <m:t>𝒂</m:t>
                        </m:r>
                        <m:r>
                          <a:rPr lang="en-US" altLang="zh-CN" sz="2400" b="1"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1" i="1">
                            <a:latin typeface="Cambria Math" panose="02040503050406030204" pitchFamily="18" charset="0"/>
                            <a:ea typeface="Cambria Math" panose="02040503050406030204" pitchFamily="18" charset="0"/>
                            <a:cs typeface="Times New Roman" panose="02020603050405020304" pitchFamily="18" charset="0"/>
                          </a:rPr>
                          <m:t>𝑺</m:t>
                        </m:r>
                      </m:sub>
                      <m:sup/>
                      <m:e>
                        <m:r>
                          <a:rPr lang="zh-CN" altLang="en-US" sz="2400" b="1" i="1">
                            <a:latin typeface="Cambria Math" panose="02040503050406030204" pitchFamily="18" charset="0"/>
                            <a:ea typeface="宋体" panose="02010600030101010101" pitchFamily="2" charset="-122"/>
                            <a:cs typeface="Times New Roman" panose="02020603050405020304" pitchFamily="18" charset="0"/>
                          </a:rPr>
                          <m:t>𝝁</m:t>
                        </m:r>
                        <m:d>
                          <m:dPr>
                            <m:ctrlPr>
                              <a:rPr lang="en-US" altLang="zh-CN" sz="2400" b="1" i="1">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1" i="1">
                                <a:latin typeface="Cambria Math" panose="02040503050406030204" pitchFamily="18" charset="0"/>
                                <a:ea typeface="宋体" panose="02010600030101010101" pitchFamily="2" charset="-122"/>
                                <a:cs typeface="Times New Roman" panose="02020603050405020304" pitchFamily="18" charset="0"/>
                              </a:rPr>
                              <m:t>𝑨</m:t>
                            </m:r>
                          </m:e>
                        </m:d>
                      </m:e>
                    </m:nary>
                    <m:r>
                      <a:rPr lang="en-US" altLang="zh-CN" sz="2400" b="1"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1" i="1" smtClean="0">
                        <a:latin typeface="Cambria Math" panose="02040503050406030204" pitchFamily="18" charset="0"/>
                        <a:ea typeface="宋体" panose="02010600030101010101" pitchFamily="2" charset="-122"/>
                        <a:cs typeface="Times New Roman" panose="02020603050405020304" pitchFamily="18" charset="0"/>
                      </a:rPr>
                      <m:t>𝟏</m:t>
                    </m:r>
                  </m:oMath>
                </a14:m>
                <a:endParaRPr lang="en-US" altLang="zh-CN" sz="2400" b="1" dirty="0">
                  <a:ea typeface="宋体" panose="02010600030101010101" pitchFamily="2" charset="-122"/>
                  <a:cs typeface="Times New Roman" panose="02020603050405020304" pitchFamily="18" charset="0"/>
                </a:endParaRPr>
              </a:p>
              <a:p>
                <a:pPr marL="0" indent="0">
                  <a:lnSpc>
                    <a:spcPct val="125000"/>
                  </a:lnSpc>
                  <a:spcBef>
                    <a:spcPts val="600"/>
                  </a:spcBef>
                  <a:buNone/>
                </a:pPr>
                <a:endParaRPr lang="en-US" altLang="zh-CN" sz="1800" b="1"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25000"/>
                  </a:lnSpc>
                  <a:spcBef>
                    <a:spcPts val="600"/>
                  </a:spcBef>
                  <a:buNone/>
                </a:pPr>
                <a:endParaRPr lang="en-US" altLang="zh-CN" sz="1800" b="1"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25000"/>
                  </a:lnSpc>
                  <a:spcBef>
                    <a:spcPts val="600"/>
                  </a:spcBef>
                  <a:buNone/>
                </a:pPr>
                <a:endParaRPr lang="en-US" altLang="zh-CN" sz="2400" b="1"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FAA43BCC-C60C-44E6-A203-C635002B3E8F}"/>
                  </a:ext>
                </a:extLst>
              </p:cNvPr>
              <p:cNvSpPr>
                <a:spLocks noGrp="1" noRot="1" noChangeAspect="1" noMove="1" noResize="1" noEditPoints="1" noAdjustHandles="1" noChangeArrowheads="1" noChangeShapeType="1" noTextEdit="1"/>
              </p:cNvSpPr>
              <p:nvPr>
                <p:ph idx="1"/>
              </p:nvPr>
            </p:nvSpPr>
            <p:spPr>
              <a:xfrm>
                <a:off x="729276" y="1451946"/>
                <a:ext cx="10624524" cy="5406054"/>
              </a:xfrm>
              <a:blipFill>
                <a:blip r:embed="rId4"/>
                <a:stretch>
                  <a:fillRect l="-918" t="-1015"/>
                </a:stretch>
              </a:blipFill>
            </p:spPr>
            <p:txBody>
              <a:bodyPr/>
              <a:lstStyle/>
              <a:p>
                <a:r>
                  <a:rPr lang="zh-CN" altLang="en-US">
                    <a:noFill/>
                  </a:rPr>
                  <a:t> </a:t>
                </a:r>
              </a:p>
            </p:txBody>
          </p:sp>
        </mc:Fallback>
      </mc:AlternateContent>
      <p:graphicFrame>
        <p:nvGraphicFramePr>
          <p:cNvPr id="9" name="对象 8">
            <a:extLst>
              <a:ext uri="{FF2B5EF4-FFF2-40B4-BE49-F238E27FC236}">
                <a16:creationId xmlns:a16="http://schemas.microsoft.com/office/drawing/2014/main" id="{93FFBF4D-4ADF-45BD-9549-257E912570B6}"/>
              </a:ext>
            </a:extLst>
          </p:cNvPr>
          <p:cNvGraphicFramePr>
            <a:graphicFrameLocks noChangeAspect="1"/>
          </p:cNvGraphicFramePr>
          <p:nvPr/>
        </p:nvGraphicFramePr>
        <p:xfrm>
          <a:off x="0" y="457200"/>
          <a:ext cx="114300" cy="204788"/>
        </p:xfrm>
        <a:graphic>
          <a:graphicData uri="http://schemas.openxmlformats.org/presentationml/2006/ole">
            <mc:AlternateContent xmlns:mc="http://schemas.openxmlformats.org/markup-compatibility/2006">
              <mc:Choice xmlns:v="urn:schemas-microsoft-com:vml" Requires="v">
                <p:oleObj spid="_x0000_s28805" r:id="rId5" imgW="114201" imgH="203024" progId="Equation.3">
                  <p:embed/>
                </p:oleObj>
              </mc:Choice>
              <mc:Fallback>
                <p:oleObj r:id="rId5" imgW="114201" imgH="203024" progId="Equation.3">
                  <p:embed/>
                  <p:pic>
                    <p:nvPicPr>
                      <p:cNvPr id="9" name="对象 8">
                        <a:extLst>
                          <a:ext uri="{FF2B5EF4-FFF2-40B4-BE49-F238E27FC236}">
                            <a16:creationId xmlns:a16="http://schemas.microsoft.com/office/drawing/2014/main" id="{93FFBF4D-4ADF-45BD-9549-257E912570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57200"/>
                        <a:ext cx="114300"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a:extLst>
              <a:ext uri="{FF2B5EF4-FFF2-40B4-BE49-F238E27FC236}">
                <a16:creationId xmlns:a16="http://schemas.microsoft.com/office/drawing/2014/main" id="{D247028B-A983-4313-9D04-264BA6EBC0F7}"/>
              </a:ext>
            </a:extLst>
          </p:cNvPr>
          <p:cNvGraphicFramePr>
            <a:graphicFrameLocks noChangeAspect="1"/>
          </p:cNvGraphicFramePr>
          <p:nvPr/>
        </p:nvGraphicFramePr>
        <p:xfrm>
          <a:off x="0" y="457200"/>
          <a:ext cx="114300" cy="204788"/>
        </p:xfrm>
        <a:graphic>
          <a:graphicData uri="http://schemas.openxmlformats.org/presentationml/2006/ole">
            <mc:AlternateContent xmlns:mc="http://schemas.openxmlformats.org/markup-compatibility/2006">
              <mc:Choice xmlns:v="urn:schemas-microsoft-com:vml" Requires="v">
                <p:oleObj spid="_x0000_s28806" r:id="rId7" imgW="114201" imgH="203024" progId="Equation.2">
                  <p:embed/>
                </p:oleObj>
              </mc:Choice>
              <mc:Fallback>
                <p:oleObj r:id="rId7" imgW="114201" imgH="203024" progId="Equation.2">
                  <p:embed/>
                  <p:pic>
                    <p:nvPicPr>
                      <p:cNvPr id="5" name="对象 4">
                        <a:extLst>
                          <a:ext uri="{FF2B5EF4-FFF2-40B4-BE49-F238E27FC236}">
                            <a16:creationId xmlns:a16="http://schemas.microsoft.com/office/drawing/2014/main" id="{D247028B-A983-4313-9D04-264BA6EBC0F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457200"/>
                        <a:ext cx="114300"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903585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8A9E2-1718-4A1C-9BBC-6F0D26D4471A}"/>
              </a:ext>
            </a:extLst>
          </p:cNvPr>
          <p:cNvSpPr>
            <a:spLocks noGrp="1"/>
          </p:cNvSpPr>
          <p:nvPr>
            <p:ph type="title"/>
          </p:nvPr>
        </p:nvSpPr>
        <p:spPr/>
        <p:txBody>
          <a:bodyPr/>
          <a:lstStyle/>
          <a:p>
            <a:r>
              <a:rPr lang="en-US" altLang="zh-CN" sz="4400" b="1" dirty="0">
                <a:solidFill>
                  <a:srgbClr val="0000FF"/>
                </a:solidFill>
                <a:effectLst/>
                <a:latin typeface="宋体" panose="02010600030101010101" pitchFamily="2" charset="-122"/>
                <a:ea typeface="宋体" panose="02010600030101010101" pitchFamily="2" charset="-122"/>
              </a:rPr>
              <a:t>2.</a:t>
            </a:r>
            <a:r>
              <a:rPr lang="zh-CN" altLang="en-US" sz="4400" b="1" dirty="0">
                <a:solidFill>
                  <a:srgbClr val="0000FF"/>
                </a:solidFill>
                <a:effectLst/>
                <a:latin typeface="黑体" panose="02010609060101010101" pitchFamily="49" charset="-122"/>
                <a:ea typeface="黑体" panose="02010609060101010101" pitchFamily="49" charset="-122"/>
              </a:rPr>
              <a:t>一种简化的证据理论模型</a:t>
            </a:r>
            <a:r>
              <a:rPr lang="en-US" altLang="zh-CN" sz="4400" b="1" dirty="0" err="1">
                <a:solidFill>
                  <a:srgbClr val="0000FF"/>
                </a:solidFill>
                <a:effectLst/>
                <a:latin typeface="黑体" panose="02010609060101010101" pitchFamily="49" charset="-122"/>
                <a:ea typeface="黑体" panose="02010609060101010101" pitchFamily="49" charset="-122"/>
              </a:rPr>
              <a:t>MET1</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AA43BCC-C60C-44E6-A203-C635002B3E8F}"/>
                  </a:ext>
                </a:extLst>
              </p:cNvPr>
              <p:cNvSpPr>
                <a:spLocks noGrp="1"/>
              </p:cNvSpPr>
              <p:nvPr>
                <p:ph idx="1"/>
              </p:nvPr>
            </p:nvSpPr>
            <p:spPr>
              <a:xfrm>
                <a:off x="729276" y="1451946"/>
                <a:ext cx="10624524" cy="5406054"/>
              </a:xfrm>
            </p:spPr>
            <p:txBody>
              <a:bodyPr>
                <a:noAutofit/>
              </a:bodyPr>
              <a:lstStyle/>
              <a:p>
                <a:pPr>
                  <a:lnSpc>
                    <a:spcPct val="100000"/>
                  </a:lnSpc>
                  <a:spcBef>
                    <a:spcPts val="600"/>
                  </a:spcBef>
                </a:pP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可以证明命题</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A </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的 </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认可函数满足：</a:t>
                </a:r>
                <a:endParaRPr lang="zh-CN" altLang="zh-CN" sz="24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00000"/>
                  </a:lnSpc>
                  <a:spcBef>
                    <a:spcPts val="600"/>
                  </a:spcBef>
                  <a:buNone/>
                </a:pP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①</a:t>
                </a:r>
                <a14:m>
                  <m:oMath xmlns:m="http://schemas.openxmlformats.org/officeDocument/2006/math">
                    <m:r>
                      <a:rPr lang="en-US" altLang="zh-CN" sz="2400" b="1" i="0" smtClean="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2400" b="1" i="1" smtClean="0">
                        <a:effectLst/>
                        <a:latin typeface="Cambria Math" panose="02040503050406030204" pitchFamily="18" charset="0"/>
                        <a:ea typeface="宋体" panose="02010600030101010101" pitchFamily="2" charset="-122"/>
                        <a:cs typeface="Times New Roman" panose="02020603050405020304" pitchFamily="18" charset="0"/>
                      </a:rPr>
                      <m:t>𝟎</m:t>
                    </m:r>
                    <m:r>
                      <a:rPr lang="en-US" altLang="zh-CN" sz="2400" b="1" i="1" smtClean="0">
                        <a:effectLst/>
                        <a:latin typeface="Cambria Math" panose="02040503050406030204" pitchFamily="18" charset="0"/>
                        <a:ea typeface="宋体" panose="02010600030101010101" pitchFamily="2" charset="-122"/>
                      </a:rPr>
                      <m:t>≤</m:t>
                    </m:r>
                    <m:r>
                      <a:rPr lang="en-US" altLang="zh-CN" sz="2400" b="1" i="1" smtClean="0">
                        <a:effectLst/>
                        <a:latin typeface="Cambria Math" panose="02040503050406030204" pitchFamily="18" charset="0"/>
                        <a:ea typeface="宋体" panose="02010600030101010101" pitchFamily="2" charset="-122"/>
                        <a:cs typeface="Times New Roman" panose="02020603050405020304" pitchFamily="18" charset="0"/>
                      </a:rPr>
                      <m:t>𝒇</m:t>
                    </m:r>
                    <m:r>
                      <a:rPr lang="en-US" altLang="zh-CN" sz="2400" b="1" i="1"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b="1" i="1" smtClean="0">
                        <a:effectLst/>
                        <a:latin typeface="Cambria Math" panose="02040503050406030204" pitchFamily="18" charset="0"/>
                        <a:ea typeface="宋体" panose="02010600030101010101" pitchFamily="2" charset="-122"/>
                        <a:cs typeface="Times New Roman" panose="02020603050405020304" pitchFamily="18" charset="0"/>
                      </a:rPr>
                      <m:t>𝑨</m:t>
                    </m:r>
                    <m:r>
                      <a:rPr lang="en-US" altLang="zh-CN" sz="2400" b="1" i="1"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b="1" i="1" smtClean="0">
                        <a:effectLst/>
                        <a:latin typeface="Cambria Math" panose="02040503050406030204" pitchFamily="18" charset="0"/>
                        <a:ea typeface="宋体" panose="02010600030101010101" pitchFamily="2" charset="-122"/>
                        <a:cs typeface="Times New Roman" panose="02020603050405020304" pitchFamily="18" charset="0"/>
                      </a:rPr>
                      <m:t>𝟏</m:t>
                    </m:r>
                  </m:oMath>
                </a14:m>
                <a:r>
                  <a:rPr lang="zh-CN" altLang="en-US" sz="2400" b="1" dirty="0">
                    <a:effectLst/>
                    <a:latin typeface="Times New Roman" panose="02020603050405020304" pitchFamily="18" charset="0"/>
                    <a:ea typeface="微软雅黑" panose="020B0503020204020204" pitchFamily="34" charset="-122"/>
                    <a:cs typeface="Times New Roman" panose="02020603050405020304" pitchFamily="18" charset="0"/>
                  </a:rPr>
                  <a:t>，对于</a:t>
                </a:r>
                <a14:m>
                  <m:oMath xmlns:m="http://schemas.openxmlformats.org/officeDocument/2006/math">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𝑨</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𝑺</m:t>
                    </m:r>
                  </m:oMath>
                </a14:m>
                <a:r>
                  <a:rPr lang="zh-CN" altLang="en-US" sz="2400" b="1" dirty="0">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00000"/>
                  </a:lnSpc>
                  <a:spcBef>
                    <a:spcPts val="600"/>
                  </a:spcBef>
                  <a:buNone/>
                </a:pPr>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②</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nary>
                      <m:naryPr>
                        <m:chr m:val="∑"/>
                        <m:supHide m:val="on"/>
                        <m:ctrlPr>
                          <a:rPr lang="zh-CN" altLang="zh-CN" sz="2400" b="1" i="1" smtClean="0">
                            <a:effectLst/>
                            <a:latin typeface="Cambria Math" panose="02040503050406030204" pitchFamily="18" charset="0"/>
                            <a:ea typeface="Cambria Math" panose="02040503050406030204" pitchFamily="18" charset="0"/>
                          </a:rPr>
                        </m:ctrlPr>
                      </m:naryPr>
                      <m:sub>
                        <m:r>
                          <a:rPr lang="en-US" altLang="zh-CN" sz="2400" b="1" i="1" smtClean="0">
                            <a:effectLst/>
                            <a:latin typeface="Cambria Math" panose="02040503050406030204" pitchFamily="18" charset="0"/>
                            <a:ea typeface="宋体" panose="02010600030101010101" pitchFamily="2" charset="-122"/>
                            <a:cs typeface="Times New Roman" panose="02020603050405020304" pitchFamily="18" charset="0"/>
                          </a:rPr>
                          <m:t>𝒂</m:t>
                        </m:r>
                        <m:r>
                          <a:rPr lang="zh-CN" altLang="zh-CN" sz="2400" b="1" i="1" smtClean="0">
                            <a:effectLst/>
                            <a:latin typeface="Cambria Math" panose="02040503050406030204" pitchFamily="18" charset="0"/>
                            <a:ea typeface="宋体" panose="02010600030101010101" pitchFamily="2" charset="-122"/>
                            <a:cs typeface="宋体" panose="02010600030101010101" pitchFamily="2" charset="-122"/>
                          </a:rPr>
                          <m:t>∈</m:t>
                        </m:r>
                        <m:r>
                          <a:rPr lang="en-US" altLang="zh-CN" sz="2400" b="1" i="1" smtClean="0">
                            <a:effectLst/>
                            <a:latin typeface="Cambria Math" panose="02040503050406030204" pitchFamily="18" charset="0"/>
                            <a:ea typeface="宋体" panose="02010600030101010101" pitchFamily="2" charset="-122"/>
                            <a:cs typeface="Times New Roman" panose="02020603050405020304" pitchFamily="18" charset="0"/>
                          </a:rPr>
                          <m:t>𝑺</m:t>
                        </m:r>
                      </m:sub>
                      <m:sup/>
                      <m:e>
                        <m:r>
                          <a:rPr lang="en-US" altLang="zh-CN" sz="2400" b="1" i="1" smtClean="0">
                            <a:effectLst/>
                            <a:latin typeface="Cambria Math" panose="02040503050406030204" pitchFamily="18" charset="0"/>
                            <a:ea typeface="宋体" panose="02010600030101010101" pitchFamily="2" charset="-122"/>
                            <a:cs typeface="Times New Roman" panose="02020603050405020304" pitchFamily="18" charset="0"/>
                          </a:rPr>
                          <m:t>𝒇</m:t>
                        </m:r>
                        <m:r>
                          <a:rPr lang="en-US" altLang="zh-CN" sz="2400" b="1" i="1"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b="1" i="1" smtClean="0">
                            <a:effectLst/>
                            <a:latin typeface="Cambria Math" panose="02040503050406030204" pitchFamily="18" charset="0"/>
                            <a:ea typeface="宋体" panose="02010600030101010101" pitchFamily="2" charset="-122"/>
                            <a:cs typeface="Times New Roman" panose="02020603050405020304" pitchFamily="18" charset="0"/>
                          </a:rPr>
                          <m:t>𝒂</m:t>
                        </m:r>
                        <m:r>
                          <a:rPr lang="en-US" altLang="zh-CN" sz="2400" b="1" i="1"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b="1" i="1" smtClean="0">
                            <a:effectLst/>
                            <a:latin typeface="Cambria Math" panose="02040503050406030204" pitchFamily="18" charset="0"/>
                            <a:ea typeface="宋体" panose="02010600030101010101" pitchFamily="2" charset="-122"/>
                            <a:cs typeface="Times New Roman" panose="02020603050405020304" pitchFamily="18" charset="0"/>
                          </a:rPr>
                          <m:t>𝟏</m:t>
                        </m:r>
                      </m:e>
                    </m:nary>
                  </m:oMath>
                </a14:m>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，其中</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f</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表示</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f</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25000"/>
                  </a:lnSpc>
                  <a:spcBef>
                    <a:spcPts val="600"/>
                  </a:spcBef>
                  <a:buNone/>
                </a:pP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证明：</a:t>
                </a:r>
                <a:endParaRPr lang="en-US" altLang="zh-CN"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25000"/>
                  </a:lnSpc>
                  <a:spcBef>
                    <a:spcPts val="600"/>
                  </a:spcBef>
                  <a:buNone/>
                </a:pP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对于</a:t>
                </a:r>
                <a:r>
                  <a:rPr lang="zh-CN" altLang="zh-CN"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②</a:t>
                </a:r>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由</a:t>
                </a:r>
                <a14:m>
                  <m:oMath xmlns:m="http://schemas.openxmlformats.org/officeDocument/2006/math">
                    <m:r>
                      <a:rPr lang="en-US" altLang="zh-CN" sz="2400" b="1" i="1" smtClean="0">
                        <a:effectLst/>
                        <a:latin typeface="Cambria Math" panose="02040503050406030204" pitchFamily="18" charset="0"/>
                        <a:ea typeface="宋体" panose="02010600030101010101" pitchFamily="2" charset="-122"/>
                        <a:cs typeface="Times New Roman" panose="02020603050405020304" pitchFamily="18" charset="0"/>
                      </a:rPr>
                      <m:t>𝒇</m:t>
                    </m:r>
                    <m:d>
                      <m:dPr>
                        <m:ctrlPr>
                          <a:rPr lang="en-US" altLang="zh-CN" sz="2400" b="1" i="1" smtClean="0">
                            <a:effectLst/>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1" i="1" smtClean="0">
                            <a:effectLst/>
                            <a:latin typeface="Cambria Math" panose="02040503050406030204" pitchFamily="18" charset="0"/>
                            <a:ea typeface="宋体" panose="02010600030101010101" pitchFamily="2" charset="-122"/>
                            <a:cs typeface="Times New Roman" panose="02020603050405020304" pitchFamily="18" charset="0"/>
                          </a:rPr>
                          <m:t>𝑨</m:t>
                        </m:r>
                      </m:e>
                    </m:d>
                    <m:r>
                      <a:rPr lang="en-US" altLang="zh-CN" sz="2400" b="1" i="1"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b="1" i="1" smtClean="0">
                        <a:effectLst/>
                        <a:latin typeface="Cambria Math" panose="02040503050406030204" pitchFamily="18" charset="0"/>
                        <a:ea typeface="宋体" panose="02010600030101010101" pitchFamily="2" charset="-122"/>
                        <a:cs typeface="Times New Roman" panose="02020603050405020304" pitchFamily="18" charset="0"/>
                      </a:rPr>
                      <m:t>𝝋</m:t>
                    </m:r>
                    <m:d>
                      <m:dPr>
                        <m:ctrlPr>
                          <a:rPr lang="en-US" altLang="zh-CN" sz="2400" b="1" i="1" smtClean="0">
                            <a:effectLst/>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1" i="1" smtClean="0">
                            <a:effectLst/>
                            <a:latin typeface="Cambria Math" panose="02040503050406030204" pitchFamily="18" charset="0"/>
                            <a:ea typeface="宋体" panose="02010600030101010101" pitchFamily="2" charset="-122"/>
                            <a:cs typeface="Times New Roman" panose="02020603050405020304" pitchFamily="18" charset="0"/>
                          </a:rPr>
                          <m:t>𝑨</m:t>
                        </m:r>
                      </m:e>
                    </m:d>
                    <m:r>
                      <a:rPr lang="en-US" altLang="zh-CN" sz="2400" b="1" i="1" smtClean="0">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en-US" altLang="zh-CN" sz="2400" b="1" i="1" smtClean="0">
                            <a:effectLst/>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1" i="1" smtClean="0">
                            <a:effectLst/>
                            <a:latin typeface="Cambria Math" panose="02040503050406030204" pitchFamily="18" charset="0"/>
                            <a:ea typeface="宋体" panose="02010600030101010101" pitchFamily="2" charset="-122"/>
                            <a:cs typeface="Times New Roman" panose="02020603050405020304" pitchFamily="18" charset="0"/>
                          </a:rPr>
                          <m:t>𝝍</m:t>
                        </m:r>
                        <m:d>
                          <m:dPr>
                            <m:ctrlPr>
                              <a:rPr lang="en-US" altLang="zh-CN" sz="2400" b="1" i="1" smtClean="0">
                                <a:effectLst/>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1" i="1" smtClean="0">
                                <a:effectLst/>
                                <a:latin typeface="Cambria Math" panose="02040503050406030204" pitchFamily="18" charset="0"/>
                                <a:ea typeface="宋体" panose="02010600030101010101" pitchFamily="2" charset="-122"/>
                                <a:cs typeface="Times New Roman" panose="02020603050405020304" pitchFamily="18" charset="0"/>
                              </a:rPr>
                              <m:t>𝑨</m:t>
                            </m:r>
                          </m:e>
                        </m:d>
                        <m:r>
                          <a:rPr lang="en-US" altLang="zh-CN" sz="2400" b="1" i="1"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b="1" i="1" smtClean="0">
                            <a:effectLst/>
                            <a:latin typeface="Cambria Math" panose="02040503050406030204" pitchFamily="18" charset="0"/>
                            <a:ea typeface="宋体" panose="02010600030101010101" pitchFamily="2" charset="-122"/>
                            <a:cs typeface="Times New Roman" panose="02020603050405020304" pitchFamily="18" charset="0"/>
                          </a:rPr>
                          <m:t>𝝋</m:t>
                        </m:r>
                        <m:d>
                          <m:dPr>
                            <m:ctrlPr>
                              <a:rPr lang="en-US" altLang="zh-CN" sz="2400" b="1" i="1" smtClean="0">
                                <a:effectLst/>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1" i="1" smtClean="0">
                                <a:effectLst/>
                                <a:latin typeface="Cambria Math" panose="02040503050406030204" pitchFamily="18" charset="0"/>
                                <a:ea typeface="宋体" panose="02010600030101010101" pitchFamily="2" charset="-122"/>
                                <a:cs typeface="Times New Roman" panose="02020603050405020304" pitchFamily="18" charset="0"/>
                              </a:rPr>
                              <m:t>𝑨</m:t>
                            </m:r>
                          </m:e>
                        </m:d>
                      </m:e>
                    </m:d>
                    <m:r>
                      <a:rPr lang="en-US" altLang="zh-CN" sz="2400" b="1" i="1" smtClean="0">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2400" b="1" i="1">
                            <a:effectLst/>
                            <a:latin typeface="Cambria Math" panose="02040503050406030204" pitchFamily="18" charset="0"/>
                            <a:ea typeface="Cambria Math" panose="02040503050406030204" pitchFamily="18" charset="0"/>
                          </a:rPr>
                        </m:ctrlPr>
                      </m:dPr>
                      <m:e>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𝑨</m:t>
                        </m:r>
                      </m:e>
                    </m:d>
                    <m:r>
                      <a:rPr lang="en-US" altLang="zh-CN" sz="2400" b="1" i="1">
                        <a:effectLst/>
                        <a:latin typeface="Cambria Math" panose="02040503050406030204" pitchFamily="18" charset="0"/>
                        <a:ea typeface="宋体" panose="02010600030101010101" pitchFamily="2" charset="-122"/>
                      </a:rPr>
                      <m:t>÷</m:t>
                    </m:r>
                    <m:d>
                      <m:dPr>
                        <m:begChr m:val="|"/>
                        <m:endChr m:val="|"/>
                        <m:ctrlPr>
                          <a:rPr lang="zh-CN" altLang="zh-CN" sz="2400" b="1" i="1">
                            <a:effectLst/>
                            <a:latin typeface="Cambria Math" panose="02040503050406030204" pitchFamily="18" charset="0"/>
                            <a:ea typeface="Cambria Math" panose="02040503050406030204" pitchFamily="18" charset="0"/>
                          </a:rPr>
                        </m:ctrlPr>
                      </m:dPr>
                      <m:e>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𝑺</m:t>
                        </m:r>
                      </m:e>
                    </m:d>
                  </m:oMath>
                </a14:m>
                <a:r>
                  <a:rPr lang="zh-CN" altLang="en-US" sz="2400" b="1" dirty="0">
                    <a:effectLst/>
                    <a:latin typeface="微软雅黑" panose="020B0503020204020204" pitchFamily="34" charset="-122"/>
                    <a:ea typeface="微软雅黑" panose="020B0503020204020204" pitchFamily="34" charset="-122"/>
                    <a:cs typeface="Times New Roman" panose="02020603050405020304" pitchFamily="18" charset="0"/>
                  </a:rPr>
                  <a:t>，得</a:t>
                </a:r>
                <a:endParaRPr lang="en-US" altLang="zh-CN" sz="2400" b="1"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25000"/>
                  </a:lnSpc>
                  <a:spcBef>
                    <a:spcPts val="600"/>
                  </a:spcBef>
                  <a:buNone/>
                </a:pPr>
                <a:r>
                  <a:rPr lang="en-US" altLang="zh-CN" sz="2400" b="1" dirty="0">
                    <a:effectLst/>
                    <a:ea typeface="宋体" panose="02010600030101010101" pitchFamily="2" charset="-122"/>
                    <a:cs typeface="Times New Roman" panose="02020603050405020304" pitchFamily="18" charset="0"/>
                  </a:rPr>
                  <a:t>         </a:t>
                </a:r>
                <a14:m>
                  <m:oMath xmlns:m="http://schemas.openxmlformats.org/officeDocument/2006/math">
                    <m:r>
                      <a:rPr lang="en-US" altLang="zh-CN" sz="2400" b="1" i="1">
                        <a:latin typeface="Cambria Math" panose="02040503050406030204" pitchFamily="18" charset="0"/>
                        <a:ea typeface="宋体" panose="02010600030101010101" pitchFamily="2" charset="-122"/>
                        <a:cs typeface="Times New Roman" panose="02020603050405020304" pitchFamily="18" charset="0"/>
                      </a:rPr>
                      <m:t>𝒇</m:t>
                    </m:r>
                    <m:d>
                      <m:dPr>
                        <m:ctrlPr>
                          <a:rPr lang="en-US" altLang="zh-CN" sz="2400" b="1" i="1">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1" i="1" smtClean="0">
                            <a:latin typeface="Cambria Math" panose="02040503050406030204" pitchFamily="18" charset="0"/>
                            <a:ea typeface="宋体" panose="02010600030101010101" pitchFamily="2" charset="-122"/>
                            <a:cs typeface="Times New Roman" panose="02020603050405020304" pitchFamily="18" charset="0"/>
                          </a:rPr>
                          <m:t>𝒂</m:t>
                        </m:r>
                      </m:e>
                    </m:d>
                    <m:r>
                      <a:rPr lang="en-US" altLang="zh-CN" sz="2400" b="1" i="1">
                        <a:latin typeface="Cambria Math" panose="02040503050406030204" pitchFamily="18" charset="0"/>
                        <a:ea typeface="宋体" panose="02010600030101010101" pitchFamily="2" charset="-122"/>
                        <a:cs typeface="Times New Roman" panose="02020603050405020304" pitchFamily="18" charset="0"/>
                      </a:rPr>
                      <m:t>=</m:t>
                    </m:r>
                    <m:r>
                      <a:rPr lang="zh-CN" altLang="en-US" sz="2400" b="1" i="1">
                        <a:latin typeface="Cambria Math" panose="02040503050406030204" pitchFamily="18" charset="0"/>
                        <a:ea typeface="宋体" panose="02010600030101010101" pitchFamily="2" charset="-122"/>
                        <a:cs typeface="Times New Roman" panose="02020603050405020304" pitchFamily="18" charset="0"/>
                      </a:rPr>
                      <m:t>𝝁</m:t>
                    </m:r>
                    <m:d>
                      <m:dPr>
                        <m:ctrlPr>
                          <a:rPr lang="en-US" altLang="zh-CN" sz="2400" b="1" i="1">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1" i="1">
                            <a:latin typeface="Cambria Math" panose="02040503050406030204" pitchFamily="18" charset="0"/>
                            <a:ea typeface="宋体" panose="02010600030101010101" pitchFamily="2" charset="-122"/>
                            <a:cs typeface="Times New Roman" panose="02020603050405020304" pitchFamily="18" charset="0"/>
                          </a:rPr>
                          <m:t>𝒂</m:t>
                        </m:r>
                      </m:e>
                    </m:d>
                    <m:r>
                      <a:rPr lang="en-US" altLang="zh-CN" sz="2400" b="1" i="1" smtClean="0">
                        <a:effectLst/>
                        <a:latin typeface="Cambria Math" panose="02040503050406030204" pitchFamily="18" charset="0"/>
                        <a:ea typeface="宋体" panose="02010600030101010101" pitchFamily="2" charset="-122"/>
                        <a:cs typeface="Times New Roman" panose="02020603050405020304" pitchFamily="18" charset="0"/>
                      </a:rPr>
                      <m:t>+</m:t>
                    </m:r>
                    <m:r>
                      <a:rPr lang="zh-CN" altLang="en-US" sz="2400" b="1" i="1">
                        <a:latin typeface="Cambria Math" panose="02040503050406030204" pitchFamily="18" charset="0"/>
                        <a:ea typeface="宋体" panose="02010600030101010101" pitchFamily="2" charset="-122"/>
                        <a:cs typeface="Times New Roman" panose="02020603050405020304" pitchFamily="18" charset="0"/>
                      </a:rPr>
                      <m:t>𝝁</m:t>
                    </m:r>
                    <m:d>
                      <m:dPr>
                        <m:ctrlPr>
                          <a:rPr lang="en-US" altLang="zh-CN" sz="2400" b="1" i="1" smtClean="0">
                            <a:latin typeface="Cambria Math" panose="02040503050406030204" pitchFamily="18" charset="0"/>
                            <a:ea typeface="宋体" panose="02010600030101010101" pitchFamily="2" charset="-122"/>
                            <a:cs typeface="Times New Roman" panose="02020603050405020304" pitchFamily="18" charset="0"/>
                          </a:rPr>
                        </m:ctrlPr>
                      </m:dPr>
                      <m:e>
                        <m:acc>
                          <m:accPr>
                            <m:chr m:val="̅"/>
                            <m:ctrlPr>
                              <a:rPr lang="en-US" altLang="zh-CN" sz="2400" b="1" i="1" smtClean="0">
                                <a:latin typeface="Cambria Math" panose="02040503050406030204" pitchFamily="18" charset="0"/>
                                <a:ea typeface="宋体" panose="02010600030101010101" pitchFamily="2" charset="-122"/>
                                <a:cs typeface="Times New Roman" panose="02020603050405020304" pitchFamily="18" charset="0"/>
                              </a:rPr>
                            </m:ctrlPr>
                          </m:accPr>
                          <m:e>
                            <m:r>
                              <a:rPr lang="en-US" altLang="zh-CN" sz="2400" b="1" i="1" smtClean="0">
                                <a:latin typeface="Cambria Math" panose="02040503050406030204" pitchFamily="18" charset="0"/>
                                <a:ea typeface="宋体" panose="02010600030101010101" pitchFamily="2" charset="-122"/>
                                <a:cs typeface="Times New Roman" panose="02020603050405020304" pitchFamily="18" charset="0"/>
                              </a:rPr>
                              <m:t>𝑺</m:t>
                            </m:r>
                          </m:e>
                        </m:acc>
                      </m:e>
                    </m:d>
                    <m:r>
                      <a:rPr lang="en-US" altLang="zh-CN" sz="2400" b="1" i="1">
                        <a:latin typeface="Cambria Math" panose="02040503050406030204" pitchFamily="18" charset="0"/>
                        <a:ea typeface="宋体" panose="02010600030101010101" pitchFamily="2" charset="-122"/>
                      </a:rPr>
                      <m:t>÷</m:t>
                    </m:r>
                    <m:d>
                      <m:dPr>
                        <m:begChr m:val="|"/>
                        <m:endChr m:val="|"/>
                        <m:ctrlPr>
                          <a:rPr lang="zh-CN" altLang="zh-CN" sz="2400" b="1" i="1">
                            <a:latin typeface="Cambria Math" panose="02040503050406030204" pitchFamily="18" charset="0"/>
                            <a:ea typeface="Cambria Math" panose="02040503050406030204" pitchFamily="18" charset="0"/>
                          </a:rPr>
                        </m:ctrlPr>
                      </m:dPr>
                      <m:e>
                        <m:r>
                          <a:rPr lang="en-US" altLang="zh-CN" sz="2400" b="1" i="1">
                            <a:latin typeface="Cambria Math" panose="02040503050406030204" pitchFamily="18" charset="0"/>
                            <a:ea typeface="宋体" panose="02010600030101010101" pitchFamily="2" charset="-122"/>
                            <a:cs typeface="Times New Roman" panose="02020603050405020304" pitchFamily="18" charset="0"/>
                          </a:rPr>
                          <m:t>𝑺</m:t>
                        </m:r>
                      </m:e>
                    </m:d>
                  </m:oMath>
                </a14:m>
                <a:endParaRPr lang="en-US" altLang="zh-CN" sz="2400" b="1" i="1" dirty="0">
                  <a:latin typeface="Cambria Math" panose="02040503050406030204" pitchFamily="18" charset="0"/>
                  <a:ea typeface="宋体" panose="02010600030101010101" pitchFamily="2" charset="-122"/>
                  <a:cs typeface="Times New Roman" panose="02020603050405020304" pitchFamily="18" charset="0"/>
                </a:endParaRPr>
              </a:p>
              <a:p>
                <a:pPr marL="0" indent="0">
                  <a:lnSpc>
                    <a:spcPct val="125000"/>
                  </a:lnSpc>
                  <a:spcBef>
                    <a:spcPts val="600"/>
                  </a:spcBef>
                  <a:buNone/>
                </a:pPr>
                <a:r>
                  <a:rPr lang="en-US" altLang="zh-CN" sz="2400" b="1" dirty="0">
                    <a:effectLst/>
                    <a:ea typeface="Cambria Math" panose="02040503050406030204" pitchFamily="18" charset="0"/>
                  </a:rPr>
                  <a:t>          </a:t>
                </a:r>
                <a14:m>
                  <m:oMath xmlns:m="http://schemas.openxmlformats.org/officeDocument/2006/math">
                    <m:nary>
                      <m:naryPr>
                        <m:chr m:val="∑"/>
                        <m:supHide m:val="on"/>
                        <m:ctrlPr>
                          <a:rPr lang="zh-CN" altLang="zh-CN" sz="2400" b="1" i="1" smtClean="0">
                            <a:effectLst/>
                            <a:latin typeface="Cambria Math" panose="02040503050406030204" pitchFamily="18" charset="0"/>
                            <a:ea typeface="Cambria Math" panose="02040503050406030204" pitchFamily="18" charset="0"/>
                          </a:rPr>
                        </m:ctrlPr>
                      </m:naryPr>
                      <m:sub>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𝒂</m:t>
                        </m:r>
                        <m:r>
                          <a:rPr lang="zh-CN" altLang="zh-CN" sz="2400" b="1" i="1">
                            <a:effectLst/>
                            <a:latin typeface="Cambria Math" panose="02040503050406030204" pitchFamily="18" charset="0"/>
                            <a:ea typeface="宋体" panose="02010600030101010101" pitchFamily="2" charset="-122"/>
                            <a:cs typeface="宋体" panose="02010600030101010101" pitchFamily="2" charset="-122"/>
                          </a:rPr>
                          <m:t>∈</m:t>
                        </m:r>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𝑺</m:t>
                        </m:r>
                      </m:sub>
                      <m:sup/>
                      <m:e>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𝒇</m:t>
                        </m:r>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𝒂</m:t>
                        </m:r>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) = </m:t>
                        </m:r>
                        <m:nary>
                          <m:naryPr>
                            <m:chr m:val="∑"/>
                            <m:supHide m:val="on"/>
                            <m:ctrlPr>
                              <a:rPr lang="zh-CN" altLang="zh-CN" sz="2400" b="1" i="1">
                                <a:effectLst/>
                                <a:latin typeface="Cambria Math" panose="02040503050406030204" pitchFamily="18" charset="0"/>
                                <a:ea typeface="Cambria Math" panose="02040503050406030204" pitchFamily="18" charset="0"/>
                              </a:rPr>
                            </m:ctrlPr>
                          </m:naryPr>
                          <m:sub>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𝒂</m:t>
                            </m:r>
                            <m:r>
                              <a:rPr lang="zh-CN" altLang="zh-CN" sz="2400" b="1" i="1">
                                <a:effectLst/>
                                <a:latin typeface="Cambria Math" panose="02040503050406030204" pitchFamily="18" charset="0"/>
                                <a:ea typeface="宋体" panose="02010600030101010101" pitchFamily="2" charset="-122"/>
                                <a:cs typeface="宋体" panose="02010600030101010101" pitchFamily="2" charset="-122"/>
                              </a:rPr>
                              <m:t>∈</m:t>
                            </m:r>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𝑺</m:t>
                            </m:r>
                          </m:sub>
                          <m:sup/>
                          <m:e>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𝝁</m:t>
                            </m:r>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𝒂</m:t>
                            </m:r>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) + </m:t>
                            </m:r>
                            <m:f>
                              <m:fPr>
                                <m:ctrlPr>
                                  <a:rPr lang="zh-CN" altLang="zh-CN" sz="2400" b="1" i="1">
                                    <a:effectLst/>
                                    <a:latin typeface="Cambria Math" panose="02040503050406030204" pitchFamily="18" charset="0"/>
                                    <a:ea typeface="Cambria Math" panose="02040503050406030204" pitchFamily="18" charset="0"/>
                                  </a:rPr>
                                </m:ctrlPr>
                              </m:fPr>
                              <m:num>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𝝁</m:t>
                                </m:r>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m:t>
                                </m:r>
                                <m:bar>
                                  <m:barPr>
                                    <m:pos m:val="top"/>
                                    <m:ctrlPr>
                                      <a:rPr lang="zh-CN" altLang="zh-CN" sz="2400" b="1" i="1">
                                        <a:effectLst/>
                                        <a:latin typeface="Cambria Math" panose="02040503050406030204" pitchFamily="18" charset="0"/>
                                        <a:ea typeface="Cambria Math" panose="02040503050406030204" pitchFamily="18" charset="0"/>
                                      </a:rPr>
                                    </m:ctrlPr>
                                  </m:barPr>
                                  <m:e>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𝑺</m:t>
                                    </m:r>
                                  </m:e>
                                </m:bar>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m:t>
                                </m:r>
                              </m:num>
                              <m:den>
                                <m:d>
                                  <m:dPr>
                                    <m:begChr m:val="|"/>
                                    <m:endChr m:val="|"/>
                                    <m:ctrlPr>
                                      <a:rPr lang="zh-CN" altLang="zh-CN" sz="2400" b="1" i="1">
                                        <a:effectLst/>
                                        <a:latin typeface="Cambria Math" panose="02040503050406030204" pitchFamily="18" charset="0"/>
                                        <a:ea typeface="Cambria Math" panose="02040503050406030204" pitchFamily="18" charset="0"/>
                                      </a:rPr>
                                    </m:ctrlPr>
                                  </m:dPr>
                                  <m:e>
                                    <m:r>
                                      <a:rPr lang="en-US" altLang="zh-CN" sz="2400" b="1" i="1">
                                        <a:effectLst/>
                                        <a:latin typeface="Cambria Math" panose="02040503050406030204" pitchFamily="18" charset="0"/>
                                        <a:ea typeface="宋体" panose="02010600030101010101" pitchFamily="2" charset="-122"/>
                                      </a:rPr>
                                      <m:t> </m:t>
                                    </m:r>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𝑺</m:t>
                                    </m:r>
                                  </m:e>
                                </m:d>
                              </m:den>
                            </m:f>
                          </m:e>
                        </m:nary>
                      </m:e>
                    </m:nary>
                    <m:r>
                      <a:rPr lang="en-US" altLang="zh-CN" sz="2400" b="1" i="1">
                        <a:effectLst/>
                        <a:latin typeface="Cambria Math" panose="02040503050406030204" pitchFamily="18" charset="0"/>
                        <a:ea typeface="宋体" panose="02010600030101010101" pitchFamily="2" charset="-122"/>
                      </a:rPr>
                      <m:t>×</m:t>
                    </m:r>
                    <m:d>
                      <m:dPr>
                        <m:begChr m:val="|"/>
                        <m:endChr m:val="|"/>
                        <m:ctrlPr>
                          <a:rPr lang="zh-CN" altLang="zh-CN" sz="2400" b="1" i="1">
                            <a:effectLst/>
                            <a:latin typeface="Cambria Math" panose="02040503050406030204" pitchFamily="18" charset="0"/>
                            <a:ea typeface="Cambria Math" panose="02040503050406030204" pitchFamily="18" charset="0"/>
                          </a:rPr>
                        </m:ctrlPr>
                      </m:dPr>
                      <m:e>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𝑺</m:t>
                        </m:r>
                      </m:e>
                    </m:d>
                    <m:r>
                      <a:rPr lang="en-US" altLang="zh-CN" sz="2400" b="1" i="1" smtClean="0">
                        <a:effectLst/>
                        <a:latin typeface="Cambria Math" panose="02040503050406030204" pitchFamily="18" charset="0"/>
                        <a:ea typeface="宋体" panose="02010600030101010101" pitchFamily="2" charset="-122"/>
                      </a:rPr>
                      <m:t>=</m:t>
                    </m:r>
                    <m:nary>
                      <m:naryPr>
                        <m:chr m:val="∑"/>
                        <m:supHide m:val="on"/>
                        <m:ctrlPr>
                          <a:rPr lang="zh-CN" altLang="zh-CN" sz="2400" b="1" i="1">
                            <a:latin typeface="Cambria Math" panose="02040503050406030204" pitchFamily="18" charset="0"/>
                          </a:rPr>
                        </m:ctrlPr>
                      </m:naryPr>
                      <m:sub>
                        <m:r>
                          <a:rPr lang="en-US" altLang="zh-CN" sz="2400" b="1" i="1">
                            <a:latin typeface="Cambria Math" panose="02040503050406030204" pitchFamily="18" charset="0"/>
                          </a:rPr>
                          <m:t>𝒂</m:t>
                        </m:r>
                        <m:r>
                          <a:rPr lang="zh-CN" altLang="zh-CN" sz="2400" b="1" i="1">
                            <a:latin typeface="Cambria Math" panose="02040503050406030204" pitchFamily="18" charset="0"/>
                          </a:rPr>
                          <m:t>∈</m:t>
                        </m:r>
                        <m:r>
                          <a:rPr lang="en-US" altLang="zh-CN" sz="2400" b="1" i="1">
                            <a:latin typeface="Cambria Math" panose="02040503050406030204" pitchFamily="18" charset="0"/>
                          </a:rPr>
                          <m:t>𝑺</m:t>
                        </m:r>
                      </m:sub>
                      <m:sup/>
                      <m:e>
                        <m:r>
                          <a:rPr lang="en-US" altLang="zh-CN" sz="2400" b="1" i="1">
                            <a:latin typeface="Cambria Math" panose="02040503050406030204" pitchFamily="18" charset="0"/>
                          </a:rPr>
                          <m:t>𝝁</m:t>
                        </m:r>
                        <m:r>
                          <a:rPr lang="en-US" altLang="zh-CN" sz="2400" b="1" i="1">
                            <a:latin typeface="Cambria Math" panose="02040503050406030204" pitchFamily="18" charset="0"/>
                          </a:rPr>
                          <m:t>(</m:t>
                        </m:r>
                        <m:r>
                          <a:rPr lang="en-US" altLang="zh-CN" sz="2400" b="1" i="1">
                            <a:latin typeface="Cambria Math" panose="02040503050406030204" pitchFamily="18" charset="0"/>
                          </a:rPr>
                          <m:t>𝒂</m:t>
                        </m:r>
                        <m:r>
                          <a:rPr lang="en-US" altLang="zh-CN" sz="2400" b="1" i="1">
                            <a:latin typeface="Cambria Math" panose="02040503050406030204" pitchFamily="18" charset="0"/>
                          </a:rPr>
                          <m:t>)</m:t>
                        </m:r>
                      </m:e>
                    </m:nary>
                    <m:r>
                      <a:rPr lang="en-US" altLang="zh-CN" sz="2400" b="1" i="1">
                        <a:latin typeface="Cambria Math" panose="02040503050406030204" pitchFamily="18" charset="0"/>
                      </a:rPr>
                      <m:t>+</m:t>
                    </m:r>
                    <m:r>
                      <a:rPr lang="en-US" altLang="zh-CN" sz="2400" b="1" i="1">
                        <a:latin typeface="Cambria Math" panose="02040503050406030204" pitchFamily="18" charset="0"/>
                      </a:rPr>
                      <m:t>𝝁</m:t>
                    </m:r>
                    <m:r>
                      <a:rPr lang="en-US" altLang="zh-CN" sz="2400" b="1" i="1">
                        <a:latin typeface="Cambria Math" panose="02040503050406030204" pitchFamily="18" charset="0"/>
                      </a:rPr>
                      <m:t>(</m:t>
                    </m:r>
                    <m:bar>
                      <m:barPr>
                        <m:pos m:val="top"/>
                        <m:ctrlPr>
                          <a:rPr lang="zh-CN" altLang="zh-CN" sz="2400" b="1" i="1">
                            <a:latin typeface="Cambria Math" panose="02040503050406030204" pitchFamily="18" charset="0"/>
                          </a:rPr>
                        </m:ctrlPr>
                      </m:barPr>
                      <m:e>
                        <m:r>
                          <a:rPr lang="en-US" altLang="zh-CN" sz="2400" b="1" i="1">
                            <a:latin typeface="Cambria Math" panose="02040503050406030204" pitchFamily="18" charset="0"/>
                          </a:rPr>
                          <m:t>𝑺</m:t>
                        </m:r>
                      </m:e>
                    </m:bar>
                    <m:r>
                      <a:rPr lang="en-US" altLang="zh-CN" sz="2400" b="1" i="1">
                        <a:latin typeface="Cambria Math" panose="02040503050406030204" pitchFamily="18" charset="0"/>
                      </a:rPr>
                      <m:t>)</m:t>
                    </m:r>
                    <m:r>
                      <a:rPr lang="en-US" altLang="zh-CN" sz="2400" b="1" i="1" smtClean="0">
                        <a:latin typeface="Cambria Math" panose="02040503050406030204" pitchFamily="18" charset="0"/>
                      </a:rPr>
                      <m:t> </m:t>
                    </m:r>
                    <m:r>
                      <a:rPr lang="en-US" altLang="zh-CN" sz="2400" b="1" i="1">
                        <a:latin typeface="Cambria Math" panose="02040503050406030204" pitchFamily="18" charset="0"/>
                      </a:rPr>
                      <m:t> = </m:t>
                    </m:r>
                    <m:r>
                      <a:rPr lang="en-US" altLang="zh-CN" sz="2400" b="1" i="1">
                        <a:latin typeface="Cambria Math" panose="02040503050406030204" pitchFamily="18" charset="0"/>
                      </a:rPr>
                      <m:t>𝟏</m:t>
                    </m:r>
                  </m:oMath>
                </a14:m>
                <a:endParaRPr lang="en-US" altLang="zh-CN" sz="2400" b="1" i="1" dirty="0">
                  <a:latin typeface="Cambria Math" panose="02040503050406030204" pitchFamily="18" charset="0"/>
                  <a:ea typeface="宋体" panose="02010600030101010101" pitchFamily="2" charset="-122"/>
                  <a:cs typeface="Times New Roman" panose="02020603050405020304" pitchFamily="18" charset="0"/>
                </a:endParaRPr>
              </a:p>
              <a:p>
                <a:pPr marL="0" indent="0">
                  <a:lnSpc>
                    <a:spcPct val="125000"/>
                  </a:lnSpc>
                  <a:spcBef>
                    <a:spcPts val="600"/>
                  </a:spcBef>
                  <a:buNone/>
                </a:pPr>
                <a:r>
                  <a:rPr lang="en-US" altLang="zh-CN" sz="2400" b="1" i="1" dirty="0">
                    <a:latin typeface="Cambria Math" panose="02040503050406030204" pitchFamily="18" charset="0"/>
                    <a:ea typeface="Cambria Math" panose="02040503050406030204" pitchFamily="18" charset="0"/>
                    <a:cs typeface="Times New Roman" panose="02020603050405020304" pitchFamily="18" charset="0"/>
                  </a:rPr>
                  <a:t> </a:t>
                </a:r>
              </a:p>
              <a:p>
                <a:pPr marL="0" indent="0">
                  <a:lnSpc>
                    <a:spcPct val="125000"/>
                  </a:lnSpc>
                  <a:spcBef>
                    <a:spcPts val="600"/>
                  </a:spcBef>
                  <a:buNone/>
                </a:pPr>
                <a:r>
                  <a:rPr lang="zh-CN" altLang="zh-CN" sz="2400" b="1" dirty="0">
                    <a:effectLst/>
                    <a:latin typeface="微软雅黑" panose="020B0503020204020204" pitchFamily="34" charset="-122"/>
                    <a:ea typeface="微软雅黑" panose="020B0503020204020204" pitchFamily="34" charset="-122"/>
                    <a:cs typeface="Times New Roman" panose="02020603050405020304" pitchFamily="18" charset="0"/>
                  </a:rPr>
                  <a:t>显然有，</a:t>
                </a:r>
                <a:r>
                  <a:rPr lang="en-US" altLang="zh-CN" sz="2400" b="1" dirty="0">
                    <a:solidFill>
                      <a:srgbClr val="FF0000"/>
                    </a:solidFill>
                    <a:latin typeface="微软雅黑" panose="020B0503020204020204" pitchFamily="34" charset="-122"/>
                    <a:ea typeface="微软雅黑" panose="020B0503020204020204" pitchFamily="34" charset="-122"/>
                  </a:rPr>
                  <a:t> </a:t>
                </a:r>
                <a14:m>
                  <m:oMath xmlns:m="http://schemas.openxmlformats.org/officeDocument/2006/math">
                    <m:r>
                      <a:rPr lang="en-US" altLang="zh-CN" sz="2400" b="1" i="1">
                        <a:solidFill>
                          <a:srgbClr val="FF0000"/>
                        </a:solidFill>
                        <a:latin typeface="Cambria Math" panose="02040503050406030204" pitchFamily="18" charset="0"/>
                        <a:ea typeface="黑体" panose="02010609060101010101" pitchFamily="49" charset="-122"/>
                      </a:rPr>
                      <m:t>𝝋</m:t>
                    </m:r>
                    <m:d>
                      <m:dPr>
                        <m:ctrlPr>
                          <a:rPr lang="en-US" altLang="zh-CN" sz="2400" b="1" i="1">
                            <a:solidFill>
                              <a:srgbClr val="FF0000"/>
                            </a:solidFill>
                            <a:latin typeface="Cambria Math" panose="02040503050406030204" pitchFamily="18" charset="0"/>
                            <a:ea typeface="黑体" panose="02010609060101010101" pitchFamily="49" charset="-122"/>
                          </a:rPr>
                        </m:ctrlPr>
                      </m:dPr>
                      <m:e>
                        <m:r>
                          <a:rPr lang="en-US" altLang="zh-CN" sz="2400" b="1" i="1">
                            <a:solidFill>
                              <a:srgbClr val="FF0000"/>
                            </a:solidFill>
                            <a:latin typeface="Cambria Math" panose="02040503050406030204" pitchFamily="18" charset="0"/>
                            <a:ea typeface="黑体" panose="02010609060101010101" pitchFamily="49" charset="-122"/>
                          </a:rPr>
                          <m:t>𝑨</m:t>
                        </m:r>
                      </m:e>
                    </m:d>
                    <m:r>
                      <a:rPr lang="en-US" altLang="zh-CN" sz="2400" b="1" i="1" smtClean="0">
                        <a:solidFill>
                          <a:schemeClr val="tx1"/>
                        </a:solidFill>
                        <a:latin typeface="Cambria Math" panose="02040503050406030204" pitchFamily="18" charset="0"/>
                        <a:ea typeface="黑体" panose="02010609060101010101" pitchFamily="49" charset="-122"/>
                      </a:rPr>
                      <m:t>≤</m:t>
                    </m:r>
                    <m:r>
                      <a:rPr lang="en-US" altLang="zh-CN" sz="2400" b="1" i="1">
                        <a:latin typeface="Cambria Math" panose="02040503050406030204" pitchFamily="18" charset="0"/>
                        <a:ea typeface="宋体" panose="02010600030101010101" pitchFamily="2" charset="-122"/>
                        <a:cs typeface="Times New Roman" panose="02020603050405020304" pitchFamily="18" charset="0"/>
                      </a:rPr>
                      <m:t>𝒇</m:t>
                    </m:r>
                    <m:d>
                      <m:dPr>
                        <m:ctrlPr>
                          <a:rPr lang="en-US" altLang="zh-CN" sz="2400" b="1" i="1">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1" i="1">
                            <a:latin typeface="Cambria Math" panose="02040503050406030204" pitchFamily="18" charset="0"/>
                            <a:ea typeface="宋体" panose="02010600030101010101" pitchFamily="2" charset="-122"/>
                            <a:cs typeface="Times New Roman" panose="02020603050405020304" pitchFamily="18" charset="0"/>
                          </a:rPr>
                          <m:t>𝑨</m:t>
                        </m:r>
                      </m:e>
                    </m:d>
                    <m:r>
                      <a:rPr lang="en-US" altLang="zh-CN" sz="24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1" i="1">
                        <a:solidFill>
                          <a:srgbClr val="FF0000"/>
                        </a:solidFill>
                        <a:latin typeface="Cambria Math" panose="02040503050406030204" pitchFamily="18" charset="0"/>
                        <a:ea typeface="黑体" panose="02010609060101010101" pitchFamily="49" charset="-122"/>
                      </a:rPr>
                      <m:t>𝝍</m:t>
                    </m:r>
                    <m:d>
                      <m:dPr>
                        <m:ctrlPr>
                          <a:rPr lang="en-US" altLang="zh-CN" sz="2400" b="1" i="1">
                            <a:solidFill>
                              <a:srgbClr val="FF0000"/>
                            </a:solidFill>
                            <a:latin typeface="Cambria Math" panose="02040503050406030204" pitchFamily="18" charset="0"/>
                            <a:ea typeface="黑体" panose="02010609060101010101" pitchFamily="49" charset="-122"/>
                          </a:rPr>
                        </m:ctrlPr>
                      </m:dPr>
                      <m:e>
                        <m:r>
                          <a:rPr lang="en-US" altLang="zh-CN" sz="2400" b="1" i="1">
                            <a:solidFill>
                              <a:srgbClr val="FF0000"/>
                            </a:solidFill>
                            <a:latin typeface="Cambria Math" panose="02040503050406030204" pitchFamily="18" charset="0"/>
                            <a:ea typeface="黑体" panose="02010609060101010101" pitchFamily="49" charset="-122"/>
                          </a:rPr>
                          <m:t>𝑨</m:t>
                        </m:r>
                      </m:e>
                    </m:d>
                  </m:oMath>
                </a14:m>
                <a:r>
                  <a:rPr lang="en-US" altLang="zh-CN" sz="2400" b="1" dirty="0">
                    <a:effectLst/>
                    <a:latin typeface="微软雅黑" panose="020B0503020204020204" pitchFamily="34" charset="-122"/>
                    <a:ea typeface="微软雅黑" panose="020B0503020204020204" pitchFamily="34" charset="-122"/>
                    <a:cs typeface="Times New Roman" panose="02020603050405020304" pitchFamily="18" charset="0"/>
                  </a:rPr>
                  <a:t>.</a:t>
                </a:r>
              </a:p>
              <a:p>
                <a:pPr marL="0" indent="0">
                  <a:lnSpc>
                    <a:spcPct val="125000"/>
                  </a:lnSpc>
                  <a:spcBef>
                    <a:spcPts val="600"/>
                  </a:spcBef>
                  <a:buNone/>
                </a:pPr>
                <a:endParaRPr lang="en-US" altLang="zh-CN" sz="1800" b="1"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25000"/>
                  </a:lnSpc>
                  <a:spcBef>
                    <a:spcPts val="600"/>
                  </a:spcBef>
                  <a:buNone/>
                </a:pPr>
                <a:endParaRPr lang="en-US" altLang="zh-CN" sz="2400" b="1"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FAA43BCC-C60C-44E6-A203-C635002B3E8F}"/>
                  </a:ext>
                </a:extLst>
              </p:cNvPr>
              <p:cNvSpPr>
                <a:spLocks noGrp="1" noRot="1" noChangeAspect="1" noMove="1" noResize="1" noEditPoints="1" noAdjustHandles="1" noChangeArrowheads="1" noChangeShapeType="1" noTextEdit="1"/>
              </p:cNvSpPr>
              <p:nvPr>
                <p:ph idx="1"/>
              </p:nvPr>
            </p:nvSpPr>
            <p:spPr>
              <a:xfrm>
                <a:off x="729276" y="1451946"/>
                <a:ext cx="10624524" cy="5406054"/>
              </a:xfrm>
              <a:blipFill>
                <a:blip r:embed="rId4"/>
                <a:stretch>
                  <a:fillRect l="-918" t="-1015"/>
                </a:stretch>
              </a:blipFill>
            </p:spPr>
            <p:txBody>
              <a:bodyPr/>
              <a:lstStyle/>
              <a:p>
                <a:r>
                  <a:rPr lang="zh-CN" altLang="en-US">
                    <a:noFill/>
                  </a:rPr>
                  <a:t> </a:t>
                </a:r>
              </a:p>
            </p:txBody>
          </p:sp>
        </mc:Fallback>
      </mc:AlternateContent>
      <p:graphicFrame>
        <p:nvGraphicFramePr>
          <p:cNvPr id="9" name="对象 8">
            <a:extLst>
              <a:ext uri="{FF2B5EF4-FFF2-40B4-BE49-F238E27FC236}">
                <a16:creationId xmlns:a16="http://schemas.microsoft.com/office/drawing/2014/main" id="{93FFBF4D-4ADF-45BD-9549-257E912570B6}"/>
              </a:ext>
            </a:extLst>
          </p:cNvPr>
          <p:cNvGraphicFramePr>
            <a:graphicFrameLocks noChangeAspect="1"/>
          </p:cNvGraphicFramePr>
          <p:nvPr/>
        </p:nvGraphicFramePr>
        <p:xfrm>
          <a:off x="0" y="457200"/>
          <a:ext cx="114300" cy="204788"/>
        </p:xfrm>
        <a:graphic>
          <a:graphicData uri="http://schemas.openxmlformats.org/presentationml/2006/ole">
            <mc:AlternateContent xmlns:mc="http://schemas.openxmlformats.org/markup-compatibility/2006">
              <mc:Choice xmlns:v="urn:schemas-microsoft-com:vml" Requires="v">
                <p:oleObj spid="_x0000_s29820" r:id="rId5" imgW="114201" imgH="203024" progId="Equation.3">
                  <p:embed/>
                </p:oleObj>
              </mc:Choice>
              <mc:Fallback>
                <p:oleObj r:id="rId5" imgW="114201" imgH="203024" progId="Equation.3">
                  <p:embed/>
                  <p:pic>
                    <p:nvPicPr>
                      <p:cNvPr id="9" name="对象 8">
                        <a:extLst>
                          <a:ext uri="{FF2B5EF4-FFF2-40B4-BE49-F238E27FC236}">
                            <a16:creationId xmlns:a16="http://schemas.microsoft.com/office/drawing/2014/main" id="{93FFBF4D-4ADF-45BD-9549-257E912570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57200"/>
                        <a:ext cx="114300"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a:extLst>
              <a:ext uri="{FF2B5EF4-FFF2-40B4-BE49-F238E27FC236}">
                <a16:creationId xmlns:a16="http://schemas.microsoft.com/office/drawing/2014/main" id="{D247028B-A983-4313-9D04-264BA6EBC0F7}"/>
              </a:ext>
            </a:extLst>
          </p:cNvPr>
          <p:cNvGraphicFramePr>
            <a:graphicFrameLocks noChangeAspect="1"/>
          </p:cNvGraphicFramePr>
          <p:nvPr/>
        </p:nvGraphicFramePr>
        <p:xfrm>
          <a:off x="0" y="457200"/>
          <a:ext cx="114300" cy="204788"/>
        </p:xfrm>
        <a:graphic>
          <a:graphicData uri="http://schemas.openxmlformats.org/presentationml/2006/ole">
            <mc:AlternateContent xmlns:mc="http://schemas.openxmlformats.org/markup-compatibility/2006">
              <mc:Choice xmlns:v="urn:schemas-microsoft-com:vml" Requires="v">
                <p:oleObj spid="_x0000_s29821" r:id="rId7" imgW="114201" imgH="203024" progId="Equation.2">
                  <p:embed/>
                </p:oleObj>
              </mc:Choice>
              <mc:Fallback>
                <p:oleObj r:id="rId7" imgW="114201" imgH="203024" progId="Equation.2">
                  <p:embed/>
                  <p:pic>
                    <p:nvPicPr>
                      <p:cNvPr id="5" name="对象 4">
                        <a:extLst>
                          <a:ext uri="{FF2B5EF4-FFF2-40B4-BE49-F238E27FC236}">
                            <a16:creationId xmlns:a16="http://schemas.microsoft.com/office/drawing/2014/main" id="{D247028B-A983-4313-9D04-264BA6EBC0F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457200"/>
                        <a:ext cx="114300"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053373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8A9E2-1718-4A1C-9BBC-6F0D26D4471A}"/>
              </a:ext>
            </a:extLst>
          </p:cNvPr>
          <p:cNvSpPr>
            <a:spLocks noGrp="1"/>
          </p:cNvSpPr>
          <p:nvPr>
            <p:ph type="title"/>
          </p:nvPr>
        </p:nvSpPr>
        <p:spPr/>
        <p:txBody>
          <a:bodyPr/>
          <a:lstStyle/>
          <a:p>
            <a:r>
              <a:rPr lang="en-US" altLang="zh-CN" sz="4400" b="1" dirty="0">
                <a:solidFill>
                  <a:srgbClr val="0000FF"/>
                </a:solidFill>
                <a:effectLst/>
                <a:latin typeface="宋体" panose="02010600030101010101" pitchFamily="2" charset="-122"/>
                <a:ea typeface="宋体" panose="02010600030101010101" pitchFamily="2" charset="-122"/>
              </a:rPr>
              <a:t>2.</a:t>
            </a:r>
            <a:r>
              <a:rPr lang="zh-CN" altLang="en-US" sz="4400" b="1" dirty="0">
                <a:solidFill>
                  <a:srgbClr val="0000FF"/>
                </a:solidFill>
                <a:effectLst/>
                <a:latin typeface="黑体" panose="02010609060101010101" pitchFamily="49" charset="-122"/>
                <a:ea typeface="黑体" panose="02010609060101010101" pitchFamily="49" charset="-122"/>
              </a:rPr>
              <a:t>一种简化的证据理论模型</a:t>
            </a:r>
            <a:r>
              <a:rPr lang="en-US" altLang="zh-CN" sz="4400" b="1" dirty="0" err="1">
                <a:solidFill>
                  <a:srgbClr val="0000FF"/>
                </a:solidFill>
                <a:effectLst/>
                <a:latin typeface="黑体" panose="02010609060101010101" pitchFamily="49" charset="-122"/>
                <a:ea typeface="黑体" panose="02010609060101010101" pitchFamily="49" charset="-122"/>
              </a:rPr>
              <a:t>MET1</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AA43BCC-C60C-44E6-A203-C635002B3E8F}"/>
                  </a:ext>
                </a:extLst>
              </p:cNvPr>
              <p:cNvSpPr>
                <a:spLocks noGrp="1"/>
              </p:cNvSpPr>
              <p:nvPr>
                <p:ph idx="1"/>
              </p:nvPr>
            </p:nvSpPr>
            <p:spPr>
              <a:xfrm>
                <a:off x="569618" y="1451946"/>
                <a:ext cx="11622382" cy="5406054"/>
              </a:xfrm>
            </p:spPr>
            <p:txBody>
              <a:bodyPr>
                <a:noAutofit/>
              </a:bodyPr>
              <a:lstStyle/>
              <a:p>
                <a:pPr algn="l">
                  <a:lnSpc>
                    <a:spcPct val="150000"/>
                  </a:lnSpc>
                </a:pPr>
                <a:r>
                  <a:rPr lang="zh-CN"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例子</a:t>
                </a:r>
                <a:endParaRPr lang="zh-CN" altLang="zh-CN" sz="24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25000"/>
                  </a:lnSpc>
                  <a:spcBef>
                    <a:spcPts val="600"/>
                  </a:spcBef>
                  <a:buNone/>
                </a:pP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设</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S = {</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油层，同层，水层，干层，气层</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是</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S</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上的基本支持函数，且</a:t>
                </a:r>
                <a:r>
                  <a:rPr lang="en-US" altLang="zh-CN" sz="2400" b="1" i="1" dirty="0">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油层</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0.40</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同层</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0.30</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水层</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0.00</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干层</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0.10,</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a:t>
                </a:r>
                <a14:m>
                  <m:oMath xmlns:m="http://schemas.openxmlformats.org/officeDocument/2006/math">
                    <m:r>
                      <a:rPr lang="en-US" altLang="zh-CN" sz="2400" b="1" i="1" smtClean="0">
                        <a:latin typeface="Cambria Math" panose="02040503050406030204" pitchFamily="18" charset="0"/>
                      </a:rPr>
                      <m:t>𝝁</m:t>
                    </m:r>
                    <m:d>
                      <m:dPr>
                        <m:ctrlPr>
                          <a:rPr lang="en-US" altLang="zh-CN" sz="2400" b="1" i="1" smtClean="0">
                            <a:latin typeface="Cambria Math" panose="02040503050406030204" pitchFamily="18" charset="0"/>
                          </a:rPr>
                        </m:ctrlPr>
                      </m:dPr>
                      <m:e>
                        <m:bar>
                          <m:barPr>
                            <m:pos m:val="top"/>
                            <m:ctrlPr>
                              <a:rPr lang="zh-CN" altLang="zh-CN" sz="2400" b="1" i="1">
                                <a:latin typeface="Cambria Math" panose="02040503050406030204" pitchFamily="18" charset="0"/>
                              </a:rPr>
                            </m:ctrlPr>
                          </m:barPr>
                          <m:e>
                            <m:r>
                              <a:rPr lang="en-US" altLang="zh-CN" sz="2400" b="1" i="1">
                                <a:latin typeface="Cambria Math" panose="02040503050406030204" pitchFamily="18" charset="0"/>
                              </a:rPr>
                              <m:t>𝑺</m:t>
                            </m:r>
                          </m:e>
                        </m:bar>
                      </m:e>
                    </m:d>
                    <m:r>
                      <a:rPr lang="en-US" altLang="zh-CN" sz="2400" b="1" i="1" smtClean="0">
                        <a:latin typeface="Cambria Math" panose="02040503050406030204" pitchFamily="18" charset="0"/>
                      </a:rPr>
                      <m:t>=</m:t>
                    </m:r>
                  </m:oMath>
                </a14:m>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0.20.   </a:t>
                </a:r>
              </a:p>
              <a:p>
                <a:pPr marL="0" indent="0">
                  <a:lnSpc>
                    <a:spcPct val="125000"/>
                  </a:lnSpc>
                  <a:spcBef>
                    <a:spcPts val="600"/>
                  </a:spcBef>
                  <a:buNone/>
                </a:pP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于是，对于</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A</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油层，同层</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，支持函数、不反对函数和认可函数的值分别</a:t>
                </a:r>
                <a:r>
                  <a:rPr lang="zh-CN" altLang="en-US" sz="2400" b="1" dirty="0">
                    <a:effectLst/>
                    <a:latin typeface="Times New Roman" panose="02020603050405020304" pitchFamily="18" charset="0"/>
                    <a:ea typeface="微软雅黑" panose="020B0503020204020204" pitchFamily="34" charset="-122"/>
                    <a:cs typeface="Times New Roman" panose="02020603050405020304" pitchFamily="18" charset="0"/>
                  </a:rPr>
                  <a:t>是多少？</a:t>
                </a:r>
                <a:endParaRPr lang="zh-CN" altLang="zh-CN" sz="24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00000"/>
                  </a:lnSpc>
                  <a:spcBef>
                    <a:spcPts val="600"/>
                  </a:spcBef>
                  <a:buNone/>
                </a:pPr>
                <a:endParaRPr lang="zh-CN" altLang="zh-CN" sz="1800" dirty="0">
                  <a:effectLst/>
                  <a:latin typeface="Times New Roman" panose="02020603050405020304" pitchFamily="18" charset="0"/>
                  <a:ea typeface="宋体" panose="02010600030101010101" pitchFamily="2" charset="-122"/>
                </a:endParaRPr>
              </a:p>
              <a:p>
                <a:pPr marL="0" indent="0">
                  <a:lnSpc>
                    <a:spcPct val="150000"/>
                  </a:lnSpc>
                  <a:spcBef>
                    <a:spcPts val="600"/>
                  </a:spcBef>
                  <a:buNone/>
                </a:pPr>
                <a14:m>
                  <m:oMathPara xmlns:m="http://schemas.openxmlformats.org/officeDocument/2006/math">
                    <m:oMathParaPr>
                      <m:jc m:val="centerGroup"/>
                    </m:oMathParaPr>
                    <m:oMath xmlns:m="http://schemas.openxmlformats.org/officeDocument/2006/math">
                      <m:r>
                        <a:rPr lang="en-US" altLang="zh-CN" sz="2400" b="1" i="1">
                          <a:latin typeface="Cambria Math" panose="02040503050406030204" pitchFamily="18" charset="0"/>
                          <a:ea typeface="宋体" panose="02010600030101010101" pitchFamily="2" charset="-122"/>
                          <a:cs typeface="Times New Roman" panose="02020603050405020304" pitchFamily="18" charset="0"/>
                        </a:rPr>
                        <m:t>𝝋</m:t>
                      </m:r>
                      <m:d>
                        <m:dPr>
                          <m:ctrlPr>
                            <a:rPr lang="en-US" altLang="zh-CN" sz="2400" b="1" i="1">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1" i="1">
                              <a:latin typeface="Cambria Math" panose="02040503050406030204" pitchFamily="18" charset="0"/>
                              <a:ea typeface="宋体" panose="02010600030101010101" pitchFamily="2" charset="-122"/>
                              <a:cs typeface="Times New Roman" panose="02020603050405020304" pitchFamily="18" charset="0"/>
                            </a:rPr>
                            <m:t>𝑨</m:t>
                          </m:r>
                        </m:e>
                      </m:d>
                      <m:r>
                        <a:rPr lang="zh-CN" altLang="zh-CN" sz="2400" b="1" i="1" dirty="0"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b="1" i="1">
                          <a:latin typeface="Cambria Math" panose="02040503050406030204" pitchFamily="18" charset="0"/>
                        </a:rPr>
                        <m:t>𝝁</m:t>
                      </m:r>
                      <m:r>
                        <a:rPr lang="en-US" altLang="zh-CN" sz="2400" b="1" i="1" dirty="0" smtClean="0">
                          <a:effectLst/>
                          <a:latin typeface="Cambria Math" panose="02040503050406030204" pitchFamily="18" charset="0"/>
                          <a:ea typeface="宋体" panose="02010600030101010101" pitchFamily="2" charset="-122"/>
                        </a:rPr>
                        <m:t>(</m:t>
                      </m:r>
                      <m:r>
                        <a:rPr lang="zh-CN" altLang="zh-CN" sz="2400" b="1" i="1" dirty="0" smtClean="0">
                          <a:effectLst/>
                          <a:latin typeface="Cambria Math" panose="02040503050406030204" pitchFamily="18" charset="0"/>
                          <a:ea typeface="宋体" panose="02010600030101010101" pitchFamily="2" charset="-122"/>
                          <a:cs typeface="Times New Roman" panose="02020603050405020304" pitchFamily="18" charset="0"/>
                        </a:rPr>
                        <m:t>油层</m:t>
                      </m:r>
                      <m:r>
                        <a:rPr lang="en-US" altLang="zh-CN" sz="2400" b="1" i="1" dirty="0" smtClean="0">
                          <a:effectLst/>
                          <a:latin typeface="Cambria Math" panose="02040503050406030204" pitchFamily="18" charset="0"/>
                          <a:ea typeface="宋体" panose="02010600030101010101" pitchFamily="2" charset="-122"/>
                        </a:rPr>
                        <m:t>)</m:t>
                      </m:r>
                      <m:r>
                        <a:rPr lang="zh-CN" altLang="zh-CN" sz="2400" b="1" i="1" dirty="0"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b="1" i="1">
                          <a:latin typeface="Cambria Math" panose="02040503050406030204" pitchFamily="18" charset="0"/>
                        </a:rPr>
                        <m:t>𝝁</m:t>
                      </m:r>
                      <m:r>
                        <a:rPr lang="en-US" altLang="zh-CN" sz="2400" b="1" i="1" dirty="0" smtClean="0">
                          <a:effectLst/>
                          <a:latin typeface="Cambria Math" panose="02040503050406030204" pitchFamily="18" charset="0"/>
                          <a:ea typeface="宋体" panose="02010600030101010101" pitchFamily="2" charset="-122"/>
                        </a:rPr>
                        <m:t>(</m:t>
                      </m:r>
                      <m:r>
                        <a:rPr lang="zh-CN" altLang="zh-CN" sz="2400" b="1" i="1" dirty="0" smtClean="0">
                          <a:effectLst/>
                          <a:latin typeface="Cambria Math" panose="02040503050406030204" pitchFamily="18" charset="0"/>
                          <a:ea typeface="宋体" panose="02010600030101010101" pitchFamily="2" charset="-122"/>
                          <a:cs typeface="Times New Roman" panose="02020603050405020304" pitchFamily="18" charset="0"/>
                        </a:rPr>
                        <m:t>同层</m:t>
                      </m:r>
                      <m:r>
                        <a:rPr lang="en-US" altLang="zh-CN" sz="2400" b="1" i="1" dirty="0" smtClean="0">
                          <a:effectLst/>
                          <a:latin typeface="Cambria Math" panose="02040503050406030204" pitchFamily="18" charset="0"/>
                          <a:ea typeface="宋体" panose="02010600030101010101" pitchFamily="2" charset="-122"/>
                        </a:rPr>
                        <m:t>) </m:t>
                      </m:r>
                      <m:r>
                        <a:rPr lang="zh-CN" altLang="zh-CN" sz="2400" b="1" i="1" dirty="0"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b="1" i="1" dirty="0" smtClean="0">
                          <a:effectLst/>
                          <a:latin typeface="Cambria Math" panose="02040503050406030204" pitchFamily="18" charset="0"/>
                          <a:ea typeface="宋体" panose="02010600030101010101" pitchFamily="2" charset="-122"/>
                        </a:rPr>
                        <m:t>𝟎</m:t>
                      </m:r>
                      <m:r>
                        <a:rPr lang="en-US" altLang="zh-CN" sz="2400" b="1" i="1" dirty="0" smtClean="0">
                          <a:effectLst/>
                          <a:latin typeface="Cambria Math" panose="02040503050406030204" pitchFamily="18" charset="0"/>
                          <a:ea typeface="宋体" panose="02010600030101010101" pitchFamily="2" charset="-122"/>
                        </a:rPr>
                        <m:t>.</m:t>
                      </m:r>
                      <m:r>
                        <a:rPr lang="en-US" altLang="zh-CN" sz="2400" b="1" i="1" dirty="0" smtClean="0">
                          <a:effectLst/>
                          <a:latin typeface="Cambria Math" panose="02040503050406030204" pitchFamily="18" charset="0"/>
                          <a:ea typeface="宋体" panose="02010600030101010101" pitchFamily="2" charset="-122"/>
                        </a:rPr>
                        <m:t>𝟕𝟎</m:t>
                      </m:r>
                    </m:oMath>
                  </m:oMathPara>
                </a14:m>
                <a:endPar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00000"/>
                  </a:lnSpc>
                  <a:spcBef>
                    <a:spcPts val="600"/>
                  </a:spcBef>
                  <a:buNone/>
                </a:pPr>
                <a14:m>
                  <m:oMathPara xmlns:m="http://schemas.openxmlformats.org/officeDocument/2006/math">
                    <m:oMathParaPr>
                      <m:jc m:val="centerGroup"/>
                    </m:oMathParaPr>
                    <m:oMath xmlns:m="http://schemas.openxmlformats.org/officeDocument/2006/math">
                      <m:r>
                        <a:rPr lang="en-US" altLang="zh-CN" sz="2400" b="1" i="1">
                          <a:latin typeface="Cambria Math" panose="02040503050406030204" pitchFamily="18" charset="0"/>
                          <a:ea typeface="宋体" panose="02010600030101010101" pitchFamily="2" charset="-122"/>
                          <a:cs typeface="Times New Roman" panose="02020603050405020304" pitchFamily="18" charset="0"/>
                        </a:rPr>
                        <m:t>𝝍</m:t>
                      </m:r>
                      <m:d>
                        <m:dPr>
                          <m:ctrlPr>
                            <a:rPr lang="en-US" altLang="zh-CN" sz="2400" b="1" i="1">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1" i="1">
                              <a:latin typeface="Cambria Math" panose="02040503050406030204" pitchFamily="18" charset="0"/>
                              <a:ea typeface="宋体" panose="02010600030101010101" pitchFamily="2" charset="-122"/>
                              <a:cs typeface="Times New Roman" panose="02020603050405020304" pitchFamily="18" charset="0"/>
                            </a:rPr>
                            <m:t>𝑨</m:t>
                          </m:r>
                        </m:e>
                      </m:d>
                      <m:r>
                        <a:rPr lang="zh-CN" altLang="zh-CN" sz="2400" b="1" i="1" dirty="0" smtClean="0">
                          <a:effectLst/>
                          <a:latin typeface="Cambria Math" panose="02040503050406030204" pitchFamily="18" charset="0"/>
                          <a:ea typeface="宋体" panose="02010600030101010101" pitchFamily="2" charset="-122"/>
                          <a:cs typeface="Times New Roman" panose="02020603050405020304" pitchFamily="18" charset="0"/>
                        </a:rPr>
                        <m:t>＝</m:t>
                      </m:r>
                      <m:r>
                        <a:rPr lang="zh-CN" altLang="zh-CN" sz="2400" b="1" i="1" dirty="0" smtClean="0">
                          <a:effectLst/>
                          <a:latin typeface="Cambria Math" panose="02040503050406030204" pitchFamily="18" charset="0"/>
                          <a:ea typeface="Times New Roman" panose="02020603050405020304" pitchFamily="18" charset="0"/>
                        </a:rPr>
                        <m:t> </m:t>
                      </m:r>
                      <m:r>
                        <a:rPr lang="en-US" altLang="zh-CN" sz="2400" b="1" i="1" smtClean="0">
                          <a:latin typeface="Cambria Math" panose="02040503050406030204" pitchFamily="18" charset="0"/>
                        </a:rPr>
                        <m:t>𝝁</m:t>
                      </m:r>
                      <m:d>
                        <m:dPr>
                          <m:ctrlPr>
                            <a:rPr lang="en-US" altLang="zh-CN" sz="2400" b="1" i="1" smtClean="0">
                              <a:latin typeface="Cambria Math" panose="02040503050406030204" pitchFamily="18" charset="0"/>
                            </a:rPr>
                          </m:ctrlPr>
                        </m:dPr>
                        <m:e>
                          <m:bar>
                            <m:barPr>
                              <m:pos m:val="top"/>
                              <m:ctrlPr>
                                <a:rPr lang="zh-CN" altLang="zh-CN" sz="2400" b="1" i="1">
                                  <a:latin typeface="Cambria Math" panose="02040503050406030204" pitchFamily="18" charset="0"/>
                                </a:rPr>
                              </m:ctrlPr>
                            </m:barPr>
                            <m:e>
                              <m:r>
                                <a:rPr lang="en-US" altLang="zh-CN" sz="2400" b="1" i="1">
                                  <a:latin typeface="Cambria Math" panose="02040503050406030204" pitchFamily="18" charset="0"/>
                                </a:rPr>
                                <m:t>𝑺</m:t>
                              </m:r>
                            </m:e>
                          </m:bar>
                        </m:e>
                      </m:d>
                      <m:r>
                        <a:rPr lang="en-US" altLang="zh-CN" sz="2400" b="1" i="1" dirty="0"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b="1" i="1">
                          <a:latin typeface="Cambria Math" panose="02040503050406030204" pitchFamily="18" charset="0"/>
                          <a:ea typeface="宋体" panose="02010600030101010101" pitchFamily="2" charset="-122"/>
                          <a:cs typeface="Times New Roman" panose="02020603050405020304" pitchFamily="18" charset="0"/>
                        </a:rPr>
                        <m:t>𝝋</m:t>
                      </m:r>
                      <m:d>
                        <m:dPr>
                          <m:ctrlPr>
                            <a:rPr lang="en-US" altLang="zh-CN" sz="2400" b="1" i="1">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1" i="1">
                              <a:latin typeface="Cambria Math" panose="02040503050406030204" pitchFamily="18" charset="0"/>
                              <a:ea typeface="宋体" panose="02010600030101010101" pitchFamily="2" charset="-122"/>
                              <a:cs typeface="Times New Roman" panose="02020603050405020304" pitchFamily="18" charset="0"/>
                            </a:rPr>
                            <m:t>𝑨</m:t>
                          </m:r>
                        </m:e>
                      </m:d>
                      <m:r>
                        <a:rPr lang="zh-CN" altLang="zh-CN" sz="2400" b="1" i="1" dirty="0">
                          <a:latin typeface="Cambria Math" panose="02040503050406030204" pitchFamily="18" charset="0"/>
                        </a:rPr>
                        <m:t>＝</m:t>
                      </m:r>
                      <m:r>
                        <a:rPr lang="en-US" altLang="zh-CN" sz="2400" b="1" i="1" dirty="0">
                          <a:latin typeface="Cambria Math" panose="02040503050406030204" pitchFamily="18" charset="0"/>
                        </a:rPr>
                        <m:t>𝟎</m:t>
                      </m:r>
                      <m:r>
                        <a:rPr lang="en-US" altLang="zh-CN" sz="2400" b="1" i="1" dirty="0">
                          <a:latin typeface="Cambria Math" panose="02040503050406030204" pitchFamily="18" charset="0"/>
                        </a:rPr>
                        <m:t>.</m:t>
                      </m:r>
                      <m:r>
                        <a:rPr lang="en-US" altLang="zh-CN" sz="2400" b="1" i="1" dirty="0">
                          <a:latin typeface="Cambria Math" panose="02040503050406030204" pitchFamily="18" charset="0"/>
                        </a:rPr>
                        <m:t>𝟐𝟎</m:t>
                      </m:r>
                      <m:r>
                        <a:rPr lang="zh-CN" altLang="zh-CN" sz="2400" b="1" i="1" dirty="0">
                          <a:latin typeface="Cambria Math" panose="02040503050406030204" pitchFamily="18" charset="0"/>
                        </a:rPr>
                        <m:t>＋</m:t>
                      </m:r>
                      <m:r>
                        <a:rPr lang="en-US" altLang="zh-CN" sz="2400" b="1" i="1" dirty="0">
                          <a:latin typeface="Cambria Math" panose="02040503050406030204" pitchFamily="18" charset="0"/>
                        </a:rPr>
                        <m:t>𝟎</m:t>
                      </m:r>
                      <m:r>
                        <a:rPr lang="en-US" altLang="zh-CN" sz="2400" b="1" i="1" dirty="0">
                          <a:latin typeface="Cambria Math" panose="02040503050406030204" pitchFamily="18" charset="0"/>
                        </a:rPr>
                        <m:t>.</m:t>
                      </m:r>
                      <m:r>
                        <a:rPr lang="en-US" altLang="zh-CN" sz="2400" b="1" i="1" dirty="0">
                          <a:latin typeface="Cambria Math" panose="02040503050406030204" pitchFamily="18" charset="0"/>
                        </a:rPr>
                        <m:t>𝟕</m:t>
                      </m:r>
                      <m:r>
                        <a:rPr lang="zh-CN" altLang="zh-CN" sz="2400" b="1" i="1" dirty="0">
                          <a:latin typeface="Cambria Math" panose="02040503050406030204" pitchFamily="18" charset="0"/>
                        </a:rPr>
                        <m:t>＝</m:t>
                      </m:r>
                      <m:r>
                        <a:rPr lang="en-US" altLang="zh-CN" sz="2400" b="1" i="1" dirty="0" smtClean="0">
                          <a:latin typeface="Cambria Math" panose="02040503050406030204" pitchFamily="18" charset="0"/>
                        </a:rPr>
                        <m:t>𝟎</m:t>
                      </m:r>
                      <m:r>
                        <a:rPr lang="en-US" altLang="zh-CN" sz="2400" b="1" i="1" dirty="0" smtClean="0">
                          <a:latin typeface="Cambria Math" panose="02040503050406030204" pitchFamily="18" charset="0"/>
                        </a:rPr>
                        <m:t>.</m:t>
                      </m:r>
                      <m:r>
                        <a:rPr lang="en-US" altLang="zh-CN" sz="2400" b="1" i="1" dirty="0" smtClean="0">
                          <a:latin typeface="Cambria Math" panose="02040503050406030204" pitchFamily="18" charset="0"/>
                        </a:rPr>
                        <m:t>𝟗𝟎</m:t>
                      </m:r>
                    </m:oMath>
                  </m:oMathPara>
                </a14:m>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indent="0">
                  <a:lnSpc>
                    <a:spcPct val="100000"/>
                  </a:lnSpc>
                  <a:buNone/>
                </a:pPr>
                <a14:m>
                  <m:oMathPara xmlns:m="http://schemas.openxmlformats.org/officeDocument/2006/math">
                    <m:oMathParaPr>
                      <m:jc m:val="centerGroup"/>
                    </m:oMathParaPr>
                    <m:oMath xmlns:m="http://schemas.openxmlformats.org/officeDocument/2006/math">
                      <m:r>
                        <a:rPr lang="en-US" altLang="zh-CN" sz="2400" b="1" i="1" dirty="0" smtClean="0">
                          <a:effectLst/>
                          <a:latin typeface="Cambria Math" panose="02040503050406030204" pitchFamily="18" charset="0"/>
                          <a:ea typeface="宋体" panose="02010600030101010101" pitchFamily="2" charset="-122"/>
                        </a:rPr>
                        <m:t>𝒇</m:t>
                      </m:r>
                      <m:r>
                        <a:rPr lang="en-US" altLang="zh-CN" sz="2400" b="1" i="1" dirty="0" smtClean="0">
                          <a:effectLst/>
                          <a:latin typeface="Cambria Math" panose="02040503050406030204" pitchFamily="18" charset="0"/>
                          <a:ea typeface="宋体" panose="02010600030101010101" pitchFamily="2" charset="-122"/>
                        </a:rPr>
                        <m:t> </m:t>
                      </m:r>
                      <m:d>
                        <m:dPr>
                          <m:ctrlPr>
                            <a:rPr lang="en-US" altLang="zh-CN" sz="2400" b="1" i="1" dirty="0" smtClean="0">
                              <a:effectLst/>
                              <a:latin typeface="Cambria Math" panose="02040503050406030204" pitchFamily="18" charset="0"/>
                              <a:ea typeface="宋体" panose="02010600030101010101" pitchFamily="2" charset="-122"/>
                            </a:rPr>
                          </m:ctrlPr>
                        </m:dPr>
                        <m:e>
                          <m:r>
                            <a:rPr lang="en-US" altLang="zh-CN" sz="2400" b="1" i="1" dirty="0" smtClean="0">
                              <a:effectLst/>
                              <a:latin typeface="Cambria Math" panose="02040503050406030204" pitchFamily="18" charset="0"/>
                              <a:ea typeface="宋体" panose="02010600030101010101" pitchFamily="2" charset="-122"/>
                            </a:rPr>
                            <m:t>𝑨</m:t>
                          </m:r>
                        </m:e>
                      </m:d>
                      <m:r>
                        <a:rPr lang="zh-CN" altLang="zh-CN" sz="2400" b="1" i="1" dirty="0" smtClean="0">
                          <a:effectLst/>
                          <a:latin typeface="Cambria Math" panose="02040503050406030204" pitchFamily="18" charset="0"/>
                          <a:ea typeface="宋体" panose="02010600030101010101" pitchFamily="2" charset="-122"/>
                        </a:rPr>
                        <m:t>＝</m:t>
                      </m:r>
                      <m:r>
                        <a:rPr lang="en-US" altLang="zh-CN" sz="2400" b="1" i="1">
                          <a:latin typeface="Cambria Math" panose="02040503050406030204" pitchFamily="18" charset="0"/>
                          <a:ea typeface="宋体" panose="02010600030101010101" pitchFamily="2" charset="-122"/>
                          <a:cs typeface="Times New Roman" panose="02020603050405020304" pitchFamily="18" charset="0"/>
                        </a:rPr>
                        <m:t>𝝋</m:t>
                      </m:r>
                      <m:d>
                        <m:dPr>
                          <m:ctrlPr>
                            <a:rPr lang="en-US" altLang="zh-CN" sz="2400" b="1" i="1">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1" i="1">
                              <a:latin typeface="Cambria Math" panose="02040503050406030204" pitchFamily="18" charset="0"/>
                              <a:ea typeface="宋体" panose="02010600030101010101" pitchFamily="2" charset="-122"/>
                              <a:cs typeface="Times New Roman" panose="02020603050405020304" pitchFamily="18" charset="0"/>
                            </a:rPr>
                            <m:t>𝑨</m:t>
                          </m:r>
                        </m:e>
                      </m:d>
                      <m:r>
                        <a:rPr lang="zh-CN" altLang="zh-CN" sz="2400" b="1" i="1" dirty="0" smtClean="0">
                          <a:effectLst/>
                          <a:latin typeface="Cambria Math" panose="02040503050406030204" pitchFamily="18" charset="0"/>
                          <a:ea typeface="宋体" panose="02010600030101010101" pitchFamily="2" charset="-122"/>
                        </a:rPr>
                        <m:t>＋</m:t>
                      </m:r>
                      <m:d>
                        <m:dPr>
                          <m:begChr m:val="["/>
                          <m:endChr m:val="]"/>
                          <m:ctrlPr>
                            <a:rPr lang="en-US" altLang="zh-CN" sz="2400" b="1" i="1" dirty="0" smtClean="0">
                              <a:effectLst/>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1" i="1">
                              <a:latin typeface="Cambria Math" panose="02040503050406030204" pitchFamily="18" charset="0"/>
                              <a:ea typeface="宋体" panose="02010600030101010101" pitchFamily="2" charset="-122"/>
                              <a:cs typeface="Times New Roman" panose="02020603050405020304" pitchFamily="18" charset="0"/>
                            </a:rPr>
                            <m:t>𝝍</m:t>
                          </m:r>
                          <m:d>
                            <m:dPr>
                              <m:ctrlPr>
                                <a:rPr lang="en-US" altLang="zh-CN" sz="2400" b="1" i="1">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1" i="1">
                                  <a:latin typeface="Cambria Math" panose="02040503050406030204" pitchFamily="18" charset="0"/>
                                  <a:ea typeface="宋体" panose="02010600030101010101" pitchFamily="2" charset="-122"/>
                                  <a:cs typeface="Times New Roman" panose="02020603050405020304" pitchFamily="18" charset="0"/>
                                </a:rPr>
                                <m:t>𝑨</m:t>
                              </m:r>
                            </m:e>
                          </m:d>
                          <m:r>
                            <a:rPr lang="zh-CN" altLang="zh-CN" sz="2400" b="1" i="1" dirty="0" smtClean="0">
                              <a:effectLst/>
                              <a:latin typeface="Cambria Math" panose="02040503050406030204" pitchFamily="18" charset="0"/>
                              <a:ea typeface="宋体" panose="02010600030101010101" pitchFamily="2" charset="-122"/>
                            </a:rPr>
                            <m:t>－</m:t>
                          </m:r>
                          <m:r>
                            <a:rPr lang="en-US" altLang="zh-CN" sz="2400" b="1" i="1">
                              <a:latin typeface="Cambria Math" panose="02040503050406030204" pitchFamily="18" charset="0"/>
                              <a:ea typeface="宋体" panose="02010600030101010101" pitchFamily="2" charset="-122"/>
                              <a:cs typeface="Times New Roman" panose="02020603050405020304" pitchFamily="18" charset="0"/>
                            </a:rPr>
                            <m:t>𝝋</m:t>
                          </m:r>
                          <m:d>
                            <m:dPr>
                              <m:ctrlPr>
                                <a:rPr lang="en-US" altLang="zh-CN" sz="2400" b="1" i="1">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1" i="1">
                                  <a:latin typeface="Cambria Math" panose="02040503050406030204" pitchFamily="18" charset="0"/>
                                  <a:ea typeface="宋体" panose="02010600030101010101" pitchFamily="2" charset="-122"/>
                                  <a:cs typeface="Times New Roman" panose="02020603050405020304" pitchFamily="18" charset="0"/>
                                </a:rPr>
                                <m:t>𝑨</m:t>
                              </m:r>
                            </m:e>
                          </m:d>
                        </m:e>
                      </m:d>
                      <m:r>
                        <a:rPr lang="zh-CN" altLang="zh-CN" sz="2400" b="1" i="1" dirty="0" smtClean="0">
                          <a:effectLst/>
                          <a:latin typeface="Cambria Math" panose="02040503050406030204" pitchFamily="18" charset="0"/>
                          <a:ea typeface="宋体" panose="02010600030101010101" pitchFamily="2" charset="-122"/>
                        </a:rPr>
                        <m:t>×</m:t>
                      </m:r>
                      <m:d>
                        <m:dPr>
                          <m:begChr m:val="|"/>
                          <m:endChr m:val="|"/>
                          <m:ctrlPr>
                            <a:rPr lang="zh-CN" altLang="zh-CN" sz="2400" b="1" i="1">
                              <a:latin typeface="Cambria Math" panose="02040503050406030204" pitchFamily="18" charset="0"/>
                              <a:ea typeface="Cambria Math" panose="02040503050406030204" pitchFamily="18" charset="0"/>
                            </a:rPr>
                          </m:ctrlPr>
                        </m:dPr>
                        <m:e>
                          <m:r>
                            <a:rPr lang="en-US" altLang="zh-CN" sz="2400" b="1" i="1">
                              <a:latin typeface="Cambria Math" panose="02040503050406030204" pitchFamily="18" charset="0"/>
                              <a:ea typeface="宋体" panose="02010600030101010101" pitchFamily="2" charset="-122"/>
                              <a:cs typeface="Times New Roman" panose="02020603050405020304" pitchFamily="18" charset="0"/>
                            </a:rPr>
                            <m:t>𝑨</m:t>
                          </m:r>
                        </m:e>
                      </m:d>
                      <m:r>
                        <a:rPr lang="en-US" altLang="zh-CN" sz="2400" b="1" i="1">
                          <a:latin typeface="Cambria Math" panose="02040503050406030204" pitchFamily="18" charset="0"/>
                          <a:ea typeface="宋体" panose="02010600030101010101" pitchFamily="2" charset="-122"/>
                        </a:rPr>
                        <m:t>÷</m:t>
                      </m:r>
                      <m:d>
                        <m:dPr>
                          <m:begChr m:val="|"/>
                          <m:endChr m:val="|"/>
                          <m:ctrlPr>
                            <a:rPr lang="zh-CN" altLang="zh-CN" sz="2400" b="1" i="1">
                              <a:latin typeface="Cambria Math" panose="02040503050406030204" pitchFamily="18" charset="0"/>
                              <a:ea typeface="Cambria Math" panose="02040503050406030204" pitchFamily="18" charset="0"/>
                            </a:rPr>
                          </m:ctrlPr>
                        </m:dPr>
                        <m:e>
                          <m:r>
                            <a:rPr lang="en-US" altLang="zh-CN" sz="2400" b="1" i="1">
                              <a:latin typeface="Cambria Math" panose="02040503050406030204" pitchFamily="18" charset="0"/>
                              <a:ea typeface="宋体" panose="02010600030101010101" pitchFamily="2" charset="-122"/>
                              <a:cs typeface="Times New Roman" panose="02020603050405020304" pitchFamily="18" charset="0"/>
                            </a:rPr>
                            <m:t>𝑺</m:t>
                          </m:r>
                        </m:e>
                      </m:d>
                    </m:oMath>
                  </m:oMathPara>
                </a14:m>
                <a:endParaRPr lang="en-US" altLang="zh-CN" sz="2400" b="1" i="1" dirty="0">
                  <a:latin typeface="Cambria Math" panose="02040503050406030204" pitchFamily="18" charset="0"/>
                  <a:ea typeface="宋体" panose="02010600030101010101" pitchFamily="2" charset="-122"/>
                  <a:cs typeface="Times New Roman" panose="02020603050405020304" pitchFamily="18" charset="0"/>
                </a:endParaRPr>
              </a:p>
              <a:p>
                <a:pPr indent="0">
                  <a:lnSpc>
                    <a:spcPct val="100000"/>
                  </a:lnSpc>
                  <a:buNone/>
                </a:pPr>
                <a:r>
                  <a:rPr lang="en-US" altLang="zh-CN" sz="2400" b="1" dirty="0">
                    <a:effectLst/>
                    <a:ea typeface="宋体" panose="02010600030101010101" pitchFamily="2" charset="-122"/>
                  </a:rPr>
                  <a:t>                                        </a:t>
                </a:r>
                <a14:m>
                  <m:oMath xmlns:m="http://schemas.openxmlformats.org/officeDocument/2006/math">
                    <m:r>
                      <a:rPr lang="zh-CN" altLang="zh-CN" sz="2400" b="1" i="1" dirty="0" smtClean="0">
                        <a:effectLst/>
                        <a:latin typeface="Cambria Math" panose="02040503050406030204" pitchFamily="18" charset="0"/>
                        <a:ea typeface="宋体" panose="02010600030101010101" pitchFamily="2" charset="-122"/>
                      </a:rPr>
                      <m:t>＝</m:t>
                    </m:r>
                    <m:r>
                      <a:rPr lang="en-US" altLang="zh-CN" sz="2400" b="1" i="1" dirty="0" smtClean="0">
                        <a:effectLst/>
                        <a:latin typeface="Cambria Math" panose="02040503050406030204" pitchFamily="18" charset="0"/>
                        <a:ea typeface="宋体" panose="02010600030101010101" pitchFamily="2" charset="-122"/>
                      </a:rPr>
                      <m:t> </m:t>
                    </m:r>
                    <m:r>
                      <a:rPr lang="en-US" altLang="zh-CN" sz="2400" b="1" i="1" dirty="0" smtClean="0">
                        <a:effectLst/>
                        <a:latin typeface="Cambria Math" panose="02040503050406030204" pitchFamily="18" charset="0"/>
                        <a:ea typeface="宋体" panose="02010600030101010101" pitchFamily="2" charset="-122"/>
                      </a:rPr>
                      <m:t>𝟎</m:t>
                    </m:r>
                    <m:r>
                      <a:rPr lang="en-US" altLang="zh-CN" sz="2400" b="1" i="1" dirty="0" smtClean="0">
                        <a:effectLst/>
                        <a:latin typeface="Cambria Math" panose="02040503050406030204" pitchFamily="18" charset="0"/>
                        <a:ea typeface="宋体" panose="02010600030101010101" pitchFamily="2" charset="-122"/>
                      </a:rPr>
                      <m:t>.</m:t>
                    </m:r>
                    <m:r>
                      <a:rPr lang="en-US" altLang="zh-CN" sz="2400" b="1" i="1" dirty="0" smtClean="0">
                        <a:effectLst/>
                        <a:latin typeface="Cambria Math" panose="02040503050406030204" pitchFamily="18" charset="0"/>
                        <a:ea typeface="宋体" panose="02010600030101010101" pitchFamily="2" charset="-122"/>
                      </a:rPr>
                      <m:t>𝟕𝟎</m:t>
                    </m:r>
                    <m:r>
                      <a:rPr lang="zh-CN" altLang="zh-CN" sz="2400" b="1" i="1" dirty="0" smtClean="0">
                        <a:effectLst/>
                        <a:latin typeface="Cambria Math" panose="02040503050406030204" pitchFamily="18" charset="0"/>
                        <a:ea typeface="宋体" panose="02010600030101010101" pitchFamily="2" charset="-122"/>
                      </a:rPr>
                      <m:t>＋</m:t>
                    </m:r>
                    <m:r>
                      <a:rPr lang="en-US" altLang="zh-CN" sz="2400" b="1" i="1" dirty="0" smtClean="0">
                        <a:effectLst/>
                        <a:latin typeface="Cambria Math" panose="02040503050406030204" pitchFamily="18" charset="0"/>
                        <a:ea typeface="宋体" panose="02010600030101010101" pitchFamily="2" charset="-122"/>
                      </a:rPr>
                      <m:t>(</m:t>
                    </m:r>
                    <m:r>
                      <a:rPr lang="en-US" altLang="zh-CN" sz="2400" b="1" i="1" dirty="0" smtClean="0">
                        <a:effectLst/>
                        <a:latin typeface="Cambria Math" panose="02040503050406030204" pitchFamily="18" charset="0"/>
                        <a:ea typeface="宋体" panose="02010600030101010101" pitchFamily="2" charset="-122"/>
                      </a:rPr>
                      <m:t>𝟎</m:t>
                    </m:r>
                    <m:r>
                      <a:rPr lang="en-US" altLang="zh-CN" sz="2400" b="1" i="1" dirty="0" smtClean="0">
                        <a:effectLst/>
                        <a:latin typeface="Cambria Math" panose="02040503050406030204" pitchFamily="18" charset="0"/>
                        <a:ea typeface="宋体" panose="02010600030101010101" pitchFamily="2" charset="-122"/>
                      </a:rPr>
                      <m:t>.</m:t>
                    </m:r>
                    <m:r>
                      <a:rPr lang="en-US" altLang="zh-CN" sz="2400" b="1" i="1" dirty="0" smtClean="0">
                        <a:effectLst/>
                        <a:latin typeface="Cambria Math" panose="02040503050406030204" pitchFamily="18" charset="0"/>
                        <a:ea typeface="宋体" panose="02010600030101010101" pitchFamily="2" charset="-122"/>
                      </a:rPr>
                      <m:t>𝟗𝟎</m:t>
                    </m:r>
                    <m:r>
                      <a:rPr lang="zh-CN" altLang="zh-CN" sz="2400" b="1" i="1" dirty="0" smtClean="0">
                        <a:effectLst/>
                        <a:latin typeface="Cambria Math" panose="02040503050406030204" pitchFamily="18" charset="0"/>
                        <a:ea typeface="宋体" panose="02010600030101010101" pitchFamily="2" charset="-122"/>
                      </a:rPr>
                      <m:t>－</m:t>
                    </m:r>
                    <m:r>
                      <a:rPr lang="en-US" altLang="zh-CN" sz="2400" b="1" i="1" dirty="0" smtClean="0">
                        <a:effectLst/>
                        <a:latin typeface="Cambria Math" panose="02040503050406030204" pitchFamily="18" charset="0"/>
                        <a:ea typeface="宋体" panose="02010600030101010101" pitchFamily="2" charset="-122"/>
                      </a:rPr>
                      <m:t>𝟎</m:t>
                    </m:r>
                    <m:r>
                      <a:rPr lang="en-US" altLang="zh-CN" sz="2400" b="1" i="1" dirty="0" smtClean="0">
                        <a:effectLst/>
                        <a:latin typeface="Cambria Math" panose="02040503050406030204" pitchFamily="18" charset="0"/>
                        <a:ea typeface="宋体" panose="02010600030101010101" pitchFamily="2" charset="-122"/>
                      </a:rPr>
                      <m:t>.</m:t>
                    </m:r>
                    <m:r>
                      <a:rPr lang="en-US" altLang="zh-CN" sz="2400" b="1" i="1" dirty="0" smtClean="0">
                        <a:effectLst/>
                        <a:latin typeface="Cambria Math" panose="02040503050406030204" pitchFamily="18" charset="0"/>
                        <a:ea typeface="宋体" panose="02010600030101010101" pitchFamily="2" charset="-122"/>
                      </a:rPr>
                      <m:t>𝟕𝟎</m:t>
                    </m:r>
                    <m:r>
                      <a:rPr lang="en-US" altLang="zh-CN" sz="2400" b="1" i="1" dirty="0" smtClean="0">
                        <a:effectLst/>
                        <a:latin typeface="Cambria Math" panose="02040503050406030204" pitchFamily="18" charset="0"/>
                        <a:ea typeface="宋体" panose="02010600030101010101" pitchFamily="2" charset="-122"/>
                      </a:rPr>
                      <m:t>)×</m:t>
                    </m:r>
                    <m:r>
                      <a:rPr lang="en-US" altLang="zh-CN" sz="2400" b="1" i="1" dirty="0" smtClean="0">
                        <a:effectLst/>
                        <a:latin typeface="Cambria Math" panose="02040503050406030204" pitchFamily="18" charset="0"/>
                        <a:ea typeface="宋体" panose="02010600030101010101" pitchFamily="2" charset="-122"/>
                      </a:rPr>
                      <m:t>𝟐</m:t>
                    </m:r>
                    <m:r>
                      <a:rPr lang="zh-CN" altLang="zh-CN" sz="2400" b="1" i="1" dirty="0" smtClean="0">
                        <a:effectLst/>
                        <a:latin typeface="Cambria Math" panose="02040503050406030204" pitchFamily="18" charset="0"/>
                        <a:ea typeface="宋体" panose="02010600030101010101" pitchFamily="2" charset="-122"/>
                      </a:rPr>
                      <m:t>÷</m:t>
                    </m:r>
                    <m:r>
                      <a:rPr lang="en-US" altLang="zh-CN" sz="2400" b="1" i="1" dirty="0" smtClean="0">
                        <a:effectLst/>
                        <a:latin typeface="Cambria Math" panose="02040503050406030204" pitchFamily="18" charset="0"/>
                        <a:ea typeface="宋体" panose="02010600030101010101" pitchFamily="2" charset="-122"/>
                      </a:rPr>
                      <m:t>𝟓</m:t>
                    </m:r>
                    <m:r>
                      <a:rPr lang="zh-CN" altLang="zh-CN" sz="2400" b="1" i="1" dirty="0" smtClean="0">
                        <a:effectLst/>
                        <a:latin typeface="Cambria Math" panose="02040503050406030204" pitchFamily="18" charset="0"/>
                        <a:ea typeface="宋体" panose="02010600030101010101" pitchFamily="2" charset="-122"/>
                      </a:rPr>
                      <m:t>＝</m:t>
                    </m:r>
                    <m:r>
                      <a:rPr lang="en-US" altLang="zh-CN" sz="2400" b="1" i="1" dirty="0" smtClean="0">
                        <a:effectLst/>
                        <a:latin typeface="Cambria Math" panose="02040503050406030204" pitchFamily="18" charset="0"/>
                        <a:ea typeface="宋体" panose="02010600030101010101" pitchFamily="2" charset="-122"/>
                      </a:rPr>
                      <m:t>𝟎</m:t>
                    </m:r>
                    <m:r>
                      <a:rPr lang="en-US" altLang="zh-CN" sz="2400" b="1" i="1" dirty="0" smtClean="0">
                        <a:effectLst/>
                        <a:latin typeface="Cambria Math" panose="02040503050406030204" pitchFamily="18" charset="0"/>
                        <a:ea typeface="宋体" panose="02010600030101010101" pitchFamily="2" charset="-122"/>
                      </a:rPr>
                      <m:t>.</m:t>
                    </m:r>
                    <m:r>
                      <a:rPr lang="en-US" altLang="zh-CN" sz="2400" b="1" i="1" dirty="0" smtClean="0">
                        <a:effectLst/>
                        <a:latin typeface="Cambria Math" panose="02040503050406030204" pitchFamily="18" charset="0"/>
                        <a:ea typeface="宋体" panose="02010600030101010101" pitchFamily="2" charset="-122"/>
                      </a:rPr>
                      <m:t>𝟕𝟖</m:t>
                    </m:r>
                  </m:oMath>
                </a14:m>
                <a:endPar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00000"/>
                  </a:lnSpc>
                  <a:spcBef>
                    <a:spcPts val="600"/>
                  </a:spcBef>
                  <a:buNone/>
                </a:pPr>
                <a:endParaRPr lang="en-US" altLang="zh-CN" sz="1800" b="1"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25000"/>
                  </a:lnSpc>
                  <a:spcBef>
                    <a:spcPts val="600"/>
                  </a:spcBef>
                  <a:buNone/>
                </a:pPr>
                <a:endParaRPr lang="en-US" altLang="zh-CN" sz="2400" b="1"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FAA43BCC-C60C-44E6-A203-C635002B3E8F}"/>
                  </a:ext>
                </a:extLst>
              </p:cNvPr>
              <p:cNvSpPr>
                <a:spLocks noGrp="1" noRot="1" noChangeAspect="1" noMove="1" noResize="1" noEditPoints="1" noAdjustHandles="1" noChangeArrowheads="1" noChangeShapeType="1" noTextEdit="1"/>
              </p:cNvSpPr>
              <p:nvPr>
                <p:ph idx="1"/>
              </p:nvPr>
            </p:nvSpPr>
            <p:spPr>
              <a:xfrm>
                <a:off x="569618" y="1451946"/>
                <a:ext cx="11622382" cy="5406054"/>
              </a:xfrm>
              <a:blipFill>
                <a:blip r:embed="rId4"/>
                <a:stretch>
                  <a:fillRect l="-787" r="-2150"/>
                </a:stretch>
              </a:blipFill>
            </p:spPr>
            <p:txBody>
              <a:bodyPr/>
              <a:lstStyle/>
              <a:p>
                <a:r>
                  <a:rPr lang="zh-CN" altLang="en-US">
                    <a:noFill/>
                  </a:rPr>
                  <a:t> </a:t>
                </a:r>
              </a:p>
            </p:txBody>
          </p:sp>
        </mc:Fallback>
      </mc:AlternateContent>
      <p:graphicFrame>
        <p:nvGraphicFramePr>
          <p:cNvPr id="9" name="对象 8">
            <a:extLst>
              <a:ext uri="{FF2B5EF4-FFF2-40B4-BE49-F238E27FC236}">
                <a16:creationId xmlns:a16="http://schemas.microsoft.com/office/drawing/2014/main" id="{93FFBF4D-4ADF-45BD-9549-257E912570B6}"/>
              </a:ext>
            </a:extLst>
          </p:cNvPr>
          <p:cNvGraphicFramePr>
            <a:graphicFrameLocks noChangeAspect="1"/>
          </p:cNvGraphicFramePr>
          <p:nvPr/>
        </p:nvGraphicFramePr>
        <p:xfrm>
          <a:off x="0" y="457200"/>
          <a:ext cx="114300" cy="204788"/>
        </p:xfrm>
        <a:graphic>
          <a:graphicData uri="http://schemas.openxmlformats.org/presentationml/2006/ole">
            <mc:AlternateContent xmlns:mc="http://schemas.openxmlformats.org/markup-compatibility/2006">
              <mc:Choice xmlns:v="urn:schemas-microsoft-com:vml" Requires="v">
                <p:oleObj spid="_x0000_s30840" r:id="rId5" imgW="114201" imgH="203024" progId="Equation.3">
                  <p:embed/>
                </p:oleObj>
              </mc:Choice>
              <mc:Fallback>
                <p:oleObj r:id="rId5" imgW="114201" imgH="203024" progId="Equation.3">
                  <p:embed/>
                  <p:pic>
                    <p:nvPicPr>
                      <p:cNvPr id="9" name="对象 8">
                        <a:extLst>
                          <a:ext uri="{FF2B5EF4-FFF2-40B4-BE49-F238E27FC236}">
                            <a16:creationId xmlns:a16="http://schemas.microsoft.com/office/drawing/2014/main" id="{93FFBF4D-4ADF-45BD-9549-257E912570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57200"/>
                        <a:ext cx="114300"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a:extLst>
              <a:ext uri="{FF2B5EF4-FFF2-40B4-BE49-F238E27FC236}">
                <a16:creationId xmlns:a16="http://schemas.microsoft.com/office/drawing/2014/main" id="{D247028B-A983-4313-9D04-264BA6EBC0F7}"/>
              </a:ext>
            </a:extLst>
          </p:cNvPr>
          <p:cNvGraphicFramePr>
            <a:graphicFrameLocks noChangeAspect="1"/>
          </p:cNvGraphicFramePr>
          <p:nvPr/>
        </p:nvGraphicFramePr>
        <p:xfrm>
          <a:off x="0" y="457200"/>
          <a:ext cx="114300" cy="204788"/>
        </p:xfrm>
        <a:graphic>
          <a:graphicData uri="http://schemas.openxmlformats.org/presentationml/2006/ole">
            <mc:AlternateContent xmlns:mc="http://schemas.openxmlformats.org/markup-compatibility/2006">
              <mc:Choice xmlns:v="urn:schemas-microsoft-com:vml" Requires="v">
                <p:oleObj spid="_x0000_s30841" r:id="rId7" imgW="114201" imgH="203024" progId="Equation.2">
                  <p:embed/>
                </p:oleObj>
              </mc:Choice>
              <mc:Fallback>
                <p:oleObj r:id="rId7" imgW="114201" imgH="203024" progId="Equation.2">
                  <p:embed/>
                  <p:pic>
                    <p:nvPicPr>
                      <p:cNvPr id="5" name="对象 4">
                        <a:extLst>
                          <a:ext uri="{FF2B5EF4-FFF2-40B4-BE49-F238E27FC236}">
                            <a16:creationId xmlns:a16="http://schemas.microsoft.com/office/drawing/2014/main" id="{D247028B-A983-4313-9D04-264BA6EBC0F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457200"/>
                        <a:ext cx="114300"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32369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8A9E2-1718-4A1C-9BBC-6F0D26D4471A}"/>
              </a:ext>
            </a:extLst>
          </p:cNvPr>
          <p:cNvSpPr>
            <a:spLocks noGrp="1"/>
          </p:cNvSpPr>
          <p:nvPr>
            <p:ph type="title"/>
          </p:nvPr>
        </p:nvSpPr>
        <p:spPr>
          <a:xfrm>
            <a:off x="838200" y="183696"/>
            <a:ext cx="10515600" cy="1325563"/>
          </a:xfrm>
        </p:spPr>
        <p:txBody>
          <a:bodyPr>
            <a:normAutofit fontScale="90000"/>
          </a:bodyPr>
          <a:lstStyle/>
          <a:p>
            <a:pPr>
              <a:lnSpc>
                <a:spcPct val="100000"/>
              </a:lnSpc>
            </a:pPr>
            <a:r>
              <a:rPr lang="en-US" altLang="zh-CN" sz="4400" b="1" dirty="0">
                <a:solidFill>
                  <a:srgbClr val="0000FF"/>
                </a:solidFill>
                <a:effectLst/>
                <a:latin typeface="宋体" panose="02010600030101010101" pitchFamily="2" charset="-122"/>
                <a:ea typeface="宋体" panose="02010600030101010101" pitchFamily="2" charset="-122"/>
              </a:rPr>
              <a:t>3.</a:t>
            </a:r>
            <a:r>
              <a:rPr lang="zh-CN" altLang="en-US" sz="4400" b="1" dirty="0">
                <a:solidFill>
                  <a:srgbClr val="0000FF"/>
                </a:solidFill>
                <a:effectLst/>
                <a:latin typeface="黑体" panose="02010609060101010101" pitchFamily="49" charset="-122"/>
                <a:ea typeface="黑体" panose="02010609060101010101" pitchFamily="49" charset="-122"/>
              </a:rPr>
              <a:t>一个新的简化证据理论模型</a:t>
            </a:r>
            <a:br>
              <a:rPr lang="en-US" altLang="zh-CN" sz="4400" b="1" dirty="0">
                <a:solidFill>
                  <a:srgbClr val="0000FF"/>
                </a:solidFill>
                <a:effectLst/>
                <a:latin typeface="黑体" panose="02010609060101010101" pitchFamily="49" charset="-122"/>
                <a:ea typeface="黑体" panose="02010609060101010101" pitchFamily="49" charset="-122"/>
              </a:rPr>
            </a:br>
            <a:r>
              <a:rPr lang="en-US" altLang="zh-CN" sz="4400" b="1" dirty="0">
                <a:solidFill>
                  <a:srgbClr val="0000FF"/>
                </a:solidFill>
                <a:effectLst/>
                <a:latin typeface="黑体" panose="02010609060101010101" pitchFamily="49" charset="-122"/>
                <a:ea typeface="黑体" panose="02010609060101010101" pitchFamily="49" charset="-122"/>
              </a:rPr>
              <a:t>  ——</a:t>
            </a:r>
            <a:r>
              <a:rPr lang="zh-CN" altLang="en-US" sz="4400" b="1" dirty="0">
                <a:solidFill>
                  <a:srgbClr val="0000FF"/>
                </a:solidFill>
                <a:effectLst/>
                <a:latin typeface="黑体" panose="02010609060101010101" pitchFamily="49" charset="-122"/>
                <a:ea typeface="黑体" panose="02010609060101010101" pitchFamily="49" charset="-122"/>
              </a:rPr>
              <a:t>凸函数证据理论模型</a:t>
            </a:r>
            <a:endParaRPr lang="zh-CN" altLang="en-US" dirty="0"/>
          </a:p>
        </p:txBody>
      </p:sp>
      <p:sp>
        <p:nvSpPr>
          <p:cNvPr id="3" name="内容占位符 2">
            <a:extLst>
              <a:ext uri="{FF2B5EF4-FFF2-40B4-BE49-F238E27FC236}">
                <a16:creationId xmlns:a16="http://schemas.microsoft.com/office/drawing/2014/main" id="{FAA43BCC-C60C-44E6-A203-C635002B3E8F}"/>
              </a:ext>
            </a:extLst>
          </p:cNvPr>
          <p:cNvSpPr>
            <a:spLocks noGrp="1"/>
          </p:cNvSpPr>
          <p:nvPr>
            <p:ph idx="1"/>
          </p:nvPr>
        </p:nvSpPr>
        <p:spPr>
          <a:xfrm>
            <a:off x="729276" y="1451946"/>
            <a:ext cx="10624524" cy="5406054"/>
          </a:xfrm>
        </p:spPr>
        <p:txBody>
          <a:bodyPr>
            <a:noAutofit/>
          </a:bodyPr>
          <a:lstStyle/>
          <a:p>
            <a:pPr marL="0" indent="0">
              <a:lnSpc>
                <a:spcPct val="100000"/>
              </a:lnSpc>
              <a:spcBef>
                <a:spcPts val="600"/>
              </a:spcBef>
              <a:buNone/>
            </a:pPr>
            <a:r>
              <a:rPr lang="zh-CN" altLang="en-US"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提出背景</a:t>
            </a:r>
            <a:endParaRPr lang="en-US" altLang="zh-CN"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ts val="600"/>
              </a:spcBef>
            </a:pPr>
            <a:r>
              <a:rPr lang="zh-CN" altLang="en-US" sz="2400" b="1" dirty="0">
                <a:effectLst/>
                <a:latin typeface="Times New Roman" panose="02020603050405020304" pitchFamily="18" charset="0"/>
                <a:ea typeface="微软雅黑" panose="020B0503020204020204" pitchFamily="34" charset="-122"/>
                <a:cs typeface="Times New Roman" panose="02020603050405020304" pitchFamily="18" charset="0"/>
              </a:rPr>
              <a:t>对应用领域中的有序命题类问题（文中下面给出定义），</a:t>
            </a:r>
            <a:r>
              <a:rPr lang="en-US" altLang="zh-CN" sz="2400" b="1" dirty="0" err="1">
                <a:effectLst/>
                <a:latin typeface="Times New Roman" panose="02020603050405020304" pitchFamily="18" charset="0"/>
                <a:ea typeface="微软雅黑" panose="020B0503020204020204" pitchFamily="34" charset="-122"/>
                <a:cs typeface="Times New Roman" panose="02020603050405020304" pitchFamily="18" charset="0"/>
              </a:rPr>
              <a:t>MES1</a:t>
            </a:r>
            <a:r>
              <a:rPr lang="zh-CN" altLang="en-US" sz="2400" b="1" dirty="0">
                <a:effectLst/>
                <a:latin typeface="Times New Roman" panose="02020603050405020304" pitchFamily="18" charset="0"/>
                <a:ea typeface="微软雅黑" panose="020B0503020204020204" pitchFamily="34" charset="-122"/>
                <a:cs typeface="Times New Roman" panose="02020603050405020304" pitchFamily="18" charset="0"/>
              </a:rPr>
              <a:t>的不确定性处理方法遇到了困难，下面用一些例子说明。</a:t>
            </a:r>
          </a:p>
          <a:p>
            <a:pPr>
              <a:lnSpc>
                <a:spcPct val="125000"/>
              </a:lnSpc>
              <a:spcBef>
                <a:spcPts val="600"/>
              </a:spcBef>
            </a:pPr>
            <a:r>
              <a:rPr lang="zh-CN" altLang="en-US" sz="2400" b="1" dirty="0">
                <a:solidFill>
                  <a:schemeClr val="accent1">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在这些例子中，用一个</a:t>
            </a:r>
            <a:r>
              <a:rPr lang="en-US" altLang="zh-CN" sz="2400" b="1" i="1" dirty="0">
                <a:solidFill>
                  <a:schemeClr val="accent1">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dirty="0">
                <a:solidFill>
                  <a:schemeClr val="accent1">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solidFill>
                  <a:schemeClr val="accent1">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元组表示生油条件的评价结果，</a:t>
            </a:r>
            <a:r>
              <a:rPr lang="en-US" altLang="zh-CN" sz="2400" b="1" i="1" dirty="0">
                <a:solidFill>
                  <a:schemeClr val="accent1">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dirty="0">
                <a:solidFill>
                  <a:schemeClr val="accent1">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solidFill>
                  <a:schemeClr val="accent1">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元组的第</a:t>
            </a:r>
            <a:r>
              <a:rPr lang="en-US" altLang="zh-CN" sz="2400" b="1" i="1" dirty="0" err="1">
                <a:solidFill>
                  <a:schemeClr val="accent1">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i</a:t>
            </a:r>
            <a:r>
              <a:rPr lang="zh-CN" altLang="en-US" sz="2400" b="1" dirty="0">
                <a:solidFill>
                  <a:schemeClr val="accent1">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项（即第</a:t>
            </a:r>
            <a:r>
              <a:rPr lang="en-US" altLang="zh-CN" sz="2400" b="1" i="1" dirty="0" err="1">
                <a:solidFill>
                  <a:schemeClr val="accent1">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i</a:t>
            </a:r>
            <a:r>
              <a:rPr lang="zh-CN" altLang="en-US" sz="2400" b="1" dirty="0">
                <a:solidFill>
                  <a:schemeClr val="accent1">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个元素）表示第</a:t>
            </a:r>
            <a:r>
              <a:rPr lang="en-US" altLang="zh-CN" sz="2400" b="1" i="1" dirty="0" err="1">
                <a:solidFill>
                  <a:schemeClr val="accent1">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i</a:t>
            </a:r>
            <a:r>
              <a:rPr lang="zh-CN" altLang="en-US" sz="2400" b="1" dirty="0">
                <a:solidFill>
                  <a:schemeClr val="accent1">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个命题：生油岩丰度是第</a:t>
            </a:r>
            <a:r>
              <a:rPr lang="en-US" altLang="zh-CN" sz="2400" b="1" i="1" dirty="0" err="1">
                <a:solidFill>
                  <a:schemeClr val="accent1">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i</a:t>
            </a:r>
            <a:r>
              <a:rPr lang="zh-CN" altLang="en-US" sz="2400" b="1" dirty="0">
                <a:solidFill>
                  <a:schemeClr val="accent1">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类（的）（高丰度，较高丰度，低丰度，非生油岩），设第</a:t>
            </a:r>
            <a:r>
              <a:rPr lang="en-US" altLang="zh-CN" sz="2400" b="1" i="1" dirty="0" err="1">
                <a:solidFill>
                  <a:schemeClr val="accent1">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i</a:t>
            </a:r>
            <a:r>
              <a:rPr lang="zh-CN" altLang="en-US" sz="2400" b="1" dirty="0">
                <a:solidFill>
                  <a:schemeClr val="accent1">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个命题有真值</a:t>
            </a:r>
            <a:r>
              <a:rPr lang="en-US" altLang="zh-CN" sz="2400" b="1" dirty="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400" b="1" dirty="0">
                <a:effectLst/>
                <a:latin typeface="Times New Roman" panose="02020603050405020304" pitchFamily="18" charset="0"/>
                <a:ea typeface="宋体" panose="02010600030101010101" pitchFamily="2" charset="-122"/>
              </a:rPr>
              <a:t> </a:t>
            </a:r>
            <a:r>
              <a:rPr lang="en-US" altLang="zh-CN" sz="2400" b="1" dirty="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zh-CN" altLang="en-US" sz="2400" b="1" dirty="0">
                <a:solidFill>
                  <a:schemeClr val="accent1">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dirty="0">
                <a:solidFill>
                  <a:schemeClr val="accent1">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400" b="1" dirty="0">
                <a:solidFill>
                  <a:schemeClr val="accent1">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chemeClr val="accent1">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b="1" dirty="0">
                <a:solidFill>
                  <a:schemeClr val="accent1">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b="1" dirty="0">
              <a:solidFill>
                <a:schemeClr val="accent1">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00000"/>
              </a:lnSpc>
              <a:spcBef>
                <a:spcPts val="600"/>
              </a:spcBef>
              <a:buNone/>
            </a:pPr>
            <a:r>
              <a:rPr lang="en-US" altLang="zh-CN" sz="2400" b="1" dirty="0">
                <a:solidFill>
                  <a:schemeClr val="accent1">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 </a:t>
            </a:r>
          </a:p>
          <a:p>
            <a:pPr>
              <a:lnSpc>
                <a:spcPct val="100000"/>
              </a:lnSpc>
              <a:spcBef>
                <a:spcPts val="600"/>
              </a:spcBef>
            </a:pPr>
            <a:endPar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25000"/>
              </a:lnSpc>
              <a:spcBef>
                <a:spcPts val="600"/>
              </a:spcBef>
              <a:buNone/>
            </a:pPr>
            <a:endParaRPr lang="en-US" altLang="zh-CN" sz="2400" b="1"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9" name="对象 8">
            <a:extLst>
              <a:ext uri="{FF2B5EF4-FFF2-40B4-BE49-F238E27FC236}">
                <a16:creationId xmlns:a16="http://schemas.microsoft.com/office/drawing/2014/main" id="{93FFBF4D-4ADF-45BD-9549-257E912570B6}"/>
              </a:ext>
            </a:extLst>
          </p:cNvPr>
          <p:cNvGraphicFramePr>
            <a:graphicFrameLocks noChangeAspect="1"/>
          </p:cNvGraphicFramePr>
          <p:nvPr/>
        </p:nvGraphicFramePr>
        <p:xfrm>
          <a:off x="0" y="457200"/>
          <a:ext cx="114300" cy="204788"/>
        </p:xfrm>
        <a:graphic>
          <a:graphicData uri="http://schemas.openxmlformats.org/presentationml/2006/ole">
            <mc:AlternateContent xmlns:mc="http://schemas.openxmlformats.org/markup-compatibility/2006">
              <mc:Choice xmlns:v="urn:schemas-microsoft-com:vml" Requires="v">
                <p:oleObj spid="_x0000_s31862" r:id="rId4" imgW="114201" imgH="203024" progId="Equation.3">
                  <p:embed/>
                </p:oleObj>
              </mc:Choice>
              <mc:Fallback>
                <p:oleObj r:id="rId4" imgW="114201" imgH="203024" progId="Equation.3">
                  <p:embed/>
                  <p:pic>
                    <p:nvPicPr>
                      <p:cNvPr id="9" name="对象 8">
                        <a:extLst>
                          <a:ext uri="{FF2B5EF4-FFF2-40B4-BE49-F238E27FC236}">
                            <a16:creationId xmlns:a16="http://schemas.microsoft.com/office/drawing/2014/main" id="{93FFBF4D-4ADF-45BD-9549-257E912570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57200"/>
                        <a:ext cx="114300"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a:extLst>
              <a:ext uri="{FF2B5EF4-FFF2-40B4-BE49-F238E27FC236}">
                <a16:creationId xmlns:a16="http://schemas.microsoft.com/office/drawing/2014/main" id="{D247028B-A983-4313-9D04-264BA6EBC0F7}"/>
              </a:ext>
            </a:extLst>
          </p:cNvPr>
          <p:cNvGraphicFramePr>
            <a:graphicFrameLocks noChangeAspect="1"/>
          </p:cNvGraphicFramePr>
          <p:nvPr/>
        </p:nvGraphicFramePr>
        <p:xfrm>
          <a:off x="0" y="457200"/>
          <a:ext cx="114300" cy="204788"/>
        </p:xfrm>
        <a:graphic>
          <a:graphicData uri="http://schemas.openxmlformats.org/presentationml/2006/ole">
            <mc:AlternateContent xmlns:mc="http://schemas.openxmlformats.org/markup-compatibility/2006">
              <mc:Choice xmlns:v="urn:schemas-microsoft-com:vml" Requires="v">
                <p:oleObj spid="_x0000_s31863" r:id="rId6" imgW="114201" imgH="203024" progId="Equation.2">
                  <p:embed/>
                </p:oleObj>
              </mc:Choice>
              <mc:Fallback>
                <p:oleObj r:id="rId6" imgW="114201" imgH="203024" progId="Equation.2">
                  <p:embed/>
                  <p:pic>
                    <p:nvPicPr>
                      <p:cNvPr id="5" name="对象 4">
                        <a:extLst>
                          <a:ext uri="{FF2B5EF4-FFF2-40B4-BE49-F238E27FC236}">
                            <a16:creationId xmlns:a16="http://schemas.microsoft.com/office/drawing/2014/main" id="{D247028B-A983-4313-9D04-264BA6EBC0F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457200"/>
                        <a:ext cx="114300"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662864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8A9E2-1718-4A1C-9BBC-6F0D26D4471A}"/>
              </a:ext>
            </a:extLst>
          </p:cNvPr>
          <p:cNvSpPr>
            <a:spLocks noGrp="1"/>
          </p:cNvSpPr>
          <p:nvPr>
            <p:ph type="title"/>
          </p:nvPr>
        </p:nvSpPr>
        <p:spPr>
          <a:xfrm>
            <a:off x="838200" y="183696"/>
            <a:ext cx="10515600" cy="1325563"/>
          </a:xfrm>
        </p:spPr>
        <p:txBody>
          <a:bodyPr>
            <a:normAutofit fontScale="90000"/>
          </a:bodyPr>
          <a:lstStyle/>
          <a:p>
            <a:pPr>
              <a:lnSpc>
                <a:spcPct val="100000"/>
              </a:lnSpc>
            </a:pPr>
            <a:r>
              <a:rPr lang="en-US" altLang="zh-CN" sz="4400" b="1" dirty="0">
                <a:solidFill>
                  <a:srgbClr val="0000FF"/>
                </a:solidFill>
                <a:effectLst/>
                <a:latin typeface="宋体" panose="02010600030101010101" pitchFamily="2" charset="-122"/>
                <a:ea typeface="宋体" panose="02010600030101010101" pitchFamily="2" charset="-122"/>
              </a:rPr>
              <a:t>3.</a:t>
            </a:r>
            <a:r>
              <a:rPr lang="zh-CN" altLang="en-US" sz="4400" b="1" dirty="0">
                <a:solidFill>
                  <a:srgbClr val="0000FF"/>
                </a:solidFill>
                <a:effectLst/>
                <a:latin typeface="黑体" panose="02010609060101010101" pitchFamily="49" charset="-122"/>
                <a:ea typeface="黑体" panose="02010609060101010101" pitchFamily="49" charset="-122"/>
              </a:rPr>
              <a:t>一个新的简化证据理论模型</a:t>
            </a:r>
            <a:br>
              <a:rPr lang="en-US" altLang="zh-CN" sz="4400" b="1" dirty="0">
                <a:solidFill>
                  <a:srgbClr val="0000FF"/>
                </a:solidFill>
                <a:effectLst/>
                <a:latin typeface="黑体" panose="02010609060101010101" pitchFamily="49" charset="-122"/>
                <a:ea typeface="黑体" panose="02010609060101010101" pitchFamily="49" charset="-122"/>
              </a:rPr>
            </a:br>
            <a:r>
              <a:rPr lang="en-US" altLang="zh-CN" sz="4400" b="1" dirty="0">
                <a:solidFill>
                  <a:srgbClr val="0000FF"/>
                </a:solidFill>
                <a:effectLst/>
                <a:latin typeface="黑体" panose="02010609060101010101" pitchFamily="49" charset="-122"/>
                <a:ea typeface="黑体" panose="02010609060101010101" pitchFamily="49" charset="-122"/>
              </a:rPr>
              <a:t>  ——</a:t>
            </a:r>
            <a:r>
              <a:rPr lang="zh-CN" altLang="en-US" sz="4400" b="1" dirty="0">
                <a:solidFill>
                  <a:srgbClr val="0000FF"/>
                </a:solidFill>
                <a:effectLst/>
                <a:latin typeface="黑体" panose="02010609060101010101" pitchFamily="49" charset="-122"/>
                <a:ea typeface="黑体" panose="02010609060101010101" pitchFamily="49" charset="-122"/>
              </a:rPr>
              <a:t>凸函数证据理论模型</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AA43BCC-C60C-44E6-A203-C635002B3E8F}"/>
                  </a:ext>
                </a:extLst>
              </p:cNvPr>
              <p:cNvSpPr>
                <a:spLocks noGrp="1"/>
              </p:cNvSpPr>
              <p:nvPr>
                <p:ph idx="1"/>
              </p:nvPr>
            </p:nvSpPr>
            <p:spPr>
              <a:xfrm>
                <a:off x="729276" y="1451946"/>
                <a:ext cx="10624524" cy="5406054"/>
              </a:xfrm>
            </p:spPr>
            <p:txBody>
              <a:bodyPr>
                <a:noAutofit/>
              </a:bodyPr>
              <a:lstStyle/>
              <a:p>
                <a:pPr marL="0" indent="0">
                  <a:lnSpc>
                    <a:spcPct val="100000"/>
                  </a:lnSpc>
                  <a:spcBef>
                    <a:spcPts val="600"/>
                  </a:spcBef>
                  <a:buNone/>
                </a:pPr>
                <a:r>
                  <a:rPr lang="zh-CN" altLang="en-US"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提出背景</a:t>
                </a:r>
                <a:endParaRPr lang="en-US" altLang="zh-CN"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5000"/>
                  </a:lnSpc>
                  <a:spcBef>
                    <a:spcPts val="600"/>
                  </a:spcBef>
                </a:pPr>
                <a:r>
                  <a:rPr lang="zh-CN" altLang="en-US" sz="2000" b="1" dirty="0">
                    <a:solidFill>
                      <a:schemeClr val="accent5">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例</a:t>
                </a:r>
                <a:r>
                  <a:rPr lang="en-US" altLang="zh-CN" sz="2000" b="1" dirty="0">
                    <a:solidFill>
                      <a:schemeClr val="accent5">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b="1" dirty="0">
                    <a:solidFill>
                      <a:schemeClr val="accent5">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：在由</a:t>
                </a:r>
                <a:r>
                  <a:rPr lang="en-US" altLang="zh-CN" sz="2000" b="1" dirty="0" err="1">
                    <a:solidFill>
                      <a:schemeClr val="accent5">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MES1</a:t>
                </a:r>
                <a:r>
                  <a:rPr lang="zh-CN" altLang="en-US" sz="2000" b="1" dirty="0">
                    <a:solidFill>
                      <a:schemeClr val="accent5">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支撑建造的生油条件评价专家系统中，对一个圈闭的生油岩丰度进行评价时，采用了有机碳、总烃和氯仿沥青等方法，假定用有机碳和氯仿沥青方法分别得到的评价结果是：（</a:t>
                </a:r>
                <a:r>
                  <a:rPr lang="en-US" altLang="zh-CN" sz="2000" b="1" dirty="0">
                    <a:solidFill>
                      <a:schemeClr val="accent5">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0.1</a:t>
                </a:r>
                <a:r>
                  <a:rPr lang="zh-CN" altLang="en-US" sz="2000" b="1" dirty="0">
                    <a:solidFill>
                      <a:schemeClr val="accent5">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solidFill>
                      <a:schemeClr val="accent5">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0.6</a:t>
                </a:r>
                <a:r>
                  <a:rPr lang="zh-CN" altLang="en-US" sz="2000" b="1" dirty="0">
                    <a:solidFill>
                      <a:schemeClr val="accent5">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solidFill>
                      <a:schemeClr val="accent5">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0.0</a:t>
                </a:r>
                <a:r>
                  <a:rPr lang="zh-CN" altLang="en-US" sz="2000" b="1" dirty="0">
                    <a:solidFill>
                      <a:schemeClr val="accent5">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solidFill>
                      <a:schemeClr val="accent5">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0.0</a:t>
                </a:r>
                <a:r>
                  <a:rPr lang="zh-CN" altLang="en-US" sz="2000" b="1" dirty="0">
                    <a:solidFill>
                      <a:schemeClr val="accent5">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dirty="0">
                    <a:solidFill>
                      <a:schemeClr val="accent5">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0.0</a:t>
                </a:r>
                <a:r>
                  <a:rPr lang="zh-CN" altLang="en-US" sz="2000" b="1" dirty="0">
                    <a:solidFill>
                      <a:schemeClr val="accent5">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solidFill>
                      <a:schemeClr val="accent5">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0.0</a:t>
                </a:r>
                <a:r>
                  <a:rPr lang="zh-CN" altLang="en-US" sz="2000" b="1" dirty="0">
                    <a:solidFill>
                      <a:schemeClr val="accent5">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solidFill>
                      <a:schemeClr val="accent5">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0.1</a:t>
                </a:r>
                <a:r>
                  <a:rPr lang="zh-CN" altLang="en-US" sz="2000" b="1" dirty="0">
                    <a:solidFill>
                      <a:schemeClr val="accent5">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solidFill>
                      <a:schemeClr val="accent5">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0.6</a:t>
                </a:r>
                <a:r>
                  <a:rPr lang="zh-CN" altLang="en-US" sz="2000" b="1" dirty="0">
                    <a:solidFill>
                      <a:schemeClr val="accent5">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1" dirty="0">
                  <a:solidFill>
                    <a:schemeClr val="accent5">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25000"/>
                  </a:lnSpc>
                  <a:spcBef>
                    <a:spcPts val="0"/>
                  </a:spcBef>
                  <a:buNone/>
                </a:pPr>
                <a:r>
                  <a:rPr lang="zh-CN" altLang="en-US" sz="2000" b="1" dirty="0">
                    <a:solidFill>
                      <a:schemeClr val="accent5">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   其中：四元组（</a:t>
                </a:r>
                <a:r>
                  <a:rPr lang="en-US" altLang="zh-CN" sz="2000" b="1" dirty="0">
                    <a:solidFill>
                      <a:schemeClr val="accent5">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0.1</a:t>
                </a:r>
                <a:r>
                  <a:rPr lang="zh-CN" altLang="en-US" sz="2000" b="1" dirty="0">
                    <a:solidFill>
                      <a:schemeClr val="accent5">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solidFill>
                      <a:schemeClr val="accent5">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0.6</a:t>
                </a:r>
                <a:r>
                  <a:rPr lang="zh-CN" altLang="en-US" sz="2000" b="1" dirty="0">
                    <a:solidFill>
                      <a:schemeClr val="accent5">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solidFill>
                      <a:schemeClr val="accent5">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0.0</a:t>
                </a:r>
                <a:r>
                  <a:rPr lang="zh-CN" altLang="en-US" sz="2000" b="1" dirty="0">
                    <a:solidFill>
                      <a:schemeClr val="accent5">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solidFill>
                      <a:schemeClr val="accent5">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0.0</a:t>
                </a:r>
                <a:r>
                  <a:rPr lang="zh-CN" altLang="en-US" sz="2000" b="1" dirty="0">
                    <a:solidFill>
                      <a:schemeClr val="accent5">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）代表了一个基本支持函数：</a:t>
                </a:r>
                <a:endParaRPr lang="en-US" altLang="zh-CN" sz="2000" b="1" dirty="0">
                  <a:solidFill>
                    <a:schemeClr val="accent5">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25000"/>
                  </a:lnSpc>
                  <a:spcBef>
                    <a:spcPts val="0"/>
                  </a:spcBef>
                  <a:buNone/>
                </a:pPr>
                <a14:m>
                  <m:oMathPara xmlns:m="http://schemas.openxmlformats.org/officeDocument/2006/math">
                    <m:oMathParaPr>
                      <m:jc m:val="centerGroup"/>
                    </m:oMathParaPr>
                    <m:oMath xmlns:m="http://schemas.openxmlformats.org/officeDocument/2006/math">
                      <m:r>
                        <a:rPr lang="zh-CN" altLang="en-US" sz="2000" b="1" i="1" smtClean="0">
                          <a:solidFill>
                            <a:schemeClr val="accent5">
                              <a:lumMod val="50000"/>
                            </a:schemeClr>
                          </a:solidFill>
                          <a:effectLst/>
                          <a:latin typeface="Cambria Math" panose="02040503050406030204" pitchFamily="18" charset="0"/>
                          <a:ea typeface="微软雅黑" panose="020B0503020204020204" pitchFamily="34" charset="-122"/>
                          <a:cs typeface="Times New Roman" panose="02020603050405020304" pitchFamily="18" charset="0"/>
                        </a:rPr>
                        <m:t>𝝁</m:t>
                      </m:r>
                      <m:d>
                        <m:dPr>
                          <m:ctrlPr>
                            <a:rPr lang="en-US" altLang="zh-CN" sz="2000" b="1" i="1" smtClean="0">
                              <a:solidFill>
                                <a:schemeClr val="accent5">
                                  <a:lumMod val="50000"/>
                                </a:schemeClr>
                              </a:solidFill>
                              <a:effectLst/>
                              <a:latin typeface="Cambria Math" panose="02040503050406030204" pitchFamily="18" charset="0"/>
                              <a:ea typeface="微软雅黑" panose="020B0503020204020204" pitchFamily="34" charset="-122"/>
                              <a:cs typeface="Times New Roman" panose="02020603050405020304" pitchFamily="18" charset="0"/>
                            </a:rPr>
                          </m:ctrlPr>
                        </m:dPr>
                        <m:e>
                          <m:sSub>
                            <m:sSubPr>
                              <m:ctrlPr>
                                <a:rPr lang="en-US" altLang="zh-CN" sz="2000" b="1" i="1" smtClean="0">
                                  <a:solidFill>
                                    <a:schemeClr val="accent5">
                                      <a:lumMod val="50000"/>
                                    </a:schemeClr>
                                  </a:solidFill>
                                  <a:effectLst/>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1" i="1" smtClean="0">
                                  <a:solidFill>
                                    <a:schemeClr val="accent5">
                                      <a:lumMod val="50000"/>
                                    </a:schemeClr>
                                  </a:solidFill>
                                  <a:effectLst/>
                                  <a:latin typeface="Cambria Math" panose="02040503050406030204" pitchFamily="18" charset="0"/>
                                  <a:ea typeface="微软雅黑" panose="020B0503020204020204" pitchFamily="34" charset="-122"/>
                                  <a:cs typeface="Times New Roman" panose="02020603050405020304" pitchFamily="18" charset="0"/>
                                </a:rPr>
                                <m:t>𝒔</m:t>
                              </m:r>
                            </m:e>
                            <m:sub>
                              <m:r>
                                <a:rPr lang="en-US" altLang="zh-CN" sz="2000" b="1" i="1" smtClean="0">
                                  <a:solidFill>
                                    <a:schemeClr val="accent5">
                                      <a:lumMod val="50000"/>
                                    </a:schemeClr>
                                  </a:solidFill>
                                  <a:effectLst/>
                                  <a:latin typeface="Cambria Math" panose="02040503050406030204" pitchFamily="18" charset="0"/>
                                  <a:ea typeface="微软雅黑" panose="020B0503020204020204" pitchFamily="34" charset="-122"/>
                                  <a:cs typeface="Times New Roman" panose="02020603050405020304" pitchFamily="18" charset="0"/>
                                </a:rPr>
                                <m:t>𝟏</m:t>
                              </m:r>
                            </m:sub>
                          </m:sSub>
                        </m:e>
                      </m:d>
                      <m:r>
                        <a:rPr lang="en-US" altLang="zh-CN" sz="2000" b="1" i="1" smtClean="0">
                          <a:solidFill>
                            <a:schemeClr val="accent5">
                              <a:lumMod val="50000"/>
                            </a:schemeClr>
                          </a:solidFill>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i="1" smtClean="0">
                          <a:solidFill>
                            <a:schemeClr val="accent5">
                              <a:lumMod val="50000"/>
                            </a:schemeClr>
                          </a:solidFill>
                          <a:effectLst/>
                          <a:latin typeface="Cambria Math" panose="02040503050406030204" pitchFamily="18" charset="0"/>
                          <a:ea typeface="微软雅黑" panose="020B0503020204020204" pitchFamily="34" charset="-122"/>
                          <a:cs typeface="Times New Roman" panose="02020603050405020304" pitchFamily="18" charset="0"/>
                        </a:rPr>
                        <m:t>𝟎</m:t>
                      </m:r>
                      <m:r>
                        <a:rPr lang="en-US" altLang="zh-CN" sz="2000" b="1" i="1" smtClean="0">
                          <a:solidFill>
                            <a:schemeClr val="accent5">
                              <a:lumMod val="50000"/>
                            </a:schemeClr>
                          </a:solidFill>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i="1" smtClean="0">
                          <a:solidFill>
                            <a:schemeClr val="accent5">
                              <a:lumMod val="50000"/>
                            </a:schemeClr>
                          </a:solidFill>
                          <a:effectLst/>
                          <a:latin typeface="Cambria Math" panose="02040503050406030204" pitchFamily="18" charset="0"/>
                          <a:ea typeface="微软雅黑" panose="020B0503020204020204" pitchFamily="34" charset="-122"/>
                          <a:cs typeface="Times New Roman" panose="02020603050405020304" pitchFamily="18" charset="0"/>
                        </a:rPr>
                        <m:t>𝟏</m:t>
                      </m:r>
                      <m:r>
                        <a:rPr lang="en-US" altLang="zh-CN" sz="2000" b="1" i="1" smtClean="0">
                          <a:solidFill>
                            <a:schemeClr val="accent5">
                              <a:lumMod val="50000"/>
                            </a:schemeClr>
                          </a:solidFill>
                          <a:effectLst/>
                          <a:latin typeface="Cambria Math" panose="02040503050406030204" pitchFamily="18" charset="0"/>
                          <a:ea typeface="微软雅黑" panose="020B0503020204020204" pitchFamily="34" charset="-122"/>
                          <a:cs typeface="Times New Roman" panose="02020603050405020304" pitchFamily="18" charset="0"/>
                        </a:rPr>
                        <m:t>,</m:t>
                      </m:r>
                      <m:r>
                        <a:rPr lang="zh-CN" altLang="en-US" sz="2000" b="1" i="1">
                          <a:solidFill>
                            <a:schemeClr val="accent5">
                              <a:lumMod val="50000"/>
                            </a:schemeClr>
                          </a:solidFill>
                          <a:latin typeface="Cambria Math" panose="02040503050406030204" pitchFamily="18" charset="0"/>
                          <a:ea typeface="微软雅黑" panose="020B0503020204020204" pitchFamily="34" charset="-122"/>
                          <a:cs typeface="Times New Roman" panose="02020603050405020304" pitchFamily="18" charset="0"/>
                        </a:rPr>
                        <m:t>𝝁</m:t>
                      </m:r>
                      <m:d>
                        <m:dPr>
                          <m:ctrlPr>
                            <a:rPr lang="en-US" altLang="zh-CN" sz="2000" b="1" i="1">
                              <a:solidFill>
                                <a:schemeClr val="accent5">
                                  <a:lumMod val="50000"/>
                                </a:schemeClr>
                              </a:solidFill>
                              <a:latin typeface="Cambria Math" panose="02040503050406030204" pitchFamily="18" charset="0"/>
                              <a:ea typeface="微软雅黑" panose="020B0503020204020204" pitchFamily="34" charset="-122"/>
                              <a:cs typeface="Times New Roman" panose="02020603050405020304" pitchFamily="18" charset="0"/>
                            </a:rPr>
                          </m:ctrlPr>
                        </m:dPr>
                        <m:e>
                          <m:sSub>
                            <m:sSubPr>
                              <m:ctrlPr>
                                <a:rPr lang="en-US" altLang="zh-CN" sz="2000" b="1" i="1">
                                  <a:solidFill>
                                    <a:schemeClr val="accent5">
                                      <a:lumMod val="50000"/>
                                    </a:schemeClr>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1" i="1">
                                  <a:solidFill>
                                    <a:schemeClr val="accent5">
                                      <a:lumMod val="50000"/>
                                    </a:schemeClr>
                                  </a:solidFill>
                                  <a:latin typeface="Cambria Math" panose="02040503050406030204" pitchFamily="18" charset="0"/>
                                  <a:ea typeface="微软雅黑" panose="020B0503020204020204" pitchFamily="34" charset="-122"/>
                                  <a:cs typeface="Times New Roman" panose="02020603050405020304" pitchFamily="18" charset="0"/>
                                </a:rPr>
                                <m:t>𝒔</m:t>
                              </m:r>
                            </m:e>
                            <m:sub>
                              <m:r>
                                <a:rPr lang="en-US" altLang="zh-CN" sz="2000" b="1" i="1" smtClean="0">
                                  <a:solidFill>
                                    <a:schemeClr val="accent5">
                                      <a:lumMod val="50000"/>
                                    </a:schemeClr>
                                  </a:solidFill>
                                  <a:latin typeface="Cambria Math" panose="02040503050406030204" pitchFamily="18" charset="0"/>
                                  <a:ea typeface="微软雅黑" panose="020B0503020204020204" pitchFamily="34" charset="-122"/>
                                  <a:cs typeface="Times New Roman" panose="02020603050405020304" pitchFamily="18" charset="0"/>
                                </a:rPr>
                                <m:t>𝟐</m:t>
                              </m:r>
                            </m:sub>
                          </m:sSub>
                        </m:e>
                      </m:d>
                      <m:r>
                        <a:rPr lang="en-US" altLang="zh-CN" sz="2000" b="1" i="1">
                          <a:solidFill>
                            <a:schemeClr val="accent5">
                              <a:lumMod val="50000"/>
                            </a:schemeClr>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i="1">
                          <a:solidFill>
                            <a:schemeClr val="accent5">
                              <a:lumMod val="50000"/>
                            </a:schemeClr>
                          </a:solidFill>
                          <a:latin typeface="Cambria Math" panose="02040503050406030204" pitchFamily="18" charset="0"/>
                          <a:ea typeface="微软雅黑" panose="020B0503020204020204" pitchFamily="34" charset="-122"/>
                          <a:cs typeface="Times New Roman" panose="02020603050405020304" pitchFamily="18" charset="0"/>
                        </a:rPr>
                        <m:t>𝟎</m:t>
                      </m:r>
                      <m:r>
                        <a:rPr lang="en-US" altLang="zh-CN" sz="2000" b="1" i="1">
                          <a:solidFill>
                            <a:schemeClr val="accent5">
                              <a:lumMod val="50000"/>
                            </a:schemeClr>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i="1" smtClean="0">
                          <a:solidFill>
                            <a:schemeClr val="accent5">
                              <a:lumMod val="50000"/>
                            </a:schemeClr>
                          </a:solidFill>
                          <a:latin typeface="Cambria Math" panose="02040503050406030204" pitchFamily="18" charset="0"/>
                          <a:ea typeface="微软雅黑" panose="020B0503020204020204" pitchFamily="34" charset="-122"/>
                          <a:cs typeface="Times New Roman" panose="02020603050405020304" pitchFamily="18" charset="0"/>
                        </a:rPr>
                        <m:t>𝟔</m:t>
                      </m:r>
                      <m:r>
                        <a:rPr lang="en-US" altLang="zh-CN" sz="2000" b="1" i="1" smtClean="0">
                          <a:solidFill>
                            <a:schemeClr val="accent5">
                              <a:lumMod val="50000"/>
                            </a:schemeClr>
                          </a:solidFill>
                          <a:latin typeface="Cambria Math" panose="02040503050406030204" pitchFamily="18" charset="0"/>
                          <a:ea typeface="微软雅黑" panose="020B0503020204020204" pitchFamily="34" charset="-122"/>
                          <a:cs typeface="Times New Roman" panose="02020603050405020304" pitchFamily="18" charset="0"/>
                        </a:rPr>
                        <m:t>, </m:t>
                      </m:r>
                      <m:r>
                        <a:rPr lang="zh-CN" altLang="en-US" sz="2000" b="1" i="1">
                          <a:solidFill>
                            <a:schemeClr val="accent5">
                              <a:lumMod val="50000"/>
                            </a:schemeClr>
                          </a:solidFill>
                          <a:latin typeface="Cambria Math" panose="02040503050406030204" pitchFamily="18" charset="0"/>
                          <a:ea typeface="微软雅黑" panose="020B0503020204020204" pitchFamily="34" charset="-122"/>
                          <a:cs typeface="Times New Roman" panose="02020603050405020304" pitchFamily="18" charset="0"/>
                        </a:rPr>
                        <m:t>𝝁</m:t>
                      </m:r>
                      <m:d>
                        <m:dPr>
                          <m:ctrlPr>
                            <a:rPr lang="en-US" altLang="zh-CN" sz="2000" b="1" i="1">
                              <a:solidFill>
                                <a:schemeClr val="accent5">
                                  <a:lumMod val="50000"/>
                                </a:schemeClr>
                              </a:solidFill>
                              <a:latin typeface="Cambria Math" panose="02040503050406030204" pitchFamily="18" charset="0"/>
                              <a:ea typeface="微软雅黑" panose="020B0503020204020204" pitchFamily="34" charset="-122"/>
                              <a:cs typeface="Times New Roman" panose="02020603050405020304" pitchFamily="18" charset="0"/>
                            </a:rPr>
                          </m:ctrlPr>
                        </m:dPr>
                        <m:e>
                          <m:sSub>
                            <m:sSubPr>
                              <m:ctrlPr>
                                <a:rPr lang="en-US" altLang="zh-CN" sz="2000" b="1" i="1">
                                  <a:solidFill>
                                    <a:schemeClr val="accent5">
                                      <a:lumMod val="50000"/>
                                    </a:schemeClr>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1" i="1">
                                  <a:solidFill>
                                    <a:schemeClr val="accent5">
                                      <a:lumMod val="50000"/>
                                    </a:schemeClr>
                                  </a:solidFill>
                                  <a:latin typeface="Cambria Math" panose="02040503050406030204" pitchFamily="18" charset="0"/>
                                  <a:ea typeface="微软雅黑" panose="020B0503020204020204" pitchFamily="34" charset="-122"/>
                                  <a:cs typeface="Times New Roman" panose="02020603050405020304" pitchFamily="18" charset="0"/>
                                </a:rPr>
                                <m:t>𝒔</m:t>
                              </m:r>
                            </m:e>
                            <m:sub>
                              <m:r>
                                <a:rPr lang="en-US" altLang="zh-CN" sz="2000" b="1" i="1" smtClean="0">
                                  <a:solidFill>
                                    <a:schemeClr val="accent5">
                                      <a:lumMod val="50000"/>
                                    </a:schemeClr>
                                  </a:solidFill>
                                  <a:latin typeface="Cambria Math" panose="02040503050406030204" pitchFamily="18" charset="0"/>
                                  <a:ea typeface="微软雅黑" panose="020B0503020204020204" pitchFamily="34" charset="-122"/>
                                  <a:cs typeface="Times New Roman" panose="02020603050405020304" pitchFamily="18" charset="0"/>
                                </a:rPr>
                                <m:t>𝟑</m:t>
                              </m:r>
                            </m:sub>
                          </m:sSub>
                        </m:e>
                      </m:d>
                      <m:r>
                        <a:rPr lang="en-US" altLang="zh-CN" sz="2000" b="1" i="1">
                          <a:solidFill>
                            <a:schemeClr val="accent5">
                              <a:lumMod val="50000"/>
                            </a:schemeClr>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i="1">
                          <a:solidFill>
                            <a:schemeClr val="accent5">
                              <a:lumMod val="50000"/>
                            </a:schemeClr>
                          </a:solidFill>
                          <a:latin typeface="Cambria Math" panose="02040503050406030204" pitchFamily="18" charset="0"/>
                          <a:ea typeface="微软雅黑" panose="020B0503020204020204" pitchFamily="34" charset="-122"/>
                          <a:cs typeface="Times New Roman" panose="02020603050405020304" pitchFamily="18" charset="0"/>
                        </a:rPr>
                        <m:t>𝟎</m:t>
                      </m:r>
                      <m:r>
                        <a:rPr lang="en-US" altLang="zh-CN" sz="2000" b="1" i="1">
                          <a:solidFill>
                            <a:schemeClr val="accent5">
                              <a:lumMod val="50000"/>
                            </a:schemeClr>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i="1" smtClean="0">
                          <a:solidFill>
                            <a:schemeClr val="accent5">
                              <a:lumMod val="50000"/>
                            </a:schemeClr>
                          </a:solidFill>
                          <a:latin typeface="Cambria Math" panose="02040503050406030204" pitchFamily="18" charset="0"/>
                          <a:ea typeface="微软雅黑" panose="020B0503020204020204" pitchFamily="34" charset="-122"/>
                          <a:cs typeface="Times New Roman" panose="02020603050405020304" pitchFamily="18" charset="0"/>
                        </a:rPr>
                        <m:t>𝟎</m:t>
                      </m:r>
                      <m:r>
                        <a:rPr lang="en-US" altLang="zh-CN" sz="2000" b="1" i="1">
                          <a:solidFill>
                            <a:schemeClr val="accent5">
                              <a:lumMod val="50000"/>
                            </a:schemeClr>
                          </a:solidFill>
                          <a:latin typeface="Cambria Math" panose="02040503050406030204" pitchFamily="18" charset="0"/>
                          <a:ea typeface="微软雅黑" panose="020B0503020204020204" pitchFamily="34" charset="-122"/>
                          <a:cs typeface="Times New Roman" panose="02020603050405020304" pitchFamily="18" charset="0"/>
                        </a:rPr>
                        <m:t>,</m:t>
                      </m:r>
                      <m:r>
                        <a:rPr lang="zh-CN" altLang="en-US" sz="2000" b="1" i="1">
                          <a:solidFill>
                            <a:schemeClr val="accent5">
                              <a:lumMod val="50000"/>
                            </a:schemeClr>
                          </a:solidFill>
                          <a:latin typeface="Cambria Math" panose="02040503050406030204" pitchFamily="18" charset="0"/>
                          <a:ea typeface="微软雅黑" panose="020B0503020204020204" pitchFamily="34" charset="-122"/>
                          <a:cs typeface="Times New Roman" panose="02020603050405020304" pitchFamily="18" charset="0"/>
                        </a:rPr>
                        <m:t>𝝁</m:t>
                      </m:r>
                      <m:d>
                        <m:dPr>
                          <m:ctrlPr>
                            <a:rPr lang="en-US" altLang="zh-CN" sz="2000" b="1" i="1">
                              <a:solidFill>
                                <a:schemeClr val="accent5">
                                  <a:lumMod val="50000"/>
                                </a:schemeClr>
                              </a:solidFill>
                              <a:latin typeface="Cambria Math" panose="02040503050406030204" pitchFamily="18" charset="0"/>
                              <a:ea typeface="微软雅黑" panose="020B0503020204020204" pitchFamily="34" charset="-122"/>
                              <a:cs typeface="Times New Roman" panose="02020603050405020304" pitchFamily="18" charset="0"/>
                            </a:rPr>
                          </m:ctrlPr>
                        </m:dPr>
                        <m:e>
                          <m:sSub>
                            <m:sSubPr>
                              <m:ctrlPr>
                                <a:rPr lang="en-US" altLang="zh-CN" sz="2000" b="1" i="1">
                                  <a:solidFill>
                                    <a:schemeClr val="accent5">
                                      <a:lumMod val="50000"/>
                                    </a:schemeClr>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1" i="1">
                                  <a:solidFill>
                                    <a:schemeClr val="accent5">
                                      <a:lumMod val="50000"/>
                                    </a:schemeClr>
                                  </a:solidFill>
                                  <a:latin typeface="Cambria Math" panose="02040503050406030204" pitchFamily="18" charset="0"/>
                                  <a:ea typeface="微软雅黑" panose="020B0503020204020204" pitchFamily="34" charset="-122"/>
                                  <a:cs typeface="Times New Roman" panose="02020603050405020304" pitchFamily="18" charset="0"/>
                                </a:rPr>
                                <m:t>𝒔</m:t>
                              </m:r>
                            </m:e>
                            <m:sub>
                              <m:r>
                                <a:rPr lang="en-US" altLang="zh-CN" sz="2000" b="1" i="1" smtClean="0">
                                  <a:solidFill>
                                    <a:schemeClr val="accent5">
                                      <a:lumMod val="50000"/>
                                    </a:schemeClr>
                                  </a:solidFill>
                                  <a:latin typeface="Cambria Math" panose="02040503050406030204" pitchFamily="18" charset="0"/>
                                  <a:ea typeface="微软雅黑" panose="020B0503020204020204" pitchFamily="34" charset="-122"/>
                                  <a:cs typeface="Times New Roman" panose="02020603050405020304" pitchFamily="18" charset="0"/>
                                </a:rPr>
                                <m:t>𝟒</m:t>
                              </m:r>
                            </m:sub>
                          </m:sSub>
                        </m:e>
                      </m:d>
                      <m:r>
                        <a:rPr lang="en-US" altLang="zh-CN" sz="2000" b="1" i="1">
                          <a:solidFill>
                            <a:schemeClr val="accent5">
                              <a:lumMod val="50000"/>
                            </a:schemeClr>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i="1">
                          <a:solidFill>
                            <a:schemeClr val="accent5">
                              <a:lumMod val="50000"/>
                            </a:schemeClr>
                          </a:solidFill>
                          <a:latin typeface="Cambria Math" panose="02040503050406030204" pitchFamily="18" charset="0"/>
                          <a:ea typeface="微软雅黑" panose="020B0503020204020204" pitchFamily="34" charset="-122"/>
                          <a:cs typeface="Times New Roman" panose="02020603050405020304" pitchFamily="18" charset="0"/>
                        </a:rPr>
                        <m:t>𝟎</m:t>
                      </m:r>
                      <m:r>
                        <a:rPr lang="en-US" altLang="zh-CN" sz="2000" b="1" i="1">
                          <a:solidFill>
                            <a:schemeClr val="accent5">
                              <a:lumMod val="50000"/>
                            </a:schemeClr>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i="1" smtClean="0">
                          <a:solidFill>
                            <a:schemeClr val="accent5">
                              <a:lumMod val="50000"/>
                            </a:schemeClr>
                          </a:solidFill>
                          <a:latin typeface="Cambria Math" panose="02040503050406030204" pitchFamily="18" charset="0"/>
                          <a:ea typeface="微软雅黑" panose="020B0503020204020204" pitchFamily="34" charset="-122"/>
                          <a:cs typeface="Times New Roman" panose="02020603050405020304" pitchFamily="18" charset="0"/>
                        </a:rPr>
                        <m:t>𝟎</m:t>
                      </m:r>
                    </m:oMath>
                  </m:oMathPara>
                </a14:m>
                <a:endParaRPr lang="en-US" altLang="zh-CN" sz="2400" b="1"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25000"/>
                  </a:lnSpc>
                  <a:spcBef>
                    <a:spcPts val="0"/>
                  </a:spcBef>
                  <a:buFont typeface="Arial" panose="020B0604020202020204" pitchFamily="34" charset="0"/>
                  <a:buNone/>
                </a:pPr>
                <a:r>
                  <a:rPr lang="zh-CN" altLang="en-US" sz="2000" b="1"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   四元组（</a:t>
                </a:r>
                <a:r>
                  <a:rPr lang="en-US" altLang="zh-CN" sz="2000" b="1"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0.0</a:t>
                </a:r>
                <a:r>
                  <a:rPr lang="zh-CN" altLang="en-US" sz="2000" b="1"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0.0</a:t>
                </a:r>
                <a:r>
                  <a:rPr lang="zh-CN" altLang="en-US" sz="2000" b="1"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0.1</a:t>
                </a:r>
                <a:r>
                  <a:rPr lang="zh-CN" altLang="en-US" sz="2000" b="1"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0.6</a:t>
                </a:r>
                <a:r>
                  <a:rPr lang="zh-CN" altLang="en-US" sz="2000" b="1"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）代表了一个基本支持函数：</a:t>
                </a:r>
                <a:endParaRPr lang="en-US" altLang="zh-CN" sz="2000" b="1"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25000"/>
                  </a:lnSpc>
                  <a:spcBef>
                    <a:spcPts val="0"/>
                  </a:spcBef>
                  <a:buNone/>
                </a:pPr>
                <a14:m>
                  <m:oMathPara xmlns:m="http://schemas.openxmlformats.org/officeDocument/2006/math">
                    <m:oMathParaPr>
                      <m:jc m:val="centerGroup"/>
                    </m:oMathParaPr>
                    <m:oMath xmlns:m="http://schemas.openxmlformats.org/officeDocument/2006/math">
                      <m:r>
                        <a:rPr lang="zh-CN" altLang="en-US" sz="2000" b="1" i="1" smtClean="0">
                          <a:solidFill>
                            <a:schemeClr val="accent5">
                              <a:lumMod val="50000"/>
                            </a:schemeClr>
                          </a:solidFill>
                          <a:effectLst/>
                          <a:latin typeface="Cambria Math" panose="02040503050406030204" pitchFamily="18" charset="0"/>
                          <a:ea typeface="微软雅黑" panose="020B0503020204020204" pitchFamily="34" charset="-122"/>
                          <a:cs typeface="Times New Roman" panose="02020603050405020304" pitchFamily="18" charset="0"/>
                        </a:rPr>
                        <m:t>𝝁</m:t>
                      </m:r>
                      <m:d>
                        <m:dPr>
                          <m:ctrlPr>
                            <a:rPr lang="en-US" altLang="zh-CN" sz="2000" b="1" i="1" smtClean="0">
                              <a:solidFill>
                                <a:schemeClr val="accent5">
                                  <a:lumMod val="50000"/>
                                </a:schemeClr>
                              </a:solidFill>
                              <a:effectLst/>
                              <a:latin typeface="Cambria Math" panose="02040503050406030204" pitchFamily="18" charset="0"/>
                              <a:ea typeface="微软雅黑" panose="020B0503020204020204" pitchFamily="34" charset="-122"/>
                              <a:cs typeface="Times New Roman" panose="02020603050405020304" pitchFamily="18" charset="0"/>
                            </a:rPr>
                          </m:ctrlPr>
                        </m:dPr>
                        <m:e>
                          <m:sSub>
                            <m:sSubPr>
                              <m:ctrlPr>
                                <a:rPr lang="en-US" altLang="zh-CN" sz="2000" b="1" i="1" smtClean="0">
                                  <a:solidFill>
                                    <a:schemeClr val="accent5">
                                      <a:lumMod val="50000"/>
                                    </a:schemeClr>
                                  </a:solidFill>
                                  <a:effectLst/>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1" i="1" smtClean="0">
                                  <a:solidFill>
                                    <a:schemeClr val="accent5">
                                      <a:lumMod val="50000"/>
                                    </a:schemeClr>
                                  </a:solidFill>
                                  <a:effectLst/>
                                  <a:latin typeface="Cambria Math" panose="02040503050406030204" pitchFamily="18" charset="0"/>
                                  <a:ea typeface="微软雅黑" panose="020B0503020204020204" pitchFamily="34" charset="-122"/>
                                  <a:cs typeface="Times New Roman" panose="02020603050405020304" pitchFamily="18" charset="0"/>
                                </a:rPr>
                                <m:t>𝒔</m:t>
                              </m:r>
                            </m:e>
                            <m:sub>
                              <m:r>
                                <a:rPr lang="en-US" altLang="zh-CN" sz="2000" b="1" i="1" smtClean="0">
                                  <a:solidFill>
                                    <a:schemeClr val="accent5">
                                      <a:lumMod val="50000"/>
                                    </a:schemeClr>
                                  </a:solidFill>
                                  <a:effectLst/>
                                  <a:latin typeface="Cambria Math" panose="02040503050406030204" pitchFamily="18" charset="0"/>
                                  <a:ea typeface="微软雅黑" panose="020B0503020204020204" pitchFamily="34" charset="-122"/>
                                  <a:cs typeface="Times New Roman" panose="02020603050405020304" pitchFamily="18" charset="0"/>
                                </a:rPr>
                                <m:t>𝟏</m:t>
                              </m:r>
                            </m:sub>
                          </m:sSub>
                        </m:e>
                      </m:d>
                      <m:r>
                        <a:rPr lang="en-US" altLang="zh-CN" sz="2000" b="1" i="1" smtClean="0">
                          <a:solidFill>
                            <a:schemeClr val="accent5">
                              <a:lumMod val="50000"/>
                            </a:schemeClr>
                          </a:solidFill>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i="1" smtClean="0">
                          <a:solidFill>
                            <a:schemeClr val="accent5">
                              <a:lumMod val="50000"/>
                            </a:schemeClr>
                          </a:solidFill>
                          <a:effectLst/>
                          <a:latin typeface="Cambria Math" panose="02040503050406030204" pitchFamily="18" charset="0"/>
                          <a:ea typeface="微软雅黑" panose="020B0503020204020204" pitchFamily="34" charset="-122"/>
                          <a:cs typeface="Times New Roman" panose="02020603050405020304" pitchFamily="18" charset="0"/>
                        </a:rPr>
                        <m:t>𝟎</m:t>
                      </m:r>
                      <m:r>
                        <a:rPr lang="en-US" altLang="zh-CN" sz="2000" b="1" i="1" smtClean="0">
                          <a:solidFill>
                            <a:schemeClr val="accent5">
                              <a:lumMod val="50000"/>
                            </a:schemeClr>
                          </a:solidFill>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i="1" smtClean="0">
                          <a:solidFill>
                            <a:schemeClr val="accent5">
                              <a:lumMod val="50000"/>
                            </a:schemeClr>
                          </a:solidFill>
                          <a:effectLst/>
                          <a:latin typeface="Cambria Math" panose="02040503050406030204" pitchFamily="18" charset="0"/>
                          <a:ea typeface="微软雅黑" panose="020B0503020204020204" pitchFamily="34" charset="-122"/>
                          <a:cs typeface="Times New Roman" panose="02020603050405020304" pitchFamily="18" charset="0"/>
                        </a:rPr>
                        <m:t>𝟎</m:t>
                      </m:r>
                      <m:r>
                        <a:rPr lang="en-US" altLang="zh-CN" sz="2000" b="1" i="1" smtClean="0">
                          <a:solidFill>
                            <a:schemeClr val="accent5">
                              <a:lumMod val="50000"/>
                            </a:schemeClr>
                          </a:solidFill>
                          <a:effectLst/>
                          <a:latin typeface="Cambria Math" panose="02040503050406030204" pitchFamily="18" charset="0"/>
                          <a:ea typeface="微软雅黑" panose="020B0503020204020204" pitchFamily="34" charset="-122"/>
                          <a:cs typeface="Times New Roman" panose="02020603050405020304" pitchFamily="18" charset="0"/>
                        </a:rPr>
                        <m:t>,</m:t>
                      </m:r>
                      <m:r>
                        <a:rPr lang="zh-CN" altLang="en-US" sz="2000" b="1" i="1">
                          <a:solidFill>
                            <a:schemeClr val="accent5">
                              <a:lumMod val="50000"/>
                            </a:schemeClr>
                          </a:solidFill>
                          <a:latin typeface="Cambria Math" panose="02040503050406030204" pitchFamily="18" charset="0"/>
                          <a:ea typeface="微软雅黑" panose="020B0503020204020204" pitchFamily="34" charset="-122"/>
                          <a:cs typeface="Times New Roman" panose="02020603050405020304" pitchFamily="18" charset="0"/>
                        </a:rPr>
                        <m:t>𝝁</m:t>
                      </m:r>
                      <m:d>
                        <m:dPr>
                          <m:ctrlPr>
                            <a:rPr lang="en-US" altLang="zh-CN" sz="2000" b="1" i="1">
                              <a:solidFill>
                                <a:schemeClr val="accent5">
                                  <a:lumMod val="50000"/>
                                </a:schemeClr>
                              </a:solidFill>
                              <a:latin typeface="Cambria Math" panose="02040503050406030204" pitchFamily="18" charset="0"/>
                              <a:ea typeface="微软雅黑" panose="020B0503020204020204" pitchFamily="34" charset="-122"/>
                              <a:cs typeface="Times New Roman" panose="02020603050405020304" pitchFamily="18" charset="0"/>
                            </a:rPr>
                          </m:ctrlPr>
                        </m:dPr>
                        <m:e>
                          <m:sSub>
                            <m:sSubPr>
                              <m:ctrlPr>
                                <a:rPr lang="en-US" altLang="zh-CN" sz="2000" b="1" i="1">
                                  <a:solidFill>
                                    <a:schemeClr val="accent5">
                                      <a:lumMod val="50000"/>
                                    </a:schemeClr>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1" i="1">
                                  <a:solidFill>
                                    <a:schemeClr val="accent5">
                                      <a:lumMod val="50000"/>
                                    </a:schemeClr>
                                  </a:solidFill>
                                  <a:latin typeface="Cambria Math" panose="02040503050406030204" pitchFamily="18" charset="0"/>
                                  <a:ea typeface="微软雅黑" panose="020B0503020204020204" pitchFamily="34" charset="-122"/>
                                  <a:cs typeface="Times New Roman" panose="02020603050405020304" pitchFamily="18" charset="0"/>
                                </a:rPr>
                                <m:t>𝒔</m:t>
                              </m:r>
                            </m:e>
                            <m:sub>
                              <m:r>
                                <a:rPr lang="en-US" altLang="zh-CN" sz="2000" b="1" i="1" smtClean="0">
                                  <a:solidFill>
                                    <a:schemeClr val="accent5">
                                      <a:lumMod val="50000"/>
                                    </a:schemeClr>
                                  </a:solidFill>
                                  <a:latin typeface="Cambria Math" panose="02040503050406030204" pitchFamily="18" charset="0"/>
                                  <a:ea typeface="微软雅黑" panose="020B0503020204020204" pitchFamily="34" charset="-122"/>
                                  <a:cs typeface="Times New Roman" panose="02020603050405020304" pitchFamily="18" charset="0"/>
                                </a:rPr>
                                <m:t>𝟐</m:t>
                              </m:r>
                            </m:sub>
                          </m:sSub>
                        </m:e>
                      </m:d>
                      <m:r>
                        <a:rPr lang="en-US" altLang="zh-CN" sz="2000" b="1" i="1">
                          <a:solidFill>
                            <a:schemeClr val="accent5">
                              <a:lumMod val="50000"/>
                            </a:schemeClr>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i="1">
                          <a:solidFill>
                            <a:schemeClr val="accent5">
                              <a:lumMod val="50000"/>
                            </a:schemeClr>
                          </a:solidFill>
                          <a:latin typeface="Cambria Math" panose="02040503050406030204" pitchFamily="18" charset="0"/>
                          <a:ea typeface="微软雅黑" panose="020B0503020204020204" pitchFamily="34" charset="-122"/>
                          <a:cs typeface="Times New Roman" panose="02020603050405020304" pitchFamily="18" charset="0"/>
                        </a:rPr>
                        <m:t>𝟎</m:t>
                      </m:r>
                      <m:r>
                        <a:rPr lang="en-US" altLang="zh-CN" sz="2000" b="1" i="1">
                          <a:solidFill>
                            <a:schemeClr val="accent5">
                              <a:lumMod val="50000"/>
                            </a:schemeClr>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i="1" smtClean="0">
                          <a:solidFill>
                            <a:schemeClr val="accent5">
                              <a:lumMod val="50000"/>
                            </a:schemeClr>
                          </a:solidFill>
                          <a:latin typeface="Cambria Math" panose="02040503050406030204" pitchFamily="18" charset="0"/>
                          <a:ea typeface="微软雅黑" panose="020B0503020204020204" pitchFamily="34" charset="-122"/>
                          <a:cs typeface="Times New Roman" panose="02020603050405020304" pitchFamily="18" charset="0"/>
                        </a:rPr>
                        <m:t>𝟎</m:t>
                      </m:r>
                      <m:r>
                        <a:rPr lang="en-US" altLang="zh-CN" sz="2000" b="1" i="1" smtClean="0">
                          <a:solidFill>
                            <a:schemeClr val="accent5">
                              <a:lumMod val="50000"/>
                            </a:schemeClr>
                          </a:solidFill>
                          <a:latin typeface="Cambria Math" panose="02040503050406030204" pitchFamily="18" charset="0"/>
                          <a:ea typeface="微软雅黑" panose="020B0503020204020204" pitchFamily="34" charset="-122"/>
                          <a:cs typeface="Times New Roman" panose="02020603050405020304" pitchFamily="18" charset="0"/>
                        </a:rPr>
                        <m:t>, </m:t>
                      </m:r>
                      <m:r>
                        <a:rPr lang="zh-CN" altLang="en-US" sz="2000" b="1" i="1">
                          <a:solidFill>
                            <a:schemeClr val="accent5">
                              <a:lumMod val="50000"/>
                            </a:schemeClr>
                          </a:solidFill>
                          <a:latin typeface="Cambria Math" panose="02040503050406030204" pitchFamily="18" charset="0"/>
                          <a:ea typeface="微软雅黑" panose="020B0503020204020204" pitchFamily="34" charset="-122"/>
                          <a:cs typeface="Times New Roman" panose="02020603050405020304" pitchFamily="18" charset="0"/>
                        </a:rPr>
                        <m:t>𝝁</m:t>
                      </m:r>
                      <m:d>
                        <m:dPr>
                          <m:ctrlPr>
                            <a:rPr lang="en-US" altLang="zh-CN" sz="2000" b="1" i="1">
                              <a:solidFill>
                                <a:schemeClr val="accent5">
                                  <a:lumMod val="50000"/>
                                </a:schemeClr>
                              </a:solidFill>
                              <a:latin typeface="Cambria Math" panose="02040503050406030204" pitchFamily="18" charset="0"/>
                              <a:ea typeface="微软雅黑" panose="020B0503020204020204" pitchFamily="34" charset="-122"/>
                              <a:cs typeface="Times New Roman" panose="02020603050405020304" pitchFamily="18" charset="0"/>
                            </a:rPr>
                          </m:ctrlPr>
                        </m:dPr>
                        <m:e>
                          <m:sSub>
                            <m:sSubPr>
                              <m:ctrlPr>
                                <a:rPr lang="en-US" altLang="zh-CN" sz="2000" b="1" i="1">
                                  <a:solidFill>
                                    <a:schemeClr val="accent5">
                                      <a:lumMod val="50000"/>
                                    </a:schemeClr>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1" i="1">
                                  <a:solidFill>
                                    <a:schemeClr val="accent5">
                                      <a:lumMod val="50000"/>
                                    </a:schemeClr>
                                  </a:solidFill>
                                  <a:latin typeface="Cambria Math" panose="02040503050406030204" pitchFamily="18" charset="0"/>
                                  <a:ea typeface="微软雅黑" panose="020B0503020204020204" pitchFamily="34" charset="-122"/>
                                  <a:cs typeface="Times New Roman" panose="02020603050405020304" pitchFamily="18" charset="0"/>
                                </a:rPr>
                                <m:t>𝒔</m:t>
                              </m:r>
                            </m:e>
                            <m:sub>
                              <m:r>
                                <a:rPr lang="en-US" altLang="zh-CN" sz="2000" b="1" i="1" smtClean="0">
                                  <a:solidFill>
                                    <a:schemeClr val="accent5">
                                      <a:lumMod val="50000"/>
                                    </a:schemeClr>
                                  </a:solidFill>
                                  <a:latin typeface="Cambria Math" panose="02040503050406030204" pitchFamily="18" charset="0"/>
                                  <a:ea typeface="微软雅黑" panose="020B0503020204020204" pitchFamily="34" charset="-122"/>
                                  <a:cs typeface="Times New Roman" panose="02020603050405020304" pitchFamily="18" charset="0"/>
                                </a:rPr>
                                <m:t>𝟑</m:t>
                              </m:r>
                            </m:sub>
                          </m:sSub>
                        </m:e>
                      </m:d>
                      <m:r>
                        <a:rPr lang="en-US" altLang="zh-CN" sz="2000" b="1" i="1">
                          <a:solidFill>
                            <a:schemeClr val="accent5">
                              <a:lumMod val="50000"/>
                            </a:schemeClr>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i="1">
                          <a:solidFill>
                            <a:schemeClr val="accent5">
                              <a:lumMod val="50000"/>
                            </a:schemeClr>
                          </a:solidFill>
                          <a:latin typeface="Cambria Math" panose="02040503050406030204" pitchFamily="18" charset="0"/>
                          <a:ea typeface="微软雅黑" panose="020B0503020204020204" pitchFamily="34" charset="-122"/>
                          <a:cs typeface="Times New Roman" panose="02020603050405020304" pitchFamily="18" charset="0"/>
                        </a:rPr>
                        <m:t>𝟎</m:t>
                      </m:r>
                      <m:r>
                        <a:rPr lang="en-US" altLang="zh-CN" sz="2000" b="1" i="1">
                          <a:solidFill>
                            <a:schemeClr val="accent5">
                              <a:lumMod val="50000"/>
                            </a:schemeClr>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i="1" smtClean="0">
                          <a:solidFill>
                            <a:schemeClr val="accent5">
                              <a:lumMod val="50000"/>
                            </a:schemeClr>
                          </a:solidFill>
                          <a:latin typeface="Cambria Math" panose="02040503050406030204" pitchFamily="18" charset="0"/>
                          <a:ea typeface="微软雅黑" panose="020B0503020204020204" pitchFamily="34" charset="-122"/>
                          <a:cs typeface="Times New Roman" panose="02020603050405020304" pitchFamily="18" charset="0"/>
                        </a:rPr>
                        <m:t>𝟏</m:t>
                      </m:r>
                      <m:r>
                        <a:rPr lang="en-US" altLang="zh-CN" sz="2000" b="1" i="1">
                          <a:solidFill>
                            <a:schemeClr val="accent5">
                              <a:lumMod val="50000"/>
                            </a:schemeClr>
                          </a:solidFill>
                          <a:latin typeface="Cambria Math" panose="02040503050406030204" pitchFamily="18" charset="0"/>
                          <a:ea typeface="微软雅黑" panose="020B0503020204020204" pitchFamily="34" charset="-122"/>
                          <a:cs typeface="Times New Roman" panose="02020603050405020304" pitchFamily="18" charset="0"/>
                        </a:rPr>
                        <m:t>,</m:t>
                      </m:r>
                      <m:r>
                        <a:rPr lang="zh-CN" altLang="en-US" sz="2000" b="1" i="1">
                          <a:solidFill>
                            <a:schemeClr val="accent5">
                              <a:lumMod val="50000"/>
                            </a:schemeClr>
                          </a:solidFill>
                          <a:latin typeface="Cambria Math" panose="02040503050406030204" pitchFamily="18" charset="0"/>
                          <a:ea typeface="微软雅黑" panose="020B0503020204020204" pitchFamily="34" charset="-122"/>
                          <a:cs typeface="Times New Roman" panose="02020603050405020304" pitchFamily="18" charset="0"/>
                        </a:rPr>
                        <m:t>𝝁</m:t>
                      </m:r>
                      <m:d>
                        <m:dPr>
                          <m:ctrlPr>
                            <a:rPr lang="en-US" altLang="zh-CN" sz="2000" b="1" i="1">
                              <a:solidFill>
                                <a:schemeClr val="accent5">
                                  <a:lumMod val="50000"/>
                                </a:schemeClr>
                              </a:solidFill>
                              <a:latin typeface="Cambria Math" panose="02040503050406030204" pitchFamily="18" charset="0"/>
                              <a:ea typeface="微软雅黑" panose="020B0503020204020204" pitchFamily="34" charset="-122"/>
                              <a:cs typeface="Times New Roman" panose="02020603050405020304" pitchFamily="18" charset="0"/>
                            </a:rPr>
                          </m:ctrlPr>
                        </m:dPr>
                        <m:e>
                          <m:sSub>
                            <m:sSubPr>
                              <m:ctrlPr>
                                <a:rPr lang="en-US" altLang="zh-CN" sz="2000" b="1" i="1">
                                  <a:solidFill>
                                    <a:schemeClr val="accent5">
                                      <a:lumMod val="50000"/>
                                    </a:schemeClr>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1" i="1">
                                  <a:solidFill>
                                    <a:schemeClr val="accent5">
                                      <a:lumMod val="50000"/>
                                    </a:schemeClr>
                                  </a:solidFill>
                                  <a:latin typeface="Cambria Math" panose="02040503050406030204" pitchFamily="18" charset="0"/>
                                  <a:ea typeface="微软雅黑" panose="020B0503020204020204" pitchFamily="34" charset="-122"/>
                                  <a:cs typeface="Times New Roman" panose="02020603050405020304" pitchFamily="18" charset="0"/>
                                </a:rPr>
                                <m:t>𝒔</m:t>
                              </m:r>
                            </m:e>
                            <m:sub>
                              <m:r>
                                <a:rPr lang="en-US" altLang="zh-CN" sz="2000" b="1" i="1" smtClean="0">
                                  <a:solidFill>
                                    <a:schemeClr val="accent5">
                                      <a:lumMod val="50000"/>
                                    </a:schemeClr>
                                  </a:solidFill>
                                  <a:latin typeface="Cambria Math" panose="02040503050406030204" pitchFamily="18" charset="0"/>
                                  <a:ea typeface="微软雅黑" panose="020B0503020204020204" pitchFamily="34" charset="-122"/>
                                  <a:cs typeface="Times New Roman" panose="02020603050405020304" pitchFamily="18" charset="0"/>
                                </a:rPr>
                                <m:t>𝟒</m:t>
                              </m:r>
                            </m:sub>
                          </m:sSub>
                        </m:e>
                      </m:d>
                      <m:r>
                        <a:rPr lang="en-US" altLang="zh-CN" sz="2000" b="1" i="1">
                          <a:solidFill>
                            <a:schemeClr val="accent5">
                              <a:lumMod val="50000"/>
                            </a:schemeClr>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i="1">
                          <a:solidFill>
                            <a:schemeClr val="accent5">
                              <a:lumMod val="50000"/>
                            </a:schemeClr>
                          </a:solidFill>
                          <a:latin typeface="Cambria Math" panose="02040503050406030204" pitchFamily="18" charset="0"/>
                          <a:ea typeface="微软雅黑" panose="020B0503020204020204" pitchFamily="34" charset="-122"/>
                          <a:cs typeface="Times New Roman" panose="02020603050405020304" pitchFamily="18" charset="0"/>
                        </a:rPr>
                        <m:t>𝟎</m:t>
                      </m:r>
                      <m:r>
                        <a:rPr lang="en-US" altLang="zh-CN" sz="2000" b="1" i="1">
                          <a:solidFill>
                            <a:schemeClr val="accent5">
                              <a:lumMod val="50000"/>
                            </a:schemeClr>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i="1" smtClean="0">
                          <a:solidFill>
                            <a:schemeClr val="accent5">
                              <a:lumMod val="50000"/>
                            </a:schemeClr>
                          </a:solidFill>
                          <a:latin typeface="Cambria Math" panose="02040503050406030204" pitchFamily="18" charset="0"/>
                          <a:ea typeface="微软雅黑" panose="020B0503020204020204" pitchFamily="34" charset="-122"/>
                          <a:cs typeface="Times New Roman" panose="02020603050405020304" pitchFamily="18" charset="0"/>
                        </a:rPr>
                        <m:t>𝟔</m:t>
                      </m:r>
                    </m:oMath>
                  </m:oMathPara>
                </a14:m>
                <a:endParaRPr lang="en-US" altLang="zh-CN" sz="2000" b="1"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25000"/>
                  </a:lnSpc>
                  <a:spcBef>
                    <a:spcPts val="0"/>
                  </a:spcBef>
                  <a:buNone/>
                </a:pPr>
                <a:r>
                  <a:rPr lang="zh-CN" altLang="en-US" sz="2000" b="1"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那么利用</a:t>
                </a:r>
                <a:r>
                  <a:rPr lang="en-US" altLang="zh-CN" sz="2000" b="1" dirty="0" err="1">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MESl</a:t>
                </a:r>
                <a:r>
                  <a:rPr lang="zh-CN" altLang="en-US" sz="2000" b="1"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系统中的综合函数得到的综合结果是：（</a:t>
                </a:r>
                <a:r>
                  <a:rPr lang="en-US" altLang="zh-CN" sz="2000" b="1"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0.0325</a:t>
                </a:r>
                <a:r>
                  <a:rPr lang="zh-CN" altLang="en-US" sz="2000" b="1"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0.353</a:t>
                </a:r>
                <a:r>
                  <a:rPr lang="zh-CN" altLang="en-US" sz="2000" b="1"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0.0325</a:t>
                </a:r>
                <a:r>
                  <a:rPr lang="zh-CN" altLang="en-US" sz="2000" b="1"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0.353</a:t>
                </a:r>
                <a:r>
                  <a:rPr lang="zh-CN" altLang="en-US" sz="2000" b="1"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a:t>
                </a:r>
              </a:p>
              <a:p>
                <a:pPr marL="0" indent="0">
                  <a:lnSpc>
                    <a:spcPct val="125000"/>
                  </a:lnSpc>
                  <a:spcBef>
                    <a:spcPts val="0"/>
                  </a:spcBef>
                  <a:buNone/>
                </a:pPr>
                <a:r>
                  <a:rPr lang="en-US" altLang="zh-CN" sz="2000" b="1" dirty="0">
                    <a:effectLst/>
                    <a:latin typeface="微软雅黑 Light" panose="020B0502040204020203" pitchFamily="34" charset="-122"/>
                    <a:ea typeface="微软雅黑 Light" panose="020B0502040204020203" pitchFamily="34" charset="-122"/>
                  </a:rPr>
                  <a:t>    </a:t>
                </a:r>
                <a:r>
                  <a:rPr lang="zh-CN" altLang="zh-CN" sz="2000" b="1" dirty="0">
                    <a:effectLst/>
                    <a:latin typeface="微软雅黑 Light" panose="020B0502040204020203" pitchFamily="34" charset="-122"/>
                    <a:ea typeface="微软雅黑 Light" panose="020B0502040204020203" pitchFamily="34" charset="-122"/>
                  </a:rPr>
                  <a:t>在这个综合结果中，“生油岩丰度是</a:t>
                </a:r>
                <a:r>
                  <a:rPr lang="zh-CN" altLang="zh-CN" sz="2000" b="1" dirty="0">
                    <a:solidFill>
                      <a:srgbClr val="FF0000"/>
                    </a:solidFill>
                    <a:effectLst/>
                    <a:latin typeface="微软雅黑 Light" panose="020B0502040204020203" pitchFamily="34" charset="-122"/>
                    <a:ea typeface="微软雅黑 Light" panose="020B0502040204020203" pitchFamily="34" charset="-122"/>
                  </a:rPr>
                  <a:t>第二类</a:t>
                </a:r>
                <a:r>
                  <a:rPr lang="zh-CN" altLang="zh-CN" sz="2000" b="1" dirty="0">
                    <a:effectLst/>
                    <a:latin typeface="微软雅黑 Light" panose="020B0502040204020203" pitchFamily="34" charset="-122"/>
                    <a:ea typeface="微软雅黑 Light" panose="020B0502040204020203" pitchFamily="34" charset="-122"/>
                  </a:rPr>
                  <a:t>”与“生油岩丰度是</a:t>
                </a:r>
                <a:r>
                  <a:rPr lang="zh-CN" altLang="zh-CN" sz="2000" b="1" dirty="0">
                    <a:solidFill>
                      <a:srgbClr val="FF0000"/>
                    </a:solidFill>
                    <a:effectLst/>
                    <a:latin typeface="微软雅黑 Light" panose="020B0502040204020203" pitchFamily="34" charset="-122"/>
                    <a:ea typeface="微软雅黑 Light" panose="020B0502040204020203" pitchFamily="34" charset="-122"/>
                  </a:rPr>
                  <a:t>第四类</a:t>
                </a:r>
                <a:r>
                  <a:rPr lang="zh-CN" altLang="zh-CN" sz="2000" b="1" dirty="0">
                    <a:effectLst/>
                    <a:latin typeface="微软雅黑 Light" panose="020B0502040204020203" pitchFamily="34" charset="-122"/>
                    <a:ea typeface="微软雅黑 Light" panose="020B0502040204020203" pitchFamily="34" charset="-122"/>
                  </a:rPr>
                  <a:t>”的真值都比较大，由此可得出结论：“生油岩丰度既是第二类的，又是第四类的”。在石油地质勘探领域中，第一、二、三、四类分别被认为是好类、较好类、较差类和差类，</a:t>
                </a:r>
                <a:r>
                  <a:rPr lang="zh-CN" altLang="zh-CN" sz="2000" b="1" dirty="0">
                    <a:solidFill>
                      <a:srgbClr val="0000FF"/>
                    </a:solidFill>
                    <a:effectLst/>
                    <a:latin typeface="微软雅黑 Light" panose="020B0502040204020203" pitchFamily="34" charset="-122"/>
                    <a:ea typeface="微软雅黑 Light" panose="020B0502040204020203" pitchFamily="34" charset="-122"/>
                  </a:rPr>
                  <a:t>这个结论就表示：“生油岩丰度既是较好的，又是差的”</a:t>
                </a:r>
                <a:r>
                  <a:rPr lang="zh-CN" altLang="zh-CN" sz="2000" b="1" dirty="0">
                    <a:effectLst/>
                    <a:latin typeface="微软雅黑 Light" panose="020B0502040204020203" pitchFamily="34" charset="-122"/>
                    <a:ea typeface="微软雅黑 Light" panose="020B0502040204020203" pitchFamily="34" charset="-122"/>
                  </a:rPr>
                  <a:t>，毋庸置疑，这是一个不能被地质专家接收的错误的结论。</a:t>
                </a:r>
                <a:endParaRPr lang="zh-CN" altLang="zh-CN" sz="2000" dirty="0">
                  <a:effectLst/>
                  <a:latin typeface="微软雅黑 Light" panose="020B0502040204020203" pitchFamily="34" charset="-122"/>
                  <a:ea typeface="微软雅黑 Light" panose="020B0502040204020203" pitchFamily="34" charset="-122"/>
                </a:endParaRPr>
              </a:p>
              <a:p>
                <a:pPr marL="0" indent="0">
                  <a:lnSpc>
                    <a:spcPct val="125000"/>
                  </a:lnSpc>
                  <a:spcBef>
                    <a:spcPts val="0"/>
                  </a:spcBef>
                  <a:buNone/>
                </a:pPr>
                <a:endParaRPr lang="zh-CN" altLang="en-US" sz="2400" b="1"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25000"/>
                  </a:lnSpc>
                  <a:spcBef>
                    <a:spcPts val="0"/>
                  </a:spcBef>
                  <a:buNone/>
                </a:pPr>
                <a:endParaRPr lang="zh-CN" altLang="en-US" sz="2400" b="1" dirty="0">
                  <a:solidFill>
                    <a:schemeClr val="accent5">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a:lnSpc>
                    <a:spcPct val="100000"/>
                  </a:lnSpc>
                  <a:spcBef>
                    <a:spcPts val="600"/>
                  </a:spcBef>
                </a:pPr>
                <a:r>
                  <a:rPr lang="en-US" altLang="zh-CN" sz="2400" b="1" dirty="0">
                    <a:solidFill>
                      <a:schemeClr val="accent1">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 </a:t>
                </a:r>
              </a:p>
              <a:p>
                <a:pPr>
                  <a:lnSpc>
                    <a:spcPct val="100000"/>
                  </a:lnSpc>
                  <a:spcBef>
                    <a:spcPts val="600"/>
                  </a:spcBef>
                </a:pPr>
                <a:endPar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25000"/>
                  </a:lnSpc>
                  <a:spcBef>
                    <a:spcPts val="600"/>
                  </a:spcBef>
                  <a:buNone/>
                </a:pPr>
                <a:endParaRPr lang="en-US" altLang="zh-CN" sz="2400" b="1"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FAA43BCC-C60C-44E6-A203-C635002B3E8F}"/>
                  </a:ext>
                </a:extLst>
              </p:cNvPr>
              <p:cNvSpPr>
                <a:spLocks noGrp="1" noRot="1" noChangeAspect="1" noMove="1" noResize="1" noEditPoints="1" noAdjustHandles="1" noChangeArrowheads="1" noChangeShapeType="1" noTextEdit="1"/>
              </p:cNvSpPr>
              <p:nvPr>
                <p:ph idx="1"/>
              </p:nvPr>
            </p:nvSpPr>
            <p:spPr>
              <a:xfrm>
                <a:off x="729276" y="1451946"/>
                <a:ext cx="10624524" cy="5406054"/>
              </a:xfrm>
              <a:blipFill>
                <a:blip r:embed="rId4"/>
                <a:stretch>
                  <a:fillRect l="-918" t="-902" r="-2869" b="-21759"/>
                </a:stretch>
              </a:blipFill>
            </p:spPr>
            <p:txBody>
              <a:bodyPr/>
              <a:lstStyle/>
              <a:p>
                <a:r>
                  <a:rPr lang="zh-CN" altLang="en-US">
                    <a:noFill/>
                  </a:rPr>
                  <a:t> </a:t>
                </a:r>
              </a:p>
            </p:txBody>
          </p:sp>
        </mc:Fallback>
      </mc:AlternateContent>
      <p:graphicFrame>
        <p:nvGraphicFramePr>
          <p:cNvPr id="9" name="对象 8">
            <a:extLst>
              <a:ext uri="{FF2B5EF4-FFF2-40B4-BE49-F238E27FC236}">
                <a16:creationId xmlns:a16="http://schemas.microsoft.com/office/drawing/2014/main" id="{93FFBF4D-4ADF-45BD-9549-257E912570B6}"/>
              </a:ext>
            </a:extLst>
          </p:cNvPr>
          <p:cNvGraphicFramePr>
            <a:graphicFrameLocks noChangeAspect="1"/>
          </p:cNvGraphicFramePr>
          <p:nvPr/>
        </p:nvGraphicFramePr>
        <p:xfrm>
          <a:off x="0" y="457200"/>
          <a:ext cx="114300" cy="204788"/>
        </p:xfrm>
        <a:graphic>
          <a:graphicData uri="http://schemas.openxmlformats.org/presentationml/2006/ole">
            <mc:AlternateContent xmlns:mc="http://schemas.openxmlformats.org/markup-compatibility/2006">
              <mc:Choice xmlns:v="urn:schemas-microsoft-com:vml" Requires="v">
                <p:oleObj spid="_x0000_s32872" r:id="rId5" imgW="114201" imgH="203024" progId="Equation.3">
                  <p:embed/>
                </p:oleObj>
              </mc:Choice>
              <mc:Fallback>
                <p:oleObj r:id="rId5" imgW="114201" imgH="203024" progId="Equation.3">
                  <p:embed/>
                  <p:pic>
                    <p:nvPicPr>
                      <p:cNvPr id="9" name="对象 8">
                        <a:extLst>
                          <a:ext uri="{FF2B5EF4-FFF2-40B4-BE49-F238E27FC236}">
                            <a16:creationId xmlns:a16="http://schemas.microsoft.com/office/drawing/2014/main" id="{93FFBF4D-4ADF-45BD-9549-257E912570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57200"/>
                        <a:ext cx="114300"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a:extLst>
              <a:ext uri="{FF2B5EF4-FFF2-40B4-BE49-F238E27FC236}">
                <a16:creationId xmlns:a16="http://schemas.microsoft.com/office/drawing/2014/main" id="{D247028B-A983-4313-9D04-264BA6EBC0F7}"/>
              </a:ext>
            </a:extLst>
          </p:cNvPr>
          <p:cNvGraphicFramePr>
            <a:graphicFrameLocks noChangeAspect="1"/>
          </p:cNvGraphicFramePr>
          <p:nvPr/>
        </p:nvGraphicFramePr>
        <p:xfrm>
          <a:off x="0" y="457200"/>
          <a:ext cx="114300" cy="204788"/>
        </p:xfrm>
        <a:graphic>
          <a:graphicData uri="http://schemas.openxmlformats.org/presentationml/2006/ole">
            <mc:AlternateContent xmlns:mc="http://schemas.openxmlformats.org/markup-compatibility/2006">
              <mc:Choice xmlns:v="urn:schemas-microsoft-com:vml" Requires="v">
                <p:oleObj spid="_x0000_s32873" r:id="rId7" imgW="114201" imgH="203024" progId="Equation.2">
                  <p:embed/>
                </p:oleObj>
              </mc:Choice>
              <mc:Fallback>
                <p:oleObj r:id="rId7" imgW="114201" imgH="203024" progId="Equation.2">
                  <p:embed/>
                  <p:pic>
                    <p:nvPicPr>
                      <p:cNvPr id="5" name="对象 4">
                        <a:extLst>
                          <a:ext uri="{FF2B5EF4-FFF2-40B4-BE49-F238E27FC236}">
                            <a16:creationId xmlns:a16="http://schemas.microsoft.com/office/drawing/2014/main" id="{D247028B-A983-4313-9D04-264BA6EBC0F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457200"/>
                        <a:ext cx="114300"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334594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8A9E2-1718-4A1C-9BBC-6F0D26D4471A}"/>
              </a:ext>
            </a:extLst>
          </p:cNvPr>
          <p:cNvSpPr>
            <a:spLocks noGrp="1"/>
          </p:cNvSpPr>
          <p:nvPr>
            <p:ph type="title"/>
          </p:nvPr>
        </p:nvSpPr>
        <p:spPr>
          <a:xfrm>
            <a:off x="838200" y="183696"/>
            <a:ext cx="10515600" cy="1325563"/>
          </a:xfrm>
        </p:spPr>
        <p:txBody>
          <a:bodyPr>
            <a:normAutofit fontScale="90000"/>
          </a:bodyPr>
          <a:lstStyle/>
          <a:p>
            <a:pPr>
              <a:lnSpc>
                <a:spcPct val="100000"/>
              </a:lnSpc>
            </a:pPr>
            <a:r>
              <a:rPr lang="en-US" altLang="zh-CN" sz="4400" b="1" dirty="0">
                <a:solidFill>
                  <a:srgbClr val="0000FF"/>
                </a:solidFill>
                <a:effectLst/>
                <a:latin typeface="宋体" panose="02010600030101010101" pitchFamily="2" charset="-122"/>
                <a:ea typeface="宋体" panose="02010600030101010101" pitchFamily="2" charset="-122"/>
              </a:rPr>
              <a:t>3.</a:t>
            </a:r>
            <a:r>
              <a:rPr lang="zh-CN" altLang="en-US" sz="4400" b="1" dirty="0">
                <a:solidFill>
                  <a:srgbClr val="0000FF"/>
                </a:solidFill>
                <a:effectLst/>
                <a:latin typeface="黑体" panose="02010609060101010101" pitchFamily="49" charset="-122"/>
                <a:ea typeface="黑体" panose="02010609060101010101" pitchFamily="49" charset="-122"/>
              </a:rPr>
              <a:t>一个新的简化证据理论模型</a:t>
            </a:r>
            <a:br>
              <a:rPr lang="en-US" altLang="zh-CN" sz="4400" b="1" dirty="0">
                <a:solidFill>
                  <a:srgbClr val="0000FF"/>
                </a:solidFill>
                <a:effectLst/>
                <a:latin typeface="黑体" panose="02010609060101010101" pitchFamily="49" charset="-122"/>
                <a:ea typeface="黑体" panose="02010609060101010101" pitchFamily="49" charset="-122"/>
              </a:rPr>
            </a:br>
            <a:r>
              <a:rPr lang="en-US" altLang="zh-CN" sz="4400" b="1" dirty="0">
                <a:solidFill>
                  <a:srgbClr val="0000FF"/>
                </a:solidFill>
                <a:effectLst/>
                <a:latin typeface="黑体" panose="02010609060101010101" pitchFamily="49" charset="-122"/>
                <a:ea typeface="黑体" panose="02010609060101010101" pitchFamily="49" charset="-122"/>
              </a:rPr>
              <a:t>  ——</a:t>
            </a:r>
            <a:r>
              <a:rPr lang="zh-CN" altLang="en-US" sz="4400" b="1" dirty="0">
                <a:solidFill>
                  <a:srgbClr val="0000FF"/>
                </a:solidFill>
                <a:effectLst/>
                <a:latin typeface="黑体" panose="02010609060101010101" pitchFamily="49" charset="-122"/>
                <a:ea typeface="黑体" panose="02010609060101010101" pitchFamily="49" charset="-122"/>
              </a:rPr>
              <a:t>凸函数证据理论模型</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AA43BCC-C60C-44E6-A203-C635002B3E8F}"/>
                  </a:ext>
                </a:extLst>
              </p:cNvPr>
              <p:cNvSpPr>
                <a:spLocks noGrp="1"/>
              </p:cNvSpPr>
              <p:nvPr>
                <p:ph idx="1"/>
              </p:nvPr>
            </p:nvSpPr>
            <p:spPr>
              <a:xfrm>
                <a:off x="729276" y="1451946"/>
                <a:ext cx="10899872" cy="5406054"/>
              </a:xfrm>
            </p:spPr>
            <p:txBody>
              <a:bodyPr>
                <a:noAutofit/>
              </a:bodyPr>
              <a:lstStyle/>
              <a:p>
                <a:pPr marL="0" indent="0">
                  <a:lnSpc>
                    <a:spcPct val="100000"/>
                  </a:lnSpc>
                  <a:spcBef>
                    <a:spcPts val="600"/>
                  </a:spcBef>
                  <a:buNone/>
                </a:pPr>
                <a:r>
                  <a:rPr lang="zh-CN" altLang="en-US"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提出背景</a:t>
                </a:r>
                <a:endParaRPr lang="en-US" altLang="zh-CN"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5000"/>
                  </a:lnSpc>
                  <a:spcBef>
                    <a:spcPts val="600"/>
                  </a:spcBef>
                </a:pPr>
                <a:r>
                  <a:rPr lang="zh-CN" altLang="en-US" sz="2000" b="1" dirty="0">
                    <a:solidFill>
                      <a:schemeClr val="accent5">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例</a:t>
                </a:r>
                <a:r>
                  <a:rPr lang="en-US" altLang="zh-CN" sz="2000" b="1" dirty="0">
                    <a:solidFill>
                      <a:schemeClr val="accent5">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b="1" dirty="0">
                    <a:solidFill>
                      <a:schemeClr val="accent5">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：当使用有机碳方法和氯仿沥青方法得到的评价结果分别是： （</a:t>
                </a:r>
                <a:r>
                  <a:rPr lang="en-US" altLang="zh-CN" sz="2000" b="1" dirty="0">
                    <a:solidFill>
                      <a:schemeClr val="accent5">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0.2</a:t>
                </a:r>
                <a:r>
                  <a:rPr lang="zh-CN" altLang="en-US" sz="2000" b="1" dirty="0">
                    <a:solidFill>
                      <a:schemeClr val="accent5">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solidFill>
                      <a:schemeClr val="accent5">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0.8</a:t>
                </a:r>
                <a:r>
                  <a:rPr lang="zh-CN" altLang="en-US" sz="2000" b="1" dirty="0">
                    <a:solidFill>
                      <a:schemeClr val="accent5">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solidFill>
                      <a:schemeClr val="accent5">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0.0</a:t>
                </a:r>
                <a:r>
                  <a:rPr lang="zh-CN" altLang="en-US" sz="2000" b="1" dirty="0">
                    <a:solidFill>
                      <a:schemeClr val="accent5">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solidFill>
                      <a:schemeClr val="accent5">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0.0</a:t>
                </a:r>
                <a:r>
                  <a:rPr lang="zh-CN" altLang="en-US" sz="2000" b="1" dirty="0">
                    <a:solidFill>
                      <a:schemeClr val="accent5">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dirty="0">
                    <a:solidFill>
                      <a:schemeClr val="accent5">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0.0</a:t>
                </a:r>
                <a:r>
                  <a:rPr lang="zh-CN" altLang="en-US" sz="2000" b="1" dirty="0">
                    <a:solidFill>
                      <a:schemeClr val="accent5">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solidFill>
                      <a:schemeClr val="accent5">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0.0</a:t>
                </a:r>
                <a:r>
                  <a:rPr lang="zh-CN" altLang="en-US" sz="2000" b="1" dirty="0">
                    <a:solidFill>
                      <a:schemeClr val="accent5">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solidFill>
                      <a:schemeClr val="accent5">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0.8</a:t>
                </a:r>
                <a:r>
                  <a:rPr lang="zh-CN" altLang="en-US" sz="2000" b="1" dirty="0">
                    <a:solidFill>
                      <a:schemeClr val="accent5">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solidFill>
                      <a:schemeClr val="accent5">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0.2</a:t>
                </a:r>
                <a:r>
                  <a:rPr lang="zh-CN" altLang="en-US" sz="2000" b="1" dirty="0">
                    <a:solidFill>
                      <a:schemeClr val="accent5">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）时，</a:t>
                </a:r>
                <a:r>
                  <a:rPr lang="en-US" altLang="zh-CN" sz="2000" b="1" dirty="0" err="1">
                    <a:solidFill>
                      <a:schemeClr val="accent5">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MES1</a:t>
                </a:r>
                <a:r>
                  <a:rPr lang="zh-CN" altLang="en-US" sz="2000" b="1" dirty="0">
                    <a:solidFill>
                      <a:schemeClr val="accent5">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认为这样的两个结果是不相容的，无法进行综合。因此，只能将这两个结果罗列起来，而不能给出评价。从有序命题的观点出发，</a:t>
                </a:r>
                <a:r>
                  <a:rPr lang="zh-CN" altLang="en-US" sz="20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石油地质勘探专家却认为：这种情况应该进行综合，并完全能够进行综合。</a:t>
                </a:r>
              </a:p>
              <a:p>
                <a:pPr>
                  <a:lnSpc>
                    <a:spcPct val="125000"/>
                  </a:lnSpc>
                  <a:spcBef>
                    <a:spcPts val="0"/>
                  </a:spcBef>
                </a:pPr>
                <a:r>
                  <a:rPr lang="zh-CN" altLang="en-US" sz="2400" b="1" dirty="0">
                    <a:solidFill>
                      <a:schemeClr val="accent5">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为此，基于</a:t>
                </a:r>
                <a:r>
                  <a:rPr lang="en-US" altLang="zh-CN" sz="2400" b="1" dirty="0" err="1">
                    <a:solidFill>
                      <a:schemeClr val="accent5">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MESl</a:t>
                </a:r>
                <a:r>
                  <a:rPr lang="zh-CN" altLang="en-US" sz="2400" b="1" dirty="0">
                    <a:solidFill>
                      <a:schemeClr val="accent5">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系统中的基于简化证据理论提出了一个新模型 </a:t>
                </a:r>
                <a:r>
                  <a:rPr lang="en-US" altLang="zh-CN" sz="2400" b="1"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solidFill>
                      <a:schemeClr val="accent5">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凸函数证据理论模型</a:t>
                </a:r>
                <a:r>
                  <a:rPr lang="zh-CN" altLang="en-US" sz="2400" b="1" dirty="0">
                    <a:solidFill>
                      <a:schemeClr val="accent5">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a:t>
                </a:r>
              </a:p>
              <a:p>
                <a:pPr marL="0" indent="0">
                  <a:lnSpc>
                    <a:spcPct val="100000"/>
                  </a:lnSpc>
                  <a:spcBef>
                    <a:spcPts val="600"/>
                  </a:spcBef>
                  <a:buNone/>
                </a:pPr>
                <a:r>
                  <a:rPr lang="zh-CN" altLang="en-US" sz="2400" b="1"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上面的例子可作形式描述： </a:t>
                </a:r>
              </a:p>
              <a:p>
                <a:pPr>
                  <a:lnSpc>
                    <a:spcPct val="100000"/>
                  </a:lnSpc>
                  <a:spcBef>
                    <a:spcPts val="600"/>
                  </a:spcBef>
                </a:pPr>
                <a:r>
                  <a:rPr lang="en-US" altLang="zh-CN" sz="2400" b="1"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S</a:t>
                </a:r>
                <a:r>
                  <a:rPr lang="zh-CN" altLang="en-US" sz="2400" b="1"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是一个概念，概念</a:t>
                </a:r>
                <a:r>
                  <a:rPr lang="en-US" altLang="zh-CN" sz="2400" b="1"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S</a:t>
                </a:r>
                <a:r>
                  <a:rPr lang="zh-CN" altLang="en-US" sz="2400" b="1"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即“生油岩丰度”，</a:t>
                </a:r>
                <a:r>
                  <a:rPr lang="en-US" altLang="zh-CN" sz="2400" b="1" dirty="0">
                    <a:solidFill>
                      <a:schemeClr val="tx1"/>
                    </a:solidFill>
                    <a:effectLst/>
                    <a:ea typeface="微软雅黑" panose="020B0503020204020204" pitchFamily="34" charset="-122"/>
                    <a:cs typeface="Times New Roman" panose="02020603050405020304" pitchFamily="18" charset="0"/>
                  </a:rPr>
                  <a:t> </a:t>
                </a:r>
                <a14:m>
                  <m:oMath xmlns:m="http://schemas.openxmlformats.org/officeDocument/2006/math">
                    <m:sSub>
                      <m:sSubPr>
                        <m:ctrlPr>
                          <a:rPr lang="en-US" altLang="zh-CN" sz="2400" b="1" i="1" smtClean="0">
                            <a:solidFill>
                              <a:schemeClr val="tx1"/>
                            </a:solidFill>
                            <a:effectLst/>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1" i="1" smtClean="0">
                            <a:solidFill>
                              <a:schemeClr val="tx1"/>
                            </a:solidFill>
                            <a:effectLst/>
                            <a:latin typeface="Cambria Math" panose="02040503050406030204" pitchFamily="18" charset="0"/>
                            <a:ea typeface="微软雅黑" panose="020B0503020204020204" pitchFamily="34" charset="-122"/>
                            <a:cs typeface="Times New Roman" panose="02020603050405020304" pitchFamily="18" charset="0"/>
                          </a:rPr>
                          <m:t>𝑺</m:t>
                        </m:r>
                        <m:r>
                          <a:rPr lang="en-US" altLang="zh-CN" sz="2400" b="1" i="1" smtClean="0">
                            <a:solidFill>
                              <a:schemeClr val="tx1"/>
                            </a:solidFill>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1" i="1" smtClean="0">
                            <a:solidFill>
                              <a:schemeClr val="tx1"/>
                            </a:solidFill>
                            <a:effectLst/>
                            <a:latin typeface="Cambria Math" panose="02040503050406030204" pitchFamily="18" charset="0"/>
                            <a:ea typeface="微软雅黑" panose="020B0503020204020204" pitchFamily="34" charset="-122"/>
                            <a:cs typeface="Times New Roman" panose="02020603050405020304" pitchFamily="18" charset="0"/>
                          </a:rPr>
                          <m:t>𝒔</m:t>
                        </m:r>
                      </m:e>
                      <m:sub>
                        <m:r>
                          <a:rPr lang="en-US" altLang="zh-CN" sz="2400" b="1" i="1" smtClean="0">
                            <a:solidFill>
                              <a:schemeClr val="tx1"/>
                            </a:solidFill>
                            <a:effectLst/>
                            <a:latin typeface="Cambria Math" panose="02040503050406030204" pitchFamily="18" charset="0"/>
                            <a:ea typeface="微软雅黑" panose="020B0503020204020204" pitchFamily="34" charset="-122"/>
                            <a:cs typeface="Times New Roman" panose="02020603050405020304" pitchFamily="18" charset="0"/>
                          </a:rPr>
                          <m:t>𝟏</m:t>
                        </m:r>
                      </m:sub>
                    </m:sSub>
                    <m:r>
                      <a:rPr lang="en-US" altLang="zh-CN" sz="2400" b="1" i="1" smtClean="0">
                        <a:solidFill>
                          <a:schemeClr val="tx1"/>
                        </a:solidFill>
                        <a:effectLst/>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400" b="1"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1"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𝒔</m:t>
                        </m:r>
                      </m:e>
                      <m:sub>
                        <m:r>
                          <a:rPr lang="en-US" altLang="zh-CN" sz="2400" b="1"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𝟐</m:t>
                        </m:r>
                      </m:sub>
                    </m:sSub>
                    <m:r>
                      <a:rPr lang="en-US" altLang="zh-CN" sz="2400" b="1"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400" b="1"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1"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𝒔</m:t>
                        </m:r>
                      </m:e>
                      <m:sub>
                        <m:r>
                          <a:rPr lang="en-US" altLang="zh-CN" sz="2400" b="1"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𝟑</m:t>
                        </m:r>
                      </m:sub>
                    </m:sSub>
                    <m:r>
                      <a:rPr lang="en-US" altLang="zh-CN" sz="2400" b="1"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400" b="1"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1"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𝒔</m:t>
                        </m:r>
                      </m:e>
                      <m:sub>
                        <m:r>
                          <a:rPr lang="en-US" altLang="zh-CN" sz="2400" b="1"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𝟒</m:t>
                        </m:r>
                      </m:sub>
                    </m:sSub>
                  </m:oMath>
                </a14:m>
                <a:r>
                  <a:rPr lang="en-US" altLang="zh-CN" sz="2400" b="1"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，其中：</a:t>
                </a:r>
                <a:r>
                  <a:rPr lang="en-US" altLang="zh-CN" sz="2400" b="1" dirty="0">
                    <a:ea typeface="微软雅黑" panose="020B0503020204020204" pitchFamily="34" charset="-122"/>
                    <a:cs typeface="Times New Roman" panose="02020603050405020304" pitchFamily="18" charset="0"/>
                  </a:rPr>
                  <a:t> </a:t>
                </a:r>
                <a14:m>
                  <m:oMath xmlns:m="http://schemas.openxmlformats.org/officeDocument/2006/math">
                    <m:sSub>
                      <m:sSubPr>
                        <m:ctrlPr>
                          <a:rPr lang="en-US" altLang="zh-CN" sz="2400" b="1"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1" i="1">
                            <a:latin typeface="Cambria Math" panose="02040503050406030204" pitchFamily="18" charset="0"/>
                            <a:ea typeface="微软雅黑" panose="020B0503020204020204" pitchFamily="34" charset="-122"/>
                            <a:cs typeface="Times New Roman" panose="02020603050405020304" pitchFamily="18" charset="0"/>
                          </a:rPr>
                          <m:t>𝒔</m:t>
                        </m:r>
                      </m:e>
                      <m:sub>
                        <m:r>
                          <a:rPr lang="en-US" altLang="zh-CN" sz="2400" b="1" i="1" smtClean="0">
                            <a:latin typeface="Cambria Math" panose="02040503050406030204" pitchFamily="18" charset="0"/>
                            <a:ea typeface="微软雅黑" panose="020B0503020204020204" pitchFamily="34" charset="-122"/>
                            <a:cs typeface="Times New Roman" panose="02020603050405020304" pitchFamily="18" charset="0"/>
                          </a:rPr>
                          <m:t>𝒊</m:t>
                        </m:r>
                      </m:sub>
                    </m:sSub>
                  </m:oMath>
                </a14:m>
                <a:r>
                  <a:rPr lang="en-US" altLang="zh-CN" sz="2400" b="1"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表示“第</a:t>
                </a:r>
                <a:r>
                  <a:rPr lang="en-US" altLang="zh-CN" sz="2400" b="1" i="1" dirty="0" err="1">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i</a:t>
                </a:r>
                <a:r>
                  <a:rPr lang="zh-CN" altLang="en-US" sz="2400" b="1"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类”，</a:t>
                </a:r>
                <a14:m>
                  <m:oMath xmlns:m="http://schemas.openxmlformats.org/officeDocument/2006/math">
                    <m:r>
                      <a:rPr lang="en-US" altLang="zh-CN" sz="2400" b="1" i="1" dirty="0" smtClean="0">
                        <a:solidFill>
                          <a:schemeClr val="tx1"/>
                        </a:solidFill>
                        <a:effectLst/>
                        <a:latin typeface="Cambria Math" panose="02040503050406030204" pitchFamily="18" charset="0"/>
                        <a:ea typeface="微软雅黑" panose="020B0503020204020204" pitchFamily="34" charset="-122"/>
                        <a:cs typeface="Times New Roman" panose="02020603050405020304" pitchFamily="18" charset="0"/>
                      </a:rPr>
                      <m:t>𝟏</m:t>
                    </m:r>
                    <m:r>
                      <a:rPr lang="en-US" altLang="zh-CN" sz="2400" b="1" i="1" dirty="0" smtClean="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1" i="1" dirty="0" err="1">
                        <a:solidFill>
                          <a:schemeClr val="tx1"/>
                        </a:solidFill>
                        <a:effectLst/>
                        <a:latin typeface="Cambria Math" panose="02040503050406030204" pitchFamily="18" charset="0"/>
                        <a:ea typeface="微软雅黑" panose="020B0503020204020204" pitchFamily="34" charset="-122"/>
                        <a:cs typeface="Times New Roman" panose="02020603050405020304" pitchFamily="18" charset="0"/>
                      </a:rPr>
                      <m:t>𝒊</m:t>
                    </m:r>
                    <m:r>
                      <a:rPr lang="en-US" altLang="zh-CN" sz="2400" b="1" i="1" dirty="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1" i="1" dirty="0">
                        <a:solidFill>
                          <a:schemeClr val="tx1"/>
                        </a:solidFill>
                        <a:effectLst/>
                        <a:latin typeface="Cambria Math" panose="02040503050406030204" pitchFamily="18" charset="0"/>
                        <a:ea typeface="微软雅黑" panose="020B0503020204020204" pitchFamily="34" charset="-122"/>
                        <a:cs typeface="Times New Roman" panose="02020603050405020304" pitchFamily="18" charset="0"/>
                      </a:rPr>
                      <m:t>𝟒</m:t>
                    </m:r>
                    <m:r>
                      <a:rPr lang="en-US" altLang="zh-CN" sz="2400" b="1" i="1" dirty="0">
                        <a:solidFill>
                          <a:schemeClr val="tx1"/>
                        </a:solidFill>
                        <a:effectLst/>
                        <a:latin typeface="Cambria Math" panose="02040503050406030204" pitchFamily="18" charset="0"/>
                        <a:ea typeface="微软雅黑" panose="020B0503020204020204" pitchFamily="34" charset="-122"/>
                        <a:cs typeface="Times New Roman" panose="02020603050405020304" pitchFamily="18" charset="0"/>
                      </a:rPr>
                      <m:t>  </m:t>
                    </m:r>
                  </m:oMath>
                </a14:m>
                <a:r>
                  <a:rPr lang="en-US" altLang="zh-CN" sz="2400" b="1"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第</a:t>
                </a:r>
                <a14:m>
                  <m:oMath xmlns:m="http://schemas.openxmlformats.org/officeDocument/2006/math">
                    <m:r>
                      <a:rPr lang="en-US" altLang="zh-CN" sz="2400" b="1" i="1" dirty="0">
                        <a:latin typeface="Cambria Math" panose="02040503050406030204" pitchFamily="18" charset="0"/>
                        <a:ea typeface="微软雅黑" panose="020B0503020204020204" pitchFamily="34" charset="-122"/>
                        <a:cs typeface="Times New Roman" panose="02020603050405020304" pitchFamily="18" charset="0"/>
                      </a:rPr>
                      <m:t>𝒊</m:t>
                    </m:r>
                  </m:oMath>
                </a14:m>
                <a:r>
                  <a:rPr lang="zh-CN" altLang="en-US" sz="2400" b="1"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个命题是“生油岩丰度是第</a:t>
                </a:r>
                <a14:m>
                  <m:oMath xmlns:m="http://schemas.openxmlformats.org/officeDocument/2006/math">
                    <m:r>
                      <a:rPr lang="en-US" altLang="zh-CN" sz="2400" b="1" i="1" dirty="0">
                        <a:latin typeface="Cambria Math" panose="02040503050406030204" pitchFamily="18" charset="0"/>
                        <a:ea typeface="微软雅黑" panose="020B0503020204020204" pitchFamily="34" charset="-122"/>
                        <a:cs typeface="Times New Roman" panose="02020603050405020304" pitchFamily="18" charset="0"/>
                      </a:rPr>
                      <m:t>𝒊</m:t>
                    </m:r>
                  </m:oMath>
                </a14:m>
                <a:r>
                  <a:rPr lang="zh-CN" altLang="en-US" sz="2400" b="1"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类”</a:t>
                </a:r>
                <a:r>
                  <a:rPr lang="en-US" altLang="zh-CN" sz="2400" b="1"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00000"/>
                  </a:lnSpc>
                  <a:spcBef>
                    <a:spcPts val="600"/>
                  </a:spcBef>
                </a:pPr>
                <a:r>
                  <a:rPr lang="zh-CN" altLang="en-US" sz="2400" b="1"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这些命题均呈</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S</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是</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P</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的形式，并且表示被考察对象的主词，即</a:t>
                </a:r>
                <a14:m>
                  <m:oMath xmlns:m="http://schemas.openxmlformats.org/officeDocument/2006/math">
                    <m:r>
                      <a:rPr lang="en-US" altLang="zh-CN" sz="2400" b="1" i="1" smtClean="0">
                        <a:solidFill>
                          <a:srgbClr val="FF0000"/>
                        </a:solidFill>
                        <a:effectLst/>
                        <a:latin typeface="Cambria Math" panose="02040503050406030204" pitchFamily="18" charset="0"/>
                        <a:ea typeface="微软雅黑" panose="020B0503020204020204" pitchFamily="34" charset="-122"/>
                        <a:cs typeface="Times New Roman" panose="02020603050405020304" pitchFamily="18" charset="0"/>
                      </a:rPr>
                      <m:t>𝑺</m:t>
                    </m:r>
                  </m:oMath>
                </a14:m>
                <a:r>
                  <a:rPr lang="zh-CN" altLang="en-US" sz="2400" b="1"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均相同</a:t>
                </a:r>
                <a:r>
                  <a:rPr lang="zh-CN" altLang="en-US" sz="2400" b="1"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，表示对象性质的</a:t>
                </a:r>
                <a:r>
                  <a:rPr lang="zh-CN" altLang="en-US" sz="2400" b="1"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谓词</a:t>
                </a:r>
                <a:r>
                  <a:rPr lang="en-US" altLang="zh-CN" sz="2400" b="1"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P</a:t>
                </a:r>
                <a:r>
                  <a:rPr lang="zh-CN" altLang="en-US" sz="2400" b="1"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又依次是“第一类”，“第二类”，“第三类”和“第四类”，即呈</a:t>
                </a:r>
                <a:r>
                  <a:rPr lang="zh-CN" altLang="en-US" sz="2400" b="1"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序关系 </a:t>
                </a:r>
                <a:r>
                  <a:rPr lang="zh-CN" altLang="en-US" sz="2400" b="1"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a:t>
                </a:r>
              </a:p>
              <a:p>
                <a:pPr marL="0" indent="0">
                  <a:lnSpc>
                    <a:spcPct val="100000"/>
                  </a:lnSpc>
                  <a:spcBef>
                    <a:spcPts val="600"/>
                  </a:spcBef>
                  <a:buNone/>
                </a:pPr>
                <a:endParaRPr lang="en-US" altLang="zh-CN" sz="2400" b="1" dirty="0">
                  <a:solidFill>
                    <a:schemeClr val="accent1">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a:lnSpc>
                    <a:spcPct val="100000"/>
                  </a:lnSpc>
                  <a:spcBef>
                    <a:spcPts val="600"/>
                  </a:spcBef>
                </a:pPr>
                <a:endPar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25000"/>
                  </a:lnSpc>
                  <a:spcBef>
                    <a:spcPts val="600"/>
                  </a:spcBef>
                  <a:buNone/>
                </a:pPr>
                <a:endParaRPr lang="en-US" altLang="zh-CN" sz="2400" b="1"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FAA43BCC-C60C-44E6-A203-C635002B3E8F}"/>
                  </a:ext>
                </a:extLst>
              </p:cNvPr>
              <p:cNvSpPr>
                <a:spLocks noGrp="1" noRot="1" noChangeAspect="1" noMove="1" noResize="1" noEditPoints="1" noAdjustHandles="1" noChangeArrowheads="1" noChangeShapeType="1" noTextEdit="1"/>
              </p:cNvSpPr>
              <p:nvPr>
                <p:ph idx="1"/>
              </p:nvPr>
            </p:nvSpPr>
            <p:spPr>
              <a:xfrm>
                <a:off x="729276" y="1451946"/>
                <a:ext cx="10899872" cy="5406054"/>
              </a:xfrm>
              <a:blipFill>
                <a:blip r:embed="rId4"/>
                <a:stretch>
                  <a:fillRect l="-895" t="-902" r="-56" b="-2368"/>
                </a:stretch>
              </a:blipFill>
            </p:spPr>
            <p:txBody>
              <a:bodyPr/>
              <a:lstStyle/>
              <a:p>
                <a:r>
                  <a:rPr lang="zh-CN" altLang="en-US">
                    <a:noFill/>
                  </a:rPr>
                  <a:t> </a:t>
                </a:r>
              </a:p>
            </p:txBody>
          </p:sp>
        </mc:Fallback>
      </mc:AlternateContent>
      <p:graphicFrame>
        <p:nvGraphicFramePr>
          <p:cNvPr id="9" name="对象 8">
            <a:extLst>
              <a:ext uri="{FF2B5EF4-FFF2-40B4-BE49-F238E27FC236}">
                <a16:creationId xmlns:a16="http://schemas.microsoft.com/office/drawing/2014/main" id="{93FFBF4D-4ADF-45BD-9549-257E912570B6}"/>
              </a:ext>
            </a:extLst>
          </p:cNvPr>
          <p:cNvGraphicFramePr>
            <a:graphicFrameLocks noChangeAspect="1"/>
          </p:cNvGraphicFramePr>
          <p:nvPr/>
        </p:nvGraphicFramePr>
        <p:xfrm>
          <a:off x="0" y="457200"/>
          <a:ext cx="114300" cy="204788"/>
        </p:xfrm>
        <a:graphic>
          <a:graphicData uri="http://schemas.openxmlformats.org/presentationml/2006/ole">
            <mc:AlternateContent xmlns:mc="http://schemas.openxmlformats.org/markup-compatibility/2006">
              <mc:Choice xmlns:v="urn:schemas-microsoft-com:vml" Requires="v">
                <p:oleObj spid="_x0000_s33892" r:id="rId5" imgW="114201" imgH="203024" progId="Equation.3">
                  <p:embed/>
                </p:oleObj>
              </mc:Choice>
              <mc:Fallback>
                <p:oleObj r:id="rId5" imgW="114201" imgH="203024" progId="Equation.3">
                  <p:embed/>
                  <p:pic>
                    <p:nvPicPr>
                      <p:cNvPr id="9" name="对象 8">
                        <a:extLst>
                          <a:ext uri="{FF2B5EF4-FFF2-40B4-BE49-F238E27FC236}">
                            <a16:creationId xmlns:a16="http://schemas.microsoft.com/office/drawing/2014/main" id="{93FFBF4D-4ADF-45BD-9549-257E912570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57200"/>
                        <a:ext cx="114300"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a:extLst>
              <a:ext uri="{FF2B5EF4-FFF2-40B4-BE49-F238E27FC236}">
                <a16:creationId xmlns:a16="http://schemas.microsoft.com/office/drawing/2014/main" id="{D247028B-A983-4313-9D04-264BA6EBC0F7}"/>
              </a:ext>
            </a:extLst>
          </p:cNvPr>
          <p:cNvGraphicFramePr>
            <a:graphicFrameLocks noChangeAspect="1"/>
          </p:cNvGraphicFramePr>
          <p:nvPr/>
        </p:nvGraphicFramePr>
        <p:xfrm>
          <a:off x="0" y="457200"/>
          <a:ext cx="114300" cy="204788"/>
        </p:xfrm>
        <a:graphic>
          <a:graphicData uri="http://schemas.openxmlformats.org/presentationml/2006/ole">
            <mc:AlternateContent xmlns:mc="http://schemas.openxmlformats.org/markup-compatibility/2006">
              <mc:Choice xmlns:v="urn:schemas-microsoft-com:vml" Requires="v">
                <p:oleObj spid="_x0000_s33893" r:id="rId7" imgW="114201" imgH="203024" progId="Equation.2">
                  <p:embed/>
                </p:oleObj>
              </mc:Choice>
              <mc:Fallback>
                <p:oleObj r:id="rId7" imgW="114201" imgH="203024" progId="Equation.2">
                  <p:embed/>
                  <p:pic>
                    <p:nvPicPr>
                      <p:cNvPr id="5" name="对象 4">
                        <a:extLst>
                          <a:ext uri="{FF2B5EF4-FFF2-40B4-BE49-F238E27FC236}">
                            <a16:creationId xmlns:a16="http://schemas.microsoft.com/office/drawing/2014/main" id="{D247028B-A983-4313-9D04-264BA6EBC0F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457200"/>
                        <a:ext cx="114300"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图片 5">
            <a:extLst>
              <a:ext uri="{FF2B5EF4-FFF2-40B4-BE49-F238E27FC236}">
                <a16:creationId xmlns:a16="http://schemas.microsoft.com/office/drawing/2014/main" id="{24F43130-D7A3-4953-93F1-8175B4C9C8D7}"/>
              </a:ext>
            </a:extLst>
          </p:cNvPr>
          <p:cNvPicPr>
            <a:picLocks noChangeAspect="1"/>
          </p:cNvPicPr>
          <p:nvPr/>
        </p:nvPicPr>
        <p:blipFill>
          <a:blip r:embed="rId9"/>
          <a:stretch>
            <a:fillRect/>
          </a:stretch>
        </p:blipFill>
        <p:spPr>
          <a:xfrm>
            <a:off x="7162317" y="846477"/>
            <a:ext cx="5029683" cy="1076905"/>
          </a:xfrm>
          <a:prstGeom prst="rect">
            <a:avLst/>
          </a:prstGeom>
        </p:spPr>
      </p:pic>
    </p:spTree>
    <p:extLst>
      <p:ext uri="{BB962C8B-B14F-4D97-AF65-F5344CB8AC3E}">
        <p14:creationId xmlns:p14="http://schemas.microsoft.com/office/powerpoint/2010/main" val="11715779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8A9E2-1718-4A1C-9BBC-6F0D26D4471A}"/>
              </a:ext>
            </a:extLst>
          </p:cNvPr>
          <p:cNvSpPr>
            <a:spLocks noGrp="1"/>
          </p:cNvSpPr>
          <p:nvPr>
            <p:ph type="title"/>
          </p:nvPr>
        </p:nvSpPr>
        <p:spPr>
          <a:xfrm>
            <a:off x="838200" y="183696"/>
            <a:ext cx="10515600" cy="1325563"/>
          </a:xfrm>
        </p:spPr>
        <p:txBody>
          <a:bodyPr>
            <a:normAutofit fontScale="90000"/>
          </a:bodyPr>
          <a:lstStyle/>
          <a:p>
            <a:pPr>
              <a:lnSpc>
                <a:spcPct val="100000"/>
              </a:lnSpc>
            </a:pPr>
            <a:r>
              <a:rPr lang="en-US" altLang="zh-CN" sz="4400" b="1" dirty="0">
                <a:solidFill>
                  <a:srgbClr val="0000FF"/>
                </a:solidFill>
                <a:effectLst/>
                <a:latin typeface="宋体" panose="02010600030101010101" pitchFamily="2" charset="-122"/>
                <a:ea typeface="宋体" panose="02010600030101010101" pitchFamily="2" charset="-122"/>
              </a:rPr>
              <a:t>3.</a:t>
            </a:r>
            <a:r>
              <a:rPr lang="zh-CN" altLang="en-US" sz="4400" b="1" dirty="0">
                <a:solidFill>
                  <a:srgbClr val="0000FF"/>
                </a:solidFill>
                <a:effectLst/>
                <a:latin typeface="黑体" panose="02010609060101010101" pitchFamily="49" charset="-122"/>
                <a:ea typeface="黑体" panose="02010609060101010101" pitchFamily="49" charset="-122"/>
              </a:rPr>
              <a:t>一个新的简化证据理论模型</a:t>
            </a:r>
            <a:br>
              <a:rPr lang="en-US" altLang="zh-CN" sz="4400" b="1" dirty="0">
                <a:solidFill>
                  <a:srgbClr val="0000FF"/>
                </a:solidFill>
                <a:effectLst/>
                <a:latin typeface="黑体" panose="02010609060101010101" pitchFamily="49" charset="-122"/>
                <a:ea typeface="黑体" panose="02010609060101010101" pitchFamily="49" charset="-122"/>
              </a:rPr>
            </a:br>
            <a:r>
              <a:rPr lang="en-US" altLang="zh-CN" sz="4400" b="1" dirty="0">
                <a:solidFill>
                  <a:srgbClr val="0000FF"/>
                </a:solidFill>
                <a:effectLst/>
                <a:latin typeface="黑体" panose="02010609060101010101" pitchFamily="49" charset="-122"/>
                <a:ea typeface="黑体" panose="02010609060101010101" pitchFamily="49" charset="-122"/>
              </a:rPr>
              <a:t>  ——</a:t>
            </a:r>
            <a:r>
              <a:rPr lang="zh-CN" altLang="en-US" sz="4400" b="1" dirty="0">
                <a:solidFill>
                  <a:srgbClr val="0000FF"/>
                </a:solidFill>
                <a:effectLst/>
                <a:latin typeface="黑体" panose="02010609060101010101" pitchFamily="49" charset="-122"/>
                <a:ea typeface="黑体" panose="02010609060101010101" pitchFamily="49" charset="-122"/>
              </a:rPr>
              <a:t>凸函数证据理论模型</a:t>
            </a:r>
            <a:endParaRPr lang="zh-CN" altLang="en-US" dirty="0"/>
          </a:p>
        </p:txBody>
      </p:sp>
      <p:sp>
        <p:nvSpPr>
          <p:cNvPr id="3" name="内容占位符 2">
            <a:extLst>
              <a:ext uri="{FF2B5EF4-FFF2-40B4-BE49-F238E27FC236}">
                <a16:creationId xmlns:a16="http://schemas.microsoft.com/office/drawing/2014/main" id="{FAA43BCC-C60C-44E6-A203-C635002B3E8F}"/>
              </a:ext>
            </a:extLst>
          </p:cNvPr>
          <p:cNvSpPr>
            <a:spLocks noGrp="1"/>
          </p:cNvSpPr>
          <p:nvPr>
            <p:ph idx="1"/>
          </p:nvPr>
        </p:nvSpPr>
        <p:spPr>
          <a:xfrm>
            <a:off x="729276" y="1451946"/>
            <a:ext cx="10899872" cy="5406054"/>
          </a:xfrm>
        </p:spPr>
        <p:txBody>
          <a:bodyPr>
            <a:noAutofit/>
          </a:bodyPr>
          <a:lstStyle/>
          <a:p>
            <a:pPr marL="0" indent="0">
              <a:lnSpc>
                <a:spcPct val="100000"/>
              </a:lnSpc>
              <a:spcBef>
                <a:spcPts val="600"/>
              </a:spcBef>
              <a:buNone/>
            </a:pPr>
            <a:r>
              <a:rPr lang="zh-CN" altLang="en-US"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提出背景</a:t>
            </a:r>
            <a:endParaRPr lang="en-US" altLang="zh-CN"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5000"/>
              </a:lnSpc>
              <a:spcBef>
                <a:spcPts val="600"/>
              </a:spcBef>
            </a:pPr>
            <a:r>
              <a:rPr lang="zh-CN" altLang="en-US" sz="2000" b="1" dirty="0">
                <a:solidFill>
                  <a:schemeClr val="accent5">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 例</a:t>
            </a:r>
            <a:r>
              <a:rPr lang="en-US" altLang="zh-CN" sz="2000" b="1" dirty="0">
                <a:solidFill>
                  <a:schemeClr val="accent5">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000" b="1" dirty="0">
                <a:solidFill>
                  <a:schemeClr val="accent5">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 如果</a:t>
            </a:r>
            <a:r>
              <a:rPr lang="en-US" altLang="zh-CN" sz="2000" b="1" dirty="0">
                <a:solidFill>
                  <a:schemeClr val="accent5">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S = {</a:t>
            </a:r>
            <a:r>
              <a:rPr lang="zh-CN" altLang="en-US" sz="2000" b="1" dirty="0">
                <a:solidFill>
                  <a:schemeClr val="accent5">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用先进设备装备的，宽敞的，装修典雅的，明亮的</a:t>
            </a:r>
            <a:r>
              <a:rPr lang="en-US" altLang="zh-CN" sz="2000" b="1" dirty="0">
                <a:solidFill>
                  <a:schemeClr val="accent5">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a:solidFill>
                  <a:schemeClr val="accent5">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，所考察的对象是“</a:t>
            </a:r>
            <a:r>
              <a:rPr lang="en-US" altLang="zh-CN" sz="2000" b="1" dirty="0">
                <a:solidFill>
                  <a:schemeClr val="accent5">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205</a:t>
            </a:r>
            <a:r>
              <a:rPr lang="zh-CN" altLang="en-US" sz="2000" b="1" dirty="0">
                <a:solidFill>
                  <a:schemeClr val="accent5">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教室”。若四个命题“</a:t>
            </a:r>
            <a:r>
              <a:rPr lang="en-US" altLang="zh-CN" sz="2000" b="1" dirty="0">
                <a:solidFill>
                  <a:schemeClr val="accent5">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205</a:t>
            </a:r>
            <a:r>
              <a:rPr lang="zh-CN" altLang="en-US" sz="2000" b="1" dirty="0">
                <a:solidFill>
                  <a:schemeClr val="accent5">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教室是用先进设备装备的”</a:t>
            </a:r>
            <a:r>
              <a:rPr lang="en-US" altLang="zh-CN" sz="2000" b="1" dirty="0">
                <a:solidFill>
                  <a:schemeClr val="accent5">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,“205</a:t>
            </a:r>
            <a:r>
              <a:rPr lang="zh-CN" altLang="en-US" sz="2000" b="1" dirty="0">
                <a:solidFill>
                  <a:schemeClr val="accent5">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教室是宽敞的”</a:t>
            </a:r>
            <a:r>
              <a:rPr lang="en-US" altLang="zh-CN" sz="2000" b="1" dirty="0">
                <a:solidFill>
                  <a:schemeClr val="accent5">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,“205</a:t>
            </a:r>
            <a:r>
              <a:rPr lang="zh-CN" altLang="en-US" sz="2000" b="1" dirty="0">
                <a:solidFill>
                  <a:schemeClr val="accent5">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教室是装修典雅的” 和“</a:t>
            </a:r>
            <a:r>
              <a:rPr lang="en-US" altLang="zh-CN" sz="2000" b="1" dirty="0">
                <a:solidFill>
                  <a:schemeClr val="accent5">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205</a:t>
            </a:r>
            <a:r>
              <a:rPr lang="zh-CN" altLang="en-US" sz="2000" b="1" dirty="0">
                <a:solidFill>
                  <a:schemeClr val="accent5">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教室是明亮的” 的不确定性值分别为：</a:t>
            </a:r>
            <a:r>
              <a:rPr lang="en-US" altLang="zh-CN" sz="2000" b="1" dirty="0">
                <a:solidFill>
                  <a:schemeClr val="accent5">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0.059 , 0.353 , 0.059</a:t>
            </a:r>
            <a:r>
              <a:rPr lang="zh-CN" altLang="en-US" sz="2000" b="1" dirty="0">
                <a:solidFill>
                  <a:schemeClr val="accent5">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000" b="1" dirty="0">
                <a:solidFill>
                  <a:schemeClr val="accent5">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0.353 </a:t>
            </a:r>
            <a:r>
              <a:rPr lang="zh-CN" altLang="en-US" sz="2000" b="1" dirty="0">
                <a:solidFill>
                  <a:schemeClr val="accent5">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，那么，该结果是完全可以接受的，其含义是“</a:t>
            </a:r>
            <a:r>
              <a:rPr lang="en-US" altLang="zh-CN" sz="2000" b="1" dirty="0">
                <a:solidFill>
                  <a:schemeClr val="accent5">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205</a:t>
            </a:r>
            <a:r>
              <a:rPr lang="zh-CN" altLang="en-US" sz="2000" b="1" dirty="0">
                <a:solidFill>
                  <a:schemeClr val="accent5">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教室（是）既宽敞又明亮（的）”。</a:t>
            </a:r>
            <a:endParaRPr lang="en-US" altLang="zh-CN" sz="2000" b="1" dirty="0">
              <a:solidFill>
                <a:schemeClr val="accent5">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5000"/>
              </a:lnSpc>
              <a:spcBef>
                <a:spcPts val="600"/>
              </a:spcBef>
            </a:pPr>
            <a:r>
              <a:rPr lang="zh-CN" altLang="en-US" sz="2400" b="1" dirty="0">
                <a:solidFill>
                  <a:schemeClr val="accent1">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对上述例</a:t>
            </a:r>
            <a:r>
              <a:rPr lang="en-US" altLang="zh-CN" sz="2400" b="1" dirty="0">
                <a:solidFill>
                  <a:schemeClr val="accent1">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b="1" dirty="0">
                <a:solidFill>
                  <a:schemeClr val="accent1">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和例</a:t>
            </a:r>
            <a:r>
              <a:rPr lang="en-US" altLang="zh-CN" sz="2400" b="1" dirty="0">
                <a:solidFill>
                  <a:schemeClr val="accent1">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b="1" dirty="0">
                <a:solidFill>
                  <a:schemeClr val="accent1">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作一下分析可知：第</a:t>
            </a:r>
            <a:r>
              <a:rPr lang="en-US" altLang="zh-CN" sz="2400" b="1" dirty="0">
                <a:solidFill>
                  <a:schemeClr val="accent1">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b="1" dirty="0">
                <a:solidFill>
                  <a:schemeClr val="accent1">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个例子中各命题的谓词分别是“用先进设备装备的”，“宽敞的”，“装修典雅的”和“明亮的”。</a:t>
            </a:r>
            <a:r>
              <a:rPr lang="zh-CN" altLang="en-US"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它们描述的是概念“</a:t>
            </a:r>
            <a:r>
              <a:rPr lang="en-US"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205</a:t>
            </a:r>
            <a:r>
              <a:rPr lang="zh-CN" altLang="en-US"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教室” 的不同特征或性质</a:t>
            </a:r>
            <a:r>
              <a:rPr lang="zh-CN" altLang="en-US" sz="2400" b="1" dirty="0">
                <a:solidFill>
                  <a:schemeClr val="accent1">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而第</a:t>
            </a:r>
            <a:r>
              <a:rPr lang="en-US" altLang="zh-CN"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个例子中各谓词描述的却是概念“生油岩丰度”的同一性质，并且各谓词间还存在着“序”关系</a:t>
            </a:r>
            <a:r>
              <a:rPr lang="zh-CN" altLang="en-US" sz="2400" b="1" dirty="0">
                <a:solidFill>
                  <a:schemeClr val="accent1">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b="1" dirty="0">
              <a:solidFill>
                <a:schemeClr val="accent1">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a:lnSpc>
                <a:spcPct val="100000"/>
              </a:lnSpc>
              <a:spcBef>
                <a:spcPts val="600"/>
              </a:spcBef>
            </a:pPr>
            <a:endPar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25000"/>
              </a:lnSpc>
              <a:spcBef>
                <a:spcPts val="600"/>
              </a:spcBef>
              <a:buNone/>
            </a:pPr>
            <a:endParaRPr lang="en-US" altLang="zh-CN" sz="2400" b="1"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9" name="对象 8">
            <a:extLst>
              <a:ext uri="{FF2B5EF4-FFF2-40B4-BE49-F238E27FC236}">
                <a16:creationId xmlns:a16="http://schemas.microsoft.com/office/drawing/2014/main" id="{93FFBF4D-4ADF-45BD-9549-257E912570B6}"/>
              </a:ext>
            </a:extLst>
          </p:cNvPr>
          <p:cNvGraphicFramePr>
            <a:graphicFrameLocks noChangeAspect="1"/>
          </p:cNvGraphicFramePr>
          <p:nvPr/>
        </p:nvGraphicFramePr>
        <p:xfrm>
          <a:off x="0" y="457200"/>
          <a:ext cx="114300" cy="204788"/>
        </p:xfrm>
        <a:graphic>
          <a:graphicData uri="http://schemas.openxmlformats.org/presentationml/2006/ole">
            <mc:AlternateContent xmlns:mc="http://schemas.openxmlformats.org/markup-compatibility/2006">
              <mc:Choice xmlns:v="urn:schemas-microsoft-com:vml" Requires="v">
                <p:oleObj spid="_x0000_s34910" r:id="rId4" imgW="114201" imgH="203024" progId="Equation.3">
                  <p:embed/>
                </p:oleObj>
              </mc:Choice>
              <mc:Fallback>
                <p:oleObj r:id="rId4" imgW="114201" imgH="203024" progId="Equation.3">
                  <p:embed/>
                  <p:pic>
                    <p:nvPicPr>
                      <p:cNvPr id="9" name="对象 8">
                        <a:extLst>
                          <a:ext uri="{FF2B5EF4-FFF2-40B4-BE49-F238E27FC236}">
                            <a16:creationId xmlns:a16="http://schemas.microsoft.com/office/drawing/2014/main" id="{93FFBF4D-4ADF-45BD-9549-257E912570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57200"/>
                        <a:ext cx="114300"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a:extLst>
              <a:ext uri="{FF2B5EF4-FFF2-40B4-BE49-F238E27FC236}">
                <a16:creationId xmlns:a16="http://schemas.microsoft.com/office/drawing/2014/main" id="{D247028B-A983-4313-9D04-264BA6EBC0F7}"/>
              </a:ext>
            </a:extLst>
          </p:cNvPr>
          <p:cNvGraphicFramePr>
            <a:graphicFrameLocks noChangeAspect="1"/>
          </p:cNvGraphicFramePr>
          <p:nvPr/>
        </p:nvGraphicFramePr>
        <p:xfrm>
          <a:off x="0" y="457200"/>
          <a:ext cx="114300" cy="204788"/>
        </p:xfrm>
        <a:graphic>
          <a:graphicData uri="http://schemas.openxmlformats.org/presentationml/2006/ole">
            <mc:AlternateContent xmlns:mc="http://schemas.openxmlformats.org/markup-compatibility/2006">
              <mc:Choice xmlns:v="urn:schemas-microsoft-com:vml" Requires="v">
                <p:oleObj spid="_x0000_s34911" r:id="rId6" imgW="114201" imgH="203024" progId="Equation.2">
                  <p:embed/>
                </p:oleObj>
              </mc:Choice>
              <mc:Fallback>
                <p:oleObj r:id="rId6" imgW="114201" imgH="203024" progId="Equation.2">
                  <p:embed/>
                  <p:pic>
                    <p:nvPicPr>
                      <p:cNvPr id="5" name="对象 4">
                        <a:extLst>
                          <a:ext uri="{FF2B5EF4-FFF2-40B4-BE49-F238E27FC236}">
                            <a16:creationId xmlns:a16="http://schemas.microsoft.com/office/drawing/2014/main" id="{D247028B-A983-4313-9D04-264BA6EBC0F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457200"/>
                        <a:ext cx="114300"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744058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8A9E2-1718-4A1C-9BBC-6F0D26D4471A}"/>
              </a:ext>
            </a:extLst>
          </p:cNvPr>
          <p:cNvSpPr>
            <a:spLocks noGrp="1"/>
          </p:cNvSpPr>
          <p:nvPr>
            <p:ph type="title"/>
          </p:nvPr>
        </p:nvSpPr>
        <p:spPr>
          <a:xfrm>
            <a:off x="838200" y="183696"/>
            <a:ext cx="10515600" cy="1325563"/>
          </a:xfrm>
        </p:spPr>
        <p:txBody>
          <a:bodyPr>
            <a:normAutofit fontScale="90000"/>
          </a:bodyPr>
          <a:lstStyle/>
          <a:p>
            <a:pPr>
              <a:lnSpc>
                <a:spcPct val="100000"/>
              </a:lnSpc>
            </a:pPr>
            <a:r>
              <a:rPr lang="en-US" altLang="zh-CN" sz="4400" b="1" dirty="0">
                <a:solidFill>
                  <a:srgbClr val="0000FF"/>
                </a:solidFill>
                <a:effectLst/>
                <a:latin typeface="宋体" panose="02010600030101010101" pitchFamily="2" charset="-122"/>
                <a:ea typeface="宋体" panose="02010600030101010101" pitchFamily="2" charset="-122"/>
              </a:rPr>
              <a:t>3.</a:t>
            </a:r>
            <a:r>
              <a:rPr lang="zh-CN" altLang="en-US" sz="4400" b="1" dirty="0">
                <a:solidFill>
                  <a:srgbClr val="0000FF"/>
                </a:solidFill>
                <a:effectLst/>
                <a:latin typeface="黑体" panose="02010609060101010101" pitchFamily="49" charset="-122"/>
                <a:ea typeface="黑体" panose="02010609060101010101" pitchFamily="49" charset="-122"/>
              </a:rPr>
              <a:t>一个新的简化证据理论模型</a:t>
            </a:r>
            <a:br>
              <a:rPr lang="en-US" altLang="zh-CN" sz="4400" b="1" dirty="0">
                <a:solidFill>
                  <a:srgbClr val="0000FF"/>
                </a:solidFill>
                <a:effectLst/>
                <a:latin typeface="黑体" panose="02010609060101010101" pitchFamily="49" charset="-122"/>
                <a:ea typeface="黑体" panose="02010609060101010101" pitchFamily="49" charset="-122"/>
              </a:rPr>
            </a:br>
            <a:r>
              <a:rPr lang="en-US" altLang="zh-CN" sz="4400" b="1" dirty="0">
                <a:solidFill>
                  <a:srgbClr val="0000FF"/>
                </a:solidFill>
                <a:effectLst/>
                <a:latin typeface="黑体" panose="02010609060101010101" pitchFamily="49" charset="-122"/>
                <a:ea typeface="黑体" panose="02010609060101010101" pitchFamily="49" charset="-122"/>
              </a:rPr>
              <a:t>  ——</a:t>
            </a:r>
            <a:r>
              <a:rPr lang="zh-CN" altLang="en-US" sz="4400" b="1" dirty="0">
                <a:solidFill>
                  <a:srgbClr val="0000FF"/>
                </a:solidFill>
                <a:effectLst/>
                <a:latin typeface="黑体" panose="02010609060101010101" pitchFamily="49" charset="-122"/>
                <a:ea typeface="黑体" panose="02010609060101010101" pitchFamily="49" charset="-122"/>
              </a:rPr>
              <a:t>凸函数证据理论模型</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AA43BCC-C60C-44E6-A203-C635002B3E8F}"/>
                  </a:ext>
                </a:extLst>
              </p:cNvPr>
              <p:cNvSpPr>
                <a:spLocks noGrp="1"/>
              </p:cNvSpPr>
              <p:nvPr>
                <p:ph idx="1"/>
              </p:nvPr>
            </p:nvSpPr>
            <p:spPr>
              <a:xfrm>
                <a:off x="729275" y="1451946"/>
                <a:ext cx="11185973" cy="5406054"/>
              </a:xfrm>
            </p:spPr>
            <p:txBody>
              <a:bodyPr>
                <a:noAutofit/>
              </a:bodyPr>
              <a:lstStyle/>
              <a:p>
                <a:pPr marL="0" indent="0">
                  <a:lnSpc>
                    <a:spcPct val="100000"/>
                  </a:lnSpc>
                  <a:spcBef>
                    <a:spcPts val="600"/>
                  </a:spcBef>
                  <a:buNone/>
                </a:pPr>
                <a:r>
                  <a:rPr lang="zh-CN" altLang="en-US"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具有凸函数性质的简化证据理论模型</a:t>
                </a:r>
                <a:endParaRPr lang="en-US" altLang="zh-CN"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5000"/>
                  </a:lnSpc>
                  <a:spcBef>
                    <a:spcPts val="600"/>
                  </a:spcBef>
                </a:pPr>
                <a:r>
                  <a:rPr lang="zh-CN" altLang="en-US" sz="2400" b="1" dirty="0">
                    <a:effectLst/>
                    <a:latin typeface="Times New Roman" panose="02020603050405020304" pitchFamily="18" charset="0"/>
                    <a:ea typeface="微软雅黑" panose="020B0503020204020204" pitchFamily="34" charset="-122"/>
                    <a:cs typeface="Times New Roman" panose="02020603050405020304" pitchFamily="18" charset="0"/>
                  </a:rPr>
                  <a:t>我们把例</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b="1" dirty="0">
                    <a:effectLst/>
                    <a:latin typeface="Times New Roman" panose="02020603050405020304" pitchFamily="18" charset="0"/>
                    <a:ea typeface="微软雅黑" panose="020B0503020204020204" pitchFamily="34" charset="-122"/>
                    <a:cs typeface="Times New Roman" panose="02020603050405020304" pitchFamily="18" charset="0"/>
                  </a:rPr>
                  <a:t>中的命题称为一组有序命题。</a:t>
                </a:r>
                <a:r>
                  <a:rPr lang="zh-CN" altLang="en-US"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有序命题</a:t>
                </a:r>
                <a:r>
                  <a:rPr lang="zh-CN" altLang="en-US" sz="2400" b="1" dirty="0">
                    <a:effectLst/>
                    <a:latin typeface="Times New Roman" panose="02020603050405020304" pitchFamily="18" charset="0"/>
                    <a:ea typeface="微软雅黑" panose="020B0503020204020204" pitchFamily="34" charset="-122"/>
                    <a:cs typeface="Times New Roman" panose="02020603050405020304" pitchFamily="18" charset="0"/>
                  </a:rPr>
                  <a:t>的定义如下：</a:t>
                </a:r>
                <a:endPar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endParaRPr>
              </a:p>
              <a:p>
                <a:pPr indent="0" algn="l">
                  <a:lnSpc>
                    <a:spcPct val="125000"/>
                  </a:lnSpc>
                  <a:spcBef>
                    <a:spcPts val="600"/>
                  </a:spcBef>
                  <a:buNone/>
                </a:pPr>
                <a:r>
                  <a:rPr lang="zh-CN"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定义</a:t>
                </a:r>
                <a:r>
                  <a:rPr lang="en-US"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说一组简单命题</a:t>
                </a:r>
                <a14:m>
                  <m:oMath xmlns:m="http://schemas.openxmlformats.org/officeDocument/2006/math">
                    <m:r>
                      <a:rPr lang="en-US" altLang="zh-CN" sz="2400" b="1" i="1" dirty="0" smtClean="0">
                        <a:effectLst/>
                        <a:latin typeface="Cambria Math" panose="02040503050406030204" pitchFamily="18" charset="0"/>
                        <a:ea typeface="微软雅黑" panose="020B0503020204020204" pitchFamily="34" charset="-122"/>
                      </a:rPr>
                      <m:t>𝑷</m:t>
                    </m:r>
                    <m:r>
                      <a:rPr lang="en-US" altLang="zh-CN" sz="2400" b="1" i="1" baseline="-25000" dirty="0" err="1" smtClean="0">
                        <a:effectLst/>
                        <a:latin typeface="Cambria Math" panose="02040503050406030204" pitchFamily="18" charset="0"/>
                        <a:ea typeface="微软雅黑" panose="020B0503020204020204" pitchFamily="34" charset="-122"/>
                      </a:rPr>
                      <m:t>𝟏</m:t>
                    </m:r>
                    <m:r>
                      <a:rPr lang="zh-CN" altLang="zh-CN" sz="2400" b="1" i="1" dirty="0" smtClean="0">
                        <a:effectLst/>
                        <a:latin typeface="Cambria Math" panose="02040503050406030204" pitchFamily="18" charset="0"/>
                        <a:ea typeface="微软雅黑" panose="020B0503020204020204" pitchFamily="34" charset="-122"/>
                      </a:rPr>
                      <m:t>，</m:t>
                    </m:r>
                    <m:r>
                      <a:rPr lang="en-US" altLang="zh-CN" sz="2400" b="1" i="1" dirty="0" err="1" smtClean="0">
                        <a:effectLst/>
                        <a:latin typeface="Cambria Math" panose="02040503050406030204" pitchFamily="18" charset="0"/>
                        <a:ea typeface="微软雅黑" panose="020B0503020204020204" pitchFamily="34" charset="-122"/>
                      </a:rPr>
                      <m:t>𝑷</m:t>
                    </m:r>
                    <m:r>
                      <a:rPr lang="en-US" altLang="zh-CN" sz="2400" b="1" i="1" baseline="-25000" dirty="0" err="1" smtClean="0">
                        <a:effectLst/>
                        <a:latin typeface="Cambria Math" panose="02040503050406030204" pitchFamily="18" charset="0"/>
                        <a:ea typeface="微软雅黑" panose="020B0503020204020204" pitchFamily="34" charset="-122"/>
                      </a:rPr>
                      <m:t>𝟐</m:t>
                    </m:r>
                    <m:r>
                      <a:rPr lang="zh-CN" altLang="zh-CN" sz="2400" b="1" i="1" dirty="0" smtClean="0">
                        <a:effectLst/>
                        <a:latin typeface="Cambria Math" panose="02040503050406030204" pitchFamily="18" charset="0"/>
                        <a:ea typeface="微软雅黑" panose="020B0503020204020204" pitchFamily="34" charset="-122"/>
                      </a:rPr>
                      <m:t>，</m:t>
                    </m:r>
                    <m:r>
                      <a:rPr lang="zh-CN" altLang="zh-CN" sz="2400" b="1" i="1" dirty="0" smtClean="0">
                        <a:effectLst/>
                        <a:latin typeface="Cambria Math" panose="02040503050406030204" pitchFamily="18" charset="0"/>
                        <a:ea typeface="微软雅黑" panose="020B0503020204020204" pitchFamily="34" charset="-122"/>
                      </a:rPr>
                      <m:t>…</m:t>
                    </m:r>
                    <m:r>
                      <a:rPr lang="zh-CN" altLang="zh-CN" sz="2400" b="1" i="1" dirty="0" smtClean="0">
                        <a:effectLst/>
                        <a:latin typeface="Cambria Math" panose="02040503050406030204" pitchFamily="18" charset="0"/>
                        <a:ea typeface="微软雅黑" panose="020B0503020204020204" pitchFamily="34" charset="-122"/>
                      </a:rPr>
                      <m:t>，</m:t>
                    </m:r>
                    <m:r>
                      <a:rPr lang="en-US" altLang="zh-CN" sz="2400" b="1" i="1" dirty="0" err="1" smtClean="0">
                        <a:effectLst/>
                        <a:latin typeface="Cambria Math" panose="02040503050406030204" pitchFamily="18" charset="0"/>
                        <a:ea typeface="微软雅黑" panose="020B0503020204020204" pitchFamily="34" charset="-122"/>
                      </a:rPr>
                      <m:t>𝑷</m:t>
                    </m:r>
                    <m:r>
                      <a:rPr lang="en-US" altLang="zh-CN" sz="2400" b="1" i="1" baseline="-25000" dirty="0" err="1" smtClean="0">
                        <a:effectLst/>
                        <a:latin typeface="Cambria Math" panose="02040503050406030204" pitchFamily="18" charset="0"/>
                        <a:ea typeface="微软雅黑" panose="020B0503020204020204" pitchFamily="34" charset="-122"/>
                      </a:rPr>
                      <m:t>𝒏</m:t>
                    </m:r>
                  </m:oMath>
                </a14:m>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是一组有序命题，如果它们满足：</a:t>
                </a:r>
                <a:endParaRPr lang="zh-CN" altLang="zh-CN" sz="24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indent="0" algn="l">
                  <a:lnSpc>
                    <a:spcPct val="125000"/>
                  </a:lnSpc>
                  <a:spcBef>
                    <a:spcPts val="600"/>
                  </a:spcBef>
                  <a:buNone/>
                </a:pP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对</a:t>
                </a:r>
                <a:r>
                  <a:rPr lang="en-US" altLang="zh-CN" sz="2400" b="1" i="1" dirty="0" err="1">
                    <a:effectLst/>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400" b="1" i="1" dirty="0">
                    <a:effectLst/>
                    <a:latin typeface="Times New Roman" panose="02020603050405020304" pitchFamily="18" charset="0"/>
                    <a:ea typeface="微软雅黑" panose="020B0503020204020204" pitchFamily="34" charset="-122"/>
                    <a:cs typeface="Times New Roman" panose="02020603050405020304" pitchFamily="18" charset="0"/>
                  </a:rPr>
                  <a:t> = 1</a:t>
                </a:r>
                <a:r>
                  <a:rPr lang="zh-CN" altLang="zh-CN" sz="2400" b="1" i="1"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a:effectLst/>
                    <a:latin typeface="Times New Roman" panose="02020603050405020304" pitchFamily="18" charset="0"/>
                    <a:ea typeface="微软雅黑" panose="020B0503020204020204" pitchFamily="34" charset="-122"/>
                    <a:cs typeface="Times New Roman" panose="02020603050405020304" pitchFamily="18" charset="0"/>
                  </a:rPr>
                  <a:t>2</a:t>
                </a:r>
                <a:r>
                  <a:rPr lang="zh-CN" altLang="zh-CN" sz="2400" b="1" i="1"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a:effectLst/>
                    <a:latin typeface="Times New Roman" panose="02020603050405020304" pitchFamily="18" charset="0"/>
                    <a:ea typeface="微软雅黑" panose="020B0503020204020204" pitchFamily="34" charset="-122"/>
                    <a:cs typeface="Times New Roman" panose="02020603050405020304" pitchFamily="18" charset="0"/>
                  </a:rPr>
                  <a:t>n</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，命题</a:t>
                </a:r>
                <a14:m>
                  <m:oMath xmlns:m="http://schemas.openxmlformats.org/officeDocument/2006/math">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𝑷</m:t>
                    </m:r>
                    <m:r>
                      <a:rPr lang="en-US" altLang="zh-CN" sz="2400" b="1" i="1" baseline="-25000" dirty="0" smtClean="0">
                        <a:effectLst/>
                        <a:latin typeface="Cambria Math" panose="02040503050406030204" pitchFamily="18" charset="0"/>
                        <a:ea typeface="微软雅黑" panose="020B0503020204020204" pitchFamily="34" charset="-122"/>
                        <a:cs typeface="Times New Roman" panose="02020603050405020304" pitchFamily="18" charset="0"/>
                      </a:rPr>
                      <m:t>𝒊</m:t>
                    </m:r>
                  </m:oMath>
                </a14:m>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的主词项均为</a:t>
                </a:r>
                <a14:m>
                  <m:oMath xmlns:m="http://schemas.openxmlformats.org/officeDocument/2006/math">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𝑺</m:t>
                    </m:r>
                  </m:oMath>
                </a14:m>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，谓词项为</a:t>
                </a:r>
                <a14:m>
                  <m:oMath xmlns:m="http://schemas.openxmlformats.org/officeDocument/2006/math">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𝒔</m:t>
                    </m:r>
                    <m:r>
                      <a:rPr lang="en-US" altLang="zh-CN" sz="2400" b="1" i="1" baseline="-25000" dirty="0" err="1" smtClean="0">
                        <a:effectLst/>
                        <a:latin typeface="Cambria Math" panose="02040503050406030204" pitchFamily="18" charset="0"/>
                        <a:ea typeface="微软雅黑" panose="020B0503020204020204" pitchFamily="34" charset="-122"/>
                        <a:cs typeface="Times New Roman" panose="02020603050405020304" pitchFamily="18" charset="0"/>
                      </a:rPr>
                      <m:t>𝒊</m:t>
                    </m:r>
                  </m:oMath>
                </a14:m>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a:t>
                </a:r>
                <a:endParaRPr lang="zh-CN" altLang="zh-CN" sz="24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indent="0" algn="l">
                  <a:lnSpc>
                    <a:spcPct val="125000"/>
                  </a:lnSpc>
                  <a:spcBef>
                    <a:spcPts val="600"/>
                  </a:spcBef>
                  <a:buNone/>
                </a:pP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对</a:t>
                </a:r>
                <a14:m>
                  <m:oMath xmlns:m="http://schemas.openxmlformats.org/officeDocument/2006/math">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𝒊</m:t>
                    </m:r>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 = </m:t>
                    </m:r>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𝟏</m:t>
                    </m:r>
                    <m:r>
                      <a:rPr lang="zh-CN"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𝟐</m:t>
                    </m:r>
                    <m:r>
                      <a:rPr lang="zh-CN"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m:t>
                    </m:r>
                    <m:r>
                      <a:rPr lang="zh-CN"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m:t>
                    </m:r>
                    <m:r>
                      <a:rPr lang="zh-CN"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𝒏</m:t>
                    </m:r>
                  </m:oMath>
                </a14:m>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a:t>
                </a:r>
                <a14:m>
                  <m:oMath xmlns:m="http://schemas.openxmlformats.org/officeDocument/2006/math">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𝒔</m:t>
                    </m:r>
                    <m:r>
                      <a:rPr lang="en-US" altLang="zh-CN" sz="2400" b="1" i="1" baseline="-25000" dirty="0" err="1" smtClean="0">
                        <a:effectLst/>
                        <a:latin typeface="Cambria Math" panose="02040503050406030204" pitchFamily="18" charset="0"/>
                        <a:ea typeface="微软雅黑" panose="020B0503020204020204" pitchFamily="34" charset="-122"/>
                        <a:cs typeface="Times New Roman" panose="02020603050405020304" pitchFamily="18" charset="0"/>
                      </a:rPr>
                      <m:t>𝒊</m:t>
                    </m:r>
                  </m:oMath>
                </a14:m>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均描述</a:t>
                </a:r>
                <a14:m>
                  <m:oMath xmlns:m="http://schemas.openxmlformats.org/officeDocument/2006/math">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𝑺</m:t>
                    </m:r>
                  </m:oMath>
                </a14:m>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的同一性质或特征；</a:t>
                </a:r>
                <a:endParaRPr lang="zh-CN" altLang="zh-CN" sz="24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indent="0" algn="l">
                  <a:lnSpc>
                    <a:spcPct val="125000"/>
                  </a:lnSpc>
                  <a:spcBef>
                    <a:spcPts val="600"/>
                  </a:spcBef>
                  <a:buNone/>
                </a:pP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谓词项</a:t>
                </a:r>
                <a14:m>
                  <m:oMath xmlns:m="http://schemas.openxmlformats.org/officeDocument/2006/math">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𝒔</m:t>
                    </m:r>
                    <m:r>
                      <a:rPr lang="en-US" altLang="zh-CN" sz="2400" b="1" i="1" baseline="-25000" dirty="0" err="1" smtClean="0">
                        <a:effectLst/>
                        <a:latin typeface="Cambria Math" panose="02040503050406030204" pitchFamily="18" charset="0"/>
                        <a:ea typeface="微软雅黑" panose="020B0503020204020204" pitchFamily="34" charset="-122"/>
                        <a:cs typeface="Times New Roman" panose="02020603050405020304" pitchFamily="18" charset="0"/>
                      </a:rPr>
                      <m:t>𝟏</m:t>
                    </m:r>
                    <m:r>
                      <a:rPr lang="zh-CN"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1" i="1" dirty="0" err="1" smtClean="0">
                        <a:effectLst/>
                        <a:latin typeface="Cambria Math" panose="02040503050406030204" pitchFamily="18" charset="0"/>
                        <a:ea typeface="微软雅黑" panose="020B0503020204020204" pitchFamily="34" charset="-122"/>
                        <a:cs typeface="Times New Roman" panose="02020603050405020304" pitchFamily="18" charset="0"/>
                      </a:rPr>
                      <m:t>𝒔</m:t>
                    </m:r>
                    <m:r>
                      <a:rPr lang="en-US" altLang="zh-CN" sz="2400" b="1" i="1" baseline="-25000" dirty="0" err="1" smtClean="0">
                        <a:effectLst/>
                        <a:latin typeface="Cambria Math" panose="02040503050406030204" pitchFamily="18" charset="0"/>
                        <a:ea typeface="微软雅黑" panose="020B0503020204020204" pitchFamily="34" charset="-122"/>
                        <a:cs typeface="Times New Roman" panose="02020603050405020304" pitchFamily="18" charset="0"/>
                      </a:rPr>
                      <m:t>𝟐</m:t>
                    </m:r>
                    <m:r>
                      <a:rPr lang="zh-CN"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m:t>
                    </m:r>
                    <m:r>
                      <a:rPr lang="zh-CN"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m:t>
                    </m:r>
                    <m:r>
                      <a:rPr lang="zh-CN"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1" i="1" dirty="0" err="1" smtClean="0">
                        <a:effectLst/>
                        <a:latin typeface="Cambria Math" panose="02040503050406030204" pitchFamily="18" charset="0"/>
                        <a:ea typeface="微软雅黑" panose="020B0503020204020204" pitchFamily="34" charset="-122"/>
                        <a:cs typeface="Times New Roman" panose="02020603050405020304" pitchFamily="18" charset="0"/>
                      </a:rPr>
                      <m:t>𝒔</m:t>
                    </m:r>
                    <m:r>
                      <a:rPr lang="en-US" altLang="zh-CN" sz="2400" b="1" i="1" baseline="-25000" dirty="0" err="1" smtClean="0">
                        <a:effectLst/>
                        <a:latin typeface="Cambria Math" panose="02040503050406030204" pitchFamily="18" charset="0"/>
                        <a:ea typeface="微软雅黑" panose="020B0503020204020204" pitchFamily="34" charset="-122"/>
                        <a:cs typeface="Times New Roman" panose="02020603050405020304" pitchFamily="18" charset="0"/>
                      </a:rPr>
                      <m:t>𝒏</m:t>
                    </m:r>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 </m:t>
                    </m:r>
                  </m:oMath>
                </a14:m>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描述</a:t>
                </a:r>
                <a14:m>
                  <m:oMath xmlns:m="http://schemas.openxmlformats.org/officeDocument/2006/math">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𝑺</m:t>
                    </m:r>
                  </m:oMath>
                </a14:m>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的同一性质的程度</a:t>
                </a:r>
                <a:r>
                  <a:rPr lang="zh-CN" altLang="zh-CN" sz="2400" b="1"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依次增强或减弱</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5000"/>
                  </a:lnSpc>
                  <a:spcBef>
                    <a:spcPts val="1200"/>
                  </a:spcBef>
                </a:pPr>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下面来定义一组</a:t>
                </a:r>
                <a:r>
                  <a:rPr lang="zh-CN" altLang="zh-CN"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有序命题间的“小于等于”关系</a:t>
                </a:r>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，记为“</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indent="0">
                  <a:lnSpc>
                    <a:spcPct val="125000"/>
                  </a:lnSpc>
                  <a:spcBef>
                    <a:spcPts val="600"/>
                  </a:spcBef>
                  <a:buNone/>
                </a:pPr>
                <a:r>
                  <a:rPr lang="zh-CN" altLang="zh-CN"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定义</a:t>
                </a:r>
                <a:r>
                  <a:rPr lang="en-US" altLang="zh-CN"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设一组有序命题</a:t>
                </a:r>
                <a14:m>
                  <m:oMath xmlns:m="http://schemas.openxmlformats.org/officeDocument/2006/math">
                    <m:r>
                      <a:rPr lang="en-US" altLang="zh-CN" sz="2400" b="1" i="1" dirty="0" smtClean="0">
                        <a:effectLst/>
                        <a:latin typeface="Cambria Math" panose="02040503050406030204" pitchFamily="18" charset="0"/>
                        <a:ea typeface="微软雅黑" panose="020B0503020204020204" pitchFamily="34" charset="-122"/>
                      </a:rPr>
                      <m:t>𝑷</m:t>
                    </m:r>
                    <m:r>
                      <a:rPr lang="en-US" altLang="zh-CN" sz="2400" b="1" i="1" baseline="-25000" dirty="0" err="1" smtClean="0">
                        <a:effectLst/>
                        <a:latin typeface="Cambria Math" panose="02040503050406030204" pitchFamily="18" charset="0"/>
                        <a:ea typeface="微软雅黑" panose="020B0503020204020204" pitchFamily="34" charset="-122"/>
                      </a:rPr>
                      <m:t>𝟏</m:t>
                    </m:r>
                    <m:r>
                      <a:rPr lang="zh-CN" altLang="zh-CN" sz="2400" b="1" i="1" dirty="0" smtClean="0">
                        <a:effectLst/>
                        <a:latin typeface="Cambria Math" panose="02040503050406030204" pitchFamily="18" charset="0"/>
                        <a:ea typeface="微软雅黑" panose="020B0503020204020204" pitchFamily="34" charset="-122"/>
                      </a:rPr>
                      <m:t>，</m:t>
                    </m:r>
                    <m:r>
                      <a:rPr lang="en-US" altLang="zh-CN" sz="2400" b="1" i="1" dirty="0" err="1" smtClean="0">
                        <a:effectLst/>
                        <a:latin typeface="Cambria Math" panose="02040503050406030204" pitchFamily="18" charset="0"/>
                        <a:ea typeface="微软雅黑" panose="020B0503020204020204" pitchFamily="34" charset="-122"/>
                      </a:rPr>
                      <m:t>𝑷</m:t>
                    </m:r>
                    <m:r>
                      <a:rPr lang="en-US" altLang="zh-CN" sz="2400" b="1" i="1" baseline="-25000" dirty="0" err="1" smtClean="0">
                        <a:effectLst/>
                        <a:latin typeface="Cambria Math" panose="02040503050406030204" pitchFamily="18" charset="0"/>
                        <a:ea typeface="微软雅黑" panose="020B0503020204020204" pitchFamily="34" charset="-122"/>
                      </a:rPr>
                      <m:t>𝟐</m:t>
                    </m:r>
                    <m:r>
                      <a:rPr lang="zh-CN" altLang="zh-CN" sz="2400" b="1" i="1" dirty="0" smtClean="0">
                        <a:effectLst/>
                        <a:latin typeface="Cambria Math" panose="02040503050406030204" pitchFamily="18" charset="0"/>
                        <a:ea typeface="微软雅黑" panose="020B0503020204020204" pitchFamily="34" charset="-122"/>
                      </a:rPr>
                      <m:t>，</m:t>
                    </m:r>
                    <m:r>
                      <a:rPr lang="zh-CN" altLang="zh-CN" sz="2400" b="1" i="1" dirty="0" smtClean="0">
                        <a:effectLst/>
                        <a:latin typeface="Cambria Math" panose="02040503050406030204" pitchFamily="18" charset="0"/>
                        <a:ea typeface="微软雅黑" panose="020B0503020204020204" pitchFamily="34" charset="-122"/>
                      </a:rPr>
                      <m:t>…</m:t>
                    </m:r>
                    <m:r>
                      <a:rPr lang="zh-CN" altLang="zh-CN" sz="2400" b="1" i="1" dirty="0" smtClean="0">
                        <a:effectLst/>
                        <a:latin typeface="Cambria Math" panose="02040503050406030204" pitchFamily="18" charset="0"/>
                        <a:ea typeface="微软雅黑" panose="020B0503020204020204" pitchFamily="34" charset="-122"/>
                      </a:rPr>
                      <m:t>，</m:t>
                    </m:r>
                    <m:r>
                      <a:rPr lang="en-US" altLang="zh-CN" sz="2400" b="1" i="1" dirty="0" err="1" smtClean="0">
                        <a:effectLst/>
                        <a:latin typeface="Cambria Math" panose="02040503050406030204" pitchFamily="18" charset="0"/>
                        <a:ea typeface="微软雅黑" panose="020B0503020204020204" pitchFamily="34" charset="-122"/>
                      </a:rPr>
                      <m:t>𝑷</m:t>
                    </m:r>
                    <m:r>
                      <a:rPr lang="en-US" altLang="zh-CN" sz="2400" b="1" i="1" baseline="-25000" dirty="0" err="1" smtClean="0">
                        <a:effectLst/>
                        <a:latin typeface="Cambria Math" panose="02040503050406030204" pitchFamily="18" charset="0"/>
                        <a:ea typeface="微软雅黑" panose="020B0503020204020204" pitchFamily="34" charset="-122"/>
                      </a:rPr>
                      <m:t>𝒏</m:t>
                    </m:r>
                    <m:r>
                      <a:rPr lang="en-US" altLang="zh-CN" sz="2400" b="1" i="1" baseline="-25000" dirty="0" err="1" smtClean="0">
                        <a:effectLst/>
                        <a:latin typeface="Cambria Math" panose="02040503050406030204" pitchFamily="18" charset="0"/>
                        <a:ea typeface="微软雅黑" panose="020B0503020204020204" pitchFamily="34" charset="-122"/>
                      </a:rPr>
                      <m:t> </m:t>
                    </m:r>
                  </m:oMath>
                </a14:m>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，对任意</a:t>
                </a:r>
                <a14:m>
                  <m:oMath xmlns:m="http://schemas.openxmlformats.org/officeDocument/2006/math">
                    <m:r>
                      <a:rPr lang="en-US" altLang="zh-CN" sz="2400" b="1" i="1" dirty="0" smtClean="0">
                        <a:latin typeface="Cambria Math" panose="02040503050406030204" pitchFamily="18" charset="0"/>
                        <a:ea typeface="微软雅黑" panose="020B0503020204020204" pitchFamily="34" charset="-122"/>
                        <a:cs typeface="Times New Roman" panose="02020603050405020304" pitchFamily="18" charset="0"/>
                      </a:rPr>
                      <m:t>𝟏</m:t>
                    </m:r>
                    <m:r>
                      <m:rPr>
                        <m:nor/>
                      </m:rP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m:t></m:t>
                    </m:r>
                    <m:r>
                      <a:rPr lang="en-US" altLang="zh-CN" sz="2400" b="1" i="1" dirty="0" err="1" smtClean="0">
                        <a:latin typeface="Cambria Math" panose="02040503050406030204" pitchFamily="18" charset="0"/>
                        <a:ea typeface="微软雅黑" panose="020B0503020204020204" pitchFamily="34" charset="-122"/>
                        <a:cs typeface="Times New Roman" panose="02020603050405020304" pitchFamily="18" charset="0"/>
                      </a:rPr>
                      <m:t>𝒊</m:t>
                    </m:r>
                    <m:r>
                      <a:rPr lang="en-US" altLang="zh-CN" sz="2400" b="1" i="1" dirty="0">
                        <a:latin typeface="Cambria Math" panose="02040503050406030204" pitchFamily="18" charset="0"/>
                        <a:ea typeface="微软雅黑" panose="020B0503020204020204" pitchFamily="34" charset="-122"/>
                        <a:cs typeface="Times New Roman" panose="02020603050405020304" pitchFamily="18" charset="0"/>
                      </a:rPr>
                      <m:t> , </m:t>
                    </m:r>
                    <m:r>
                      <a:rPr lang="en-US" altLang="zh-CN" sz="2400" b="1" i="1" dirty="0">
                        <a:latin typeface="Cambria Math" panose="02040503050406030204" pitchFamily="18" charset="0"/>
                        <a:ea typeface="微软雅黑" panose="020B0503020204020204" pitchFamily="34" charset="-122"/>
                        <a:cs typeface="Times New Roman" panose="02020603050405020304" pitchFamily="18" charset="0"/>
                      </a:rPr>
                      <m:t>𝒋</m:t>
                    </m:r>
                    <m:r>
                      <m:rPr>
                        <m:nor/>
                      </m:rP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m:t></m:t>
                    </m:r>
                    <m:r>
                      <a:rPr lang="en-US" altLang="zh-CN" sz="2400" b="1" i="1" dirty="0">
                        <a:latin typeface="Cambria Math" panose="02040503050406030204" pitchFamily="18" charset="0"/>
                        <a:ea typeface="微软雅黑" panose="020B0503020204020204" pitchFamily="34" charset="-122"/>
                        <a:cs typeface="Times New Roman" panose="02020603050405020304" pitchFamily="18" charset="0"/>
                      </a:rPr>
                      <m:t>𝒏</m:t>
                    </m:r>
                  </m:oMath>
                </a14:m>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，说</a:t>
                </a:r>
                <a14:m>
                  <m:oMath xmlns:m="http://schemas.openxmlformats.org/officeDocument/2006/math">
                    <m:r>
                      <a:rPr lang="en-US" altLang="zh-CN" sz="2400" b="1" i="1" dirty="0">
                        <a:latin typeface="Cambria Math" panose="02040503050406030204" pitchFamily="18" charset="0"/>
                        <a:ea typeface="微软雅黑" panose="020B0503020204020204" pitchFamily="34" charset="-122"/>
                      </a:rPr>
                      <m:t>𝑷</m:t>
                    </m:r>
                    <m:r>
                      <a:rPr lang="en-US" altLang="zh-CN" sz="2400" b="1" i="1" baseline="-25000" dirty="0" smtClean="0">
                        <a:latin typeface="Cambria Math" panose="02040503050406030204" pitchFamily="18" charset="0"/>
                        <a:ea typeface="微软雅黑" panose="020B0503020204020204" pitchFamily="34" charset="-122"/>
                      </a:rPr>
                      <m:t>𝒊</m:t>
                    </m:r>
                  </m:oMath>
                </a14:m>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r>
                      <a:rPr lang="en-US" altLang="zh-CN" sz="2400" b="1" i="1" dirty="0">
                        <a:latin typeface="Cambria Math" panose="02040503050406030204" pitchFamily="18" charset="0"/>
                        <a:ea typeface="微软雅黑" panose="020B0503020204020204" pitchFamily="34" charset="-122"/>
                      </a:rPr>
                      <m:t>𝑷</m:t>
                    </m:r>
                    <m:r>
                      <a:rPr lang="en-US" altLang="zh-CN" sz="2400" b="1" i="1" baseline="-25000" dirty="0" smtClean="0">
                        <a:latin typeface="Cambria Math" panose="02040503050406030204" pitchFamily="18" charset="0"/>
                        <a:ea typeface="微软雅黑" panose="020B0503020204020204" pitchFamily="34" charset="-122"/>
                      </a:rPr>
                      <m:t>𝒋</m:t>
                    </m:r>
                    <m:r>
                      <a:rPr lang="en-US" altLang="zh-CN" sz="2400" b="1" i="1" baseline="-25000" dirty="0" err="1">
                        <a:latin typeface="Cambria Math" panose="02040503050406030204" pitchFamily="18" charset="0"/>
                        <a:ea typeface="微软雅黑" panose="020B0503020204020204" pitchFamily="34" charset="-122"/>
                      </a:rPr>
                      <m:t> </m:t>
                    </m:r>
                  </m:oMath>
                </a14:m>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，当且仅当</a:t>
                </a:r>
                <a14:m>
                  <m:oMath xmlns:m="http://schemas.openxmlformats.org/officeDocument/2006/math">
                    <m:r>
                      <a:rPr lang="en-US" altLang="zh-CN" sz="2400" b="1" i="1" dirty="0" smtClean="0">
                        <a:latin typeface="Cambria Math" panose="02040503050406030204" pitchFamily="18" charset="0"/>
                        <a:ea typeface="微软雅黑" panose="020B0503020204020204" pitchFamily="34" charset="-122"/>
                        <a:cs typeface="Times New Roman" panose="02020603050405020304" pitchFamily="18" charset="0"/>
                      </a:rPr>
                      <m:t>𝒊</m:t>
                    </m:r>
                    <m:r>
                      <a:rPr lang="en-US" altLang="zh-CN" sz="2400" b="1" i="1" dirty="0">
                        <a:latin typeface="Cambria Math" panose="02040503050406030204" pitchFamily="18" charset="0"/>
                        <a:ea typeface="微软雅黑" panose="020B0503020204020204" pitchFamily="34" charset="-122"/>
                        <a:cs typeface="Times New Roman" panose="02020603050405020304" pitchFamily="18" charset="0"/>
                      </a:rPr>
                      <m:t> </m:t>
                    </m:r>
                    <m:r>
                      <a:rPr lang="en-US" altLang="zh-CN" sz="2400" b="1" i="1" dirty="0" smtClean="0">
                        <a:latin typeface="Cambria Math" panose="02040503050406030204" pitchFamily="18" charset="0"/>
                        <a:ea typeface="微软雅黑" panose="020B0503020204020204" pitchFamily="34" charset="-122"/>
                        <a:cs typeface="Times New Roman" panose="02020603050405020304" pitchFamily="18" charset="0"/>
                        <a:sym typeface="Symbol" panose="05050102010706020507" pitchFamily="18" charset="2"/>
                      </a:rPr>
                      <m:t></m:t>
                    </m:r>
                    <m:r>
                      <a:rPr lang="en-US" altLang="zh-CN" sz="2400" b="1" i="1" dirty="0">
                        <a:latin typeface="Cambria Math" panose="02040503050406030204" pitchFamily="18" charset="0"/>
                        <a:ea typeface="微软雅黑" panose="020B0503020204020204" pitchFamily="34" charset="-122"/>
                        <a:cs typeface="Times New Roman" panose="02020603050405020304" pitchFamily="18" charset="0"/>
                      </a:rPr>
                      <m:t> </m:t>
                    </m:r>
                    <m:r>
                      <a:rPr lang="en-US" altLang="zh-CN" sz="2400" b="1" i="1" dirty="0">
                        <a:latin typeface="Cambria Math" panose="02040503050406030204" pitchFamily="18" charset="0"/>
                        <a:ea typeface="微软雅黑" panose="020B0503020204020204" pitchFamily="34" charset="-122"/>
                        <a:cs typeface="Times New Roman" panose="02020603050405020304" pitchFamily="18" charset="0"/>
                      </a:rPr>
                      <m:t>𝒋</m:t>
                    </m:r>
                    <m:r>
                      <a:rPr lang="en-US" altLang="zh-CN" sz="2400" b="1" i="1" dirty="0">
                        <a:latin typeface="Cambria Math" panose="02040503050406030204" pitchFamily="18" charset="0"/>
                        <a:ea typeface="微软雅黑" panose="020B0503020204020204" pitchFamily="34" charset="-122"/>
                        <a:cs typeface="Times New Roman" panose="02020603050405020304" pitchFamily="18" charset="0"/>
                      </a:rPr>
                      <m:t>  </m:t>
                    </m:r>
                  </m:oMath>
                </a14:m>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p>
              <a:p>
                <a:pPr>
                  <a:lnSpc>
                    <a:spcPct val="125000"/>
                  </a:lnSpc>
                  <a:spcBef>
                    <a:spcPts val="1200"/>
                  </a:spcBef>
                </a:pPr>
                <a14:m>
                  <m:oMath xmlns:m="http://schemas.openxmlformats.org/officeDocument/2006/math">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𝑺</m:t>
                    </m:r>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 ,</m:t>
                    </m:r>
                    <m:r>
                      <m:rPr>
                        <m:nor/>
                      </m:rP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m:t></m:t>
                    </m:r>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是一个</a:t>
                </a:r>
                <a:r>
                  <a:rPr lang="zh-CN" altLang="zh-CN" sz="2400" b="1"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全序集</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，这里</a:t>
                </a:r>
                <a14:m>
                  <m:oMath xmlns:m="http://schemas.openxmlformats.org/officeDocument/2006/math">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𝑺</m:t>
                    </m:r>
                  </m:oMath>
                </a14:m>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是有序命题集，简记</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𝑷</m:t>
                    </m:r>
                    <m:r>
                      <a:rPr lang="en-US" altLang="zh-CN" sz="2400" b="1" i="1" baseline="-25000" dirty="0" smtClean="0">
                        <a:effectLst/>
                        <a:latin typeface="Cambria Math" panose="02040503050406030204" pitchFamily="18" charset="0"/>
                        <a:ea typeface="微软雅黑" panose="020B0503020204020204" pitchFamily="34" charset="-122"/>
                        <a:cs typeface="Times New Roman" panose="02020603050405020304" pitchFamily="18" charset="0"/>
                      </a:rPr>
                      <m:t>𝒊</m:t>
                    </m:r>
                    <m:r>
                      <a:rPr lang="en-US" altLang="zh-CN" sz="2400" b="1" i="1" baseline="-25000" dirty="0" smtClean="0">
                        <a:effectLst/>
                        <a:latin typeface="Cambria Math" panose="02040503050406030204" pitchFamily="18" charset="0"/>
                        <a:ea typeface="微软雅黑" panose="020B0503020204020204" pitchFamily="34" charset="-122"/>
                        <a:cs typeface="Times New Roman" panose="02020603050405020304" pitchFamily="18" charset="0"/>
                      </a:rPr>
                      <m:t> </m:t>
                    </m:r>
                    <m:r>
                      <m:rPr>
                        <m:nor/>
                      </m:rP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m:t></m:t>
                    </m:r>
                    <m:r>
                      <a:rPr lang="en-US" altLang="zh-CN" sz="2400" b="1" i="1" dirty="0" err="1" smtClean="0">
                        <a:effectLst/>
                        <a:latin typeface="Cambria Math" panose="02040503050406030204" pitchFamily="18" charset="0"/>
                        <a:ea typeface="微软雅黑" panose="020B0503020204020204" pitchFamily="34" charset="-122"/>
                        <a:cs typeface="Times New Roman" panose="02020603050405020304" pitchFamily="18" charset="0"/>
                      </a:rPr>
                      <m:t>𝑷</m:t>
                    </m:r>
                    <m:r>
                      <a:rPr lang="en-US" altLang="zh-CN" sz="2400" b="1" i="1" baseline="-25000" dirty="0" err="1" smtClean="0">
                        <a:effectLst/>
                        <a:latin typeface="Cambria Math" panose="02040503050406030204" pitchFamily="18" charset="0"/>
                        <a:ea typeface="微软雅黑" panose="020B0503020204020204" pitchFamily="34" charset="-122"/>
                        <a:cs typeface="Times New Roman" panose="02020603050405020304" pitchFamily="18" charset="0"/>
                      </a:rPr>
                      <m:t>𝒋</m:t>
                    </m:r>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 </m:t>
                    </m:r>
                  </m:oMath>
                </a14:m>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𝑷</m:t>
                    </m:r>
                    <m:r>
                      <a:rPr lang="en-US" altLang="zh-CN" sz="2400" b="1" i="1" baseline="-25000" dirty="0" err="1" smtClean="0">
                        <a:effectLst/>
                        <a:latin typeface="Cambria Math" panose="02040503050406030204" pitchFamily="18" charset="0"/>
                        <a:ea typeface="微软雅黑" panose="020B0503020204020204" pitchFamily="34" charset="-122"/>
                        <a:cs typeface="Times New Roman" panose="02020603050405020304" pitchFamily="18" charset="0"/>
                      </a:rPr>
                      <m:t>𝒋</m:t>
                    </m:r>
                    <m:r>
                      <a:rPr lang="en-US" altLang="zh-CN" sz="2400" b="1" i="1" baseline="-25000" dirty="0" smtClean="0">
                        <a:effectLst/>
                        <a:latin typeface="Cambria Math" panose="02040503050406030204" pitchFamily="18" charset="0"/>
                        <a:ea typeface="微软雅黑" panose="020B0503020204020204" pitchFamily="34" charset="-122"/>
                        <a:cs typeface="Times New Roman" panose="02020603050405020304" pitchFamily="18" charset="0"/>
                      </a:rPr>
                      <m:t> </m:t>
                    </m:r>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sym typeface="Symbol" panose="05050102010706020507" pitchFamily="18" charset="2"/>
                      </a:rPr>
                      <m:t></m:t>
                    </m:r>
                    <m:r>
                      <a:rPr lang="en-US" altLang="zh-CN" sz="2400" b="1" i="1" dirty="0">
                        <a:latin typeface="Cambria Math" panose="02040503050406030204" pitchFamily="18" charset="0"/>
                        <a:ea typeface="微软雅黑" panose="020B0503020204020204" pitchFamily="34" charset="-122"/>
                        <a:cs typeface="Times New Roman" panose="02020603050405020304" pitchFamily="18" charset="0"/>
                      </a:rPr>
                      <m:t>𝑷</m:t>
                    </m:r>
                    <m:r>
                      <a:rPr lang="en-US" altLang="zh-CN" sz="2400" b="1" i="1" baseline="-25000" dirty="0" smtClean="0">
                        <a:latin typeface="Cambria Math" panose="02040503050406030204" pitchFamily="18" charset="0"/>
                        <a:ea typeface="微软雅黑" panose="020B0503020204020204" pitchFamily="34" charset="-122"/>
                        <a:cs typeface="Times New Roman" panose="02020603050405020304" pitchFamily="18" charset="0"/>
                      </a:rPr>
                      <m:t>𝒌</m:t>
                    </m:r>
                    <m:r>
                      <a:rPr lang="en-US" altLang="zh-CN" sz="2400" b="1" i="1" baseline="-25000" dirty="0" smtClean="0">
                        <a:effectLst/>
                        <a:latin typeface="Cambria Math" panose="02040503050406030204" pitchFamily="18" charset="0"/>
                        <a:ea typeface="微软雅黑" panose="020B0503020204020204" pitchFamily="34" charset="-122"/>
                        <a:cs typeface="Times New Roman" panose="02020603050405020304" pitchFamily="18" charset="0"/>
                      </a:rPr>
                      <m:t> </m:t>
                    </m:r>
                  </m:oMath>
                </a14:m>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为</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𝑷</m:t>
                    </m:r>
                    <m:r>
                      <a:rPr lang="en-US" altLang="zh-CN" sz="2400" b="1" i="1" baseline="-25000" dirty="0" smtClean="0">
                        <a:effectLst/>
                        <a:latin typeface="Cambria Math" panose="02040503050406030204" pitchFamily="18" charset="0"/>
                        <a:ea typeface="微软雅黑" panose="020B0503020204020204" pitchFamily="34" charset="-122"/>
                        <a:cs typeface="Times New Roman" panose="02020603050405020304" pitchFamily="18" charset="0"/>
                      </a:rPr>
                      <m:t>𝒊</m:t>
                    </m:r>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 </m:t>
                    </m:r>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sym typeface="Symbol" panose="05050102010706020507" pitchFamily="18" charset="2"/>
                      </a:rPr>
                      <m:t></m:t>
                    </m:r>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 </m:t>
                    </m:r>
                    <m:r>
                      <a:rPr lang="en-US" altLang="zh-CN" sz="2400" b="1" i="1" dirty="0" err="1" smtClean="0">
                        <a:effectLst/>
                        <a:latin typeface="Cambria Math" panose="02040503050406030204" pitchFamily="18" charset="0"/>
                        <a:ea typeface="微软雅黑" panose="020B0503020204020204" pitchFamily="34" charset="-122"/>
                        <a:cs typeface="Times New Roman" panose="02020603050405020304" pitchFamily="18" charset="0"/>
                      </a:rPr>
                      <m:t>𝑷</m:t>
                    </m:r>
                    <m:r>
                      <a:rPr lang="en-US" altLang="zh-CN" sz="2400" b="1" i="1" baseline="-25000" dirty="0" err="1" smtClean="0">
                        <a:effectLst/>
                        <a:latin typeface="Cambria Math" panose="02040503050406030204" pitchFamily="18" charset="0"/>
                        <a:ea typeface="微软雅黑" panose="020B0503020204020204" pitchFamily="34" charset="-122"/>
                        <a:cs typeface="Times New Roman" panose="02020603050405020304" pitchFamily="18" charset="0"/>
                      </a:rPr>
                      <m:t>𝒋</m:t>
                    </m:r>
                    <m:r>
                      <a:rPr lang="en-US" altLang="zh-CN" sz="2400" b="1" i="1" baseline="-25000" dirty="0" smtClean="0">
                        <a:effectLst/>
                        <a:latin typeface="Cambria Math" panose="02040503050406030204" pitchFamily="18" charset="0"/>
                        <a:ea typeface="微软雅黑" panose="020B0503020204020204" pitchFamily="34" charset="-122"/>
                        <a:cs typeface="Times New Roman" panose="02020603050405020304" pitchFamily="18" charset="0"/>
                      </a:rPr>
                      <m:t> </m:t>
                    </m:r>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sym typeface="Symbol" panose="05050102010706020507" pitchFamily="18" charset="2"/>
                      </a:rPr>
                      <m:t></m:t>
                    </m:r>
                    <m:r>
                      <a:rPr lang="en-US" altLang="zh-CN" sz="2400" b="1" i="1" dirty="0">
                        <a:latin typeface="Cambria Math" panose="02040503050406030204" pitchFamily="18" charset="0"/>
                        <a:ea typeface="微软雅黑" panose="020B0503020204020204" pitchFamily="34" charset="-122"/>
                        <a:cs typeface="Times New Roman" panose="02020603050405020304" pitchFamily="18" charset="0"/>
                      </a:rPr>
                      <m:t>𝑷</m:t>
                    </m:r>
                    <m:r>
                      <a:rPr lang="en-US" altLang="zh-CN" sz="2400" b="1" i="1" baseline="-25000" dirty="0" smtClean="0">
                        <a:latin typeface="Cambria Math" panose="02040503050406030204" pitchFamily="18" charset="0"/>
                        <a:ea typeface="微软雅黑" panose="020B0503020204020204" pitchFamily="34" charset="-122"/>
                        <a:cs typeface="Times New Roman" panose="02020603050405020304" pitchFamily="18" charset="0"/>
                      </a:rPr>
                      <m:t>𝒌</m:t>
                    </m:r>
                  </m:oMath>
                </a14:m>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00000"/>
                  </a:lnSpc>
                  <a:spcBef>
                    <a:spcPts val="1200"/>
                  </a:spcBef>
                </a:pPr>
                <a:endPar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00000"/>
                  </a:lnSpc>
                  <a:spcBef>
                    <a:spcPts val="600"/>
                  </a:spcBef>
                </a:pPr>
                <a:endPar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25000"/>
                  </a:lnSpc>
                  <a:spcBef>
                    <a:spcPts val="600"/>
                  </a:spcBef>
                  <a:buNone/>
                </a:pPr>
                <a:endParaRPr lang="en-US" altLang="zh-CN" sz="2400" b="1"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FAA43BCC-C60C-44E6-A203-C635002B3E8F}"/>
                  </a:ext>
                </a:extLst>
              </p:cNvPr>
              <p:cNvSpPr>
                <a:spLocks noGrp="1" noRot="1" noChangeAspect="1" noMove="1" noResize="1" noEditPoints="1" noAdjustHandles="1" noChangeArrowheads="1" noChangeShapeType="1" noTextEdit="1"/>
              </p:cNvSpPr>
              <p:nvPr>
                <p:ph idx="1"/>
              </p:nvPr>
            </p:nvSpPr>
            <p:spPr>
              <a:xfrm>
                <a:off x="729275" y="1451946"/>
                <a:ext cx="11185973" cy="5406054"/>
              </a:xfrm>
              <a:blipFill>
                <a:blip r:embed="rId4"/>
                <a:stretch>
                  <a:fillRect l="-872" t="-902" b="-451"/>
                </a:stretch>
              </a:blipFill>
            </p:spPr>
            <p:txBody>
              <a:bodyPr/>
              <a:lstStyle/>
              <a:p>
                <a:r>
                  <a:rPr lang="zh-CN" altLang="en-US">
                    <a:noFill/>
                  </a:rPr>
                  <a:t> </a:t>
                </a:r>
              </a:p>
            </p:txBody>
          </p:sp>
        </mc:Fallback>
      </mc:AlternateContent>
      <p:graphicFrame>
        <p:nvGraphicFramePr>
          <p:cNvPr id="9" name="对象 8">
            <a:extLst>
              <a:ext uri="{FF2B5EF4-FFF2-40B4-BE49-F238E27FC236}">
                <a16:creationId xmlns:a16="http://schemas.microsoft.com/office/drawing/2014/main" id="{93FFBF4D-4ADF-45BD-9549-257E912570B6}"/>
              </a:ext>
            </a:extLst>
          </p:cNvPr>
          <p:cNvGraphicFramePr>
            <a:graphicFrameLocks noChangeAspect="1"/>
          </p:cNvGraphicFramePr>
          <p:nvPr/>
        </p:nvGraphicFramePr>
        <p:xfrm>
          <a:off x="0" y="457200"/>
          <a:ext cx="114300" cy="204788"/>
        </p:xfrm>
        <a:graphic>
          <a:graphicData uri="http://schemas.openxmlformats.org/presentationml/2006/ole">
            <mc:AlternateContent xmlns:mc="http://schemas.openxmlformats.org/markup-compatibility/2006">
              <mc:Choice xmlns:v="urn:schemas-microsoft-com:vml" Requires="v">
                <p:oleObj spid="_x0000_s35942" r:id="rId5" imgW="114201" imgH="203024" progId="Equation.3">
                  <p:embed/>
                </p:oleObj>
              </mc:Choice>
              <mc:Fallback>
                <p:oleObj r:id="rId5" imgW="114201" imgH="203024" progId="Equation.3">
                  <p:embed/>
                  <p:pic>
                    <p:nvPicPr>
                      <p:cNvPr id="9" name="对象 8">
                        <a:extLst>
                          <a:ext uri="{FF2B5EF4-FFF2-40B4-BE49-F238E27FC236}">
                            <a16:creationId xmlns:a16="http://schemas.microsoft.com/office/drawing/2014/main" id="{93FFBF4D-4ADF-45BD-9549-257E912570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57200"/>
                        <a:ext cx="114300"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a:extLst>
              <a:ext uri="{FF2B5EF4-FFF2-40B4-BE49-F238E27FC236}">
                <a16:creationId xmlns:a16="http://schemas.microsoft.com/office/drawing/2014/main" id="{D247028B-A983-4313-9D04-264BA6EBC0F7}"/>
              </a:ext>
            </a:extLst>
          </p:cNvPr>
          <p:cNvGraphicFramePr>
            <a:graphicFrameLocks noChangeAspect="1"/>
          </p:cNvGraphicFramePr>
          <p:nvPr/>
        </p:nvGraphicFramePr>
        <p:xfrm>
          <a:off x="0" y="457200"/>
          <a:ext cx="114300" cy="204788"/>
        </p:xfrm>
        <a:graphic>
          <a:graphicData uri="http://schemas.openxmlformats.org/presentationml/2006/ole">
            <mc:AlternateContent xmlns:mc="http://schemas.openxmlformats.org/markup-compatibility/2006">
              <mc:Choice xmlns:v="urn:schemas-microsoft-com:vml" Requires="v">
                <p:oleObj spid="_x0000_s35943" r:id="rId7" imgW="114201" imgH="203024" progId="Equation.2">
                  <p:embed/>
                </p:oleObj>
              </mc:Choice>
              <mc:Fallback>
                <p:oleObj r:id="rId7" imgW="114201" imgH="203024" progId="Equation.2">
                  <p:embed/>
                  <p:pic>
                    <p:nvPicPr>
                      <p:cNvPr id="5" name="对象 4">
                        <a:extLst>
                          <a:ext uri="{FF2B5EF4-FFF2-40B4-BE49-F238E27FC236}">
                            <a16:creationId xmlns:a16="http://schemas.microsoft.com/office/drawing/2014/main" id="{D247028B-A983-4313-9D04-264BA6EBC0F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457200"/>
                        <a:ext cx="114300"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3615469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8A9E2-1718-4A1C-9BBC-6F0D26D4471A}"/>
              </a:ext>
            </a:extLst>
          </p:cNvPr>
          <p:cNvSpPr>
            <a:spLocks noGrp="1"/>
          </p:cNvSpPr>
          <p:nvPr>
            <p:ph type="title"/>
          </p:nvPr>
        </p:nvSpPr>
        <p:spPr>
          <a:xfrm>
            <a:off x="838200" y="183696"/>
            <a:ext cx="10515600" cy="1325563"/>
          </a:xfrm>
        </p:spPr>
        <p:txBody>
          <a:bodyPr>
            <a:normAutofit fontScale="90000"/>
          </a:bodyPr>
          <a:lstStyle/>
          <a:p>
            <a:pPr>
              <a:lnSpc>
                <a:spcPct val="100000"/>
              </a:lnSpc>
            </a:pPr>
            <a:r>
              <a:rPr lang="en-US" altLang="zh-CN" sz="4400" b="1" dirty="0">
                <a:solidFill>
                  <a:srgbClr val="0000FF"/>
                </a:solidFill>
                <a:effectLst/>
                <a:latin typeface="宋体" panose="02010600030101010101" pitchFamily="2" charset="-122"/>
                <a:ea typeface="宋体" panose="02010600030101010101" pitchFamily="2" charset="-122"/>
              </a:rPr>
              <a:t>3.</a:t>
            </a:r>
            <a:r>
              <a:rPr lang="zh-CN" altLang="en-US" sz="4400" b="1" dirty="0">
                <a:solidFill>
                  <a:srgbClr val="0000FF"/>
                </a:solidFill>
                <a:effectLst/>
                <a:latin typeface="黑体" panose="02010609060101010101" pitchFamily="49" charset="-122"/>
                <a:ea typeface="黑体" panose="02010609060101010101" pitchFamily="49" charset="-122"/>
              </a:rPr>
              <a:t>一个新的简化证据理论模型</a:t>
            </a:r>
            <a:br>
              <a:rPr lang="en-US" altLang="zh-CN" sz="4400" b="1" dirty="0">
                <a:solidFill>
                  <a:srgbClr val="0000FF"/>
                </a:solidFill>
                <a:effectLst/>
                <a:latin typeface="黑体" panose="02010609060101010101" pitchFamily="49" charset="-122"/>
                <a:ea typeface="黑体" panose="02010609060101010101" pitchFamily="49" charset="-122"/>
              </a:rPr>
            </a:br>
            <a:r>
              <a:rPr lang="en-US" altLang="zh-CN" sz="4400" b="1" dirty="0">
                <a:solidFill>
                  <a:srgbClr val="0000FF"/>
                </a:solidFill>
                <a:effectLst/>
                <a:latin typeface="黑体" panose="02010609060101010101" pitchFamily="49" charset="-122"/>
                <a:ea typeface="黑体" panose="02010609060101010101" pitchFamily="49" charset="-122"/>
              </a:rPr>
              <a:t>  ——</a:t>
            </a:r>
            <a:r>
              <a:rPr lang="zh-CN" altLang="en-US" sz="4400" b="1" dirty="0">
                <a:solidFill>
                  <a:srgbClr val="0000FF"/>
                </a:solidFill>
                <a:effectLst/>
                <a:latin typeface="黑体" panose="02010609060101010101" pitchFamily="49" charset="-122"/>
                <a:ea typeface="黑体" panose="02010609060101010101" pitchFamily="49" charset="-122"/>
              </a:rPr>
              <a:t>凸函数证据理论模型</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AA43BCC-C60C-44E6-A203-C635002B3E8F}"/>
                  </a:ext>
                </a:extLst>
              </p:cNvPr>
              <p:cNvSpPr>
                <a:spLocks noGrp="1"/>
              </p:cNvSpPr>
              <p:nvPr>
                <p:ph idx="1"/>
              </p:nvPr>
            </p:nvSpPr>
            <p:spPr>
              <a:xfrm>
                <a:off x="729275" y="1451946"/>
                <a:ext cx="11185973" cy="5406054"/>
              </a:xfrm>
            </p:spPr>
            <p:txBody>
              <a:bodyPr>
                <a:noAutofit/>
              </a:bodyPr>
              <a:lstStyle/>
              <a:p>
                <a:pPr marL="0" indent="0">
                  <a:lnSpc>
                    <a:spcPct val="100000"/>
                  </a:lnSpc>
                  <a:spcBef>
                    <a:spcPts val="600"/>
                  </a:spcBef>
                  <a:buNone/>
                </a:pPr>
                <a:r>
                  <a:rPr lang="zh-CN" altLang="en-US"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具有凸函数性质的简化证据理论模型</a:t>
                </a:r>
                <a:endParaRPr lang="en-US" altLang="zh-CN"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5000"/>
                  </a:lnSpc>
                  <a:spcBef>
                    <a:spcPts val="600"/>
                  </a:spcBef>
                </a:pPr>
                <a:r>
                  <a:rPr lang="zh-CN" altLang="en-US" sz="2400" b="1" dirty="0">
                    <a:effectLst/>
                    <a:latin typeface="Times New Roman" panose="02020603050405020304" pitchFamily="18" charset="0"/>
                    <a:ea typeface="微软雅黑" panose="020B0503020204020204" pitchFamily="34" charset="-122"/>
                    <a:cs typeface="Times New Roman" panose="02020603050405020304" pitchFamily="18" charset="0"/>
                  </a:rPr>
                  <a:t>对实际应用领域中的评价类、解释类等问题，在有序命题的情况下，人们对同一事物的某一特征或性质的评价结果，一定表现出一种</a:t>
                </a:r>
                <a:r>
                  <a:rPr lang="zh-CN" altLang="en-US"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趋向性和连续性</a:t>
                </a:r>
                <a:r>
                  <a:rPr lang="zh-CN" altLang="en-US" sz="2400" b="1" dirty="0">
                    <a:effectLst/>
                    <a:latin typeface="Times New Roman" panose="02020603050405020304" pitchFamily="18" charset="0"/>
                    <a:ea typeface="微软雅黑" panose="020B0503020204020204" pitchFamily="34" charset="-122"/>
                    <a:cs typeface="Times New Roman" panose="02020603050405020304" pitchFamily="18" charset="0"/>
                  </a:rPr>
                  <a:t>，其形式化描述如下：</a:t>
                </a:r>
                <a:endPar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endParaRPr>
              </a:p>
              <a:p>
                <a:pPr indent="0">
                  <a:lnSpc>
                    <a:spcPct val="125000"/>
                  </a:lnSpc>
                  <a:spcBef>
                    <a:spcPts val="0"/>
                  </a:spcBef>
                  <a:buNone/>
                </a:pPr>
                <a:r>
                  <a:rPr lang="zh-CN"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定义</a:t>
                </a:r>
                <a:r>
                  <a:rPr lang="en-US"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3.  </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对一组有序命题</a:t>
                </a:r>
                <a14:m>
                  <m:oMath xmlns:m="http://schemas.openxmlformats.org/officeDocument/2006/math">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𝑷</m:t>
                    </m:r>
                    <m:r>
                      <a:rPr lang="en-US" altLang="zh-CN" sz="2400" b="1" i="1" baseline="-25000" dirty="0" err="1" smtClean="0">
                        <a:effectLst/>
                        <a:latin typeface="Cambria Math" panose="02040503050406030204" pitchFamily="18" charset="0"/>
                        <a:ea typeface="微软雅黑" panose="020B0503020204020204" pitchFamily="34" charset="-122"/>
                        <a:cs typeface="Times New Roman" panose="02020603050405020304" pitchFamily="18" charset="0"/>
                      </a:rPr>
                      <m:t>𝟏</m:t>
                    </m:r>
                    <m:r>
                      <a:rPr lang="zh-CN"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1" i="1" dirty="0" err="1" smtClean="0">
                        <a:effectLst/>
                        <a:latin typeface="Cambria Math" panose="02040503050406030204" pitchFamily="18" charset="0"/>
                        <a:ea typeface="微软雅黑" panose="020B0503020204020204" pitchFamily="34" charset="-122"/>
                        <a:cs typeface="Times New Roman" panose="02020603050405020304" pitchFamily="18" charset="0"/>
                      </a:rPr>
                      <m:t>𝑷</m:t>
                    </m:r>
                    <m:r>
                      <a:rPr lang="en-US" altLang="zh-CN" sz="2400" b="1" i="1" baseline="-25000" dirty="0" err="1" smtClean="0">
                        <a:effectLst/>
                        <a:latin typeface="Cambria Math" panose="02040503050406030204" pitchFamily="18" charset="0"/>
                        <a:ea typeface="微软雅黑" panose="020B0503020204020204" pitchFamily="34" charset="-122"/>
                        <a:cs typeface="Times New Roman" panose="02020603050405020304" pitchFamily="18" charset="0"/>
                      </a:rPr>
                      <m:t>𝟐</m:t>
                    </m:r>
                    <m:r>
                      <a:rPr lang="zh-CN"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m:t>
                    </m:r>
                    <m:r>
                      <a:rPr lang="zh-CN"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m:t>
                    </m:r>
                    <m:r>
                      <a:rPr lang="zh-CN"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1" i="1" dirty="0" err="1" smtClean="0">
                        <a:effectLst/>
                        <a:latin typeface="Cambria Math" panose="02040503050406030204" pitchFamily="18" charset="0"/>
                        <a:ea typeface="微软雅黑" panose="020B0503020204020204" pitchFamily="34" charset="-122"/>
                        <a:cs typeface="Times New Roman" panose="02020603050405020304" pitchFamily="18" charset="0"/>
                      </a:rPr>
                      <m:t>𝑷</m:t>
                    </m:r>
                    <m:r>
                      <a:rPr lang="en-US" altLang="zh-CN" sz="2400" b="1" i="1" baseline="-25000" dirty="0" err="1" smtClean="0">
                        <a:effectLst/>
                        <a:latin typeface="Cambria Math" panose="02040503050406030204" pitchFamily="18" charset="0"/>
                        <a:ea typeface="微软雅黑" panose="020B0503020204020204" pitchFamily="34" charset="-122"/>
                        <a:cs typeface="Times New Roman" panose="02020603050405020304" pitchFamily="18" charset="0"/>
                      </a:rPr>
                      <m:t>𝒏</m:t>
                    </m:r>
                  </m:oMath>
                </a14:m>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 </m:t>
                    </m:r>
                    <m:sSub>
                      <m:sSubPr>
                        <m:ctrlPr>
                          <a:rPr lang="zh-CN" altLang="zh-CN" sz="2400" b="1"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1" i="1" dirty="0" smtClean="0">
                            <a:latin typeface="Cambria Math" panose="02040503050406030204" pitchFamily="18" charset="0"/>
                            <a:ea typeface="微软雅黑" panose="020B0503020204020204" pitchFamily="34" charset="-122"/>
                            <a:cs typeface="Times New Roman" panose="02020603050405020304" pitchFamily="18" charset="0"/>
                          </a:rPr>
                          <m:t>𝑷</m:t>
                        </m:r>
                      </m:e>
                      <m:sub>
                        <m:r>
                          <a:rPr lang="en-US" altLang="zh-CN" sz="2400" b="1" i="1" dirty="0" smtClean="0">
                            <a:latin typeface="Cambria Math" panose="02040503050406030204" pitchFamily="18" charset="0"/>
                            <a:ea typeface="微软雅黑" panose="020B0503020204020204" pitchFamily="34" charset="-122"/>
                            <a:cs typeface="Times New Roman" panose="02020603050405020304" pitchFamily="18" charset="0"/>
                          </a:rPr>
                          <m:t>𝒊</m:t>
                        </m:r>
                      </m:sub>
                    </m:sSub>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 | </m:t>
                    </m:r>
                  </m:oMath>
                </a14:m>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表示命题 </a:t>
                </a:r>
                <a14:m>
                  <m:oMath xmlns:m="http://schemas.openxmlformats.org/officeDocument/2006/math">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𝑷</m:t>
                    </m:r>
                    <m:r>
                      <a:rPr lang="en-US" altLang="zh-CN" sz="2400" b="1" i="1" baseline="-25000" dirty="0" smtClean="0">
                        <a:effectLst/>
                        <a:latin typeface="Cambria Math" panose="02040503050406030204" pitchFamily="18" charset="0"/>
                        <a:ea typeface="微软雅黑" panose="020B0503020204020204" pitchFamily="34" charset="-122"/>
                        <a:cs typeface="Times New Roman" panose="02020603050405020304" pitchFamily="18" charset="0"/>
                      </a:rPr>
                      <m:t>𝒊</m:t>
                    </m:r>
                  </m:oMath>
                </a14:m>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的真值，</a:t>
                </a:r>
                <a14:m>
                  <m:oMath xmlns:m="http://schemas.openxmlformats.org/officeDocument/2006/math">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𝟏</m:t>
                    </m:r>
                    <m:r>
                      <a:rPr lang="en-US" altLang="zh-CN" sz="2400" b="1" i="1" dirty="0">
                        <a:latin typeface="Cambria Math" panose="02040503050406030204" pitchFamily="18" charset="0"/>
                        <a:ea typeface="微软雅黑" panose="020B0503020204020204" pitchFamily="34" charset="-122"/>
                        <a:cs typeface="Times New Roman" panose="02020603050405020304" pitchFamily="18" charset="0"/>
                        <a:sym typeface="Symbol" panose="05050102010706020507" pitchFamily="18" charset="2"/>
                      </a:rPr>
                      <m:t></m:t>
                    </m:r>
                    <m:r>
                      <a:rPr lang="en-US" altLang="zh-CN" sz="2400" b="1" i="1" dirty="0" smtClean="0">
                        <a:latin typeface="Cambria Math" panose="02040503050406030204" pitchFamily="18" charset="0"/>
                        <a:ea typeface="微软雅黑" panose="020B0503020204020204" pitchFamily="34" charset="-122"/>
                        <a:cs typeface="Times New Roman" panose="02020603050405020304" pitchFamily="18" charset="0"/>
                        <a:sym typeface="Symbol" panose="05050102010706020507" pitchFamily="18" charset="2"/>
                      </a:rPr>
                      <m:t> </m:t>
                    </m:r>
                    <m:r>
                      <a:rPr lang="en-US" altLang="zh-CN" sz="2400" b="1" i="1" dirty="0" err="1" smtClean="0">
                        <a:effectLst/>
                        <a:latin typeface="Cambria Math" panose="02040503050406030204" pitchFamily="18" charset="0"/>
                        <a:ea typeface="微软雅黑" panose="020B0503020204020204" pitchFamily="34" charset="-122"/>
                        <a:cs typeface="Times New Roman" panose="02020603050405020304" pitchFamily="18" charset="0"/>
                      </a:rPr>
                      <m:t>𝒊</m:t>
                    </m:r>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 </m:t>
                    </m:r>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sym typeface="Symbol" panose="05050102010706020507" pitchFamily="18" charset="2"/>
                      </a:rPr>
                      <m:t></m:t>
                    </m:r>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 </m:t>
                    </m:r>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𝒏</m:t>
                    </m:r>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  </m:t>
                    </m:r>
                  </m:oMath>
                </a14:m>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indent="0">
                  <a:lnSpc>
                    <a:spcPct val="125000"/>
                  </a:lnSpc>
                  <a:spcBef>
                    <a:spcPts val="0"/>
                  </a:spcBef>
                  <a:buNone/>
                </a:pP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若</a:t>
                </a:r>
                <a14:m>
                  <m:oMath xmlns:m="http://schemas.openxmlformats.org/officeDocument/2006/math">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m:t>
                    </m:r>
                    <m:sSub>
                      <m:sSubPr>
                        <m:ctrlPr>
                          <a:rPr lang="zh-CN" altLang="zh-CN" sz="2400" b="1" i="1" dirty="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1" i="1" dirty="0">
                            <a:latin typeface="Cambria Math" panose="02040503050406030204" pitchFamily="18" charset="0"/>
                            <a:ea typeface="微软雅黑" panose="020B0503020204020204" pitchFamily="34" charset="-122"/>
                            <a:cs typeface="Times New Roman" panose="02020603050405020304" pitchFamily="18" charset="0"/>
                          </a:rPr>
                          <m:t>𝑷</m:t>
                        </m:r>
                      </m:e>
                      <m:sub>
                        <m:r>
                          <a:rPr lang="en-US" altLang="zh-CN" sz="2400" b="1" i="1" dirty="0" smtClean="0">
                            <a:latin typeface="Cambria Math" panose="02040503050406030204" pitchFamily="18" charset="0"/>
                            <a:ea typeface="微软雅黑" panose="020B0503020204020204" pitchFamily="34" charset="-122"/>
                            <a:cs typeface="Times New Roman" panose="02020603050405020304" pitchFamily="18" charset="0"/>
                          </a:rPr>
                          <m:t>𝒎</m:t>
                        </m:r>
                      </m:sub>
                    </m:sSub>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 = </m:t>
                    </m:r>
                    <m:r>
                      <m:rPr>
                        <m:sty m:val="p"/>
                      </m:rP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max</m:t>
                    </m:r>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 </m:t>
                    </m:r>
                    <m:r>
                      <a:rPr lang="en-US" altLang="zh-CN" sz="2400" b="1" i="1" dirty="0" err="1" smtClean="0">
                        <a:effectLst/>
                        <a:latin typeface="Cambria Math" panose="02040503050406030204" pitchFamily="18" charset="0"/>
                        <a:ea typeface="微软雅黑" panose="020B0503020204020204" pitchFamily="34" charset="-122"/>
                        <a:cs typeface="Times New Roman" panose="02020603050405020304" pitchFamily="18" charset="0"/>
                      </a:rPr>
                      <m:t>𝑷</m:t>
                    </m:r>
                    <m:r>
                      <a:rPr lang="en-US" altLang="zh-CN" sz="2400" b="1" i="1" baseline="-25000" dirty="0" err="1" smtClean="0">
                        <a:effectLst/>
                        <a:latin typeface="Cambria Math" panose="02040503050406030204" pitchFamily="18" charset="0"/>
                        <a:ea typeface="微软雅黑" panose="020B0503020204020204" pitchFamily="34" charset="-122"/>
                        <a:cs typeface="Times New Roman" panose="02020603050405020304" pitchFamily="18" charset="0"/>
                      </a:rPr>
                      <m:t>𝟏</m:t>
                    </m:r>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 |</m:t>
                    </m:r>
                    <m:r>
                      <a:rPr lang="zh-CN"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m:t>
                    </m:r>
                    <m:r>
                      <a:rPr lang="zh-CN"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m:t>
                    </m:r>
                    <m:r>
                      <a:rPr lang="zh-CN"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 </m:t>
                    </m:r>
                    <m:r>
                      <a:rPr lang="en-US" altLang="zh-CN" sz="2400" b="1" i="1" dirty="0" err="1" smtClean="0">
                        <a:effectLst/>
                        <a:latin typeface="Cambria Math" panose="02040503050406030204" pitchFamily="18" charset="0"/>
                        <a:ea typeface="微软雅黑" panose="020B0503020204020204" pitchFamily="34" charset="-122"/>
                        <a:cs typeface="Times New Roman" panose="02020603050405020304" pitchFamily="18" charset="0"/>
                      </a:rPr>
                      <m:t>𝑷</m:t>
                    </m:r>
                    <m:r>
                      <a:rPr lang="en-US" altLang="zh-CN" sz="2400" b="1" i="1" baseline="-25000" dirty="0" err="1" smtClean="0">
                        <a:effectLst/>
                        <a:latin typeface="Cambria Math" panose="02040503050406030204" pitchFamily="18" charset="0"/>
                        <a:ea typeface="微软雅黑" panose="020B0503020204020204" pitchFamily="34" charset="-122"/>
                        <a:cs typeface="Times New Roman" panose="02020603050405020304" pitchFamily="18" charset="0"/>
                      </a:rPr>
                      <m:t>𝒏</m:t>
                    </m:r>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 |} </m:t>
                    </m:r>
                  </m:oMath>
                </a14:m>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，则：对</a:t>
                </a:r>
                <a14:m>
                  <m:oMath xmlns:m="http://schemas.openxmlformats.org/officeDocument/2006/math">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sym typeface="Symbol" panose="05050102010706020507" pitchFamily="18" charset="2"/>
                      </a:rPr>
                      <m:t></m:t>
                    </m:r>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 </m:t>
                    </m:r>
                    <m:r>
                      <a:rPr lang="en-US" altLang="zh-CN" sz="2400" b="1" i="1" dirty="0" err="1" smtClean="0">
                        <a:effectLst/>
                        <a:latin typeface="Cambria Math" panose="02040503050406030204" pitchFamily="18" charset="0"/>
                        <a:ea typeface="微软雅黑" panose="020B0503020204020204" pitchFamily="34" charset="-122"/>
                        <a:cs typeface="Times New Roman" panose="02020603050405020304" pitchFamily="18" charset="0"/>
                      </a:rPr>
                      <m:t>𝒊</m:t>
                    </m:r>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 </m:t>
                    </m:r>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sym typeface="Symbol" panose="05050102010706020507" pitchFamily="18" charset="2"/>
                      </a:rPr>
                      <m:t></m:t>
                    </m:r>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 {</m:t>
                    </m:r>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𝟏</m:t>
                    </m:r>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 , </m:t>
                    </m:r>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𝟐</m:t>
                    </m:r>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 , … , </m:t>
                    </m:r>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𝒎</m:t>
                    </m:r>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𝟏</m:t>
                    </m:r>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都</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有</a:t>
                </a:r>
                <a14:m>
                  <m:oMath xmlns:m="http://schemas.openxmlformats.org/officeDocument/2006/math">
                    <m:r>
                      <a:rPr lang="en-US" altLang="zh-CN" sz="2400" b="1" i="1" dirty="0">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1" i="1" dirty="0" err="1">
                        <a:latin typeface="Cambria Math" panose="02040503050406030204" pitchFamily="18" charset="0"/>
                        <a:ea typeface="微软雅黑" panose="020B0503020204020204" pitchFamily="34" charset="-122"/>
                        <a:cs typeface="Times New Roman" panose="02020603050405020304" pitchFamily="18" charset="0"/>
                      </a:rPr>
                      <m:t>𝑷</m:t>
                    </m:r>
                    <m:r>
                      <a:rPr lang="en-US" altLang="zh-CN" sz="2400" b="1" i="1" baseline="-25000" dirty="0">
                        <a:latin typeface="Cambria Math" panose="02040503050406030204" pitchFamily="18" charset="0"/>
                        <a:ea typeface="微软雅黑" panose="020B0503020204020204" pitchFamily="34" charset="-122"/>
                        <a:cs typeface="Times New Roman" panose="02020603050405020304" pitchFamily="18" charset="0"/>
                      </a:rPr>
                      <m:t>𝒊</m:t>
                    </m:r>
                    <m:r>
                      <a:rPr lang="en-US" altLang="zh-CN" sz="2400" b="1" i="1" dirty="0">
                        <a:latin typeface="Cambria Math" panose="02040503050406030204" pitchFamily="18" charset="0"/>
                        <a:ea typeface="微软雅黑" panose="020B0503020204020204" pitchFamily="34" charset="-122"/>
                        <a:cs typeface="Times New Roman" panose="02020603050405020304" pitchFamily="18" charset="0"/>
                      </a:rPr>
                      <m:t> | </m:t>
                    </m:r>
                    <m:r>
                      <a:rPr lang="en-US" altLang="zh-CN" sz="2400" b="1" i="1" dirty="0">
                        <a:latin typeface="Cambria Math" panose="02040503050406030204" pitchFamily="18" charset="0"/>
                        <a:ea typeface="微软雅黑" panose="020B0503020204020204" pitchFamily="34" charset="-122"/>
                        <a:cs typeface="Times New Roman" panose="02020603050405020304" pitchFamily="18" charset="0"/>
                        <a:sym typeface="Symbol" panose="05050102010706020507" pitchFamily="18" charset="2"/>
                      </a:rPr>
                      <m:t></m:t>
                    </m:r>
                    <m:r>
                      <a:rPr lang="en-US" altLang="zh-CN" sz="2400" b="1" i="1" dirty="0">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400" b="1"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1" i="1" dirty="0" smtClean="0">
                            <a:latin typeface="Cambria Math" panose="02040503050406030204" pitchFamily="18" charset="0"/>
                            <a:ea typeface="微软雅黑" panose="020B0503020204020204" pitchFamily="34" charset="-122"/>
                            <a:cs typeface="Times New Roman" panose="02020603050405020304" pitchFamily="18" charset="0"/>
                          </a:rPr>
                          <m:t>𝑷</m:t>
                        </m:r>
                      </m:e>
                      <m:sub>
                        <m:r>
                          <a:rPr lang="en-US" altLang="zh-CN" sz="2400" b="1" i="1" dirty="0" smtClean="0">
                            <a:latin typeface="Cambria Math" panose="02040503050406030204" pitchFamily="18" charset="0"/>
                            <a:ea typeface="微软雅黑" panose="020B0503020204020204" pitchFamily="34" charset="-122"/>
                            <a:cs typeface="Times New Roman" panose="02020603050405020304" pitchFamily="18" charset="0"/>
                          </a:rPr>
                          <m:t>𝒊</m:t>
                        </m:r>
                        <m:r>
                          <a:rPr lang="en-US" altLang="zh-CN" sz="2400" b="1" i="1" dirty="0"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1" i="1" dirty="0" smtClean="0">
                            <a:latin typeface="Cambria Math" panose="02040503050406030204" pitchFamily="18" charset="0"/>
                            <a:ea typeface="微软雅黑" panose="020B0503020204020204" pitchFamily="34" charset="-122"/>
                            <a:cs typeface="Times New Roman" panose="02020603050405020304" pitchFamily="18" charset="0"/>
                          </a:rPr>
                          <m:t>𝟏</m:t>
                        </m:r>
                      </m:sub>
                    </m:sSub>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 </m:t>
                    </m:r>
                  </m:oMath>
                </a14:m>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；对</a:t>
                </a:r>
                <a14:m>
                  <m:oMath xmlns:m="http://schemas.openxmlformats.org/officeDocument/2006/math">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sym typeface="Symbol" panose="05050102010706020507" pitchFamily="18" charset="2"/>
                      </a:rPr>
                      <m:t></m:t>
                    </m:r>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 </m:t>
                    </m:r>
                    <m:r>
                      <a:rPr lang="en-US" altLang="zh-CN" sz="2400" b="1" i="1" dirty="0" err="1" smtClean="0">
                        <a:effectLst/>
                        <a:latin typeface="Cambria Math" panose="02040503050406030204" pitchFamily="18" charset="0"/>
                        <a:ea typeface="微软雅黑" panose="020B0503020204020204" pitchFamily="34" charset="-122"/>
                        <a:cs typeface="Times New Roman" panose="02020603050405020304" pitchFamily="18" charset="0"/>
                      </a:rPr>
                      <m:t>𝒊</m:t>
                    </m:r>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 </m:t>
                    </m:r>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sym typeface="Symbol" panose="05050102010706020507" pitchFamily="18" charset="2"/>
                      </a:rPr>
                      <m:t></m:t>
                    </m:r>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 {</m:t>
                    </m:r>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𝒎</m:t>
                    </m:r>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 , </m:t>
                    </m:r>
                    <m:r>
                      <a:rPr lang="en-US" altLang="zh-CN" sz="2400" b="1" i="1" dirty="0" err="1" smtClean="0">
                        <a:effectLst/>
                        <a:latin typeface="Cambria Math" panose="02040503050406030204" pitchFamily="18" charset="0"/>
                        <a:ea typeface="微软雅黑" panose="020B0503020204020204" pitchFamily="34" charset="-122"/>
                        <a:cs typeface="Times New Roman" panose="02020603050405020304" pitchFamily="18" charset="0"/>
                      </a:rPr>
                      <m:t>𝒎</m:t>
                    </m:r>
                    <m:r>
                      <a:rPr lang="en-US" altLang="zh-CN" sz="2400" b="1" i="1" dirty="0" err="1" smtClean="0">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1" i="1" dirty="0" err="1" smtClean="0">
                        <a:effectLst/>
                        <a:latin typeface="Cambria Math" panose="02040503050406030204" pitchFamily="18" charset="0"/>
                        <a:ea typeface="微软雅黑" panose="020B0503020204020204" pitchFamily="34" charset="-122"/>
                        <a:cs typeface="Times New Roman" panose="02020603050405020304" pitchFamily="18" charset="0"/>
                      </a:rPr>
                      <m:t>𝟏</m:t>
                    </m:r>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 , </m:t>
                    </m:r>
                    <m:r>
                      <a:rPr lang="zh-CN"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 , </m:t>
                    </m:r>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𝒏</m:t>
                    </m:r>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𝟏</m:t>
                    </m:r>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都</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有</a:t>
                </a:r>
                <a14:m>
                  <m:oMath xmlns:m="http://schemas.openxmlformats.org/officeDocument/2006/math">
                    <m:r>
                      <a:rPr lang="en-US" altLang="zh-CN" sz="2400" b="1" i="1" dirty="0">
                        <a:latin typeface="Cambria Math" panose="02040503050406030204" pitchFamily="18" charset="0"/>
                        <a:ea typeface="微软雅黑" panose="020B0503020204020204" pitchFamily="34" charset="-122"/>
                        <a:cs typeface="Times New Roman" panose="02020603050405020304" pitchFamily="18" charset="0"/>
                      </a:rPr>
                      <m:t>| </m:t>
                    </m:r>
                    <m:sSub>
                      <m:sSubPr>
                        <m:ctrlPr>
                          <a:rPr lang="zh-CN" altLang="zh-CN" sz="2400" b="1" i="1" dirty="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1" i="1" dirty="0">
                            <a:latin typeface="Cambria Math" panose="02040503050406030204" pitchFamily="18" charset="0"/>
                            <a:ea typeface="微软雅黑" panose="020B0503020204020204" pitchFamily="34" charset="-122"/>
                            <a:cs typeface="Times New Roman" panose="02020603050405020304" pitchFamily="18" charset="0"/>
                          </a:rPr>
                          <m:t>𝑷</m:t>
                        </m:r>
                      </m:e>
                      <m:sub>
                        <m:r>
                          <a:rPr lang="en-US" altLang="zh-CN" sz="2400" b="1" i="1" dirty="0">
                            <a:latin typeface="Cambria Math" panose="02040503050406030204" pitchFamily="18" charset="0"/>
                            <a:ea typeface="微软雅黑" panose="020B0503020204020204" pitchFamily="34" charset="-122"/>
                            <a:cs typeface="Times New Roman" panose="02020603050405020304" pitchFamily="18" charset="0"/>
                          </a:rPr>
                          <m:t>𝒊</m:t>
                        </m:r>
                      </m:sub>
                    </m:sSub>
                    <m:r>
                      <a:rPr lang="en-US" altLang="zh-CN" sz="2400" b="1" i="1" dirty="0">
                        <a:latin typeface="Cambria Math" panose="02040503050406030204" pitchFamily="18" charset="0"/>
                        <a:ea typeface="微软雅黑" panose="020B0503020204020204" pitchFamily="34" charset="-122"/>
                        <a:cs typeface="Times New Roman" panose="02020603050405020304" pitchFamily="18" charset="0"/>
                      </a:rPr>
                      <m:t> |</m:t>
                    </m:r>
                    <m:r>
                      <a:rPr lang="en-US" altLang="zh-CN" sz="2400" b="1"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1" i="1" dirty="0">
                        <a:latin typeface="Cambria Math" panose="02040503050406030204" pitchFamily="18" charset="0"/>
                        <a:ea typeface="微软雅黑" panose="020B0503020204020204" pitchFamily="34" charset="-122"/>
                        <a:cs typeface="Times New Roman" panose="02020603050405020304" pitchFamily="18" charset="0"/>
                      </a:rPr>
                      <m:t> |</m:t>
                    </m:r>
                    <m:sSub>
                      <m:sSubPr>
                        <m:ctrlPr>
                          <a:rPr lang="en-US" altLang="zh-CN" sz="2400" b="1" i="1" dirty="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1" i="1" dirty="0">
                            <a:latin typeface="Cambria Math" panose="02040503050406030204" pitchFamily="18" charset="0"/>
                            <a:ea typeface="微软雅黑" panose="020B0503020204020204" pitchFamily="34" charset="-122"/>
                            <a:cs typeface="Times New Roman" panose="02020603050405020304" pitchFamily="18" charset="0"/>
                          </a:rPr>
                          <m:t>𝑷</m:t>
                        </m:r>
                      </m:e>
                      <m:sub>
                        <m:r>
                          <a:rPr lang="en-US" altLang="zh-CN" sz="2400" b="1" i="1" dirty="0">
                            <a:latin typeface="Cambria Math" panose="02040503050406030204" pitchFamily="18" charset="0"/>
                            <a:ea typeface="微软雅黑" panose="020B0503020204020204" pitchFamily="34" charset="-122"/>
                            <a:cs typeface="Times New Roman" panose="02020603050405020304" pitchFamily="18" charset="0"/>
                          </a:rPr>
                          <m:t>𝒊</m:t>
                        </m:r>
                        <m:r>
                          <a:rPr lang="en-US" altLang="zh-CN" sz="2400" b="1" i="1" dirty="0">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1" i="1" dirty="0">
                            <a:latin typeface="Cambria Math" panose="02040503050406030204" pitchFamily="18" charset="0"/>
                            <a:ea typeface="微软雅黑" panose="020B0503020204020204" pitchFamily="34" charset="-122"/>
                            <a:cs typeface="Times New Roman" panose="02020603050405020304" pitchFamily="18" charset="0"/>
                          </a:rPr>
                          <m:t>𝟏</m:t>
                        </m:r>
                      </m:sub>
                    </m:sSub>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 </m:t>
                    </m:r>
                  </m:oMath>
                </a14:m>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5000"/>
                  </a:lnSpc>
                  <a:spcBef>
                    <a:spcPts val="0"/>
                  </a:spcBef>
                </a:pP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由此我们得到：</a:t>
                </a:r>
                <a:endParaRPr lang="zh-CN" altLang="zh-CN" sz="24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indent="0">
                  <a:lnSpc>
                    <a:spcPct val="125000"/>
                  </a:lnSpc>
                  <a:spcBef>
                    <a:spcPts val="600"/>
                  </a:spcBef>
                  <a:buNone/>
                </a:pPr>
                <a:r>
                  <a:rPr lang="zh-CN"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定义</a:t>
                </a:r>
                <a:r>
                  <a:rPr lang="en-US"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4. </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一组有序命题</a:t>
                </a:r>
                <a14:m>
                  <m:oMath xmlns:m="http://schemas.openxmlformats.org/officeDocument/2006/math">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𝑷</m:t>
                    </m:r>
                    <m:r>
                      <a:rPr lang="en-US" altLang="zh-CN" sz="2400" b="1" i="1" baseline="-25000" dirty="0" err="1" smtClean="0">
                        <a:effectLst/>
                        <a:latin typeface="Cambria Math" panose="02040503050406030204" pitchFamily="18" charset="0"/>
                        <a:ea typeface="微软雅黑" panose="020B0503020204020204" pitchFamily="34" charset="-122"/>
                        <a:cs typeface="Times New Roman" panose="02020603050405020304" pitchFamily="18" charset="0"/>
                      </a:rPr>
                      <m:t>𝟏</m:t>
                    </m:r>
                    <m:r>
                      <a:rPr lang="zh-CN"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1" i="1" dirty="0" err="1" smtClean="0">
                        <a:effectLst/>
                        <a:latin typeface="Cambria Math" panose="02040503050406030204" pitchFamily="18" charset="0"/>
                        <a:ea typeface="微软雅黑" panose="020B0503020204020204" pitchFamily="34" charset="-122"/>
                        <a:cs typeface="Times New Roman" panose="02020603050405020304" pitchFamily="18" charset="0"/>
                      </a:rPr>
                      <m:t>𝑷</m:t>
                    </m:r>
                    <m:r>
                      <a:rPr lang="en-US" altLang="zh-CN" sz="2400" b="1" i="1" baseline="-25000" dirty="0" err="1" smtClean="0">
                        <a:effectLst/>
                        <a:latin typeface="Cambria Math" panose="02040503050406030204" pitchFamily="18" charset="0"/>
                        <a:ea typeface="微软雅黑" panose="020B0503020204020204" pitchFamily="34" charset="-122"/>
                        <a:cs typeface="Times New Roman" panose="02020603050405020304" pitchFamily="18" charset="0"/>
                      </a:rPr>
                      <m:t>𝟐</m:t>
                    </m:r>
                    <m:r>
                      <a:rPr lang="zh-CN"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m:t>
                    </m:r>
                    <m:r>
                      <a:rPr lang="zh-CN"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m:t>
                    </m:r>
                    <m:r>
                      <a:rPr lang="zh-CN"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1" i="1" dirty="0" err="1" smtClean="0">
                        <a:effectLst/>
                        <a:latin typeface="Cambria Math" panose="02040503050406030204" pitchFamily="18" charset="0"/>
                        <a:ea typeface="微软雅黑" panose="020B0503020204020204" pitchFamily="34" charset="-122"/>
                        <a:cs typeface="Times New Roman" panose="02020603050405020304" pitchFamily="18" charset="0"/>
                      </a:rPr>
                      <m:t>𝑷</m:t>
                    </m:r>
                    <m:r>
                      <a:rPr lang="en-US" altLang="zh-CN" sz="2400" b="1" i="1" baseline="-25000" dirty="0" err="1" smtClean="0">
                        <a:effectLst/>
                        <a:latin typeface="Cambria Math" panose="02040503050406030204" pitchFamily="18" charset="0"/>
                        <a:ea typeface="微软雅黑" panose="020B0503020204020204" pitchFamily="34" charset="-122"/>
                        <a:cs typeface="Times New Roman" panose="02020603050405020304" pitchFamily="18" charset="0"/>
                      </a:rPr>
                      <m:t>𝒏</m:t>
                    </m:r>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 </m:t>
                    </m:r>
                  </m:oMath>
                </a14:m>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的真值</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1" i="1" dirty="0" err="1" smtClean="0">
                        <a:effectLst/>
                        <a:latin typeface="Cambria Math" panose="02040503050406030204" pitchFamily="18" charset="0"/>
                        <a:ea typeface="微软雅黑" panose="020B0503020204020204" pitchFamily="34" charset="-122"/>
                        <a:cs typeface="Times New Roman" panose="02020603050405020304" pitchFamily="18" charset="0"/>
                      </a:rPr>
                      <m:t>𝑷</m:t>
                    </m:r>
                    <m:r>
                      <a:rPr lang="en-US" altLang="zh-CN" sz="2400" b="1" i="1" baseline="-25000" dirty="0" err="1" smtClean="0">
                        <a:effectLst/>
                        <a:latin typeface="Cambria Math" panose="02040503050406030204" pitchFamily="18" charset="0"/>
                        <a:ea typeface="微软雅黑" panose="020B0503020204020204" pitchFamily="34" charset="-122"/>
                        <a:cs typeface="Times New Roman" panose="02020603050405020304" pitchFamily="18" charset="0"/>
                      </a:rPr>
                      <m:t>𝟏</m:t>
                    </m:r>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m:t>
                    </m:r>
                    <m:r>
                      <a:rPr lang="zh-CN"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1" i="1" dirty="0" err="1" smtClean="0">
                        <a:effectLst/>
                        <a:latin typeface="Cambria Math" panose="02040503050406030204" pitchFamily="18" charset="0"/>
                        <a:ea typeface="微软雅黑" panose="020B0503020204020204" pitchFamily="34" charset="-122"/>
                        <a:cs typeface="Times New Roman" panose="02020603050405020304" pitchFamily="18" charset="0"/>
                      </a:rPr>
                      <m:t>𝑷</m:t>
                    </m:r>
                    <m:r>
                      <a:rPr lang="en-US" altLang="zh-CN" sz="2400" b="1" i="1" baseline="-25000" dirty="0" err="1" smtClean="0">
                        <a:effectLst/>
                        <a:latin typeface="Cambria Math" panose="02040503050406030204" pitchFamily="18" charset="0"/>
                        <a:ea typeface="微软雅黑" panose="020B0503020204020204" pitchFamily="34" charset="-122"/>
                        <a:cs typeface="Times New Roman" panose="02020603050405020304" pitchFamily="18" charset="0"/>
                      </a:rPr>
                      <m:t>𝟐</m:t>
                    </m:r>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m:t>
                    </m:r>
                    <m:r>
                      <a:rPr lang="zh-CN"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m:t>
                    </m:r>
                    <m:r>
                      <a:rPr lang="zh-CN"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m:t>
                    </m:r>
                    <m:r>
                      <a:rPr lang="zh-CN"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1" i="1" dirty="0" err="1" smtClean="0">
                        <a:effectLst/>
                        <a:latin typeface="Cambria Math" panose="02040503050406030204" pitchFamily="18" charset="0"/>
                        <a:ea typeface="微软雅黑" panose="020B0503020204020204" pitchFamily="34" charset="-122"/>
                        <a:cs typeface="Times New Roman" panose="02020603050405020304" pitchFamily="18" charset="0"/>
                      </a:rPr>
                      <m:t>𝑷</m:t>
                    </m:r>
                    <m:r>
                      <a:rPr lang="en-US" altLang="zh-CN" sz="2400" b="1" i="1" baseline="-25000" dirty="0" err="1" smtClean="0">
                        <a:effectLst/>
                        <a:latin typeface="Cambria Math" panose="02040503050406030204" pitchFamily="18" charset="0"/>
                        <a:ea typeface="微软雅黑" panose="020B0503020204020204" pitchFamily="34" charset="-122"/>
                        <a:cs typeface="Times New Roman" panose="02020603050405020304" pitchFamily="18" charset="0"/>
                      </a:rPr>
                      <m:t>𝒏</m:t>
                    </m:r>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 </m:t>
                    </m:r>
                  </m:oMath>
                </a14:m>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应呈现出</a:t>
                </a:r>
                <a:r>
                  <a:rPr lang="zh-CN" altLang="zh-CN" sz="2400" b="1"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凸的性质</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，即对：任意</a:t>
                </a:r>
                <a14:m>
                  <m:oMath xmlns:m="http://schemas.openxmlformats.org/officeDocument/2006/math">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𝑷</m:t>
                    </m:r>
                    <m:r>
                      <a:rPr lang="en-US" altLang="zh-CN" sz="2400" b="1" i="1" baseline="-25000" dirty="0" smtClean="0">
                        <a:effectLst/>
                        <a:latin typeface="Cambria Math" panose="02040503050406030204" pitchFamily="18" charset="0"/>
                        <a:ea typeface="微软雅黑" panose="020B0503020204020204" pitchFamily="34" charset="-122"/>
                        <a:cs typeface="Times New Roman" panose="02020603050405020304" pitchFamily="18" charset="0"/>
                      </a:rPr>
                      <m:t>𝒊</m:t>
                    </m:r>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  </m:t>
                    </m:r>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sym typeface="Symbol" panose="05050102010706020507" pitchFamily="18" charset="2"/>
                      </a:rPr>
                      <m:t></m:t>
                    </m:r>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  </m:t>
                    </m:r>
                    <m:r>
                      <a:rPr lang="en-US" altLang="zh-CN" sz="2400" b="1" i="1" dirty="0" err="1" smtClean="0">
                        <a:effectLst/>
                        <a:latin typeface="Cambria Math" panose="02040503050406030204" pitchFamily="18" charset="0"/>
                        <a:ea typeface="微软雅黑" panose="020B0503020204020204" pitchFamily="34" charset="-122"/>
                        <a:cs typeface="Times New Roman" panose="02020603050405020304" pitchFamily="18" charset="0"/>
                      </a:rPr>
                      <m:t>𝑷</m:t>
                    </m:r>
                    <m:r>
                      <a:rPr lang="en-US" altLang="zh-CN" sz="2400" b="1" i="1" baseline="-25000" dirty="0" err="1" smtClean="0">
                        <a:effectLst/>
                        <a:latin typeface="Cambria Math" panose="02040503050406030204" pitchFamily="18" charset="0"/>
                        <a:ea typeface="微软雅黑" panose="020B0503020204020204" pitchFamily="34" charset="-122"/>
                        <a:cs typeface="Times New Roman" panose="02020603050405020304" pitchFamily="18" charset="0"/>
                      </a:rPr>
                      <m:t>𝒋</m:t>
                    </m:r>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  </m:t>
                    </m:r>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sym typeface="Symbol" panose="05050102010706020507" pitchFamily="18" charset="2"/>
                      </a:rPr>
                      <m:t></m:t>
                    </m:r>
                    <m:sSub>
                      <m:sSubPr>
                        <m:ctrlPr>
                          <a:rPr lang="zh-CN" altLang="zh-CN" sz="2400" b="1" i="1" dirty="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1" i="1" dirty="0">
                            <a:latin typeface="Cambria Math" panose="02040503050406030204" pitchFamily="18" charset="0"/>
                            <a:ea typeface="微软雅黑" panose="020B0503020204020204" pitchFamily="34" charset="-122"/>
                            <a:cs typeface="Times New Roman" panose="02020603050405020304" pitchFamily="18" charset="0"/>
                          </a:rPr>
                          <m:t>𝑷</m:t>
                        </m:r>
                      </m:e>
                      <m:sub>
                        <m:r>
                          <a:rPr lang="en-US" altLang="zh-CN" sz="2400" b="1" i="1" dirty="0" smtClean="0">
                            <a:latin typeface="Cambria Math" panose="02040503050406030204" pitchFamily="18" charset="0"/>
                            <a:ea typeface="微软雅黑" panose="020B0503020204020204" pitchFamily="34" charset="-122"/>
                            <a:cs typeface="Times New Roman" panose="02020603050405020304" pitchFamily="18" charset="0"/>
                          </a:rPr>
                          <m:t>𝒌</m:t>
                        </m:r>
                      </m:sub>
                    </m:sSub>
                    <m:r>
                      <a:rPr lang="en-US" altLang="zh-CN" sz="2400" b="1" i="1" dirty="0">
                        <a:latin typeface="Cambria Math" panose="02040503050406030204" pitchFamily="18" charset="0"/>
                        <a:ea typeface="微软雅黑" panose="020B0503020204020204" pitchFamily="34" charset="-122"/>
                        <a:cs typeface="Times New Roman" panose="02020603050405020304" pitchFamily="18" charset="0"/>
                      </a:rPr>
                      <m:t> </m:t>
                    </m:r>
                  </m:oMath>
                </a14:m>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都有</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1" i="1" dirty="0" err="1" smtClean="0">
                        <a:effectLst/>
                        <a:latin typeface="Cambria Math" panose="02040503050406030204" pitchFamily="18" charset="0"/>
                        <a:ea typeface="微软雅黑" panose="020B0503020204020204" pitchFamily="34" charset="-122"/>
                        <a:cs typeface="Times New Roman" panose="02020603050405020304" pitchFamily="18" charset="0"/>
                      </a:rPr>
                      <m:t>𝑷</m:t>
                    </m:r>
                    <m:r>
                      <a:rPr lang="en-US" altLang="zh-CN" sz="2400" b="1" i="1" baseline="-25000" dirty="0" err="1" smtClean="0">
                        <a:effectLst/>
                        <a:latin typeface="Cambria Math" panose="02040503050406030204" pitchFamily="18" charset="0"/>
                        <a:ea typeface="微软雅黑" panose="020B0503020204020204" pitchFamily="34" charset="-122"/>
                        <a:cs typeface="Times New Roman" panose="02020603050405020304" pitchFamily="18" charset="0"/>
                      </a:rPr>
                      <m:t>𝒋</m:t>
                    </m:r>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 | </m:t>
                    </m:r>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sym typeface="Symbol" panose="05050102010706020507" pitchFamily="18" charset="2"/>
                      </a:rPr>
                      <m:t></m:t>
                    </m:r>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  </m:t>
                    </m:r>
                    <m:r>
                      <m:rPr>
                        <m:sty m:val="p"/>
                      </m:rP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min</m:t>
                    </m:r>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1" i="1" dirty="0" err="1">
                        <a:latin typeface="Cambria Math" panose="02040503050406030204" pitchFamily="18" charset="0"/>
                        <a:ea typeface="微软雅黑" panose="020B0503020204020204" pitchFamily="34" charset="-122"/>
                        <a:cs typeface="Times New Roman" panose="02020603050405020304" pitchFamily="18" charset="0"/>
                      </a:rPr>
                      <m:t>𝑷</m:t>
                    </m:r>
                    <m:r>
                      <a:rPr lang="en-US" altLang="zh-CN" sz="2400" b="1" i="1" baseline="-25000" dirty="0" smtClean="0">
                        <a:latin typeface="Cambria Math" panose="02040503050406030204" pitchFamily="18" charset="0"/>
                        <a:ea typeface="微软雅黑" panose="020B0503020204020204" pitchFamily="34" charset="-122"/>
                        <a:cs typeface="Times New Roman" panose="02020603050405020304" pitchFamily="18" charset="0"/>
                      </a:rPr>
                      <m:t>𝒊</m:t>
                    </m:r>
                    <m:r>
                      <a:rPr lang="en-US" altLang="zh-CN" sz="2400" b="1" i="1" dirty="0">
                        <a:latin typeface="Cambria Math" panose="02040503050406030204" pitchFamily="18" charset="0"/>
                        <a:ea typeface="微软雅黑" panose="020B0503020204020204" pitchFamily="34" charset="-122"/>
                        <a:cs typeface="Times New Roman" panose="02020603050405020304" pitchFamily="18" charset="0"/>
                      </a:rPr>
                      <m:t> |</m:t>
                    </m:r>
                    <m:r>
                      <a:rPr lang="zh-CN"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1" i="1" dirty="0">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1" i="1" dirty="0" err="1">
                        <a:latin typeface="Cambria Math" panose="02040503050406030204" pitchFamily="18" charset="0"/>
                        <a:ea typeface="微软雅黑" panose="020B0503020204020204" pitchFamily="34" charset="-122"/>
                        <a:cs typeface="Times New Roman" panose="02020603050405020304" pitchFamily="18" charset="0"/>
                      </a:rPr>
                      <m:t>𝑷</m:t>
                    </m:r>
                    <m:r>
                      <a:rPr lang="en-US" altLang="zh-CN" sz="2400" b="1" i="1" baseline="-25000" dirty="0" smtClean="0">
                        <a:latin typeface="Cambria Math" panose="02040503050406030204" pitchFamily="18" charset="0"/>
                        <a:ea typeface="微软雅黑" panose="020B0503020204020204" pitchFamily="34" charset="-122"/>
                        <a:cs typeface="Times New Roman" panose="02020603050405020304" pitchFamily="18" charset="0"/>
                      </a:rPr>
                      <m:t>𝒌</m:t>
                    </m:r>
                    <m:r>
                      <a:rPr lang="en-US" altLang="zh-CN" sz="2400" b="1" i="1" dirty="0">
                        <a:latin typeface="Cambria Math" panose="02040503050406030204" pitchFamily="18" charset="0"/>
                        <a:ea typeface="微软雅黑" panose="020B0503020204020204" pitchFamily="34" charset="-122"/>
                        <a:cs typeface="Times New Roman" panose="02020603050405020304" pitchFamily="18" charset="0"/>
                      </a:rPr>
                      <m:t> |} </m:t>
                    </m:r>
                  </m:oMath>
                </a14:m>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成立。</a:t>
                </a:r>
                <a:endParaRPr lang="zh-CN" altLang="zh-CN" sz="24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nSpc>
                    <a:spcPct val="100000"/>
                  </a:lnSpc>
                  <a:spcBef>
                    <a:spcPts val="600"/>
                  </a:spcBef>
                </a:pPr>
                <a:endPar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25000"/>
                  </a:lnSpc>
                  <a:spcBef>
                    <a:spcPts val="600"/>
                  </a:spcBef>
                  <a:buNone/>
                </a:pPr>
                <a:endParaRPr lang="en-US" altLang="zh-CN" sz="2400" b="1"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FAA43BCC-C60C-44E6-A203-C635002B3E8F}"/>
                  </a:ext>
                </a:extLst>
              </p:cNvPr>
              <p:cNvSpPr>
                <a:spLocks noGrp="1" noRot="1" noChangeAspect="1" noMove="1" noResize="1" noEditPoints="1" noAdjustHandles="1" noChangeArrowheads="1" noChangeShapeType="1" noTextEdit="1"/>
              </p:cNvSpPr>
              <p:nvPr>
                <p:ph idx="1"/>
              </p:nvPr>
            </p:nvSpPr>
            <p:spPr>
              <a:xfrm>
                <a:off x="729275" y="1451946"/>
                <a:ext cx="11185973" cy="5406054"/>
              </a:xfrm>
              <a:blipFill>
                <a:blip r:embed="rId4"/>
                <a:stretch>
                  <a:fillRect l="-872" t="-902"/>
                </a:stretch>
              </a:blipFill>
            </p:spPr>
            <p:txBody>
              <a:bodyPr/>
              <a:lstStyle/>
              <a:p>
                <a:r>
                  <a:rPr lang="zh-CN" altLang="en-US">
                    <a:noFill/>
                  </a:rPr>
                  <a:t> </a:t>
                </a:r>
              </a:p>
            </p:txBody>
          </p:sp>
        </mc:Fallback>
      </mc:AlternateContent>
      <p:graphicFrame>
        <p:nvGraphicFramePr>
          <p:cNvPr id="9" name="对象 8">
            <a:extLst>
              <a:ext uri="{FF2B5EF4-FFF2-40B4-BE49-F238E27FC236}">
                <a16:creationId xmlns:a16="http://schemas.microsoft.com/office/drawing/2014/main" id="{93FFBF4D-4ADF-45BD-9549-257E912570B6}"/>
              </a:ext>
            </a:extLst>
          </p:cNvPr>
          <p:cNvGraphicFramePr>
            <a:graphicFrameLocks noChangeAspect="1"/>
          </p:cNvGraphicFramePr>
          <p:nvPr/>
        </p:nvGraphicFramePr>
        <p:xfrm>
          <a:off x="0" y="457200"/>
          <a:ext cx="114300" cy="204788"/>
        </p:xfrm>
        <a:graphic>
          <a:graphicData uri="http://schemas.openxmlformats.org/presentationml/2006/ole">
            <mc:AlternateContent xmlns:mc="http://schemas.openxmlformats.org/markup-compatibility/2006">
              <mc:Choice xmlns:v="urn:schemas-microsoft-com:vml" Requires="v">
                <p:oleObj spid="_x0000_s37985" r:id="rId5" imgW="114201" imgH="203024" progId="Equation.3">
                  <p:embed/>
                </p:oleObj>
              </mc:Choice>
              <mc:Fallback>
                <p:oleObj r:id="rId5" imgW="114201" imgH="203024" progId="Equation.3">
                  <p:embed/>
                  <p:pic>
                    <p:nvPicPr>
                      <p:cNvPr id="9" name="对象 8">
                        <a:extLst>
                          <a:ext uri="{FF2B5EF4-FFF2-40B4-BE49-F238E27FC236}">
                            <a16:creationId xmlns:a16="http://schemas.microsoft.com/office/drawing/2014/main" id="{93FFBF4D-4ADF-45BD-9549-257E912570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57200"/>
                        <a:ext cx="114300"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a:extLst>
              <a:ext uri="{FF2B5EF4-FFF2-40B4-BE49-F238E27FC236}">
                <a16:creationId xmlns:a16="http://schemas.microsoft.com/office/drawing/2014/main" id="{D247028B-A983-4313-9D04-264BA6EBC0F7}"/>
              </a:ext>
            </a:extLst>
          </p:cNvPr>
          <p:cNvGraphicFramePr>
            <a:graphicFrameLocks noChangeAspect="1"/>
          </p:cNvGraphicFramePr>
          <p:nvPr/>
        </p:nvGraphicFramePr>
        <p:xfrm>
          <a:off x="0" y="457200"/>
          <a:ext cx="114300" cy="204788"/>
        </p:xfrm>
        <a:graphic>
          <a:graphicData uri="http://schemas.openxmlformats.org/presentationml/2006/ole">
            <mc:AlternateContent xmlns:mc="http://schemas.openxmlformats.org/markup-compatibility/2006">
              <mc:Choice xmlns:v="urn:schemas-microsoft-com:vml" Requires="v">
                <p:oleObj spid="_x0000_s37986" r:id="rId7" imgW="114201" imgH="203024" progId="Equation.2">
                  <p:embed/>
                </p:oleObj>
              </mc:Choice>
              <mc:Fallback>
                <p:oleObj r:id="rId7" imgW="114201" imgH="203024" progId="Equation.2">
                  <p:embed/>
                  <p:pic>
                    <p:nvPicPr>
                      <p:cNvPr id="5" name="对象 4">
                        <a:extLst>
                          <a:ext uri="{FF2B5EF4-FFF2-40B4-BE49-F238E27FC236}">
                            <a16:creationId xmlns:a16="http://schemas.microsoft.com/office/drawing/2014/main" id="{D247028B-A983-4313-9D04-264BA6EBC0F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457200"/>
                        <a:ext cx="114300"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79242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8A9E2-1718-4A1C-9BBC-6F0D26D4471A}"/>
              </a:ext>
            </a:extLst>
          </p:cNvPr>
          <p:cNvSpPr>
            <a:spLocks noGrp="1"/>
          </p:cNvSpPr>
          <p:nvPr>
            <p:ph type="title"/>
          </p:nvPr>
        </p:nvSpPr>
        <p:spPr/>
        <p:txBody>
          <a:bodyPr/>
          <a:lstStyle/>
          <a:p>
            <a:r>
              <a:rPr lang="en-US" altLang="zh-CN" sz="4400" b="1" dirty="0">
                <a:solidFill>
                  <a:srgbClr val="0000FF"/>
                </a:solidFill>
                <a:effectLst/>
                <a:latin typeface="宋体" panose="02010600030101010101" pitchFamily="2" charset="-122"/>
                <a:ea typeface="宋体" panose="02010600030101010101" pitchFamily="2" charset="-122"/>
              </a:rPr>
              <a:t>1.</a:t>
            </a:r>
            <a:r>
              <a:rPr lang="zh-CN" altLang="en-US" sz="4400" b="1" dirty="0">
                <a:solidFill>
                  <a:srgbClr val="0000FF"/>
                </a:solidFill>
                <a:effectLst/>
                <a:latin typeface="黑体" panose="02010609060101010101" pitchFamily="49" charset="-122"/>
                <a:ea typeface="黑体" panose="02010609060101010101" pitchFamily="49" charset="-122"/>
              </a:rPr>
              <a:t>证据理论模型</a:t>
            </a:r>
            <a:endParaRPr lang="zh-CN" altLang="en-US" dirty="0"/>
          </a:p>
        </p:txBody>
      </p:sp>
      <p:sp>
        <p:nvSpPr>
          <p:cNvPr id="3" name="内容占位符 2">
            <a:extLst>
              <a:ext uri="{FF2B5EF4-FFF2-40B4-BE49-F238E27FC236}">
                <a16:creationId xmlns:a16="http://schemas.microsoft.com/office/drawing/2014/main" id="{FAA43BCC-C60C-44E6-A203-C635002B3E8F}"/>
              </a:ext>
            </a:extLst>
          </p:cNvPr>
          <p:cNvSpPr>
            <a:spLocks noGrp="1"/>
          </p:cNvSpPr>
          <p:nvPr>
            <p:ph idx="1"/>
          </p:nvPr>
        </p:nvSpPr>
        <p:spPr>
          <a:xfrm>
            <a:off x="838200" y="1564372"/>
            <a:ext cx="10515600" cy="5402489"/>
          </a:xfrm>
        </p:spPr>
        <p:txBody>
          <a:bodyPr>
            <a:normAutofit lnSpcReduction="10000"/>
          </a:bodyPr>
          <a:lstStyle/>
          <a:p>
            <a:pPr algn="just">
              <a:lnSpc>
                <a:spcPct val="150000"/>
              </a:lnSpc>
              <a:spcBef>
                <a:spcPts val="600"/>
              </a:spcBef>
            </a:pPr>
            <a:r>
              <a:rPr lang="zh-CN" altLang="en-US" b="1" dirty="0">
                <a:solidFill>
                  <a:srgbClr val="FF0000"/>
                </a:solidFill>
                <a:latin typeface="微软雅黑" panose="020B0503020204020204" pitchFamily="34" charset="-122"/>
                <a:ea typeface="微软雅黑" panose="020B0503020204020204" pitchFamily="34" charset="-122"/>
              </a:rPr>
              <a:t>辨别框架（</a:t>
            </a:r>
            <a:r>
              <a:rPr lang="en-US" altLang="zh-CN" b="1" dirty="0">
                <a:solidFill>
                  <a:srgbClr val="FF0000"/>
                </a:solidFill>
                <a:latin typeface="微软雅黑" panose="020B0503020204020204" pitchFamily="34" charset="-122"/>
                <a:ea typeface="微软雅黑" panose="020B0503020204020204" pitchFamily="34" charset="-122"/>
              </a:rPr>
              <a:t>Frames of Discernment</a:t>
            </a:r>
            <a:r>
              <a:rPr lang="zh-CN" altLang="en-US" b="1" dirty="0">
                <a:solidFill>
                  <a:srgbClr val="FF0000"/>
                </a:solidFill>
                <a:latin typeface="微软雅黑" panose="020B0503020204020204" pitchFamily="34" charset="-122"/>
                <a:ea typeface="微软雅黑" panose="020B0503020204020204" pitchFamily="34" charset="-122"/>
              </a:rPr>
              <a:t>）</a:t>
            </a:r>
            <a:endParaRPr lang="en-US" altLang="zh-CN" b="1" dirty="0">
              <a:solidFill>
                <a:srgbClr val="FF0000"/>
              </a:solidFill>
              <a:latin typeface="微软雅黑" panose="020B0503020204020204" pitchFamily="34" charset="-122"/>
              <a:ea typeface="微软雅黑" panose="020B0503020204020204" pitchFamily="34" charset="-122"/>
            </a:endParaRPr>
          </a:p>
          <a:p>
            <a:pPr indent="274320" algn="just">
              <a:lnSpc>
                <a:spcPct val="160000"/>
              </a:lnSpc>
              <a:spcBef>
                <a:spcPts val="600"/>
              </a:spcBef>
            </a:pP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D-S</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理论假定有一个用大写希腊字母 </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表示的环境（</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environment</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），该环境是一个具有互斥和可穷举元素的集合：</a:t>
            </a:r>
            <a:endParaRPr lang="zh-CN" altLang="zh-CN" sz="24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indent="0" algn="ctr">
              <a:lnSpc>
                <a:spcPct val="160000"/>
              </a:lnSpc>
              <a:spcBef>
                <a:spcPts val="600"/>
              </a:spcBef>
              <a:buNone/>
            </a:pP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 = { </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b="1" baseline="-25000" dirty="0">
                <a:effectLst/>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b="1" baseline="-25000" dirty="0">
                <a:effectLst/>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SymbolProp BT"/>
              </a:rPr>
              <a:t>…</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b="1" baseline="-25000" dirty="0">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 }</a:t>
            </a:r>
            <a:endParaRPr lang="zh-CN" altLang="zh-CN" sz="24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indent="274320" algn="just">
              <a:lnSpc>
                <a:spcPct val="160000"/>
              </a:lnSpc>
              <a:spcBef>
                <a:spcPts val="600"/>
              </a:spcBef>
            </a:pP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环境在集合论中又被称之为</a:t>
            </a:r>
            <a:r>
              <a:rPr lang="zh-CN"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论域</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the universe of discourse</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）。一些论域的例子可以是：</a:t>
            </a:r>
            <a:endParaRPr lang="zh-CN" altLang="zh-CN" sz="24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indent="0" algn="ctr">
              <a:lnSpc>
                <a:spcPct val="160000"/>
              </a:lnSpc>
              <a:spcBef>
                <a:spcPts val="0"/>
              </a:spcBef>
              <a:buNone/>
            </a:pPr>
            <a:r>
              <a:rPr lang="en-US"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 = { airliner , bomber , fighter }</a:t>
            </a:r>
            <a:endParaRPr lang="zh-CN" altLang="zh-CN" sz="24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indent="0" algn="ctr">
              <a:lnSpc>
                <a:spcPct val="160000"/>
              </a:lnSpc>
              <a:spcBef>
                <a:spcPts val="0"/>
              </a:spcBef>
              <a:buNone/>
            </a:pP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 = { red , green , blue , orange , yellow }</a:t>
            </a:r>
            <a:endParaRPr lang="zh-CN" altLang="zh-CN" sz="24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indent="0" algn="ctr">
              <a:lnSpc>
                <a:spcPct val="160000"/>
              </a:lnSpc>
              <a:spcBef>
                <a:spcPts val="0"/>
              </a:spcBef>
              <a:buNone/>
            </a:pP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 = { barn , grass , person , cow , car }</a:t>
            </a:r>
            <a:endParaRPr lang="zh-CN" altLang="zh-CN" sz="24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spcBef>
                <a:spcPts val="600"/>
              </a:spcBef>
            </a:pPr>
            <a:endParaRPr lang="zh-CN" altLang="en-US"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963457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8A9E2-1718-4A1C-9BBC-6F0D26D4471A}"/>
              </a:ext>
            </a:extLst>
          </p:cNvPr>
          <p:cNvSpPr>
            <a:spLocks noGrp="1"/>
          </p:cNvSpPr>
          <p:nvPr>
            <p:ph type="title"/>
          </p:nvPr>
        </p:nvSpPr>
        <p:spPr>
          <a:xfrm>
            <a:off x="838200" y="183696"/>
            <a:ext cx="10515600" cy="1325563"/>
          </a:xfrm>
        </p:spPr>
        <p:txBody>
          <a:bodyPr>
            <a:normAutofit fontScale="90000"/>
          </a:bodyPr>
          <a:lstStyle/>
          <a:p>
            <a:pPr>
              <a:lnSpc>
                <a:spcPct val="100000"/>
              </a:lnSpc>
            </a:pPr>
            <a:r>
              <a:rPr lang="en-US" altLang="zh-CN" sz="4400" b="1" dirty="0">
                <a:solidFill>
                  <a:srgbClr val="0000FF"/>
                </a:solidFill>
                <a:effectLst/>
                <a:latin typeface="宋体" panose="02010600030101010101" pitchFamily="2" charset="-122"/>
                <a:ea typeface="宋体" panose="02010600030101010101" pitchFamily="2" charset="-122"/>
              </a:rPr>
              <a:t>3.</a:t>
            </a:r>
            <a:r>
              <a:rPr lang="zh-CN" altLang="en-US" sz="4400" b="1" dirty="0">
                <a:solidFill>
                  <a:srgbClr val="0000FF"/>
                </a:solidFill>
                <a:effectLst/>
                <a:latin typeface="黑体" panose="02010609060101010101" pitchFamily="49" charset="-122"/>
                <a:ea typeface="黑体" panose="02010609060101010101" pitchFamily="49" charset="-122"/>
              </a:rPr>
              <a:t>一个新的简化证据理论模型</a:t>
            </a:r>
            <a:br>
              <a:rPr lang="en-US" altLang="zh-CN" sz="4400" b="1" dirty="0">
                <a:solidFill>
                  <a:srgbClr val="0000FF"/>
                </a:solidFill>
                <a:effectLst/>
                <a:latin typeface="黑体" panose="02010609060101010101" pitchFamily="49" charset="-122"/>
                <a:ea typeface="黑体" panose="02010609060101010101" pitchFamily="49" charset="-122"/>
              </a:rPr>
            </a:br>
            <a:r>
              <a:rPr lang="en-US" altLang="zh-CN" sz="4400" b="1" dirty="0">
                <a:solidFill>
                  <a:srgbClr val="0000FF"/>
                </a:solidFill>
                <a:effectLst/>
                <a:latin typeface="黑体" panose="02010609060101010101" pitchFamily="49" charset="-122"/>
                <a:ea typeface="黑体" panose="02010609060101010101" pitchFamily="49" charset="-122"/>
              </a:rPr>
              <a:t>  ——</a:t>
            </a:r>
            <a:r>
              <a:rPr lang="zh-CN" altLang="en-US" sz="4400" b="1" dirty="0">
                <a:solidFill>
                  <a:srgbClr val="0000FF"/>
                </a:solidFill>
                <a:effectLst/>
                <a:latin typeface="黑体" panose="02010609060101010101" pitchFamily="49" charset="-122"/>
                <a:ea typeface="黑体" panose="02010609060101010101" pitchFamily="49" charset="-122"/>
              </a:rPr>
              <a:t>凸函数证据理论模型</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AA43BCC-C60C-44E6-A203-C635002B3E8F}"/>
                  </a:ext>
                </a:extLst>
              </p:cNvPr>
              <p:cNvSpPr>
                <a:spLocks noGrp="1"/>
              </p:cNvSpPr>
              <p:nvPr>
                <p:ph idx="1"/>
              </p:nvPr>
            </p:nvSpPr>
            <p:spPr>
              <a:xfrm>
                <a:off x="249383" y="1451946"/>
                <a:ext cx="11942618" cy="5406054"/>
              </a:xfrm>
            </p:spPr>
            <p:txBody>
              <a:bodyPr>
                <a:noAutofit/>
              </a:bodyPr>
              <a:lstStyle/>
              <a:p>
                <a:pPr marL="0" indent="0">
                  <a:lnSpc>
                    <a:spcPct val="100000"/>
                  </a:lnSpc>
                  <a:spcBef>
                    <a:spcPts val="600"/>
                  </a:spcBef>
                  <a:buNone/>
                </a:pPr>
                <a:r>
                  <a:rPr lang="zh-CN" altLang="en-US"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具有凸函数性质的简化证据理论模型</a:t>
                </a:r>
                <a:endParaRPr lang="en-US" altLang="zh-CN"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5000"/>
                  </a:lnSpc>
                  <a:spcBef>
                    <a:spcPts val="600"/>
                  </a:spcBef>
                </a:pP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设</a:t>
                </a:r>
                <a14:m>
                  <m:oMath xmlns:m="http://schemas.openxmlformats.org/officeDocument/2006/math">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𝑺</m:t>
                    </m:r>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 = {</m:t>
                    </m:r>
                    <m:r>
                      <a:rPr lang="en-US" altLang="zh-CN" sz="2400" b="1" i="1" dirty="0" err="1" smtClean="0">
                        <a:effectLst/>
                        <a:latin typeface="Cambria Math" panose="02040503050406030204" pitchFamily="18" charset="0"/>
                        <a:ea typeface="微软雅黑" panose="020B0503020204020204" pitchFamily="34" charset="-122"/>
                        <a:cs typeface="Times New Roman" panose="02020603050405020304" pitchFamily="18" charset="0"/>
                      </a:rPr>
                      <m:t>𝒔</m:t>
                    </m:r>
                    <m:r>
                      <a:rPr lang="en-US" altLang="zh-CN" sz="2400" b="1" i="1" baseline="-25000" dirty="0" err="1" smtClean="0">
                        <a:effectLst/>
                        <a:latin typeface="Cambria Math" panose="02040503050406030204" pitchFamily="18" charset="0"/>
                        <a:ea typeface="微软雅黑" panose="020B0503020204020204" pitchFamily="34" charset="-122"/>
                        <a:cs typeface="Times New Roman" panose="02020603050405020304" pitchFamily="18" charset="0"/>
                      </a:rPr>
                      <m:t>𝟏</m:t>
                    </m:r>
                    <m:r>
                      <a:rPr lang="zh-CN"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1" i="1" dirty="0" err="1" smtClean="0">
                        <a:effectLst/>
                        <a:latin typeface="Cambria Math" panose="02040503050406030204" pitchFamily="18" charset="0"/>
                        <a:ea typeface="微软雅黑" panose="020B0503020204020204" pitchFamily="34" charset="-122"/>
                        <a:cs typeface="Times New Roman" panose="02020603050405020304" pitchFamily="18" charset="0"/>
                      </a:rPr>
                      <m:t>𝒔</m:t>
                    </m:r>
                    <m:r>
                      <a:rPr lang="en-US" altLang="zh-CN" sz="2400" b="1" i="1" baseline="-25000" dirty="0" err="1" smtClean="0">
                        <a:effectLst/>
                        <a:latin typeface="Cambria Math" panose="02040503050406030204" pitchFamily="18" charset="0"/>
                        <a:ea typeface="微软雅黑" panose="020B0503020204020204" pitchFamily="34" charset="-122"/>
                        <a:cs typeface="Times New Roman" panose="02020603050405020304" pitchFamily="18" charset="0"/>
                      </a:rPr>
                      <m:t>𝟐</m:t>
                    </m:r>
                    <m:r>
                      <a:rPr lang="zh-CN"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m:t>
                    </m:r>
                    <m:r>
                      <a:rPr lang="zh-CN"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m:t>
                    </m:r>
                    <m:r>
                      <a:rPr lang="zh-CN"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1" i="1" dirty="0" err="1" smtClean="0">
                        <a:effectLst/>
                        <a:latin typeface="Cambria Math" panose="02040503050406030204" pitchFamily="18" charset="0"/>
                        <a:ea typeface="微软雅黑" panose="020B0503020204020204" pitchFamily="34" charset="-122"/>
                        <a:cs typeface="Times New Roman" panose="02020603050405020304" pitchFamily="18" charset="0"/>
                      </a:rPr>
                      <m:t>𝒔</m:t>
                    </m:r>
                    <m:r>
                      <a:rPr lang="en-US" altLang="zh-CN" sz="2400" b="1" i="1" baseline="-25000" dirty="0" err="1" smtClean="0">
                        <a:effectLst/>
                        <a:latin typeface="Cambria Math" panose="02040503050406030204" pitchFamily="18" charset="0"/>
                        <a:ea typeface="微软雅黑" panose="020B0503020204020204" pitchFamily="34" charset="-122"/>
                        <a:cs typeface="Times New Roman" panose="02020603050405020304" pitchFamily="18" charset="0"/>
                      </a:rPr>
                      <m:t>𝒏</m:t>
                    </m:r>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a:t>
                </a:r>
                <a14:m>
                  <m:oMath xmlns:m="http://schemas.openxmlformats.org/officeDocument/2006/math">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𝑺</m:t>
                    </m:r>
                  </m:oMath>
                </a14:m>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表示一个概念，</a:t>
                </a:r>
                <a14:m>
                  <m:oMath xmlns:m="http://schemas.openxmlformats.org/officeDocument/2006/math">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𝒔</m:t>
                    </m:r>
                    <m:r>
                      <a:rPr lang="en-US" altLang="zh-CN" sz="2400" b="1" i="1" baseline="-25000" dirty="0" err="1" smtClean="0">
                        <a:effectLst/>
                        <a:latin typeface="Cambria Math" panose="02040503050406030204" pitchFamily="18" charset="0"/>
                        <a:ea typeface="微软雅黑" panose="020B0503020204020204" pitchFamily="34" charset="-122"/>
                        <a:cs typeface="Times New Roman" panose="02020603050405020304" pitchFamily="18" charset="0"/>
                      </a:rPr>
                      <m:t>𝟏</m:t>
                    </m:r>
                    <m:r>
                      <a:rPr lang="zh-CN"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1" i="1" dirty="0" err="1" smtClean="0">
                        <a:effectLst/>
                        <a:latin typeface="Cambria Math" panose="02040503050406030204" pitchFamily="18" charset="0"/>
                        <a:ea typeface="微软雅黑" panose="020B0503020204020204" pitchFamily="34" charset="-122"/>
                        <a:cs typeface="Times New Roman" panose="02020603050405020304" pitchFamily="18" charset="0"/>
                      </a:rPr>
                      <m:t>𝒔</m:t>
                    </m:r>
                    <m:r>
                      <a:rPr lang="en-US" altLang="zh-CN" sz="2400" b="1" i="1" baseline="-25000" dirty="0" err="1" smtClean="0">
                        <a:effectLst/>
                        <a:latin typeface="Cambria Math" panose="02040503050406030204" pitchFamily="18" charset="0"/>
                        <a:ea typeface="微软雅黑" panose="020B0503020204020204" pitchFamily="34" charset="-122"/>
                        <a:cs typeface="Times New Roman" panose="02020603050405020304" pitchFamily="18" charset="0"/>
                      </a:rPr>
                      <m:t>𝟐</m:t>
                    </m:r>
                    <m:r>
                      <a:rPr lang="zh-CN"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m:t>
                    </m:r>
                    <m:r>
                      <a:rPr lang="zh-CN"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m:t>
                    </m:r>
                    <m:r>
                      <a:rPr lang="zh-CN"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1" i="1" dirty="0" err="1" smtClean="0">
                        <a:effectLst/>
                        <a:latin typeface="Cambria Math" panose="02040503050406030204" pitchFamily="18" charset="0"/>
                        <a:ea typeface="微软雅黑" panose="020B0503020204020204" pitchFamily="34" charset="-122"/>
                        <a:cs typeface="Times New Roman" panose="02020603050405020304" pitchFamily="18" charset="0"/>
                      </a:rPr>
                      <m:t>𝒔</m:t>
                    </m:r>
                    <m:r>
                      <a:rPr lang="en-US" altLang="zh-CN" sz="2400" b="1" i="1" baseline="-25000" dirty="0" err="1" smtClean="0">
                        <a:effectLst/>
                        <a:latin typeface="Cambria Math" panose="02040503050406030204" pitchFamily="18" charset="0"/>
                        <a:ea typeface="微软雅黑" panose="020B0503020204020204" pitchFamily="34" charset="-122"/>
                        <a:cs typeface="Times New Roman" panose="02020603050405020304" pitchFamily="18" charset="0"/>
                      </a:rPr>
                      <m:t>𝒏</m:t>
                    </m:r>
                  </m:oMath>
                </a14:m>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是一组有序命题， 命题“</a:t>
                </a:r>
                <a14:m>
                  <m:oMath xmlns:m="http://schemas.openxmlformats.org/officeDocument/2006/math">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𝑺</m:t>
                    </m:r>
                  </m:oMath>
                </a14:m>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是</a:t>
                </a:r>
                <a14:m>
                  <m:oMath xmlns:m="http://schemas.openxmlformats.org/officeDocument/2006/math">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𝒔</m:t>
                    </m:r>
                    <m:r>
                      <a:rPr lang="en-US" altLang="zh-CN" sz="2400" b="1" i="1" baseline="-25000" dirty="0" err="1" smtClean="0">
                        <a:effectLst/>
                        <a:latin typeface="Cambria Math" panose="02040503050406030204" pitchFamily="18" charset="0"/>
                        <a:ea typeface="微软雅黑" panose="020B0503020204020204" pitchFamily="34" charset="-122"/>
                        <a:cs typeface="Times New Roman" panose="02020603050405020304" pitchFamily="18" charset="0"/>
                      </a:rPr>
                      <m:t>𝒊</m:t>
                    </m:r>
                  </m:oMath>
                </a14:m>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𝟏</m:t>
                    </m:r>
                    <m:r>
                      <a:rPr lang="en-US" altLang="zh-CN" sz="2400" b="1" i="1" dirty="0">
                        <a:latin typeface="Cambria Math" panose="02040503050406030204" pitchFamily="18" charset="0"/>
                        <a:ea typeface="微软雅黑" panose="020B0503020204020204" pitchFamily="34" charset="-122"/>
                        <a:cs typeface="Times New Roman" panose="02020603050405020304" pitchFamily="18" charset="0"/>
                        <a:sym typeface="Symbol" panose="05050102010706020507" pitchFamily="18" charset="2"/>
                      </a:rPr>
                      <m:t></m:t>
                    </m:r>
                    <m:r>
                      <a:rPr lang="en-US" altLang="zh-CN" sz="2400" b="1" i="1" dirty="0" err="1" smtClean="0">
                        <a:effectLst/>
                        <a:latin typeface="Cambria Math" panose="02040503050406030204" pitchFamily="18" charset="0"/>
                        <a:ea typeface="微软雅黑" panose="020B0503020204020204" pitchFamily="34" charset="-122"/>
                        <a:cs typeface="Times New Roman" panose="02020603050405020304" pitchFamily="18" charset="0"/>
                      </a:rPr>
                      <m:t>𝒊</m:t>
                    </m:r>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 </m:t>
                    </m:r>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sym typeface="Symbol" panose="05050102010706020507" pitchFamily="18" charset="2"/>
                      </a:rPr>
                      <m:t></m:t>
                    </m:r>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 </m:t>
                    </m:r>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𝒏</m:t>
                    </m:r>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 </m:t>
                    </m:r>
                  </m:oMath>
                </a14:m>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简写为</a:t>
                </a:r>
                <a14:m>
                  <m:oMath xmlns:m="http://schemas.openxmlformats.org/officeDocument/2006/math">
                    <m:r>
                      <a:rPr lang="en-US" altLang="zh-CN" sz="2400" b="1" i="1" dirty="0" smtClean="0">
                        <a:effectLst/>
                        <a:latin typeface="Cambria Math" panose="02040503050406030204" pitchFamily="18" charset="0"/>
                        <a:ea typeface="微软雅黑" panose="020B0503020204020204" pitchFamily="34" charset="-122"/>
                        <a:cs typeface="Times New Roman" panose="02020603050405020304" pitchFamily="18" charset="0"/>
                      </a:rPr>
                      <m:t>𝒔</m:t>
                    </m:r>
                    <m:r>
                      <a:rPr lang="en-US" altLang="zh-CN" sz="2400" b="1" i="1" baseline="-25000" dirty="0" err="1" smtClean="0">
                        <a:effectLst/>
                        <a:latin typeface="Cambria Math" panose="02040503050406030204" pitchFamily="18" charset="0"/>
                        <a:ea typeface="微软雅黑" panose="020B0503020204020204" pitchFamily="34" charset="-122"/>
                        <a:cs typeface="Times New Roman" panose="02020603050405020304" pitchFamily="18" charset="0"/>
                      </a:rPr>
                      <m:t>𝒊</m:t>
                    </m:r>
                  </m:oMath>
                </a14:m>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5000"/>
                  </a:lnSpc>
                  <a:spcBef>
                    <a:spcPts val="600"/>
                  </a:spcBef>
                </a:pPr>
                <a:r>
                  <a:rPr lang="zh-CN" altLang="zh-CN" sz="20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定义</a:t>
                </a:r>
                <a:r>
                  <a:rPr lang="en-US" altLang="zh-CN" sz="20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5.</a:t>
                </a:r>
                <a:r>
                  <a:rPr lang="en-US" altLang="zh-CN" sz="2000" b="1" dirty="0">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a:t>
                </a:r>
                <a14:m>
                  <m:oMath xmlns:m="http://schemas.openxmlformats.org/officeDocument/2006/math">
                    <m:r>
                      <a:rPr lang="en-US" altLang="zh-CN" sz="2000" b="1" i="1" dirty="0" smtClean="0">
                        <a:effectLst/>
                        <a:latin typeface="Cambria Math" panose="02040503050406030204" pitchFamily="18" charset="0"/>
                        <a:ea typeface="宋体" panose="02010600030101010101" pitchFamily="2" charset="-122"/>
                        <a:cs typeface="Times New Roman" panose="02020603050405020304" pitchFamily="18" charset="0"/>
                        <a:sym typeface="Symbol" panose="05050102010706020507" pitchFamily="18" charset="2"/>
                      </a:rPr>
                      <m:t></m:t>
                    </m:r>
                    <m:r>
                      <a:rPr lang="en-US" altLang="zh-CN" sz="2000" b="1" i="1" dirty="0" smtClean="0">
                        <a:effectLst/>
                        <a:latin typeface="Cambria Math" panose="02040503050406030204" pitchFamily="18" charset="0"/>
                        <a:ea typeface="宋体" panose="02010600030101010101" pitchFamily="2" charset="-122"/>
                      </a:rPr>
                      <m:t> = { </m:t>
                    </m:r>
                    <m:r>
                      <a:rPr lang="zh-CN" altLang="en-US" sz="2000" b="1" i="1" dirty="0" smtClean="0">
                        <a:effectLst/>
                        <a:latin typeface="Cambria Math" panose="02040503050406030204" pitchFamily="18" charset="0"/>
                        <a:ea typeface="宋体" panose="02010600030101010101" pitchFamily="2" charset="-122"/>
                      </a:rPr>
                      <m:t>𝝁</m:t>
                    </m:r>
                    <m:r>
                      <a:rPr lang="en-US" altLang="zh-CN" sz="2000" b="1" i="1" dirty="0" smtClean="0">
                        <a:effectLst/>
                        <a:latin typeface="Cambria Math" panose="02040503050406030204" pitchFamily="18" charset="0"/>
                        <a:ea typeface="宋体" panose="02010600030101010101" pitchFamily="2" charset="-122"/>
                      </a:rPr>
                      <m:t> </m:t>
                    </m:r>
                    <m:r>
                      <a:rPr lang="en-US" altLang="zh-CN" sz="2000" b="1" i="1" dirty="0" smtClean="0">
                        <a:effectLst/>
                        <a:latin typeface="Cambria Math" panose="02040503050406030204" pitchFamily="18" charset="0"/>
                        <a:ea typeface="宋体" panose="02010600030101010101" pitchFamily="2" charset="-122"/>
                        <a:cs typeface="Times New Roman" panose="02020603050405020304" pitchFamily="18" charset="0"/>
                        <a:sym typeface="Symbol" panose="05050102010706020507" pitchFamily="18" charset="2"/>
                      </a:rPr>
                      <m:t></m:t>
                    </m:r>
                    <m:r>
                      <a:rPr lang="en-US" altLang="zh-CN" sz="2000" b="1" i="1" dirty="0" smtClean="0">
                        <a:effectLst/>
                        <a:latin typeface="Cambria Math" panose="02040503050406030204" pitchFamily="18" charset="0"/>
                        <a:ea typeface="宋体" panose="02010600030101010101" pitchFamily="2" charset="-122"/>
                      </a:rPr>
                      <m:t> </m:t>
                    </m:r>
                    <m:r>
                      <a:rPr lang="zh-CN" altLang="en-US" sz="2000" b="1" i="1" dirty="0" smtClean="0">
                        <a:effectLst/>
                        <a:latin typeface="Cambria Math" panose="02040503050406030204" pitchFamily="18" charset="0"/>
                        <a:ea typeface="宋体" panose="02010600030101010101" pitchFamily="2" charset="-122"/>
                      </a:rPr>
                      <m:t>𝝁</m:t>
                    </m:r>
                    <m:r>
                      <a:rPr lang="en-US" altLang="zh-CN" sz="2000" b="1" i="1" dirty="0" smtClean="0">
                        <a:effectLst/>
                        <a:latin typeface="Cambria Math" panose="02040503050406030204" pitchFamily="18" charset="0"/>
                        <a:ea typeface="宋体" panose="02010600030101010101" pitchFamily="2" charset="-122"/>
                      </a:rPr>
                      <m:t> </m:t>
                    </m:r>
                    <m:r>
                      <a:rPr lang="zh-CN" altLang="en-US" sz="2000" b="1" i="1" dirty="0">
                        <a:latin typeface="Cambria Math" panose="02040503050406030204" pitchFamily="18" charset="0"/>
                        <a:ea typeface="宋体" panose="02010600030101010101" pitchFamily="2" charset="-122"/>
                      </a:rPr>
                      <m:t>是</m:t>
                    </m:r>
                    <m:sSup>
                      <m:sSupPr>
                        <m:ctrlPr>
                          <a:rPr lang="en-US" altLang="zh-CN" sz="2000" b="1" i="1" smtClean="0">
                            <a:latin typeface="Cambria Math" panose="02040503050406030204" pitchFamily="18" charset="0"/>
                          </a:rPr>
                        </m:ctrlPr>
                      </m:sSupPr>
                      <m:e>
                        <m:r>
                          <a:rPr lang="en-US" altLang="zh-CN" sz="2000" b="1" i="1">
                            <a:latin typeface="Cambria Math" panose="02040503050406030204" pitchFamily="18" charset="0"/>
                          </a:rPr>
                          <m:t>𝟐</m:t>
                        </m:r>
                      </m:e>
                      <m:sup>
                        <m:r>
                          <a:rPr lang="en-US" altLang="zh-CN" sz="2000" b="1" i="1">
                            <a:latin typeface="Cambria Math" panose="02040503050406030204" pitchFamily="18" charset="0"/>
                          </a:rPr>
                          <m:t>𝑺</m:t>
                        </m:r>
                      </m:sup>
                    </m:sSup>
                    <m:r>
                      <a:rPr lang="en-US" altLang="zh-CN" sz="2000" b="1" i="1" smtClean="0">
                        <a:latin typeface="Cambria Math" panose="02040503050406030204" pitchFamily="18" charset="0"/>
                        <a:ea typeface="Cambria Math" panose="02040503050406030204" pitchFamily="18" charset="0"/>
                      </a:rPr>
                      <m:t>∪</m:t>
                    </m:r>
                    <m:d>
                      <m:dPr>
                        <m:begChr m:val="{"/>
                        <m:endChr m:val="}"/>
                        <m:ctrlPr>
                          <a:rPr lang="en-US" altLang="zh-CN" sz="2000" b="1" i="1" smtClean="0">
                            <a:latin typeface="Cambria Math" panose="02040503050406030204" pitchFamily="18" charset="0"/>
                            <a:ea typeface="Cambria Math" panose="02040503050406030204" pitchFamily="18" charset="0"/>
                          </a:rPr>
                        </m:ctrlPr>
                      </m:dPr>
                      <m:e>
                        <m:acc>
                          <m:accPr>
                            <m:chr m:val="̅"/>
                            <m:ctrlPr>
                              <a:rPr lang="en-US" altLang="zh-CN" sz="2000" b="1" i="1">
                                <a:latin typeface="Cambria Math" panose="02040503050406030204" pitchFamily="18" charset="0"/>
                                <a:ea typeface="Cambria Math" panose="02040503050406030204" pitchFamily="18" charset="0"/>
                              </a:rPr>
                            </m:ctrlPr>
                          </m:accPr>
                          <m:e>
                            <m:r>
                              <a:rPr lang="en-US" altLang="zh-CN" sz="2000" b="1" i="1">
                                <a:latin typeface="Cambria Math" panose="02040503050406030204" pitchFamily="18" charset="0"/>
                                <a:ea typeface="Cambria Math" panose="02040503050406030204" pitchFamily="18" charset="0"/>
                              </a:rPr>
                              <m:t>𝑺</m:t>
                            </m:r>
                          </m:e>
                        </m:acc>
                      </m:e>
                    </m:d>
                    <m:r>
                      <a:rPr lang="zh-CN" altLang="en-US" sz="2000" b="1" i="1">
                        <a:latin typeface="Cambria Math" panose="02040503050406030204" pitchFamily="18" charset="0"/>
                        <a:ea typeface="Cambria Math" panose="02040503050406030204" pitchFamily="18" charset="0"/>
                      </a:rPr>
                      <m:t>上的</m:t>
                    </m:r>
                    <m:r>
                      <a:rPr lang="zh-CN" altLang="en-US" sz="2000" b="1" i="1" dirty="0" smtClean="0">
                        <a:latin typeface="Cambria Math" panose="02040503050406030204" pitchFamily="18" charset="0"/>
                        <a:ea typeface="Cambria Math" panose="02040503050406030204" pitchFamily="18" charset="0"/>
                      </a:rPr>
                      <m:t>基本支持函数</m:t>
                    </m:r>
                    <m:r>
                      <a:rPr lang="en-US" altLang="zh-CN" sz="2000" b="1" i="1" dirty="0" smtClean="0">
                        <a:latin typeface="Cambria Math" panose="02040503050406030204" pitchFamily="18" charset="0"/>
                        <a:ea typeface="Cambria Math" panose="02040503050406030204" pitchFamily="18" charset="0"/>
                      </a:rPr>
                      <m:t> </m:t>
                    </m:r>
                    <m:r>
                      <a:rPr lang="en-US" altLang="zh-CN" sz="2000" b="1" i="1" dirty="0">
                        <a:latin typeface="Cambria Math" panose="02040503050406030204" pitchFamily="18" charset="0"/>
                        <a:ea typeface="Cambria Math" panose="02040503050406030204" pitchFamily="18" charset="0"/>
                      </a:rPr>
                      <m:t>}</m:t>
                    </m:r>
                  </m:oMath>
                </a14:m>
                <a:r>
                  <a:rPr lang="zh-CN" altLang="zh-CN" sz="2000" b="1" dirty="0">
                    <a:latin typeface="Times New Roman" panose="02020603050405020304" pitchFamily="18" charset="0"/>
                    <a:ea typeface="微软雅黑" panose="020B0503020204020204" pitchFamily="34" charset="-122"/>
                    <a:cs typeface="Times New Roman" panose="02020603050405020304" pitchFamily="18" charset="0"/>
                  </a:rPr>
                  <a:t>表示</a:t>
                </a:r>
                <a14:m>
                  <m:oMath xmlns:m="http://schemas.openxmlformats.org/officeDocument/2006/math">
                    <m:sSup>
                      <m:sSupPr>
                        <m:ctrlPr>
                          <a:rPr lang="en-US" altLang="zh-CN" sz="2000" b="1" i="1">
                            <a:latin typeface="Cambria Math" panose="02040503050406030204" pitchFamily="18" charset="0"/>
                          </a:rPr>
                        </m:ctrlPr>
                      </m:sSupPr>
                      <m:e>
                        <m:r>
                          <a:rPr lang="en-US" altLang="zh-CN" sz="2000" b="1" i="1">
                            <a:latin typeface="Cambria Math" panose="02040503050406030204" pitchFamily="18" charset="0"/>
                          </a:rPr>
                          <m:t>𝟐</m:t>
                        </m:r>
                      </m:e>
                      <m:sup>
                        <m:r>
                          <a:rPr lang="en-US" altLang="zh-CN" sz="2000" b="1" i="1">
                            <a:latin typeface="Cambria Math" panose="02040503050406030204" pitchFamily="18" charset="0"/>
                          </a:rPr>
                          <m:t>𝑺</m:t>
                        </m:r>
                      </m:sup>
                    </m:sSup>
                    <m:r>
                      <a:rPr lang="en-US" altLang="zh-CN" sz="2000" b="1" i="1">
                        <a:latin typeface="Cambria Math" panose="02040503050406030204" pitchFamily="18" charset="0"/>
                        <a:ea typeface="Cambria Math" panose="02040503050406030204" pitchFamily="18" charset="0"/>
                      </a:rPr>
                      <m:t>∪</m:t>
                    </m:r>
                    <m:d>
                      <m:dPr>
                        <m:begChr m:val="{"/>
                        <m:endChr m:val="}"/>
                        <m:ctrlPr>
                          <a:rPr lang="en-US" altLang="zh-CN" sz="2000" b="1" i="1">
                            <a:latin typeface="Cambria Math" panose="02040503050406030204" pitchFamily="18" charset="0"/>
                            <a:ea typeface="Cambria Math" panose="02040503050406030204" pitchFamily="18" charset="0"/>
                          </a:rPr>
                        </m:ctrlPr>
                      </m:dPr>
                      <m:e>
                        <m:acc>
                          <m:accPr>
                            <m:chr m:val="̅"/>
                            <m:ctrlPr>
                              <a:rPr lang="en-US" altLang="zh-CN" sz="2000" b="1" i="1">
                                <a:latin typeface="Cambria Math" panose="02040503050406030204" pitchFamily="18" charset="0"/>
                                <a:ea typeface="Cambria Math" panose="02040503050406030204" pitchFamily="18" charset="0"/>
                              </a:rPr>
                            </m:ctrlPr>
                          </m:accPr>
                          <m:e>
                            <m:r>
                              <a:rPr lang="en-US" altLang="zh-CN" sz="2000" b="1" i="1">
                                <a:latin typeface="Cambria Math" panose="02040503050406030204" pitchFamily="18" charset="0"/>
                                <a:ea typeface="Cambria Math" panose="02040503050406030204" pitchFamily="18" charset="0"/>
                              </a:rPr>
                              <m:t>𝑺</m:t>
                            </m:r>
                          </m:e>
                        </m:acc>
                      </m:e>
                    </m:d>
                  </m:oMath>
                </a14:m>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上</a:t>
                </a:r>
                <a:r>
                  <a:rPr lang="zh-CN" altLang="zh-CN" sz="2000" b="1" dirty="0">
                    <a:latin typeface="Times New Roman" panose="02020603050405020304" pitchFamily="18" charset="0"/>
                    <a:ea typeface="微软雅黑" panose="020B0503020204020204" pitchFamily="34" charset="-122"/>
                    <a:cs typeface="Times New Roman" panose="02020603050405020304" pitchFamily="18" charset="0"/>
                  </a:rPr>
                  <a:t>的基本支持函数空间</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25000"/>
                  </a:lnSpc>
                  <a:spcBef>
                    <a:spcPts val="600"/>
                  </a:spcBef>
                  <a:buNone/>
                </a:pP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000" b="1" dirty="0">
                    <a:latin typeface="Times New Roman" panose="02020603050405020304" pitchFamily="18" charset="0"/>
                    <a:ea typeface="微软雅黑" panose="020B0503020204020204" pitchFamily="34" charset="-122"/>
                    <a:cs typeface="Times New Roman" panose="02020603050405020304" pitchFamily="18" charset="0"/>
                  </a:rPr>
                  <a:t>说</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f</a:t>
                </a:r>
                <a:r>
                  <a:rPr lang="zh-CN"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zh-CN"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000" b="1" dirty="0">
                    <a:latin typeface="Times New Roman" panose="02020603050405020304" pitchFamily="18" charset="0"/>
                    <a:ea typeface="微软雅黑" panose="020B0503020204020204" pitchFamily="34" charset="-122"/>
                    <a:cs typeface="Times New Roman" panose="02020603050405020304" pitchFamily="18" charset="0"/>
                  </a:rPr>
                  <a:t>是</a:t>
                </a:r>
                <a:r>
                  <a:rPr lang="zh-CN"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综合函数</a:t>
                </a:r>
                <a:r>
                  <a:rPr lang="zh-CN" altLang="zh-CN" sz="2000" b="1" dirty="0">
                    <a:latin typeface="Times New Roman" panose="02020603050405020304" pitchFamily="18" charset="0"/>
                    <a:ea typeface="微软雅黑" panose="020B0503020204020204" pitchFamily="34" charset="-122"/>
                    <a:cs typeface="Times New Roman" panose="02020603050405020304" pitchFamily="18" charset="0"/>
                  </a:rPr>
                  <a:t>，如果</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f</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000" b="1" dirty="0">
                    <a:latin typeface="Times New Roman" panose="02020603050405020304" pitchFamily="18" charset="0"/>
                    <a:ea typeface="微软雅黑" panose="020B0503020204020204" pitchFamily="34" charset="-122"/>
                    <a:cs typeface="Times New Roman" panose="02020603050405020304" pitchFamily="18" charset="0"/>
                  </a:rPr>
                  <a:t>满足如下性质：</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25000"/>
                  </a:lnSpc>
                  <a:spcBef>
                    <a:spcPts val="600"/>
                  </a:spcBef>
                  <a:buNone/>
                </a:pPr>
                <a:r>
                  <a:rPr lang="en-US" altLang="zh-CN" sz="2000" b="1"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000" b="1"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err="1">
                    <a:effectLst/>
                    <a:latin typeface="Times New Roman" panose="02020603050405020304" pitchFamily="18" charset="0"/>
                    <a:ea typeface="微软雅黑" panose="020B0503020204020204" pitchFamily="34" charset="-122"/>
                    <a:cs typeface="Times New Roman" panose="02020603050405020304" pitchFamily="18" charset="0"/>
                  </a:rPr>
                  <a:t>i</a:t>
                </a:r>
                <a:r>
                  <a:rPr lang="zh-CN" altLang="zh-CN" sz="2000" b="1"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a:effectLst/>
                    <a:latin typeface="Times New Roman" panose="02020603050405020304" pitchFamily="18" charset="0"/>
                    <a:ea typeface="微软雅黑" panose="020B0503020204020204" pitchFamily="34" charset="-122"/>
                    <a:cs typeface="Times New Roman" panose="02020603050405020304" pitchFamily="18" charset="0"/>
                  </a:rPr>
                  <a:t>设</a:t>
                </a:r>
                <a14:m>
                  <m:oMath xmlns:m="http://schemas.openxmlformats.org/officeDocument/2006/math">
                    <m:sSub>
                      <m:sSubPr>
                        <m:ctrlPr>
                          <a:rPr lang="en-US" altLang="zh-CN" sz="2000" b="1" i="1" smtClean="0">
                            <a:effectLst/>
                            <a:latin typeface="Cambria Math" panose="02040503050406030204" pitchFamily="18" charset="0"/>
                            <a:ea typeface="宋体" panose="02010600030101010101" pitchFamily="2" charset="-122"/>
                            <a:cs typeface="Times New Roman" panose="02020603050405020304" pitchFamily="18" charset="0"/>
                          </a:rPr>
                        </m:ctrlPr>
                      </m:sSubPr>
                      <m:e>
                        <m:r>
                          <a:rPr lang="zh-CN" altLang="en-US" sz="2000" b="1" i="1" smtClean="0">
                            <a:effectLst/>
                            <a:latin typeface="Cambria Math" panose="02040503050406030204" pitchFamily="18" charset="0"/>
                            <a:ea typeface="宋体" panose="02010600030101010101" pitchFamily="2" charset="-122"/>
                            <a:cs typeface="Times New Roman" panose="02020603050405020304" pitchFamily="18" charset="0"/>
                          </a:rPr>
                          <m:t>𝝁</m:t>
                        </m:r>
                      </m:e>
                      <m:sub>
                        <m:r>
                          <a:rPr lang="en-US" altLang="zh-CN" sz="2000" b="1" i="1" smtClean="0">
                            <a:effectLst/>
                            <a:latin typeface="Cambria Math" panose="02040503050406030204" pitchFamily="18" charset="0"/>
                            <a:ea typeface="宋体" panose="02010600030101010101" pitchFamily="2" charset="-122"/>
                            <a:cs typeface="Times New Roman" panose="02020603050405020304" pitchFamily="18" charset="0"/>
                          </a:rPr>
                          <m:t>𝟏</m:t>
                        </m:r>
                      </m:sub>
                    </m:sSub>
                    <m:r>
                      <a:rPr lang="en-US" altLang="zh-CN" sz="2000" b="1" i="1" smtClean="0">
                        <a:effectLst/>
                        <a:latin typeface="Cambria Math" panose="02040503050406030204" pitchFamily="18" charset="0"/>
                        <a:ea typeface="宋体" panose="02010600030101010101" pitchFamily="2" charset="-122"/>
                        <a:cs typeface="Times New Roman" panose="02020603050405020304" pitchFamily="18" charset="0"/>
                      </a:rPr>
                      <m:t>, </m:t>
                    </m:r>
                    <m:sSub>
                      <m:sSubPr>
                        <m:ctrlPr>
                          <a:rPr lang="en-US" altLang="zh-CN" sz="2000" b="1" i="1">
                            <a:latin typeface="Cambria Math" panose="02040503050406030204" pitchFamily="18" charset="0"/>
                            <a:ea typeface="宋体" panose="02010600030101010101" pitchFamily="2" charset="-122"/>
                            <a:cs typeface="Times New Roman" panose="02020603050405020304" pitchFamily="18" charset="0"/>
                          </a:rPr>
                        </m:ctrlPr>
                      </m:sSubPr>
                      <m:e>
                        <m:r>
                          <a:rPr lang="zh-CN" altLang="en-US" sz="2000" b="1" i="1">
                            <a:latin typeface="Cambria Math" panose="02040503050406030204" pitchFamily="18" charset="0"/>
                            <a:ea typeface="宋体" panose="02010600030101010101" pitchFamily="2" charset="-122"/>
                            <a:cs typeface="Times New Roman" panose="02020603050405020304" pitchFamily="18" charset="0"/>
                          </a:rPr>
                          <m:t>𝝁</m:t>
                        </m:r>
                      </m:e>
                      <m:sub>
                        <m:r>
                          <a:rPr lang="en-US" altLang="zh-CN" sz="2000" b="1" i="1" smtClean="0">
                            <a:latin typeface="Cambria Math" panose="02040503050406030204" pitchFamily="18" charset="0"/>
                            <a:ea typeface="宋体" panose="02010600030101010101" pitchFamily="2" charset="-122"/>
                            <a:cs typeface="Times New Roman" panose="02020603050405020304" pitchFamily="18" charset="0"/>
                          </a:rPr>
                          <m:t>𝟐</m:t>
                        </m:r>
                      </m:sub>
                    </m:sSub>
                    <m:r>
                      <a:rPr lang="en-US" altLang="zh-CN" sz="20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1" i="1" dirty="0">
                        <a:latin typeface="Cambria Math" panose="02040503050406030204" pitchFamily="18" charset="0"/>
                        <a:ea typeface="宋体" panose="02010600030101010101" pitchFamily="2" charset="-122"/>
                        <a:cs typeface="Times New Roman" panose="02020603050405020304" pitchFamily="18" charset="0"/>
                        <a:sym typeface="Symbol" panose="05050102010706020507" pitchFamily="18" charset="2"/>
                      </a:rPr>
                      <m:t></m:t>
                    </m:r>
                  </m:oMath>
                </a14:m>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，则</a:t>
                </a:r>
                <a14:m>
                  <m:oMath xmlns:m="http://schemas.openxmlformats.org/officeDocument/2006/math">
                    <m:r>
                      <a:rPr lang="en-US" altLang="zh-CN" sz="2000" b="1" i="1" smtClean="0">
                        <a:latin typeface="Cambria Math" panose="02040503050406030204" pitchFamily="18" charset="0"/>
                        <a:ea typeface="微软雅黑" panose="020B0503020204020204" pitchFamily="34" charset="-122"/>
                        <a:cs typeface="Times New Roman" panose="02020603050405020304" pitchFamily="18" charset="0"/>
                      </a:rPr>
                      <m:t>𝒇</m:t>
                    </m:r>
                    <m:d>
                      <m:dPr>
                        <m:ctrlPr>
                          <a:rPr lang="en-US" altLang="zh-CN" sz="2000" b="1" i="1" smtClean="0">
                            <a:latin typeface="Cambria Math" panose="02040503050406030204" pitchFamily="18" charset="0"/>
                            <a:ea typeface="微软雅黑" panose="020B0503020204020204" pitchFamily="34" charset="-122"/>
                            <a:cs typeface="Times New Roman" panose="02020603050405020304" pitchFamily="18" charset="0"/>
                          </a:rPr>
                        </m:ctrlPr>
                      </m:dPr>
                      <m:e>
                        <m:sSub>
                          <m:sSubPr>
                            <m:ctrlPr>
                              <a:rPr lang="en-US" altLang="zh-CN" sz="2000" b="1" i="1">
                                <a:latin typeface="Cambria Math" panose="02040503050406030204" pitchFamily="18" charset="0"/>
                                <a:ea typeface="宋体" panose="02010600030101010101" pitchFamily="2" charset="-122"/>
                                <a:cs typeface="Times New Roman" panose="02020603050405020304" pitchFamily="18" charset="0"/>
                              </a:rPr>
                            </m:ctrlPr>
                          </m:sSubPr>
                          <m:e>
                            <m:r>
                              <a:rPr lang="zh-CN" altLang="en-US" sz="2000" b="1" i="1">
                                <a:latin typeface="Cambria Math" panose="02040503050406030204" pitchFamily="18" charset="0"/>
                                <a:ea typeface="宋体" panose="02010600030101010101" pitchFamily="2" charset="-122"/>
                                <a:cs typeface="Times New Roman" panose="02020603050405020304" pitchFamily="18" charset="0"/>
                              </a:rPr>
                              <m:t>𝝁</m:t>
                            </m:r>
                          </m:e>
                          <m:sub>
                            <m:r>
                              <a:rPr lang="en-US" altLang="zh-CN" sz="2000" b="1" i="1">
                                <a:latin typeface="Cambria Math" panose="02040503050406030204" pitchFamily="18" charset="0"/>
                                <a:ea typeface="宋体" panose="02010600030101010101" pitchFamily="2" charset="-122"/>
                                <a:cs typeface="Times New Roman" panose="02020603050405020304" pitchFamily="18" charset="0"/>
                              </a:rPr>
                              <m:t>𝟏</m:t>
                            </m:r>
                          </m:sub>
                        </m:sSub>
                        <m:r>
                          <a:rPr lang="en-US" altLang="zh-CN" sz="2000" b="1" i="1">
                            <a:latin typeface="Cambria Math" panose="02040503050406030204" pitchFamily="18" charset="0"/>
                            <a:ea typeface="宋体" panose="02010600030101010101" pitchFamily="2" charset="-122"/>
                            <a:cs typeface="Times New Roman" panose="02020603050405020304" pitchFamily="18" charset="0"/>
                          </a:rPr>
                          <m:t>, </m:t>
                        </m:r>
                        <m:sSub>
                          <m:sSubPr>
                            <m:ctrlPr>
                              <a:rPr lang="en-US" altLang="zh-CN" sz="2000" b="1" i="1">
                                <a:latin typeface="Cambria Math" panose="02040503050406030204" pitchFamily="18" charset="0"/>
                                <a:ea typeface="宋体" panose="02010600030101010101" pitchFamily="2" charset="-122"/>
                                <a:cs typeface="Times New Roman" panose="02020603050405020304" pitchFamily="18" charset="0"/>
                              </a:rPr>
                            </m:ctrlPr>
                          </m:sSubPr>
                          <m:e>
                            <m:r>
                              <a:rPr lang="zh-CN" altLang="en-US" sz="2000" b="1" i="1">
                                <a:latin typeface="Cambria Math" panose="02040503050406030204" pitchFamily="18" charset="0"/>
                                <a:ea typeface="宋体" panose="02010600030101010101" pitchFamily="2" charset="-122"/>
                                <a:cs typeface="Times New Roman" panose="02020603050405020304" pitchFamily="18" charset="0"/>
                              </a:rPr>
                              <m:t>𝝁</m:t>
                            </m:r>
                          </m:e>
                          <m:sub>
                            <m:r>
                              <a:rPr lang="en-US" altLang="zh-CN" sz="2000" b="1" i="1">
                                <a:latin typeface="Cambria Math" panose="02040503050406030204" pitchFamily="18" charset="0"/>
                                <a:ea typeface="宋体" panose="02010600030101010101" pitchFamily="2" charset="-122"/>
                                <a:cs typeface="Times New Roman" panose="02020603050405020304" pitchFamily="18" charset="0"/>
                              </a:rPr>
                              <m:t>𝟐</m:t>
                            </m:r>
                          </m:sub>
                        </m:sSub>
                      </m:e>
                    </m:d>
                  </m:oMath>
                </a14:m>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也是基本支持函数（记</a:t>
                </a:r>
                <a14:m>
                  <m:oMath xmlns:m="http://schemas.openxmlformats.org/officeDocument/2006/math">
                    <m:r>
                      <a:rPr lang="zh-CN" altLang="en-US" sz="2000" b="1" i="1" smtClean="0">
                        <a:latin typeface="Cambria Math" panose="02040503050406030204" pitchFamily="18" charset="0"/>
                        <a:ea typeface="微软雅黑" panose="020B0503020204020204" pitchFamily="34" charset="-122"/>
                        <a:cs typeface="Times New Roman" panose="02020603050405020304" pitchFamily="18" charset="0"/>
                      </a:rPr>
                      <m:t>𝝎</m:t>
                    </m:r>
                    <m:r>
                      <a:rPr lang="en-US" altLang="zh-CN" sz="2000" b="1" i="1" smtClean="0">
                        <a:latin typeface="Cambria Math" panose="02040503050406030204" pitchFamily="18" charset="0"/>
                        <a:ea typeface="微软雅黑" panose="020B0503020204020204" pitchFamily="34" charset="-122"/>
                        <a:cs typeface="Times New Roman" panose="02020603050405020304" pitchFamily="18" charset="0"/>
                      </a:rPr>
                      <m:t>=</m:t>
                    </m:r>
                  </m:oMath>
                </a14:m>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r>
                      <a:rPr lang="en-US" altLang="zh-CN" sz="2000" b="1" i="1">
                        <a:latin typeface="Cambria Math" panose="02040503050406030204" pitchFamily="18" charset="0"/>
                        <a:ea typeface="微软雅黑" panose="020B0503020204020204" pitchFamily="34" charset="-122"/>
                        <a:cs typeface="Times New Roman" panose="02020603050405020304" pitchFamily="18" charset="0"/>
                      </a:rPr>
                      <m:t>𝒇</m:t>
                    </m:r>
                    <m:d>
                      <m:dPr>
                        <m:ctrlPr>
                          <a:rPr lang="en-US" altLang="zh-CN" sz="2000" b="1" i="1">
                            <a:latin typeface="Cambria Math" panose="02040503050406030204" pitchFamily="18" charset="0"/>
                            <a:ea typeface="微软雅黑" panose="020B0503020204020204" pitchFamily="34" charset="-122"/>
                            <a:cs typeface="Times New Roman" panose="02020603050405020304" pitchFamily="18" charset="0"/>
                          </a:rPr>
                        </m:ctrlPr>
                      </m:dPr>
                      <m:e>
                        <m:sSub>
                          <m:sSubPr>
                            <m:ctrlPr>
                              <a:rPr lang="en-US" altLang="zh-CN" sz="2000" b="1" i="1">
                                <a:latin typeface="Cambria Math" panose="02040503050406030204" pitchFamily="18" charset="0"/>
                                <a:ea typeface="宋体" panose="02010600030101010101" pitchFamily="2" charset="-122"/>
                                <a:cs typeface="Times New Roman" panose="02020603050405020304" pitchFamily="18" charset="0"/>
                              </a:rPr>
                            </m:ctrlPr>
                          </m:sSubPr>
                          <m:e>
                            <m:r>
                              <a:rPr lang="zh-CN" altLang="en-US" sz="2000" b="1" i="1">
                                <a:latin typeface="Cambria Math" panose="02040503050406030204" pitchFamily="18" charset="0"/>
                                <a:ea typeface="宋体" panose="02010600030101010101" pitchFamily="2" charset="-122"/>
                                <a:cs typeface="Times New Roman" panose="02020603050405020304" pitchFamily="18" charset="0"/>
                              </a:rPr>
                              <m:t>𝝁</m:t>
                            </m:r>
                          </m:e>
                          <m:sub>
                            <m:r>
                              <a:rPr lang="en-US" altLang="zh-CN" sz="2000" b="1" i="1">
                                <a:latin typeface="Cambria Math" panose="02040503050406030204" pitchFamily="18" charset="0"/>
                                <a:ea typeface="宋体" panose="02010600030101010101" pitchFamily="2" charset="-122"/>
                                <a:cs typeface="Times New Roman" panose="02020603050405020304" pitchFamily="18" charset="0"/>
                              </a:rPr>
                              <m:t>𝟏</m:t>
                            </m:r>
                          </m:sub>
                        </m:sSub>
                        <m:r>
                          <a:rPr lang="en-US" altLang="zh-CN" sz="2000" b="1" i="1">
                            <a:latin typeface="Cambria Math" panose="02040503050406030204" pitchFamily="18" charset="0"/>
                            <a:ea typeface="宋体" panose="02010600030101010101" pitchFamily="2" charset="-122"/>
                            <a:cs typeface="Times New Roman" panose="02020603050405020304" pitchFamily="18" charset="0"/>
                          </a:rPr>
                          <m:t>, </m:t>
                        </m:r>
                        <m:sSub>
                          <m:sSubPr>
                            <m:ctrlPr>
                              <a:rPr lang="en-US" altLang="zh-CN" sz="2000" b="1" i="1">
                                <a:latin typeface="Cambria Math" panose="02040503050406030204" pitchFamily="18" charset="0"/>
                                <a:ea typeface="宋体" panose="02010600030101010101" pitchFamily="2" charset="-122"/>
                                <a:cs typeface="Times New Roman" panose="02020603050405020304" pitchFamily="18" charset="0"/>
                              </a:rPr>
                            </m:ctrlPr>
                          </m:sSubPr>
                          <m:e>
                            <m:r>
                              <a:rPr lang="zh-CN" altLang="en-US" sz="2000" b="1" i="1">
                                <a:latin typeface="Cambria Math" panose="02040503050406030204" pitchFamily="18" charset="0"/>
                                <a:ea typeface="宋体" panose="02010600030101010101" pitchFamily="2" charset="-122"/>
                                <a:cs typeface="Times New Roman" panose="02020603050405020304" pitchFamily="18" charset="0"/>
                              </a:rPr>
                              <m:t>𝝁</m:t>
                            </m:r>
                          </m:e>
                          <m:sub>
                            <m:r>
                              <a:rPr lang="en-US" altLang="zh-CN" sz="2000" b="1" i="1">
                                <a:latin typeface="Cambria Math" panose="02040503050406030204" pitchFamily="18" charset="0"/>
                                <a:ea typeface="宋体" panose="02010600030101010101" pitchFamily="2" charset="-122"/>
                                <a:cs typeface="Times New Roman" panose="02020603050405020304" pitchFamily="18" charset="0"/>
                              </a:rPr>
                              <m:t>𝟐</m:t>
                            </m:r>
                          </m:sub>
                        </m:sSub>
                      </m:e>
                    </m:d>
                  </m:oMath>
                </a14:m>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），称之为</a:t>
                </a:r>
                <a:r>
                  <a:rPr lang="zh-CN" altLang="en-US"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新的基本支持函数</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，即</a:t>
                </a:r>
                <a14:m>
                  <m:oMath xmlns:m="http://schemas.openxmlformats.org/officeDocument/2006/math">
                    <m:r>
                      <a:rPr lang="en-US" altLang="zh-CN" sz="2000" b="1" i="1">
                        <a:latin typeface="Cambria Math" panose="02040503050406030204" pitchFamily="18" charset="0"/>
                        <a:ea typeface="微软雅黑" panose="020B0503020204020204" pitchFamily="34" charset="-122"/>
                        <a:cs typeface="Times New Roman" panose="02020603050405020304" pitchFamily="18" charset="0"/>
                      </a:rPr>
                      <m:t>𝒇</m:t>
                    </m:r>
                    <m:d>
                      <m:dPr>
                        <m:ctrlPr>
                          <a:rPr lang="en-US" altLang="zh-CN" sz="2000" b="1" i="1">
                            <a:latin typeface="Cambria Math" panose="02040503050406030204" pitchFamily="18" charset="0"/>
                            <a:ea typeface="微软雅黑" panose="020B0503020204020204" pitchFamily="34" charset="-122"/>
                            <a:cs typeface="Times New Roman" panose="02020603050405020304" pitchFamily="18" charset="0"/>
                          </a:rPr>
                        </m:ctrlPr>
                      </m:dPr>
                      <m:e>
                        <m:sSub>
                          <m:sSubPr>
                            <m:ctrlPr>
                              <a:rPr lang="en-US" altLang="zh-CN" sz="2000" b="1" i="1">
                                <a:latin typeface="Cambria Math" panose="02040503050406030204" pitchFamily="18" charset="0"/>
                                <a:ea typeface="宋体" panose="02010600030101010101" pitchFamily="2" charset="-122"/>
                                <a:cs typeface="Times New Roman" panose="02020603050405020304" pitchFamily="18" charset="0"/>
                              </a:rPr>
                            </m:ctrlPr>
                          </m:sSubPr>
                          <m:e>
                            <m:r>
                              <a:rPr lang="zh-CN" altLang="en-US" sz="2000" b="1" i="1">
                                <a:latin typeface="Cambria Math" panose="02040503050406030204" pitchFamily="18" charset="0"/>
                                <a:ea typeface="宋体" panose="02010600030101010101" pitchFamily="2" charset="-122"/>
                                <a:cs typeface="Times New Roman" panose="02020603050405020304" pitchFamily="18" charset="0"/>
                              </a:rPr>
                              <m:t>𝝁</m:t>
                            </m:r>
                          </m:e>
                          <m:sub>
                            <m:r>
                              <a:rPr lang="en-US" altLang="zh-CN" sz="2000" b="1" i="1">
                                <a:latin typeface="Cambria Math" panose="02040503050406030204" pitchFamily="18" charset="0"/>
                                <a:ea typeface="宋体" panose="02010600030101010101" pitchFamily="2" charset="-122"/>
                                <a:cs typeface="Times New Roman" panose="02020603050405020304" pitchFamily="18" charset="0"/>
                              </a:rPr>
                              <m:t>𝟏</m:t>
                            </m:r>
                          </m:sub>
                        </m:sSub>
                        <m:r>
                          <a:rPr lang="en-US" altLang="zh-CN" sz="2000" b="1" i="1">
                            <a:latin typeface="Cambria Math" panose="02040503050406030204" pitchFamily="18" charset="0"/>
                            <a:ea typeface="宋体" panose="02010600030101010101" pitchFamily="2" charset="-122"/>
                            <a:cs typeface="Times New Roman" panose="02020603050405020304" pitchFamily="18" charset="0"/>
                          </a:rPr>
                          <m:t>, </m:t>
                        </m:r>
                        <m:sSub>
                          <m:sSubPr>
                            <m:ctrlPr>
                              <a:rPr lang="en-US" altLang="zh-CN" sz="2000" b="1" i="1">
                                <a:latin typeface="Cambria Math" panose="02040503050406030204" pitchFamily="18" charset="0"/>
                                <a:ea typeface="宋体" panose="02010600030101010101" pitchFamily="2" charset="-122"/>
                                <a:cs typeface="Times New Roman" panose="02020603050405020304" pitchFamily="18" charset="0"/>
                              </a:rPr>
                            </m:ctrlPr>
                          </m:sSubPr>
                          <m:e>
                            <m:r>
                              <a:rPr lang="zh-CN" altLang="en-US" sz="2000" b="1" i="1">
                                <a:latin typeface="Cambria Math" panose="02040503050406030204" pitchFamily="18" charset="0"/>
                                <a:ea typeface="宋体" panose="02010600030101010101" pitchFamily="2" charset="-122"/>
                                <a:cs typeface="Times New Roman" panose="02020603050405020304" pitchFamily="18" charset="0"/>
                              </a:rPr>
                              <m:t>𝝁</m:t>
                            </m:r>
                          </m:e>
                          <m:sub>
                            <m:r>
                              <a:rPr lang="en-US" altLang="zh-CN" sz="2000" b="1" i="1">
                                <a:latin typeface="Cambria Math" panose="02040503050406030204" pitchFamily="18" charset="0"/>
                                <a:ea typeface="宋体" panose="02010600030101010101" pitchFamily="2" charset="-122"/>
                                <a:cs typeface="Times New Roman" panose="02020603050405020304" pitchFamily="18" charset="0"/>
                              </a:rPr>
                              <m:t>𝟐</m:t>
                            </m:r>
                          </m:sub>
                        </m:sSub>
                      </m:e>
                    </m:d>
                  </m:oMath>
                </a14:m>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满足 </a:t>
                </a:r>
                <a:r>
                  <a:rPr lang="zh-CN" altLang="zh-CN" sz="2000" b="1" dirty="0">
                    <a:effectLst/>
                    <a:latin typeface="Times New Roman" panose="02020603050405020304" pitchFamily="18" charset="0"/>
                    <a:ea typeface="微软雅黑" panose="020B0503020204020204" pitchFamily="34" charset="-122"/>
                    <a:cs typeface="Times New Roman" panose="02020603050405020304" pitchFamily="18" charset="0"/>
                  </a:rPr>
                  <a:t>①</a:t>
                </a:r>
                <a14:m>
                  <m:oMath xmlns:m="http://schemas.openxmlformats.org/officeDocument/2006/math">
                    <m:r>
                      <a:rPr lang="en-US" altLang="zh-CN" sz="2000" b="1" i="0" smtClean="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2000" b="1" i="1" smtClean="0">
                        <a:effectLst/>
                        <a:latin typeface="Cambria Math" panose="02040503050406030204" pitchFamily="18" charset="0"/>
                        <a:ea typeface="宋体" panose="02010600030101010101" pitchFamily="2" charset="-122"/>
                        <a:cs typeface="Times New Roman" panose="02020603050405020304" pitchFamily="18" charset="0"/>
                      </a:rPr>
                      <m:t>𝟎</m:t>
                    </m:r>
                    <m:r>
                      <a:rPr lang="en-US" altLang="zh-CN" sz="2000" b="1" i="1" smtClean="0">
                        <a:effectLst/>
                        <a:latin typeface="Cambria Math" panose="02040503050406030204" pitchFamily="18" charset="0"/>
                        <a:ea typeface="宋体" panose="02010600030101010101" pitchFamily="2" charset="-122"/>
                      </a:rPr>
                      <m:t>≤</m:t>
                    </m:r>
                    <m:r>
                      <a:rPr lang="en-US" altLang="zh-CN" sz="2000" b="1" i="1">
                        <a:latin typeface="Cambria Math" panose="02040503050406030204" pitchFamily="18" charset="0"/>
                        <a:ea typeface="微软雅黑" panose="020B0503020204020204" pitchFamily="34" charset="-122"/>
                        <a:cs typeface="Times New Roman" panose="02020603050405020304" pitchFamily="18" charset="0"/>
                      </a:rPr>
                      <m:t>𝒇</m:t>
                    </m:r>
                    <m:d>
                      <m:dPr>
                        <m:ctrlPr>
                          <a:rPr lang="en-US" altLang="zh-CN" sz="2000" b="1" i="1">
                            <a:latin typeface="Cambria Math" panose="02040503050406030204" pitchFamily="18" charset="0"/>
                            <a:ea typeface="微软雅黑" panose="020B0503020204020204" pitchFamily="34" charset="-122"/>
                            <a:cs typeface="Times New Roman" panose="02020603050405020304" pitchFamily="18" charset="0"/>
                          </a:rPr>
                        </m:ctrlPr>
                      </m:dPr>
                      <m:e>
                        <m:sSub>
                          <m:sSubPr>
                            <m:ctrlPr>
                              <a:rPr lang="en-US" altLang="zh-CN" sz="2000" b="1" i="1">
                                <a:latin typeface="Cambria Math" panose="02040503050406030204" pitchFamily="18" charset="0"/>
                                <a:ea typeface="宋体" panose="02010600030101010101" pitchFamily="2" charset="-122"/>
                                <a:cs typeface="Times New Roman" panose="02020603050405020304" pitchFamily="18" charset="0"/>
                              </a:rPr>
                            </m:ctrlPr>
                          </m:sSubPr>
                          <m:e>
                            <m:r>
                              <a:rPr lang="zh-CN" altLang="en-US" sz="2000" b="1" i="1">
                                <a:latin typeface="Cambria Math" panose="02040503050406030204" pitchFamily="18" charset="0"/>
                                <a:ea typeface="宋体" panose="02010600030101010101" pitchFamily="2" charset="-122"/>
                                <a:cs typeface="Times New Roman" panose="02020603050405020304" pitchFamily="18" charset="0"/>
                              </a:rPr>
                              <m:t>𝝁</m:t>
                            </m:r>
                          </m:e>
                          <m:sub>
                            <m:r>
                              <a:rPr lang="en-US" altLang="zh-CN" sz="2000" b="1" i="1">
                                <a:latin typeface="Cambria Math" panose="02040503050406030204" pitchFamily="18" charset="0"/>
                                <a:ea typeface="宋体" panose="02010600030101010101" pitchFamily="2" charset="-122"/>
                                <a:cs typeface="Times New Roman" panose="02020603050405020304" pitchFamily="18" charset="0"/>
                              </a:rPr>
                              <m:t>𝟏</m:t>
                            </m:r>
                          </m:sub>
                        </m:sSub>
                        <m:r>
                          <a:rPr lang="en-US" altLang="zh-CN" sz="2000" b="1" i="1">
                            <a:latin typeface="Cambria Math" panose="02040503050406030204" pitchFamily="18" charset="0"/>
                            <a:ea typeface="宋体" panose="02010600030101010101" pitchFamily="2" charset="-122"/>
                            <a:cs typeface="Times New Roman" panose="02020603050405020304" pitchFamily="18" charset="0"/>
                          </a:rPr>
                          <m:t>, </m:t>
                        </m:r>
                        <m:sSub>
                          <m:sSubPr>
                            <m:ctrlPr>
                              <a:rPr lang="en-US" altLang="zh-CN" sz="2000" b="1" i="1">
                                <a:latin typeface="Cambria Math" panose="02040503050406030204" pitchFamily="18" charset="0"/>
                                <a:ea typeface="宋体" panose="02010600030101010101" pitchFamily="2" charset="-122"/>
                                <a:cs typeface="Times New Roman" panose="02020603050405020304" pitchFamily="18" charset="0"/>
                              </a:rPr>
                            </m:ctrlPr>
                          </m:sSubPr>
                          <m:e>
                            <m:r>
                              <a:rPr lang="zh-CN" altLang="en-US" sz="2000" b="1" i="1">
                                <a:latin typeface="Cambria Math" panose="02040503050406030204" pitchFamily="18" charset="0"/>
                                <a:ea typeface="宋体" panose="02010600030101010101" pitchFamily="2" charset="-122"/>
                                <a:cs typeface="Times New Roman" panose="02020603050405020304" pitchFamily="18" charset="0"/>
                              </a:rPr>
                              <m:t>𝝁</m:t>
                            </m:r>
                          </m:e>
                          <m:sub>
                            <m:r>
                              <a:rPr lang="en-US" altLang="zh-CN" sz="2000" b="1" i="1">
                                <a:latin typeface="Cambria Math" panose="02040503050406030204" pitchFamily="18" charset="0"/>
                                <a:ea typeface="宋体" panose="02010600030101010101" pitchFamily="2" charset="-122"/>
                                <a:cs typeface="Times New Roman" panose="02020603050405020304" pitchFamily="18" charset="0"/>
                              </a:rPr>
                              <m:t>𝟐</m:t>
                            </m:r>
                          </m:sub>
                        </m:sSub>
                      </m:e>
                    </m:d>
                    <m:r>
                      <a:rPr lang="en-US" altLang="zh-CN" sz="2000" b="1"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b="1" i="1" dirty="0">
                        <a:latin typeface="Cambria Math" panose="02040503050406030204" pitchFamily="18" charset="0"/>
                        <a:ea typeface="微软雅黑" panose="020B0503020204020204" pitchFamily="34" charset="-122"/>
                        <a:cs typeface="Times New Roman" panose="02020603050405020304" pitchFamily="18" charset="0"/>
                      </a:rPr>
                      <m:t>𝒔</m:t>
                    </m:r>
                    <m:r>
                      <a:rPr lang="en-US" altLang="zh-CN" sz="2000" b="1" i="1" baseline="-25000" dirty="0" err="1">
                        <a:latin typeface="Cambria Math" panose="02040503050406030204" pitchFamily="18" charset="0"/>
                        <a:ea typeface="微软雅黑" panose="020B0503020204020204" pitchFamily="34" charset="-122"/>
                        <a:cs typeface="Times New Roman" panose="02020603050405020304" pitchFamily="18" charset="0"/>
                      </a:rPr>
                      <m:t>𝒊</m:t>
                    </m:r>
                    <m:r>
                      <a:rPr lang="en-US" altLang="zh-CN" sz="2000" b="1" i="1" smtClean="0">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000" b="1" dirty="0">
                    <a:effectLst/>
                    <a:latin typeface="Times New Roman" panose="02020603050405020304" pitchFamily="18" charset="0"/>
                    <a:ea typeface="微软雅黑" panose="020B0503020204020204" pitchFamily="34" charset="-122"/>
                    <a:cs typeface="Times New Roman" panose="02020603050405020304" pitchFamily="18" charset="0"/>
                  </a:rPr>
                  <a:t>，对于</a:t>
                </a:r>
                <a14:m>
                  <m:oMath xmlns:m="http://schemas.openxmlformats.org/officeDocument/2006/math">
                    <m:r>
                      <a:rPr lang="zh-CN" altLang="en-US" sz="2000" b="1" i="1">
                        <a:latin typeface="Cambria Math" panose="02040503050406030204" pitchFamily="18" charset="0"/>
                      </a:rPr>
                      <m:t>𝟏</m:t>
                    </m:r>
                    <m:r>
                      <a:rPr lang="en-US" altLang="zh-CN" sz="2000" b="1" i="1" dirty="0">
                        <a:latin typeface="Cambria Math" panose="02040503050406030204" pitchFamily="18" charset="0"/>
                        <a:ea typeface="微软雅黑" panose="020B0503020204020204" pitchFamily="34" charset="-122"/>
                        <a:cs typeface="Times New Roman" panose="02020603050405020304" pitchFamily="18" charset="0"/>
                        <a:sym typeface="Symbol" panose="05050102010706020507" pitchFamily="18" charset="2"/>
                      </a:rPr>
                      <m:t></m:t>
                    </m:r>
                    <m:r>
                      <a:rPr lang="zh-CN" altLang="en-US" sz="2000" b="1" i="1">
                        <a:latin typeface="Cambria Math" panose="02040503050406030204" pitchFamily="18" charset="0"/>
                      </a:rPr>
                      <m:t>𝒊</m:t>
                    </m:r>
                    <m:r>
                      <a:rPr lang="en-US" altLang="zh-CN" sz="2000" b="1" i="1" dirty="0">
                        <a:latin typeface="Cambria Math" panose="02040503050406030204" pitchFamily="18" charset="0"/>
                        <a:ea typeface="微软雅黑" panose="020B0503020204020204" pitchFamily="34" charset="-122"/>
                        <a:cs typeface="Times New Roman" panose="02020603050405020304" pitchFamily="18" charset="0"/>
                        <a:sym typeface="Symbol" panose="05050102010706020507" pitchFamily="18" charset="2"/>
                      </a:rPr>
                      <m:t></m:t>
                    </m:r>
                    <m:r>
                      <a:rPr lang="zh-CN" altLang="en-US" sz="2000" b="1" i="1">
                        <a:latin typeface="Cambria Math" panose="02040503050406030204" pitchFamily="18" charset="0"/>
                      </a:rPr>
                      <m:t>𝒏</m:t>
                    </m:r>
                  </m:oMath>
                </a14:m>
                <a:r>
                  <a:rPr lang="zh-CN" altLang="en-US" sz="2000" b="1"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000" b="1" dirty="0">
                    <a:latin typeface="Times New Roman" panose="02020603050405020304" pitchFamily="18" charset="0"/>
                    <a:ea typeface="微软雅黑" panose="020B0503020204020204" pitchFamily="34" charset="-122"/>
                    <a:cs typeface="Times New Roman" panose="02020603050405020304" pitchFamily="18" charset="0"/>
                  </a:rPr>
                  <a:t>②</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nary>
                      <m:naryPr>
                        <m:chr m:val="∑"/>
                        <m:supHide m:val="on"/>
                        <m:ctrlPr>
                          <a:rPr lang="zh-CN" altLang="zh-CN" sz="2000" b="1" i="1" smtClean="0">
                            <a:effectLst/>
                            <a:latin typeface="Cambria Math" panose="02040503050406030204" pitchFamily="18" charset="0"/>
                            <a:ea typeface="Cambria Math" panose="02040503050406030204" pitchFamily="18" charset="0"/>
                          </a:rPr>
                        </m:ctrlPr>
                      </m:naryPr>
                      <m:sub>
                        <m:r>
                          <a:rPr lang="en-US" altLang="zh-CN" sz="2000" b="1" i="1" smtClean="0">
                            <a:effectLst/>
                            <a:latin typeface="Cambria Math" panose="02040503050406030204" pitchFamily="18" charset="0"/>
                            <a:ea typeface="Cambria Math" panose="02040503050406030204" pitchFamily="18" charset="0"/>
                          </a:rPr>
                          <m:t>𝟏</m:t>
                        </m:r>
                        <m:r>
                          <a:rPr lang="en-US" altLang="zh-CN" sz="2000" b="1" i="1" smtClean="0">
                            <a:effectLst/>
                            <a:latin typeface="Cambria Math" panose="02040503050406030204" pitchFamily="18" charset="0"/>
                            <a:ea typeface="Cambria Math" panose="02040503050406030204" pitchFamily="18" charset="0"/>
                          </a:rPr>
                          <m:t>≤</m:t>
                        </m:r>
                        <m:r>
                          <a:rPr lang="en-US" altLang="zh-CN" sz="2000" b="1" i="1" smtClean="0">
                            <a:effectLst/>
                            <a:latin typeface="Cambria Math" panose="02040503050406030204" pitchFamily="18" charset="0"/>
                            <a:ea typeface="宋体" panose="02010600030101010101" pitchFamily="2" charset="-122"/>
                            <a:cs typeface="宋体" panose="02010600030101010101" pitchFamily="2" charset="-122"/>
                          </a:rPr>
                          <m:t>𝒊</m:t>
                        </m:r>
                        <m:r>
                          <a:rPr lang="en-US" altLang="zh-CN" sz="2000" b="1" i="1" smtClean="0">
                            <a:effectLst/>
                            <a:latin typeface="Cambria Math" panose="02040503050406030204" pitchFamily="18" charset="0"/>
                            <a:ea typeface="Cambria Math" panose="02040503050406030204" pitchFamily="18" charset="0"/>
                            <a:cs typeface="宋体" panose="02010600030101010101" pitchFamily="2" charset="-122"/>
                          </a:rPr>
                          <m:t>≤</m:t>
                        </m:r>
                        <m:r>
                          <a:rPr lang="en-US" altLang="zh-CN" sz="2000" b="1" i="1" smtClean="0">
                            <a:effectLst/>
                            <a:latin typeface="Cambria Math" panose="02040503050406030204" pitchFamily="18" charset="0"/>
                            <a:ea typeface="Cambria Math" panose="02040503050406030204" pitchFamily="18" charset="0"/>
                            <a:cs typeface="宋体" panose="02010600030101010101" pitchFamily="2" charset="-122"/>
                          </a:rPr>
                          <m:t>𝟏</m:t>
                        </m:r>
                      </m:sub>
                      <m:sup/>
                      <m:e>
                        <m:r>
                          <a:rPr lang="en-US" altLang="zh-CN" sz="2000" b="1" i="1">
                            <a:latin typeface="Cambria Math" panose="02040503050406030204" pitchFamily="18" charset="0"/>
                            <a:ea typeface="微软雅黑" panose="020B0503020204020204" pitchFamily="34" charset="-122"/>
                            <a:cs typeface="Times New Roman" panose="02020603050405020304" pitchFamily="18" charset="0"/>
                          </a:rPr>
                          <m:t>𝒇</m:t>
                        </m:r>
                        <m:d>
                          <m:dPr>
                            <m:ctrlPr>
                              <a:rPr lang="en-US" altLang="zh-CN" sz="2000" b="1" i="1">
                                <a:latin typeface="Cambria Math" panose="02040503050406030204" pitchFamily="18" charset="0"/>
                                <a:ea typeface="微软雅黑" panose="020B0503020204020204" pitchFamily="34" charset="-122"/>
                                <a:cs typeface="Times New Roman" panose="02020603050405020304" pitchFamily="18" charset="0"/>
                              </a:rPr>
                            </m:ctrlPr>
                          </m:dPr>
                          <m:e>
                            <m:sSub>
                              <m:sSubPr>
                                <m:ctrlPr>
                                  <a:rPr lang="en-US" altLang="zh-CN" sz="2000" b="1" i="1">
                                    <a:latin typeface="Cambria Math" panose="02040503050406030204" pitchFamily="18" charset="0"/>
                                    <a:ea typeface="宋体" panose="02010600030101010101" pitchFamily="2" charset="-122"/>
                                    <a:cs typeface="Times New Roman" panose="02020603050405020304" pitchFamily="18" charset="0"/>
                                  </a:rPr>
                                </m:ctrlPr>
                              </m:sSubPr>
                              <m:e>
                                <m:r>
                                  <a:rPr lang="zh-CN" altLang="en-US" sz="2000" b="1" i="1">
                                    <a:latin typeface="Cambria Math" panose="02040503050406030204" pitchFamily="18" charset="0"/>
                                    <a:ea typeface="宋体" panose="02010600030101010101" pitchFamily="2" charset="-122"/>
                                    <a:cs typeface="Times New Roman" panose="02020603050405020304" pitchFamily="18" charset="0"/>
                                  </a:rPr>
                                  <m:t>𝝁</m:t>
                                </m:r>
                              </m:e>
                              <m:sub>
                                <m:r>
                                  <a:rPr lang="en-US" altLang="zh-CN" sz="2000" b="1" i="1">
                                    <a:latin typeface="Cambria Math" panose="02040503050406030204" pitchFamily="18" charset="0"/>
                                    <a:ea typeface="宋体" panose="02010600030101010101" pitchFamily="2" charset="-122"/>
                                    <a:cs typeface="Times New Roman" panose="02020603050405020304" pitchFamily="18" charset="0"/>
                                  </a:rPr>
                                  <m:t>𝟏</m:t>
                                </m:r>
                              </m:sub>
                            </m:sSub>
                            <m:r>
                              <a:rPr lang="en-US" altLang="zh-CN" sz="2000" b="1" i="1">
                                <a:latin typeface="Cambria Math" panose="02040503050406030204" pitchFamily="18" charset="0"/>
                                <a:ea typeface="宋体" panose="02010600030101010101" pitchFamily="2" charset="-122"/>
                                <a:cs typeface="Times New Roman" panose="02020603050405020304" pitchFamily="18" charset="0"/>
                              </a:rPr>
                              <m:t>, </m:t>
                            </m:r>
                            <m:sSub>
                              <m:sSubPr>
                                <m:ctrlPr>
                                  <a:rPr lang="en-US" altLang="zh-CN" sz="2000" b="1" i="1">
                                    <a:latin typeface="Cambria Math" panose="02040503050406030204" pitchFamily="18" charset="0"/>
                                    <a:ea typeface="宋体" panose="02010600030101010101" pitchFamily="2" charset="-122"/>
                                    <a:cs typeface="Times New Roman" panose="02020603050405020304" pitchFamily="18" charset="0"/>
                                  </a:rPr>
                                </m:ctrlPr>
                              </m:sSubPr>
                              <m:e>
                                <m:r>
                                  <a:rPr lang="zh-CN" altLang="en-US" sz="2000" b="1" i="1">
                                    <a:latin typeface="Cambria Math" panose="02040503050406030204" pitchFamily="18" charset="0"/>
                                    <a:ea typeface="宋体" panose="02010600030101010101" pitchFamily="2" charset="-122"/>
                                    <a:cs typeface="Times New Roman" panose="02020603050405020304" pitchFamily="18" charset="0"/>
                                  </a:rPr>
                                  <m:t>𝝁</m:t>
                                </m:r>
                              </m:e>
                              <m:sub>
                                <m:r>
                                  <a:rPr lang="en-US" altLang="zh-CN" sz="2000" b="1" i="1">
                                    <a:latin typeface="Cambria Math" panose="02040503050406030204" pitchFamily="18" charset="0"/>
                                    <a:ea typeface="宋体" panose="02010600030101010101" pitchFamily="2" charset="-122"/>
                                    <a:cs typeface="Times New Roman" panose="02020603050405020304" pitchFamily="18" charset="0"/>
                                  </a:rPr>
                                  <m:t>𝟐</m:t>
                                </m:r>
                              </m:sub>
                            </m:sSub>
                          </m:e>
                        </m:d>
                        <m:r>
                          <a:rPr lang="en-US" altLang="zh-CN" sz="2000" b="1" i="1">
                            <a:latin typeface="Cambria Math" panose="02040503050406030204" pitchFamily="18" charset="0"/>
                            <a:ea typeface="宋体" panose="02010600030101010101" pitchFamily="2" charset="-122"/>
                            <a:cs typeface="Times New Roman" panose="02020603050405020304" pitchFamily="18" charset="0"/>
                          </a:rPr>
                          <m:t>(</m:t>
                        </m:r>
                        <m:r>
                          <a:rPr lang="en-US" altLang="zh-CN" sz="2000" b="1" i="1" dirty="0">
                            <a:latin typeface="Cambria Math" panose="02040503050406030204" pitchFamily="18" charset="0"/>
                            <a:ea typeface="微软雅黑" panose="020B0503020204020204" pitchFamily="34" charset="-122"/>
                            <a:cs typeface="Times New Roman" panose="02020603050405020304" pitchFamily="18" charset="0"/>
                          </a:rPr>
                          <m:t>𝒔</m:t>
                        </m:r>
                        <m:r>
                          <a:rPr lang="en-US" altLang="zh-CN" sz="2000" b="1" i="1" baseline="-25000" dirty="0" err="1">
                            <a:latin typeface="Cambria Math" panose="02040503050406030204" pitchFamily="18" charset="0"/>
                            <a:ea typeface="微软雅黑" panose="020B0503020204020204" pitchFamily="34" charset="-122"/>
                            <a:cs typeface="Times New Roman" panose="02020603050405020304" pitchFamily="18" charset="0"/>
                          </a:rPr>
                          <m:t>𝒊</m:t>
                        </m:r>
                        <m:r>
                          <a:rPr lang="en-US" altLang="zh-CN" sz="2000" b="1" i="1">
                            <a:latin typeface="Cambria Math" panose="02040503050406030204" pitchFamily="18" charset="0"/>
                            <a:ea typeface="宋体" panose="02010600030101010101" pitchFamily="2" charset="-122"/>
                            <a:cs typeface="Times New Roman" panose="02020603050405020304" pitchFamily="18" charset="0"/>
                          </a:rPr>
                          <m:t>)</m:t>
                        </m:r>
                        <m:r>
                          <a:rPr lang="en-US" altLang="zh-CN" sz="2000" b="1" i="1"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b="1" i="1" smtClean="0">
                            <a:effectLst/>
                            <a:latin typeface="Cambria Math" panose="02040503050406030204" pitchFamily="18" charset="0"/>
                            <a:ea typeface="宋体" panose="02010600030101010101" pitchFamily="2" charset="-122"/>
                            <a:cs typeface="Times New Roman" panose="02020603050405020304" pitchFamily="18" charset="0"/>
                          </a:rPr>
                          <m:t>𝟏</m:t>
                        </m:r>
                      </m:e>
                    </m:nary>
                  </m:oMath>
                </a14:m>
                <a:r>
                  <a:rPr lang="en-US" altLang="zh-CN" sz="2000" b="1" dirty="0">
                    <a:effectLst/>
                    <a:latin typeface="Times New Roman" panose="02020603050405020304" pitchFamily="18" charset="0"/>
                    <a:ea typeface="微软雅黑" panose="020B0503020204020204" pitchFamily="34" charset="-122"/>
                    <a:cs typeface="Times New Roman" panose="02020603050405020304" pitchFamily="18" charset="0"/>
                  </a:rPr>
                  <a:t>.</a:t>
                </a:r>
              </a:p>
              <a:p>
                <a:pPr marL="0" indent="0">
                  <a:lnSpc>
                    <a:spcPct val="100000"/>
                  </a:lnSpc>
                  <a:spcBef>
                    <a:spcPts val="600"/>
                  </a:spcBef>
                  <a:buNone/>
                </a:pPr>
                <a:r>
                  <a:rPr lang="en-US" altLang="zh-CN" sz="2000" b="1"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2000" b="1"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effectLst/>
                    <a:latin typeface="Times New Roman" panose="02020603050405020304" pitchFamily="18" charset="0"/>
                    <a:ea typeface="微软雅黑" panose="020B0503020204020204" pitchFamily="34" charset="-122"/>
                    <a:cs typeface="Times New Roman" panose="02020603050405020304" pitchFamily="18" charset="0"/>
                  </a:rPr>
                  <a:t>ii</a:t>
                </a:r>
                <a:r>
                  <a:rPr lang="zh-CN" altLang="zh-CN" sz="2000" b="1"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r>
                      <a:rPr lang="en-US" altLang="zh-CN" sz="2000" b="1" i="1">
                        <a:latin typeface="Cambria Math" panose="02040503050406030204" pitchFamily="18" charset="0"/>
                        <a:ea typeface="微软雅黑" panose="020B0503020204020204" pitchFamily="34" charset="-122"/>
                        <a:cs typeface="Times New Roman" panose="02020603050405020304" pitchFamily="18" charset="0"/>
                      </a:rPr>
                      <m:t>𝒇</m:t>
                    </m:r>
                    <m:d>
                      <m:dPr>
                        <m:ctrlPr>
                          <a:rPr lang="en-US" altLang="zh-CN" sz="2000" b="1" i="1">
                            <a:latin typeface="Cambria Math" panose="02040503050406030204" pitchFamily="18" charset="0"/>
                            <a:ea typeface="微软雅黑" panose="020B0503020204020204" pitchFamily="34" charset="-122"/>
                            <a:cs typeface="Times New Roman" panose="02020603050405020304" pitchFamily="18" charset="0"/>
                          </a:rPr>
                        </m:ctrlPr>
                      </m:dPr>
                      <m:e>
                        <m:sSub>
                          <m:sSubPr>
                            <m:ctrlPr>
                              <a:rPr lang="en-US" altLang="zh-CN" sz="2000" b="1" i="1">
                                <a:latin typeface="Cambria Math" panose="02040503050406030204" pitchFamily="18" charset="0"/>
                                <a:ea typeface="宋体" panose="02010600030101010101" pitchFamily="2" charset="-122"/>
                                <a:cs typeface="Times New Roman" panose="02020603050405020304" pitchFamily="18" charset="0"/>
                              </a:rPr>
                            </m:ctrlPr>
                          </m:sSubPr>
                          <m:e>
                            <m:r>
                              <a:rPr lang="zh-CN" altLang="en-US" sz="2000" b="1" i="1">
                                <a:latin typeface="Cambria Math" panose="02040503050406030204" pitchFamily="18" charset="0"/>
                                <a:ea typeface="宋体" panose="02010600030101010101" pitchFamily="2" charset="-122"/>
                                <a:cs typeface="Times New Roman" panose="02020603050405020304" pitchFamily="18" charset="0"/>
                              </a:rPr>
                              <m:t>𝝁</m:t>
                            </m:r>
                          </m:e>
                          <m:sub>
                            <m:r>
                              <a:rPr lang="en-US" altLang="zh-CN" sz="2000" b="1" i="1">
                                <a:latin typeface="Cambria Math" panose="02040503050406030204" pitchFamily="18" charset="0"/>
                                <a:ea typeface="宋体" panose="02010600030101010101" pitchFamily="2" charset="-122"/>
                                <a:cs typeface="Times New Roman" panose="02020603050405020304" pitchFamily="18" charset="0"/>
                              </a:rPr>
                              <m:t>𝟏</m:t>
                            </m:r>
                          </m:sub>
                        </m:sSub>
                        <m:r>
                          <a:rPr lang="en-US" altLang="zh-CN" sz="2000" b="1" i="1">
                            <a:latin typeface="Cambria Math" panose="02040503050406030204" pitchFamily="18" charset="0"/>
                            <a:ea typeface="宋体" panose="02010600030101010101" pitchFamily="2" charset="-122"/>
                            <a:cs typeface="Times New Roman" panose="02020603050405020304" pitchFamily="18" charset="0"/>
                          </a:rPr>
                          <m:t>, </m:t>
                        </m:r>
                        <m:sSub>
                          <m:sSubPr>
                            <m:ctrlPr>
                              <a:rPr lang="en-US" altLang="zh-CN" sz="2000" b="1" i="1">
                                <a:latin typeface="Cambria Math" panose="02040503050406030204" pitchFamily="18" charset="0"/>
                                <a:ea typeface="宋体" panose="02010600030101010101" pitchFamily="2" charset="-122"/>
                                <a:cs typeface="Times New Roman" panose="02020603050405020304" pitchFamily="18" charset="0"/>
                              </a:rPr>
                            </m:ctrlPr>
                          </m:sSubPr>
                          <m:e>
                            <m:r>
                              <a:rPr lang="zh-CN" altLang="en-US" sz="2000" b="1" i="1">
                                <a:latin typeface="Cambria Math" panose="02040503050406030204" pitchFamily="18" charset="0"/>
                                <a:ea typeface="宋体" panose="02010600030101010101" pitchFamily="2" charset="-122"/>
                                <a:cs typeface="Times New Roman" panose="02020603050405020304" pitchFamily="18" charset="0"/>
                              </a:rPr>
                              <m:t>𝝁</m:t>
                            </m:r>
                          </m:e>
                          <m:sub>
                            <m:r>
                              <a:rPr lang="en-US" altLang="zh-CN" sz="2000" b="1" i="1">
                                <a:latin typeface="Cambria Math" panose="02040503050406030204" pitchFamily="18" charset="0"/>
                                <a:ea typeface="宋体" panose="02010600030101010101" pitchFamily="2" charset="-122"/>
                                <a:cs typeface="Times New Roman" panose="02020603050405020304" pitchFamily="18" charset="0"/>
                              </a:rPr>
                              <m:t>𝟐</m:t>
                            </m:r>
                          </m:sub>
                        </m:sSub>
                      </m:e>
                    </m:d>
                  </m:oMath>
                </a14:m>
                <a:r>
                  <a:rPr lang="zh-CN" altLang="zh-CN" sz="2000" b="1" dirty="0">
                    <a:latin typeface="Times New Roman" panose="02020603050405020304" pitchFamily="18" charset="0"/>
                    <a:ea typeface="微软雅黑" panose="020B0503020204020204" pitchFamily="34" charset="-122"/>
                    <a:cs typeface="Times New Roman" panose="02020603050405020304" pitchFamily="18" charset="0"/>
                  </a:rPr>
                  <a:t>应是</a:t>
                </a:r>
                <a:r>
                  <a:rPr lang="zh-CN"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凸函数</a:t>
                </a:r>
                <a:r>
                  <a:rPr lang="zh-CN" altLang="zh-CN" sz="2000" b="1" dirty="0">
                    <a:latin typeface="Times New Roman" panose="02020603050405020304" pitchFamily="18" charset="0"/>
                    <a:ea typeface="微软雅黑" panose="020B0503020204020204" pitchFamily="34" charset="-122"/>
                    <a:cs typeface="Times New Roman" panose="02020603050405020304" pitchFamily="18" charset="0"/>
                  </a:rPr>
                  <a:t>，即对</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S</a:t>
                </a:r>
                <a:r>
                  <a:rPr lang="zh-CN" altLang="zh-CN" sz="2000" b="1" dirty="0">
                    <a:latin typeface="Times New Roman" panose="02020603050405020304" pitchFamily="18" charset="0"/>
                    <a:ea typeface="微软雅黑" panose="020B0503020204020204" pitchFamily="34" charset="-122"/>
                    <a:cs typeface="Times New Roman" panose="02020603050405020304" pitchFamily="18" charset="0"/>
                  </a:rPr>
                  <a:t>中的任意命题</a:t>
                </a:r>
                <a14:m>
                  <m:oMath xmlns:m="http://schemas.openxmlformats.org/officeDocument/2006/math">
                    <m:r>
                      <a:rPr lang="en-US" altLang="zh-CN" sz="2000" b="1" i="1" dirty="0" smtClean="0">
                        <a:latin typeface="Cambria Math" panose="02040503050406030204" pitchFamily="18" charset="0"/>
                        <a:ea typeface="微软雅黑" panose="020B0503020204020204" pitchFamily="34" charset="-122"/>
                        <a:cs typeface="Times New Roman" panose="02020603050405020304" pitchFamily="18" charset="0"/>
                      </a:rPr>
                      <m:t>𝒔</m:t>
                    </m:r>
                    <m:r>
                      <a:rPr lang="en-US" altLang="zh-CN" sz="2000" b="1" i="1" baseline="-25000" dirty="0" err="1">
                        <a:latin typeface="Cambria Math" panose="02040503050406030204" pitchFamily="18" charset="0"/>
                        <a:ea typeface="微软雅黑" panose="020B0503020204020204" pitchFamily="34" charset="-122"/>
                        <a:cs typeface="Times New Roman" panose="02020603050405020304" pitchFamily="18" charset="0"/>
                      </a:rPr>
                      <m:t>𝒊</m:t>
                    </m:r>
                    <m:r>
                      <a:rPr lang="zh-CN" altLang="zh-CN" sz="2000" b="1" i="1" dirty="0">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i="1" dirty="0" err="1">
                        <a:latin typeface="Cambria Math" panose="02040503050406030204" pitchFamily="18" charset="0"/>
                        <a:ea typeface="微软雅黑" panose="020B0503020204020204" pitchFamily="34" charset="-122"/>
                        <a:cs typeface="Times New Roman" panose="02020603050405020304" pitchFamily="18" charset="0"/>
                      </a:rPr>
                      <m:t>𝒔</m:t>
                    </m:r>
                    <m:r>
                      <a:rPr lang="en-US" altLang="zh-CN" sz="2000" b="1" i="1" baseline="-25000" dirty="0" err="1">
                        <a:latin typeface="Cambria Math" panose="02040503050406030204" pitchFamily="18" charset="0"/>
                        <a:ea typeface="微软雅黑" panose="020B0503020204020204" pitchFamily="34" charset="-122"/>
                        <a:cs typeface="Times New Roman" panose="02020603050405020304" pitchFamily="18" charset="0"/>
                      </a:rPr>
                      <m:t>𝒋</m:t>
                    </m:r>
                    <m:r>
                      <a:rPr lang="zh-CN" altLang="zh-CN" sz="2000" b="1" i="1" dirty="0">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i="1" dirty="0" err="1">
                        <a:latin typeface="Cambria Math" panose="02040503050406030204" pitchFamily="18" charset="0"/>
                        <a:ea typeface="微软雅黑" panose="020B0503020204020204" pitchFamily="34" charset="-122"/>
                        <a:cs typeface="Times New Roman" panose="02020603050405020304" pitchFamily="18" charset="0"/>
                      </a:rPr>
                      <m:t>𝒔</m:t>
                    </m:r>
                    <m:r>
                      <a:rPr lang="en-US" altLang="zh-CN" sz="2000" b="1" i="1" baseline="-25000" dirty="0" err="1">
                        <a:latin typeface="Cambria Math" panose="02040503050406030204" pitchFamily="18" charset="0"/>
                        <a:ea typeface="微软雅黑" panose="020B0503020204020204" pitchFamily="34" charset="-122"/>
                        <a:cs typeface="Times New Roman" panose="02020603050405020304" pitchFamily="18" charset="0"/>
                      </a:rPr>
                      <m:t>𝒌</m:t>
                    </m:r>
                  </m:oMath>
                </a14:m>
                <a:r>
                  <a:rPr lang="zh-CN" altLang="zh-CN" sz="2000" b="1" dirty="0">
                    <a:latin typeface="Times New Roman" panose="02020603050405020304" pitchFamily="18" charset="0"/>
                    <a:ea typeface="微软雅黑" panose="020B0503020204020204" pitchFamily="34" charset="-122"/>
                    <a:cs typeface="Times New Roman" panose="02020603050405020304" pitchFamily="18" charset="0"/>
                  </a:rPr>
                  <a:t>，若</a:t>
                </a:r>
                <a14:m>
                  <m:oMath xmlns:m="http://schemas.openxmlformats.org/officeDocument/2006/math">
                    <m:r>
                      <a:rPr lang="en-US" altLang="zh-CN" sz="2000" b="1" i="1" dirty="0" smtClean="0">
                        <a:latin typeface="Cambria Math" panose="02040503050406030204" pitchFamily="18" charset="0"/>
                        <a:ea typeface="微软雅黑" panose="020B0503020204020204" pitchFamily="34" charset="-122"/>
                        <a:cs typeface="Times New Roman" panose="02020603050405020304" pitchFamily="18" charset="0"/>
                      </a:rPr>
                      <m:t>𝒔</m:t>
                    </m:r>
                    <m:r>
                      <a:rPr lang="en-US" altLang="zh-CN" sz="2000" b="1" i="1" baseline="-25000" dirty="0" err="1">
                        <a:latin typeface="Cambria Math" panose="02040503050406030204" pitchFamily="18" charset="0"/>
                        <a:ea typeface="微软雅黑" panose="020B0503020204020204" pitchFamily="34" charset="-122"/>
                        <a:cs typeface="Times New Roman" panose="02020603050405020304" pitchFamily="18" charset="0"/>
                      </a:rPr>
                      <m:t>𝒊</m:t>
                    </m:r>
                    <m:r>
                      <a:rPr lang="en-US" altLang="zh-CN" sz="2000" b="1" i="1" dirty="0">
                        <a:latin typeface="Cambria Math" panose="02040503050406030204" pitchFamily="18" charset="0"/>
                        <a:ea typeface="微软雅黑" panose="020B0503020204020204" pitchFamily="34" charset="-122"/>
                        <a:cs typeface="Times New Roman" panose="02020603050405020304" pitchFamily="18" charset="0"/>
                      </a:rPr>
                      <m:t> </m:t>
                    </m:r>
                    <m:r>
                      <a:rPr lang="en-US" altLang="zh-CN" sz="2000" b="1" i="1" dirty="0">
                        <a:latin typeface="Cambria Math" panose="02040503050406030204" pitchFamily="18" charset="0"/>
                        <a:ea typeface="微软雅黑" panose="020B0503020204020204" pitchFamily="34" charset="-122"/>
                        <a:cs typeface="Times New Roman" panose="02020603050405020304" pitchFamily="18" charset="0"/>
                        <a:sym typeface="Symbol" panose="05050102010706020507" pitchFamily="18" charset="2"/>
                      </a:rPr>
                      <m:t></m:t>
                    </m:r>
                    <m:r>
                      <a:rPr lang="en-US" altLang="zh-CN" sz="2000" b="1" i="1" dirty="0">
                        <a:latin typeface="Cambria Math" panose="02040503050406030204" pitchFamily="18" charset="0"/>
                        <a:ea typeface="微软雅黑" panose="020B0503020204020204" pitchFamily="34" charset="-122"/>
                        <a:cs typeface="Times New Roman" panose="02020603050405020304" pitchFamily="18" charset="0"/>
                      </a:rPr>
                      <m:t> </m:t>
                    </m:r>
                    <m:r>
                      <a:rPr lang="en-US" altLang="zh-CN" sz="2000" b="1" i="1" dirty="0" err="1">
                        <a:latin typeface="Cambria Math" panose="02040503050406030204" pitchFamily="18" charset="0"/>
                        <a:ea typeface="微软雅黑" panose="020B0503020204020204" pitchFamily="34" charset="-122"/>
                        <a:cs typeface="Times New Roman" panose="02020603050405020304" pitchFamily="18" charset="0"/>
                      </a:rPr>
                      <m:t>𝒔</m:t>
                    </m:r>
                    <m:r>
                      <a:rPr lang="en-US" altLang="zh-CN" sz="2000" b="1" i="1" baseline="-25000" dirty="0" err="1">
                        <a:latin typeface="Cambria Math" panose="02040503050406030204" pitchFamily="18" charset="0"/>
                        <a:ea typeface="微软雅黑" panose="020B0503020204020204" pitchFamily="34" charset="-122"/>
                        <a:cs typeface="Times New Roman" panose="02020603050405020304" pitchFamily="18" charset="0"/>
                      </a:rPr>
                      <m:t>𝒋</m:t>
                    </m:r>
                    <m:r>
                      <a:rPr lang="en-US" altLang="zh-CN" sz="2000" b="1" i="1" dirty="0">
                        <a:latin typeface="Cambria Math" panose="02040503050406030204" pitchFamily="18" charset="0"/>
                        <a:ea typeface="微软雅黑" panose="020B0503020204020204" pitchFamily="34" charset="-122"/>
                        <a:cs typeface="Times New Roman" panose="02020603050405020304" pitchFamily="18" charset="0"/>
                      </a:rPr>
                      <m:t> </m:t>
                    </m:r>
                    <m:r>
                      <a:rPr lang="en-US" altLang="zh-CN" sz="2000" b="1" i="1" dirty="0">
                        <a:latin typeface="Cambria Math" panose="02040503050406030204" pitchFamily="18" charset="0"/>
                        <a:ea typeface="微软雅黑" panose="020B0503020204020204" pitchFamily="34" charset="-122"/>
                        <a:cs typeface="Times New Roman" panose="02020603050405020304" pitchFamily="18" charset="0"/>
                        <a:sym typeface="Symbol" panose="05050102010706020507" pitchFamily="18" charset="2"/>
                      </a:rPr>
                      <m:t></m:t>
                    </m:r>
                    <m:r>
                      <a:rPr lang="en-US" altLang="zh-CN" sz="2000" b="1" i="1" dirty="0">
                        <a:latin typeface="Cambria Math" panose="02040503050406030204" pitchFamily="18" charset="0"/>
                        <a:ea typeface="微软雅黑" panose="020B0503020204020204" pitchFamily="34" charset="-122"/>
                        <a:cs typeface="Times New Roman" panose="02020603050405020304" pitchFamily="18" charset="0"/>
                      </a:rPr>
                      <m:t> </m:t>
                    </m:r>
                    <m:r>
                      <a:rPr lang="en-US" altLang="zh-CN" sz="2000" b="1" i="1" dirty="0" err="1">
                        <a:latin typeface="Cambria Math" panose="02040503050406030204" pitchFamily="18" charset="0"/>
                        <a:ea typeface="微软雅黑" panose="020B0503020204020204" pitchFamily="34" charset="-122"/>
                        <a:cs typeface="Times New Roman" panose="02020603050405020304" pitchFamily="18" charset="0"/>
                      </a:rPr>
                      <m:t>𝒔</m:t>
                    </m:r>
                    <m:r>
                      <a:rPr lang="en-US" altLang="zh-CN" sz="2000" b="1" i="1" baseline="-25000" dirty="0" err="1">
                        <a:latin typeface="Cambria Math" panose="02040503050406030204" pitchFamily="18" charset="0"/>
                        <a:ea typeface="微软雅黑" panose="020B0503020204020204" pitchFamily="34" charset="-122"/>
                        <a:cs typeface="Times New Roman" panose="02020603050405020304" pitchFamily="18" charset="0"/>
                      </a:rPr>
                      <m:t>𝒌</m:t>
                    </m:r>
                  </m:oMath>
                </a14:m>
                <a:r>
                  <a:rPr lang="zh-CN" altLang="zh-CN" sz="2000" b="1" dirty="0">
                    <a:latin typeface="Times New Roman" panose="02020603050405020304" pitchFamily="18" charset="0"/>
                    <a:ea typeface="微软雅黑" panose="020B0503020204020204" pitchFamily="34" charset="-122"/>
                    <a:cs typeface="Times New Roman" panose="02020603050405020304" pitchFamily="18" charset="0"/>
                  </a:rPr>
                  <a:t>，则有</a:t>
                </a:r>
              </a:p>
              <a:p>
                <a:pPr marL="0" indent="0">
                  <a:lnSpc>
                    <a:spcPct val="125000"/>
                  </a:lnSpc>
                  <a:spcBef>
                    <a:spcPts val="600"/>
                  </a:spcBef>
                  <a:buNone/>
                </a:pP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ea typeface="微软雅黑" panose="020B0503020204020204" pitchFamily="34" charset="-122"/>
                          <a:cs typeface="Times New Roman" panose="02020603050405020304" pitchFamily="18" charset="0"/>
                        </a:rPr>
                        <m:t>𝒇</m:t>
                      </m:r>
                      <m:d>
                        <m:dPr>
                          <m:ctrlPr>
                            <a:rPr lang="en-US" altLang="zh-CN" sz="2000" b="1" i="1">
                              <a:latin typeface="Cambria Math" panose="02040503050406030204" pitchFamily="18" charset="0"/>
                              <a:ea typeface="微软雅黑" panose="020B0503020204020204" pitchFamily="34" charset="-122"/>
                              <a:cs typeface="Times New Roman" panose="02020603050405020304" pitchFamily="18" charset="0"/>
                            </a:rPr>
                          </m:ctrlPr>
                        </m:dPr>
                        <m:e>
                          <m:sSub>
                            <m:sSubPr>
                              <m:ctrlPr>
                                <a:rPr lang="en-US" altLang="zh-CN" sz="2000" b="1" i="1">
                                  <a:latin typeface="Cambria Math" panose="02040503050406030204" pitchFamily="18" charset="0"/>
                                  <a:ea typeface="宋体" panose="02010600030101010101" pitchFamily="2" charset="-122"/>
                                  <a:cs typeface="Times New Roman" panose="02020603050405020304" pitchFamily="18" charset="0"/>
                                </a:rPr>
                              </m:ctrlPr>
                            </m:sSubPr>
                            <m:e>
                              <m:r>
                                <a:rPr lang="zh-CN" altLang="en-US" sz="2000" b="1" i="1">
                                  <a:latin typeface="Cambria Math" panose="02040503050406030204" pitchFamily="18" charset="0"/>
                                  <a:ea typeface="宋体" panose="02010600030101010101" pitchFamily="2" charset="-122"/>
                                  <a:cs typeface="Times New Roman" panose="02020603050405020304" pitchFamily="18" charset="0"/>
                                </a:rPr>
                                <m:t>𝝁</m:t>
                              </m:r>
                            </m:e>
                            <m:sub>
                              <m:r>
                                <a:rPr lang="en-US" altLang="zh-CN" sz="2000" b="1" i="1">
                                  <a:latin typeface="Cambria Math" panose="02040503050406030204" pitchFamily="18" charset="0"/>
                                  <a:ea typeface="宋体" panose="02010600030101010101" pitchFamily="2" charset="-122"/>
                                  <a:cs typeface="Times New Roman" panose="02020603050405020304" pitchFamily="18" charset="0"/>
                                </a:rPr>
                                <m:t>𝟏</m:t>
                              </m:r>
                            </m:sub>
                          </m:sSub>
                          <m:r>
                            <a:rPr lang="en-US" altLang="zh-CN" sz="2000" b="1" i="1">
                              <a:latin typeface="Cambria Math" panose="02040503050406030204" pitchFamily="18" charset="0"/>
                              <a:ea typeface="宋体" panose="02010600030101010101" pitchFamily="2" charset="-122"/>
                              <a:cs typeface="Times New Roman" panose="02020603050405020304" pitchFamily="18" charset="0"/>
                            </a:rPr>
                            <m:t>, </m:t>
                          </m:r>
                          <m:sSub>
                            <m:sSubPr>
                              <m:ctrlPr>
                                <a:rPr lang="en-US" altLang="zh-CN" sz="2000" b="1" i="1">
                                  <a:latin typeface="Cambria Math" panose="02040503050406030204" pitchFamily="18" charset="0"/>
                                  <a:ea typeface="宋体" panose="02010600030101010101" pitchFamily="2" charset="-122"/>
                                  <a:cs typeface="Times New Roman" panose="02020603050405020304" pitchFamily="18" charset="0"/>
                                </a:rPr>
                              </m:ctrlPr>
                            </m:sSubPr>
                            <m:e>
                              <m:r>
                                <a:rPr lang="zh-CN" altLang="en-US" sz="2000" b="1" i="1">
                                  <a:latin typeface="Cambria Math" panose="02040503050406030204" pitchFamily="18" charset="0"/>
                                  <a:ea typeface="宋体" panose="02010600030101010101" pitchFamily="2" charset="-122"/>
                                  <a:cs typeface="Times New Roman" panose="02020603050405020304" pitchFamily="18" charset="0"/>
                                </a:rPr>
                                <m:t>𝝁</m:t>
                              </m:r>
                            </m:e>
                            <m:sub>
                              <m:r>
                                <a:rPr lang="en-US" altLang="zh-CN" sz="2000" b="1" i="1">
                                  <a:latin typeface="Cambria Math" panose="02040503050406030204" pitchFamily="18" charset="0"/>
                                  <a:ea typeface="宋体" panose="02010600030101010101" pitchFamily="2" charset="-122"/>
                                  <a:cs typeface="Times New Roman" panose="02020603050405020304" pitchFamily="18" charset="0"/>
                                </a:rPr>
                                <m:t>𝟐</m:t>
                              </m:r>
                            </m:sub>
                          </m:sSub>
                        </m:e>
                      </m:d>
                      <m:d>
                        <m:dPr>
                          <m:ctrlPr>
                            <a:rPr lang="en-US" altLang="zh-CN" sz="2000" b="1"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000" b="1" i="1" dirty="0">
                              <a:latin typeface="Cambria Math" panose="02040503050406030204" pitchFamily="18" charset="0"/>
                              <a:ea typeface="微软雅黑" panose="020B0503020204020204" pitchFamily="34" charset="-122"/>
                              <a:cs typeface="Times New Roman" panose="02020603050405020304" pitchFamily="18" charset="0"/>
                            </a:rPr>
                            <m:t>𝒔</m:t>
                          </m:r>
                          <m:r>
                            <a:rPr lang="en-US" altLang="zh-CN" sz="2000" b="1" i="1" baseline="-25000" dirty="0" smtClean="0">
                              <a:latin typeface="Cambria Math" panose="02040503050406030204" pitchFamily="18" charset="0"/>
                              <a:ea typeface="微软雅黑" panose="020B0503020204020204" pitchFamily="34" charset="-122"/>
                              <a:cs typeface="Times New Roman" panose="02020603050405020304" pitchFamily="18" charset="0"/>
                            </a:rPr>
                            <m:t>𝒋</m:t>
                          </m:r>
                        </m:e>
                      </m:d>
                      <m:r>
                        <a:rPr lang="en-US" altLang="zh-CN" sz="20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1" i="1" smtClean="0">
                          <a:latin typeface="Cambria Math" panose="02040503050406030204" pitchFamily="18" charset="0"/>
                          <a:ea typeface="Cambria Math" panose="02040503050406030204" pitchFamily="18" charset="0"/>
                          <a:cs typeface="Times New Roman" panose="02020603050405020304" pitchFamily="18" charset="0"/>
                        </a:rPr>
                        <m:t>𝒎𝒊𝒏</m:t>
                      </m:r>
                      <m:d>
                        <m:dPr>
                          <m:begChr m:val="{"/>
                          <m:endChr m:val="}"/>
                          <m:ctrlPr>
                            <a:rPr lang="en-US" altLang="zh-CN" sz="2000" b="1"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b="1" i="1">
                              <a:latin typeface="Cambria Math" panose="02040503050406030204" pitchFamily="18" charset="0"/>
                              <a:ea typeface="微软雅黑" panose="020B0503020204020204" pitchFamily="34" charset="-122"/>
                              <a:cs typeface="Times New Roman" panose="02020603050405020304" pitchFamily="18" charset="0"/>
                            </a:rPr>
                            <m:t>𝒇</m:t>
                          </m:r>
                          <m:d>
                            <m:dPr>
                              <m:ctrlPr>
                                <a:rPr lang="en-US" altLang="zh-CN" sz="2000" b="1" i="1">
                                  <a:latin typeface="Cambria Math" panose="02040503050406030204" pitchFamily="18" charset="0"/>
                                  <a:ea typeface="微软雅黑" panose="020B0503020204020204" pitchFamily="34" charset="-122"/>
                                  <a:cs typeface="Times New Roman" panose="02020603050405020304" pitchFamily="18" charset="0"/>
                                </a:rPr>
                              </m:ctrlPr>
                            </m:dPr>
                            <m:e>
                              <m:sSub>
                                <m:sSubPr>
                                  <m:ctrlPr>
                                    <a:rPr lang="en-US" altLang="zh-CN" sz="2000" b="1" i="1">
                                      <a:latin typeface="Cambria Math" panose="02040503050406030204" pitchFamily="18" charset="0"/>
                                      <a:ea typeface="宋体" panose="02010600030101010101" pitchFamily="2" charset="-122"/>
                                      <a:cs typeface="Times New Roman" panose="02020603050405020304" pitchFamily="18" charset="0"/>
                                    </a:rPr>
                                  </m:ctrlPr>
                                </m:sSubPr>
                                <m:e>
                                  <m:r>
                                    <a:rPr lang="zh-CN" altLang="en-US" sz="2000" b="1" i="1">
                                      <a:latin typeface="Cambria Math" panose="02040503050406030204" pitchFamily="18" charset="0"/>
                                      <a:ea typeface="宋体" panose="02010600030101010101" pitchFamily="2" charset="-122"/>
                                      <a:cs typeface="Times New Roman" panose="02020603050405020304" pitchFamily="18" charset="0"/>
                                    </a:rPr>
                                    <m:t>𝝁</m:t>
                                  </m:r>
                                </m:e>
                                <m:sub>
                                  <m:r>
                                    <a:rPr lang="en-US" altLang="zh-CN" sz="2000" b="1" i="1">
                                      <a:latin typeface="Cambria Math" panose="02040503050406030204" pitchFamily="18" charset="0"/>
                                      <a:ea typeface="宋体" panose="02010600030101010101" pitchFamily="2" charset="-122"/>
                                      <a:cs typeface="Times New Roman" panose="02020603050405020304" pitchFamily="18" charset="0"/>
                                    </a:rPr>
                                    <m:t>𝟏</m:t>
                                  </m:r>
                                </m:sub>
                              </m:sSub>
                              <m:r>
                                <a:rPr lang="en-US" altLang="zh-CN" sz="2000" b="1" i="1">
                                  <a:latin typeface="Cambria Math" panose="02040503050406030204" pitchFamily="18" charset="0"/>
                                  <a:ea typeface="宋体" panose="02010600030101010101" pitchFamily="2" charset="-122"/>
                                  <a:cs typeface="Times New Roman" panose="02020603050405020304" pitchFamily="18" charset="0"/>
                                </a:rPr>
                                <m:t>, </m:t>
                              </m:r>
                              <m:sSub>
                                <m:sSubPr>
                                  <m:ctrlPr>
                                    <a:rPr lang="en-US" altLang="zh-CN" sz="2000" b="1" i="1">
                                      <a:latin typeface="Cambria Math" panose="02040503050406030204" pitchFamily="18" charset="0"/>
                                      <a:ea typeface="宋体" panose="02010600030101010101" pitchFamily="2" charset="-122"/>
                                      <a:cs typeface="Times New Roman" panose="02020603050405020304" pitchFamily="18" charset="0"/>
                                    </a:rPr>
                                  </m:ctrlPr>
                                </m:sSubPr>
                                <m:e>
                                  <m:r>
                                    <a:rPr lang="zh-CN" altLang="en-US" sz="2000" b="1" i="1">
                                      <a:latin typeface="Cambria Math" panose="02040503050406030204" pitchFamily="18" charset="0"/>
                                      <a:ea typeface="宋体" panose="02010600030101010101" pitchFamily="2" charset="-122"/>
                                      <a:cs typeface="Times New Roman" panose="02020603050405020304" pitchFamily="18" charset="0"/>
                                    </a:rPr>
                                    <m:t>𝝁</m:t>
                                  </m:r>
                                </m:e>
                                <m:sub>
                                  <m:r>
                                    <a:rPr lang="en-US" altLang="zh-CN" sz="2000" b="1" i="1">
                                      <a:latin typeface="Cambria Math" panose="02040503050406030204" pitchFamily="18" charset="0"/>
                                      <a:ea typeface="宋体" panose="02010600030101010101" pitchFamily="2" charset="-122"/>
                                      <a:cs typeface="Times New Roman" panose="02020603050405020304" pitchFamily="18" charset="0"/>
                                    </a:rPr>
                                    <m:t>𝟐</m:t>
                                  </m:r>
                                </m:sub>
                              </m:sSub>
                            </m:e>
                          </m:d>
                          <m:d>
                            <m:dPr>
                              <m:ctrlPr>
                                <a:rPr lang="en-US" altLang="zh-CN" sz="2000" b="1" i="1">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000" b="1" i="1" dirty="0">
                                  <a:latin typeface="Cambria Math" panose="02040503050406030204" pitchFamily="18" charset="0"/>
                                  <a:ea typeface="微软雅黑" panose="020B0503020204020204" pitchFamily="34" charset="-122"/>
                                  <a:cs typeface="Times New Roman" panose="02020603050405020304" pitchFamily="18" charset="0"/>
                                </a:rPr>
                                <m:t>𝒔</m:t>
                              </m:r>
                              <m:r>
                                <a:rPr lang="en-US" altLang="zh-CN" sz="2000" b="1" i="1" baseline="-25000" dirty="0" err="1">
                                  <a:latin typeface="Cambria Math" panose="02040503050406030204" pitchFamily="18" charset="0"/>
                                  <a:ea typeface="微软雅黑" panose="020B0503020204020204" pitchFamily="34" charset="-122"/>
                                  <a:cs typeface="Times New Roman" panose="02020603050405020304" pitchFamily="18" charset="0"/>
                                </a:rPr>
                                <m:t>𝒊</m:t>
                              </m:r>
                            </m:e>
                          </m:d>
                          <m:r>
                            <a:rPr lang="en-US" altLang="zh-CN" sz="2000" b="1"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b="1" i="1">
                              <a:latin typeface="Cambria Math" panose="02040503050406030204" pitchFamily="18" charset="0"/>
                              <a:ea typeface="微软雅黑" panose="020B0503020204020204" pitchFamily="34" charset="-122"/>
                              <a:cs typeface="Times New Roman" panose="02020603050405020304" pitchFamily="18" charset="0"/>
                            </a:rPr>
                            <m:t>𝒇</m:t>
                          </m:r>
                          <m:d>
                            <m:dPr>
                              <m:ctrlPr>
                                <a:rPr lang="en-US" altLang="zh-CN" sz="2000" b="1" i="1">
                                  <a:latin typeface="Cambria Math" panose="02040503050406030204" pitchFamily="18" charset="0"/>
                                  <a:ea typeface="微软雅黑" panose="020B0503020204020204" pitchFamily="34" charset="-122"/>
                                  <a:cs typeface="Times New Roman" panose="02020603050405020304" pitchFamily="18" charset="0"/>
                                </a:rPr>
                              </m:ctrlPr>
                            </m:dPr>
                            <m:e>
                              <m:sSub>
                                <m:sSubPr>
                                  <m:ctrlPr>
                                    <a:rPr lang="en-US" altLang="zh-CN" sz="2000" b="1" i="1">
                                      <a:latin typeface="Cambria Math" panose="02040503050406030204" pitchFamily="18" charset="0"/>
                                      <a:ea typeface="宋体" panose="02010600030101010101" pitchFamily="2" charset="-122"/>
                                      <a:cs typeface="Times New Roman" panose="02020603050405020304" pitchFamily="18" charset="0"/>
                                    </a:rPr>
                                  </m:ctrlPr>
                                </m:sSubPr>
                                <m:e>
                                  <m:r>
                                    <a:rPr lang="zh-CN" altLang="en-US" sz="2000" b="1" i="1">
                                      <a:latin typeface="Cambria Math" panose="02040503050406030204" pitchFamily="18" charset="0"/>
                                      <a:ea typeface="宋体" panose="02010600030101010101" pitchFamily="2" charset="-122"/>
                                      <a:cs typeface="Times New Roman" panose="02020603050405020304" pitchFamily="18" charset="0"/>
                                    </a:rPr>
                                    <m:t>𝝁</m:t>
                                  </m:r>
                                </m:e>
                                <m:sub>
                                  <m:r>
                                    <a:rPr lang="en-US" altLang="zh-CN" sz="2000" b="1" i="1">
                                      <a:latin typeface="Cambria Math" panose="02040503050406030204" pitchFamily="18" charset="0"/>
                                      <a:ea typeface="宋体" panose="02010600030101010101" pitchFamily="2" charset="-122"/>
                                      <a:cs typeface="Times New Roman" panose="02020603050405020304" pitchFamily="18" charset="0"/>
                                    </a:rPr>
                                    <m:t>𝟏</m:t>
                                  </m:r>
                                </m:sub>
                              </m:sSub>
                              <m:r>
                                <a:rPr lang="en-US" altLang="zh-CN" sz="2000" b="1" i="1">
                                  <a:latin typeface="Cambria Math" panose="02040503050406030204" pitchFamily="18" charset="0"/>
                                  <a:ea typeface="宋体" panose="02010600030101010101" pitchFamily="2" charset="-122"/>
                                  <a:cs typeface="Times New Roman" panose="02020603050405020304" pitchFamily="18" charset="0"/>
                                </a:rPr>
                                <m:t>, </m:t>
                              </m:r>
                              <m:sSub>
                                <m:sSubPr>
                                  <m:ctrlPr>
                                    <a:rPr lang="en-US" altLang="zh-CN" sz="2000" b="1" i="1">
                                      <a:latin typeface="Cambria Math" panose="02040503050406030204" pitchFamily="18" charset="0"/>
                                      <a:ea typeface="宋体" panose="02010600030101010101" pitchFamily="2" charset="-122"/>
                                      <a:cs typeface="Times New Roman" panose="02020603050405020304" pitchFamily="18" charset="0"/>
                                    </a:rPr>
                                  </m:ctrlPr>
                                </m:sSubPr>
                                <m:e>
                                  <m:r>
                                    <a:rPr lang="zh-CN" altLang="en-US" sz="2000" b="1" i="1">
                                      <a:latin typeface="Cambria Math" panose="02040503050406030204" pitchFamily="18" charset="0"/>
                                      <a:ea typeface="宋体" panose="02010600030101010101" pitchFamily="2" charset="-122"/>
                                      <a:cs typeface="Times New Roman" panose="02020603050405020304" pitchFamily="18" charset="0"/>
                                    </a:rPr>
                                    <m:t>𝝁</m:t>
                                  </m:r>
                                </m:e>
                                <m:sub>
                                  <m:r>
                                    <a:rPr lang="en-US" altLang="zh-CN" sz="2000" b="1" i="1">
                                      <a:latin typeface="Cambria Math" panose="02040503050406030204" pitchFamily="18" charset="0"/>
                                      <a:ea typeface="宋体" panose="02010600030101010101" pitchFamily="2" charset="-122"/>
                                      <a:cs typeface="Times New Roman" panose="02020603050405020304" pitchFamily="18" charset="0"/>
                                    </a:rPr>
                                    <m:t>𝟐</m:t>
                                  </m:r>
                                </m:sub>
                              </m:sSub>
                            </m:e>
                          </m:d>
                          <m:r>
                            <a:rPr lang="en-US" altLang="zh-CN" sz="2000" b="1" i="1">
                              <a:latin typeface="Cambria Math" panose="02040503050406030204" pitchFamily="18" charset="0"/>
                              <a:ea typeface="宋体" panose="02010600030101010101" pitchFamily="2" charset="-122"/>
                              <a:cs typeface="Times New Roman" panose="02020603050405020304" pitchFamily="18" charset="0"/>
                            </a:rPr>
                            <m:t>(</m:t>
                          </m:r>
                          <m:r>
                            <a:rPr lang="en-US" altLang="zh-CN" sz="2000" b="1" i="1" dirty="0">
                              <a:latin typeface="Cambria Math" panose="02040503050406030204" pitchFamily="18" charset="0"/>
                              <a:ea typeface="微软雅黑" panose="020B0503020204020204" pitchFamily="34" charset="-122"/>
                              <a:cs typeface="Times New Roman" panose="02020603050405020304" pitchFamily="18" charset="0"/>
                            </a:rPr>
                            <m:t>𝒔</m:t>
                          </m:r>
                          <m:r>
                            <a:rPr lang="en-US" altLang="zh-CN" sz="2000" b="1" i="1" baseline="-25000" dirty="0" smtClean="0">
                              <a:latin typeface="Cambria Math" panose="02040503050406030204" pitchFamily="18" charset="0"/>
                              <a:ea typeface="微软雅黑" panose="020B0503020204020204" pitchFamily="34" charset="-122"/>
                              <a:cs typeface="Times New Roman" panose="02020603050405020304" pitchFamily="18" charset="0"/>
                            </a:rPr>
                            <m:t>𝒌</m:t>
                          </m:r>
                          <m:r>
                            <a:rPr lang="en-US" altLang="zh-CN" sz="2000" b="1" i="1">
                              <a:latin typeface="Cambria Math" panose="02040503050406030204" pitchFamily="18" charset="0"/>
                              <a:ea typeface="宋体" panose="02010600030101010101" pitchFamily="2" charset="-122"/>
                              <a:cs typeface="Times New Roman" panose="02020603050405020304" pitchFamily="18" charset="0"/>
                            </a:rPr>
                            <m:t>)</m:t>
                          </m:r>
                        </m:e>
                      </m:d>
                    </m:oMath>
                  </m:oMathPara>
                </a14:m>
                <a:endParaRPr lang="zh-CN" altLang="zh-CN" sz="2000" b="1" dirty="0">
                  <a:latin typeface="Cambria Math" panose="02040503050406030204" pitchFamily="18" charset="0"/>
                  <a:ea typeface="Cambria Math" panose="02040503050406030204" pitchFamily="18" charset="0"/>
                </a:endParaRPr>
              </a:p>
              <a:p>
                <a:pPr>
                  <a:lnSpc>
                    <a:spcPct val="100000"/>
                  </a:lnSpc>
                  <a:spcBef>
                    <a:spcPts val="600"/>
                  </a:spcBef>
                </a:pP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性质（</a:t>
                </a:r>
                <a:r>
                  <a:rPr lang="en-US" altLang="zh-CN" sz="2400" b="1" dirty="0" err="1">
                    <a:effectLst/>
                    <a:latin typeface="Times New Roman" panose="02020603050405020304" pitchFamily="18" charset="0"/>
                    <a:ea typeface="微软雅黑" panose="020B0503020204020204" pitchFamily="34" charset="-122"/>
                    <a:cs typeface="Times New Roman" panose="02020603050405020304" pitchFamily="18" charset="0"/>
                  </a:rPr>
                  <a:t>i</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）由综合函数定义本身得到。综合函数实质上就是把两个基本支持函数组合成为一个新的基本支持函数。性质（</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ii</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）由评价有序命题时所表现出来的凸性质得到。</a:t>
                </a:r>
                <a:endPar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25000"/>
                  </a:lnSpc>
                  <a:spcBef>
                    <a:spcPts val="600"/>
                  </a:spcBef>
                  <a:buNone/>
                </a:pPr>
                <a:endParaRPr lang="en-US" altLang="zh-CN" sz="2400" b="1"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FAA43BCC-C60C-44E6-A203-C635002B3E8F}"/>
                  </a:ext>
                </a:extLst>
              </p:cNvPr>
              <p:cNvSpPr>
                <a:spLocks noGrp="1" noRot="1" noChangeAspect="1" noMove="1" noResize="1" noEditPoints="1" noAdjustHandles="1" noChangeArrowheads="1" noChangeShapeType="1" noTextEdit="1"/>
              </p:cNvSpPr>
              <p:nvPr>
                <p:ph idx="1"/>
              </p:nvPr>
            </p:nvSpPr>
            <p:spPr>
              <a:xfrm>
                <a:off x="249383" y="1451946"/>
                <a:ext cx="11942618" cy="5406054"/>
              </a:xfrm>
              <a:blipFill>
                <a:blip r:embed="rId4"/>
                <a:stretch>
                  <a:fillRect l="-817" t="-902"/>
                </a:stretch>
              </a:blipFill>
            </p:spPr>
            <p:txBody>
              <a:bodyPr/>
              <a:lstStyle/>
              <a:p>
                <a:r>
                  <a:rPr lang="zh-CN" altLang="en-US">
                    <a:noFill/>
                  </a:rPr>
                  <a:t> </a:t>
                </a:r>
              </a:p>
            </p:txBody>
          </p:sp>
        </mc:Fallback>
      </mc:AlternateContent>
      <p:graphicFrame>
        <p:nvGraphicFramePr>
          <p:cNvPr id="9" name="对象 8">
            <a:extLst>
              <a:ext uri="{FF2B5EF4-FFF2-40B4-BE49-F238E27FC236}">
                <a16:creationId xmlns:a16="http://schemas.microsoft.com/office/drawing/2014/main" id="{93FFBF4D-4ADF-45BD-9549-257E912570B6}"/>
              </a:ext>
            </a:extLst>
          </p:cNvPr>
          <p:cNvGraphicFramePr>
            <a:graphicFrameLocks noChangeAspect="1"/>
          </p:cNvGraphicFramePr>
          <p:nvPr/>
        </p:nvGraphicFramePr>
        <p:xfrm>
          <a:off x="0" y="457200"/>
          <a:ext cx="114300" cy="204788"/>
        </p:xfrm>
        <a:graphic>
          <a:graphicData uri="http://schemas.openxmlformats.org/presentationml/2006/ole">
            <mc:AlternateContent xmlns:mc="http://schemas.openxmlformats.org/markup-compatibility/2006">
              <mc:Choice xmlns:v="urn:schemas-microsoft-com:vml" Requires="v">
                <p:oleObj spid="_x0000_s36971" r:id="rId5" imgW="114201" imgH="203024" progId="Equation.3">
                  <p:embed/>
                </p:oleObj>
              </mc:Choice>
              <mc:Fallback>
                <p:oleObj r:id="rId5" imgW="114201" imgH="203024" progId="Equation.3">
                  <p:embed/>
                  <p:pic>
                    <p:nvPicPr>
                      <p:cNvPr id="9" name="对象 8">
                        <a:extLst>
                          <a:ext uri="{FF2B5EF4-FFF2-40B4-BE49-F238E27FC236}">
                            <a16:creationId xmlns:a16="http://schemas.microsoft.com/office/drawing/2014/main" id="{93FFBF4D-4ADF-45BD-9549-257E912570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57200"/>
                        <a:ext cx="114300"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a:extLst>
              <a:ext uri="{FF2B5EF4-FFF2-40B4-BE49-F238E27FC236}">
                <a16:creationId xmlns:a16="http://schemas.microsoft.com/office/drawing/2014/main" id="{D247028B-A983-4313-9D04-264BA6EBC0F7}"/>
              </a:ext>
            </a:extLst>
          </p:cNvPr>
          <p:cNvGraphicFramePr>
            <a:graphicFrameLocks noChangeAspect="1"/>
          </p:cNvGraphicFramePr>
          <p:nvPr/>
        </p:nvGraphicFramePr>
        <p:xfrm>
          <a:off x="0" y="457200"/>
          <a:ext cx="114300" cy="204788"/>
        </p:xfrm>
        <a:graphic>
          <a:graphicData uri="http://schemas.openxmlformats.org/presentationml/2006/ole">
            <mc:AlternateContent xmlns:mc="http://schemas.openxmlformats.org/markup-compatibility/2006">
              <mc:Choice xmlns:v="urn:schemas-microsoft-com:vml" Requires="v">
                <p:oleObj spid="_x0000_s36972" r:id="rId7" imgW="114201" imgH="203024" progId="Equation.2">
                  <p:embed/>
                </p:oleObj>
              </mc:Choice>
              <mc:Fallback>
                <p:oleObj r:id="rId7" imgW="114201" imgH="203024" progId="Equation.2">
                  <p:embed/>
                  <p:pic>
                    <p:nvPicPr>
                      <p:cNvPr id="5" name="对象 4">
                        <a:extLst>
                          <a:ext uri="{FF2B5EF4-FFF2-40B4-BE49-F238E27FC236}">
                            <a16:creationId xmlns:a16="http://schemas.microsoft.com/office/drawing/2014/main" id="{D247028B-A983-4313-9D04-264BA6EBC0F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457200"/>
                        <a:ext cx="114300"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567679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8A9E2-1718-4A1C-9BBC-6F0D26D4471A}"/>
              </a:ext>
            </a:extLst>
          </p:cNvPr>
          <p:cNvSpPr>
            <a:spLocks noGrp="1"/>
          </p:cNvSpPr>
          <p:nvPr>
            <p:ph type="title"/>
          </p:nvPr>
        </p:nvSpPr>
        <p:spPr>
          <a:xfrm>
            <a:off x="838200" y="183696"/>
            <a:ext cx="10515600" cy="1325563"/>
          </a:xfrm>
        </p:spPr>
        <p:txBody>
          <a:bodyPr>
            <a:normAutofit fontScale="90000"/>
          </a:bodyPr>
          <a:lstStyle/>
          <a:p>
            <a:pPr>
              <a:lnSpc>
                <a:spcPct val="100000"/>
              </a:lnSpc>
            </a:pPr>
            <a:r>
              <a:rPr lang="en-US" altLang="zh-CN" sz="4400" b="1" dirty="0">
                <a:solidFill>
                  <a:srgbClr val="0000FF"/>
                </a:solidFill>
                <a:effectLst/>
                <a:latin typeface="宋体" panose="02010600030101010101" pitchFamily="2" charset="-122"/>
                <a:ea typeface="宋体" panose="02010600030101010101" pitchFamily="2" charset="-122"/>
              </a:rPr>
              <a:t>3.</a:t>
            </a:r>
            <a:r>
              <a:rPr lang="zh-CN" altLang="en-US" sz="4400" b="1" dirty="0">
                <a:solidFill>
                  <a:srgbClr val="0000FF"/>
                </a:solidFill>
                <a:effectLst/>
                <a:latin typeface="黑体" panose="02010609060101010101" pitchFamily="49" charset="-122"/>
                <a:ea typeface="黑体" panose="02010609060101010101" pitchFamily="49" charset="-122"/>
              </a:rPr>
              <a:t>一个新的简化证据理论模型</a:t>
            </a:r>
            <a:br>
              <a:rPr lang="en-US" altLang="zh-CN" sz="4400" b="1" dirty="0">
                <a:solidFill>
                  <a:srgbClr val="0000FF"/>
                </a:solidFill>
                <a:effectLst/>
                <a:latin typeface="黑体" panose="02010609060101010101" pitchFamily="49" charset="-122"/>
                <a:ea typeface="黑体" panose="02010609060101010101" pitchFamily="49" charset="-122"/>
              </a:rPr>
            </a:br>
            <a:r>
              <a:rPr lang="en-US" altLang="zh-CN" sz="4400" b="1" dirty="0">
                <a:solidFill>
                  <a:srgbClr val="0000FF"/>
                </a:solidFill>
                <a:effectLst/>
                <a:latin typeface="黑体" panose="02010609060101010101" pitchFamily="49" charset="-122"/>
                <a:ea typeface="黑体" panose="02010609060101010101" pitchFamily="49" charset="-122"/>
              </a:rPr>
              <a:t>  ——</a:t>
            </a:r>
            <a:r>
              <a:rPr lang="zh-CN" altLang="en-US" sz="4400" b="1" dirty="0">
                <a:solidFill>
                  <a:srgbClr val="0000FF"/>
                </a:solidFill>
                <a:effectLst/>
                <a:latin typeface="黑体" panose="02010609060101010101" pitchFamily="49" charset="-122"/>
                <a:ea typeface="黑体" panose="02010609060101010101" pitchFamily="49" charset="-122"/>
              </a:rPr>
              <a:t>凸函数证据理论模型</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AA43BCC-C60C-44E6-A203-C635002B3E8F}"/>
                  </a:ext>
                </a:extLst>
              </p:cNvPr>
              <p:cNvSpPr>
                <a:spLocks noGrp="1"/>
              </p:cNvSpPr>
              <p:nvPr>
                <p:ph idx="1"/>
              </p:nvPr>
            </p:nvSpPr>
            <p:spPr>
              <a:xfrm>
                <a:off x="389100" y="1388758"/>
                <a:ext cx="11733049" cy="5406054"/>
              </a:xfrm>
            </p:spPr>
            <p:txBody>
              <a:bodyPr>
                <a:noAutofit/>
              </a:bodyPr>
              <a:lstStyle/>
              <a:p>
                <a:pPr marL="0" indent="0">
                  <a:lnSpc>
                    <a:spcPct val="100000"/>
                  </a:lnSpc>
                  <a:spcBef>
                    <a:spcPts val="600"/>
                  </a:spcBef>
                  <a:buNone/>
                </a:pPr>
                <a:r>
                  <a:rPr lang="zh-CN" altLang="en-US"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具有凸函数性质的简化证据理论模型</a:t>
                </a:r>
                <a:endParaRPr lang="en-US" altLang="zh-CN"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5000"/>
                  </a:lnSpc>
                  <a:spcBef>
                    <a:spcPts val="600"/>
                  </a:spcBef>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下面，我们给出针对有序命题的新的综合函数</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f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的定义。</a:t>
                </a:r>
                <a:endPar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25000"/>
                  </a:lnSpc>
                  <a:spcBef>
                    <a:spcPts val="600"/>
                  </a:spcBef>
                  <a:buNone/>
                </a:pPr>
                <a:r>
                  <a:rPr lang="en-US" altLang="zh-CN" sz="20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0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定义</a:t>
                </a:r>
                <a:r>
                  <a:rPr lang="en-US" altLang="zh-CN" sz="20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6.</a:t>
                </a:r>
                <a:r>
                  <a:rPr lang="en-US" altLang="zh-CN" sz="2000" b="1" dirty="0">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设概念</a:t>
                </a:r>
                <a14:m>
                  <m:oMath xmlns:m="http://schemas.openxmlformats.org/officeDocument/2006/math">
                    <m:r>
                      <a:rPr lang="en-US" altLang="zh-CN" sz="2000" b="1" i="1" dirty="0" smtClean="0">
                        <a:effectLst/>
                        <a:latin typeface="Cambria Math" panose="02040503050406030204" pitchFamily="18" charset="0"/>
                        <a:ea typeface="微软雅黑" panose="020B0503020204020204" pitchFamily="34" charset="-122"/>
                        <a:cs typeface="Times New Roman" panose="02020603050405020304" pitchFamily="18" charset="0"/>
                      </a:rPr>
                      <m:t>𝑺</m:t>
                    </m:r>
                    <m:r>
                      <a:rPr lang="en-US" altLang="zh-CN" sz="2000" b="1" i="1" dirty="0" smtClean="0">
                        <a:effectLst/>
                        <a:latin typeface="Cambria Math" panose="02040503050406030204" pitchFamily="18" charset="0"/>
                        <a:ea typeface="微软雅黑" panose="020B0503020204020204" pitchFamily="34" charset="-122"/>
                        <a:cs typeface="Times New Roman" panose="02020603050405020304" pitchFamily="18" charset="0"/>
                      </a:rPr>
                      <m:t> ={</m:t>
                    </m:r>
                    <m:r>
                      <a:rPr lang="en-US" altLang="zh-CN" sz="2000" b="1" i="1" dirty="0" err="1" smtClean="0">
                        <a:effectLst/>
                        <a:latin typeface="Cambria Math" panose="02040503050406030204" pitchFamily="18" charset="0"/>
                        <a:ea typeface="微软雅黑" panose="020B0503020204020204" pitchFamily="34" charset="-122"/>
                        <a:cs typeface="Times New Roman" panose="02020603050405020304" pitchFamily="18" charset="0"/>
                      </a:rPr>
                      <m:t>𝒔</m:t>
                    </m:r>
                    <m:r>
                      <a:rPr lang="en-US" altLang="zh-CN" sz="2000" b="1" i="1" baseline="-25000" dirty="0" err="1" smtClean="0">
                        <a:effectLst/>
                        <a:latin typeface="Cambria Math" panose="02040503050406030204" pitchFamily="18" charset="0"/>
                        <a:ea typeface="微软雅黑" panose="020B0503020204020204" pitchFamily="34" charset="-122"/>
                        <a:cs typeface="Times New Roman" panose="02020603050405020304" pitchFamily="18" charset="0"/>
                      </a:rPr>
                      <m:t>𝟏</m:t>
                    </m:r>
                    <m:r>
                      <a:rPr lang="zh-CN" altLang="zh-CN" sz="2000" b="1" i="1" dirty="0" smtClean="0">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i="1" dirty="0" err="1" smtClean="0">
                        <a:effectLst/>
                        <a:latin typeface="Cambria Math" panose="02040503050406030204" pitchFamily="18" charset="0"/>
                        <a:ea typeface="微软雅黑" panose="020B0503020204020204" pitchFamily="34" charset="-122"/>
                        <a:cs typeface="Times New Roman" panose="02020603050405020304" pitchFamily="18" charset="0"/>
                      </a:rPr>
                      <m:t>𝒔</m:t>
                    </m:r>
                    <m:r>
                      <a:rPr lang="en-US" altLang="zh-CN" sz="2000" b="1" i="1" baseline="-25000" dirty="0" err="1" smtClean="0">
                        <a:effectLst/>
                        <a:latin typeface="Cambria Math" panose="02040503050406030204" pitchFamily="18" charset="0"/>
                        <a:ea typeface="微软雅黑" panose="020B0503020204020204" pitchFamily="34" charset="-122"/>
                        <a:cs typeface="Times New Roman" panose="02020603050405020304" pitchFamily="18" charset="0"/>
                      </a:rPr>
                      <m:t>𝟐</m:t>
                    </m:r>
                    <m:r>
                      <a:rPr lang="zh-CN" altLang="zh-CN" sz="2000" b="1" i="1" dirty="0" smtClean="0">
                        <a:effectLst/>
                        <a:latin typeface="Cambria Math" panose="02040503050406030204" pitchFamily="18" charset="0"/>
                        <a:ea typeface="微软雅黑" panose="020B0503020204020204" pitchFamily="34" charset="-122"/>
                        <a:cs typeface="Times New Roman" panose="02020603050405020304" pitchFamily="18" charset="0"/>
                      </a:rPr>
                      <m:t>，</m:t>
                    </m:r>
                    <m:r>
                      <a:rPr lang="zh-CN" altLang="zh-CN" sz="2000" b="1" i="1" dirty="0" smtClean="0">
                        <a:effectLst/>
                        <a:latin typeface="Cambria Math" panose="02040503050406030204" pitchFamily="18" charset="0"/>
                        <a:ea typeface="微软雅黑" panose="020B0503020204020204" pitchFamily="34" charset="-122"/>
                        <a:cs typeface="Times New Roman" panose="02020603050405020304" pitchFamily="18" charset="0"/>
                      </a:rPr>
                      <m:t>…</m:t>
                    </m:r>
                    <m:r>
                      <a:rPr lang="zh-CN" altLang="zh-CN" sz="2000" b="1" i="1" dirty="0" smtClean="0">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i="1" dirty="0" err="1" smtClean="0">
                        <a:effectLst/>
                        <a:latin typeface="Cambria Math" panose="02040503050406030204" pitchFamily="18" charset="0"/>
                        <a:ea typeface="微软雅黑" panose="020B0503020204020204" pitchFamily="34" charset="-122"/>
                        <a:cs typeface="Times New Roman" panose="02020603050405020304" pitchFamily="18" charset="0"/>
                      </a:rPr>
                      <m:t>𝒔</m:t>
                    </m:r>
                    <m:r>
                      <a:rPr lang="en-US" altLang="zh-CN" sz="2000" b="1" i="1" baseline="-25000" dirty="0" err="1" smtClean="0">
                        <a:effectLst/>
                        <a:latin typeface="Cambria Math" panose="02040503050406030204" pitchFamily="18" charset="0"/>
                        <a:ea typeface="微软雅黑" panose="020B0503020204020204" pitchFamily="34" charset="-122"/>
                        <a:cs typeface="Times New Roman" panose="02020603050405020304" pitchFamily="18" charset="0"/>
                      </a:rPr>
                      <m:t>𝒏</m:t>
                    </m:r>
                    <m:r>
                      <a:rPr lang="en-US" altLang="zh-CN" sz="2000" b="1" i="1" dirty="0" smtClean="0">
                        <a:effectLst/>
                        <a:latin typeface="Cambria Math" panose="02040503050406030204" pitchFamily="18" charset="0"/>
                        <a:ea typeface="微软雅黑" panose="020B0503020204020204" pitchFamily="34" charset="-122"/>
                        <a:cs typeface="Times New Roman" panose="02020603050405020304" pitchFamily="18" charset="0"/>
                      </a:rPr>
                      <m:t>} </m:t>
                    </m:r>
                  </m:oMath>
                </a14:m>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a:t>
                </a:r>
                <a14:m>
                  <m:oMath xmlns:m="http://schemas.openxmlformats.org/officeDocument/2006/math">
                    <m:r>
                      <a:rPr lang="en-US" altLang="zh-CN" sz="2000" b="1" i="1" dirty="0" smtClean="0">
                        <a:effectLst/>
                        <a:latin typeface="Cambria Math" panose="02040503050406030204" pitchFamily="18" charset="0"/>
                        <a:ea typeface="宋体" panose="02010600030101010101" pitchFamily="2" charset="-122"/>
                      </a:rPr>
                      <m:t>𝒔</m:t>
                    </m:r>
                    <m:r>
                      <a:rPr lang="en-US" altLang="zh-CN" sz="2000" b="1" i="1" baseline="-25000" dirty="0" err="1" smtClean="0">
                        <a:effectLst/>
                        <a:latin typeface="Cambria Math" panose="02040503050406030204" pitchFamily="18" charset="0"/>
                        <a:ea typeface="宋体" panose="02010600030101010101" pitchFamily="2" charset="-122"/>
                      </a:rPr>
                      <m:t>𝟏</m:t>
                    </m:r>
                    <m:r>
                      <a:rPr lang="zh-CN" altLang="zh-CN" sz="2000" b="1" i="1" dirty="0"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b="1" i="1" dirty="0" err="1" smtClean="0">
                        <a:effectLst/>
                        <a:latin typeface="Cambria Math" panose="02040503050406030204" pitchFamily="18" charset="0"/>
                        <a:ea typeface="宋体" panose="02010600030101010101" pitchFamily="2" charset="-122"/>
                      </a:rPr>
                      <m:t>𝒔</m:t>
                    </m:r>
                    <m:r>
                      <a:rPr lang="en-US" altLang="zh-CN" sz="2000" b="1" i="1" baseline="-25000" dirty="0" err="1" smtClean="0">
                        <a:effectLst/>
                        <a:latin typeface="Cambria Math" panose="02040503050406030204" pitchFamily="18" charset="0"/>
                        <a:ea typeface="宋体" panose="02010600030101010101" pitchFamily="2" charset="-122"/>
                      </a:rPr>
                      <m:t>𝟐</m:t>
                    </m:r>
                    <m:r>
                      <a:rPr lang="zh-CN" altLang="zh-CN" sz="2000" b="1" i="1" dirty="0" smtClean="0">
                        <a:effectLst/>
                        <a:latin typeface="Cambria Math" panose="02040503050406030204" pitchFamily="18" charset="0"/>
                        <a:ea typeface="宋体" panose="02010600030101010101" pitchFamily="2" charset="-122"/>
                        <a:cs typeface="Times New Roman" panose="02020603050405020304" pitchFamily="18" charset="0"/>
                      </a:rPr>
                      <m:t>，</m:t>
                    </m:r>
                    <m:r>
                      <a:rPr lang="zh-CN" altLang="zh-CN" sz="2000" b="1" i="1" dirty="0" smtClean="0">
                        <a:effectLst/>
                        <a:latin typeface="Cambria Math" panose="02040503050406030204" pitchFamily="18" charset="0"/>
                        <a:ea typeface="宋体" panose="02010600030101010101" pitchFamily="2" charset="-122"/>
                        <a:cs typeface="Times New Roman" panose="02020603050405020304" pitchFamily="18" charset="0"/>
                      </a:rPr>
                      <m:t>…</m:t>
                    </m:r>
                    <m:r>
                      <a:rPr lang="zh-CN" altLang="zh-CN" sz="2000" b="1" i="1" dirty="0"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b="1" i="1" dirty="0" err="1" smtClean="0">
                        <a:effectLst/>
                        <a:latin typeface="Cambria Math" panose="02040503050406030204" pitchFamily="18" charset="0"/>
                        <a:ea typeface="宋体" panose="02010600030101010101" pitchFamily="2" charset="-122"/>
                      </a:rPr>
                      <m:t>𝒔</m:t>
                    </m:r>
                    <m:r>
                      <a:rPr lang="en-US" altLang="zh-CN" sz="2000" b="1" i="1" baseline="-25000" dirty="0" err="1" smtClean="0">
                        <a:effectLst/>
                        <a:latin typeface="Cambria Math" panose="02040503050406030204" pitchFamily="18" charset="0"/>
                        <a:ea typeface="宋体" panose="02010600030101010101" pitchFamily="2" charset="-122"/>
                      </a:rPr>
                      <m:t>𝒏</m:t>
                    </m:r>
                  </m:oMath>
                </a14:m>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为一组有序命题。则其不确定性值的综合函数</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f </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为</a:t>
                </a:r>
                <a14:m>
                  <m:oMath xmlns:m="http://schemas.openxmlformats.org/officeDocument/2006/math">
                    <m:r>
                      <a:rPr lang="en-US" altLang="zh-CN" sz="2000" b="1" i="1" dirty="0">
                        <a:latin typeface="Cambria Math" panose="02040503050406030204" pitchFamily="18" charset="0"/>
                        <a:sym typeface="Symbol" panose="05050102010706020507" pitchFamily="18" charset="2"/>
                      </a:rPr>
                      <m:t></m:t>
                    </m:r>
                    <m:sSub>
                      <m:sSubPr>
                        <m:ctrlPr>
                          <a:rPr lang="en-US" altLang="zh-CN" sz="2000" b="1" i="1">
                            <a:latin typeface="Cambria Math" panose="02040503050406030204" pitchFamily="18" charset="0"/>
                            <a:ea typeface="宋体" panose="02010600030101010101" pitchFamily="2" charset="-122"/>
                            <a:cs typeface="Times New Roman" panose="02020603050405020304" pitchFamily="18" charset="0"/>
                          </a:rPr>
                        </m:ctrlPr>
                      </m:sSubPr>
                      <m:e>
                        <m:r>
                          <a:rPr lang="zh-CN" altLang="en-US" sz="2000" b="1" i="1">
                            <a:latin typeface="Cambria Math" panose="02040503050406030204" pitchFamily="18" charset="0"/>
                            <a:ea typeface="宋体" panose="02010600030101010101" pitchFamily="2" charset="-122"/>
                            <a:cs typeface="Times New Roman" panose="02020603050405020304" pitchFamily="18" charset="0"/>
                          </a:rPr>
                          <m:t>𝝁</m:t>
                        </m:r>
                      </m:e>
                      <m:sub>
                        <m:r>
                          <a:rPr lang="en-US" altLang="zh-CN" sz="2000" b="1" i="1">
                            <a:latin typeface="Cambria Math" panose="02040503050406030204" pitchFamily="18" charset="0"/>
                            <a:ea typeface="宋体" panose="02010600030101010101" pitchFamily="2" charset="-122"/>
                            <a:cs typeface="Times New Roman" panose="02020603050405020304" pitchFamily="18" charset="0"/>
                          </a:rPr>
                          <m:t>𝟏</m:t>
                        </m:r>
                      </m:sub>
                    </m:sSub>
                    <m:r>
                      <a:rPr lang="en-US" altLang="zh-CN" sz="2000" b="1" i="1">
                        <a:latin typeface="Cambria Math" panose="02040503050406030204" pitchFamily="18" charset="0"/>
                        <a:ea typeface="宋体" panose="02010600030101010101" pitchFamily="2" charset="-122"/>
                        <a:cs typeface="Times New Roman" panose="02020603050405020304" pitchFamily="18" charset="0"/>
                      </a:rPr>
                      <m:t>, </m:t>
                    </m:r>
                    <m:sSub>
                      <m:sSubPr>
                        <m:ctrlPr>
                          <a:rPr lang="en-US" altLang="zh-CN" sz="2000" b="1" i="1">
                            <a:latin typeface="Cambria Math" panose="02040503050406030204" pitchFamily="18" charset="0"/>
                            <a:ea typeface="宋体" panose="02010600030101010101" pitchFamily="2" charset="-122"/>
                            <a:cs typeface="Times New Roman" panose="02020603050405020304" pitchFamily="18" charset="0"/>
                          </a:rPr>
                        </m:ctrlPr>
                      </m:sSubPr>
                      <m:e>
                        <m:r>
                          <a:rPr lang="zh-CN" altLang="en-US" sz="2000" b="1" i="1">
                            <a:latin typeface="Cambria Math" panose="02040503050406030204" pitchFamily="18" charset="0"/>
                            <a:ea typeface="宋体" panose="02010600030101010101" pitchFamily="2" charset="-122"/>
                            <a:cs typeface="Times New Roman" panose="02020603050405020304" pitchFamily="18" charset="0"/>
                          </a:rPr>
                          <m:t>𝝁</m:t>
                        </m:r>
                      </m:e>
                      <m:sub>
                        <m:r>
                          <a:rPr lang="en-US" altLang="zh-CN" sz="2000" b="1" i="1">
                            <a:latin typeface="Cambria Math" panose="02040503050406030204" pitchFamily="18" charset="0"/>
                            <a:ea typeface="宋体" panose="02010600030101010101" pitchFamily="2" charset="-122"/>
                            <a:cs typeface="Times New Roman" panose="02020603050405020304" pitchFamily="18" charset="0"/>
                          </a:rPr>
                          <m:t>𝟐</m:t>
                        </m:r>
                      </m:sub>
                    </m:sSub>
                    <m:r>
                      <a:rPr lang="en-US" altLang="zh-CN" sz="2000" b="1" i="1">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a:t>
                </a:r>
                <a:r>
                  <a:rPr lang="zh-CN" altLang="zh-CN" sz="2000" b="1"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err="1">
                    <a:effectLst/>
                    <a:latin typeface="Times New Roman" panose="02020603050405020304" pitchFamily="18" charset="0"/>
                    <a:ea typeface="微软雅黑" panose="020B0503020204020204" pitchFamily="34" charset="-122"/>
                    <a:cs typeface="Times New Roman" panose="02020603050405020304" pitchFamily="18" charset="0"/>
                  </a:rPr>
                  <a:t>i</a:t>
                </a:r>
                <a:r>
                  <a:rPr lang="zh-CN" altLang="zh-CN" sz="2000" b="1"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当</a:t>
                </a:r>
                <a:r>
                  <a:rPr lang="en-US" altLang="zh-CN" sz="2000" b="1" dirty="0">
                    <a:effectLst/>
                    <a:ea typeface="宋体" panose="02010600030101010101" pitchFamily="2" charset="-122"/>
                    <a:cs typeface="Times New Roman" panose="02020603050405020304" pitchFamily="18" charset="0"/>
                  </a:rPr>
                  <a:t> </a:t>
                </a:r>
                <a14:m>
                  <m:oMath xmlns:m="http://schemas.openxmlformats.org/officeDocument/2006/math">
                    <m:sSub>
                      <m:sSubPr>
                        <m:ctrlPr>
                          <a:rPr lang="en-US" altLang="zh-CN" sz="2000" b="1" i="1" smtClean="0">
                            <a:effectLst/>
                            <a:latin typeface="Cambria Math" panose="02040503050406030204" pitchFamily="18" charset="0"/>
                            <a:ea typeface="宋体" panose="02010600030101010101" pitchFamily="2" charset="-122"/>
                            <a:cs typeface="Times New Roman" panose="02020603050405020304" pitchFamily="18" charset="0"/>
                          </a:rPr>
                        </m:ctrlPr>
                      </m:sSubPr>
                      <m:e>
                        <m:r>
                          <a:rPr lang="zh-CN" altLang="en-US" sz="2000" b="1" i="1" smtClean="0">
                            <a:effectLst/>
                            <a:latin typeface="Cambria Math" panose="02040503050406030204" pitchFamily="18" charset="0"/>
                            <a:ea typeface="宋体" panose="02010600030101010101" pitchFamily="2" charset="-122"/>
                            <a:cs typeface="Times New Roman" panose="02020603050405020304" pitchFamily="18" charset="0"/>
                          </a:rPr>
                          <m:t>𝝁</m:t>
                        </m:r>
                      </m:e>
                      <m:sub>
                        <m:r>
                          <a:rPr lang="en-US" altLang="zh-CN" sz="2000" b="1" i="1" smtClean="0">
                            <a:effectLst/>
                            <a:latin typeface="Cambria Math" panose="02040503050406030204" pitchFamily="18" charset="0"/>
                            <a:ea typeface="宋体" panose="02010600030101010101" pitchFamily="2" charset="-122"/>
                            <a:cs typeface="Times New Roman" panose="02020603050405020304" pitchFamily="18" charset="0"/>
                          </a:rPr>
                          <m:t>𝟏</m:t>
                        </m:r>
                      </m:sub>
                    </m:sSub>
                    <m:r>
                      <a:rPr lang="en-US" altLang="zh-CN" sz="2000" b="1" i="1">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b="1" i="1">
                            <a:latin typeface="Cambria Math" panose="02040503050406030204" pitchFamily="18" charset="0"/>
                            <a:ea typeface="宋体" panose="02010600030101010101" pitchFamily="2" charset="-122"/>
                            <a:cs typeface="Times New Roman" panose="02020603050405020304" pitchFamily="18" charset="0"/>
                          </a:rPr>
                        </m:ctrlPr>
                      </m:sSubPr>
                      <m:e>
                        <m:r>
                          <a:rPr lang="zh-CN" altLang="en-US" sz="2000" b="1" i="1">
                            <a:latin typeface="Cambria Math" panose="02040503050406030204" pitchFamily="18" charset="0"/>
                            <a:ea typeface="宋体" panose="02010600030101010101" pitchFamily="2" charset="-122"/>
                            <a:cs typeface="Times New Roman" panose="02020603050405020304" pitchFamily="18" charset="0"/>
                          </a:rPr>
                          <m:t>𝝁</m:t>
                        </m:r>
                      </m:e>
                      <m:sub>
                        <m:r>
                          <a:rPr lang="en-US" altLang="zh-CN" sz="2000" b="1" i="1" smtClean="0">
                            <a:latin typeface="Cambria Math" panose="02040503050406030204" pitchFamily="18" charset="0"/>
                            <a:ea typeface="宋体" panose="02010600030101010101" pitchFamily="2" charset="-122"/>
                            <a:cs typeface="Times New Roman" panose="02020603050405020304" pitchFamily="18" charset="0"/>
                          </a:rPr>
                          <m:t>𝟎</m:t>
                        </m:r>
                      </m:sub>
                    </m:sSub>
                  </m:oMath>
                </a14:m>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，有</a:t>
                </a:r>
                <a14:m>
                  <m:oMath xmlns:m="http://schemas.openxmlformats.org/officeDocument/2006/math">
                    <m:r>
                      <a:rPr lang="en-US" altLang="zh-CN" sz="2000" b="1" i="1">
                        <a:latin typeface="Cambria Math" panose="02040503050406030204" pitchFamily="18" charset="0"/>
                        <a:ea typeface="微软雅黑" panose="020B0503020204020204" pitchFamily="34" charset="-122"/>
                        <a:cs typeface="Times New Roman" panose="02020603050405020304" pitchFamily="18" charset="0"/>
                      </a:rPr>
                      <m:t>𝒇</m:t>
                    </m:r>
                    <m:d>
                      <m:dPr>
                        <m:ctrlPr>
                          <a:rPr lang="en-US" altLang="zh-CN" sz="2000" b="1" i="1">
                            <a:latin typeface="Cambria Math" panose="02040503050406030204" pitchFamily="18" charset="0"/>
                            <a:ea typeface="微软雅黑" panose="020B0503020204020204" pitchFamily="34" charset="-122"/>
                            <a:cs typeface="Times New Roman" panose="02020603050405020304" pitchFamily="18" charset="0"/>
                          </a:rPr>
                        </m:ctrlPr>
                      </m:dPr>
                      <m:e>
                        <m:sSub>
                          <m:sSubPr>
                            <m:ctrlPr>
                              <a:rPr lang="en-US" altLang="zh-CN" sz="2000" b="1" i="1">
                                <a:latin typeface="Cambria Math" panose="02040503050406030204" pitchFamily="18" charset="0"/>
                                <a:ea typeface="宋体" panose="02010600030101010101" pitchFamily="2" charset="-122"/>
                                <a:cs typeface="Times New Roman" panose="02020603050405020304" pitchFamily="18" charset="0"/>
                              </a:rPr>
                            </m:ctrlPr>
                          </m:sSubPr>
                          <m:e>
                            <m:r>
                              <a:rPr lang="zh-CN" altLang="en-US" sz="2000" b="1" i="1">
                                <a:latin typeface="Cambria Math" panose="02040503050406030204" pitchFamily="18" charset="0"/>
                                <a:ea typeface="宋体" panose="02010600030101010101" pitchFamily="2" charset="-122"/>
                                <a:cs typeface="Times New Roman" panose="02020603050405020304" pitchFamily="18" charset="0"/>
                              </a:rPr>
                              <m:t>𝝁</m:t>
                            </m:r>
                          </m:e>
                          <m:sub>
                            <m:r>
                              <a:rPr lang="en-US" altLang="zh-CN" sz="2000" b="1" i="1" smtClean="0">
                                <a:latin typeface="Cambria Math" panose="02040503050406030204" pitchFamily="18" charset="0"/>
                                <a:ea typeface="宋体" panose="02010600030101010101" pitchFamily="2" charset="-122"/>
                                <a:cs typeface="Times New Roman" panose="02020603050405020304" pitchFamily="18" charset="0"/>
                              </a:rPr>
                              <m:t>𝟎</m:t>
                            </m:r>
                          </m:sub>
                        </m:sSub>
                        <m:r>
                          <a:rPr lang="en-US" altLang="zh-CN" sz="2000" b="1" i="1">
                            <a:latin typeface="Cambria Math" panose="02040503050406030204" pitchFamily="18" charset="0"/>
                            <a:ea typeface="宋体" panose="02010600030101010101" pitchFamily="2" charset="-122"/>
                            <a:cs typeface="Times New Roman" panose="02020603050405020304" pitchFamily="18" charset="0"/>
                          </a:rPr>
                          <m:t>, </m:t>
                        </m:r>
                        <m:sSub>
                          <m:sSubPr>
                            <m:ctrlPr>
                              <a:rPr lang="en-US" altLang="zh-CN" sz="2000" b="1" i="1">
                                <a:latin typeface="Cambria Math" panose="02040503050406030204" pitchFamily="18" charset="0"/>
                                <a:ea typeface="宋体" panose="02010600030101010101" pitchFamily="2" charset="-122"/>
                                <a:cs typeface="Times New Roman" panose="02020603050405020304" pitchFamily="18" charset="0"/>
                              </a:rPr>
                            </m:ctrlPr>
                          </m:sSubPr>
                          <m:e>
                            <m:r>
                              <a:rPr lang="zh-CN" altLang="en-US" sz="2000" b="1" i="1">
                                <a:latin typeface="Cambria Math" panose="02040503050406030204" pitchFamily="18" charset="0"/>
                                <a:ea typeface="宋体" panose="02010600030101010101" pitchFamily="2" charset="-122"/>
                                <a:cs typeface="Times New Roman" panose="02020603050405020304" pitchFamily="18" charset="0"/>
                              </a:rPr>
                              <m:t>𝝁</m:t>
                            </m:r>
                          </m:e>
                          <m:sub>
                            <m:r>
                              <a:rPr lang="en-US" altLang="zh-CN" sz="2000" b="1" i="1">
                                <a:latin typeface="Cambria Math" panose="02040503050406030204" pitchFamily="18" charset="0"/>
                                <a:ea typeface="宋体" panose="02010600030101010101" pitchFamily="2" charset="-122"/>
                                <a:cs typeface="Times New Roman" panose="02020603050405020304" pitchFamily="18" charset="0"/>
                              </a:rPr>
                              <m:t>𝟐</m:t>
                            </m:r>
                          </m:sub>
                        </m:sSub>
                      </m:e>
                    </m:d>
                    <m:r>
                      <a:rPr lang="en-US" altLang="zh-CN" sz="2000" b="1" i="1">
                        <a:latin typeface="Cambria Math" panose="02040503050406030204" pitchFamily="18" charset="0"/>
                        <a:ea typeface="宋体" panose="02010600030101010101" pitchFamily="2" charset="-122"/>
                        <a:cs typeface="Times New Roman" panose="02020603050405020304" pitchFamily="18" charset="0"/>
                      </a:rPr>
                      <m:t>=</m:t>
                    </m:r>
                  </m:oMath>
                </a14:m>
                <a:r>
                  <a:rPr lang="en-US" altLang="zh-CN" sz="2000" b="1" dirty="0">
                    <a:ea typeface="微软雅黑" panose="020B0503020204020204" pitchFamily="34" charset="-122"/>
                    <a:cs typeface="Times New Roman" panose="02020603050405020304" pitchFamily="18" charset="0"/>
                  </a:rPr>
                  <a:t> </a:t>
                </a:r>
                <a14:m>
                  <m:oMath xmlns:m="http://schemas.openxmlformats.org/officeDocument/2006/math">
                    <m:r>
                      <a:rPr lang="en-US" altLang="zh-CN" sz="2000" b="1" i="1">
                        <a:latin typeface="Cambria Math" panose="02040503050406030204" pitchFamily="18" charset="0"/>
                        <a:ea typeface="微软雅黑" panose="020B0503020204020204" pitchFamily="34" charset="-122"/>
                        <a:cs typeface="Times New Roman" panose="02020603050405020304" pitchFamily="18" charset="0"/>
                      </a:rPr>
                      <m:t>𝒇</m:t>
                    </m:r>
                    <m:d>
                      <m:dPr>
                        <m:ctrlPr>
                          <a:rPr lang="en-US" altLang="zh-CN" sz="2000" b="1" i="1">
                            <a:latin typeface="Cambria Math" panose="02040503050406030204" pitchFamily="18" charset="0"/>
                            <a:ea typeface="微软雅黑" panose="020B0503020204020204" pitchFamily="34" charset="-122"/>
                            <a:cs typeface="Times New Roman" panose="02020603050405020304" pitchFamily="18" charset="0"/>
                          </a:rPr>
                        </m:ctrlPr>
                      </m:dPr>
                      <m:e>
                        <m:sSub>
                          <m:sSubPr>
                            <m:ctrlPr>
                              <a:rPr lang="en-US" altLang="zh-CN" sz="2000" b="1" i="1">
                                <a:latin typeface="Cambria Math" panose="02040503050406030204" pitchFamily="18" charset="0"/>
                                <a:ea typeface="宋体" panose="02010600030101010101" pitchFamily="2" charset="-122"/>
                                <a:cs typeface="Times New Roman" panose="02020603050405020304" pitchFamily="18" charset="0"/>
                              </a:rPr>
                            </m:ctrlPr>
                          </m:sSubPr>
                          <m:e>
                            <m:r>
                              <a:rPr lang="zh-CN" altLang="en-US" sz="2000" b="1" i="1">
                                <a:latin typeface="Cambria Math" panose="02040503050406030204" pitchFamily="18" charset="0"/>
                                <a:ea typeface="宋体" panose="02010600030101010101" pitchFamily="2" charset="-122"/>
                                <a:cs typeface="Times New Roman" panose="02020603050405020304" pitchFamily="18" charset="0"/>
                              </a:rPr>
                              <m:t>𝝁</m:t>
                            </m:r>
                          </m:e>
                          <m:sub>
                            <m:r>
                              <a:rPr lang="en-US" altLang="zh-CN" sz="2000" b="1" i="1" smtClean="0">
                                <a:latin typeface="Cambria Math" panose="02040503050406030204" pitchFamily="18" charset="0"/>
                                <a:ea typeface="宋体" panose="02010600030101010101" pitchFamily="2" charset="-122"/>
                                <a:cs typeface="Times New Roman" panose="02020603050405020304" pitchFamily="18" charset="0"/>
                              </a:rPr>
                              <m:t>𝟐</m:t>
                            </m:r>
                          </m:sub>
                        </m:sSub>
                        <m:r>
                          <a:rPr lang="en-US" altLang="zh-CN" sz="2000" b="1" i="1">
                            <a:latin typeface="Cambria Math" panose="02040503050406030204" pitchFamily="18" charset="0"/>
                            <a:ea typeface="宋体" panose="02010600030101010101" pitchFamily="2" charset="-122"/>
                            <a:cs typeface="Times New Roman" panose="02020603050405020304" pitchFamily="18" charset="0"/>
                          </a:rPr>
                          <m:t>, </m:t>
                        </m:r>
                        <m:sSub>
                          <m:sSubPr>
                            <m:ctrlPr>
                              <a:rPr lang="en-US" altLang="zh-CN" sz="2000" b="1" i="1">
                                <a:latin typeface="Cambria Math" panose="02040503050406030204" pitchFamily="18" charset="0"/>
                                <a:ea typeface="宋体" panose="02010600030101010101" pitchFamily="2" charset="-122"/>
                                <a:cs typeface="Times New Roman" panose="02020603050405020304" pitchFamily="18" charset="0"/>
                              </a:rPr>
                            </m:ctrlPr>
                          </m:sSubPr>
                          <m:e>
                            <m:r>
                              <a:rPr lang="zh-CN" altLang="en-US" sz="2000" b="1" i="1">
                                <a:latin typeface="Cambria Math" panose="02040503050406030204" pitchFamily="18" charset="0"/>
                                <a:ea typeface="宋体" panose="02010600030101010101" pitchFamily="2" charset="-122"/>
                                <a:cs typeface="Times New Roman" panose="02020603050405020304" pitchFamily="18" charset="0"/>
                              </a:rPr>
                              <m:t>𝝁</m:t>
                            </m:r>
                          </m:e>
                          <m:sub>
                            <m:r>
                              <a:rPr lang="en-US" altLang="zh-CN" sz="2000" b="1" i="1" smtClean="0">
                                <a:latin typeface="Cambria Math" panose="02040503050406030204" pitchFamily="18" charset="0"/>
                                <a:ea typeface="宋体" panose="02010600030101010101" pitchFamily="2" charset="-122"/>
                                <a:cs typeface="Times New Roman" panose="02020603050405020304" pitchFamily="18" charset="0"/>
                              </a:rPr>
                              <m:t>𝟎</m:t>
                            </m:r>
                          </m:sub>
                        </m:sSub>
                      </m:e>
                    </m:d>
                    <m:r>
                      <a:rPr lang="en-US" altLang="zh-CN" sz="2000" b="1" i="1">
                        <a:latin typeface="Cambria Math" panose="02040503050406030204" pitchFamily="18" charset="0"/>
                        <a:ea typeface="宋体" panose="02010600030101010101" pitchFamily="2" charset="-122"/>
                        <a:cs typeface="Times New Roman" panose="02020603050405020304" pitchFamily="18" charset="0"/>
                      </a:rPr>
                      <m:t>=</m:t>
                    </m:r>
                  </m:oMath>
                </a14:m>
                <a:r>
                  <a:rPr lang="en-US" altLang="zh-CN" sz="2000" b="1" dirty="0">
                    <a:ea typeface="宋体" panose="02010600030101010101" pitchFamily="2" charset="-122"/>
                    <a:cs typeface="Times New Roman" panose="02020603050405020304" pitchFamily="18" charset="0"/>
                  </a:rPr>
                  <a:t> </a:t>
                </a:r>
                <a14:m>
                  <m:oMath xmlns:m="http://schemas.openxmlformats.org/officeDocument/2006/math">
                    <m:sSub>
                      <m:sSubPr>
                        <m:ctrlPr>
                          <a:rPr lang="en-US" altLang="zh-CN" sz="2000" b="1" i="1">
                            <a:latin typeface="Cambria Math" panose="02040503050406030204" pitchFamily="18" charset="0"/>
                            <a:ea typeface="宋体" panose="02010600030101010101" pitchFamily="2" charset="-122"/>
                            <a:cs typeface="Times New Roman" panose="02020603050405020304" pitchFamily="18" charset="0"/>
                          </a:rPr>
                        </m:ctrlPr>
                      </m:sSubPr>
                      <m:e>
                        <m:r>
                          <a:rPr lang="zh-CN" altLang="en-US" sz="2000" b="1" i="1">
                            <a:latin typeface="Cambria Math" panose="02040503050406030204" pitchFamily="18" charset="0"/>
                            <a:ea typeface="宋体" panose="02010600030101010101" pitchFamily="2" charset="-122"/>
                            <a:cs typeface="Times New Roman" panose="02020603050405020304" pitchFamily="18" charset="0"/>
                          </a:rPr>
                          <m:t>𝝁</m:t>
                        </m:r>
                      </m:e>
                      <m:sub>
                        <m:r>
                          <a:rPr lang="en-US" altLang="zh-CN" sz="2000" b="1" i="1">
                            <a:latin typeface="Cambria Math" panose="02040503050406030204" pitchFamily="18" charset="0"/>
                            <a:ea typeface="宋体" panose="02010600030101010101" pitchFamily="2" charset="-122"/>
                            <a:cs typeface="Times New Roman" panose="02020603050405020304" pitchFamily="18" charset="0"/>
                          </a:rPr>
                          <m:t>𝟐</m:t>
                        </m:r>
                      </m:sub>
                    </m:sSub>
                  </m:oMath>
                </a14:m>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000" b="1"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effectLst/>
                    <a:latin typeface="Times New Roman" panose="02020603050405020304" pitchFamily="18" charset="0"/>
                    <a:ea typeface="微软雅黑" panose="020B0503020204020204" pitchFamily="34" charset="-122"/>
                    <a:cs typeface="Times New Roman" panose="02020603050405020304" pitchFamily="18" charset="0"/>
                  </a:rPr>
                  <a:t>ii</a:t>
                </a:r>
                <a:r>
                  <a:rPr lang="zh-CN" altLang="zh-CN" sz="2000" b="1"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a:effectLst/>
                    <a:latin typeface="Times New Roman" panose="02020603050405020304" pitchFamily="18" charset="0"/>
                    <a:ea typeface="微软雅黑" panose="020B0503020204020204" pitchFamily="34" charset="-122"/>
                    <a:cs typeface="Times New Roman" panose="02020603050405020304" pitchFamily="18" charset="0"/>
                  </a:rPr>
                  <a:t>当</a:t>
                </a:r>
                <a14:m>
                  <m:oMath xmlns:m="http://schemas.openxmlformats.org/officeDocument/2006/math">
                    <m:sSub>
                      <m:sSubPr>
                        <m:ctrlPr>
                          <a:rPr lang="en-US" altLang="zh-CN" sz="2000" b="1" i="1" smtClean="0">
                            <a:effectLst/>
                            <a:latin typeface="Cambria Math" panose="02040503050406030204" pitchFamily="18" charset="0"/>
                            <a:ea typeface="宋体" panose="02010600030101010101" pitchFamily="2" charset="-122"/>
                            <a:cs typeface="Times New Roman" panose="02020603050405020304" pitchFamily="18" charset="0"/>
                          </a:rPr>
                        </m:ctrlPr>
                      </m:sSubPr>
                      <m:e>
                        <m:r>
                          <a:rPr lang="zh-CN" altLang="en-US" sz="2000" b="1" i="1" smtClean="0">
                            <a:effectLst/>
                            <a:latin typeface="Cambria Math" panose="02040503050406030204" pitchFamily="18" charset="0"/>
                            <a:ea typeface="宋体" panose="02010600030101010101" pitchFamily="2" charset="-122"/>
                            <a:cs typeface="Times New Roman" panose="02020603050405020304" pitchFamily="18" charset="0"/>
                          </a:rPr>
                          <m:t>𝝁</m:t>
                        </m:r>
                      </m:e>
                      <m:sub>
                        <m:r>
                          <a:rPr lang="en-US" altLang="zh-CN" sz="2000" b="1" i="1" smtClean="0">
                            <a:effectLst/>
                            <a:latin typeface="Cambria Math" panose="02040503050406030204" pitchFamily="18" charset="0"/>
                            <a:ea typeface="宋体" panose="02010600030101010101" pitchFamily="2" charset="-122"/>
                            <a:cs typeface="Times New Roman" panose="02020603050405020304" pitchFamily="18" charset="0"/>
                          </a:rPr>
                          <m:t>𝟏</m:t>
                        </m:r>
                      </m:sub>
                    </m:sSub>
                    <m:r>
                      <a:rPr lang="en-US" altLang="zh-CN" sz="2000" b="1" i="1">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b="1" i="1">
                            <a:latin typeface="Cambria Math" panose="02040503050406030204" pitchFamily="18" charset="0"/>
                            <a:ea typeface="宋体" panose="02010600030101010101" pitchFamily="2" charset="-122"/>
                            <a:cs typeface="Times New Roman" panose="02020603050405020304" pitchFamily="18" charset="0"/>
                          </a:rPr>
                        </m:ctrlPr>
                      </m:sSubPr>
                      <m:e>
                        <m:r>
                          <a:rPr lang="zh-CN" altLang="en-US" sz="2000" b="1" i="1">
                            <a:latin typeface="Cambria Math" panose="02040503050406030204" pitchFamily="18" charset="0"/>
                            <a:ea typeface="宋体" panose="02010600030101010101" pitchFamily="2" charset="-122"/>
                            <a:cs typeface="Times New Roman" panose="02020603050405020304" pitchFamily="18" charset="0"/>
                          </a:rPr>
                          <m:t>𝝁</m:t>
                        </m:r>
                      </m:e>
                      <m:sub>
                        <m:r>
                          <a:rPr lang="en-US" altLang="zh-CN" sz="2000" b="1" i="1" smtClean="0">
                            <a:latin typeface="Cambria Math" panose="02040503050406030204" pitchFamily="18" charset="0"/>
                            <a:ea typeface="宋体" panose="02010600030101010101" pitchFamily="2" charset="-122"/>
                            <a:cs typeface="Times New Roman" panose="02020603050405020304" pitchFamily="18" charset="0"/>
                          </a:rPr>
                          <m:t>𝟎</m:t>
                        </m:r>
                      </m:sub>
                    </m:sSub>
                  </m:oMath>
                </a14:m>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且</a:t>
                </a:r>
                <a14:m>
                  <m:oMath xmlns:m="http://schemas.openxmlformats.org/officeDocument/2006/math">
                    <m:sSub>
                      <m:sSubPr>
                        <m:ctrlPr>
                          <a:rPr lang="en-US" altLang="zh-CN" sz="2000" b="1" i="1">
                            <a:latin typeface="Cambria Math" panose="02040503050406030204" pitchFamily="18" charset="0"/>
                            <a:ea typeface="宋体" panose="02010600030101010101" pitchFamily="2" charset="-122"/>
                            <a:cs typeface="Times New Roman" panose="02020603050405020304" pitchFamily="18" charset="0"/>
                          </a:rPr>
                        </m:ctrlPr>
                      </m:sSubPr>
                      <m:e>
                        <m:r>
                          <a:rPr lang="zh-CN" altLang="en-US" sz="2000" b="1" i="1">
                            <a:latin typeface="Cambria Math" panose="02040503050406030204" pitchFamily="18" charset="0"/>
                            <a:ea typeface="宋体" panose="02010600030101010101" pitchFamily="2" charset="-122"/>
                            <a:cs typeface="Times New Roman" panose="02020603050405020304" pitchFamily="18" charset="0"/>
                          </a:rPr>
                          <m:t>𝝁</m:t>
                        </m:r>
                      </m:e>
                      <m:sub>
                        <m:r>
                          <a:rPr lang="en-US" altLang="zh-CN" sz="2000" b="1" i="1" smtClean="0">
                            <a:latin typeface="Cambria Math" panose="02040503050406030204" pitchFamily="18" charset="0"/>
                            <a:ea typeface="宋体" panose="02010600030101010101" pitchFamily="2" charset="-122"/>
                            <a:cs typeface="Times New Roman" panose="02020603050405020304" pitchFamily="18" charset="0"/>
                          </a:rPr>
                          <m:t>𝟐</m:t>
                        </m:r>
                      </m:sub>
                    </m:sSub>
                    <m:r>
                      <a:rPr lang="en-US" altLang="zh-CN" sz="2000" b="1" i="1">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b="1" i="1">
                            <a:latin typeface="Cambria Math" panose="02040503050406030204" pitchFamily="18" charset="0"/>
                            <a:ea typeface="宋体" panose="02010600030101010101" pitchFamily="2" charset="-122"/>
                            <a:cs typeface="Times New Roman" panose="02020603050405020304" pitchFamily="18" charset="0"/>
                          </a:rPr>
                        </m:ctrlPr>
                      </m:sSubPr>
                      <m:e>
                        <m:r>
                          <a:rPr lang="zh-CN" altLang="en-US" sz="2000" b="1" i="1">
                            <a:latin typeface="Cambria Math" panose="02040503050406030204" pitchFamily="18" charset="0"/>
                            <a:ea typeface="宋体" panose="02010600030101010101" pitchFamily="2" charset="-122"/>
                            <a:cs typeface="Times New Roman" panose="02020603050405020304" pitchFamily="18" charset="0"/>
                          </a:rPr>
                          <m:t>𝝁</m:t>
                        </m:r>
                      </m:e>
                      <m:sub>
                        <m:r>
                          <a:rPr lang="en-US" altLang="zh-CN" sz="2000" b="1" i="1">
                            <a:latin typeface="Cambria Math" panose="02040503050406030204" pitchFamily="18" charset="0"/>
                            <a:ea typeface="宋体" panose="02010600030101010101" pitchFamily="2" charset="-122"/>
                            <a:cs typeface="Times New Roman" panose="02020603050405020304" pitchFamily="18" charset="0"/>
                          </a:rPr>
                          <m:t>𝟎</m:t>
                        </m:r>
                      </m:sub>
                    </m:sSub>
                  </m:oMath>
                </a14:m>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时，有</a:t>
                </a:r>
                <a:endParaRPr lang="en-US" altLang="zh-CN" sz="1800" b="1" i="1" dirty="0">
                  <a:latin typeface="Cambria Math" panose="02040503050406030204" pitchFamily="18" charset="0"/>
                  <a:ea typeface="宋体" panose="02010600030101010101" pitchFamily="2" charset="-122"/>
                </a:endParaRPr>
              </a:p>
              <a:p>
                <a:pPr marL="0" indent="0" algn="ctr">
                  <a:lnSpc>
                    <a:spcPct val="100000"/>
                  </a:lnSpc>
                  <a:spcBef>
                    <a:spcPts val="600"/>
                  </a:spcBef>
                  <a:buNone/>
                </a:pPr>
                <a14:m>
                  <m:oMath xmlns:m="http://schemas.openxmlformats.org/officeDocument/2006/math">
                    <m:r>
                      <a:rPr lang="en-US" altLang="zh-CN" sz="2000" b="1" i="1">
                        <a:latin typeface="Cambria Math" panose="02040503050406030204" pitchFamily="18" charset="0"/>
                        <a:ea typeface="宋体" panose="02010600030101010101" pitchFamily="2" charset="-122"/>
                      </a:rPr>
                      <m:t>𝒇</m:t>
                    </m:r>
                    <m:r>
                      <a:rPr lang="en-US" altLang="zh-CN" sz="2000" b="1" i="1">
                        <a:latin typeface="Cambria Math" panose="02040503050406030204" pitchFamily="18" charset="0"/>
                        <a:ea typeface="宋体" panose="02010600030101010101" pitchFamily="2" charset="-122"/>
                      </a:rPr>
                      <m:t>(</m:t>
                    </m:r>
                    <m:sSub>
                      <m:sSubPr>
                        <m:ctrlPr>
                          <a:rPr lang="zh-CN" altLang="zh-CN" sz="2000" b="1" i="1">
                            <a:latin typeface="Cambria Math" panose="02040503050406030204" pitchFamily="18" charset="0"/>
                            <a:ea typeface="Cambria Math" panose="02040503050406030204" pitchFamily="18" charset="0"/>
                          </a:rPr>
                        </m:ctrlPr>
                      </m:sSubPr>
                      <m:e>
                        <m:r>
                          <a:rPr lang="en-US" altLang="zh-CN" sz="2000" b="1" i="1">
                            <a:latin typeface="Cambria Math" panose="02040503050406030204" pitchFamily="18" charset="0"/>
                            <a:ea typeface="宋体" panose="02010600030101010101" pitchFamily="2" charset="-122"/>
                          </a:rPr>
                          <m:t>𝝁</m:t>
                        </m:r>
                      </m:e>
                      <m:sub>
                        <m:r>
                          <a:rPr lang="en-US" altLang="zh-CN" sz="2000" b="1" i="1">
                            <a:latin typeface="Cambria Math" panose="02040503050406030204" pitchFamily="18" charset="0"/>
                            <a:ea typeface="宋体" panose="02010600030101010101" pitchFamily="2" charset="-122"/>
                          </a:rPr>
                          <m:t>𝟏</m:t>
                        </m:r>
                      </m:sub>
                    </m:sSub>
                    <m:r>
                      <a:rPr lang="en-US" altLang="zh-CN" sz="2000" b="1" i="1">
                        <a:latin typeface="Cambria Math" panose="02040503050406030204" pitchFamily="18" charset="0"/>
                        <a:ea typeface="宋体" panose="02010600030101010101" pitchFamily="2" charset="-122"/>
                      </a:rPr>
                      <m:t>, </m:t>
                    </m:r>
                    <m:sSub>
                      <m:sSubPr>
                        <m:ctrlPr>
                          <a:rPr lang="zh-CN" altLang="zh-CN" sz="2000" b="1" i="1">
                            <a:latin typeface="Cambria Math" panose="02040503050406030204" pitchFamily="18" charset="0"/>
                            <a:ea typeface="Cambria Math" panose="02040503050406030204" pitchFamily="18" charset="0"/>
                          </a:rPr>
                        </m:ctrlPr>
                      </m:sSubPr>
                      <m:e>
                        <m:r>
                          <a:rPr lang="en-US" altLang="zh-CN" sz="2000" b="1" i="1">
                            <a:latin typeface="Cambria Math" panose="02040503050406030204" pitchFamily="18" charset="0"/>
                            <a:ea typeface="宋体" panose="02010600030101010101" pitchFamily="2" charset="-122"/>
                          </a:rPr>
                          <m:t>𝝁</m:t>
                        </m:r>
                      </m:e>
                      <m:sub>
                        <m:r>
                          <a:rPr lang="en-US" altLang="zh-CN" sz="2000" b="1" i="1">
                            <a:latin typeface="Cambria Math" panose="02040503050406030204" pitchFamily="18" charset="0"/>
                            <a:ea typeface="宋体" panose="02010600030101010101" pitchFamily="2" charset="-122"/>
                          </a:rPr>
                          <m:t>𝟐</m:t>
                        </m:r>
                      </m:sub>
                    </m:sSub>
                    <m:r>
                      <a:rPr lang="en-US" altLang="zh-CN" sz="2000" b="1" i="1">
                        <a:latin typeface="Cambria Math" panose="02040503050406030204" pitchFamily="18" charset="0"/>
                        <a:ea typeface="宋体" panose="02010600030101010101" pitchFamily="2" charset="-122"/>
                      </a:rPr>
                      <m:t>)(</m:t>
                    </m:r>
                    <m:sSub>
                      <m:sSubPr>
                        <m:ctrlPr>
                          <a:rPr lang="zh-CN" altLang="zh-CN" sz="2000" b="1" i="1">
                            <a:latin typeface="Cambria Math" panose="02040503050406030204" pitchFamily="18" charset="0"/>
                            <a:ea typeface="Cambria Math" panose="02040503050406030204" pitchFamily="18" charset="0"/>
                          </a:rPr>
                        </m:ctrlPr>
                      </m:sSubPr>
                      <m:e>
                        <m:r>
                          <a:rPr lang="en-US" altLang="zh-CN" sz="2000" b="1" i="1">
                            <a:latin typeface="Cambria Math" panose="02040503050406030204" pitchFamily="18" charset="0"/>
                            <a:ea typeface="宋体" panose="02010600030101010101" pitchFamily="2" charset="-122"/>
                          </a:rPr>
                          <m:t>𝒔</m:t>
                        </m:r>
                      </m:e>
                      <m:sub>
                        <m:r>
                          <a:rPr lang="en-US" altLang="zh-CN" sz="2000" b="1" i="1">
                            <a:latin typeface="Cambria Math" panose="02040503050406030204" pitchFamily="18" charset="0"/>
                            <a:ea typeface="宋体" panose="02010600030101010101" pitchFamily="2" charset="-122"/>
                          </a:rPr>
                          <m:t>𝒊</m:t>
                        </m:r>
                      </m:sub>
                    </m:sSub>
                    <m:r>
                      <a:rPr lang="en-US" altLang="zh-CN" sz="2000" b="1" i="1" smtClean="0">
                        <a:latin typeface="Cambria Math" panose="02040503050406030204" pitchFamily="18" charset="0"/>
                        <a:ea typeface="宋体" panose="02010600030101010101" pitchFamily="2" charset="-122"/>
                      </a:rPr>
                      <m:t>)</m:t>
                    </m:r>
                    <m:r>
                      <a:rPr lang="en-US" altLang="zh-CN" sz="2000" b="1" i="1">
                        <a:latin typeface="Cambria Math" panose="02040503050406030204" pitchFamily="18" charset="0"/>
                        <a:ea typeface="宋体" panose="02010600030101010101" pitchFamily="2" charset="-122"/>
                      </a:rPr>
                      <m:t>=</m:t>
                    </m:r>
                    <m:d>
                      <m:dPr>
                        <m:begChr m:val="{"/>
                        <m:endChr m:val=""/>
                        <m:ctrlPr>
                          <a:rPr lang="zh-CN" altLang="zh-CN" sz="2000" b="1" i="1">
                            <a:effectLst/>
                            <a:latin typeface="Cambria Math" panose="02040503050406030204" pitchFamily="18" charset="0"/>
                            <a:ea typeface="Cambria Math" panose="02040503050406030204" pitchFamily="18" charset="0"/>
                          </a:rPr>
                        </m:ctrlPr>
                      </m:dPr>
                      <m:e>
                        <m:m>
                          <m:mPr>
                            <m:mcs>
                              <m:mc>
                                <m:mcPr>
                                  <m:count m:val="1"/>
                                  <m:mcJc m:val="center"/>
                                </m:mcPr>
                              </m:mc>
                            </m:mcs>
                            <m:ctrlPr>
                              <a:rPr lang="zh-CN" altLang="zh-CN" sz="2000" b="1" i="1">
                                <a:effectLst/>
                                <a:latin typeface="Cambria Math" panose="02040503050406030204" pitchFamily="18" charset="0"/>
                                <a:ea typeface="Cambria Math" panose="02040503050406030204" pitchFamily="18" charset="0"/>
                              </a:rPr>
                            </m:ctrlPr>
                          </m:mPr>
                          <m:mr>
                            <m:e>
                              <m:f>
                                <m:fPr>
                                  <m:ctrlPr>
                                    <a:rPr lang="zh-CN" altLang="zh-CN" sz="2000" b="1" i="1">
                                      <a:effectLst/>
                                      <a:latin typeface="Cambria Math" panose="02040503050406030204" pitchFamily="18" charset="0"/>
                                      <a:ea typeface="Cambria Math" panose="02040503050406030204" pitchFamily="18" charset="0"/>
                                    </a:rPr>
                                  </m:ctrlPr>
                                </m:fPr>
                                <m:num>
                                  <m:r>
                                    <a:rPr lang="en-US" altLang="zh-CN" sz="2000" b="1" i="1">
                                      <a:effectLst/>
                                      <a:latin typeface="Cambria Math" panose="02040503050406030204" pitchFamily="18" charset="0"/>
                                      <a:ea typeface="宋体" panose="02010600030101010101" pitchFamily="2" charset="-122"/>
                                    </a:rPr>
                                    <m:t>𝟏</m:t>
                                  </m:r>
                                </m:num>
                                <m:den>
                                  <m:r>
                                    <a:rPr lang="en-US" altLang="zh-CN" sz="2000" b="1" i="1">
                                      <a:effectLst/>
                                      <a:latin typeface="Cambria Math" panose="02040503050406030204" pitchFamily="18" charset="0"/>
                                      <a:ea typeface="宋体" panose="02010600030101010101" pitchFamily="2" charset="-122"/>
                                    </a:rPr>
                                    <m:t>𝟐</m:t>
                                  </m:r>
                                </m:den>
                              </m:f>
                              <m:nary>
                                <m:naryPr>
                                  <m:chr m:val="∑"/>
                                  <m:supHide m:val="on"/>
                                  <m:ctrlPr>
                                    <a:rPr lang="zh-CN" altLang="zh-CN" sz="2000" b="1" i="1">
                                      <a:effectLst/>
                                      <a:latin typeface="Cambria Math" panose="02040503050406030204" pitchFamily="18" charset="0"/>
                                      <a:ea typeface="Cambria Math" panose="02040503050406030204" pitchFamily="18" charset="0"/>
                                    </a:rPr>
                                  </m:ctrlPr>
                                </m:naryPr>
                                <m:sub>
                                  <m:r>
                                    <a:rPr lang="en-US" altLang="zh-CN" sz="2000" b="1" i="1">
                                      <a:effectLst/>
                                      <a:latin typeface="Cambria Math" panose="02040503050406030204" pitchFamily="18" charset="0"/>
                                      <a:ea typeface="宋体" panose="02010600030101010101" pitchFamily="2" charset="-122"/>
                                    </a:rPr>
                                    <m:t>𝟏</m:t>
                                  </m:r>
                                  <m:r>
                                    <a:rPr lang="en-US" altLang="zh-CN" sz="2000" b="1" i="1">
                                      <a:effectLst/>
                                      <a:latin typeface="Cambria Math" panose="02040503050406030204" pitchFamily="18" charset="0"/>
                                      <a:ea typeface="宋体" panose="02010600030101010101" pitchFamily="2" charset="-122"/>
                                    </a:rPr>
                                    <m:t>≤</m:t>
                                  </m:r>
                                  <m:r>
                                    <a:rPr lang="en-US" altLang="zh-CN" sz="2000" b="1" i="1">
                                      <a:effectLst/>
                                      <a:latin typeface="Cambria Math" panose="02040503050406030204" pitchFamily="18" charset="0"/>
                                      <a:ea typeface="宋体" panose="02010600030101010101" pitchFamily="2" charset="-122"/>
                                    </a:rPr>
                                    <m:t>𝒌</m:t>
                                  </m:r>
                                  <m:r>
                                    <a:rPr lang="en-US" altLang="zh-CN" sz="2000" b="1" i="1">
                                      <a:effectLst/>
                                      <a:latin typeface="Cambria Math" panose="02040503050406030204" pitchFamily="18" charset="0"/>
                                      <a:ea typeface="宋体" panose="02010600030101010101" pitchFamily="2" charset="-122"/>
                                    </a:rPr>
                                    <m:t>≤</m:t>
                                  </m:r>
                                  <m:r>
                                    <a:rPr lang="en-US" altLang="zh-CN" sz="2000" b="1" i="1">
                                      <a:effectLst/>
                                      <a:latin typeface="Cambria Math" panose="02040503050406030204" pitchFamily="18" charset="0"/>
                                      <a:ea typeface="宋体" panose="02010600030101010101" pitchFamily="2" charset="-122"/>
                                    </a:rPr>
                                    <m:t>𝒊</m:t>
                                  </m:r>
                                </m:sub>
                                <m:sup/>
                                <m:e>
                                  <m:d>
                                    <m:dPr>
                                      <m:begChr m:val="{"/>
                                      <m:endChr m:val="}"/>
                                      <m:ctrlPr>
                                        <a:rPr lang="zh-CN" altLang="zh-CN" sz="2000" b="1" i="1">
                                          <a:effectLst/>
                                          <a:latin typeface="Cambria Math" panose="02040503050406030204" pitchFamily="18" charset="0"/>
                                          <a:ea typeface="Cambria Math" panose="02040503050406030204" pitchFamily="18" charset="0"/>
                                        </a:rPr>
                                      </m:ctrlPr>
                                    </m:dPr>
                                    <m:e>
                                      <m:sSub>
                                        <m:sSubPr>
                                          <m:ctrlPr>
                                            <a:rPr lang="zh-CN" altLang="zh-CN" sz="2000" b="1" i="1">
                                              <a:effectLst/>
                                              <a:latin typeface="Cambria Math" panose="02040503050406030204" pitchFamily="18" charset="0"/>
                                              <a:ea typeface="Cambria Math" panose="02040503050406030204" pitchFamily="18" charset="0"/>
                                            </a:rPr>
                                          </m:ctrlPr>
                                        </m:sSubPr>
                                        <m:e>
                                          <m:r>
                                            <a:rPr lang="en-US" altLang="zh-CN" sz="2000" b="1" i="1">
                                              <a:effectLst/>
                                              <a:latin typeface="Cambria Math" panose="02040503050406030204" pitchFamily="18" charset="0"/>
                                              <a:ea typeface="宋体" panose="02010600030101010101" pitchFamily="2" charset="-122"/>
                                            </a:rPr>
                                            <m:t>𝝁</m:t>
                                          </m:r>
                                        </m:e>
                                        <m:sub>
                                          <m:r>
                                            <a:rPr lang="en-US" altLang="zh-CN" sz="2000" b="1" i="1">
                                              <a:effectLst/>
                                              <a:latin typeface="Cambria Math" panose="02040503050406030204" pitchFamily="18" charset="0"/>
                                              <a:ea typeface="宋体" panose="02010600030101010101" pitchFamily="2" charset="-122"/>
                                            </a:rPr>
                                            <m:t>𝟏</m:t>
                                          </m:r>
                                        </m:sub>
                                      </m:sSub>
                                      <m:r>
                                        <a:rPr lang="en-US" altLang="zh-CN" sz="2000" b="1" i="1">
                                          <a:effectLst/>
                                          <a:latin typeface="Cambria Math" panose="02040503050406030204" pitchFamily="18" charset="0"/>
                                          <a:ea typeface="宋体" panose="02010600030101010101" pitchFamily="2" charset="-122"/>
                                        </a:rPr>
                                        <m:t>(</m:t>
                                      </m:r>
                                      <m:sSub>
                                        <m:sSubPr>
                                          <m:ctrlPr>
                                            <a:rPr lang="zh-CN" altLang="zh-CN" sz="2000" b="1" i="1">
                                              <a:effectLst/>
                                              <a:latin typeface="Cambria Math" panose="02040503050406030204" pitchFamily="18" charset="0"/>
                                              <a:ea typeface="Cambria Math" panose="02040503050406030204" pitchFamily="18" charset="0"/>
                                            </a:rPr>
                                          </m:ctrlPr>
                                        </m:sSubPr>
                                        <m:e>
                                          <m:r>
                                            <a:rPr lang="en-US" altLang="zh-CN" sz="2000" b="1" i="1">
                                              <a:effectLst/>
                                              <a:latin typeface="Cambria Math" panose="02040503050406030204" pitchFamily="18" charset="0"/>
                                              <a:ea typeface="宋体" panose="02010600030101010101" pitchFamily="2" charset="-122"/>
                                            </a:rPr>
                                            <m:t>𝒔</m:t>
                                          </m:r>
                                        </m:e>
                                        <m:sub>
                                          <m:r>
                                            <a:rPr lang="en-US" altLang="zh-CN" sz="2000" b="1" i="1">
                                              <a:effectLst/>
                                              <a:latin typeface="Cambria Math" panose="02040503050406030204" pitchFamily="18" charset="0"/>
                                              <a:ea typeface="宋体" panose="02010600030101010101" pitchFamily="2" charset="-122"/>
                                            </a:rPr>
                                            <m:t>𝒌</m:t>
                                          </m:r>
                                        </m:sub>
                                      </m:sSub>
                                      <m:r>
                                        <a:rPr lang="en-US" altLang="zh-CN" sz="2000" b="1" i="1">
                                          <a:effectLst/>
                                          <a:latin typeface="Cambria Math" panose="02040503050406030204" pitchFamily="18" charset="0"/>
                                          <a:ea typeface="宋体" panose="02010600030101010101" pitchFamily="2" charset="-122"/>
                                        </a:rPr>
                                        <m:t>)[</m:t>
                                      </m:r>
                                      <m:r>
                                        <a:rPr lang="en-US" altLang="zh-CN" sz="2000" b="1" i="1">
                                          <a:effectLst/>
                                          <a:latin typeface="Cambria Math" panose="02040503050406030204" pitchFamily="18" charset="0"/>
                                          <a:ea typeface="宋体" panose="02010600030101010101" pitchFamily="2" charset="-122"/>
                                        </a:rPr>
                                        <m:t>𝟏</m:t>
                                      </m:r>
                                      <m:r>
                                        <a:rPr lang="en-US" altLang="zh-CN" sz="2000" b="1" i="1">
                                          <a:effectLst/>
                                          <a:latin typeface="Cambria Math" panose="02040503050406030204" pitchFamily="18" charset="0"/>
                                          <a:ea typeface="宋体" panose="02010600030101010101" pitchFamily="2" charset="-122"/>
                                        </a:rPr>
                                        <m:t>+</m:t>
                                      </m:r>
                                      <m:sSub>
                                        <m:sSubPr>
                                          <m:ctrlPr>
                                            <a:rPr lang="zh-CN" altLang="zh-CN" sz="2000" b="1" i="1">
                                              <a:effectLst/>
                                              <a:latin typeface="Cambria Math" panose="02040503050406030204" pitchFamily="18" charset="0"/>
                                              <a:ea typeface="Cambria Math" panose="02040503050406030204" pitchFamily="18" charset="0"/>
                                            </a:rPr>
                                          </m:ctrlPr>
                                        </m:sSubPr>
                                        <m:e>
                                          <m:r>
                                            <a:rPr lang="en-US" altLang="zh-CN" sz="2000" b="1" i="1">
                                              <a:effectLst/>
                                              <a:latin typeface="Cambria Math" panose="02040503050406030204" pitchFamily="18" charset="0"/>
                                              <a:ea typeface="宋体" panose="02010600030101010101" pitchFamily="2" charset="-122"/>
                                            </a:rPr>
                                            <m:t>𝝁</m:t>
                                          </m:r>
                                        </m:e>
                                        <m:sub>
                                          <m:r>
                                            <a:rPr lang="en-US" altLang="zh-CN" sz="2000" b="1" i="1">
                                              <a:effectLst/>
                                              <a:latin typeface="Cambria Math" panose="02040503050406030204" pitchFamily="18" charset="0"/>
                                              <a:ea typeface="宋体" panose="02010600030101010101" pitchFamily="2" charset="-122"/>
                                            </a:rPr>
                                            <m:t>𝟏</m:t>
                                          </m:r>
                                        </m:sub>
                                      </m:sSub>
                                      <m:r>
                                        <a:rPr lang="en-US" altLang="zh-CN" sz="2000" b="1" i="1">
                                          <a:effectLst/>
                                          <a:latin typeface="Cambria Math" panose="02040503050406030204" pitchFamily="18" charset="0"/>
                                          <a:ea typeface="宋体" panose="02010600030101010101" pitchFamily="2" charset="-122"/>
                                        </a:rPr>
                                        <m:t>(</m:t>
                                      </m:r>
                                      <m:bar>
                                        <m:barPr>
                                          <m:pos m:val="top"/>
                                          <m:ctrlPr>
                                            <a:rPr lang="zh-CN" altLang="zh-CN" sz="2000" b="1" i="1">
                                              <a:effectLst/>
                                              <a:latin typeface="Cambria Math" panose="02040503050406030204" pitchFamily="18" charset="0"/>
                                              <a:ea typeface="Cambria Math" panose="02040503050406030204" pitchFamily="18" charset="0"/>
                                            </a:rPr>
                                          </m:ctrlPr>
                                        </m:barPr>
                                        <m:e>
                                          <m:r>
                                            <a:rPr lang="en-US" altLang="zh-CN" sz="2000" b="1" i="1">
                                              <a:effectLst/>
                                              <a:latin typeface="Cambria Math" panose="02040503050406030204" pitchFamily="18" charset="0"/>
                                              <a:ea typeface="宋体" panose="02010600030101010101" pitchFamily="2" charset="-122"/>
                                            </a:rPr>
                                            <m:t>𝑺</m:t>
                                          </m:r>
                                        </m:e>
                                      </m:bar>
                                      <m:r>
                                        <a:rPr lang="en-US" altLang="zh-CN" sz="2000" b="1" i="1">
                                          <a:effectLst/>
                                          <a:latin typeface="Cambria Math" panose="02040503050406030204" pitchFamily="18" charset="0"/>
                                          <a:ea typeface="宋体" panose="02010600030101010101" pitchFamily="2" charset="-122"/>
                                        </a:rPr>
                                        <m:t>)]+</m:t>
                                      </m:r>
                                      <m:sSub>
                                        <m:sSubPr>
                                          <m:ctrlPr>
                                            <a:rPr lang="zh-CN" altLang="zh-CN" sz="2000" b="1" i="1">
                                              <a:effectLst/>
                                              <a:latin typeface="Cambria Math" panose="02040503050406030204" pitchFamily="18" charset="0"/>
                                              <a:ea typeface="Cambria Math" panose="02040503050406030204" pitchFamily="18" charset="0"/>
                                            </a:rPr>
                                          </m:ctrlPr>
                                        </m:sSubPr>
                                        <m:e>
                                          <m:r>
                                            <a:rPr lang="en-US" altLang="zh-CN" sz="2000" b="1" i="1">
                                              <a:effectLst/>
                                              <a:latin typeface="Cambria Math" panose="02040503050406030204" pitchFamily="18" charset="0"/>
                                              <a:ea typeface="宋体" panose="02010600030101010101" pitchFamily="2" charset="-122"/>
                                            </a:rPr>
                                            <m:t>𝝁</m:t>
                                          </m:r>
                                        </m:e>
                                        <m:sub>
                                          <m:r>
                                            <a:rPr lang="en-US" altLang="zh-CN" sz="2000" b="1" i="1">
                                              <a:effectLst/>
                                              <a:latin typeface="Cambria Math" panose="02040503050406030204" pitchFamily="18" charset="0"/>
                                              <a:ea typeface="宋体" panose="02010600030101010101" pitchFamily="2" charset="-122"/>
                                            </a:rPr>
                                            <m:t>𝟐</m:t>
                                          </m:r>
                                        </m:sub>
                                      </m:sSub>
                                      <m:r>
                                        <a:rPr lang="en-US" altLang="zh-CN" sz="2000" b="1" i="1">
                                          <a:effectLst/>
                                          <a:latin typeface="Cambria Math" panose="02040503050406030204" pitchFamily="18" charset="0"/>
                                          <a:ea typeface="宋体" panose="02010600030101010101" pitchFamily="2" charset="-122"/>
                                        </a:rPr>
                                        <m:t>(</m:t>
                                      </m:r>
                                      <m:sSub>
                                        <m:sSubPr>
                                          <m:ctrlPr>
                                            <a:rPr lang="zh-CN" altLang="zh-CN" sz="2000" b="1" i="1">
                                              <a:effectLst/>
                                              <a:latin typeface="Cambria Math" panose="02040503050406030204" pitchFamily="18" charset="0"/>
                                              <a:ea typeface="Cambria Math" panose="02040503050406030204" pitchFamily="18" charset="0"/>
                                            </a:rPr>
                                          </m:ctrlPr>
                                        </m:sSubPr>
                                        <m:e>
                                          <m:r>
                                            <a:rPr lang="en-US" altLang="zh-CN" sz="2000" b="1" i="1">
                                              <a:effectLst/>
                                              <a:latin typeface="Cambria Math" panose="02040503050406030204" pitchFamily="18" charset="0"/>
                                              <a:ea typeface="宋体" panose="02010600030101010101" pitchFamily="2" charset="-122"/>
                                            </a:rPr>
                                            <m:t>𝒔</m:t>
                                          </m:r>
                                        </m:e>
                                        <m:sub>
                                          <m:r>
                                            <a:rPr lang="en-US" altLang="zh-CN" sz="2000" b="1" i="1">
                                              <a:effectLst/>
                                              <a:latin typeface="Cambria Math" panose="02040503050406030204" pitchFamily="18" charset="0"/>
                                              <a:ea typeface="宋体" panose="02010600030101010101" pitchFamily="2" charset="-122"/>
                                            </a:rPr>
                                            <m:t>𝒌</m:t>
                                          </m:r>
                                        </m:sub>
                                      </m:sSub>
                                      <m:r>
                                        <a:rPr lang="en-US" altLang="zh-CN" sz="2000" b="1" i="1">
                                          <a:effectLst/>
                                          <a:latin typeface="Cambria Math" panose="02040503050406030204" pitchFamily="18" charset="0"/>
                                          <a:ea typeface="宋体" panose="02010600030101010101" pitchFamily="2" charset="-122"/>
                                        </a:rPr>
                                        <m:t>)[</m:t>
                                      </m:r>
                                      <m:r>
                                        <a:rPr lang="en-US" altLang="zh-CN" sz="2000" b="1" i="1">
                                          <a:effectLst/>
                                          <a:latin typeface="Cambria Math" panose="02040503050406030204" pitchFamily="18" charset="0"/>
                                          <a:ea typeface="宋体" panose="02010600030101010101" pitchFamily="2" charset="-122"/>
                                        </a:rPr>
                                        <m:t>𝟏</m:t>
                                      </m:r>
                                      <m:r>
                                        <a:rPr lang="en-US" altLang="zh-CN" sz="2000" b="1" i="1">
                                          <a:effectLst/>
                                          <a:latin typeface="Cambria Math" panose="02040503050406030204" pitchFamily="18" charset="0"/>
                                          <a:ea typeface="宋体" panose="02010600030101010101" pitchFamily="2" charset="-122"/>
                                        </a:rPr>
                                        <m:t>+</m:t>
                                      </m:r>
                                      <m:sSub>
                                        <m:sSubPr>
                                          <m:ctrlPr>
                                            <a:rPr lang="zh-CN" altLang="zh-CN" sz="2000" b="1" i="1">
                                              <a:effectLst/>
                                              <a:latin typeface="Cambria Math" panose="02040503050406030204" pitchFamily="18" charset="0"/>
                                              <a:ea typeface="Cambria Math" panose="02040503050406030204" pitchFamily="18" charset="0"/>
                                            </a:rPr>
                                          </m:ctrlPr>
                                        </m:sSubPr>
                                        <m:e>
                                          <m:r>
                                            <a:rPr lang="en-US" altLang="zh-CN" sz="2000" b="1" i="1">
                                              <a:effectLst/>
                                              <a:latin typeface="Cambria Math" panose="02040503050406030204" pitchFamily="18" charset="0"/>
                                              <a:ea typeface="宋体" panose="02010600030101010101" pitchFamily="2" charset="-122"/>
                                            </a:rPr>
                                            <m:t>𝝁</m:t>
                                          </m:r>
                                        </m:e>
                                        <m:sub>
                                          <m:r>
                                            <a:rPr lang="en-US" altLang="zh-CN" sz="2000" b="1" i="1">
                                              <a:effectLst/>
                                              <a:latin typeface="Cambria Math" panose="02040503050406030204" pitchFamily="18" charset="0"/>
                                              <a:ea typeface="宋体" panose="02010600030101010101" pitchFamily="2" charset="-122"/>
                                            </a:rPr>
                                            <m:t>𝟐</m:t>
                                          </m:r>
                                        </m:sub>
                                      </m:sSub>
                                      <m:r>
                                        <a:rPr lang="en-US" altLang="zh-CN" sz="2000" b="1" i="1">
                                          <a:effectLst/>
                                          <a:latin typeface="Cambria Math" panose="02040503050406030204" pitchFamily="18" charset="0"/>
                                          <a:ea typeface="宋体" panose="02010600030101010101" pitchFamily="2" charset="-122"/>
                                        </a:rPr>
                                        <m:t>(</m:t>
                                      </m:r>
                                      <m:bar>
                                        <m:barPr>
                                          <m:pos m:val="top"/>
                                          <m:ctrlPr>
                                            <a:rPr lang="zh-CN" altLang="zh-CN" sz="2000" b="1" i="1">
                                              <a:effectLst/>
                                              <a:latin typeface="Cambria Math" panose="02040503050406030204" pitchFamily="18" charset="0"/>
                                              <a:ea typeface="Cambria Math" panose="02040503050406030204" pitchFamily="18" charset="0"/>
                                            </a:rPr>
                                          </m:ctrlPr>
                                        </m:barPr>
                                        <m:e>
                                          <m:r>
                                            <a:rPr lang="en-US" altLang="zh-CN" sz="2000" b="1" i="1">
                                              <a:effectLst/>
                                              <a:latin typeface="Cambria Math" panose="02040503050406030204" pitchFamily="18" charset="0"/>
                                              <a:ea typeface="宋体" panose="02010600030101010101" pitchFamily="2" charset="-122"/>
                                            </a:rPr>
                                            <m:t>𝑺</m:t>
                                          </m:r>
                                        </m:e>
                                      </m:bar>
                                      <m:r>
                                        <a:rPr lang="en-US" altLang="zh-CN" sz="2000" b="1" i="1">
                                          <a:effectLst/>
                                          <a:latin typeface="Cambria Math" panose="02040503050406030204" pitchFamily="18" charset="0"/>
                                          <a:ea typeface="宋体" panose="02010600030101010101" pitchFamily="2" charset="-122"/>
                                        </a:rPr>
                                        <m:t>)]</m:t>
                                      </m:r>
                                    </m:e>
                                  </m:d>
                                  <m:r>
                                    <a:rPr lang="en-US" altLang="zh-CN" sz="2000" b="1" i="1">
                                      <a:effectLst/>
                                      <a:latin typeface="Cambria Math" panose="02040503050406030204" pitchFamily="18" charset="0"/>
                                      <a:ea typeface="宋体" panose="02010600030101010101" pitchFamily="2" charset="-122"/>
                                    </a:rPr>
                                    <m:t>/(</m:t>
                                  </m:r>
                                  <m:r>
                                    <a:rPr lang="en-US" altLang="zh-CN" sz="2000" b="1" i="1">
                                      <a:effectLst/>
                                      <a:latin typeface="Cambria Math" panose="02040503050406030204" pitchFamily="18" charset="0"/>
                                      <a:ea typeface="宋体" panose="02010600030101010101" pitchFamily="2" charset="-122"/>
                                    </a:rPr>
                                    <m:t>𝒈</m:t>
                                  </m:r>
                                  <m:r>
                                    <a:rPr lang="en-US" altLang="zh-CN" sz="2000" b="1" i="1">
                                      <a:effectLst/>
                                      <a:latin typeface="Cambria Math" panose="02040503050406030204" pitchFamily="18" charset="0"/>
                                      <a:ea typeface="宋体" panose="02010600030101010101" pitchFamily="2" charset="-122"/>
                                    </a:rPr>
                                    <m:t>−</m:t>
                                  </m:r>
                                  <m:r>
                                    <a:rPr lang="en-US" altLang="zh-CN" sz="2000" b="1" i="1">
                                      <a:effectLst/>
                                      <a:latin typeface="Cambria Math" panose="02040503050406030204" pitchFamily="18" charset="0"/>
                                      <a:ea typeface="宋体" panose="02010600030101010101" pitchFamily="2" charset="-122"/>
                                    </a:rPr>
                                    <m:t>𝒌</m:t>
                                  </m:r>
                                  <m:r>
                                    <a:rPr lang="en-US" altLang="zh-CN" sz="2000" b="1" i="1">
                                      <a:effectLst/>
                                      <a:latin typeface="Cambria Math" panose="02040503050406030204" pitchFamily="18" charset="0"/>
                                      <a:ea typeface="宋体" panose="02010600030101010101" pitchFamily="2" charset="-122"/>
                                    </a:rPr>
                                    <m:t>+</m:t>
                                  </m:r>
                                  <m:r>
                                    <a:rPr lang="en-US" altLang="zh-CN" sz="2000" b="1" i="1">
                                      <a:effectLst/>
                                      <a:latin typeface="Cambria Math" panose="02040503050406030204" pitchFamily="18" charset="0"/>
                                      <a:ea typeface="宋体" panose="02010600030101010101" pitchFamily="2" charset="-122"/>
                                    </a:rPr>
                                    <m:t>𝟏</m:t>
                                  </m:r>
                                  <m:r>
                                    <a:rPr lang="en-US" altLang="zh-CN" sz="2000" b="1" i="1">
                                      <a:effectLst/>
                                      <a:latin typeface="Cambria Math" panose="02040503050406030204" pitchFamily="18" charset="0"/>
                                      <a:ea typeface="宋体" panose="02010600030101010101" pitchFamily="2" charset="-122"/>
                                    </a:rPr>
                                    <m:t>)  </m:t>
                                  </m:r>
                                  <m:r>
                                    <a:rPr lang="zh-CN" altLang="zh-CN" sz="2000" b="1" i="1">
                                      <a:effectLst/>
                                      <a:latin typeface="Cambria Math" panose="02040503050406030204" pitchFamily="18" charset="0"/>
                                      <a:ea typeface="宋体" panose="02010600030101010101" pitchFamily="2" charset="-122"/>
                                    </a:rPr>
                                    <m:t>当</m:t>
                                  </m:r>
                                  <m:r>
                                    <a:rPr lang="en-US" altLang="zh-CN" sz="2000" b="1" i="1">
                                      <a:effectLst/>
                                      <a:latin typeface="Cambria Math" panose="02040503050406030204" pitchFamily="18" charset="0"/>
                                      <a:ea typeface="宋体" panose="02010600030101010101" pitchFamily="2" charset="-122"/>
                                    </a:rPr>
                                    <m:t> </m:t>
                                  </m:r>
                                  <m:r>
                                    <a:rPr lang="en-US" altLang="zh-CN" sz="2000" b="1" i="1">
                                      <a:effectLst/>
                                      <a:latin typeface="Cambria Math" panose="02040503050406030204" pitchFamily="18" charset="0"/>
                                      <a:ea typeface="宋体" panose="02010600030101010101" pitchFamily="2" charset="-122"/>
                                    </a:rPr>
                                    <m:t>𝒊</m:t>
                                  </m:r>
                                  <m:r>
                                    <a:rPr lang="en-US" altLang="zh-CN" sz="2000" b="1" i="1">
                                      <a:effectLst/>
                                      <a:latin typeface="Cambria Math" panose="02040503050406030204" pitchFamily="18" charset="0"/>
                                      <a:ea typeface="宋体" panose="02010600030101010101" pitchFamily="2" charset="-122"/>
                                    </a:rPr>
                                    <m:t>&lt;</m:t>
                                  </m:r>
                                  <m:r>
                                    <a:rPr lang="en-US" altLang="zh-CN" sz="2000" b="1" i="1">
                                      <a:effectLst/>
                                      <a:latin typeface="Cambria Math" panose="02040503050406030204" pitchFamily="18" charset="0"/>
                                      <a:ea typeface="宋体" panose="02010600030101010101" pitchFamily="2" charset="-122"/>
                                    </a:rPr>
                                    <m:t>𝒈</m:t>
                                  </m:r>
                                </m:e>
                              </m:nary>
                            </m:e>
                          </m:mr>
                          <m:mr>
                            <m:e>
                              <m:f>
                                <m:fPr>
                                  <m:ctrlPr>
                                    <a:rPr lang="zh-CN" altLang="zh-CN" sz="2000" b="1" i="1">
                                      <a:effectLst/>
                                      <a:latin typeface="Cambria Math" panose="02040503050406030204" pitchFamily="18" charset="0"/>
                                      <a:ea typeface="Cambria Math" panose="02040503050406030204" pitchFamily="18" charset="0"/>
                                    </a:rPr>
                                  </m:ctrlPr>
                                </m:fPr>
                                <m:num>
                                  <m:r>
                                    <a:rPr lang="en-US" altLang="zh-CN" sz="2000" b="1" i="1">
                                      <a:effectLst/>
                                      <a:latin typeface="Cambria Math" panose="02040503050406030204" pitchFamily="18" charset="0"/>
                                      <a:ea typeface="宋体" panose="02010600030101010101" pitchFamily="2" charset="-122"/>
                                    </a:rPr>
                                    <m:t>𝟏</m:t>
                                  </m:r>
                                </m:num>
                                <m:den>
                                  <m:r>
                                    <a:rPr lang="en-US" altLang="zh-CN" sz="2000" b="1" i="1">
                                      <a:effectLst/>
                                      <a:latin typeface="Cambria Math" panose="02040503050406030204" pitchFamily="18" charset="0"/>
                                      <a:ea typeface="宋体" panose="02010600030101010101" pitchFamily="2" charset="-122"/>
                                    </a:rPr>
                                    <m:t>𝟐</m:t>
                                  </m:r>
                                </m:den>
                              </m:f>
                              <m:nary>
                                <m:naryPr>
                                  <m:chr m:val="∑"/>
                                  <m:supHide m:val="on"/>
                                  <m:ctrlPr>
                                    <a:rPr lang="zh-CN" altLang="zh-CN" sz="2000" b="1" i="1">
                                      <a:effectLst/>
                                      <a:latin typeface="Cambria Math" panose="02040503050406030204" pitchFamily="18" charset="0"/>
                                      <a:ea typeface="Cambria Math" panose="02040503050406030204" pitchFamily="18" charset="0"/>
                                    </a:rPr>
                                  </m:ctrlPr>
                                </m:naryPr>
                                <m:sub>
                                  <m:r>
                                    <a:rPr lang="en-US" altLang="zh-CN" sz="2000" b="1" i="1">
                                      <a:effectLst/>
                                      <a:latin typeface="Cambria Math" panose="02040503050406030204" pitchFamily="18" charset="0"/>
                                      <a:ea typeface="宋体" panose="02010600030101010101" pitchFamily="2" charset="-122"/>
                                    </a:rPr>
                                    <m:t>𝟏</m:t>
                                  </m:r>
                                  <m:r>
                                    <a:rPr lang="en-US" altLang="zh-CN" sz="2000" b="1" i="1">
                                      <a:effectLst/>
                                      <a:latin typeface="Cambria Math" panose="02040503050406030204" pitchFamily="18" charset="0"/>
                                      <a:ea typeface="宋体" panose="02010600030101010101" pitchFamily="2" charset="-122"/>
                                    </a:rPr>
                                    <m:t>≤</m:t>
                                  </m:r>
                                  <m:r>
                                    <a:rPr lang="en-US" altLang="zh-CN" sz="2000" b="1" i="1">
                                      <a:effectLst/>
                                      <a:latin typeface="Cambria Math" panose="02040503050406030204" pitchFamily="18" charset="0"/>
                                      <a:ea typeface="宋体" panose="02010600030101010101" pitchFamily="2" charset="-122"/>
                                    </a:rPr>
                                    <m:t>𝒌</m:t>
                                  </m:r>
                                  <m:r>
                                    <a:rPr lang="en-US" altLang="zh-CN" sz="2000" b="1" i="1">
                                      <a:effectLst/>
                                      <a:latin typeface="Cambria Math" panose="02040503050406030204" pitchFamily="18" charset="0"/>
                                      <a:ea typeface="宋体" panose="02010600030101010101" pitchFamily="2" charset="-122"/>
                                    </a:rPr>
                                    <m:t>≤</m:t>
                                  </m:r>
                                  <m:r>
                                    <a:rPr lang="en-US" altLang="zh-CN" sz="2000" b="1" i="1">
                                      <a:effectLst/>
                                      <a:latin typeface="Cambria Math" panose="02040503050406030204" pitchFamily="18" charset="0"/>
                                      <a:ea typeface="宋体" panose="02010600030101010101" pitchFamily="2" charset="-122"/>
                                    </a:rPr>
                                    <m:t>𝒈</m:t>
                                  </m:r>
                                </m:sub>
                                <m:sup/>
                                <m:e>
                                  <m:d>
                                    <m:dPr>
                                      <m:begChr m:val="{"/>
                                      <m:endChr m:val="}"/>
                                      <m:ctrlPr>
                                        <a:rPr lang="zh-CN" altLang="zh-CN" sz="2000" b="1" i="1">
                                          <a:effectLst/>
                                          <a:latin typeface="Cambria Math" panose="02040503050406030204" pitchFamily="18" charset="0"/>
                                          <a:ea typeface="Cambria Math" panose="02040503050406030204" pitchFamily="18" charset="0"/>
                                        </a:rPr>
                                      </m:ctrlPr>
                                    </m:dPr>
                                    <m:e>
                                      <m:sSub>
                                        <m:sSubPr>
                                          <m:ctrlPr>
                                            <a:rPr lang="zh-CN" altLang="zh-CN" sz="2000" b="1" i="1">
                                              <a:effectLst/>
                                              <a:latin typeface="Cambria Math" panose="02040503050406030204" pitchFamily="18" charset="0"/>
                                              <a:ea typeface="Cambria Math" panose="02040503050406030204" pitchFamily="18" charset="0"/>
                                            </a:rPr>
                                          </m:ctrlPr>
                                        </m:sSubPr>
                                        <m:e>
                                          <m:r>
                                            <a:rPr lang="en-US" altLang="zh-CN" sz="2000" b="1" i="1">
                                              <a:effectLst/>
                                              <a:latin typeface="Cambria Math" panose="02040503050406030204" pitchFamily="18" charset="0"/>
                                              <a:ea typeface="宋体" panose="02010600030101010101" pitchFamily="2" charset="-122"/>
                                            </a:rPr>
                                            <m:t>𝝁</m:t>
                                          </m:r>
                                        </m:e>
                                        <m:sub>
                                          <m:r>
                                            <a:rPr lang="en-US" altLang="zh-CN" sz="2000" b="1" i="1">
                                              <a:effectLst/>
                                              <a:latin typeface="Cambria Math" panose="02040503050406030204" pitchFamily="18" charset="0"/>
                                              <a:ea typeface="宋体" panose="02010600030101010101" pitchFamily="2" charset="-122"/>
                                            </a:rPr>
                                            <m:t>𝟏</m:t>
                                          </m:r>
                                        </m:sub>
                                      </m:sSub>
                                      <m:r>
                                        <a:rPr lang="en-US" altLang="zh-CN" sz="2000" b="1" i="1">
                                          <a:effectLst/>
                                          <a:latin typeface="Cambria Math" panose="02040503050406030204" pitchFamily="18" charset="0"/>
                                          <a:ea typeface="宋体" panose="02010600030101010101" pitchFamily="2" charset="-122"/>
                                        </a:rPr>
                                        <m:t>(</m:t>
                                      </m:r>
                                      <m:sSub>
                                        <m:sSubPr>
                                          <m:ctrlPr>
                                            <a:rPr lang="zh-CN" altLang="zh-CN" sz="2000" b="1" i="1">
                                              <a:effectLst/>
                                              <a:latin typeface="Cambria Math" panose="02040503050406030204" pitchFamily="18" charset="0"/>
                                              <a:ea typeface="Cambria Math" panose="02040503050406030204" pitchFamily="18" charset="0"/>
                                            </a:rPr>
                                          </m:ctrlPr>
                                        </m:sSubPr>
                                        <m:e>
                                          <m:r>
                                            <a:rPr lang="en-US" altLang="zh-CN" sz="2000" b="1" i="1">
                                              <a:effectLst/>
                                              <a:latin typeface="Cambria Math" panose="02040503050406030204" pitchFamily="18" charset="0"/>
                                              <a:ea typeface="宋体" panose="02010600030101010101" pitchFamily="2" charset="-122"/>
                                            </a:rPr>
                                            <m:t>𝒔</m:t>
                                          </m:r>
                                        </m:e>
                                        <m:sub>
                                          <m:r>
                                            <a:rPr lang="en-US" altLang="zh-CN" sz="2000" b="1" i="1">
                                              <a:effectLst/>
                                              <a:latin typeface="Cambria Math" panose="02040503050406030204" pitchFamily="18" charset="0"/>
                                              <a:ea typeface="宋体" panose="02010600030101010101" pitchFamily="2" charset="-122"/>
                                            </a:rPr>
                                            <m:t>𝒌</m:t>
                                          </m:r>
                                        </m:sub>
                                      </m:sSub>
                                      <m:r>
                                        <a:rPr lang="en-US" altLang="zh-CN" sz="2000" b="1" i="1">
                                          <a:effectLst/>
                                          <a:latin typeface="Cambria Math" panose="02040503050406030204" pitchFamily="18" charset="0"/>
                                          <a:ea typeface="宋体" panose="02010600030101010101" pitchFamily="2" charset="-122"/>
                                        </a:rPr>
                                        <m:t>)[</m:t>
                                      </m:r>
                                      <m:r>
                                        <a:rPr lang="en-US" altLang="zh-CN" sz="2000" b="1" i="1">
                                          <a:effectLst/>
                                          <a:latin typeface="Cambria Math" panose="02040503050406030204" pitchFamily="18" charset="0"/>
                                          <a:ea typeface="宋体" panose="02010600030101010101" pitchFamily="2" charset="-122"/>
                                        </a:rPr>
                                        <m:t>𝟏</m:t>
                                      </m:r>
                                      <m:r>
                                        <a:rPr lang="en-US" altLang="zh-CN" sz="2000" b="1" i="1">
                                          <a:effectLst/>
                                          <a:latin typeface="Cambria Math" panose="02040503050406030204" pitchFamily="18" charset="0"/>
                                          <a:ea typeface="宋体" panose="02010600030101010101" pitchFamily="2" charset="-122"/>
                                        </a:rPr>
                                        <m:t>+</m:t>
                                      </m:r>
                                      <m:sSub>
                                        <m:sSubPr>
                                          <m:ctrlPr>
                                            <a:rPr lang="zh-CN" altLang="zh-CN" sz="2000" b="1" i="1">
                                              <a:effectLst/>
                                              <a:latin typeface="Cambria Math" panose="02040503050406030204" pitchFamily="18" charset="0"/>
                                              <a:ea typeface="Cambria Math" panose="02040503050406030204" pitchFamily="18" charset="0"/>
                                            </a:rPr>
                                          </m:ctrlPr>
                                        </m:sSubPr>
                                        <m:e>
                                          <m:r>
                                            <a:rPr lang="en-US" altLang="zh-CN" sz="2000" b="1" i="1">
                                              <a:effectLst/>
                                              <a:latin typeface="Cambria Math" panose="02040503050406030204" pitchFamily="18" charset="0"/>
                                              <a:ea typeface="宋体" panose="02010600030101010101" pitchFamily="2" charset="-122"/>
                                            </a:rPr>
                                            <m:t>𝝁</m:t>
                                          </m:r>
                                        </m:e>
                                        <m:sub>
                                          <m:r>
                                            <a:rPr lang="en-US" altLang="zh-CN" sz="2000" b="1" i="1">
                                              <a:effectLst/>
                                              <a:latin typeface="Cambria Math" panose="02040503050406030204" pitchFamily="18" charset="0"/>
                                              <a:ea typeface="宋体" panose="02010600030101010101" pitchFamily="2" charset="-122"/>
                                            </a:rPr>
                                            <m:t>𝟏</m:t>
                                          </m:r>
                                        </m:sub>
                                      </m:sSub>
                                      <m:r>
                                        <a:rPr lang="en-US" altLang="zh-CN" sz="2000" b="1" i="1">
                                          <a:effectLst/>
                                          <a:latin typeface="Cambria Math" panose="02040503050406030204" pitchFamily="18" charset="0"/>
                                          <a:ea typeface="宋体" panose="02010600030101010101" pitchFamily="2" charset="-122"/>
                                        </a:rPr>
                                        <m:t>(</m:t>
                                      </m:r>
                                      <m:bar>
                                        <m:barPr>
                                          <m:pos m:val="top"/>
                                          <m:ctrlPr>
                                            <a:rPr lang="zh-CN" altLang="zh-CN" sz="2000" b="1" i="1">
                                              <a:effectLst/>
                                              <a:latin typeface="Cambria Math" panose="02040503050406030204" pitchFamily="18" charset="0"/>
                                              <a:ea typeface="Cambria Math" panose="02040503050406030204" pitchFamily="18" charset="0"/>
                                            </a:rPr>
                                          </m:ctrlPr>
                                        </m:barPr>
                                        <m:e>
                                          <m:r>
                                            <a:rPr lang="en-US" altLang="zh-CN" sz="2000" b="1" i="1">
                                              <a:effectLst/>
                                              <a:latin typeface="Cambria Math" panose="02040503050406030204" pitchFamily="18" charset="0"/>
                                              <a:ea typeface="宋体" panose="02010600030101010101" pitchFamily="2" charset="-122"/>
                                            </a:rPr>
                                            <m:t>𝑺</m:t>
                                          </m:r>
                                        </m:e>
                                      </m:bar>
                                      <m:r>
                                        <a:rPr lang="en-US" altLang="zh-CN" sz="2000" b="1" i="1">
                                          <a:effectLst/>
                                          <a:latin typeface="Cambria Math" panose="02040503050406030204" pitchFamily="18" charset="0"/>
                                          <a:ea typeface="宋体" panose="02010600030101010101" pitchFamily="2" charset="-122"/>
                                        </a:rPr>
                                        <m:t>)]+</m:t>
                                      </m:r>
                                      <m:sSub>
                                        <m:sSubPr>
                                          <m:ctrlPr>
                                            <a:rPr lang="zh-CN" altLang="zh-CN" sz="2000" b="1" i="1">
                                              <a:effectLst/>
                                              <a:latin typeface="Cambria Math" panose="02040503050406030204" pitchFamily="18" charset="0"/>
                                              <a:ea typeface="Cambria Math" panose="02040503050406030204" pitchFamily="18" charset="0"/>
                                            </a:rPr>
                                          </m:ctrlPr>
                                        </m:sSubPr>
                                        <m:e>
                                          <m:r>
                                            <a:rPr lang="en-US" altLang="zh-CN" sz="2000" b="1" i="1">
                                              <a:effectLst/>
                                              <a:latin typeface="Cambria Math" panose="02040503050406030204" pitchFamily="18" charset="0"/>
                                              <a:ea typeface="宋体" panose="02010600030101010101" pitchFamily="2" charset="-122"/>
                                            </a:rPr>
                                            <m:t>𝝁</m:t>
                                          </m:r>
                                        </m:e>
                                        <m:sub>
                                          <m:r>
                                            <a:rPr lang="en-US" altLang="zh-CN" sz="2000" b="1" i="1">
                                              <a:effectLst/>
                                              <a:latin typeface="Cambria Math" panose="02040503050406030204" pitchFamily="18" charset="0"/>
                                              <a:ea typeface="宋体" panose="02010600030101010101" pitchFamily="2" charset="-122"/>
                                            </a:rPr>
                                            <m:t>𝟐</m:t>
                                          </m:r>
                                        </m:sub>
                                      </m:sSub>
                                      <m:r>
                                        <a:rPr lang="en-US" altLang="zh-CN" sz="2000" b="1" i="1">
                                          <a:effectLst/>
                                          <a:latin typeface="Cambria Math" panose="02040503050406030204" pitchFamily="18" charset="0"/>
                                          <a:ea typeface="宋体" panose="02010600030101010101" pitchFamily="2" charset="-122"/>
                                        </a:rPr>
                                        <m:t>(</m:t>
                                      </m:r>
                                      <m:sSub>
                                        <m:sSubPr>
                                          <m:ctrlPr>
                                            <a:rPr lang="zh-CN" altLang="zh-CN" sz="2000" b="1" i="1">
                                              <a:effectLst/>
                                              <a:latin typeface="Cambria Math" panose="02040503050406030204" pitchFamily="18" charset="0"/>
                                              <a:ea typeface="Cambria Math" panose="02040503050406030204" pitchFamily="18" charset="0"/>
                                            </a:rPr>
                                          </m:ctrlPr>
                                        </m:sSubPr>
                                        <m:e>
                                          <m:r>
                                            <a:rPr lang="en-US" altLang="zh-CN" sz="2000" b="1" i="1">
                                              <a:effectLst/>
                                              <a:latin typeface="Cambria Math" panose="02040503050406030204" pitchFamily="18" charset="0"/>
                                              <a:ea typeface="宋体" panose="02010600030101010101" pitchFamily="2" charset="-122"/>
                                            </a:rPr>
                                            <m:t>𝒔</m:t>
                                          </m:r>
                                        </m:e>
                                        <m:sub>
                                          <m:r>
                                            <a:rPr lang="en-US" altLang="zh-CN" sz="2000" b="1" i="1">
                                              <a:effectLst/>
                                              <a:latin typeface="Cambria Math" panose="02040503050406030204" pitchFamily="18" charset="0"/>
                                              <a:ea typeface="宋体" panose="02010600030101010101" pitchFamily="2" charset="-122"/>
                                            </a:rPr>
                                            <m:t>𝒌</m:t>
                                          </m:r>
                                        </m:sub>
                                      </m:sSub>
                                      <m:r>
                                        <a:rPr lang="en-US" altLang="zh-CN" sz="2000" b="1" i="1">
                                          <a:effectLst/>
                                          <a:latin typeface="Cambria Math" panose="02040503050406030204" pitchFamily="18" charset="0"/>
                                          <a:ea typeface="宋体" panose="02010600030101010101" pitchFamily="2" charset="-122"/>
                                        </a:rPr>
                                        <m:t>)[</m:t>
                                      </m:r>
                                      <m:r>
                                        <a:rPr lang="en-US" altLang="zh-CN" sz="2000" b="1" i="1">
                                          <a:effectLst/>
                                          <a:latin typeface="Cambria Math" panose="02040503050406030204" pitchFamily="18" charset="0"/>
                                          <a:ea typeface="宋体" panose="02010600030101010101" pitchFamily="2" charset="-122"/>
                                        </a:rPr>
                                        <m:t>𝟏</m:t>
                                      </m:r>
                                      <m:r>
                                        <a:rPr lang="en-US" altLang="zh-CN" sz="2000" b="1" i="1">
                                          <a:effectLst/>
                                          <a:latin typeface="Cambria Math" panose="02040503050406030204" pitchFamily="18" charset="0"/>
                                          <a:ea typeface="宋体" panose="02010600030101010101" pitchFamily="2" charset="-122"/>
                                        </a:rPr>
                                        <m:t>+</m:t>
                                      </m:r>
                                      <m:sSub>
                                        <m:sSubPr>
                                          <m:ctrlPr>
                                            <a:rPr lang="zh-CN" altLang="zh-CN" sz="2000" b="1" i="1">
                                              <a:effectLst/>
                                              <a:latin typeface="Cambria Math" panose="02040503050406030204" pitchFamily="18" charset="0"/>
                                              <a:ea typeface="Cambria Math" panose="02040503050406030204" pitchFamily="18" charset="0"/>
                                            </a:rPr>
                                          </m:ctrlPr>
                                        </m:sSubPr>
                                        <m:e>
                                          <m:r>
                                            <a:rPr lang="en-US" altLang="zh-CN" sz="2000" b="1" i="1">
                                              <a:effectLst/>
                                              <a:latin typeface="Cambria Math" panose="02040503050406030204" pitchFamily="18" charset="0"/>
                                              <a:ea typeface="宋体" panose="02010600030101010101" pitchFamily="2" charset="-122"/>
                                            </a:rPr>
                                            <m:t>𝝁</m:t>
                                          </m:r>
                                        </m:e>
                                        <m:sub>
                                          <m:r>
                                            <a:rPr lang="en-US" altLang="zh-CN" sz="2000" b="1" i="1">
                                              <a:effectLst/>
                                              <a:latin typeface="Cambria Math" panose="02040503050406030204" pitchFamily="18" charset="0"/>
                                              <a:ea typeface="宋体" panose="02010600030101010101" pitchFamily="2" charset="-122"/>
                                            </a:rPr>
                                            <m:t>𝟐</m:t>
                                          </m:r>
                                        </m:sub>
                                      </m:sSub>
                                      <m:r>
                                        <a:rPr lang="en-US" altLang="zh-CN" sz="2000" b="1" i="1">
                                          <a:effectLst/>
                                          <a:latin typeface="Cambria Math" panose="02040503050406030204" pitchFamily="18" charset="0"/>
                                          <a:ea typeface="宋体" panose="02010600030101010101" pitchFamily="2" charset="-122"/>
                                        </a:rPr>
                                        <m:t>(</m:t>
                                      </m:r>
                                      <m:bar>
                                        <m:barPr>
                                          <m:pos m:val="top"/>
                                          <m:ctrlPr>
                                            <a:rPr lang="zh-CN" altLang="zh-CN" sz="2000" b="1" i="1">
                                              <a:effectLst/>
                                              <a:latin typeface="Cambria Math" panose="02040503050406030204" pitchFamily="18" charset="0"/>
                                              <a:ea typeface="Cambria Math" panose="02040503050406030204" pitchFamily="18" charset="0"/>
                                            </a:rPr>
                                          </m:ctrlPr>
                                        </m:barPr>
                                        <m:e>
                                          <m:r>
                                            <a:rPr lang="en-US" altLang="zh-CN" sz="2000" b="1" i="1">
                                              <a:effectLst/>
                                              <a:latin typeface="Cambria Math" panose="02040503050406030204" pitchFamily="18" charset="0"/>
                                              <a:ea typeface="宋体" panose="02010600030101010101" pitchFamily="2" charset="-122"/>
                                            </a:rPr>
                                            <m:t>𝑺</m:t>
                                          </m:r>
                                        </m:e>
                                      </m:bar>
                                      <m:r>
                                        <a:rPr lang="en-US" altLang="zh-CN" sz="2000" b="1" i="1">
                                          <a:effectLst/>
                                          <a:latin typeface="Cambria Math" panose="02040503050406030204" pitchFamily="18" charset="0"/>
                                          <a:ea typeface="宋体" panose="02010600030101010101" pitchFamily="2" charset="-122"/>
                                        </a:rPr>
                                        <m:t>)]</m:t>
                                      </m:r>
                                    </m:e>
                                  </m:d>
                                  <m:r>
                                    <a:rPr lang="en-US" altLang="zh-CN" sz="2000" b="1" i="1">
                                      <a:effectLst/>
                                      <a:latin typeface="Cambria Math" panose="02040503050406030204" pitchFamily="18" charset="0"/>
                                      <a:ea typeface="宋体" panose="02010600030101010101" pitchFamily="2" charset="-122"/>
                                    </a:rPr>
                                    <m:t>/(</m:t>
                                  </m:r>
                                  <m:r>
                                    <a:rPr lang="en-US" altLang="zh-CN" sz="2000" b="1" i="1">
                                      <a:effectLst/>
                                      <a:latin typeface="Cambria Math" panose="02040503050406030204" pitchFamily="18" charset="0"/>
                                      <a:ea typeface="宋体" panose="02010600030101010101" pitchFamily="2" charset="-122"/>
                                    </a:rPr>
                                    <m:t>𝒈</m:t>
                                  </m:r>
                                  <m:r>
                                    <a:rPr lang="en-US" altLang="zh-CN" sz="2000" b="1" i="1">
                                      <a:effectLst/>
                                      <a:latin typeface="Cambria Math" panose="02040503050406030204" pitchFamily="18" charset="0"/>
                                      <a:ea typeface="宋体" panose="02010600030101010101" pitchFamily="2" charset="-122"/>
                                    </a:rPr>
                                    <m:t>−</m:t>
                                  </m:r>
                                  <m:r>
                                    <a:rPr lang="en-US" altLang="zh-CN" sz="2000" b="1" i="1">
                                      <a:effectLst/>
                                      <a:latin typeface="Cambria Math" panose="02040503050406030204" pitchFamily="18" charset="0"/>
                                      <a:ea typeface="宋体" panose="02010600030101010101" pitchFamily="2" charset="-122"/>
                                    </a:rPr>
                                    <m:t>𝒌</m:t>
                                  </m:r>
                                  <m:r>
                                    <a:rPr lang="en-US" altLang="zh-CN" sz="2000" b="1" i="1">
                                      <a:effectLst/>
                                      <a:latin typeface="Cambria Math" panose="02040503050406030204" pitchFamily="18" charset="0"/>
                                      <a:ea typeface="宋体" panose="02010600030101010101" pitchFamily="2" charset="-122"/>
                                    </a:rPr>
                                    <m:t>+</m:t>
                                  </m:r>
                                  <m:r>
                                    <a:rPr lang="en-US" altLang="zh-CN" sz="2000" b="1" i="1">
                                      <a:effectLst/>
                                      <a:latin typeface="Cambria Math" panose="02040503050406030204" pitchFamily="18" charset="0"/>
                                      <a:ea typeface="宋体" panose="02010600030101010101" pitchFamily="2" charset="-122"/>
                                    </a:rPr>
                                    <m:t>𝟏</m:t>
                                  </m:r>
                                  <m:r>
                                    <a:rPr lang="en-US" altLang="zh-CN" sz="2000" b="1" i="1">
                                      <a:effectLst/>
                                      <a:latin typeface="Cambria Math" panose="02040503050406030204" pitchFamily="18" charset="0"/>
                                      <a:ea typeface="宋体" panose="02010600030101010101" pitchFamily="2" charset="-122"/>
                                    </a:rPr>
                                    <m:t>)+    </m:t>
                                  </m:r>
                                </m:e>
                              </m:nary>
                            </m:e>
                          </m:mr>
                          <m:mr>
                            <m:e>
                              <m:f>
                                <m:fPr>
                                  <m:ctrlPr>
                                    <a:rPr lang="zh-CN" altLang="zh-CN" sz="2000" b="1" i="1">
                                      <a:effectLst/>
                                      <a:latin typeface="Cambria Math" panose="02040503050406030204" pitchFamily="18" charset="0"/>
                                      <a:ea typeface="Cambria Math" panose="02040503050406030204" pitchFamily="18" charset="0"/>
                                    </a:rPr>
                                  </m:ctrlPr>
                                </m:fPr>
                                <m:num>
                                  <m:r>
                                    <a:rPr lang="en-US" altLang="zh-CN" sz="2000" b="1" i="1">
                                      <a:effectLst/>
                                      <a:latin typeface="Cambria Math" panose="02040503050406030204" pitchFamily="18" charset="0"/>
                                      <a:ea typeface="宋体" panose="02010600030101010101" pitchFamily="2" charset="-122"/>
                                    </a:rPr>
                                    <m:t>𝟏</m:t>
                                  </m:r>
                                </m:num>
                                <m:den>
                                  <m:r>
                                    <a:rPr lang="en-US" altLang="zh-CN" sz="2000" b="1" i="1">
                                      <a:effectLst/>
                                      <a:latin typeface="Cambria Math" panose="02040503050406030204" pitchFamily="18" charset="0"/>
                                      <a:ea typeface="宋体" panose="02010600030101010101" pitchFamily="2" charset="-122"/>
                                    </a:rPr>
                                    <m:t>𝟐</m:t>
                                  </m:r>
                                </m:den>
                              </m:f>
                              <m:nary>
                                <m:naryPr>
                                  <m:chr m:val="∑"/>
                                  <m:supHide m:val="on"/>
                                  <m:ctrlPr>
                                    <a:rPr lang="zh-CN" altLang="zh-CN" sz="2000" b="1" i="1">
                                      <a:effectLst/>
                                      <a:latin typeface="Cambria Math" panose="02040503050406030204" pitchFamily="18" charset="0"/>
                                      <a:ea typeface="Cambria Math" panose="02040503050406030204" pitchFamily="18" charset="0"/>
                                    </a:rPr>
                                  </m:ctrlPr>
                                </m:naryPr>
                                <m:sub>
                                  <m:r>
                                    <a:rPr lang="en-US" altLang="zh-CN" sz="2000" b="1" i="1">
                                      <a:effectLst/>
                                      <a:latin typeface="Cambria Math" panose="02040503050406030204" pitchFamily="18" charset="0"/>
                                      <a:ea typeface="宋体" panose="02010600030101010101" pitchFamily="2" charset="-122"/>
                                    </a:rPr>
                                    <m:t>𝒈</m:t>
                                  </m:r>
                                  <m:r>
                                    <a:rPr lang="en-US" altLang="zh-CN" sz="2000" b="1" i="1">
                                      <a:effectLst/>
                                      <a:latin typeface="Cambria Math" panose="02040503050406030204" pitchFamily="18" charset="0"/>
                                      <a:ea typeface="宋体" panose="02010600030101010101" pitchFamily="2" charset="-122"/>
                                    </a:rPr>
                                    <m:t>+</m:t>
                                  </m:r>
                                  <m:r>
                                    <a:rPr lang="en-US" altLang="zh-CN" sz="2000" b="1" i="1">
                                      <a:effectLst/>
                                      <a:latin typeface="Cambria Math" panose="02040503050406030204" pitchFamily="18" charset="0"/>
                                      <a:ea typeface="宋体" panose="02010600030101010101" pitchFamily="2" charset="-122"/>
                                    </a:rPr>
                                    <m:t>𝟏</m:t>
                                  </m:r>
                                  <m:r>
                                    <a:rPr lang="en-US" altLang="zh-CN" sz="2000" b="1" i="1">
                                      <a:effectLst/>
                                      <a:latin typeface="Cambria Math" panose="02040503050406030204" pitchFamily="18" charset="0"/>
                                      <a:ea typeface="宋体" panose="02010600030101010101" pitchFamily="2" charset="-122"/>
                                    </a:rPr>
                                    <m:t>≤</m:t>
                                  </m:r>
                                  <m:r>
                                    <a:rPr lang="en-US" altLang="zh-CN" sz="2000" b="1" i="1">
                                      <a:effectLst/>
                                      <a:latin typeface="Cambria Math" panose="02040503050406030204" pitchFamily="18" charset="0"/>
                                      <a:ea typeface="宋体" panose="02010600030101010101" pitchFamily="2" charset="-122"/>
                                    </a:rPr>
                                    <m:t>𝒌</m:t>
                                  </m:r>
                                  <m:r>
                                    <a:rPr lang="en-US" altLang="zh-CN" sz="2000" b="1" i="1">
                                      <a:effectLst/>
                                      <a:latin typeface="Cambria Math" panose="02040503050406030204" pitchFamily="18" charset="0"/>
                                      <a:ea typeface="宋体" panose="02010600030101010101" pitchFamily="2" charset="-122"/>
                                    </a:rPr>
                                    <m:t>≤</m:t>
                                  </m:r>
                                  <m:r>
                                    <a:rPr lang="en-US" altLang="zh-CN" sz="2000" b="1" i="1">
                                      <a:effectLst/>
                                      <a:latin typeface="Cambria Math" panose="02040503050406030204" pitchFamily="18" charset="0"/>
                                      <a:ea typeface="宋体" panose="02010600030101010101" pitchFamily="2" charset="-122"/>
                                    </a:rPr>
                                    <m:t>𝒏</m:t>
                                  </m:r>
                                </m:sub>
                                <m:sup/>
                                <m:e>
                                  <m:d>
                                    <m:dPr>
                                      <m:begChr m:val="{"/>
                                      <m:endChr m:val="}"/>
                                      <m:ctrlPr>
                                        <a:rPr lang="zh-CN" altLang="zh-CN" sz="2000" b="1" i="1">
                                          <a:effectLst/>
                                          <a:latin typeface="Cambria Math" panose="02040503050406030204" pitchFamily="18" charset="0"/>
                                          <a:ea typeface="Cambria Math" panose="02040503050406030204" pitchFamily="18" charset="0"/>
                                        </a:rPr>
                                      </m:ctrlPr>
                                    </m:dPr>
                                    <m:e>
                                      <m:sSub>
                                        <m:sSubPr>
                                          <m:ctrlPr>
                                            <a:rPr lang="zh-CN" altLang="zh-CN" sz="2000" b="1" i="1">
                                              <a:effectLst/>
                                              <a:latin typeface="Cambria Math" panose="02040503050406030204" pitchFamily="18" charset="0"/>
                                              <a:ea typeface="Cambria Math" panose="02040503050406030204" pitchFamily="18" charset="0"/>
                                            </a:rPr>
                                          </m:ctrlPr>
                                        </m:sSubPr>
                                        <m:e>
                                          <m:r>
                                            <a:rPr lang="en-US" altLang="zh-CN" sz="2000" b="1" i="1">
                                              <a:effectLst/>
                                              <a:latin typeface="Cambria Math" panose="02040503050406030204" pitchFamily="18" charset="0"/>
                                              <a:ea typeface="宋体" panose="02010600030101010101" pitchFamily="2" charset="-122"/>
                                            </a:rPr>
                                            <m:t>𝝁</m:t>
                                          </m:r>
                                        </m:e>
                                        <m:sub>
                                          <m:r>
                                            <a:rPr lang="en-US" altLang="zh-CN" sz="2000" b="1" i="1">
                                              <a:effectLst/>
                                              <a:latin typeface="Cambria Math" panose="02040503050406030204" pitchFamily="18" charset="0"/>
                                              <a:ea typeface="宋体" panose="02010600030101010101" pitchFamily="2" charset="-122"/>
                                            </a:rPr>
                                            <m:t>𝟏</m:t>
                                          </m:r>
                                        </m:sub>
                                      </m:sSub>
                                      <m:r>
                                        <a:rPr lang="en-US" altLang="zh-CN" sz="2000" b="1" i="1">
                                          <a:effectLst/>
                                          <a:latin typeface="Cambria Math" panose="02040503050406030204" pitchFamily="18" charset="0"/>
                                          <a:ea typeface="宋体" panose="02010600030101010101" pitchFamily="2" charset="-122"/>
                                        </a:rPr>
                                        <m:t>(</m:t>
                                      </m:r>
                                      <m:sSub>
                                        <m:sSubPr>
                                          <m:ctrlPr>
                                            <a:rPr lang="zh-CN" altLang="zh-CN" sz="2000" b="1" i="1">
                                              <a:effectLst/>
                                              <a:latin typeface="Cambria Math" panose="02040503050406030204" pitchFamily="18" charset="0"/>
                                              <a:ea typeface="Cambria Math" panose="02040503050406030204" pitchFamily="18" charset="0"/>
                                            </a:rPr>
                                          </m:ctrlPr>
                                        </m:sSubPr>
                                        <m:e>
                                          <m:r>
                                            <a:rPr lang="en-US" altLang="zh-CN" sz="2000" b="1" i="1">
                                              <a:effectLst/>
                                              <a:latin typeface="Cambria Math" panose="02040503050406030204" pitchFamily="18" charset="0"/>
                                              <a:ea typeface="宋体" panose="02010600030101010101" pitchFamily="2" charset="-122"/>
                                            </a:rPr>
                                            <m:t>𝒔</m:t>
                                          </m:r>
                                        </m:e>
                                        <m:sub>
                                          <m:r>
                                            <a:rPr lang="en-US" altLang="zh-CN" sz="2000" b="1" i="1">
                                              <a:effectLst/>
                                              <a:latin typeface="Cambria Math" panose="02040503050406030204" pitchFamily="18" charset="0"/>
                                              <a:ea typeface="宋体" panose="02010600030101010101" pitchFamily="2" charset="-122"/>
                                            </a:rPr>
                                            <m:t>𝒌</m:t>
                                          </m:r>
                                        </m:sub>
                                      </m:sSub>
                                      <m:r>
                                        <a:rPr lang="en-US" altLang="zh-CN" sz="2000" b="1" i="1">
                                          <a:effectLst/>
                                          <a:latin typeface="Cambria Math" panose="02040503050406030204" pitchFamily="18" charset="0"/>
                                          <a:ea typeface="宋体" panose="02010600030101010101" pitchFamily="2" charset="-122"/>
                                        </a:rPr>
                                        <m:t>)[</m:t>
                                      </m:r>
                                      <m:r>
                                        <a:rPr lang="en-US" altLang="zh-CN" sz="2000" b="1" i="1">
                                          <a:effectLst/>
                                          <a:latin typeface="Cambria Math" panose="02040503050406030204" pitchFamily="18" charset="0"/>
                                          <a:ea typeface="宋体" panose="02010600030101010101" pitchFamily="2" charset="-122"/>
                                        </a:rPr>
                                        <m:t>𝟏</m:t>
                                      </m:r>
                                      <m:r>
                                        <a:rPr lang="en-US" altLang="zh-CN" sz="2000" b="1" i="1">
                                          <a:effectLst/>
                                          <a:latin typeface="Cambria Math" panose="02040503050406030204" pitchFamily="18" charset="0"/>
                                          <a:ea typeface="宋体" panose="02010600030101010101" pitchFamily="2" charset="-122"/>
                                        </a:rPr>
                                        <m:t>+</m:t>
                                      </m:r>
                                      <m:sSub>
                                        <m:sSubPr>
                                          <m:ctrlPr>
                                            <a:rPr lang="zh-CN" altLang="zh-CN" sz="2000" b="1" i="1">
                                              <a:effectLst/>
                                              <a:latin typeface="Cambria Math" panose="02040503050406030204" pitchFamily="18" charset="0"/>
                                              <a:ea typeface="Cambria Math" panose="02040503050406030204" pitchFamily="18" charset="0"/>
                                            </a:rPr>
                                          </m:ctrlPr>
                                        </m:sSubPr>
                                        <m:e>
                                          <m:r>
                                            <a:rPr lang="en-US" altLang="zh-CN" sz="2000" b="1" i="1">
                                              <a:effectLst/>
                                              <a:latin typeface="Cambria Math" panose="02040503050406030204" pitchFamily="18" charset="0"/>
                                              <a:ea typeface="宋体" panose="02010600030101010101" pitchFamily="2" charset="-122"/>
                                            </a:rPr>
                                            <m:t>𝝁</m:t>
                                          </m:r>
                                        </m:e>
                                        <m:sub>
                                          <m:r>
                                            <a:rPr lang="en-US" altLang="zh-CN" sz="2000" b="1" i="1">
                                              <a:effectLst/>
                                              <a:latin typeface="Cambria Math" panose="02040503050406030204" pitchFamily="18" charset="0"/>
                                              <a:ea typeface="宋体" panose="02010600030101010101" pitchFamily="2" charset="-122"/>
                                            </a:rPr>
                                            <m:t>𝟏</m:t>
                                          </m:r>
                                        </m:sub>
                                      </m:sSub>
                                      <m:r>
                                        <a:rPr lang="en-US" altLang="zh-CN" sz="2000" b="1" i="1">
                                          <a:effectLst/>
                                          <a:latin typeface="Cambria Math" panose="02040503050406030204" pitchFamily="18" charset="0"/>
                                          <a:ea typeface="宋体" panose="02010600030101010101" pitchFamily="2" charset="-122"/>
                                        </a:rPr>
                                        <m:t>(</m:t>
                                      </m:r>
                                      <m:bar>
                                        <m:barPr>
                                          <m:pos m:val="top"/>
                                          <m:ctrlPr>
                                            <a:rPr lang="zh-CN" altLang="zh-CN" sz="2000" b="1" i="1">
                                              <a:effectLst/>
                                              <a:latin typeface="Cambria Math" panose="02040503050406030204" pitchFamily="18" charset="0"/>
                                              <a:ea typeface="Cambria Math" panose="02040503050406030204" pitchFamily="18" charset="0"/>
                                            </a:rPr>
                                          </m:ctrlPr>
                                        </m:barPr>
                                        <m:e>
                                          <m:r>
                                            <a:rPr lang="en-US" altLang="zh-CN" sz="2000" b="1" i="1">
                                              <a:effectLst/>
                                              <a:latin typeface="Cambria Math" panose="02040503050406030204" pitchFamily="18" charset="0"/>
                                              <a:ea typeface="宋体" panose="02010600030101010101" pitchFamily="2" charset="-122"/>
                                            </a:rPr>
                                            <m:t>𝑺</m:t>
                                          </m:r>
                                        </m:e>
                                      </m:bar>
                                      <m:r>
                                        <a:rPr lang="en-US" altLang="zh-CN" sz="2000" b="1" i="1">
                                          <a:effectLst/>
                                          <a:latin typeface="Cambria Math" panose="02040503050406030204" pitchFamily="18" charset="0"/>
                                          <a:ea typeface="宋体" panose="02010600030101010101" pitchFamily="2" charset="-122"/>
                                        </a:rPr>
                                        <m:t>)]+</m:t>
                                      </m:r>
                                      <m:sSub>
                                        <m:sSubPr>
                                          <m:ctrlPr>
                                            <a:rPr lang="zh-CN" altLang="zh-CN" sz="2000" b="1" i="1">
                                              <a:effectLst/>
                                              <a:latin typeface="Cambria Math" panose="02040503050406030204" pitchFamily="18" charset="0"/>
                                              <a:ea typeface="Cambria Math" panose="02040503050406030204" pitchFamily="18" charset="0"/>
                                            </a:rPr>
                                          </m:ctrlPr>
                                        </m:sSubPr>
                                        <m:e>
                                          <m:r>
                                            <a:rPr lang="en-US" altLang="zh-CN" sz="2000" b="1" i="1">
                                              <a:effectLst/>
                                              <a:latin typeface="Cambria Math" panose="02040503050406030204" pitchFamily="18" charset="0"/>
                                              <a:ea typeface="宋体" panose="02010600030101010101" pitchFamily="2" charset="-122"/>
                                            </a:rPr>
                                            <m:t>𝝁</m:t>
                                          </m:r>
                                        </m:e>
                                        <m:sub>
                                          <m:r>
                                            <a:rPr lang="en-US" altLang="zh-CN" sz="2000" b="1" i="1">
                                              <a:effectLst/>
                                              <a:latin typeface="Cambria Math" panose="02040503050406030204" pitchFamily="18" charset="0"/>
                                              <a:ea typeface="宋体" panose="02010600030101010101" pitchFamily="2" charset="-122"/>
                                            </a:rPr>
                                            <m:t>𝟐</m:t>
                                          </m:r>
                                        </m:sub>
                                      </m:sSub>
                                      <m:r>
                                        <a:rPr lang="en-US" altLang="zh-CN" sz="2000" b="1" i="1">
                                          <a:effectLst/>
                                          <a:latin typeface="Cambria Math" panose="02040503050406030204" pitchFamily="18" charset="0"/>
                                          <a:ea typeface="宋体" panose="02010600030101010101" pitchFamily="2" charset="-122"/>
                                        </a:rPr>
                                        <m:t>(</m:t>
                                      </m:r>
                                      <m:sSub>
                                        <m:sSubPr>
                                          <m:ctrlPr>
                                            <a:rPr lang="zh-CN" altLang="zh-CN" sz="2000" b="1" i="1">
                                              <a:effectLst/>
                                              <a:latin typeface="Cambria Math" panose="02040503050406030204" pitchFamily="18" charset="0"/>
                                              <a:ea typeface="Cambria Math" panose="02040503050406030204" pitchFamily="18" charset="0"/>
                                            </a:rPr>
                                          </m:ctrlPr>
                                        </m:sSubPr>
                                        <m:e>
                                          <m:r>
                                            <a:rPr lang="en-US" altLang="zh-CN" sz="2000" b="1" i="1">
                                              <a:effectLst/>
                                              <a:latin typeface="Cambria Math" panose="02040503050406030204" pitchFamily="18" charset="0"/>
                                              <a:ea typeface="宋体" panose="02010600030101010101" pitchFamily="2" charset="-122"/>
                                            </a:rPr>
                                            <m:t>𝒔</m:t>
                                          </m:r>
                                        </m:e>
                                        <m:sub>
                                          <m:r>
                                            <a:rPr lang="en-US" altLang="zh-CN" sz="2000" b="1" i="1">
                                              <a:effectLst/>
                                              <a:latin typeface="Cambria Math" panose="02040503050406030204" pitchFamily="18" charset="0"/>
                                              <a:ea typeface="宋体" panose="02010600030101010101" pitchFamily="2" charset="-122"/>
                                            </a:rPr>
                                            <m:t>𝒌</m:t>
                                          </m:r>
                                        </m:sub>
                                      </m:sSub>
                                      <m:r>
                                        <a:rPr lang="en-US" altLang="zh-CN" sz="2000" b="1" i="1">
                                          <a:effectLst/>
                                          <a:latin typeface="Cambria Math" panose="02040503050406030204" pitchFamily="18" charset="0"/>
                                          <a:ea typeface="宋体" panose="02010600030101010101" pitchFamily="2" charset="-122"/>
                                        </a:rPr>
                                        <m:t>)[</m:t>
                                      </m:r>
                                      <m:r>
                                        <a:rPr lang="en-US" altLang="zh-CN" sz="2000" b="1" i="1">
                                          <a:effectLst/>
                                          <a:latin typeface="Cambria Math" panose="02040503050406030204" pitchFamily="18" charset="0"/>
                                          <a:ea typeface="宋体" panose="02010600030101010101" pitchFamily="2" charset="-122"/>
                                        </a:rPr>
                                        <m:t>𝟏</m:t>
                                      </m:r>
                                      <m:r>
                                        <a:rPr lang="en-US" altLang="zh-CN" sz="2000" b="1" i="1">
                                          <a:effectLst/>
                                          <a:latin typeface="Cambria Math" panose="02040503050406030204" pitchFamily="18" charset="0"/>
                                          <a:ea typeface="宋体" panose="02010600030101010101" pitchFamily="2" charset="-122"/>
                                        </a:rPr>
                                        <m:t>+</m:t>
                                      </m:r>
                                      <m:sSub>
                                        <m:sSubPr>
                                          <m:ctrlPr>
                                            <a:rPr lang="zh-CN" altLang="zh-CN" sz="2000" b="1" i="1">
                                              <a:effectLst/>
                                              <a:latin typeface="Cambria Math" panose="02040503050406030204" pitchFamily="18" charset="0"/>
                                              <a:ea typeface="Cambria Math" panose="02040503050406030204" pitchFamily="18" charset="0"/>
                                            </a:rPr>
                                          </m:ctrlPr>
                                        </m:sSubPr>
                                        <m:e>
                                          <m:r>
                                            <a:rPr lang="en-US" altLang="zh-CN" sz="2000" b="1" i="1">
                                              <a:effectLst/>
                                              <a:latin typeface="Cambria Math" panose="02040503050406030204" pitchFamily="18" charset="0"/>
                                              <a:ea typeface="宋体" panose="02010600030101010101" pitchFamily="2" charset="-122"/>
                                            </a:rPr>
                                            <m:t>𝝁</m:t>
                                          </m:r>
                                        </m:e>
                                        <m:sub>
                                          <m:r>
                                            <a:rPr lang="en-US" altLang="zh-CN" sz="2000" b="1" i="1">
                                              <a:effectLst/>
                                              <a:latin typeface="Cambria Math" panose="02040503050406030204" pitchFamily="18" charset="0"/>
                                              <a:ea typeface="宋体" panose="02010600030101010101" pitchFamily="2" charset="-122"/>
                                            </a:rPr>
                                            <m:t>𝟐</m:t>
                                          </m:r>
                                        </m:sub>
                                      </m:sSub>
                                      <m:r>
                                        <a:rPr lang="en-US" altLang="zh-CN" sz="2000" b="1" i="1">
                                          <a:effectLst/>
                                          <a:latin typeface="Cambria Math" panose="02040503050406030204" pitchFamily="18" charset="0"/>
                                          <a:ea typeface="宋体" panose="02010600030101010101" pitchFamily="2" charset="-122"/>
                                        </a:rPr>
                                        <m:t>(</m:t>
                                      </m:r>
                                      <m:bar>
                                        <m:barPr>
                                          <m:pos m:val="top"/>
                                          <m:ctrlPr>
                                            <a:rPr lang="zh-CN" altLang="zh-CN" sz="2000" b="1" i="1">
                                              <a:effectLst/>
                                              <a:latin typeface="Cambria Math" panose="02040503050406030204" pitchFamily="18" charset="0"/>
                                              <a:ea typeface="Cambria Math" panose="02040503050406030204" pitchFamily="18" charset="0"/>
                                            </a:rPr>
                                          </m:ctrlPr>
                                        </m:barPr>
                                        <m:e>
                                          <m:r>
                                            <a:rPr lang="en-US" altLang="zh-CN" sz="2000" b="1" i="1">
                                              <a:effectLst/>
                                              <a:latin typeface="Cambria Math" panose="02040503050406030204" pitchFamily="18" charset="0"/>
                                              <a:ea typeface="宋体" panose="02010600030101010101" pitchFamily="2" charset="-122"/>
                                            </a:rPr>
                                            <m:t>𝑺</m:t>
                                          </m:r>
                                        </m:e>
                                      </m:bar>
                                      <m:r>
                                        <a:rPr lang="en-US" altLang="zh-CN" sz="2000" b="1" i="1">
                                          <a:effectLst/>
                                          <a:latin typeface="Cambria Math" panose="02040503050406030204" pitchFamily="18" charset="0"/>
                                          <a:ea typeface="宋体" panose="02010600030101010101" pitchFamily="2" charset="-122"/>
                                        </a:rPr>
                                        <m:t>)]</m:t>
                                      </m:r>
                                    </m:e>
                                  </m:d>
                                  <m:r>
                                    <a:rPr lang="en-US" altLang="zh-CN" sz="2000" b="1" i="1">
                                      <a:effectLst/>
                                      <a:latin typeface="Cambria Math" panose="02040503050406030204" pitchFamily="18" charset="0"/>
                                      <a:ea typeface="宋体" panose="02010600030101010101" pitchFamily="2" charset="-122"/>
                                    </a:rPr>
                                    <m:t>/(</m:t>
                                  </m:r>
                                  <m:r>
                                    <a:rPr lang="en-US" altLang="zh-CN" sz="2000" b="1" i="1">
                                      <a:effectLst/>
                                      <a:latin typeface="Cambria Math" panose="02040503050406030204" pitchFamily="18" charset="0"/>
                                      <a:ea typeface="宋体" panose="02010600030101010101" pitchFamily="2" charset="-122"/>
                                    </a:rPr>
                                    <m:t>𝒌</m:t>
                                  </m:r>
                                  <m:r>
                                    <a:rPr lang="en-US" altLang="zh-CN" sz="2000" b="1" i="1">
                                      <a:effectLst/>
                                      <a:latin typeface="Cambria Math" panose="02040503050406030204" pitchFamily="18" charset="0"/>
                                      <a:ea typeface="宋体" panose="02010600030101010101" pitchFamily="2" charset="-122"/>
                                    </a:rPr>
                                    <m:t>−</m:t>
                                  </m:r>
                                  <m:r>
                                    <a:rPr lang="en-US" altLang="zh-CN" sz="2000" b="1" i="1">
                                      <a:effectLst/>
                                      <a:latin typeface="Cambria Math" panose="02040503050406030204" pitchFamily="18" charset="0"/>
                                      <a:ea typeface="宋体" panose="02010600030101010101" pitchFamily="2" charset="-122"/>
                                    </a:rPr>
                                    <m:t>𝒈</m:t>
                                  </m:r>
                                  <m:r>
                                    <a:rPr lang="en-US" altLang="zh-CN" sz="2000" b="1" i="1">
                                      <a:effectLst/>
                                      <a:latin typeface="Cambria Math" panose="02040503050406030204" pitchFamily="18" charset="0"/>
                                      <a:ea typeface="宋体" panose="02010600030101010101" pitchFamily="2" charset="-122"/>
                                    </a:rPr>
                                    <m:t>+</m:t>
                                  </m:r>
                                  <m:r>
                                    <a:rPr lang="en-US" altLang="zh-CN" sz="2000" b="1" i="1">
                                      <a:effectLst/>
                                      <a:latin typeface="Cambria Math" panose="02040503050406030204" pitchFamily="18" charset="0"/>
                                      <a:ea typeface="宋体" panose="02010600030101010101" pitchFamily="2" charset="-122"/>
                                    </a:rPr>
                                    <m:t>𝟏</m:t>
                                  </m:r>
                                  <m:r>
                                    <a:rPr lang="en-US" altLang="zh-CN" sz="2000" b="1" i="1">
                                      <a:effectLst/>
                                      <a:latin typeface="Cambria Math" panose="02040503050406030204" pitchFamily="18" charset="0"/>
                                      <a:ea typeface="宋体" panose="02010600030101010101" pitchFamily="2" charset="-122"/>
                                    </a:rPr>
                                    <m:t>)  </m:t>
                                  </m:r>
                                  <m:r>
                                    <a:rPr lang="zh-CN" altLang="zh-CN" sz="2000" b="1" i="1">
                                      <a:effectLst/>
                                      <a:latin typeface="Cambria Math" panose="02040503050406030204" pitchFamily="18" charset="0"/>
                                      <a:ea typeface="宋体" panose="02010600030101010101" pitchFamily="2" charset="-122"/>
                                    </a:rPr>
                                    <m:t>当</m:t>
                                  </m:r>
                                  <m:r>
                                    <a:rPr lang="en-US" altLang="zh-CN" sz="2000" b="1" i="1">
                                      <a:effectLst/>
                                      <a:latin typeface="Cambria Math" panose="02040503050406030204" pitchFamily="18" charset="0"/>
                                      <a:ea typeface="宋体" panose="02010600030101010101" pitchFamily="2" charset="-122"/>
                                    </a:rPr>
                                    <m:t> </m:t>
                                  </m:r>
                                  <m:r>
                                    <a:rPr lang="en-US" altLang="zh-CN" sz="2000" b="1" i="1">
                                      <a:effectLst/>
                                      <a:latin typeface="Cambria Math" panose="02040503050406030204" pitchFamily="18" charset="0"/>
                                      <a:ea typeface="宋体" panose="02010600030101010101" pitchFamily="2" charset="-122"/>
                                    </a:rPr>
                                    <m:t>𝒊</m:t>
                                  </m:r>
                                  <m:r>
                                    <a:rPr lang="en-US" altLang="zh-CN" sz="2000" b="1" i="1">
                                      <a:effectLst/>
                                      <a:latin typeface="Cambria Math" panose="02040503050406030204" pitchFamily="18" charset="0"/>
                                      <a:ea typeface="宋体" panose="02010600030101010101" pitchFamily="2" charset="-122"/>
                                    </a:rPr>
                                    <m:t>=</m:t>
                                  </m:r>
                                  <m:r>
                                    <a:rPr lang="en-US" altLang="zh-CN" sz="2000" b="1" i="1">
                                      <a:effectLst/>
                                      <a:latin typeface="Cambria Math" panose="02040503050406030204" pitchFamily="18" charset="0"/>
                                      <a:ea typeface="宋体" panose="02010600030101010101" pitchFamily="2" charset="-122"/>
                                    </a:rPr>
                                    <m:t>𝒈</m:t>
                                  </m:r>
                                </m:e>
                              </m:nary>
                            </m:e>
                          </m:mr>
                          <m:mr>
                            <m:e>
                              <m:f>
                                <m:fPr>
                                  <m:ctrlPr>
                                    <a:rPr lang="zh-CN" altLang="zh-CN" sz="2000" b="1" i="1">
                                      <a:effectLst/>
                                      <a:latin typeface="Cambria Math" panose="02040503050406030204" pitchFamily="18" charset="0"/>
                                      <a:ea typeface="Cambria Math" panose="02040503050406030204" pitchFamily="18" charset="0"/>
                                    </a:rPr>
                                  </m:ctrlPr>
                                </m:fPr>
                                <m:num>
                                  <m:r>
                                    <a:rPr lang="en-US" altLang="zh-CN" sz="2000" b="1" i="1">
                                      <a:effectLst/>
                                      <a:latin typeface="Cambria Math" panose="02040503050406030204" pitchFamily="18" charset="0"/>
                                      <a:ea typeface="宋体" panose="02010600030101010101" pitchFamily="2" charset="-122"/>
                                    </a:rPr>
                                    <m:t>𝟏</m:t>
                                  </m:r>
                                </m:num>
                                <m:den>
                                  <m:r>
                                    <a:rPr lang="en-US" altLang="zh-CN" sz="2000" b="1" i="1">
                                      <a:effectLst/>
                                      <a:latin typeface="Cambria Math" panose="02040503050406030204" pitchFamily="18" charset="0"/>
                                      <a:ea typeface="宋体" panose="02010600030101010101" pitchFamily="2" charset="-122"/>
                                    </a:rPr>
                                    <m:t>𝟐</m:t>
                                  </m:r>
                                </m:den>
                              </m:f>
                              <m:nary>
                                <m:naryPr>
                                  <m:chr m:val="∑"/>
                                  <m:supHide m:val="on"/>
                                  <m:ctrlPr>
                                    <a:rPr lang="zh-CN" altLang="zh-CN" sz="2000" b="1" i="1">
                                      <a:effectLst/>
                                      <a:latin typeface="Cambria Math" panose="02040503050406030204" pitchFamily="18" charset="0"/>
                                      <a:ea typeface="Cambria Math" panose="02040503050406030204" pitchFamily="18" charset="0"/>
                                    </a:rPr>
                                  </m:ctrlPr>
                                </m:naryPr>
                                <m:sub>
                                  <m:r>
                                    <a:rPr lang="en-US" altLang="zh-CN" sz="2000" b="1" i="1">
                                      <a:effectLst/>
                                      <a:latin typeface="Cambria Math" panose="02040503050406030204" pitchFamily="18" charset="0"/>
                                      <a:ea typeface="宋体" panose="02010600030101010101" pitchFamily="2" charset="-122"/>
                                    </a:rPr>
                                    <m:t>𝒊</m:t>
                                  </m:r>
                                  <m:r>
                                    <a:rPr lang="en-US" altLang="zh-CN" sz="2000" b="1" i="1">
                                      <a:effectLst/>
                                      <a:latin typeface="Cambria Math" panose="02040503050406030204" pitchFamily="18" charset="0"/>
                                      <a:ea typeface="宋体" panose="02010600030101010101" pitchFamily="2" charset="-122"/>
                                    </a:rPr>
                                    <m:t>≤</m:t>
                                  </m:r>
                                  <m:r>
                                    <a:rPr lang="en-US" altLang="zh-CN" sz="2000" b="1" i="1">
                                      <a:effectLst/>
                                      <a:latin typeface="Cambria Math" panose="02040503050406030204" pitchFamily="18" charset="0"/>
                                      <a:ea typeface="宋体" panose="02010600030101010101" pitchFamily="2" charset="-122"/>
                                    </a:rPr>
                                    <m:t>𝒌</m:t>
                                  </m:r>
                                  <m:r>
                                    <a:rPr lang="en-US" altLang="zh-CN" sz="2000" b="1" i="1">
                                      <a:effectLst/>
                                      <a:latin typeface="Cambria Math" panose="02040503050406030204" pitchFamily="18" charset="0"/>
                                      <a:ea typeface="宋体" panose="02010600030101010101" pitchFamily="2" charset="-122"/>
                                    </a:rPr>
                                    <m:t>≤</m:t>
                                  </m:r>
                                  <m:r>
                                    <a:rPr lang="en-US" altLang="zh-CN" sz="2000" b="1" i="1">
                                      <a:effectLst/>
                                      <a:latin typeface="Cambria Math" panose="02040503050406030204" pitchFamily="18" charset="0"/>
                                      <a:ea typeface="宋体" panose="02010600030101010101" pitchFamily="2" charset="-122"/>
                                    </a:rPr>
                                    <m:t>𝒏</m:t>
                                  </m:r>
                                </m:sub>
                                <m:sup/>
                                <m:e>
                                  <m:d>
                                    <m:dPr>
                                      <m:begChr m:val="{"/>
                                      <m:endChr m:val="}"/>
                                      <m:ctrlPr>
                                        <a:rPr lang="zh-CN" altLang="zh-CN" sz="2000" b="1" i="1">
                                          <a:effectLst/>
                                          <a:latin typeface="Cambria Math" panose="02040503050406030204" pitchFamily="18" charset="0"/>
                                          <a:ea typeface="Cambria Math" panose="02040503050406030204" pitchFamily="18" charset="0"/>
                                        </a:rPr>
                                      </m:ctrlPr>
                                    </m:dPr>
                                    <m:e>
                                      <m:sSub>
                                        <m:sSubPr>
                                          <m:ctrlPr>
                                            <a:rPr lang="zh-CN" altLang="zh-CN" sz="2000" b="1" i="1">
                                              <a:effectLst/>
                                              <a:latin typeface="Cambria Math" panose="02040503050406030204" pitchFamily="18" charset="0"/>
                                              <a:ea typeface="Cambria Math" panose="02040503050406030204" pitchFamily="18" charset="0"/>
                                            </a:rPr>
                                          </m:ctrlPr>
                                        </m:sSubPr>
                                        <m:e>
                                          <m:r>
                                            <a:rPr lang="en-US" altLang="zh-CN" sz="2000" b="1" i="1">
                                              <a:effectLst/>
                                              <a:latin typeface="Cambria Math" panose="02040503050406030204" pitchFamily="18" charset="0"/>
                                              <a:ea typeface="宋体" panose="02010600030101010101" pitchFamily="2" charset="-122"/>
                                            </a:rPr>
                                            <m:t>𝝁</m:t>
                                          </m:r>
                                        </m:e>
                                        <m:sub>
                                          <m:r>
                                            <a:rPr lang="en-US" altLang="zh-CN" sz="2000" b="1" i="1">
                                              <a:effectLst/>
                                              <a:latin typeface="Cambria Math" panose="02040503050406030204" pitchFamily="18" charset="0"/>
                                              <a:ea typeface="宋体" panose="02010600030101010101" pitchFamily="2" charset="-122"/>
                                            </a:rPr>
                                            <m:t>𝟏</m:t>
                                          </m:r>
                                        </m:sub>
                                      </m:sSub>
                                      <m:r>
                                        <a:rPr lang="en-US" altLang="zh-CN" sz="2000" b="1" i="1">
                                          <a:effectLst/>
                                          <a:latin typeface="Cambria Math" panose="02040503050406030204" pitchFamily="18" charset="0"/>
                                          <a:ea typeface="宋体" panose="02010600030101010101" pitchFamily="2" charset="-122"/>
                                        </a:rPr>
                                        <m:t>(</m:t>
                                      </m:r>
                                      <m:sSub>
                                        <m:sSubPr>
                                          <m:ctrlPr>
                                            <a:rPr lang="zh-CN" altLang="zh-CN" sz="2000" b="1" i="1">
                                              <a:effectLst/>
                                              <a:latin typeface="Cambria Math" panose="02040503050406030204" pitchFamily="18" charset="0"/>
                                              <a:ea typeface="Cambria Math" panose="02040503050406030204" pitchFamily="18" charset="0"/>
                                            </a:rPr>
                                          </m:ctrlPr>
                                        </m:sSubPr>
                                        <m:e>
                                          <m:r>
                                            <a:rPr lang="en-US" altLang="zh-CN" sz="2000" b="1" i="1">
                                              <a:effectLst/>
                                              <a:latin typeface="Cambria Math" panose="02040503050406030204" pitchFamily="18" charset="0"/>
                                              <a:ea typeface="宋体" panose="02010600030101010101" pitchFamily="2" charset="-122"/>
                                            </a:rPr>
                                            <m:t>𝒔</m:t>
                                          </m:r>
                                        </m:e>
                                        <m:sub>
                                          <m:r>
                                            <a:rPr lang="en-US" altLang="zh-CN" sz="2000" b="1" i="1">
                                              <a:effectLst/>
                                              <a:latin typeface="Cambria Math" panose="02040503050406030204" pitchFamily="18" charset="0"/>
                                              <a:ea typeface="宋体" panose="02010600030101010101" pitchFamily="2" charset="-122"/>
                                            </a:rPr>
                                            <m:t>𝒌</m:t>
                                          </m:r>
                                        </m:sub>
                                      </m:sSub>
                                      <m:r>
                                        <a:rPr lang="en-US" altLang="zh-CN" sz="2000" b="1" i="1">
                                          <a:effectLst/>
                                          <a:latin typeface="Cambria Math" panose="02040503050406030204" pitchFamily="18" charset="0"/>
                                          <a:ea typeface="宋体" panose="02010600030101010101" pitchFamily="2" charset="-122"/>
                                        </a:rPr>
                                        <m:t>)[</m:t>
                                      </m:r>
                                      <m:r>
                                        <a:rPr lang="en-US" altLang="zh-CN" sz="2000" b="1" i="1">
                                          <a:effectLst/>
                                          <a:latin typeface="Cambria Math" panose="02040503050406030204" pitchFamily="18" charset="0"/>
                                          <a:ea typeface="宋体" panose="02010600030101010101" pitchFamily="2" charset="-122"/>
                                        </a:rPr>
                                        <m:t>𝟏</m:t>
                                      </m:r>
                                      <m:r>
                                        <a:rPr lang="en-US" altLang="zh-CN" sz="2000" b="1" i="1">
                                          <a:effectLst/>
                                          <a:latin typeface="Cambria Math" panose="02040503050406030204" pitchFamily="18" charset="0"/>
                                          <a:ea typeface="宋体" panose="02010600030101010101" pitchFamily="2" charset="-122"/>
                                        </a:rPr>
                                        <m:t>+</m:t>
                                      </m:r>
                                      <m:sSub>
                                        <m:sSubPr>
                                          <m:ctrlPr>
                                            <a:rPr lang="zh-CN" altLang="zh-CN" sz="2000" b="1" i="1">
                                              <a:effectLst/>
                                              <a:latin typeface="Cambria Math" panose="02040503050406030204" pitchFamily="18" charset="0"/>
                                              <a:ea typeface="Cambria Math" panose="02040503050406030204" pitchFamily="18" charset="0"/>
                                            </a:rPr>
                                          </m:ctrlPr>
                                        </m:sSubPr>
                                        <m:e>
                                          <m:r>
                                            <a:rPr lang="en-US" altLang="zh-CN" sz="2000" b="1" i="1">
                                              <a:effectLst/>
                                              <a:latin typeface="Cambria Math" panose="02040503050406030204" pitchFamily="18" charset="0"/>
                                              <a:ea typeface="宋体" panose="02010600030101010101" pitchFamily="2" charset="-122"/>
                                            </a:rPr>
                                            <m:t>𝝁</m:t>
                                          </m:r>
                                        </m:e>
                                        <m:sub>
                                          <m:r>
                                            <a:rPr lang="en-US" altLang="zh-CN" sz="2000" b="1" i="1">
                                              <a:effectLst/>
                                              <a:latin typeface="Cambria Math" panose="02040503050406030204" pitchFamily="18" charset="0"/>
                                              <a:ea typeface="宋体" panose="02010600030101010101" pitchFamily="2" charset="-122"/>
                                            </a:rPr>
                                            <m:t>𝟏</m:t>
                                          </m:r>
                                        </m:sub>
                                      </m:sSub>
                                      <m:r>
                                        <a:rPr lang="en-US" altLang="zh-CN" sz="2000" b="1" i="1">
                                          <a:effectLst/>
                                          <a:latin typeface="Cambria Math" panose="02040503050406030204" pitchFamily="18" charset="0"/>
                                          <a:ea typeface="宋体" panose="02010600030101010101" pitchFamily="2" charset="-122"/>
                                        </a:rPr>
                                        <m:t>(</m:t>
                                      </m:r>
                                      <m:bar>
                                        <m:barPr>
                                          <m:pos m:val="top"/>
                                          <m:ctrlPr>
                                            <a:rPr lang="zh-CN" altLang="zh-CN" sz="2000" b="1" i="1">
                                              <a:effectLst/>
                                              <a:latin typeface="Cambria Math" panose="02040503050406030204" pitchFamily="18" charset="0"/>
                                              <a:ea typeface="Cambria Math" panose="02040503050406030204" pitchFamily="18" charset="0"/>
                                            </a:rPr>
                                          </m:ctrlPr>
                                        </m:barPr>
                                        <m:e>
                                          <m:r>
                                            <a:rPr lang="en-US" altLang="zh-CN" sz="2000" b="1" i="1">
                                              <a:effectLst/>
                                              <a:latin typeface="Cambria Math" panose="02040503050406030204" pitchFamily="18" charset="0"/>
                                              <a:ea typeface="宋体" panose="02010600030101010101" pitchFamily="2" charset="-122"/>
                                            </a:rPr>
                                            <m:t>𝑺</m:t>
                                          </m:r>
                                        </m:e>
                                      </m:bar>
                                      <m:r>
                                        <a:rPr lang="en-US" altLang="zh-CN" sz="2000" b="1" i="1">
                                          <a:effectLst/>
                                          <a:latin typeface="Cambria Math" panose="02040503050406030204" pitchFamily="18" charset="0"/>
                                          <a:ea typeface="宋体" panose="02010600030101010101" pitchFamily="2" charset="-122"/>
                                        </a:rPr>
                                        <m:t>)]+</m:t>
                                      </m:r>
                                      <m:sSub>
                                        <m:sSubPr>
                                          <m:ctrlPr>
                                            <a:rPr lang="zh-CN" altLang="zh-CN" sz="2000" b="1" i="1">
                                              <a:effectLst/>
                                              <a:latin typeface="Cambria Math" panose="02040503050406030204" pitchFamily="18" charset="0"/>
                                              <a:ea typeface="Cambria Math" panose="02040503050406030204" pitchFamily="18" charset="0"/>
                                            </a:rPr>
                                          </m:ctrlPr>
                                        </m:sSubPr>
                                        <m:e>
                                          <m:r>
                                            <a:rPr lang="en-US" altLang="zh-CN" sz="2000" b="1" i="1">
                                              <a:effectLst/>
                                              <a:latin typeface="Cambria Math" panose="02040503050406030204" pitchFamily="18" charset="0"/>
                                              <a:ea typeface="宋体" panose="02010600030101010101" pitchFamily="2" charset="-122"/>
                                            </a:rPr>
                                            <m:t>𝝁</m:t>
                                          </m:r>
                                        </m:e>
                                        <m:sub>
                                          <m:r>
                                            <a:rPr lang="en-US" altLang="zh-CN" sz="2000" b="1" i="1">
                                              <a:effectLst/>
                                              <a:latin typeface="Cambria Math" panose="02040503050406030204" pitchFamily="18" charset="0"/>
                                              <a:ea typeface="宋体" panose="02010600030101010101" pitchFamily="2" charset="-122"/>
                                            </a:rPr>
                                            <m:t>𝟐</m:t>
                                          </m:r>
                                        </m:sub>
                                      </m:sSub>
                                      <m:r>
                                        <a:rPr lang="en-US" altLang="zh-CN" sz="2000" b="1" i="1">
                                          <a:effectLst/>
                                          <a:latin typeface="Cambria Math" panose="02040503050406030204" pitchFamily="18" charset="0"/>
                                          <a:ea typeface="宋体" panose="02010600030101010101" pitchFamily="2" charset="-122"/>
                                        </a:rPr>
                                        <m:t>(</m:t>
                                      </m:r>
                                      <m:sSub>
                                        <m:sSubPr>
                                          <m:ctrlPr>
                                            <a:rPr lang="zh-CN" altLang="zh-CN" sz="2000" b="1" i="1">
                                              <a:effectLst/>
                                              <a:latin typeface="Cambria Math" panose="02040503050406030204" pitchFamily="18" charset="0"/>
                                              <a:ea typeface="Cambria Math" panose="02040503050406030204" pitchFamily="18" charset="0"/>
                                            </a:rPr>
                                          </m:ctrlPr>
                                        </m:sSubPr>
                                        <m:e>
                                          <m:r>
                                            <a:rPr lang="en-US" altLang="zh-CN" sz="2000" b="1" i="1">
                                              <a:effectLst/>
                                              <a:latin typeface="Cambria Math" panose="02040503050406030204" pitchFamily="18" charset="0"/>
                                              <a:ea typeface="宋体" panose="02010600030101010101" pitchFamily="2" charset="-122"/>
                                            </a:rPr>
                                            <m:t>𝒔</m:t>
                                          </m:r>
                                        </m:e>
                                        <m:sub>
                                          <m:r>
                                            <a:rPr lang="en-US" altLang="zh-CN" sz="2000" b="1" i="1">
                                              <a:effectLst/>
                                              <a:latin typeface="Cambria Math" panose="02040503050406030204" pitchFamily="18" charset="0"/>
                                              <a:ea typeface="宋体" panose="02010600030101010101" pitchFamily="2" charset="-122"/>
                                            </a:rPr>
                                            <m:t>𝒌</m:t>
                                          </m:r>
                                        </m:sub>
                                      </m:sSub>
                                      <m:r>
                                        <a:rPr lang="en-US" altLang="zh-CN" sz="2000" b="1" i="1">
                                          <a:effectLst/>
                                          <a:latin typeface="Cambria Math" panose="02040503050406030204" pitchFamily="18" charset="0"/>
                                          <a:ea typeface="宋体" panose="02010600030101010101" pitchFamily="2" charset="-122"/>
                                        </a:rPr>
                                        <m:t>)[</m:t>
                                      </m:r>
                                      <m:r>
                                        <a:rPr lang="en-US" altLang="zh-CN" sz="2000" b="1" i="1">
                                          <a:effectLst/>
                                          <a:latin typeface="Cambria Math" panose="02040503050406030204" pitchFamily="18" charset="0"/>
                                          <a:ea typeface="宋体" panose="02010600030101010101" pitchFamily="2" charset="-122"/>
                                        </a:rPr>
                                        <m:t>𝟏</m:t>
                                      </m:r>
                                      <m:r>
                                        <a:rPr lang="en-US" altLang="zh-CN" sz="2000" b="1" i="1">
                                          <a:effectLst/>
                                          <a:latin typeface="Cambria Math" panose="02040503050406030204" pitchFamily="18" charset="0"/>
                                          <a:ea typeface="宋体" panose="02010600030101010101" pitchFamily="2" charset="-122"/>
                                        </a:rPr>
                                        <m:t>+</m:t>
                                      </m:r>
                                      <m:sSub>
                                        <m:sSubPr>
                                          <m:ctrlPr>
                                            <a:rPr lang="zh-CN" altLang="zh-CN" sz="2000" b="1" i="1">
                                              <a:effectLst/>
                                              <a:latin typeface="Cambria Math" panose="02040503050406030204" pitchFamily="18" charset="0"/>
                                              <a:ea typeface="Cambria Math" panose="02040503050406030204" pitchFamily="18" charset="0"/>
                                            </a:rPr>
                                          </m:ctrlPr>
                                        </m:sSubPr>
                                        <m:e>
                                          <m:r>
                                            <a:rPr lang="en-US" altLang="zh-CN" sz="2000" b="1" i="1">
                                              <a:effectLst/>
                                              <a:latin typeface="Cambria Math" panose="02040503050406030204" pitchFamily="18" charset="0"/>
                                              <a:ea typeface="宋体" panose="02010600030101010101" pitchFamily="2" charset="-122"/>
                                            </a:rPr>
                                            <m:t>𝝁</m:t>
                                          </m:r>
                                        </m:e>
                                        <m:sub>
                                          <m:r>
                                            <a:rPr lang="en-US" altLang="zh-CN" sz="2000" b="1" i="1">
                                              <a:effectLst/>
                                              <a:latin typeface="Cambria Math" panose="02040503050406030204" pitchFamily="18" charset="0"/>
                                              <a:ea typeface="宋体" panose="02010600030101010101" pitchFamily="2" charset="-122"/>
                                            </a:rPr>
                                            <m:t>𝟐</m:t>
                                          </m:r>
                                        </m:sub>
                                      </m:sSub>
                                      <m:r>
                                        <a:rPr lang="en-US" altLang="zh-CN" sz="2000" b="1" i="1">
                                          <a:effectLst/>
                                          <a:latin typeface="Cambria Math" panose="02040503050406030204" pitchFamily="18" charset="0"/>
                                          <a:ea typeface="宋体" panose="02010600030101010101" pitchFamily="2" charset="-122"/>
                                        </a:rPr>
                                        <m:t>(</m:t>
                                      </m:r>
                                      <m:bar>
                                        <m:barPr>
                                          <m:pos m:val="top"/>
                                          <m:ctrlPr>
                                            <a:rPr lang="zh-CN" altLang="zh-CN" sz="2000" b="1" i="1">
                                              <a:effectLst/>
                                              <a:latin typeface="Cambria Math" panose="02040503050406030204" pitchFamily="18" charset="0"/>
                                              <a:ea typeface="Cambria Math" panose="02040503050406030204" pitchFamily="18" charset="0"/>
                                            </a:rPr>
                                          </m:ctrlPr>
                                        </m:barPr>
                                        <m:e>
                                          <m:r>
                                            <a:rPr lang="en-US" altLang="zh-CN" sz="2000" b="1" i="1">
                                              <a:effectLst/>
                                              <a:latin typeface="Cambria Math" panose="02040503050406030204" pitchFamily="18" charset="0"/>
                                              <a:ea typeface="宋体" panose="02010600030101010101" pitchFamily="2" charset="-122"/>
                                            </a:rPr>
                                            <m:t>𝑺</m:t>
                                          </m:r>
                                        </m:e>
                                      </m:bar>
                                      <m:r>
                                        <a:rPr lang="en-US" altLang="zh-CN" sz="2000" b="1" i="1">
                                          <a:effectLst/>
                                          <a:latin typeface="Cambria Math" panose="02040503050406030204" pitchFamily="18" charset="0"/>
                                          <a:ea typeface="宋体" panose="02010600030101010101" pitchFamily="2" charset="-122"/>
                                        </a:rPr>
                                        <m:t>)]</m:t>
                                      </m:r>
                                    </m:e>
                                  </m:d>
                                  <m:r>
                                    <a:rPr lang="en-US" altLang="zh-CN" sz="2000" b="1" i="1">
                                      <a:effectLst/>
                                      <a:latin typeface="Cambria Math" panose="02040503050406030204" pitchFamily="18" charset="0"/>
                                      <a:ea typeface="宋体" panose="02010600030101010101" pitchFamily="2" charset="-122"/>
                                    </a:rPr>
                                    <m:t>/(</m:t>
                                  </m:r>
                                  <m:r>
                                    <a:rPr lang="en-US" altLang="zh-CN" sz="2000" b="1" i="1">
                                      <a:effectLst/>
                                      <a:latin typeface="Cambria Math" panose="02040503050406030204" pitchFamily="18" charset="0"/>
                                      <a:ea typeface="宋体" panose="02010600030101010101" pitchFamily="2" charset="-122"/>
                                    </a:rPr>
                                    <m:t>𝒌</m:t>
                                  </m:r>
                                  <m:r>
                                    <a:rPr lang="en-US" altLang="zh-CN" sz="2000" b="1" i="1">
                                      <a:effectLst/>
                                      <a:latin typeface="Cambria Math" panose="02040503050406030204" pitchFamily="18" charset="0"/>
                                      <a:ea typeface="宋体" panose="02010600030101010101" pitchFamily="2" charset="-122"/>
                                    </a:rPr>
                                    <m:t>−</m:t>
                                  </m:r>
                                  <m:r>
                                    <a:rPr lang="en-US" altLang="zh-CN" sz="2000" b="1" i="1">
                                      <a:effectLst/>
                                      <a:latin typeface="Cambria Math" panose="02040503050406030204" pitchFamily="18" charset="0"/>
                                      <a:ea typeface="宋体" panose="02010600030101010101" pitchFamily="2" charset="-122"/>
                                    </a:rPr>
                                    <m:t>𝒈</m:t>
                                  </m:r>
                                  <m:r>
                                    <a:rPr lang="en-US" altLang="zh-CN" sz="2000" b="1" i="1">
                                      <a:effectLst/>
                                      <a:latin typeface="Cambria Math" panose="02040503050406030204" pitchFamily="18" charset="0"/>
                                      <a:ea typeface="宋体" panose="02010600030101010101" pitchFamily="2" charset="-122"/>
                                    </a:rPr>
                                    <m:t>+</m:t>
                                  </m:r>
                                  <m:r>
                                    <a:rPr lang="en-US" altLang="zh-CN" sz="2000" b="1" i="1">
                                      <a:effectLst/>
                                      <a:latin typeface="Cambria Math" panose="02040503050406030204" pitchFamily="18" charset="0"/>
                                      <a:ea typeface="宋体" panose="02010600030101010101" pitchFamily="2" charset="-122"/>
                                    </a:rPr>
                                    <m:t>𝟏</m:t>
                                  </m:r>
                                  <m:r>
                                    <a:rPr lang="en-US" altLang="zh-CN" sz="2000" b="1" i="1">
                                      <a:effectLst/>
                                      <a:latin typeface="Cambria Math" panose="02040503050406030204" pitchFamily="18" charset="0"/>
                                      <a:ea typeface="宋体" panose="02010600030101010101" pitchFamily="2" charset="-122"/>
                                    </a:rPr>
                                    <m:t>)  </m:t>
                                  </m:r>
                                  <m:r>
                                    <a:rPr lang="zh-CN" altLang="zh-CN" sz="2000" b="1" i="1">
                                      <a:effectLst/>
                                      <a:latin typeface="Cambria Math" panose="02040503050406030204" pitchFamily="18" charset="0"/>
                                      <a:ea typeface="宋体" panose="02010600030101010101" pitchFamily="2" charset="-122"/>
                                    </a:rPr>
                                    <m:t>当</m:t>
                                  </m:r>
                                  <m:r>
                                    <a:rPr lang="en-US" altLang="zh-CN" sz="2000" b="1" i="1">
                                      <a:effectLst/>
                                      <a:latin typeface="Cambria Math" panose="02040503050406030204" pitchFamily="18" charset="0"/>
                                      <a:ea typeface="宋体" panose="02010600030101010101" pitchFamily="2" charset="-122"/>
                                    </a:rPr>
                                    <m:t> </m:t>
                                  </m:r>
                                  <m:r>
                                    <a:rPr lang="en-US" altLang="zh-CN" sz="2000" b="1" i="1">
                                      <a:effectLst/>
                                      <a:latin typeface="Cambria Math" panose="02040503050406030204" pitchFamily="18" charset="0"/>
                                      <a:ea typeface="宋体" panose="02010600030101010101" pitchFamily="2" charset="-122"/>
                                    </a:rPr>
                                    <m:t>𝒊</m:t>
                                  </m:r>
                                  <m:r>
                                    <a:rPr lang="en-US" altLang="zh-CN" sz="2000" b="1" i="1">
                                      <a:effectLst/>
                                      <a:latin typeface="Cambria Math" panose="02040503050406030204" pitchFamily="18" charset="0"/>
                                      <a:ea typeface="宋体" panose="02010600030101010101" pitchFamily="2" charset="-122"/>
                                    </a:rPr>
                                    <m:t>&gt;</m:t>
                                  </m:r>
                                  <m:r>
                                    <a:rPr lang="en-US" altLang="zh-CN" sz="2000" b="1" i="1">
                                      <a:effectLst/>
                                      <a:latin typeface="Cambria Math" panose="02040503050406030204" pitchFamily="18" charset="0"/>
                                      <a:ea typeface="宋体" panose="02010600030101010101" pitchFamily="2" charset="-122"/>
                                    </a:rPr>
                                    <m:t>𝒈</m:t>
                                  </m:r>
                                </m:e>
                              </m:nary>
                            </m:e>
                          </m:mr>
                        </m:m>
                      </m:e>
                    </m:d>
                  </m:oMath>
                </a14:m>
                <a:r>
                  <a:rPr lang="en-US" altLang="zh-CN" sz="2000" dirty="0">
                    <a:effectLst/>
                    <a:latin typeface="Times New Roman" panose="02020603050405020304" pitchFamily="18" charset="0"/>
                    <a:ea typeface="宋体" panose="02010600030101010101" pitchFamily="2" charset="-122"/>
                  </a:rPr>
                  <a:t>   (3.2.0)</a:t>
                </a:r>
                <a:endParaRPr lang="zh-CN" altLang="zh-CN" sz="2000" dirty="0">
                  <a:effectLst/>
                  <a:latin typeface="Times New Roman" panose="02020603050405020304" pitchFamily="18" charset="0"/>
                  <a:ea typeface="宋体" panose="02010600030101010101" pitchFamily="2" charset="-122"/>
                </a:endParaRPr>
              </a:p>
              <a:p>
                <a:pPr marL="0" indent="0">
                  <a:lnSpc>
                    <a:spcPct val="100000"/>
                  </a:lnSpc>
                  <a:spcBef>
                    <a:spcPts val="600"/>
                  </a:spcBef>
                  <a:buNone/>
                </a:pPr>
                <a:r>
                  <a:rPr lang="zh-CN" altLang="en-US" sz="2000" b="1"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其中，</a:t>
                </a:r>
                <a:r>
                  <a:rPr lang="en-US" altLang="zh-CN" sz="2000" b="1" dirty="0">
                    <a:solidFill>
                      <a:schemeClr val="tx1"/>
                    </a:solidFill>
                    <a:effectLst/>
                    <a:ea typeface="宋体" panose="02010600030101010101" pitchFamily="2" charset="-122"/>
                  </a:rPr>
                  <a:t> </a:t>
                </a:r>
                <a14:m>
                  <m:oMath xmlns:m="http://schemas.openxmlformats.org/officeDocument/2006/math">
                    <m:r>
                      <a:rPr lang="en-US" altLang="zh-CN" sz="2000" b="1" i="1">
                        <a:solidFill>
                          <a:schemeClr val="tx1"/>
                        </a:solidFill>
                        <a:effectLst/>
                        <a:latin typeface="Cambria Math" panose="02040503050406030204" pitchFamily="18" charset="0"/>
                        <a:ea typeface="宋体" panose="02010600030101010101" pitchFamily="2" charset="-122"/>
                      </a:rPr>
                      <m:t>𝒈</m:t>
                    </m:r>
                    <m:r>
                      <a:rPr lang="en-US" altLang="zh-CN" sz="2000" b="1" i="1" smtClean="0">
                        <a:solidFill>
                          <a:schemeClr val="tx1"/>
                        </a:solidFill>
                        <a:effectLst/>
                        <a:latin typeface="Cambria Math" panose="02040503050406030204" pitchFamily="18" charset="0"/>
                        <a:ea typeface="宋体" panose="02010600030101010101" pitchFamily="2" charset="-122"/>
                      </a:rPr>
                      <m:t>=</m:t>
                    </m:r>
                    <m:d>
                      <m:dPr>
                        <m:begChr m:val="⌊"/>
                        <m:endChr m:val="⌋"/>
                        <m:ctrlPr>
                          <a:rPr lang="en-US" altLang="zh-CN" sz="2000" b="1" i="1" smtClean="0">
                            <a:solidFill>
                              <a:schemeClr val="tx1"/>
                            </a:solidFill>
                            <a:effectLst/>
                            <a:latin typeface="Cambria Math" panose="02040503050406030204" pitchFamily="18" charset="0"/>
                            <a:ea typeface="宋体" panose="02010600030101010101" pitchFamily="2" charset="-122"/>
                          </a:rPr>
                        </m:ctrlPr>
                      </m:dPr>
                      <m:e>
                        <m:r>
                          <a:rPr lang="en-US" altLang="zh-CN" sz="2000" b="1" i="1">
                            <a:solidFill>
                              <a:schemeClr val="tx1"/>
                            </a:solidFill>
                            <a:latin typeface="Cambria Math" panose="02040503050406030204" pitchFamily="18" charset="0"/>
                            <a:ea typeface="宋体" panose="02010600030101010101" pitchFamily="2" charset="-122"/>
                          </a:rPr>
                          <m:t>𝟎</m:t>
                        </m:r>
                        <m:r>
                          <a:rPr lang="en-US" altLang="zh-CN" sz="2000" b="1" i="1">
                            <a:solidFill>
                              <a:schemeClr val="tx1"/>
                            </a:solidFill>
                            <a:latin typeface="Cambria Math" panose="02040503050406030204" pitchFamily="18" charset="0"/>
                            <a:ea typeface="宋体" panose="02010600030101010101" pitchFamily="2" charset="-122"/>
                          </a:rPr>
                          <m:t>.</m:t>
                        </m:r>
                        <m:r>
                          <a:rPr lang="en-US" altLang="zh-CN" sz="2000" b="1" i="1">
                            <a:solidFill>
                              <a:schemeClr val="tx1"/>
                            </a:solidFill>
                            <a:latin typeface="Cambria Math" panose="02040503050406030204" pitchFamily="18" charset="0"/>
                            <a:ea typeface="宋体" panose="02010600030101010101" pitchFamily="2" charset="-122"/>
                          </a:rPr>
                          <m:t>𝟓</m:t>
                        </m:r>
                        <m:r>
                          <a:rPr lang="en-US" altLang="zh-CN" sz="2000" b="1" i="1">
                            <a:solidFill>
                              <a:schemeClr val="tx1"/>
                            </a:solidFill>
                            <a:latin typeface="Cambria Math" panose="02040503050406030204" pitchFamily="18" charset="0"/>
                            <a:ea typeface="Cambria Math" panose="02040503050406030204" pitchFamily="18" charset="0"/>
                          </a:rPr>
                          <m:t>×</m:t>
                        </m:r>
                        <m:nary>
                          <m:naryPr>
                            <m:chr m:val="∑"/>
                            <m:limLoc m:val="subSup"/>
                            <m:supHide m:val="on"/>
                            <m:ctrlPr>
                              <a:rPr lang="en-US" altLang="zh-CN" sz="2000" b="1" i="1">
                                <a:solidFill>
                                  <a:schemeClr val="tx1"/>
                                </a:solidFill>
                                <a:latin typeface="Cambria Math" panose="02040503050406030204" pitchFamily="18" charset="0"/>
                                <a:ea typeface="Cambria Math" panose="02040503050406030204" pitchFamily="18" charset="0"/>
                              </a:rPr>
                            </m:ctrlPr>
                          </m:naryPr>
                          <m:sub>
                            <m:r>
                              <m:rPr>
                                <m:brk m:alnAt="9"/>
                              </m:rPr>
                              <a:rPr lang="en-US" altLang="zh-CN" sz="2000" b="1" i="1">
                                <a:solidFill>
                                  <a:schemeClr val="tx1"/>
                                </a:solidFill>
                                <a:latin typeface="Cambria Math" panose="02040503050406030204" pitchFamily="18" charset="0"/>
                                <a:ea typeface="Cambria Math" panose="02040503050406030204" pitchFamily="18" charset="0"/>
                              </a:rPr>
                              <m:t>𝟏</m:t>
                            </m:r>
                            <m:r>
                              <a:rPr lang="en-US" altLang="zh-CN" sz="2000" b="1" i="1">
                                <a:solidFill>
                                  <a:schemeClr val="tx1"/>
                                </a:solidFill>
                                <a:latin typeface="Cambria Math" panose="02040503050406030204" pitchFamily="18" charset="0"/>
                                <a:ea typeface="Cambria Math" panose="02040503050406030204" pitchFamily="18" charset="0"/>
                              </a:rPr>
                              <m:t>≤</m:t>
                            </m:r>
                            <m:r>
                              <a:rPr lang="en-US" altLang="zh-CN" sz="2000" b="1" i="1">
                                <a:solidFill>
                                  <a:schemeClr val="tx1"/>
                                </a:solidFill>
                                <a:latin typeface="Cambria Math" panose="02040503050406030204" pitchFamily="18" charset="0"/>
                                <a:ea typeface="Cambria Math" panose="02040503050406030204" pitchFamily="18" charset="0"/>
                              </a:rPr>
                              <m:t>𝒊</m:t>
                            </m:r>
                            <m:r>
                              <a:rPr lang="en-US" altLang="zh-CN" sz="2000" b="1" i="1">
                                <a:solidFill>
                                  <a:schemeClr val="tx1"/>
                                </a:solidFill>
                                <a:latin typeface="Cambria Math" panose="02040503050406030204" pitchFamily="18" charset="0"/>
                                <a:ea typeface="Cambria Math" panose="02040503050406030204" pitchFamily="18" charset="0"/>
                              </a:rPr>
                              <m:t>≤</m:t>
                            </m:r>
                            <m:r>
                              <a:rPr lang="en-US" altLang="zh-CN" sz="2000" b="1" i="1">
                                <a:solidFill>
                                  <a:schemeClr val="tx1"/>
                                </a:solidFill>
                                <a:latin typeface="Cambria Math" panose="02040503050406030204" pitchFamily="18" charset="0"/>
                                <a:ea typeface="Cambria Math" panose="02040503050406030204" pitchFamily="18" charset="0"/>
                              </a:rPr>
                              <m:t>𝒏</m:t>
                            </m:r>
                          </m:sub>
                          <m:sup/>
                          <m:e>
                            <m:d>
                              <m:dPr>
                                <m:begChr m:val="{"/>
                                <m:endChr m:val="}"/>
                                <m:ctrlPr>
                                  <a:rPr lang="en-US" altLang="zh-CN" sz="2000" b="1" i="1">
                                    <a:solidFill>
                                      <a:schemeClr val="tx1"/>
                                    </a:solidFill>
                                    <a:latin typeface="Cambria Math" panose="02040503050406030204" pitchFamily="18" charset="0"/>
                                    <a:ea typeface="Cambria Math" panose="02040503050406030204" pitchFamily="18" charset="0"/>
                                  </a:rPr>
                                </m:ctrlPr>
                              </m:dPr>
                              <m:e>
                                <m:sSub>
                                  <m:sSubPr>
                                    <m:ctrlPr>
                                      <a:rPr lang="zh-CN" altLang="zh-CN" sz="2000" b="1" i="1">
                                        <a:solidFill>
                                          <a:schemeClr val="tx1"/>
                                        </a:solidFill>
                                        <a:latin typeface="Cambria Math" panose="02040503050406030204" pitchFamily="18" charset="0"/>
                                        <a:ea typeface="Cambria Math" panose="02040503050406030204" pitchFamily="18" charset="0"/>
                                      </a:rPr>
                                    </m:ctrlPr>
                                  </m:sSubPr>
                                  <m:e>
                                    <m:r>
                                      <a:rPr lang="en-US" altLang="zh-CN" sz="2000" b="1" i="1">
                                        <a:solidFill>
                                          <a:schemeClr val="tx1"/>
                                        </a:solidFill>
                                        <a:latin typeface="Cambria Math" panose="02040503050406030204" pitchFamily="18" charset="0"/>
                                        <a:ea typeface="宋体" panose="02010600030101010101" pitchFamily="2" charset="-122"/>
                                      </a:rPr>
                                      <m:t>𝝁</m:t>
                                    </m:r>
                                  </m:e>
                                  <m:sub>
                                    <m:r>
                                      <a:rPr lang="en-US" altLang="zh-CN" sz="2000" b="1" i="1">
                                        <a:solidFill>
                                          <a:schemeClr val="tx1"/>
                                        </a:solidFill>
                                        <a:latin typeface="Cambria Math" panose="02040503050406030204" pitchFamily="18" charset="0"/>
                                        <a:ea typeface="宋体" panose="02010600030101010101" pitchFamily="2" charset="-122"/>
                                      </a:rPr>
                                      <m:t>𝟏</m:t>
                                    </m:r>
                                  </m:sub>
                                </m:sSub>
                                <m:d>
                                  <m:dPr>
                                    <m:ctrlPr>
                                      <a:rPr lang="en-US" altLang="zh-CN" sz="2000" b="1" i="1">
                                        <a:solidFill>
                                          <a:schemeClr val="tx1"/>
                                        </a:solidFill>
                                        <a:latin typeface="Cambria Math" panose="02040503050406030204" pitchFamily="18" charset="0"/>
                                        <a:ea typeface="宋体" panose="02010600030101010101" pitchFamily="2" charset="-122"/>
                                      </a:rPr>
                                    </m:ctrlPr>
                                  </m:dPr>
                                  <m:e>
                                    <m:sSub>
                                      <m:sSubPr>
                                        <m:ctrlPr>
                                          <a:rPr lang="zh-CN" altLang="zh-CN" sz="2000" b="1" i="1">
                                            <a:solidFill>
                                              <a:schemeClr val="tx1"/>
                                            </a:solidFill>
                                            <a:latin typeface="Cambria Math" panose="02040503050406030204" pitchFamily="18" charset="0"/>
                                            <a:ea typeface="Cambria Math" panose="02040503050406030204" pitchFamily="18" charset="0"/>
                                          </a:rPr>
                                        </m:ctrlPr>
                                      </m:sSubPr>
                                      <m:e>
                                        <m:r>
                                          <a:rPr lang="en-US" altLang="zh-CN" sz="2000" b="1" i="1">
                                            <a:solidFill>
                                              <a:schemeClr val="tx1"/>
                                            </a:solidFill>
                                            <a:latin typeface="Cambria Math" panose="02040503050406030204" pitchFamily="18" charset="0"/>
                                            <a:ea typeface="宋体" panose="02010600030101010101" pitchFamily="2" charset="-122"/>
                                          </a:rPr>
                                          <m:t>𝒔</m:t>
                                        </m:r>
                                      </m:e>
                                      <m:sub>
                                        <m:r>
                                          <a:rPr lang="en-US" altLang="zh-CN" sz="2000" b="1" i="1">
                                            <a:solidFill>
                                              <a:schemeClr val="tx1"/>
                                            </a:solidFill>
                                            <a:latin typeface="Cambria Math" panose="02040503050406030204" pitchFamily="18" charset="0"/>
                                            <a:ea typeface="宋体" panose="02010600030101010101" pitchFamily="2" charset="-122"/>
                                          </a:rPr>
                                          <m:t>𝒊</m:t>
                                        </m:r>
                                      </m:sub>
                                    </m:sSub>
                                  </m:e>
                                </m:d>
                                <m:d>
                                  <m:dPr>
                                    <m:begChr m:val="["/>
                                    <m:endChr m:val="]"/>
                                    <m:ctrlPr>
                                      <a:rPr lang="en-US" altLang="zh-CN" sz="2000" b="1" i="1">
                                        <a:solidFill>
                                          <a:schemeClr val="tx1"/>
                                        </a:solidFill>
                                        <a:latin typeface="Cambria Math" panose="02040503050406030204" pitchFamily="18" charset="0"/>
                                        <a:ea typeface="宋体" panose="02010600030101010101" pitchFamily="2" charset="-122"/>
                                      </a:rPr>
                                    </m:ctrlPr>
                                  </m:dPr>
                                  <m:e>
                                    <m:r>
                                      <a:rPr lang="en-US" altLang="zh-CN" sz="2000" b="1" i="1">
                                        <a:solidFill>
                                          <a:schemeClr val="tx1"/>
                                        </a:solidFill>
                                        <a:latin typeface="Cambria Math" panose="02040503050406030204" pitchFamily="18" charset="0"/>
                                        <a:ea typeface="宋体" panose="02010600030101010101" pitchFamily="2" charset="-122"/>
                                      </a:rPr>
                                      <m:t>𝟏</m:t>
                                    </m:r>
                                    <m:r>
                                      <a:rPr lang="en-US" altLang="zh-CN" sz="2000" b="1" i="1">
                                        <a:solidFill>
                                          <a:schemeClr val="tx1"/>
                                        </a:solidFill>
                                        <a:latin typeface="Cambria Math" panose="02040503050406030204" pitchFamily="18" charset="0"/>
                                        <a:ea typeface="宋体" panose="02010600030101010101" pitchFamily="2" charset="-122"/>
                                      </a:rPr>
                                      <m:t>+</m:t>
                                    </m:r>
                                    <m:f>
                                      <m:fPr>
                                        <m:ctrlPr>
                                          <a:rPr lang="en-US" altLang="zh-CN" sz="2000" b="1" i="1">
                                            <a:solidFill>
                                              <a:schemeClr val="tx1"/>
                                            </a:solidFill>
                                            <a:latin typeface="Cambria Math" panose="02040503050406030204" pitchFamily="18" charset="0"/>
                                            <a:ea typeface="宋体" panose="02010600030101010101" pitchFamily="2" charset="-122"/>
                                          </a:rPr>
                                        </m:ctrlPr>
                                      </m:fPr>
                                      <m:num>
                                        <m:sSub>
                                          <m:sSubPr>
                                            <m:ctrlPr>
                                              <a:rPr lang="zh-CN" altLang="zh-CN" sz="2000" b="1" i="1">
                                                <a:solidFill>
                                                  <a:schemeClr val="tx1"/>
                                                </a:solidFill>
                                                <a:latin typeface="Cambria Math" panose="02040503050406030204" pitchFamily="18" charset="0"/>
                                                <a:ea typeface="Cambria Math" panose="02040503050406030204" pitchFamily="18" charset="0"/>
                                              </a:rPr>
                                            </m:ctrlPr>
                                          </m:sSubPr>
                                          <m:e>
                                            <m:r>
                                              <a:rPr lang="en-US" altLang="zh-CN" sz="2000" b="1" i="1">
                                                <a:solidFill>
                                                  <a:schemeClr val="tx1"/>
                                                </a:solidFill>
                                                <a:latin typeface="Cambria Math" panose="02040503050406030204" pitchFamily="18" charset="0"/>
                                                <a:ea typeface="宋体" panose="02010600030101010101" pitchFamily="2" charset="-122"/>
                                              </a:rPr>
                                              <m:t>𝝁</m:t>
                                            </m:r>
                                          </m:e>
                                          <m:sub>
                                            <m:r>
                                              <a:rPr lang="en-US" altLang="zh-CN" sz="2000" b="1" i="1">
                                                <a:solidFill>
                                                  <a:schemeClr val="tx1"/>
                                                </a:solidFill>
                                                <a:latin typeface="Cambria Math" panose="02040503050406030204" pitchFamily="18" charset="0"/>
                                                <a:ea typeface="宋体" panose="02010600030101010101" pitchFamily="2" charset="-122"/>
                                              </a:rPr>
                                              <m:t>𝟏</m:t>
                                            </m:r>
                                          </m:sub>
                                        </m:sSub>
                                        <m:d>
                                          <m:dPr>
                                            <m:ctrlPr>
                                              <a:rPr lang="en-US" altLang="zh-CN" sz="2000" b="1" i="1">
                                                <a:solidFill>
                                                  <a:schemeClr val="tx1"/>
                                                </a:solidFill>
                                                <a:latin typeface="Cambria Math" panose="02040503050406030204" pitchFamily="18" charset="0"/>
                                                <a:ea typeface="宋体" panose="02010600030101010101" pitchFamily="2" charset="-122"/>
                                              </a:rPr>
                                            </m:ctrlPr>
                                          </m:dPr>
                                          <m:e>
                                            <m:bar>
                                              <m:barPr>
                                                <m:pos m:val="top"/>
                                                <m:ctrlPr>
                                                  <a:rPr lang="zh-CN" altLang="zh-CN" sz="2000" b="1" i="1">
                                                    <a:solidFill>
                                                      <a:schemeClr val="tx1"/>
                                                    </a:solidFill>
                                                    <a:latin typeface="Cambria Math" panose="02040503050406030204" pitchFamily="18" charset="0"/>
                                                    <a:ea typeface="Cambria Math" panose="02040503050406030204" pitchFamily="18" charset="0"/>
                                                  </a:rPr>
                                                </m:ctrlPr>
                                              </m:barPr>
                                              <m:e>
                                                <m:r>
                                                  <a:rPr lang="en-US" altLang="zh-CN" sz="2000" b="1" i="1">
                                                    <a:solidFill>
                                                      <a:schemeClr val="tx1"/>
                                                    </a:solidFill>
                                                    <a:latin typeface="Cambria Math" panose="02040503050406030204" pitchFamily="18" charset="0"/>
                                                    <a:ea typeface="宋体" panose="02010600030101010101" pitchFamily="2" charset="-122"/>
                                                  </a:rPr>
                                                  <m:t>𝑺</m:t>
                                                </m:r>
                                              </m:e>
                                            </m:bar>
                                          </m:e>
                                        </m:d>
                                      </m:num>
                                      <m:den>
                                        <m:d>
                                          <m:dPr>
                                            <m:ctrlPr>
                                              <a:rPr lang="en-US" altLang="zh-CN" sz="2000" b="1" i="1">
                                                <a:solidFill>
                                                  <a:schemeClr val="tx1"/>
                                                </a:solidFill>
                                                <a:latin typeface="Cambria Math" panose="02040503050406030204" pitchFamily="18" charset="0"/>
                                                <a:ea typeface="宋体" panose="02010600030101010101" pitchFamily="2" charset="-122"/>
                                              </a:rPr>
                                            </m:ctrlPr>
                                          </m:dPr>
                                          <m:e>
                                            <m:r>
                                              <a:rPr lang="en-US" altLang="zh-CN" sz="2000" b="1" i="1">
                                                <a:solidFill>
                                                  <a:schemeClr val="tx1"/>
                                                </a:solidFill>
                                                <a:latin typeface="Cambria Math" panose="02040503050406030204" pitchFamily="18" charset="0"/>
                                                <a:ea typeface="宋体" panose="02010600030101010101" pitchFamily="2" charset="-122"/>
                                              </a:rPr>
                                              <m:t>𝟏</m:t>
                                            </m:r>
                                            <m:r>
                                              <a:rPr lang="en-US" altLang="zh-CN" sz="2000" b="1" i="1">
                                                <a:solidFill>
                                                  <a:schemeClr val="tx1"/>
                                                </a:solidFill>
                                                <a:latin typeface="Cambria Math" panose="02040503050406030204" pitchFamily="18" charset="0"/>
                                                <a:ea typeface="宋体" panose="02010600030101010101" pitchFamily="2" charset="-122"/>
                                              </a:rPr>
                                              <m:t>−</m:t>
                                            </m:r>
                                            <m:sSub>
                                              <m:sSubPr>
                                                <m:ctrlPr>
                                                  <a:rPr lang="zh-CN" altLang="zh-CN" sz="2000" b="1" i="1">
                                                    <a:solidFill>
                                                      <a:schemeClr val="tx1"/>
                                                    </a:solidFill>
                                                    <a:latin typeface="Cambria Math" panose="02040503050406030204" pitchFamily="18" charset="0"/>
                                                    <a:ea typeface="Cambria Math" panose="02040503050406030204" pitchFamily="18" charset="0"/>
                                                  </a:rPr>
                                                </m:ctrlPr>
                                              </m:sSubPr>
                                              <m:e>
                                                <m:r>
                                                  <a:rPr lang="en-US" altLang="zh-CN" sz="2000" b="1" i="1">
                                                    <a:solidFill>
                                                      <a:schemeClr val="tx1"/>
                                                    </a:solidFill>
                                                    <a:latin typeface="Cambria Math" panose="02040503050406030204" pitchFamily="18" charset="0"/>
                                                    <a:ea typeface="宋体" panose="02010600030101010101" pitchFamily="2" charset="-122"/>
                                                  </a:rPr>
                                                  <m:t>𝝁</m:t>
                                                </m:r>
                                              </m:e>
                                              <m:sub>
                                                <m:r>
                                                  <a:rPr lang="en-US" altLang="zh-CN" sz="2000" b="1" i="1">
                                                    <a:solidFill>
                                                      <a:schemeClr val="tx1"/>
                                                    </a:solidFill>
                                                    <a:latin typeface="Cambria Math" panose="02040503050406030204" pitchFamily="18" charset="0"/>
                                                    <a:ea typeface="宋体" panose="02010600030101010101" pitchFamily="2" charset="-122"/>
                                                  </a:rPr>
                                                  <m:t>𝟏</m:t>
                                                </m:r>
                                              </m:sub>
                                            </m:sSub>
                                            <m:d>
                                              <m:dPr>
                                                <m:ctrlPr>
                                                  <a:rPr lang="en-US" altLang="zh-CN" sz="2000" b="1" i="1">
                                                    <a:solidFill>
                                                      <a:schemeClr val="tx1"/>
                                                    </a:solidFill>
                                                    <a:latin typeface="Cambria Math" panose="02040503050406030204" pitchFamily="18" charset="0"/>
                                                    <a:ea typeface="宋体" panose="02010600030101010101" pitchFamily="2" charset="-122"/>
                                                  </a:rPr>
                                                </m:ctrlPr>
                                              </m:dPr>
                                              <m:e>
                                                <m:bar>
                                                  <m:barPr>
                                                    <m:pos m:val="top"/>
                                                    <m:ctrlPr>
                                                      <a:rPr lang="zh-CN" altLang="zh-CN" sz="2000" b="1" i="1">
                                                        <a:solidFill>
                                                          <a:schemeClr val="tx1"/>
                                                        </a:solidFill>
                                                        <a:latin typeface="Cambria Math" panose="02040503050406030204" pitchFamily="18" charset="0"/>
                                                        <a:ea typeface="Cambria Math" panose="02040503050406030204" pitchFamily="18" charset="0"/>
                                                      </a:rPr>
                                                    </m:ctrlPr>
                                                  </m:barPr>
                                                  <m:e>
                                                    <m:r>
                                                      <a:rPr lang="en-US" altLang="zh-CN" sz="2000" b="1" i="1">
                                                        <a:solidFill>
                                                          <a:schemeClr val="tx1"/>
                                                        </a:solidFill>
                                                        <a:latin typeface="Cambria Math" panose="02040503050406030204" pitchFamily="18" charset="0"/>
                                                        <a:ea typeface="宋体" panose="02010600030101010101" pitchFamily="2" charset="-122"/>
                                                      </a:rPr>
                                                      <m:t>𝑺</m:t>
                                                    </m:r>
                                                  </m:e>
                                                </m:bar>
                                              </m:e>
                                            </m:d>
                                          </m:e>
                                        </m:d>
                                      </m:den>
                                    </m:f>
                                  </m:e>
                                </m:d>
                                <m:r>
                                  <a:rPr lang="en-US" altLang="zh-CN" sz="2000" b="1" i="1">
                                    <a:solidFill>
                                      <a:schemeClr val="tx1"/>
                                    </a:solidFill>
                                    <a:latin typeface="Cambria Math" panose="02040503050406030204" pitchFamily="18" charset="0"/>
                                    <a:ea typeface="宋体" panose="02010600030101010101" pitchFamily="2" charset="-122"/>
                                  </a:rPr>
                                  <m:t>+</m:t>
                                </m:r>
                                <m:sSub>
                                  <m:sSubPr>
                                    <m:ctrlPr>
                                      <a:rPr lang="zh-CN" altLang="zh-CN" sz="2000" b="1" i="1">
                                        <a:solidFill>
                                          <a:schemeClr val="tx1"/>
                                        </a:solidFill>
                                        <a:latin typeface="Cambria Math" panose="02040503050406030204" pitchFamily="18" charset="0"/>
                                        <a:ea typeface="Cambria Math" panose="02040503050406030204" pitchFamily="18" charset="0"/>
                                      </a:rPr>
                                    </m:ctrlPr>
                                  </m:sSubPr>
                                  <m:e>
                                    <m:r>
                                      <a:rPr lang="en-US" altLang="zh-CN" sz="2000" b="1" i="1">
                                        <a:solidFill>
                                          <a:schemeClr val="tx1"/>
                                        </a:solidFill>
                                        <a:latin typeface="Cambria Math" panose="02040503050406030204" pitchFamily="18" charset="0"/>
                                        <a:ea typeface="宋体" panose="02010600030101010101" pitchFamily="2" charset="-122"/>
                                      </a:rPr>
                                      <m:t>𝝁</m:t>
                                    </m:r>
                                  </m:e>
                                  <m:sub>
                                    <m:r>
                                      <a:rPr lang="en-US" altLang="zh-CN" sz="2000" b="1" i="1">
                                        <a:solidFill>
                                          <a:schemeClr val="tx1"/>
                                        </a:solidFill>
                                        <a:latin typeface="Cambria Math" panose="02040503050406030204" pitchFamily="18" charset="0"/>
                                        <a:ea typeface="宋体" panose="02010600030101010101" pitchFamily="2" charset="-122"/>
                                      </a:rPr>
                                      <m:t>𝟐</m:t>
                                    </m:r>
                                  </m:sub>
                                </m:sSub>
                                <m:r>
                                  <a:rPr lang="en-US" altLang="zh-CN" sz="2000" b="1" i="1">
                                    <a:solidFill>
                                      <a:schemeClr val="tx1"/>
                                    </a:solidFill>
                                    <a:latin typeface="Cambria Math" panose="02040503050406030204" pitchFamily="18" charset="0"/>
                                    <a:ea typeface="宋体" panose="02010600030101010101" pitchFamily="2" charset="-122"/>
                                  </a:rPr>
                                  <m:t>(</m:t>
                                </m:r>
                                <m:sSub>
                                  <m:sSubPr>
                                    <m:ctrlPr>
                                      <a:rPr lang="zh-CN" altLang="zh-CN" sz="2000" b="1" i="1">
                                        <a:solidFill>
                                          <a:schemeClr val="tx1"/>
                                        </a:solidFill>
                                        <a:latin typeface="Cambria Math" panose="02040503050406030204" pitchFamily="18" charset="0"/>
                                        <a:ea typeface="Cambria Math" panose="02040503050406030204" pitchFamily="18" charset="0"/>
                                      </a:rPr>
                                    </m:ctrlPr>
                                  </m:sSubPr>
                                  <m:e>
                                    <m:r>
                                      <a:rPr lang="en-US" altLang="zh-CN" sz="2000" b="1" i="1">
                                        <a:solidFill>
                                          <a:schemeClr val="tx1"/>
                                        </a:solidFill>
                                        <a:latin typeface="Cambria Math" panose="02040503050406030204" pitchFamily="18" charset="0"/>
                                        <a:ea typeface="宋体" panose="02010600030101010101" pitchFamily="2" charset="-122"/>
                                      </a:rPr>
                                      <m:t>𝒔</m:t>
                                    </m:r>
                                  </m:e>
                                  <m:sub>
                                    <m:r>
                                      <a:rPr lang="en-US" altLang="zh-CN" sz="2000" b="1" i="1">
                                        <a:solidFill>
                                          <a:schemeClr val="tx1"/>
                                        </a:solidFill>
                                        <a:latin typeface="Cambria Math" panose="02040503050406030204" pitchFamily="18" charset="0"/>
                                        <a:ea typeface="宋体" panose="02010600030101010101" pitchFamily="2" charset="-122"/>
                                      </a:rPr>
                                      <m:t>𝒊</m:t>
                                    </m:r>
                                  </m:sub>
                                </m:sSub>
                                <m:r>
                                  <a:rPr lang="en-US" altLang="zh-CN" sz="2000" b="1" i="1">
                                    <a:solidFill>
                                      <a:schemeClr val="tx1"/>
                                    </a:solidFill>
                                    <a:latin typeface="Cambria Math" panose="02040503050406030204" pitchFamily="18" charset="0"/>
                                    <a:ea typeface="宋体" panose="02010600030101010101" pitchFamily="2" charset="-122"/>
                                  </a:rPr>
                                  <m:t>) </m:t>
                                </m:r>
                                <m:d>
                                  <m:dPr>
                                    <m:begChr m:val="["/>
                                    <m:endChr m:val="]"/>
                                    <m:ctrlPr>
                                      <a:rPr lang="en-US" altLang="zh-CN" sz="2000" b="1" i="1">
                                        <a:solidFill>
                                          <a:schemeClr val="tx1"/>
                                        </a:solidFill>
                                        <a:latin typeface="Cambria Math" panose="02040503050406030204" pitchFamily="18" charset="0"/>
                                        <a:ea typeface="宋体" panose="02010600030101010101" pitchFamily="2" charset="-122"/>
                                      </a:rPr>
                                    </m:ctrlPr>
                                  </m:dPr>
                                  <m:e>
                                    <m:r>
                                      <a:rPr lang="en-US" altLang="zh-CN" sz="2000" b="1" i="1">
                                        <a:solidFill>
                                          <a:schemeClr val="tx1"/>
                                        </a:solidFill>
                                        <a:latin typeface="Cambria Math" panose="02040503050406030204" pitchFamily="18" charset="0"/>
                                        <a:ea typeface="宋体" panose="02010600030101010101" pitchFamily="2" charset="-122"/>
                                      </a:rPr>
                                      <m:t>𝟏</m:t>
                                    </m:r>
                                    <m:r>
                                      <a:rPr lang="en-US" altLang="zh-CN" sz="2000" b="1" i="1">
                                        <a:solidFill>
                                          <a:schemeClr val="tx1"/>
                                        </a:solidFill>
                                        <a:latin typeface="Cambria Math" panose="02040503050406030204" pitchFamily="18" charset="0"/>
                                        <a:ea typeface="宋体" panose="02010600030101010101" pitchFamily="2" charset="-122"/>
                                      </a:rPr>
                                      <m:t>+</m:t>
                                    </m:r>
                                    <m:f>
                                      <m:fPr>
                                        <m:ctrlPr>
                                          <a:rPr lang="en-US" altLang="zh-CN" sz="2000" b="1" i="1">
                                            <a:solidFill>
                                              <a:schemeClr val="tx1"/>
                                            </a:solidFill>
                                            <a:latin typeface="Cambria Math" panose="02040503050406030204" pitchFamily="18" charset="0"/>
                                            <a:ea typeface="宋体" panose="02010600030101010101" pitchFamily="2" charset="-122"/>
                                          </a:rPr>
                                        </m:ctrlPr>
                                      </m:fPr>
                                      <m:num>
                                        <m:sSub>
                                          <m:sSubPr>
                                            <m:ctrlPr>
                                              <a:rPr lang="zh-CN" altLang="zh-CN" sz="2000" b="1" i="1">
                                                <a:solidFill>
                                                  <a:schemeClr val="tx1"/>
                                                </a:solidFill>
                                                <a:latin typeface="Cambria Math" panose="02040503050406030204" pitchFamily="18" charset="0"/>
                                                <a:ea typeface="Cambria Math" panose="02040503050406030204" pitchFamily="18" charset="0"/>
                                              </a:rPr>
                                            </m:ctrlPr>
                                          </m:sSubPr>
                                          <m:e>
                                            <m:r>
                                              <a:rPr lang="en-US" altLang="zh-CN" sz="2000" b="1" i="1">
                                                <a:solidFill>
                                                  <a:schemeClr val="tx1"/>
                                                </a:solidFill>
                                                <a:latin typeface="Cambria Math" panose="02040503050406030204" pitchFamily="18" charset="0"/>
                                                <a:ea typeface="宋体" panose="02010600030101010101" pitchFamily="2" charset="-122"/>
                                              </a:rPr>
                                              <m:t>𝝁</m:t>
                                            </m:r>
                                          </m:e>
                                          <m:sub>
                                            <m:r>
                                              <a:rPr lang="en-US" altLang="zh-CN" sz="2000" b="1" i="1">
                                                <a:solidFill>
                                                  <a:schemeClr val="tx1"/>
                                                </a:solidFill>
                                                <a:latin typeface="Cambria Math" panose="02040503050406030204" pitchFamily="18" charset="0"/>
                                                <a:ea typeface="宋体" panose="02010600030101010101" pitchFamily="2" charset="-122"/>
                                              </a:rPr>
                                              <m:t>𝟐</m:t>
                                            </m:r>
                                          </m:sub>
                                        </m:sSub>
                                        <m:d>
                                          <m:dPr>
                                            <m:ctrlPr>
                                              <a:rPr lang="en-US" altLang="zh-CN" sz="2000" b="1" i="1">
                                                <a:solidFill>
                                                  <a:schemeClr val="tx1"/>
                                                </a:solidFill>
                                                <a:latin typeface="Cambria Math" panose="02040503050406030204" pitchFamily="18" charset="0"/>
                                                <a:ea typeface="宋体" panose="02010600030101010101" pitchFamily="2" charset="-122"/>
                                              </a:rPr>
                                            </m:ctrlPr>
                                          </m:dPr>
                                          <m:e>
                                            <m:bar>
                                              <m:barPr>
                                                <m:pos m:val="top"/>
                                                <m:ctrlPr>
                                                  <a:rPr lang="zh-CN" altLang="zh-CN" sz="2000" b="1" i="1">
                                                    <a:solidFill>
                                                      <a:schemeClr val="tx1"/>
                                                    </a:solidFill>
                                                    <a:latin typeface="Cambria Math" panose="02040503050406030204" pitchFamily="18" charset="0"/>
                                                    <a:ea typeface="Cambria Math" panose="02040503050406030204" pitchFamily="18" charset="0"/>
                                                  </a:rPr>
                                                </m:ctrlPr>
                                              </m:barPr>
                                              <m:e>
                                                <m:r>
                                                  <a:rPr lang="en-US" altLang="zh-CN" sz="2000" b="1" i="1">
                                                    <a:solidFill>
                                                      <a:schemeClr val="tx1"/>
                                                    </a:solidFill>
                                                    <a:latin typeface="Cambria Math" panose="02040503050406030204" pitchFamily="18" charset="0"/>
                                                    <a:ea typeface="宋体" panose="02010600030101010101" pitchFamily="2" charset="-122"/>
                                                  </a:rPr>
                                                  <m:t>𝑺</m:t>
                                                </m:r>
                                              </m:e>
                                            </m:bar>
                                          </m:e>
                                        </m:d>
                                      </m:num>
                                      <m:den>
                                        <m:d>
                                          <m:dPr>
                                            <m:ctrlPr>
                                              <a:rPr lang="en-US" altLang="zh-CN" sz="2000" b="1" i="1">
                                                <a:solidFill>
                                                  <a:schemeClr val="tx1"/>
                                                </a:solidFill>
                                                <a:latin typeface="Cambria Math" panose="02040503050406030204" pitchFamily="18" charset="0"/>
                                                <a:ea typeface="宋体" panose="02010600030101010101" pitchFamily="2" charset="-122"/>
                                              </a:rPr>
                                            </m:ctrlPr>
                                          </m:dPr>
                                          <m:e>
                                            <m:r>
                                              <a:rPr lang="en-US" altLang="zh-CN" sz="2000" b="1" i="1">
                                                <a:solidFill>
                                                  <a:schemeClr val="tx1"/>
                                                </a:solidFill>
                                                <a:latin typeface="Cambria Math" panose="02040503050406030204" pitchFamily="18" charset="0"/>
                                                <a:ea typeface="宋体" panose="02010600030101010101" pitchFamily="2" charset="-122"/>
                                              </a:rPr>
                                              <m:t>𝟏</m:t>
                                            </m:r>
                                            <m:r>
                                              <a:rPr lang="en-US" altLang="zh-CN" sz="2000" b="1" i="1">
                                                <a:solidFill>
                                                  <a:schemeClr val="tx1"/>
                                                </a:solidFill>
                                                <a:latin typeface="Cambria Math" panose="02040503050406030204" pitchFamily="18" charset="0"/>
                                                <a:ea typeface="宋体" panose="02010600030101010101" pitchFamily="2" charset="-122"/>
                                              </a:rPr>
                                              <m:t>−</m:t>
                                            </m:r>
                                            <m:sSub>
                                              <m:sSubPr>
                                                <m:ctrlPr>
                                                  <a:rPr lang="zh-CN" altLang="zh-CN" sz="2000" b="1" i="1">
                                                    <a:solidFill>
                                                      <a:schemeClr val="tx1"/>
                                                    </a:solidFill>
                                                    <a:latin typeface="Cambria Math" panose="02040503050406030204" pitchFamily="18" charset="0"/>
                                                    <a:ea typeface="Cambria Math" panose="02040503050406030204" pitchFamily="18" charset="0"/>
                                                  </a:rPr>
                                                </m:ctrlPr>
                                              </m:sSubPr>
                                              <m:e>
                                                <m:r>
                                                  <a:rPr lang="en-US" altLang="zh-CN" sz="2000" b="1" i="1">
                                                    <a:solidFill>
                                                      <a:schemeClr val="tx1"/>
                                                    </a:solidFill>
                                                    <a:latin typeface="Cambria Math" panose="02040503050406030204" pitchFamily="18" charset="0"/>
                                                    <a:ea typeface="宋体" panose="02010600030101010101" pitchFamily="2" charset="-122"/>
                                                  </a:rPr>
                                                  <m:t>𝝁</m:t>
                                                </m:r>
                                              </m:e>
                                              <m:sub>
                                                <m:r>
                                                  <a:rPr lang="en-US" altLang="zh-CN" sz="2000" b="1" i="1">
                                                    <a:solidFill>
                                                      <a:schemeClr val="tx1"/>
                                                    </a:solidFill>
                                                    <a:latin typeface="Cambria Math" panose="02040503050406030204" pitchFamily="18" charset="0"/>
                                                    <a:ea typeface="宋体" panose="02010600030101010101" pitchFamily="2" charset="-122"/>
                                                  </a:rPr>
                                                  <m:t>𝟐</m:t>
                                                </m:r>
                                              </m:sub>
                                            </m:sSub>
                                            <m:d>
                                              <m:dPr>
                                                <m:ctrlPr>
                                                  <a:rPr lang="en-US" altLang="zh-CN" sz="2000" b="1" i="1">
                                                    <a:solidFill>
                                                      <a:schemeClr val="tx1"/>
                                                    </a:solidFill>
                                                    <a:latin typeface="Cambria Math" panose="02040503050406030204" pitchFamily="18" charset="0"/>
                                                    <a:ea typeface="宋体" panose="02010600030101010101" pitchFamily="2" charset="-122"/>
                                                  </a:rPr>
                                                </m:ctrlPr>
                                              </m:dPr>
                                              <m:e>
                                                <m:bar>
                                                  <m:barPr>
                                                    <m:pos m:val="top"/>
                                                    <m:ctrlPr>
                                                      <a:rPr lang="zh-CN" altLang="zh-CN" sz="2000" b="1" i="1">
                                                        <a:solidFill>
                                                          <a:schemeClr val="tx1"/>
                                                        </a:solidFill>
                                                        <a:latin typeface="Cambria Math" panose="02040503050406030204" pitchFamily="18" charset="0"/>
                                                        <a:ea typeface="Cambria Math" panose="02040503050406030204" pitchFamily="18" charset="0"/>
                                                      </a:rPr>
                                                    </m:ctrlPr>
                                                  </m:barPr>
                                                  <m:e>
                                                    <m:r>
                                                      <a:rPr lang="en-US" altLang="zh-CN" sz="2000" b="1" i="1">
                                                        <a:solidFill>
                                                          <a:schemeClr val="tx1"/>
                                                        </a:solidFill>
                                                        <a:latin typeface="Cambria Math" panose="02040503050406030204" pitchFamily="18" charset="0"/>
                                                        <a:ea typeface="宋体" panose="02010600030101010101" pitchFamily="2" charset="-122"/>
                                                      </a:rPr>
                                                      <m:t>𝑺</m:t>
                                                    </m:r>
                                                  </m:e>
                                                </m:bar>
                                              </m:e>
                                            </m:d>
                                          </m:e>
                                        </m:d>
                                      </m:den>
                                    </m:f>
                                  </m:e>
                                </m:d>
                              </m:e>
                            </m:d>
                          </m:e>
                        </m:nary>
                        <m:r>
                          <a:rPr lang="en-US" altLang="zh-CN" sz="2000" b="1" i="1">
                            <a:solidFill>
                              <a:schemeClr val="tx1"/>
                            </a:solidFill>
                            <a:latin typeface="Cambria Math" panose="02040503050406030204" pitchFamily="18" charset="0"/>
                            <a:ea typeface="Cambria Math" panose="02040503050406030204" pitchFamily="18" charset="0"/>
                          </a:rPr>
                          <m:t>×</m:t>
                        </m:r>
                        <m:r>
                          <a:rPr lang="en-US" altLang="zh-CN" sz="2000" b="1" i="1">
                            <a:solidFill>
                              <a:schemeClr val="tx1"/>
                            </a:solidFill>
                            <a:latin typeface="Cambria Math" panose="02040503050406030204" pitchFamily="18" charset="0"/>
                            <a:ea typeface="Cambria Math" panose="02040503050406030204" pitchFamily="18" charset="0"/>
                          </a:rPr>
                          <m:t>𝒊</m:t>
                        </m:r>
                      </m:e>
                    </m:d>
                  </m:oMath>
                </a14:m>
                <a:r>
                  <a:rPr lang="en-US" altLang="zh-CN" sz="2000" b="1"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solidFill>
                      <a:schemeClr val="tx1"/>
                    </a:solidFill>
                    <a:ea typeface="宋体" panose="02010600030101010101" pitchFamily="2" charset="-122"/>
                    <a:cs typeface="Times New Roman" panose="02020603050405020304" pitchFamily="18" charset="0"/>
                  </a:rPr>
                  <a:t> </a:t>
                </a:r>
                <a14:m>
                  <m:oMath xmlns:m="http://schemas.openxmlformats.org/officeDocument/2006/math">
                    <m:sSub>
                      <m:sSubPr>
                        <m:ctrlPr>
                          <a:rPr lang="en-US" altLang="zh-CN" sz="2000" b="1" i="1">
                            <a:solidFill>
                              <a:schemeClr val="tx1"/>
                            </a:solidFill>
                            <a:latin typeface="Cambria Math" panose="02040503050406030204" pitchFamily="18" charset="0"/>
                            <a:ea typeface="宋体" panose="02010600030101010101" pitchFamily="2" charset="-122"/>
                            <a:cs typeface="Times New Roman" panose="02020603050405020304" pitchFamily="18" charset="0"/>
                          </a:rPr>
                        </m:ctrlPr>
                      </m:sSubPr>
                      <m:e>
                        <m:r>
                          <a:rPr lang="zh-CN" altLang="en-US" sz="2000" b="1" i="1">
                            <a:solidFill>
                              <a:schemeClr val="tx1"/>
                            </a:solidFill>
                            <a:latin typeface="Cambria Math" panose="02040503050406030204" pitchFamily="18" charset="0"/>
                            <a:ea typeface="宋体" panose="02010600030101010101" pitchFamily="2" charset="-122"/>
                            <a:cs typeface="Times New Roman" panose="02020603050405020304" pitchFamily="18" charset="0"/>
                          </a:rPr>
                          <m:t>𝝁</m:t>
                        </m:r>
                      </m:e>
                      <m:sub>
                        <m:r>
                          <a:rPr lang="en-US" altLang="zh-CN" sz="2000" b="1" i="1">
                            <a:solidFill>
                              <a:schemeClr val="tx1"/>
                            </a:solidFill>
                            <a:latin typeface="Cambria Math" panose="02040503050406030204" pitchFamily="18" charset="0"/>
                            <a:ea typeface="宋体" panose="02010600030101010101" pitchFamily="2" charset="-122"/>
                            <a:cs typeface="Times New Roman" panose="02020603050405020304" pitchFamily="18" charset="0"/>
                          </a:rPr>
                          <m:t>𝟎</m:t>
                        </m:r>
                      </m:sub>
                    </m:sSub>
                  </m:oMath>
                </a14:m>
                <a:r>
                  <a:rPr lang="en-US" altLang="zh-CN" sz="2000" b="1" dirty="0">
                    <a:solidFill>
                      <a:schemeClr val="tx1"/>
                    </a:solidFill>
                    <a:ea typeface="Cambria Math" panose="02040503050406030204" pitchFamily="18" charset="0"/>
                    <a:cs typeface="Times New Roman" panose="02020603050405020304" pitchFamily="18" charset="0"/>
                  </a:rPr>
                  <a:t> </a:t>
                </a:r>
                <a14:m>
                  <m:oMath xmlns:m="http://schemas.openxmlformats.org/officeDocument/2006/math">
                    <m:r>
                      <a:rPr lang="en-US" altLang="zh-CN" sz="2000"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满足</a:t>
                </a:r>
                <a14:m>
                  <m:oMath xmlns:m="http://schemas.openxmlformats.org/officeDocument/2006/math">
                    <m:sSub>
                      <m:sSubPr>
                        <m:ctrlPr>
                          <a:rPr lang="en-US" altLang="zh-CN" sz="2000" b="1" i="1">
                            <a:solidFill>
                              <a:schemeClr val="tx1"/>
                            </a:solidFill>
                            <a:latin typeface="Cambria Math" panose="02040503050406030204" pitchFamily="18" charset="0"/>
                            <a:ea typeface="宋体" panose="02010600030101010101" pitchFamily="2" charset="-122"/>
                            <a:cs typeface="Times New Roman" panose="02020603050405020304" pitchFamily="18" charset="0"/>
                          </a:rPr>
                        </m:ctrlPr>
                      </m:sSubPr>
                      <m:e>
                        <m:r>
                          <a:rPr lang="zh-CN" altLang="en-US" sz="2000" b="1" i="1">
                            <a:solidFill>
                              <a:schemeClr val="tx1"/>
                            </a:solidFill>
                            <a:latin typeface="Cambria Math" panose="02040503050406030204" pitchFamily="18" charset="0"/>
                            <a:ea typeface="宋体" panose="02010600030101010101" pitchFamily="2" charset="-122"/>
                            <a:cs typeface="Times New Roman" panose="02020603050405020304" pitchFamily="18" charset="0"/>
                          </a:rPr>
                          <m:t>𝝁</m:t>
                        </m:r>
                      </m:e>
                      <m:sub>
                        <m:r>
                          <a:rPr lang="en-US" altLang="zh-CN" sz="2000" b="1" i="1">
                            <a:solidFill>
                              <a:schemeClr val="tx1"/>
                            </a:solidFill>
                            <a:latin typeface="Cambria Math" panose="02040503050406030204" pitchFamily="18" charset="0"/>
                            <a:ea typeface="宋体" panose="02010600030101010101" pitchFamily="2" charset="-122"/>
                            <a:cs typeface="Times New Roman" panose="02020603050405020304" pitchFamily="18" charset="0"/>
                          </a:rPr>
                          <m:t>𝟎</m:t>
                        </m:r>
                      </m:sub>
                    </m:sSub>
                  </m:oMath>
                </a14:m>
                <a:r>
                  <a:rPr lang="en-US" altLang="zh-CN" sz="2000" b="1" dirty="0">
                    <a:solidFill>
                      <a:schemeClr val="tx1"/>
                    </a:solidFill>
                    <a:ea typeface="Cambria Math" panose="02040503050406030204" pitchFamily="18" charset="0"/>
                    <a:cs typeface="Times New Roman" panose="02020603050405020304" pitchFamily="18" charset="0"/>
                  </a:rPr>
                  <a:t> </a:t>
                </a:r>
                <a14:m>
                  <m:oMath xmlns:m="http://schemas.openxmlformats.org/officeDocument/2006/math">
                    <m:r>
                      <a:rPr lang="en-US" altLang="zh-CN" sz="2000" b="1" i="1">
                        <a:solidFill>
                          <a:schemeClr val="tx1"/>
                        </a:solidFill>
                        <a:latin typeface="Cambria Math" panose="02040503050406030204" pitchFamily="18" charset="0"/>
                        <a:ea typeface="宋体" panose="02010600030101010101" pitchFamily="2" charset="-122"/>
                      </a:rPr>
                      <m:t>(</m:t>
                    </m:r>
                    <m:sSub>
                      <m:sSubPr>
                        <m:ctrlPr>
                          <a:rPr lang="zh-CN" altLang="zh-CN" sz="2000" b="1" i="1">
                            <a:solidFill>
                              <a:schemeClr val="tx1"/>
                            </a:solidFill>
                            <a:latin typeface="Cambria Math" panose="02040503050406030204" pitchFamily="18" charset="0"/>
                            <a:ea typeface="Cambria Math" panose="02040503050406030204" pitchFamily="18" charset="0"/>
                          </a:rPr>
                        </m:ctrlPr>
                      </m:sSubPr>
                      <m:e>
                        <m:r>
                          <a:rPr lang="en-US" altLang="zh-CN" sz="2000" b="1" i="1">
                            <a:solidFill>
                              <a:schemeClr val="tx1"/>
                            </a:solidFill>
                            <a:latin typeface="Cambria Math" panose="02040503050406030204" pitchFamily="18" charset="0"/>
                            <a:ea typeface="宋体" panose="02010600030101010101" pitchFamily="2" charset="-122"/>
                          </a:rPr>
                          <m:t>𝒔</m:t>
                        </m:r>
                      </m:e>
                      <m:sub>
                        <m:r>
                          <a:rPr lang="en-US" altLang="zh-CN" sz="2000" b="1" i="1">
                            <a:solidFill>
                              <a:schemeClr val="tx1"/>
                            </a:solidFill>
                            <a:latin typeface="Cambria Math" panose="02040503050406030204" pitchFamily="18" charset="0"/>
                            <a:ea typeface="宋体" panose="02010600030101010101" pitchFamily="2" charset="-122"/>
                          </a:rPr>
                          <m:t>𝒊</m:t>
                        </m:r>
                      </m:sub>
                    </m:sSub>
                    <m:r>
                      <a:rPr lang="en-US" altLang="zh-CN" sz="2000" b="1" i="1">
                        <a:solidFill>
                          <a:schemeClr val="tx1"/>
                        </a:solidFill>
                        <a:latin typeface="Cambria Math" panose="02040503050406030204" pitchFamily="18" charset="0"/>
                        <a:ea typeface="宋体" panose="02010600030101010101" pitchFamily="2" charset="-122"/>
                      </a:rPr>
                      <m:t>)=</m:t>
                    </m:r>
                  </m:oMath>
                </a14:m>
                <a:r>
                  <a:rPr lang="en-US" altLang="zh-CN" sz="2000" b="1"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0</a:t>
                </a:r>
              </a:p>
            </p:txBody>
          </p:sp>
        </mc:Choice>
        <mc:Fallback xmlns="">
          <p:sp>
            <p:nvSpPr>
              <p:cNvPr id="3" name="内容占位符 2">
                <a:extLst>
                  <a:ext uri="{FF2B5EF4-FFF2-40B4-BE49-F238E27FC236}">
                    <a16:creationId xmlns:a16="http://schemas.microsoft.com/office/drawing/2014/main" id="{FAA43BCC-C60C-44E6-A203-C635002B3E8F}"/>
                  </a:ext>
                </a:extLst>
              </p:cNvPr>
              <p:cNvSpPr>
                <a:spLocks noGrp="1" noRot="1" noChangeAspect="1" noMove="1" noResize="1" noEditPoints="1" noAdjustHandles="1" noChangeArrowheads="1" noChangeShapeType="1" noTextEdit="1"/>
              </p:cNvSpPr>
              <p:nvPr>
                <p:ph idx="1"/>
              </p:nvPr>
            </p:nvSpPr>
            <p:spPr>
              <a:xfrm>
                <a:off x="389100" y="1388758"/>
                <a:ext cx="11733049" cy="5406054"/>
              </a:xfrm>
              <a:blipFill>
                <a:blip r:embed="rId4"/>
                <a:stretch>
                  <a:fillRect l="-831" t="-902" r="-156"/>
                </a:stretch>
              </a:blipFill>
            </p:spPr>
            <p:txBody>
              <a:bodyPr/>
              <a:lstStyle/>
              <a:p>
                <a:r>
                  <a:rPr lang="zh-CN" altLang="en-US">
                    <a:noFill/>
                  </a:rPr>
                  <a:t> </a:t>
                </a:r>
              </a:p>
            </p:txBody>
          </p:sp>
        </mc:Fallback>
      </mc:AlternateContent>
      <p:graphicFrame>
        <p:nvGraphicFramePr>
          <p:cNvPr id="9" name="对象 8">
            <a:extLst>
              <a:ext uri="{FF2B5EF4-FFF2-40B4-BE49-F238E27FC236}">
                <a16:creationId xmlns:a16="http://schemas.microsoft.com/office/drawing/2014/main" id="{93FFBF4D-4ADF-45BD-9549-257E912570B6}"/>
              </a:ext>
            </a:extLst>
          </p:cNvPr>
          <p:cNvGraphicFramePr>
            <a:graphicFrameLocks noChangeAspect="1"/>
          </p:cNvGraphicFramePr>
          <p:nvPr/>
        </p:nvGraphicFramePr>
        <p:xfrm>
          <a:off x="0" y="457200"/>
          <a:ext cx="114300" cy="204788"/>
        </p:xfrm>
        <a:graphic>
          <a:graphicData uri="http://schemas.openxmlformats.org/presentationml/2006/ole">
            <mc:AlternateContent xmlns:mc="http://schemas.openxmlformats.org/markup-compatibility/2006">
              <mc:Choice xmlns:v="urn:schemas-microsoft-com:vml" Requires="v">
                <p:oleObj spid="_x0000_s39006" r:id="rId5" imgW="114201" imgH="203024" progId="Equation.3">
                  <p:embed/>
                </p:oleObj>
              </mc:Choice>
              <mc:Fallback>
                <p:oleObj r:id="rId5" imgW="114201" imgH="203024" progId="Equation.3">
                  <p:embed/>
                  <p:pic>
                    <p:nvPicPr>
                      <p:cNvPr id="9" name="对象 8">
                        <a:extLst>
                          <a:ext uri="{FF2B5EF4-FFF2-40B4-BE49-F238E27FC236}">
                            <a16:creationId xmlns:a16="http://schemas.microsoft.com/office/drawing/2014/main" id="{93FFBF4D-4ADF-45BD-9549-257E912570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57200"/>
                        <a:ext cx="114300"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a:extLst>
              <a:ext uri="{FF2B5EF4-FFF2-40B4-BE49-F238E27FC236}">
                <a16:creationId xmlns:a16="http://schemas.microsoft.com/office/drawing/2014/main" id="{D247028B-A983-4313-9D04-264BA6EBC0F7}"/>
              </a:ext>
            </a:extLst>
          </p:cNvPr>
          <p:cNvGraphicFramePr>
            <a:graphicFrameLocks noChangeAspect="1"/>
          </p:cNvGraphicFramePr>
          <p:nvPr/>
        </p:nvGraphicFramePr>
        <p:xfrm>
          <a:off x="0" y="457200"/>
          <a:ext cx="114300" cy="204788"/>
        </p:xfrm>
        <a:graphic>
          <a:graphicData uri="http://schemas.openxmlformats.org/presentationml/2006/ole">
            <mc:AlternateContent xmlns:mc="http://schemas.openxmlformats.org/markup-compatibility/2006">
              <mc:Choice xmlns:v="urn:schemas-microsoft-com:vml" Requires="v">
                <p:oleObj spid="_x0000_s39007" r:id="rId7" imgW="114201" imgH="203024" progId="Equation.2">
                  <p:embed/>
                </p:oleObj>
              </mc:Choice>
              <mc:Fallback>
                <p:oleObj r:id="rId7" imgW="114201" imgH="203024" progId="Equation.2">
                  <p:embed/>
                  <p:pic>
                    <p:nvPicPr>
                      <p:cNvPr id="5" name="对象 4">
                        <a:extLst>
                          <a:ext uri="{FF2B5EF4-FFF2-40B4-BE49-F238E27FC236}">
                            <a16:creationId xmlns:a16="http://schemas.microsoft.com/office/drawing/2014/main" id="{D247028B-A983-4313-9D04-264BA6EBC0F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457200"/>
                        <a:ext cx="114300"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5">
            <a:extLst>
              <a:ext uri="{FF2B5EF4-FFF2-40B4-BE49-F238E27FC236}">
                <a16:creationId xmlns:a16="http://schemas.microsoft.com/office/drawing/2014/main" id="{7979FFB9-20F3-4EE4-A00F-BDBC027352CE}"/>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471547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8A9E2-1718-4A1C-9BBC-6F0D26D4471A}"/>
              </a:ext>
            </a:extLst>
          </p:cNvPr>
          <p:cNvSpPr>
            <a:spLocks noGrp="1"/>
          </p:cNvSpPr>
          <p:nvPr>
            <p:ph type="title"/>
          </p:nvPr>
        </p:nvSpPr>
        <p:spPr>
          <a:xfrm>
            <a:off x="838200" y="183696"/>
            <a:ext cx="10515600" cy="1325563"/>
          </a:xfrm>
        </p:spPr>
        <p:txBody>
          <a:bodyPr>
            <a:normAutofit fontScale="90000"/>
          </a:bodyPr>
          <a:lstStyle/>
          <a:p>
            <a:pPr>
              <a:lnSpc>
                <a:spcPct val="100000"/>
              </a:lnSpc>
            </a:pPr>
            <a:r>
              <a:rPr lang="en-US" altLang="zh-CN" sz="4400" b="1" dirty="0">
                <a:solidFill>
                  <a:srgbClr val="0000FF"/>
                </a:solidFill>
                <a:effectLst/>
                <a:latin typeface="宋体" panose="02010600030101010101" pitchFamily="2" charset="-122"/>
                <a:ea typeface="宋体" panose="02010600030101010101" pitchFamily="2" charset="-122"/>
              </a:rPr>
              <a:t>3.</a:t>
            </a:r>
            <a:r>
              <a:rPr lang="zh-CN" altLang="en-US" sz="4400" b="1" dirty="0">
                <a:solidFill>
                  <a:srgbClr val="0000FF"/>
                </a:solidFill>
                <a:effectLst/>
                <a:latin typeface="黑体" panose="02010609060101010101" pitchFamily="49" charset="-122"/>
                <a:ea typeface="黑体" panose="02010609060101010101" pitchFamily="49" charset="-122"/>
              </a:rPr>
              <a:t>一个新的简化证据理论模型</a:t>
            </a:r>
            <a:br>
              <a:rPr lang="en-US" altLang="zh-CN" sz="4400" b="1" dirty="0">
                <a:solidFill>
                  <a:srgbClr val="0000FF"/>
                </a:solidFill>
                <a:effectLst/>
                <a:latin typeface="黑体" panose="02010609060101010101" pitchFamily="49" charset="-122"/>
                <a:ea typeface="黑体" panose="02010609060101010101" pitchFamily="49" charset="-122"/>
              </a:rPr>
            </a:br>
            <a:r>
              <a:rPr lang="en-US" altLang="zh-CN" sz="4400" b="1" dirty="0">
                <a:solidFill>
                  <a:srgbClr val="0000FF"/>
                </a:solidFill>
                <a:effectLst/>
                <a:latin typeface="黑体" panose="02010609060101010101" pitchFamily="49" charset="-122"/>
                <a:ea typeface="黑体" panose="02010609060101010101" pitchFamily="49" charset="-122"/>
              </a:rPr>
              <a:t>  ——</a:t>
            </a:r>
            <a:r>
              <a:rPr lang="zh-CN" altLang="en-US" sz="4400" b="1" dirty="0">
                <a:solidFill>
                  <a:srgbClr val="0000FF"/>
                </a:solidFill>
                <a:effectLst/>
                <a:latin typeface="黑体" panose="02010609060101010101" pitchFamily="49" charset="-122"/>
                <a:ea typeface="黑体" panose="02010609060101010101" pitchFamily="49" charset="-122"/>
              </a:rPr>
              <a:t>凸函数证据理论模型</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AA43BCC-C60C-44E6-A203-C635002B3E8F}"/>
                  </a:ext>
                </a:extLst>
              </p:cNvPr>
              <p:cNvSpPr>
                <a:spLocks noGrp="1"/>
              </p:cNvSpPr>
              <p:nvPr>
                <p:ph idx="1"/>
              </p:nvPr>
            </p:nvSpPr>
            <p:spPr>
              <a:xfrm>
                <a:off x="729275" y="1451946"/>
                <a:ext cx="11297625" cy="5406054"/>
              </a:xfrm>
            </p:spPr>
            <p:txBody>
              <a:bodyPr>
                <a:noAutofit/>
              </a:bodyPr>
              <a:lstStyle/>
              <a:p>
                <a:pPr marL="0" indent="0">
                  <a:lnSpc>
                    <a:spcPct val="100000"/>
                  </a:lnSpc>
                  <a:spcBef>
                    <a:spcPts val="600"/>
                  </a:spcBef>
                  <a:buNone/>
                </a:pPr>
                <a:r>
                  <a:rPr lang="zh-CN" altLang="en-US"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具有凸函数性质的简化证据理论模型</a:t>
                </a:r>
                <a:endParaRPr lang="en-US" altLang="zh-CN"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5000"/>
                  </a:lnSpc>
                  <a:spcBef>
                    <a:spcPts val="600"/>
                  </a:spcBef>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事实上</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提出的新综合函数 </a:t>
                </a:r>
                <a14:m>
                  <m:oMath xmlns:m="http://schemas.openxmlformats.org/officeDocument/2006/math">
                    <m:r>
                      <a:rPr lang="en-US" altLang="zh-CN" sz="2400" b="1" i="1" smtClean="0">
                        <a:latin typeface="Cambria Math" panose="02040503050406030204" pitchFamily="18" charset="0"/>
                        <a:ea typeface="宋体" panose="02010600030101010101" pitchFamily="2" charset="-122"/>
                      </a:rPr>
                      <m:t>𝒇</m:t>
                    </m:r>
                    <m:r>
                      <a:rPr lang="en-US" altLang="zh-CN" sz="2400" b="1" i="1" smtClean="0">
                        <a:latin typeface="Cambria Math" panose="02040503050406030204" pitchFamily="18" charset="0"/>
                        <a:ea typeface="宋体" panose="02010600030101010101" pitchFamily="2" charset="-122"/>
                      </a:rPr>
                      <m:t>(</m:t>
                    </m:r>
                    <m:sSub>
                      <m:sSubPr>
                        <m:ctrlPr>
                          <a:rPr lang="zh-CN" altLang="zh-CN" sz="2400" b="1" i="1">
                            <a:latin typeface="Cambria Math" panose="02040503050406030204" pitchFamily="18" charset="0"/>
                            <a:ea typeface="Cambria Math" panose="02040503050406030204" pitchFamily="18" charset="0"/>
                          </a:rPr>
                        </m:ctrlPr>
                      </m:sSubPr>
                      <m:e>
                        <m:r>
                          <a:rPr lang="en-US" altLang="zh-CN" sz="2400" b="1" i="1">
                            <a:latin typeface="Cambria Math" panose="02040503050406030204" pitchFamily="18" charset="0"/>
                            <a:ea typeface="宋体" panose="02010600030101010101" pitchFamily="2" charset="-122"/>
                          </a:rPr>
                          <m:t>𝝁</m:t>
                        </m:r>
                      </m:e>
                      <m:sub>
                        <m:r>
                          <a:rPr lang="en-US" altLang="zh-CN" sz="2400" b="1" i="1">
                            <a:latin typeface="Cambria Math" panose="02040503050406030204" pitchFamily="18" charset="0"/>
                            <a:ea typeface="宋体" panose="02010600030101010101" pitchFamily="2" charset="-122"/>
                          </a:rPr>
                          <m:t>𝟏</m:t>
                        </m:r>
                      </m:sub>
                    </m:sSub>
                    <m:r>
                      <a:rPr lang="en-US" altLang="zh-CN" sz="2400" b="1" i="1">
                        <a:latin typeface="Cambria Math" panose="02040503050406030204" pitchFamily="18" charset="0"/>
                        <a:ea typeface="宋体" panose="02010600030101010101" pitchFamily="2" charset="-122"/>
                      </a:rPr>
                      <m:t> , </m:t>
                    </m:r>
                    <m:sSub>
                      <m:sSubPr>
                        <m:ctrlPr>
                          <a:rPr lang="zh-CN" altLang="zh-CN" sz="2400" b="1" i="1">
                            <a:latin typeface="Cambria Math" panose="02040503050406030204" pitchFamily="18" charset="0"/>
                            <a:ea typeface="Cambria Math" panose="02040503050406030204" pitchFamily="18" charset="0"/>
                          </a:rPr>
                        </m:ctrlPr>
                      </m:sSubPr>
                      <m:e>
                        <m:r>
                          <a:rPr lang="en-US" altLang="zh-CN" sz="2400" b="1" i="1">
                            <a:latin typeface="Cambria Math" panose="02040503050406030204" pitchFamily="18" charset="0"/>
                            <a:ea typeface="宋体" panose="02010600030101010101" pitchFamily="2" charset="-122"/>
                          </a:rPr>
                          <m:t>𝝁</m:t>
                        </m:r>
                      </m:e>
                      <m:sub>
                        <m:r>
                          <a:rPr lang="en-US" altLang="zh-CN" sz="2400" b="1" i="1">
                            <a:latin typeface="Cambria Math" panose="02040503050406030204" pitchFamily="18" charset="0"/>
                            <a:ea typeface="宋体" panose="02010600030101010101" pitchFamily="2" charset="-122"/>
                          </a:rPr>
                          <m:t>𝟐</m:t>
                        </m:r>
                      </m:sub>
                    </m:sSub>
                    <m:r>
                      <a:rPr lang="en-US" altLang="zh-CN" sz="2400" b="1" i="1">
                        <a:latin typeface="Cambria Math" panose="02040503050406030204" pitchFamily="18" charset="0"/>
                        <a:ea typeface="宋体" panose="02010600030101010101" pitchFamily="2" charset="-122"/>
                      </a:rPr>
                      <m:t>)</m:t>
                    </m:r>
                  </m:oMath>
                </a14:m>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将找出有序命题集中</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最有可能成立（或最有可能为真）之命题的序号</a:t>
                </a:r>
                <a:r>
                  <a:rPr lang="en-US" altLang="zh-CN"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g</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，当一命题之序号与</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g</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之差的绝对值越小时，该命题的不确定性值与序号为</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g</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的命题的不确定性值就越接近。</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5000"/>
                  </a:lnSpc>
                  <a:spcBef>
                    <a:spcPts val="600"/>
                  </a:spcBef>
                </a:pP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应用这个新定义的综合函数于引言中的例</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1</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和例</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2</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，分别得到新的综合结果分别是：</a:t>
                </a:r>
              </a:p>
              <a:p>
                <a:pPr marL="45085" indent="0" algn="just">
                  <a:lnSpc>
                    <a:spcPct val="100000"/>
                  </a:lnSpc>
                  <a:spcBef>
                    <a:spcPts val="600"/>
                  </a:spcBef>
                  <a:buNone/>
                </a:pPr>
                <a:r>
                  <a:rPr lang="zh-CN" altLang="zh-CN"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0.0325</a:t>
                </a:r>
                <a:r>
                  <a:rPr lang="zh-CN" altLang="zh-CN"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0.585</a:t>
                </a:r>
                <a:r>
                  <a:rPr lang="zh-CN" altLang="zh-CN"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0.1625</a:t>
                </a:r>
                <a:r>
                  <a:rPr lang="zh-CN" altLang="zh-CN"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0.13</a:t>
                </a:r>
                <a:r>
                  <a:rPr lang="zh-CN" altLang="zh-CN"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vs </a:t>
                </a:r>
                <a:r>
                  <a:rPr lang="zh-CN" altLang="en-US" sz="2400" b="1"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0.0325</a:t>
                </a:r>
                <a:r>
                  <a:rPr lang="zh-CN" altLang="en-US" sz="2400" b="1"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0.353</a:t>
                </a:r>
                <a:r>
                  <a:rPr lang="zh-CN" altLang="en-US" sz="2400" b="1"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0.0325</a:t>
                </a:r>
                <a:r>
                  <a:rPr lang="zh-CN" altLang="en-US" sz="2400" b="1"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0.353</a:t>
                </a:r>
                <a:r>
                  <a:rPr lang="zh-CN" altLang="en-US" sz="2400" b="1"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a:t>
                </a:r>
              </a:p>
              <a:p>
                <a:pPr marL="0" indent="0" algn="just">
                  <a:lnSpc>
                    <a:spcPct val="100000"/>
                  </a:lnSpc>
                  <a:spcBef>
                    <a:spcPts val="600"/>
                  </a:spcBef>
                  <a:buNone/>
                </a:pPr>
                <a:r>
                  <a:rPr lang="zh-CN" altLang="zh-CN"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0.05</a:t>
                </a:r>
                <a:r>
                  <a:rPr lang="zh-CN" altLang="zh-CN"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  0.6833334</a:t>
                </a:r>
                <a:r>
                  <a:rPr lang="zh-CN" altLang="zh-CN"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  0.2333333</a:t>
                </a:r>
                <a:r>
                  <a:rPr lang="zh-CN" altLang="zh-CN"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 0.0333333</a:t>
                </a:r>
                <a:r>
                  <a:rPr lang="zh-CN" altLang="zh-CN"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vs </a:t>
                </a:r>
                <a:r>
                  <a:rPr lang="zh-CN" altLang="en-US" sz="2400" b="1"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无法计算</a:t>
                </a:r>
                <a:endParaRPr lang="en-US" altLang="zh-CN" sz="2400" b="1"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0" indent="0" algn="just">
                  <a:lnSpc>
                    <a:spcPct val="100000"/>
                  </a:lnSpc>
                  <a:spcBef>
                    <a:spcPts val="600"/>
                  </a:spcBef>
                  <a:buNone/>
                </a:pPr>
                <a:endParaRPr lang="en-US" altLang="zh-CN" sz="2400" dirty="0">
                  <a:effectLst/>
                  <a:latin typeface="Times New Roman" panose="02020603050405020304" pitchFamily="18" charset="0"/>
                  <a:ea typeface="黑体" panose="02010609060101010101" pitchFamily="49" charset="-122"/>
                  <a:cs typeface="Times New Roman" panose="02020603050405020304" pitchFamily="18" charset="0"/>
                </a:endParaRPr>
              </a:p>
              <a:p>
                <a:pPr marL="0" indent="0" algn="just">
                  <a:lnSpc>
                    <a:spcPct val="100000"/>
                  </a:lnSpc>
                  <a:spcBef>
                    <a:spcPts val="600"/>
                  </a:spcBef>
                  <a:buNone/>
                </a:pPr>
                <a:r>
                  <a:rPr lang="zh-CN" altLang="zh-CN" sz="2400" dirty="0">
                    <a:effectLst/>
                    <a:latin typeface="Times New Roman" panose="02020603050405020304" pitchFamily="18" charset="0"/>
                    <a:ea typeface="黑体" panose="02010609060101010101" pitchFamily="49" charset="-122"/>
                    <a:cs typeface="Times New Roman" panose="02020603050405020304" pitchFamily="18" charset="0"/>
                  </a:rPr>
                  <a:t>面向有序命题类问题构造的新综合函数，</a:t>
                </a:r>
                <a:r>
                  <a:rPr lang="zh-CN" altLang="zh-CN" sz="2400" dirty="0">
                    <a:solidFill>
                      <a:srgbClr val="FF0000"/>
                    </a:solidFill>
                    <a:effectLst/>
                    <a:latin typeface="Times New Roman" panose="02020603050405020304" pitchFamily="18" charset="0"/>
                    <a:ea typeface="黑体" panose="02010609060101010101" pitchFamily="49" charset="-122"/>
                    <a:cs typeface="Times New Roman" panose="02020603050405020304" pitchFamily="18" charset="0"/>
                  </a:rPr>
                  <a:t>有效解决了有序命题类问题</a:t>
                </a:r>
                <a:r>
                  <a:rPr lang="zh-CN" altLang="zh-CN" sz="2400" dirty="0">
                    <a:effectLst/>
                    <a:latin typeface="Times New Roman" panose="02020603050405020304" pitchFamily="18" charset="0"/>
                    <a:ea typeface="黑体" panose="02010609060101010101" pitchFamily="49" charset="-122"/>
                    <a:cs typeface="Times New Roman" panose="02020603050405020304" pitchFamily="18" charset="0"/>
                  </a:rPr>
                  <a:t>。实际验证还表明：对有序命题类且满足</a:t>
                </a:r>
                <a:r>
                  <a:rPr lang="en-US" altLang="zh-CN" sz="2400" b="1" dirty="0" err="1">
                    <a:effectLst/>
                    <a:latin typeface="Times New Roman" panose="02020603050405020304" pitchFamily="18" charset="0"/>
                    <a:ea typeface="黑体" panose="02010609060101010101" pitchFamily="49" charset="-122"/>
                  </a:rPr>
                  <a:t>MES1</a:t>
                </a:r>
                <a:r>
                  <a:rPr lang="zh-CN" altLang="zh-CN" sz="2400" dirty="0">
                    <a:effectLst/>
                    <a:latin typeface="Times New Roman" panose="02020603050405020304" pitchFamily="18" charset="0"/>
                    <a:ea typeface="黑体" panose="02010609060101010101" pitchFamily="49" charset="-122"/>
                    <a:cs typeface="Times New Roman" panose="02020603050405020304" pitchFamily="18" charset="0"/>
                  </a:rPr>
                  <a:t>的简化证据理论和一般证据理论模型的综合条件的领域问题，与</a:t>
                </a:r>
                <a:r>
                  <a:rPr lang="en-US" altLang="zh-CN" sz="2400" b="1" dirty="0" err="1">
                    <a:effectLst/>
                    <a:latin typeface="Times New Roman" panose="02020603050405020304" pitchFamily="18" charset="0"/>
                    <a:ea typeface="黑体" panose="02010609060101010101" pitchFamily="49" charset="-122"/>
                  </a:rPr>
                  <a:t>MES1</a:t>
                </a:r>
                <a:r>
                  <a:rPr lang="zh-CN" altLang="zh-CN" sz="2400" dirty="0">
                    <a:effectLst/>
                    <a:latin typeface="Times New Roman" panose="02020603050405020304" pitchFamily="18" charset="0"/>
                    <a:ea typeface="黑体" panose="02010609060101010101" pitchFamily="49" charset="-122"/>
                    <a:cs typeface="Times New Roman" panose="02020603050405020304" pitchFamily="18" charset="0"/>
                  </a:rPr>
                  <a:t>的简化证据理论和一般证据理论模型相比，</a:t>
                </a:r>
                <a:r>
                  <a:rPr lang="zh-CN" altLang="zh-CN" sz="2400" dirty="0">
                    <a:solidFill>
                      <a:srgbClr val="FF0000"/>
                    </a:solidFill>
                    <a:effectLst/>
                    <a:latin typeface="Times New Roman" panose="02020603050405020304" pitchFamily="18" charset="0"/>
                    <a:ea typeface="黑体" panose="02010609060101010101" pitchFamily="49" charset="-122"/>
                    <a:cs typeface="Times New Roman" panose="02020603050405020304" pitchFamily="18" charset="0"/>
                  </a:rPr>
                  <a:t>这个新综合函数得到的综合结果不仅更合理，而且与领域专家所给出的结论之间有着更好的吻合</a:t>
                </a:r>
                <a:r>
                  <a:rPr lang="zh-CN" altLang="zh-CN" sz="2400" dirty="0">
                    <a:effectLst/>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b="1"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0" indent="0" algn="just">
                  <a:lnSpc>
                    <a:spcPct val="100000"/>
                  </a:lnSpc>
                  <a:spcBef>
                    <a:spcPts val="600"/>
                  </a:spcBef>
                  <a:buNone/>
                </a:pP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gn="just">
                  <a:lnSpc>
                    <a:spcPct val="100000"/>
                  </a:lnSpc>
                  <a:spcBef>
                    <a:spcPts val="600"/>
                  </a:spcBef>
                  <a:buNone/>
                </a:pPr>
                <a:endPar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25000"/>
                  </a:lnSpc>
                  <a:spcBef>
                    <a:spcPts val="600"/>
                  </a:spcBef>
                  <a:buNone/>
                </a:pPr>
                <a:endParaRPr lang="en-US" altLang="zh-CN" sz="2400" b="1"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FAA43BCC-C60C-44E6-A203-C635002B3E8F}"/>
                  </a:ext>
                </a:extLst>
              </p:cNvPr>
              <p:cNvSpPr>
                <a:spLocks noGrp="1" noRot="1" noChangeAspect="1" noMove="1" noResize="1" noEditPoints="1" noAdjustHandles="1" noChangeArrowheads="1" noChangeShapeType="1" noTextEdit="1"/>
              </p:cNvSpPr>
              <p:nvPr>
                <p:ph idx="1"/>
              </p:nvPr>
            </p:nvSpPr>
            <p:spPr>
              <a:xfrm>
                <a:off x="729275" y="1451946"/>
                <a:ext cx="11297625" cy="5406054"/>
              </a:xfrm>
              <a:blipFill>
                <a:blip r:embed="rId4"/>
                <a:stretch>
                  <a:fillRect l="-863" t="-902" r="-1619" b="-338"/>
                </a:stretch>
              </a:blipFill>
            </p:spPr>
            <p:txBody>
              <a:bodyPr/>
              <a:lstStyle/>
              <a:p>
                <a:r>
                  <a:rPr lang="zh-CN" altLang="en-US">
                    <a:noFill/>
                  </a:rPr>
                  <a:t> </a:t>
                </a:r>
              </a:p>
            </p:txBody>
          </p:sp>
        </mc:Fallback>
      </mc:AlternateContent>
      <p:graphicFrame>
        <p:nvGraphicFramePr>
          <p:cNvPr id="9" name="对象 8">
            <a:extLst>
              <a:ext uri="{FF2B5EF4-FFF2-40B4-BE49-F238E27FC236}">
                <a16:creationId xmlns:a16="http://schemas.microsoft.com/office/drawing/2014/main" id="{93FFBF4D-4ADF-45BD-9549-257E912570B6}"/>
              </a:ext>
            </a:extLst>
          </p:cNvPr>
          <p:cNvGraphicFramePr>
            <a:graphicFrameLocks noChangeAspect="1"/>
          </p:cNvGraphicFramePr>
          <p:nvPr/>
        </p:nvGraphicFramePr>
        <p:xfrm>
          <a:off x="0" y="457200"/>
          <a:ext cx="114300" cy="204788"/>
        </p:xfrm>
        <a:graphic>
          <a:graphicData uri="http://schemas.openxmlformats.org/presentationml/2006/ole">
            <mc:AlternateContent xmlns:mc="http://schemas.openxmlformats.org/markup-compatibility/2006">
              <mc:Choice xmlns:v="urn:schemas-microsoft-com:vml" Requires="v">
                <p:oleObj spid="_x0000_s40018" r:id="rId5" imgW="114201" imgH="203024" progId="Equation.3">
                  <p:embed/>
                </p:oleObj>
              </mc:Choice>
              <mc:Fallback>
                <p:oleObj r:id="rId5" imgW="114201" imgH="203024" progId="Equation.3">
                  <p:embed/>
                  <p:pic>
                    <p:nvPicPr>
                      <p:cNvPr id="9" name="对象 8">
                        <a:extLst>
                          <a:ext uri="{FF2B5EF4-FFF2-40B4-BE49-F238E27FC236}">
                            <a16:creationId xmlns:a16="http://schemas.microsoft.com/office/drawing/2014/main" id="{93FFBF4D-4ADF-45BD-9549-257E912570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57200"/>
                        <a:ext cx="114300"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a:extLst>
              <a:ext uri="{FF2B5EF4-FFF2-40B4-BE49-F238E27FC236}">
                <a16:creationId xmlns:a16="http://schemas.microsoft.com/office/drawing/2014/main" id="{D247028B-A983-4313-9D04-264BA6EBC0F7}"/>
              </a:ext>
            </a:extLst>
          </p:cNvPr>
          <p:cNvGraphicFramePr>
            <a:graphicFrameLocks noChangeAspect="1"/>
          </p:cNvGraphicFramePr>
          <p:nvPr/>
        </p:nvGraphicFramePr>
        <p:xfrm>
          <a:off x="0" y="457200"/>
          <a:ext cx="114300" cy="204788"/>
        </p:xfrm>
        <a:graphic>
          <a:graphicData uri="http://schemas.openxmlformats.org/presentationml/2006/ole">
            <mc:AlternateContent xmlns:mc="http://schemas.openxmlformats.org/markup-compatibility/2006">
              <mc:Choice xmlns:v="urn:schemas-microsoft-com:vml" Requires="v">
                <p:oleObj spid="_x0000_s40019" r:id="rId7" imgW="114201" imgH="203024" progId="Equation.2">
                  <p:embed/>
                </p:oleObj>
              </mc:Choice>
              <mc:Fallback>
                <p:oleObj r:id="rId7" imgW="114201" imgH="203024" progId="Equation.2">
                  <p:embed/>
                  <p:pic>
                    <p:nvPicPr>
                      <p:cNvPr id="5" name="对象 4">
                        <a:extLst>
                          <a:ext uri="{FF2B5EF4-FFF2-40B4-BE49-F238E27FC236}">
                            <a16:creationId xmlns:a16="http://schemas.microsoft.com/office/drawing/2014/main" id="{D247028B-A983-4313-9D04-264BA6EBC0F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457200"/>
                        <a:ext cx="114300"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932204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8A9E2-1718-4A1C-9BBC-6F0D26D4471A}"/>
              </a:ext>
            </a:extLst>
          </p:cNvPr>
          <p:cNvSpPr>
            <a:spLocks noGrp="1"/>
          </p:cNvSpPr>
          <p:nvPr>
            <p:ph type="title"/>
          </p:nvPr>
        </p:nvSpPr>
        <p:spPr>
          <a:xfrm>
            <a:off x="838200" y="183696"/>
            <a:ext cx="10515600" cy="1325563"/>
          </a:xfrm>
        </p:spPr>
        <p:txBody>
          <a:bodyPr>
            <a:normAutofit fontScale="90000"/>
          </a:bodyPr>
          <a:lstStyle/>
          <a:p>
            <a:pPr>
              <a:lnSpc>
                <a:spcPct val="100000"/>
              </a:lnSpc>
            </a:pPr>
            <a:r>
              <a:rPr lang="en-US" altLang="zh-CN" sz="4400" b="1" dirty="0">
                <a:solidFill>
                  <a:srgbClr val="0000FF"/>
                </a:solidFill>
                <a:effectLst/>
                <a:latin typeface="宋体" panose="02010600030101010101" pitchFamily="2" charset="-122"/>
                <a:ea typeface="宋体" panose="02010600030101010101" pitchFamily="2" charset="-122"/>
              </a:rPr>
              <a:t>3.</a:t>
            </a:r>
            <a:r>
              <a:rPr lang="zh-CN" altLang="en-US" sz="4400" b="1" dirty="0">
                <a:solidFill>
                  <a:srgbClr val="0000FF"/>
                </a:solidFill>
                <a:effectLst/>
                <a:latin typeface="黑体" panose="02010609060101010101" pitchFamily="49" charset="-122"/>
                <a:ea typeface="黑体" panose="02010609060101010101" pitchFamily="49" charset="-122"/>
              </a:rPr>
              <a:t>一个新的简化证据理论模型</a:t>
            </a:r>
            <a:br>
              <a:rPr lang="en-US" altLang="zh-CN" sz="4400" b="1" dirty="0">
                <a:solidFill>
                  <a:srgbClr val="0000FF"/>
                </a:solidFill>
                <a:effectLst/>
                <a:latin typeface="黑体" panose="02010609060101010101" pitchFamily="49" charset="-122"/>
                <a:ea typeface="黑体" panose="02010609060101010101" pitchFamily="49" charset="-122"/>
              </a:rPr>
            </a:br>
            <a:r>
              <a:rPr lang="en-US" altLang="zh-CN" sz="4400" b="1" dirty="0">
                <a:solidFill>
                  <a:srgbClr val="0000FF"/>
                </a:solidFill>
                <a:effectLst/>
                <a:latin typeface="黑体" panose="02010609060101010101" pitchFamily="49" charset="-122"/>
                <a:ea typeface="黑体" panose="02010609060101010101" pitchFamily="49" charset="-122"/>
              </a:rPr>
              <a:t>  ——</a:t>
            </a:r>
            <a:r>
              <a:rPr lang="zh-CN" altLang="en-US" sz="4400" b="1" dirty="0">
                <a:solidFill>
                  <a:srgbClr val="0000FF"/>
                </a:solidFill>
                <a:effectLst/>
                <a:latin typeface="黑体" panose="02010609060101010101" pitchFamily="49" charset="-122"/>
                <a:ea typeface="黑体" panose="02010609060101010101" pitchFamily="49" charset="-122"/>
              </a:rPr>
              <a:t>凸函数证据理论模型</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AA43BCC-C60C-44E6-A203-C635002B3E8F}"/>
                  </a:ext>
                </a:extLst>
              </p:cNvPr>
              <p:cNvSpPr>
                <a:spLocks noGrp="1"/>
              </p:cNvSpPr>
              <p:nvPr>
                <p:ph idx="1"/>
              </p:nvPr>
            </p:nvSpPr>
            <p:spPr>
              <a:xfrm>
                <a:off x="729275" y="1451946"/>
                <a:ext cx="11400380" cy="5406054"/>
              </a:xfrm>
            </p:spPr>
            <p:txBody>
              <a:bodyPr>
                <a:noAutofit/>
              </a:bodyPr>
              <a:lstStyle/>
              <a:p>
                <a:pPr marL="0" indent="0">
                  <a:lnSpc>
                    <a:spcPct val="100000"/>
                  </a:lnSpc>
                  <a:spcBef>
                    <a:spcPts val="600"/>
                  </a:spcBef>
                  <a:buNone/>
                </a:pPr>
                <a:r>
                  <a:rPr lang="zh-CN" altLang="en-US"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具有凸函数性质的简化证据理论模型的分析</a:t>
                </a:r>
                <a:endParaRPr lang="en-US" altLang="zh-CN"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00000"/>
                  </a:lnSpc>
                  <a:spcBef>
                    <a:spcPts val="600"/>
                  </a:spcBef>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新综合函数中的</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g</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的公式为：</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gn="just">
                  <a:lnSpc>
                    <a:spcPct val="100000"/>
                  </a:lnSpc>
                  <a:spcBef>
                    <a:spcPts val="600"/>
                  </a:spcBef>
                  <a:buNone/>
                </a:pPr>
                <a14:m>
                  <m:oMathPara xmlns:m="http://schemas.openxmlformats.org/officeDocument/2006/math">
                    <m:oMathParaPr>
                      <m:jc m:val="centerGroup"/>
                    </m:oMathParaPr>
                    <m:oMath xmlns:m="http://schemas.openxmlformats.org/officeDocument/2006/math">
                      <m:r>
                        <a:rPr lang="en-US" altLang="zh-CN" sz="2400" b="1" i="1" smtClean="0">
                          <a:solidFill>
                            <a:schemeClr val="tx1"/>
                          </a:solidFill>
                          <a:effectLst/>
                          <a:latin typeface="Cambria Math" panose="02040503050406030204" pitchFamily="18" charset="0"/>
                          <a:ea typeface="宋体" panose="02010600030101010101" pitchFamily="2" charset="-122"/>
                        </a:rPr>
                        <m:t>𝒈</m:t>
                      </m:r>
                      <m:r>
                        <a:rPr lang="en-US" altLang="zh-CN" sz="2400" b="1" i="1" smtClean="0">
                          <a:solidFill>
                            <a:schemeClr val="tx1"/>
                          </a:solidFill>
                          <a:effectLst/>
                          <a:latin typeface="Cambria Math" panose="02040503050406030204" pitchFamily="18" charset="0"/>
                          <a:ea typeface="宋体" panose="02010600030101010101" pitchFamily="2" charset="-122"/>
                        </a:rPr>
                        <m:t>=</m:t>
                      </m:r>
                      <m:d>
                        <m:dPr>
                          <m:begChr m:val="⌊"/>
                          <m:endChr m:val="⌋"/>
                          <m:ctrlPr>
                            <a:rPr lang="en-US" altLang="zh-CN" sz="2400" b="1" i="1" smtClean="0">
                              <a:solidFill>
                                <a:schemeClr val="tx1"/>
                              </a:solidFill>
                              <a:effectLst/>
                              <a:latin typeface="Cambria Math" panose="02040503050406030204" pitchFamily="18" charset="0"/>
                              <a:ea typeface="宋体" panose="02010600030101010101" pitchFamily="2" charset="-122"/>
                            </a:rPr>
                          </m:ctrlPr>
                        </m:dPr>
                        <m:e>
                          <m:nary>
                            <m:naryPr>
                              <m:chr m:val="∑"/>
                              <m:limLoc m:val="subSup"/>
                              <m:supHide m:val="on"/>
                              <m:ctrlPr>
                                <a:rPr lang="en-US" altLang="zh-CN" sz="2400" b="1" i="1">
                                  <a:solidFill>
                                    <a:schemeClr val="tx1"/>
                                  </a:solidFill>
                                  <a:latin typeface="Cambria Math" panose="02040503050406030204" pitchFamily="18" charset="0"/>
                                  <a:ea typeface="Cambria Math" panose="02040503050406030204" pitchFamily="18" charset="0"/>
                                </a:rPr>
                              </m:ctrlPr>
                            </m:naryPr>
                            <m:sub>
                              <m:r>
                                <m:rPr>
                                  <m:brk m:alnAt="9"/>
                                </m:rPr>
                                <a:rPr lang="en-US" altLang="zh-CN" sz="2400" b="1" i="1">
                                  <a:solidFill>
                                    <a:schemeClr val="tx1"/>
                                  </a:solidFill>
                                  <a:latin typeface="Cambria Math" panose="02040503050406030204" pitchFamily="18" charset="0"/>
                                  <a:ea typeface="Cambria Math" panose="02040503050406030204" pitchFamily="18" charset="0"/>
                                </a:rPr>
                                <m:t>𝟏</m:t>
                              </m:r>
                              <m:r>
                                <a:rPr lang="en-US" altLang="zh-CN" sz="2400" b="1" i="1">
                                  <a:solidFill>
                                    <a:schemeClr val="tx1"/>
                                  </a:solidFill>
                                  <a:latin typeface="Cambria Math" panose="02040503050406030204" pitchFamily="18" charset="0"/>
                                  <a:ea typeface="Cambria Math" panose="02040503050406030204" pitchFamily="18" charset="0"/>
                                </a:rPr>
                                <m:t>≤</m:t>
                              </m:r>
                              <m:r>
                                <a:rPr lang="en-US" altLang="zh-CN" sz="2400" b="1" i="1">
                                  <a:solidFill>
                                    <a:schemeClr val="tx1"/>
                                  </a:solidFill>
                                  <a:latin typeface="Cambria Math" panose="02040503050406030204" pitchFamily="18" charset="0"/>
                                  <a:ea typeface="Cambria Math" panose="02040503050406030204" pitchFamily="18" charset="0"/>
                                </a:rPr>
                                <m:t>𝒊</m:t>
                              </m:r>
                              <m:r>
                                <a:rPr lang="en-US" altLang="zh-CN" sz="2400" b="1" i="1">
                                  <a:solidFill>
                                    <a:schemeClr val="tx1"/>
                                  </a:solidFill>
                                  <a:latin typeface="Cambria Math" panose="02040503050406030204" pitchFamily="18" charset="0"/>
                                  <a:ea typeface="Cambria Math" panose="02040503050406030204" pitchFamily="18" charset="0"/>
                                </a:rPr>
                                <m:t>≤</m:t>
                              </m:r>
                              <m:r>
                                <a:rPr lang="en-US" altLang="zh-CN" sz="2400" b="1" i="1">
                                  <a:solidFill>
                                    <a:schemeClr val="tx1"/>
                                  </a:solidFill>
                                  <a:latin typeface="Cambria Math" panose="02040503050406030204" pitchFamily="18" charset="0"/>
                                  <a:ea typeface="Cambria Math" panose="02040503050406030204" pitchFamily="18" charset="0"/>
                                </a:rPr>
                                <m:t>𝒏</m:t>
                              </m:r>
                            </m:sub>
                            <m:sup/>
                            <m:e>
                              <m:d>
                                <m:dPr>
                                  <m:begChr m:val="{"/>
                                  <m:endChr m:val="}"/>
                                  <m:ctrlPr>
                                    <a:rPr lang="en-US" altLang="zh-CN" sz="2400" b="1" i="1">
                                      <a:solidFill>
                                        <a:schemeClr val="tx1"/>
                                      </a:solidFill>
                                      <a:latin typeface="Cambria Math" panose="02040503050406030204" pitchFamily="18" charset="0"/>
                                      <a:ea typeface="Cambria Math" panose="02040503050406030204" pitchFamily="18" charset="0"/>
                                    </a:rPr>
                                  </m:ctrlPr>
                                </m:dPr>
                                <m:e>
                                  <m:f>
                                    <m:fPr>
                                      <m:ctrlPr>
                                        <a:rPr lang="en-US" altLang="zh-CN" sz="2400" b="1" i="1">
                                          <a:latin typeface="Cambria Math" panose="02040503050406030204" pitchFamily="18" charset="0"/>
                                          <a:ea typeface="Cambria Math" panose="02040503050406030204" pitchFamily="18" charset="0"/>
                                        </a:rPr>
                                      </m:ctrlPr>
                                    </m:fPr>
                                    <m:num>
                                      <m:r>
                                        <a:rPr lang="en-US" altLang="zh-CN" sz="2400" b="1" i="1">
                                          <a:latin typeface="Cambria Math" panose="02040503050406030204" pitchFamily="18" charset="0"/>
                                          <a:ea typeface="Cambria Math" panose="02040503050406030204" pitchFamily="18" charset="0"/>
                                        </a:rPr>
                                        <m:t>𝟏</m:t>
                                      </m:r>
                                    </m:num>
                                    <m:den>
                                      <m:r>
                                        <a:rPr lang="en-US" altLang="zh-CN" sz="2400" b="1" i="1">
                                          <a:latin typeface="Cambria Math" panose="02040503050406030204" pitchFamily="18" charset="0"/>
                                          <a:ea typeface="Cambria Math" panose="02040503050406030204" pitchFamily="18" charset="0"/>
                                        </a:rPr>
                                        <m:t>𝟐</m:t>
                                      </m:r>
                                    </m:den>
                                  </m:f>
                                  <m:r>
                                    <a:rPr lang="en-US" altLang="zh-CN" sz="2400" b="1" i="1">
                                      <a:latin typeface="Cambria Math" panose="02040503050406030204" pitchFamily="18" charset="0"/>
                                      <a:ea typeface="Cambria Math" panose="02040503050406030204" pitchFamily="18" charset="0"/>
                                    </a:rPr>
                                    <m:t>×</m:t>
                                  </m:r>
                                  <m:sSub>
                                    <m:sSubPr>
                                      <m:ctrlPr>
                                        <a:rPr lang="zh-CN" altLang="zh-CN" sz="2400" b="1" i="1">
                                          <a:solidFill>
                                            <a:schemeClr val="tx1"/>
                                          </a:solidFill>
                                          <a:latin typeface="Cambria Math" panose="02040503050406030204" pitchFamily="18" charset="0"/>
                                          <a:ea typeface="Cambria Math" panose="02040503050406030204" pitchFamily="18" charset="0"/>
                                        </a:rPr>
                                      </m:ctrlPr>
                                    </m:sSubPr>
                                    <m:e>
                                      <m:r>
                                        <a:rPr lang="en-US" altLang="zh-CN" sz="2400" b="1" i="1">
                                          <a:solidFill>
                                            <a:schemeClr val="tx1"/>
                                          </a:solidFill>
                                          <a:latin typeface="Cambria Math" panose="02040503050406030204" pitchFamily="18" charset="0"/>
                                          <a:ea typeface="宋体" panose="02010600030101010101" pitchFamily="2" charset="-122"/>
                                        </a:rPr>
                                        <m:t>𝝁</m:t>
                                      </m:r>
                                    </m:e>
                                    <m:sub>
                                      <m:r>
                                        <a:rPr lang="en-US" altLang="zh-CN" sz="2400" b="1" i="1">
                                          <a:solidFill>
                                            <a:schemeClr val="tx1"/>
                                          </a:solidFill>
                                          <a:latin typeface="Cambria Math" panose="02040503050406030204" pitchFamily="18" charset="0"/>
                                          <a:ea typeface="宋体" panose="02010600030101010101" pitchFamily="2" charset="-122"/>
                                        </a:rPr>
                                        <m:t>𝟏</m:t>
                                      </m:r>
                                    </m:sub>
                                  </m:sSub>
                                  <m:d>
                                    <m:dPr>
                                      <m:ctrlPr>
                                        <a:rPr lang="en-US" altLang="zh-CN" sz="2400" b="1" i="1">
                                          <a:solidFill>
                                            <a:schemeClr val="tx1"/>
                                          </a:solidFill>
                                          <a:latin typeface="Cambria Math" panose="02040503050406030204" pitchFamily="18" charset="0"/>
                                          <a:ea typeface="宋体" panose="02010600030101010101" pitchFamily="2" charset="-122"/>
                                        </a:rPr>
                                      </m:ctrlPr>
                                    </m:dPr>
                                    <m:e>
                                      <m:sSub>
                                        <m:sSubPr>
                                          <m:ctrlPr>
                                            <a:rPr lang="zh-CN" altLang="zh-CN" sz="2400" b="1" i="1">
                                              <a:solidFill>
                                                <a:schemeClr val="tx1"/>
                                              </a:solidFill>
                                              <a:latin typeface="Cambria Math" panose="02040503050406030204" pitchFamily="18" charset="0"/>
                                              <a:ea typeface="Cambria Math" panose="02040503050406030204" pitchFamily="18" charset="0"/>
                                            </a:rPr>
                                          </m:ctrlPr>
                                        </m:sSubPr>
                                        <m:e>
                                          <m:r>
                                            <a:rPr lang="en-US" altLang="zh-CN" sz="2400" b="1" i="1">
                                              <a:solidFill>
                                                <a:schemeClr val="tx1"/>
                                              </a:solidFill>
                                              <a:latin typeface="Cambria Math" panose="02040503050406030204" pitchFamily="18" charset="0"/>
                                              <a:ea typeface="宋体" panose="02010600030101010101" pitchFamily="2" charset="-122"/>
                                            </a:rPr>
                                            <m:t>𝒔</m:t>
                                          </m:r>
                                        </m:e>
                                        <m:sub>
                                          <m:r>
                                            <a:rPr lang="en-US" altLang="zh-CN" sz="2400" b="1" i="1">
                                              <a:solidFill>
                                                <a:schemeClr val="tx1"/>
                                              </a:solidFill>
                                              <a:latin typeface="Cambria Math" panose="02040503050406030204" pitchFamily="18" charset="0"/>
                                              <a:ea typeface="宋体" panose="02010600030101010101" pitchFamily="2" charset="-122"/>
                                            </a:rPr>
                                            <m:t>𝒊</m:t>
                                          </m:r>
                                        </m:sub>
                                      </m:sSub>
                                    </m:e>
                                  </m:d>
                                  <m:d>
                                    <m:dPr>
                                      <m:begChr m:val="["/>
                                      <m:endChr m:val="]"/>
                                      <m:ctrlPr>
                                        <a:rPr lang="en-US" altLang="zh-CN" sz="2400" b="1" i="1">
                                          <a:solidFill>
                                            <a:schemeClr val="tx1"/>
                                          </a:solidFill>
                                          <a:latin typeface="Cambria Math" panose="02040503050406030204" pitchFamily="18" charset="0"/>
                                          <a:ea typeface="宋体" panose="02010600030101010101" pitchFamily="2" charset="-122"/>
                                        </a:rPr>
                                      </m:ctrlPr>
                                    </m:dPr>
                                    <m:e>
                                      <m:r>
                                        <a:rPr lang="en-US" altLang="zh-CN" sz="2400" b="1" i="1">
                                          <a:solidFill>
                                            <a:schemeClr val="tx1"/>
                                          </a:solidFill>
                                          <a:latin typeface="Cambria Math" panose="02040503050406030204" pitchFamily="18" charset="0"/>
                                          <a:ea typeface="宋体" panose="02010600030101010101" pitchFamily="2" charset="-122"/>
                                        </a:rPr>
                                        <m:t>𝟏</m:t>
                                      </m:r>
                                      <m:r>
                                        <a:rPr lang="en-US" altLang="zh-CN" sz="2400" b="1" i="1">
                                          <a:solidFill>
                                            <a:schemeClr val="tx1"/>
                                          </a:solidFill>
                                          <a:latin typeface="Cambria Math" panose="02040503050406030204" pitchFamily="18" charset="0"/>
                                          <a:ea typeface="宋体" panose="02010600030101010101" pitchFamily="2" charset="-122"/>
                                        </a:rPr>
                                        <m:t>+</m:t>
                                      </m:r>
                                      <m:f>
                                        <m:fPr>
                                          <m:ctrlPr>
                                            <a:rPr lang="en-US" altLang="zh-CN" sz="2400" b="1" i="1">
                                              <a:solidFill>
                                                <a:schemeClr val="tx1"/>
                                              </a:solidFill>
                                              <a:latin typeface="Cambria Math" panose="02040503050406030204" pitchFamily="18" charset="0"/>
                                              <a:ea typeface="宋体" panose="02010600030101010101" pitchFamily="2" charset="-122"/>
                                            </a:rPr>
                                          </m:ctrlPr>
                                        </m:fPr>
                                        <m:num>
                                          <m:sSub>
                                            <m:sSubPr>
                                              <m:ctrlPr>
                                                <a:rPr lang="zh-CN" altLang="zh-CN" sz="2400" b="1" i="1">
                                                  <a:solidFill>
                                                    <a:schemeClr val="tx1"/>
                                                  </a:solidFill>
                                                  <a:latin typeface="Cambria Math" panose="02040503050406030204" pitchFamily="18" charset="0"/>
                                                  <a:ea typeface="Cambria Math" panose="02040503050406030204" pitchFamily="18" charset="0"/>
                                                </a:rPr>
                                              </m:ctrlPr>
                                            </m:sSubPr>
                                            <m:e>
                                              <m:r>
                                                <a:rPr lang="en-US" altLang="zh-CN" sz="2400" b="1" i="1">
                                                  <a:solidFill>
                                                    <a:schemeClr val="tx1"/>
                                                  </a:solidFill>
                                                  <a:latin typeface="Cambria Math" panose="02040503050406030204" pitchFamily="18" charset="0"/>
                                                  <a:ea typeface="宋体" panose="02010600030101010101" pitchFamily="2" charset="-122"/>
                                                </a:rPr>
                                                <m:t>𝝁</m:t>
                                              </m:r>
                                            </m:e>
                                            <m:sub>
                                              <m:r>
                                                <a:rPr lang="en-US" altLang="zh-CN" sz="2400" b="1" i="1">
                                                  <a:solidFill>
                                                    <a:schemeClr val="tx1"/>
                                                  </a:solidFill>
                                                  <a:latin typeface="Cambria Math" panose="02040503050406030204" pitchFamily="18" charset="0"/>
                                                  <a:ea typeface="宋体" panose="02010600030101010101" pitchFamily="2" charset="-122"/>
                                                </a:rPr>
                                                <m:t>𝟏</m:t>
                                              </m:r>
                                            </m:sub>
                                          </m:sSub>
                                          <m:d>
                                            <m:dPr>
                                              <m:ctrlPr>
                                                <a:rPr lang="en-US" altLang="zh-CN" sz="2400" b="1" i="1">
                                                  <a:solidFill>
                                                    <a:schemeClr val="tx1"/>
                                                  </a:solidFill>
                                                  <a:latin typeface="Cambria Math" panose="02040503050406030204" pitchFamily="18" charset="0"/>
                                                  <a:ea typeface="宋体" panose="02010600030101010101" pitchFamily="2" charset="-122"/>
                                                </a:rPr>
                                              </m:ctrlPr>
                                            </m:dPr>
                                            <m:e>
                                              <m:bar>
                                                <m:barPr>
                                                  <m:pos m:val="top"/>
                                                  <m:ctrlPr>
                                                    <a:rPr lang="zh-CN" altLang="zh-CN" sz="2400" b="1" i="1">
                                                      <a:solidFill>
                                                        <a:schemeClr val="tx1"/>
                                                      </a:solidFill>
                                                      <a:latin typeface="Cambria Math" panose="02040503050406030204" pitchFamily="18" charset="0"/>
                                                      <a:ea typeface="Cambria Math" panose="02040503050406030204" pitchFamily="18" charset="0"/>
                                                    </a:rPr>
                                                  </m:ctrlPr>
                                                </m:barPr>
                                                <m:e>
                                                  <m:r>
                                                    <a:rPr lang="en-US" altLang="zh-CN" sz="2400" b="1" i="1">
                                                      <a:solidFill>
                                                        <a:schemeClr val="tx1"/>
                                                      </a:solidFill>
                                                      <a:latin typeface="Cambria Math" panose="02040503050406030204" pitchFamily="18" charset="0"/>
                                                      <a:ea typeface="宋体" panose="02010600030101010101" pitchFamily="2" charset="-122"/>
                                                    </a:rPr>
                                                    <m:t>𝑺</m:t>
                                                  </m:r>
                                                </m:e>
                                              </m:bar>
                                            </m:e>
                                          </m:d>
                                        </m:num>
                                        <m:den>
                                          <m:d>
                                            <m:dPr>
                                              <m:ctrlPr>
                                                <a:rPr lang="en-US" altLang="zh-CN" sz="2400" b="1" i="1">
                                                  <a:solidFill>
                                                    <a:schemeClr val="tx1"/>
                                                  </a:solidFill>
                                                  <a:latin typeface="Cambria Math" panose="02040503050406030204" pitchFamily="18" charset="0"/>
                                                  <a:ea typeface="宋体" panose="02010600030101010101" pitchFamily="2" charset="-122"/>
                                                </a:rPr>
                                              </m:ctrlPr>
                                            </m:dPr>
                                            <m:e>
                                              <m:r>
                                                <a:rPr lang="en-US" altLang="zh-CN" sz="2400" b="1" i="1">
                                                  <a:solidFill>
                                                    <a:schemeClr val="tx1"/>
                                                  </a:solidFill>
                                                  <a:latin typeface="Cambria Math" panose="02040503050406030204" pitchFamily="18" charset="0"/>
                                                  <a:ea typeface="宋体" panose="02010600030101010101" pitchFamily="2" charset="-122"/>
                                                </a:rPr>
                                                <m:t>𝟏</m:t>
                                              </m:r>
                                              <m:r>
                                                <a:rPr lang="en-US" altLang="zh-CN" sz="2400" b="1" i="1">
                                                  <a:solidFill>
                                                    <a:schemeClr val="tx1"/>
                                                  </a:solidFill>
                                                  <a:latin typeface="Cambria Math" panose="02040503050406030204" pitchFamily="18" charset="0"/>
                                                  <a:ea typeface="宋体" panose="02010600030101010101" pitchFamily="2" charset="-122"/>
                                                </a:rPr>
                                                <m:t>−</m:t>
                                              </m:r>
                                              <m:sSub>
                                                <m:sSubPr>
                                                  <m:ctrlPr>
                                                    <a:rPr lang="zh-CN" altLang="zh-CN" sz="2400" b="1" i="1">
                                                      <a:solidFill>
                                                        <a:schemeClr val="tx1"/>
                                                      </a:solidFill>
                                                      <a:latin typeface="Cambria Math" panose="02040503050406030204" pitchFamily="18" charset="0"/>
                                                      <a:ea typeface="Cambria Math" panose="02040503050406030204" pitchFamily="18" charset="0"/>
                                                    </a:rPr>
                                                  </m:ctrlPr>
                                                </m:sSubPr>
                                                <m:e>
                                                  <m:r>
                                                    <a:rPr lang="en-US" altLang="zh-CN" sz="2400" b="1" i="1">
                                                      <a:solidFill>
                                                        <a:schemeClr val="tx1"/>
                                                      </a:solidFill>
                                                      <a:latin typeface="Cambria Math" panose="02040503050406030204" pitchFamily="18" charset="0"/>
                                                      <a:ea typeface="宋体" panose="02010600030101010101" pitchFamily="2" charset="-122"/>
                                                    </a:rPr>
                                                    <m:t>𝝁</m:t>
                                                  </m:r>
                                                </m:e>
                                                <m:sub>
                                                  <m:r>
                                                    <a:rPr lang="en-US" altLang="zh-CN" sz="2400" b="1" i="1">
                                                      <a:solidFill>
                                                        <a:schemeClr val="tx1"/>
                                                      </a:solidFill>
                                                      <a:latin typeface="Cambria Math" panose="02040503050406030204" pitchFamily="18" charset="0"/>
                                                      <a:ea typeface="宋体" panose="02010600030101010101" pitchFamily="2" charset="-122"/>
                                                    </a:rPr>
                                                    <m:t>𝟏</m:t>
                                                  </m:r>
                                                </m:sub>
                                              </m:sSub>
                                              <m:d>
                                                <m:dPr>
                                                  <m:ctrlPr>
                                                    <a:rPr lang="en-US" altLang="zh-CN" sz="2400" b="1" i="1">
                                                      <a:solidFill>
                                                        <a:schemeClr val="tx1"/>
                                                      </a:solidFill>
                                                      <a:latin typeface="Cambria Math" panose="02040503050406030204" pitchFamily="18" charset="0"/>
                                                      <a:ea typeface="宋体" panose="02010600030101010101" pitchFamily="2" charset="-122"/>
                                                    </a:rPr>
                                                  </m:ctrlPr>
                                                </m:dPr>
                                                <m:e>
                                                  <m:bar>
                                                    <m:barPr>
                                                      <m:pos m:val="top"/>
                                                      <m:ctrlPr>
                                                        <a:rPr lang="zh-CN" altLang="zh-CN" sz="2400" b="1" i="1">
                                                          <a:solidFill>
                                                            <a:schemeClr val="tx1"/>
                                                          </a:solidFill>
                                                          <a:latin typeface="Cambria Math" panose="02040503050406030204" pitchFamily="18" charset="0"/>
                                                          <a:ea typeface="Cambria Math" panose="02040503050406030204" pitchFamily="18" charset="0"/>
                                                        </a:rPr>
                                                      </m:ctrlPr>
                                                    </m:barPr>
                                                    <m:e>
                                                      <m:r>
                                                        <a:rPr lang="en-US" altLang="zh-CN" sz="2400" b="1" i="1">
                                                          <a:solidFill>
                                                            <a:schemeClr val="tx1"/>
                                                          </a:solidFill>
                                                          <a:latin typeface="Cambria Math" panose="02040503050406030204" pitchFamily="18" charset="0"/>
                                                          <a:ea typeface="宋体" panose="02010600030101010101" pitchFamily="2" charset="-122"/>
                                                        </a:rPr>
                                                        <m:t>𝑺</m:t>
                                                      </m:r>
                                                    </m:e>
                                                  </m:bar>
                                                </m:e>
                                              </m:d>
                                            </m:e>
                                          </m:d>
                                        </m:den>
                                      </m:f>
                                    </m:e>
                                  </m:d>
                                  <m:r>
                                    <a:rPr lang="en-US" altLang="zh-CN" sz="2400" b="1" i="1">
                                      <a:solidFill>
                                        <a:schemeClr val="tx1"/>
                                      </a:solidFill>
                                      <a:latin typeface="Cambria Math" panose="02040503050406030204" pitchFamily="18" charset="0"/>
                                      <a:ea typeface="宋体" panose="02010600030101010101" pitchFamily="2" charset="-122"/>
                                    </a:rPr>
                                    <m:t>+</m:t>
                                  </m:r>
                                  <m:sSub>
                                    <m:sSubPr>
                                      <m:ctrlPr>
                                        <a:rPr lang="zh-CN" altLang="zh-CN" sz="2400" b="1" i="1">
                                          <a:solidFill>
                                            <a:schemeClr val="tx1"/>
                                          </a:solidFill>
                                          <a:latin typeface="Cambria Math" panose="02040503050406030204" pitchFamily="18" charset="0"/>
                                          <a:ea typeface="Cambria Math" panose="02040503050406030204" pitchFamily="18" charset="0"/>
                                        </a:rPr>
                                      </m:ctrlPr>
                                    </m:sSubPr>
                                    <m:e>
                                      <m:f>
                                        <m:fPr>
                                          <m:ctrlPr>
                                            <a:rPr lang="en-US" altLang="zh-CN" sz="2400" b="1" i="1">
                                              <a:latin typeface="Cambria Math" panose="02040503050406030204" pitchFamily="18" charset="0"/>
                                              <a:ea typeface="Cambria Math" panose="02040503050406030204" pitchFamily="18" charset="0"/>
                                            </a:rPr>
                                          </m:ctrlPr>
                                        </m:fPr>
                                        <m:num>
                                          <m:r>
                                            <a:rPr lang="en-US" altLang="zh-CN" sz="2400" b="1" i="1">
                                              <a:latin typeface="Cambria Math" panose="02040503050406030204" pitchFamily="18" charset="0"/>
                                              <a:ea typeface="Cambria Math" panose="02040503050406030204" pitchFamily="18" charset="0"/>
                                            </a:rPr>
                                            <m:t>𝟏</m:t>
                                          </m:r>
                                        </m:num>
                                        <m:den>
                                          <m:r>
                                            <a:rPr lang="en-US" altLang="zh-CN" sz="2400" b="1" i="1">
                                              <a:latin typeface="Cambria Math" panose="02040503050406030204" pitchFamily="18" charset="0"/>
                                              <a:ea typeface="Cambria Math" panose="02040503050406030204" pitchFamily="18" charset="0"/>
                                            </a:rPr>
                                            <m:t>𝟐</m:t>
                                          </m:r>
                                        </m:den>
                                      </m:f>
                                      <m:r>
                                        <a:rPr lang="en-US" altLang="zh-CN" sz="2400" b="1" i="1">
                                          <a:latin typeface="Cambria Math" panose="02040503050406030204" pitchFamily="18" charset="0"/>
                                          <a:ea typeface="Cambria Math" panose="02040503050406030204" pitchFamily="18" charset="0"/>
                                        </a:rPr>
                                        <m:t>×</m:t>
                                      </m:r>
                                      <m:r>
                                        <a:rPr lang="en-US" altLang="zh-CN" sz="2400" b="1" i="1">
                                          <a:solidFill>
                                            <a:schemeClr val="tx1"/>
                                          </a:solidFill>
                                          <a:latin typeface="Cambria Math" panose="02040503050406030204" pitchFamily="18" charset="0"/>
                                          <a:ea typeface="宋体" panose="02010600030101010101" pitchFamily="2" charset="-122"/>
                                        </a:rPr>
                                        <m:t>𝝁</m:t>
                                      </m:r>
                                    </m:e>
                                    <m:sub>
                                      <m:r>
                                        <a:rPr lang="en-US" altLang="zh-CN" sz="2400" b="1" i="1">
                                          <a:solidFill>
                                            <a:schemeClr val="tx1"/>
                                          </a:solidFill>
                                          <a:latin typeface="Cambria Math" panose="02040503050406030204" pitchFamily="18" charset="0"/>
                                          <a:ea typeface="宋体" panose="02010600030101010101" pitchFamily="2" charset="-122"/>
                                        </a:rPr>
                                        <m:t>𝟐</m:t>
                                      </m:r>
                                    </m:sub>
                                  </m:sSub>
                                  <m:r>
                                    <a:rPr lang="en-US" altLang="zh-CN" sz="2400" b="1" i="1">
                                      <a:solidFill>
                                        <a:schemeClr val="tx1"/>
                                      </a:solidFill>
                                      <a:latin typeface="Cambria Math" panose="02040503050406030204" pitchFamily="18" charset="0"/>
                                      <a:ea typeface="宋体" panose="02010600030101010101" pitchFamily="2" charset="-122"/>
                                    </a:rPr>
                                    <m:t>(</m:t>
                                  </m:r>
                                  <m:sSub>
                                    <m:sSubPr>
                                      <m:ctrlPr>
                                        <a:rPr lang="zh-CN" altLang="zh-CN" sz="2400" b="1" i="1">
                                          <a:solidFill>
                                            <a:schemeClr val="tx1"/>
                                          </a:solidFill>
                                          <a:latin typeface="Cambria Math" panose="02040503050406030204" pitchFamily="18" charset="0"/>
                                          <a:ea typeface="Cambria Math" panose="02040503050406030204" pitchFamily="18" charset="0"/>
                                        </a:rPr>
                                      </m:ctrlPr>
                                    </m:sSubPr>
                                    <m:e>
                                      <m:r>
                                        <a:rPr lang="en-US" altLang="zh-CN" sz="2400" b="1" i="1">
                                          <a:solidFill>
                                            <a:schemeClr val="tx1"/>
                                          </a:solidFill>
                                          <a:latin typeface="Cambria Math" panose="02040503050406030204" pitchFamily="18" charset="0"/>
                                          <a:ea typeface="宋体" panose="02010600030101010101" pitchFamily="2" charset="-122"/>
                                        </a:rPr>
                                        <m:t>𝒔</m:t>
                                      </m:r>
                                    </m:e>
                                    <m:sub>
                                      <m:r>
                                        <a:rPr lang="en-US" altLang="zh-CN" sz="2400" b="1" i="1">
                                          <a:solidFill>
                                            <a:schemeClr val="tx1"/>
                                          </a:solidFill>
                                          <a:latin typeface="Cambria Math" panose="02040503050406030204" pitchFamily="18" charset="0"/>
                                          <a:ea typeface="宋体" panose="02010600030101010101" pitchFamily="2" charset="-122"/>
                                        </a:rPr>
                                        <m:t>𝒊</m:t>
                                      </m:r>
                                    </m:sub>
                                  </m:sSub>
                                  <m:r>
                                    <a:rPr lang="en-US" altLang="zh-CN" sz="2400" b="1" i="1">
                                      <a:solidFill>
                                        <a:schemeClr val="tx1"/>
                                      </a:solidFill>
                                      <a:latin typeface="Cambria Math" panose="02040503050406030204" pitchFamily="18" charset="0"/>
                                      <a:ea typeface="宋体" panose="02010600030101010101" pitchFamily="2" charset="-122"/>
                                    </a:rPr>
                                    <m:t>) </m:t>
                                  </m:r>
                                  <m:d>
                                    <m:dPr>
                                      <m:begChr m:val="["/>
                                      <m:endChr m:val="]"/>
                                      <m:ctrlPr>
                                        <a:rPr lang="en-US" altLang="zh-CN" sz="2400" b="1" i="1">
                                          <a:solidFill>
                                            <a:schemeClr val="tx1"/>
                                          </a:solidFill>
                                          <a:latin typeface="Cambria Math" panose="02040503050406030204" pitchFamily="18" charset="0"/>
                                          <a:ea typeface="宋体" panose="02010600030101010101" pitchFamily="2" charset="-122"/>
                                        </a:rPr>
                                      </m:ctrlPr>
                                    </m:dPr>
                                    <m:e>
                                      <m:r>
                                        <a:rPr lang="en-US" altLang="zh-CN" sz="2400" b="1" i="1">
                                          <a:solidFill>
                                            <a:schemeClr val="tx1"/>
                                          </a:solidFill>
                                          <a:latin typeface="Cambria Math" panose="02040503050406030204" pitchFamily="18" charset="0"/>
                                          <a:ea typeface="宋体" panose="02010600030101010101" pitchFamily="2" charset="-122"/>
                                        </a:rPr>
                                        <m:t>𝟏</m:t>
                                      </m:r>
                                      <m:r>
                                        <a:rPr lang="en-US" altLang="zh-CN" sz="2400" b="1" i="1">
                                          <a:solidFill>
                                            <a:schemeClr val="tx1"/>
                                          </a:solidFill>
                                          <a:latin typeface="Cambria Math" panose="02040503050406030204" pitchFamily="18" charset="0"/>
                                          <a:ea typeface="宋体" panose="02010600030101010101" pitchFamily="2" charset="-122"/>
                                        </a:rPr>
                                        <m:t>+</m:t>
                                      </m:r>
                                      <m:f>
                                        <m:fPr>
                                          <m:ctrlPr>
                                            <a:rPr lang="en-US" altLang="zh-CN" sz="2400" b="1" i="1">
                                              <a:solidFill>
                                                <a:schemeClr val="tx1"/>
                                              </a:solidFill>
                                              <a:latin typeface="Cambria Math" panose="02040503050406030204" pitchFamily="18" charset="0"/>
                                              <a:ea typeface="宋体" panose="02010600030101010101" pitchFamily="2" charset="-122"/>
                                            </a:rPr>
                                          </m:ctrlPr>
                                        </m:fPr>
                                        <m:num>
                                          <m:sSub>
                                            <m:sSubPr>
                                              <m:ctrlPr>
                                                <a:rPr lang="zh-CN" altLang="zh-CN" sz="2400" b="1" i="1">
                                                  <a:solidFill>
                                                    <a:schemeClr val="tx1"/>
                                                  </a:solidFill>
                                                  <a:latin typeface="Cambria Math" panose="02040503050406030204" pitchFamily="18" charset="0"/>
                                                  <a:ea typeface="Cambria Math" panose="02040503050406030204" pitchFamily="18" charset="0"/>
                                                </a:rPr>
                                              </m:ctrlPr>
                                            </m:sSubPr>
                                            <m:e>
                                              <m:r>
                                                <a:rPr lang="en-US" altLang="zh-CN" sz="2400" b="1" i="1">
                                                  <a:solidFill>
                                                    <a:schemeClr val="tx1"/>
                                                  </a:solidFill>
                                                  <a:latin typeface="Cambria Math" panose="02040503050406030204" pitchFamily="18" charset="0"/>
                                                  <a:ea typeface="宋体" panose="02010600030101010101" pitchFamily="2" charset="-122"/>
                                                </a:rPr>
                                                <m:t>𝝁</m:t>
                                              </m:r>
                                            </m:e>
                                            <m:sub>
                                              <m:r>
                                                <a:rPr lang="en-US" altLang="zh-CN" sz="2400" b="1" i="1">
                                                  <a:solidFill>
                                                    <a:schemeClr val="tx1"/>
                                                  </a:solidFill>
                                                  <a:latin typeface="Cambria Math" panose="02040503050406030204" pitchFamily="18" charset="0"/>
                                                  <a:ea typeface="宋体" panose="02010600030101010101" pitchFamily="2" charset="-122"/>
                                                </a:rPr>
                                                <m:t>𝟐</m:t>
                                              </m:r>
                                            </m:sub>
                                          </m:sSub>
                                          <m:d>
                                            <m:dPr>
                                              <m:ctrlPr>
                                                <a:rPr lang="en-US" altLang="zh-CN" sz="2400" b="1" i="1">
                                                  <a:solidFill>
                                                    <a:schemeClr val="tx1"/>
                                                  </a:solidFill>
                                                  <a:latin typeface="Cambria Math" panose="02040503050406030204" pitchFamily="18" charset="0"/>
                                                  <a:ea typeface="宋体" panose="02010600030101010101" pitchFamily="2" charset="-122"/>
                                                </a:rPr>
                                              </m:ctrlPr>
                                            </m:dPr>
                                            <m:e>
                                              <m:bar>
                                                <m:barPr>
                                                  <m:pos m:val="top"/>
                                                  <m:ctrlPr>
                                                    <a:rPr lang="zh-CN" altLang="zh-CN" sz="2400" b="1" i="1">
                                                      <a:solidFill>
                                                        <a:schemeClr val="tx1"/>
                                                      </a:solidFill>
                                                      <a:latin typeface="Cambria Math" panose="02040503050406030204" pitchFamily="18" charset="0"/>
                                                      <a:ea typeface="Cambria Math" panose="02040503050406030204" pitchFamily="18" charset="0"/>
                                                    </a:rPr>
                                                  </m:ctrlPr>
                                                </m:barPr>
                                                <m:e>
                                                  <m:r>
                                                    <a:rPr lang="en-US" altLang="zh-CN" sz="2400" b="1" i="1">
                                                      <a:solidFill>
                                                        <a:schemeClr val="tx1"/>
                                                      </a:solidFill>
                                                      <a:latin typeface="Cambria Math" panose="02040503050406030204" pitchFamily="18" charset="0"/>
                                                      <a:ea typeface="宋体" panose="02010600030101010101" pitchFamily="2" charset="-122"/>
                                                    </a:rPr>
                                                    <m:t>𝑺</m:t>
                                                  </m:r>
                                                </m:e>
                                              </m:bar>
                                            </m:e>
                                          </m:d>
                                        </m:num>
                                        <m:den>
                                          <m:d>
                                            <m:dPr>
                                              <m:ctrlPr>
                                                <a:rPr lang="en-US" altLang="zh-CN" sz="2400" b="1" i="1">
                                                  <a:solidFill>
                                                    <a:schemeClr val="tx1"/>
                                                  </a:solidFill>
                                                  <a:latin typeface="Cambria Math" panose="02040503050406030204" pitchFamily="18" charset="0"/>
                                                  <a:ea typeface="宋体" panose="02010600030101010101" pitchFamily="2" charset="-122"/>
                                                </a:rPr>
                                              </m:ctrlPr>
                                            </m:dPr>
                                            <m:e>
                                              <m:r>
                                                <a:rPr lang="en-US" altLang="zh-CN" sz="2400" b="1" i="1">
                                                  <a:solidFill>
                                                    <a:schemeClr val="tx1"/>
                                                  </a:solidFill>
                                                  <a:latin typeface="Cambria Math" panose="02040503050406030204" pitchFamily="18" charset="0"/>
                                                  <a:ea typeface="宋体" panose="02010600030101010101" pitchFamily="2" charset="-122"/>
                                                </a:rPr>
                                                <m:t>𝟏</m:t>
                                              </m:r>
                                              <m:r>
                                                <a:rPr lang="en-US" altLang="zh-CN" sz="2400" b="1" i="1">
                                                  <a:solidFill>
                                                    <a:schemeClr val="tx1"/>
                                                  </a:solidFill>
                                                  <a:latin typeface="Cambria Math" panose="02040503050406030204" pitchFamily="18" charset="0"/>
                                                  <a:ea typeface="宋体" panose="02010600030101010101" pitchFamily="2" charset="-122"/>
                                                </a:rPr>
                                                <m:t>−</m:t>
                                              </m:r>
                                              <m:sSub>
                                                <m:sSubPr>
                                                  <m:ctrlPr>
                                                    <a:rPr lang="zh-CN" altLang="zh-CN" sz="2400" b="1" i="1">
                                                      <a:solidFill>
                                                        <a:schemeClr val="tx1"/>
                                                      </a:solidFill>
                                                      <a:latin typeface="Cambria Math" panose="02040503050406030204" pitchFamily="18" charset="0"/>
                                                      <a:ea typeface="Cambria Math" panose="02040503050406030204" pitchFamily="18" charset="0"/>
                                                    </a:rPr>
                                                  </m:ctrlPr>
                                                </m:sSubPr>
                                                <m:e>
                                                  <m:r>
                                                    <a:rPr lang="en-US" altLang="zh-CN" sz="2400" b="1" i="1">
                                                      <a:solidFill>
                                                        <a:schemeClr val="tx1"/>
                                                      </a:solidFill>
                                                      <a:latin typeface="Cambria Math" panose="02040503050406030204" pitchFamily="18" charset="0"/>
                                                      <a:ea typeface="宋体" panose="02010600030101010101" pitchFamily="2" charset="-122"/>
                                                    </a:rPr>
                                                    <m:t>𝝁</m:t>
                                                  </m:r>
                                                </m:e>
                                                <m:sub>
                                                  <m:r>
                                                    <a:rPr lang="en-US" altLang="zh-CN" sz="2400" b="1" i="1">
                                                      <a:solidFill>
                                                        <a:schemeClr val="tx1"/>
                                                      </a:solidFill>
                                                      <a:latin typeface="Cambria Math" panose="02040503050406030204" pitchFamily="18" charset="0"/>
                                                      <a:ea typeface="宋体" panose="02010600030101010101" pitchFamily="2" charset="-122"/>
                                                    </a:rPr>
                                                    <m:t>𝟐</m:t>
                                                  </m:r>
                                                </m:sub>
                                              </m:sSub>
                                              <m:d>
                                                <m:dPr>
                                                  <m:ctrlPr>
                                                    <a:rPr lang="en-US" altLang="zh-CN" sz="2400" b="1" i="1">
                                                      <a:solidFill>
                                                        <a:schemeClr val="tx1"/>
                                                      </a:solidFill>
                                                      <a:latin typeface="Cambria Math" panose="02040503050406030204" pitchFamily="18" charset="0"/>
                                                      <a:ea typeface="宋体" panose="02010600030101010101" pitchFamily="2" charset="-122"/>
                                                    </a:rPr>
                                                  </m:ctrlPr>
                                                </m:dPr>
                                                <m:e>
                                                  <m:bar>
                                                    <m:barPr>
                                                      <m:pos m:val="top"/>
                                                      <m:ctrlPr>
                                                        <a:rPr lang="zh-CN" altLang="zh-CN" sz="2400" b="1" i="1">
                                                          <a:solidFill>
                                                            <a:schemeClr val="tx1"/>
                                                          </a:solidFill>
                                                          <a:latin typeface="Cambria Math" panose="02040503050406030204" pitchFamily="18" charset="0"/>
                                                          <a:ea typeface="Cambria Math" panose="02040503050406030204" pitchFamily="18" charset="0"/>
                                                        </a:rPr>
                                                      </m:ctrlPr>
                                                    </m:barPr>
                                                    <m:e>
                                                      <m:r>
                                                        <a:rPr lang="en-US" altLang="zh-CN" sz="2400" b="1" i="1">
                                                          <a:solidFill>
                                                            <a:schemeClr val="tx1"/>
                                                          </a:solidFill>
                                                          <a:latin typeface="Cambria Math" panose="02040503050406030204" pitchFamily="18" charset="0"/>
                                                          <a:ea typeface="宋体" panose="02010600030101010101" pitchFamily="2" charset="-122"/>
                                                        </a:rPr>
                                                        <m:t>𝑺</m:t>
                                                      </m:r>
                                                    </m:e>
                                                  </m:bar>
                                                </m:e>
                                              </m:d>
                                            </m:e>
                                          </m:d>
                                        </m:den>
                                      </m:f>
                                    </m:e>
                                  </m:d>
                                </m:e>
                              </m:d>
                            </m:e>
                          </m:nary>
                          <m:r>
                            <a:rPr lang="en-US" altLang="zh-CN" sz="2400" b="1" i="1">
                              <a:solidFill>
                                <a:schemeClr val="tx1"/>
                              </a:solidFill>
                              <a:latin typeface="Cambria Math" panose="02040503050406030204" pitchFamily="18" charset="0"/>
                              <a:ea typeface="Cambria Math" panose="02040503050406030204" pitchFamily="18" charset="0"/>
                            </a:rPr>
                            <m:t>×</m:t>
                          </m:r>
                          <m:r>
                            <a:rPr lang="en-US" altLang="zh-CN" sz="2400" b="1" i="1">
                              <a:solidFill>
                                <a:schemeClr val="tx1"/>
                              </a:solidFill>
                              <a:latin typeface="Cambria Math" panose="02040503050406030204" pitchFamily="18" charset="0"/>
                              <a:ea typeface="Cambria Math" panose="02040503050406030204" pitchFamily="18" charset="0"/>
                            </a:rPr>
                            <m:t>𝒊</m:t>
                          </m:r>
                        </m:e>
                      </m:d>
                    </m:oMath>
                  </m:oMathPara>
                </a14:m>
                <a:endParaRPr lang="en-US" altLang="zh-CN" sz="2400" b="1" dirty="0">
                  <a:solidFill>
                    <a:schemeClr val="tx1"/>
                  </a:solidFill>
                  <a:latin typeface="Times New Roman" panose="02020603050405020304" pitchFamily="18" charset="0"/>
                  <a:ea typeface="Cambria Math" panose="02040503050406030204" pitchFamily="18" charset="0"/>
                </a:endParaRPr>
              </a:p>
              <a:p>
                <a:pPr marL="0" indent="0" algn="just">
                  <a:lnSpc>
                    <a:spcPct val="100000"/>
                  </a:lnSpc>
                  <a:spcBef>
                    <a:spcPts val="600"/>
                  </a:spcBef>
                  <a:buNone/>
                </a:pPr>
                <a:r>
                  <a:rPr lang="zh-CN" altLang="en-US"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令</a:t>
                </a:r>
                <a14:m>
                  <m:oMath xmlns:m="http://schemas.openxmlformats.org/officeDocument/2006/math">
                    <m:r>
                      <a:rPr lang="en-US" altLang="zh-CN" sz="2400" b="1" i="1" smtClean="0">
                        <a:solidFill>
                          <a:schemeClr val="tx1"/>
                        </a:solidFill>
                        <a:effectLst/>
                        <a:latin typeface="Cambria Math" panose="02040503050406030204" pitchFamily="18" charset="0"/>
                        <a:ea typeface="宋体" panose="02010600030101010101" pitchFamily="2" charset="-122"/>
                      </a:rPr>
                      <m:t>𝒈𝒅</m:t>
                    </m:r>
                    <m:r>
                      <a:rPr lang="en-US" altLang="zh-CN" sz="2400" b="1" i="1" smtClean="0">
                        <a:solidFill>
                          <a:schemeClr val="tx1"/>
                        </a:solidFill>
                        <a:effectLst/>
                        <a:latin typeface="Cambria Math" panose="02040503050406030204" pitchFamily="18" charset="0"/>
                        <a:ea typeface="宋体" panose="02010600030101010101" pitchFamily="2" charset="-122"/>
                      </a:rPr>
                      <m:t>=</m:t>
                    </m:r>
                  </m:oMath>
                </a14:m>
                <a:r>
                  <a:rPr lang="en-US" altLang="zh-CN" sz="2400" b="1" dirty="0">
                    <a:ea typeface="Cambria Math" panose="02040503050406030204" pitchFamily="18" charset="0"/>
                  </a:rPr>
                  <a:t> </a:t>
                </a:r>
                <a14:m>
                  <m:oMath xmlns:m="http://schemas.openxmlformats.org/officeDocument/2006/math">
                    <m:nary>
                      <m:naryPr>
                        <m:chr m:val="∑"/>
                        <m:limLoc m:val="subSup"/>
                        <m:supHide m:val="on"/>
                        <m:ctrlPr>
                          <a:rPr lang="en-US" altLang="zh-CN" sz="2400" b="1" i="1">
                            <a:latin typeface="Cambria Math" panose="02040503050406030204" pitchFamily="18" charset="0"/>
                            <a:ea typeface="Cambria Math" panose="02040503050406030204" pitchFamily="18" charset="0"/>
                          </a:rPr>
                        </m:ctrlPr>
                      </m:naryPr>
                      <m:sub>
                        <m:r>
                          <m:rPr>
                            <m:brk m:alnAt="9"/>
                          </m:rPr>
                          <a:rPr lang="en-US" altLang="zh-CN" sz="2400" b="1" i="1">
                            <a:latin typeface="Cambria Math" panose="02040503050406030204" pitchFamily="18" charset="0"/>
                            <a:ea typeface="Cambria Math" panose="02040503050406030204" pitchFamily="18" charset="0"/>
                          </a:rPr>
                          <m:t>𝟏</m:t>
                        </m:r>
                        <m:r>
                          <a:rPr lang="en-US" altLang="zh-CN" sz="2400" b="1" i="1">
                            <a:latin typeface="Cambria Math" panose="02040503050406030204" pitchFamily="18" charset="0"/>
                            <a:ea typeface="Cambria Math" panose="02040503050406030204" pitchFamily="18" charset="0"/>
                          </a:rPr>
                          <m:t>≤</m:t>
                        </m:r>
                        <m:r>
                          <a:rPr lang="en-US" altLang="zh-CN" sz="2400" b="1" i="1">
                            <a:latin typeface="Cambria Math" panose="02040503050406030204" pitchFamily="18" charset="0"/>
                            <a:ea typeface="Cambria Math" panose="02040503050406030204" pitchFamily="18" charset="0"/>
                          </a:rPr>
                          <m:t>𝒊</m:t>
                        </m:r>
                        <m:r>
                          <a:rPr lang="en-US" altLang="zh-CN" sz="2400" b="1" i="1">
                            <a:latin typeface="Cambria Math" panose="02040503050406030204" pitchFamily="18" charset="0"/>
                            <a:ea typeface="Cambria Math" panose="02040503050406030204" pitchFamily="18" charset="0"/>
                          </a:rPr>
                          <m:t>≤</m:t>
                        </m:r>
                        <m:r>
                          <a:rPr lang="en-US" altLang="zh-CN" sz="2400" b="1" i="1">
                            <a:latin typeface="Cambria Math" panose="02040503050406030204" pitchFamily="18" charset="0"/>
                            <a:ea typeface="Cambria Math" panose="02040503050406030204" pitchFamily="18" charset="0"/>
                          </a:rPr>
                          <m:t>𝒏</m:t>
                        </m:r>
                      </m:sub>
                      <m:sup/>
                      <m:e>
                        <m:f>
                          <m:fPr>
                            <m:ctrlPr>
                              <a:rPr lang="en-US" altLang="zh-CN" sz="2400" b="1" i="1">
                                <a:latin typeface="Cambria Math" panose="02040503050406030204" pitchFamily="18" charset="0"/>
                                <a:ea typeface="Cambria Math" panose="02040503050406030204" pitchFamily="18" charset="0"/>
                              </a:rPr>
                            </m:ctrlPr>
                          </m:fPr>
                          <m:num>
                            <m:r>
                              <a:rPr lang="en-US" altLang="zh-CN" sz="2400" b="1" i="1">
                                <a:latin typeface="Cambria Math" panose="02040503050406030204" pitchFamily="18" charset="0"/>
                                <a:ea typeface="Cambria Math" panose="02040503050406030204" pitchFamily="18" charset="0"/>
                              </a:rPr>
                              <m:t>𝟏</m:t>
                            </m:r>
                          </m:num>
                          <m:den>
                            <m:r>
                              <a:rPr lang="en-US" altLang="zh-CN" sz="2400" b="1" i="1">
                                <a:latin typeface="Cambria Math" panose="02040503050406030204" pitchFamily="18" charset="0"/>
                                <a:ea typeface="Cambria Math" panose="02040503050406030204" pitchFamily="18" charset="0"/>
                              </a:rPr>
                              <m:t>𝟐</m:t>
                            </m:r>
                          </m:den>
                        </m:f>
                        <m:r>
                          <a:rPr lang="en-US" altLang="zh-CN" sz="2400" b="1" i="1">
                            <a:latin typeface="Cambria Math" panose="02040503050406030204" pitchFamily="18" charset="0"/>
                            <a:ea typeface="Cambria Math" panose="02040503050406030204" pitchFamily="18" charset="0"/>
                          </a:rPr>
                          <m:t>×</m:t>
                        </m:r>
                        <m:d>
                          <m:dPr>
                            <m:begChr m:val="{"/>
                            <m:endChr m:val="}"/>
                            <m:ctrlPr>
                              <a:rPr lang="en-US" altLang="zh-CN" sz="2400" b="1" i="1">
                                <a:latin typeface="Cambria Math" panose="02040503050406030204" pitchFamily="18" charset="0"/>
                                <a:ea typeface="Cambria Math" panose="02040503050406030204" pitchFamily="18" charset="0"/>
                              </a:rPr>
                            </m:ctrlPr>
                          </m:dPr>
                          <m:e>
                            <m:sSub>
                              <m:sSubPr>
                                <m:ctrlPr>
                                  <a:rPr lang="zh-CN" altLang="zh-CN" sz="2400" b="1" i="1">
                                    <a:latin typeface="Cambria Math" panose="02040503050406030204" pitchFamily="18" charset="0"/>
                                    <a:ea typeface="Cambria Math" panose="02040503050406030204" pitchFamily="18" charset="0"/>
                                  </a:rPr>
                                </m:ctrlPr>
                              </m:sSubPr>
                              <m:e>
                                <m:r>
                                  <a:rPr lang="en-US" altLang="zh-CN" sz="2400" b="1" i="1">
                                    <a:latin typeface="Cambria Math" panose="02040503050406030204" pitchFamily="18" charset="0"/>
                                    <a:ea typeface="宋体" panose="02010600030101010101" pitchFamily="2" charset="-122"/>
                                  </a:rPr>
                                  <m:t>𝝁</m:t>
                                </m:r>
                              </m:e>
                              <m:sub>
                                <m:r>
                                  <a:rPr lang="en-US" altLang="zh-CN" sz="2400" b="1" i="1">
                                    <a:latin typeface="Cambria Math" panose="02040503050406030204" pitchFamily="18" charset="0"/>
                                    <a:ea typeface="宋体" panose="02010600030101010101" pitchFamily="2" charset="-122"/>
                                  </a:rPr>
                                  <m:t>𝟏</m:t>
                                </m:r>
                              </m:sub>
                            </m:sSub>
                            <m:d>
                              <m:dPr>
                                <m:ctrlPr>
                                  <a:rPr lang="en-US" altLang="zh-CN" sz="2400" b="1" i="1">
                                    <a:latin typeface="Cambria Math" panose="02040503050406030204" pitchFamily="18" charset="0"/>
                                    <a:ea typeface="宋体" panose="02010600030101010101" pitchFamily="2" charset="-122"/>
                                  </a:rPr>
                                </m:ctrlPr>
                              </m:dPr>
                              <m:e>
                                <m:sSub>
                                  <m:sSubPr>
                                    <m:ctrlPr>
                                      <a:rPr lang="zh-CN" altLang="zh-CN" sz="2400" b="1" i="1">
                                        <a:latin typeface="Cambria Math" panose="02040503050406030204" pitchFamily="18" charset="0"/>
                                        <a:ea typeface="Cambria Math" panose="02040503050406030204" pitchFamily="18" charset="0"/>
                                      </a:rPr>
                                    </m:ctrlPr>
                                  </m:sSubPr>
                                  <m:e>
                                    <m:r>
                                      <a:rPr lang="en-US" altLang="zh-CN" sz="2400" b="1" i="1">
                                        <a:latin typeface="Cambria Math" panose="02040503050406030204" pitchFamily="18" charset="0"/>
                                        <a:ea typeface="宋体" panose="02010600030101010101" pitchFamily="2" charset="-122"/>
                                      </a:rPr>
                                      <m:t>𝒔</m:t>
                                    </m:r>
                                  </m:e>
                                  <m:sub>
                                    <m:r>
                                      <a:rPr lang="en-US" altLang="zh-CN" sz="2400" b="1" i="1">
                                        <a:latin typeface="Cambria Math" panose="02040503050406030204" pitchFamily="18" charset="0"/>
                                        <a:ea typeface="宋体" panose="02010600030101010101" pitchFamily="2" charset="-122"/>
                                      </a:rPr>
                                      <m:t>𝒊</m:t>
                                    </m:r>
                                  </m:sub>
                                </m:sSub>
                              </m:e>
                            </m:d>
                            <m:d>
                              <m:dPr>
                                <m:begChr m:val="["/>
                                <m:endChr m:val="]"/>
                                <m:ctrlPr>
                                  <a:rPr lang="en-US" altLang="zh-CN" sz="2400" b="1" i="1">
                                    <a:latin typeface="Cambria Math" panose="02040503050406030204" pitchFamily="18" charset="0"/>
                                    <a:ea typeface="宋体" panose="02010600030101010101" pitchFamily="2" charset="-122"/>
                                  </a:rPr>
                                </m:ctrlPr>
                              </m:dPr>
                              <m:e>
                                <m:r>
                                  <a:rPr lang="en-US" altLang="zh-CN" sz="2400" b="1" i="1">
                                    <a:latin typeface="Cambria Math" panose="02040503050406030204" pitchFamily="18" charset="0"/>
                                    <a:ea typeface="宋体" panose="02010600030101010101" pitchFamily="2" charset="-122"/>
                                  </a:rPr>
                                  <m:t>𝟏</m:t>
                                </m:r>
                                <m:r>
                                  <a:rPr lang="en-US" altLang="zh-CN" sz="2400" b="1" i="1">
                                    <a:latin typeface="Cambria Math" panose="02040503050406030204" pitchFamily="18" charset="0"/>
                                    <a:ea typeface="宋体" panose="02010600030101010101" pitchFamily="2" charset="-122"/>
                                  </a:rPr>
                                  <m:t>+</m:t>
                                </m:r>
                                <m:f>
                                  <m:fPr>
                                    <m:ctrlPr>
                                      <a:rPr lang="en-US" altLang="zh-CN" sz="2400" b="1" i="1">
                                        <a:latin typeface="Cambria Math" panose="02040503050406030204" pitchFamily="18" charset="0"/>
                                        <a:ea typeface="宋体" panose="02010600030101010101" pitchFamily="2" charset="-122"/>
                                      </a:rPr>
                                    </m:ctrlPr>
                                  </m:fPr>
                                  <m:num>
                                    <m:sSub>
                                      <m:sSubPr>
                                        <m:ctrlPr>
                                          <a:rPr lang="zh-CN" altLang="zh-CN" sz="2400" b="1" i="1">
                                            <a:latin typeface="Cambria Math" panose="02040503050406030204" pitchFamily="18" charset="0"/>
                                            <a:ea typeface="Cambria Math" panose="02040503050406030204" pitchFamily="18" charset="0"/>
                                          </a:rPr>
                                        </m:ctrlPr>
                                      </m:sSubPr>
                                      <m:e>
                                        <m:r>
                                          <a:rPr lang="en-US" altLang="zh-CN" sz="2400" b="1" i="1">
                                            <a:latin typeface="Cambria Math" panose="02040503050406030204" pitchFamily="18" charset="0"/>
                                            <a:ea typeface="宋体" panose="02010600030101010101" pitchFamily="2" charset="-122"/>
                                          </a:rPr>
                                          <m:t>𝝁</m:t>
                                        </m:r>
                                      </m:e>
                                      <m:sub>
                                        <m:r>
                                          <a:rPr lang="en-US" altLang="zh-CN" sz="2400" b="1" i="1">
                                            <a:latin typeface="Cambria Math" panose="02040503050406030204" pitchFamily="18" charset="0"/>
                                            <a:ea typeface="宋体" panose="02010600030101010101" pitchFamily="2" charset="-122"/>
                                          </a:rPr>
                                          <m:t>𝟏</m:t>
                                        </m:r>
                                      </m:sub>
                                    </m:sSub>
                                    <m:d>
                                      <m:dPr>
                                        <m:ctrlPr>
                                          <a:rPr lang="en-US" altLang="zh-CN" sz="2400" b="1" i="1">
                                            <a:latin typeface="Cambria Math" panose="02040503050406030204" pitchFamily="18" charset="0"/>
                                            <a:ea typeface="宋体" panose="02010600030101010101" pitchFamily="2" charset="-122"/>
                                          </a:rPr>
                                        </m:ctrlPr>
                                      </m:dPr>
                                      <m:e>
                                        <m:bar>
                                          <m:barPr>
                                            <m:pos m:val="top"/>
                                            <m:ctrlPr>
                                              <a:rPr lang="zh-CN" altLang="zh-CN" sz="2400" b="1" i="1">
                                                <a:latin typeface="Cambria Math" panose="02040503050406030204" pitchFamily="18" charset="0"/>
                                                <a:ea typeface="Cambria Math" panose="02040503050406030204" pitchFamily="18" charset="0"/>
                                              </a:rPr>
                                            </m:ctrlPr>
                                          </m:barPr>
                                          <m:e>
                                            <m:r>
                                              <a:rPr lang="en-US" altLang="zh-CN" sz="2400" b="1" i="1">
                                                <a:latin typeface="Cambria Math" panose="02040503050406030204" pitchFamily="18" charset="0"/>
                                                <a:ea typeface="宋体" panose="02010600030101010101" pitchFamily="2" charset="-122"/>
                                              </a:rPr>
                                              <m:t>𝑺</m:t>
                                            </m:r>
                                          </m:e>
                                        </m:bar>
                                      </m:e>
                                    </m:d>
                                  </m:num>
                                  <m:den>
                                    <m:d>
                                      <m:dPr>
                                        <m:ctrlPr>
                                          <a:rPr lang="en-US" altLang="zh-CN" sz="2400" b="1" i="1">
                                            <a:latin typeface="Cambria Math" panose="02040503050406030204" pitchFamily="18" charset="0"/>
                                            <a:ea typeface="宋体" panose="02010600030101010101" pitchFamily="2" charset="-122"/>
                                          </a:rPr>
                                        </m:ctrlPr>
                                      </m:dPr>
                                      <m:e>
                                        <m:r>
                                          <a:rPr lang="en-US" altLang="zh-CN" sz="2400" b="1" i="1">
                                            <a:latin typeface="Cambria Math" panose="02040503050406030204" pitchFamily="18" charset="0"/>
                                            <a:ea typeface="宋体" panose="02010600030101010101" pitchFamily="2" charset="-122"/>
                                          </a:rPr>
                                          <m:t>𝟏</m:t>
                                        </m:r>
                                        <m:r>
                                          <a:rPr lang="en-US" altLang="zh-CN" sz="2400" b="1" i="1">
                                            <a:latin typeface="Cambria Math" panose="02040503050406030204" pitchFamily="18" charset="0"/>
                                            <a:ea typeface="宋体" panose="02010600030101010101" pitchFamily="2" charset="-122"/>
                                          </a:rPr>
                                          <m:t>−</m:t>
                                        </m:r>
                                        <m:sSub>
                                          <m:sSubPr>
                                            <m:ctrlPr>
                                              <a:rPr lang="zh-CN" altLang="zh-CN" sz="2400" b="1" i="1">
                                                <a:latin typeface="Cambria Math" panose="02040503050406030204" pitchFamily="18" charset="0"/>
                                                <a:ea typeface="Cambria Math" panose="02040503050406030204" pitchFamily="18" charset="0"/>
                                              </a:rPr>
                                            </m:ctrlPr>
                                          </m:sSubPr>
                                          <m:e>
                                            <m:r>
                                              <a:rPr lang="en-US" altLang="zh-CN" sz="2400" b="1" i="1">
                                                <a:latin typeface="Cambria Math" panose="02040503050406030204" pitchFamily="18" charset="0"/>
                                                <a:ea typeface="宋体" panose="02010600030101010101" pitchFamily="2" charset="-122"/>
                                              </a:rPr>
                                              <m:t>𝝁</m:t>
                                            </m:r>
                                          </m:e>
                                          <m:sub>
                                            <m:r>
                                              <a:rPr lang="en-US" altLang="zh-CN" sz="2400" b="1" i="1">
                                                <a:latin typeface="Cambria Math" panose="02040503050406030204" pitchFamily="18" charset="0"/>
                                                <a:ea typeface="宋体" panose="02010600030101010101" pitchFamily="2" charset="-122"/>
                                              </a:rPr>
                                              <m:t>𝟏</m:t>
                                            </m:r>
                                          </m:sub>
                                        </m:sSub>
                                        <m:d>
                                          <m:dPr>
                                            <m:ctrlPr>
                                              <a:rPr lang="en-US" altLang="zh-CN" sz="2400" b="1" i="1">
                                                <a:latin typeface="Cambria Math" panose="02040503050406030204" pitchFamily="18" charset="0"/>
                                                <a:ea typeface="宋体" panose="02010600030101010101" pitchFamily="2" charset="-122"/>
                                              </a:rPr>
                                            </m:ctrlPr>
                                          </m:dPr>
                                          <m:e>
                                            <m:bar>
                                              <m:barPr>
                                                <m:pos m:val="top"/>
                                                <m:ctrlPr>
                                                  <a:rPr lang="zh-CN" altLang="zh-CN" sz="2400" b="1" i="1">
                                                    <a:latin typeface="Cambria Math" panose="02040503050406030204" pitchFamily="18" charset="0"/>
                                                    <a:ea typeface="Cambria Math" panose="02040503050406030204" pitchFamily="18" charset="0"/>
                                                  </a:rPr>
                                                </m:ctrlPr>
                                              </m:barPr>
                                              <m:e>
                                                <m:r>
                                                  <a:rPr lang="en-US" altLang="zh-CN" sz="2400" b="1" i="1">
                                                    <a:latin typeface="Cambria Math" panose="02040503050406030204" pitchFamily="18" charset="0"/>
                                                    <a:ea typeface="宋体" panose="02010600030101010101" pitchFamily="2" charset="-122"/>
                                                  </a:rPr>
                                                  <m:t>𝑺</m:t>
                                                </m:r>
                                              </m:e>
                                            </m:bar>
                                          </m:e>
                                        </m:d>
                                      </m:e>
                                    </m:d>
                                  </m:den>
                                </m:f>
                              </m:e>
                            </m:d>
                            <m:r>
                              <a:rPr lang="en-US" altLang="zh-CN" sz="2400" b="1" i="1">
                                <a:latin typeface="Cambria Math" panose="02040503050406030204" pitchFamily="18" charset="0"/>
                                <a:ea typeface="宋体" panose="02010600030101010101" pitchFamily="2" charset="-122"/>
                              </a:rPr>
                              <m:t>+</m:t>
                            </m:r>
                            <m:sSub>
                              <m:sSubPr>
                                <m:ctrlPr>
                                  <a:rPr lang="zh-CN" altLang="zh-CN" sz="2400" b="1" i="1">
                                    <a:latin typeface="Cambria Math" panose="02040503050406030204" pitchFamily="18" charset="0"/>
                                    <a:ea typeface="Cambria Math" panose="02040503050406030204" pitchFamily="18" charset="0"/>
                                  </a:rPr>
                                </m:ctrlPr>
                              </m:sSubPr>
                              <m:e>
                                <m:r>
                                  <a:rPr lang="en-US" altLang="zh-CN" sz="2400" b="1" i="1">
                                    <a:latin typeface="Cambria Math" panose="02040503050406030204" pitchFamily="18" charset="0"/>
                                    <a:ea typeface="宋体" panose="02010600030101010101" pitchFamily="2" charset="-122"/>
                                  </a:rPr>
                                  <m:t>𝝁</m:t>
                                </m:r>
                              </m:e>
                              <m:sub>
                                <m:r>
                                  <a:rPr lang="en-US" altLang="zh-CN" sz="2400" b="1" i="1">
                                    <a:latin typeface="Cambria Math" panose="02040503050406030204" pitchFamily="18" charset="0"/>
                                    <a:ea typeface="宋体" panose="02010600030101010101" pitchFamily="2" charset="-122"/>
                                  </a:rPr>
                                  <m:t>𝟐</m:t>
                                </m:r>
                              </m:sub>
                            </m:sSub>
                            <m:r>
                              <a:rPr lang="en-US" altLang="zh-CN" sz="2400" b="1" i="1">
                                <a:latin typeface="Cambria Math" panose="02040503050406030204" pitchFamily="18" charset="0"/>
                                <a:ea typeface="宋体" panose="02010600030101010101" pitchFamily="2" charset="-122"/>
                              </a:rPr>
                              <m:t>(</m:t>
                            </m:r>
                            <m:sSub>
                              <m:sSubPr>
                                <m:ctrlPr>
                                  <a:rPr lang="zh-CN" altLang="zh-CN" sz="2400" b="1" i="1">
                                    <a:latin typeface="Cambria Math" panose="02040503050406030204" pitchFamily="18" charset="0"/>
                                    <a:ea typeface="Cambria Math" panose="02040503050406030204" pitchFamily="18" charset="0"/>
                                  </a:rPr>
                                </m:ctrlPr>
                              </m:sSubPr>
                              <m:e>
                                <m:r>
                                  <a:rPr lang="en-US" altLang="zh-CN" sz="2400" b="1" i="1">
                                    <a:latin typeface="Cambria Math" panose="02040503050406030204" pitchFamily="18" charset="0"/>
                                    <a:ea typeface="宋体" panose="02010600030101010101" pitchFamily="2" charset="-122"/>
                                  </a:rPr>
                                  <m:t>𝒔</m:t>
                                </m:r>
                              </m:e>
                              <m:sub>
                                <m:r>
                                  <a:rPr lang="en-US" altLang="zh-CN" sz="2400" b="1" i="1">
                                    <a:latin typeface="Cambria Math" panose="02040503050406030204" pitchFamily="18" charset="0"/>
                                    <a:ea typeface="宋体" panose="02010600030101010101" pitchFamily="2" charset="-122"/>
                                  </a:rPr>
                                  <m:t>𝒊</m:t>
                                </m:r>
                              </m:sub>
                            </m:sSub>
                            <m:r>
                              <a:rPr lang="en-US" altLang="zh-CN" sz="2400" b="1" i="1">
                                <a:latin typeface="Cambria Math" panose="02040503050406030204" pitchFamily="18" charset="0"/>
                                <a:ea typeface="宋体" panose="02010600030101010101" pitchFamily="2" charset="-122"/>
                              </a:rPr>
                              <m:t>) </m:t>
                            </m:r>
                            <m:d>
                              <m:dPr>
                                <m:begChr m:val="["/>
                                <m:endChr m:val="]"/>
                                <m:ctrlPr>
                                  <a:rPr lang="en-US" altLang="zh-CN" sz="2400" b="1" i="1">
                                    <a:latin typeface="Cambria Math" panose="02040503050406030204" pitchFamily="18" charset="0"/>
                                    <a:ea typeface="宋体" panose="02010600030101010101" pitchFamily="2" charset="-122"/>
                                  </a:rPr>
                                </m:ctrlPr>
                              </m:dPr>
                              <m:e>
                                <m:r>
                                  <a:rPr lang="en-US" altLang="zh-CN" sz="2400" b="1" i="1">
                                    <a:latin typeface="Cambria Math" panose="02040503050406030204" pitchFamily="18" charset="0"/>
                                    <a:ea typeface="宋体" panose="02010600030101010101" pitchFamily="2" charset="-122"/>
                                  </a:rPr>
                                  <m:t>𝟏</m:t>
                                </m:r>
                                <m:r>
                                  <a:rPr lang="en-US" altLang="zh-CN" sz="2400" b="1" i="1">
                                    <a:latin typeface="Cambria Math" panose="02040503050406030204" pitchFamily="18" charset="0"/>
                                    <a:ea typeface="宋体" panose="02010600030101010101" pitchFamily="2" charset="-122"/>
                                  </a:rPr>
                                  <m:t>+</m:t>
                                </m:r>
                                <m:f>
                                  <m:fPr>
                                    <m:ctrlPr>
                                      <a:rPr lang="en-US" altLang="zh-CN" sz="2400" b="1" i="1">
                                        <a:latin typeface="Cambria Math" panose="02040503050406030204" pitchFamily="18" charset="0"/>
                                        <a:ea typeface="宋体" panose="02010600030101010101" pitchFamily="2" charset="-122"/>
                                      </a:rPr>
                                    </m:ctrlPr>
                                  </m:fPr>
                                  <m:num>
                                    <m:sSub>
                                      <m:sSubPr>
                                        <m:ctrlPr>
                                          <a:rPr lang="zh-CN" altLang="zh-CN" sz="2400" b="1" i="1">
                                            <a:latin typeface="Cambria Math" panose="02040503050406030204" pitchFamily="18" charset="0"/>
                                            <a:ea typeface="Cambria Math" panose="02040503050406030204" pitchFamily="18" charset="0"/>
                                          </a:rPr>
                                        </m:ctrlPr>
                                      </m:sSubPr>
                                      <m:e>
                                        <m:r>
                                          <a:rPr lang="en-US" altLang="zh-CN" sz="2400" b="1" i="1">
                                            <a:latin typeface="Cambria Math" panose="02040503050406030204" pitchFamily="18" charset="0"/>
                                            <a:ea typeface="宋体" panose="02010600030101010101" pitchFamily="2" charset="-122"/>
                                          </a:rPr>
                                          <m:t>𝝁</m:t>
                                        </m:r>
                                      </m:e>
                                      <m:sub>
                                        <m:r>
                                          <a:rPr lang="en-US" altLang="zh-CN" sz="2400" b="1" i="1">
                                            <a:latin typeface="Cambria Math" panose="02040503050406030204" pitchFamily="18" charset="0"/>
                                            <a:ea typeface="宋体" panose="02010600030101010101" pitchFamily="2" charset="-122"/>
                                          </a:rPr>
                                          <m:t>𝟐</m:t>
                                        </m:r>
                                      </m:sub>
                                    </m:sSub>
                                    <m:d>
                                      <m:dPr>
                                        <m:ctrlPr>
                                          <a:rPr lang="en-US" altLang="zh-CN" sz="2400" b="1" i="1">
                                            <a:latin typeface="Cambria Math" panose="02040503050406030204" pitchFamily="18" charset="0"/>
                                            <a:ea typeface="宋体" panose="02010600030101010101" pitchFamily="2" charset="-122"/>
                                          </a:rPr>
                                        </m:ctrlPr>
                                      </m:dPr>
                                      <m:e>
                                        <m:bar>
                                          <m:barPr>
                                            <m:pos m:val="top"/>
                                            <m:ctrlPr>
                                              <a:rPr lang="zh-CN" altLang="zh-CN" sz="2400" b="1" i="1">
                                                <a:latin typeface="Cambria Math" panose="02040503050406030204" pitchFamily="18" charset="0"/>
                                                <a:ea typeface="Cambria Math" panose="02040503050406030204" pitchFamily="18" charset="0"/>
                                              </a:rPr>
                                            </m:ctrlPr>
                                          </m:barPr>
                                          <m:e>
                                            <m:r>
                                              <a:rPr lang="en-US" altLang="zh-CN" sz="2400" b="1" i="1">
                                                <a:latin typeface="Cambria Math" panose="02040503050406030204" pitchFamily="18" charset="0"/>
                                                <a:ea typeface="宋体" panose="02010600030101010101" pitchFamily="2" charset="-122"/>
                                              </a:rPr>
                                              <m:t>𝑺</m:t>
                                            </m:r>
                                          </m:e>
                                        </m:bar>
                                      </m:e>
                                    </m:d>
                                  </m:num>
                                  <m:den>
                                    <m:d>
                                      <m:dPr>
                                        <m:ctrlPr>
                                          <a:rPr lang="en-US" altLang="zh-CN" sz="2400" b="1" i="1">
                                            <a:latin typeface="Cambria Math" panose="02040503050406030204" pitchFamily="18" charset="0"/>
                                            <a:ea typeface="宋体" panose="02010600030101010101" pitchFamily="2" charset="-122"/>
                                          </a:rPr>
                                        </m:ctrlPr>
                                      </m:dPr>
                                      <m:e>
                                        <m:r>
                                          <a:rPr lang="en-US" altLang="zh-CN" sz="2400" b="1" i="1">
                                            <a:latin typeface="Cambria Math" panose="02040503050406030204" pitchFamily="18" charset="0"/>
                                            <a:ea typeface="宋体" panose="02010600030101010101" pitchFamily="2" charset="-122"/>
                                          </a:rPr>
                                          <m:t>𝟏</m:t>
                                        </m:r>
                                        <m:r>
                                          <a:rPr lang="en-US" altLang="zh-CN" sz="2400" b="1" i="1">
                                            <a:latin typeface="Cambria Math" panose="02040503050406030204" pitchFamily="18" charset="0"/>
                                            <a:ea typeface="宋体" panose="02010600030101010101" pitchFamily="2" charset="-122"/>
                                          </a:rPr>
                                          <m:t>−</m:t>
                                        </m:r>
                                        <m:sSub>
                                          <m:sSubPr>
                                            <m:ctrlPr>
                                              <a:rPr lang="zh-CN" altLang="zh-CN" sz="2400" b="1" i="1">
                                                <a:latin typeface="Cambria Math" panose="02040503050406030204" pitchFamily="18" charset="0"/>
                                                <a:ea typeface="Cambria Math" panose="02040503050406030204" pitchFamily="18" charset="0"/>
                                              </a:rPr>
                                            </m:ctrlPr>
                                          </m:sSubPr>
                                          <m:e>
                                            <m:r>
                                              <a:rPr lang="en-US" altLang="zh-CN" sz="2400" b="1" i="1">
                                                <a:latin typeface="Cambria Math" panose="02040503050406030204" pitchFamily="18" charset="0"/>
                                                <a:ea typeface="宋体" panose="02010600030101010101" pitchFamily="2" charset="-122"/>
                                              </a:rPr>
                                              <m:t>𝝁</m:t>
                                            </m:r>
                                          </m:e>
                                          <m:sub>
                                            <m:r>
                                              <a:rPr lang="en-US" altLang="zh-CN" sz="2400" b="1" i="1">
                                                <a:latin typeface="Cambria Math" panose="02040503050406030204" pitchFamily="18" charset="0"/>
                                                <a:ea typeface="宋体" panose="02010600030101010101" pitchFamily="2" charset="-122"/>
                                              </a:rPr>
                                              <m:t>𝟐</m:t>
                                            </m:r>
                                          </m:sub>
                                        </m:sSub>
                                        <m:d>
                                          <m:dPr>
                                            <m:ctrlPr>
                                              <a:rPr lang="en-US" altLang="zh-CN" sz="2400" b="1" i="1">
                                                <a:latin typeface="Cambria Math" panose="02040503050406030204" pitchFamily="18" charset="0"/>
                                                <a:ea typeface="宋体" panose="02010600030101010101" pitchFamily="2" charset="-122"/>
                                              </a:rPr>
                                            </m:ctrlPr>
                                          </m:dPr>
                                          <m:e>
                                            <m:bar>
                                              <m:barPr>
                                                <m:pos m:val="top"/>
                                                <m:ctrlPr>
                                                  <a:rPr lang="zh-CN" altLang="zh-CN" sz="2400" b="1" i="1">
                                                    <a:latin typeface="Cambria Math" panose="02040503050406030204" pitchFamily="18" charset="0"/>
                                                    <a:ea typeface="Cambria Math" panose="02040503050406030204" pitchFamily="18" charset="0"/>
                                                  </a:rPr>
                                                </m:ctrlPr>
                                              </m:barPr>
                                              <m:e>
                                                <m:r>
                                                  <a:rPr lang="en-US" altLang="zh-CN" sz="2400" b="1" i="1">
                                                    <a:latin typeface="Cambria Math" panose="02040503050406030204" pitchFamily="18" charset="0"/>
                                                    <a:ea typeface="宋体" panose="02010600030101010101" pitchFamily="2" charset="-122"/>
                                                  </a:rPr>
                                                  <m:t>𝑺</m:t>
                                                </m:r>
                                              </m:e>
                                            </m:bar>
                                          </m:e>
                                        </m:d>
                                      </m:e>
                                    </m:d>
                                  </m:den>
                                </m:f>
                              </m:e>
                            </m:d>
                          </m:e>
                        </m:d>
                      </m:e>
                    </m:nary>
                    <m:r>
                      <a:rPr lang="en-US" altLang="zh-CN" sz="2400" b="1" i="1">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𝒊</m:t>
                    </m:r>
                  </m:oMath>
                </a14:m>
                <a:r>
                  <a:rPr lang="en-US"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r>
                      <a:rPr lang="en-US" altLang="zh-CN" sz="2400" b="1" i="1">
                        <a:latin typeface="Cambria Math" panose="02040503050406030204" pitchFamily="18" charset="0"/>
                        <a:ea typeface="宋体" panose="02010600030101010101" pitchFamily="2" charset="-122"/>
                      </a:rPr>
                      <m:t>𝒈</m:t>
                    </m:r>
                    <m:r>
                      <a:rPr lang="en-US" altLang="zh-CN" sz="2400" b="1" i="1" smtClean="0">
                        <a:latin typeface="Cambria Math" panose="02040503050406030204" pitchFamily="18" charset="0"/>
                        <a:ea typeface="宋体" panose="02010600030101010101" pitchFamily="2" charset="-122"/>
                      </a:rPr>
                      <m:t>=</m:t>
                    </m:r>
                    <m:d>
                      <m:dPr>
                        <m:begChr m:val="⌊"/>
                        <m:endChr m:val="⌋"/>
                        <m:ctrlPr>
                          <a:rPr lang="en-US" altLang="zh-CN" sz="2400" b="1" i="1" smtClean="0">
                            <a:latin typeface="Cambria Math" panose="02040503050406030204" pitchFamily="18" charset="0"/>
                            <a:ea typeface="宋体" panose="02010600030101010101" pitchFamily="2" charset="-122"/>
                          </a:rPr>
                        </m:ctrlPr>
                      </m:dPr>
                      <m:e>
                        <m:r>
                          <a:rPr lang="en-US" altLang="zh-CN" sz="2400" b="1" i="1" smtClean="0">
                            <a:latin typeface="Cambria Math" panose="02040503050406030204" pitchFamily="18" charset="0"/>
                            <a:ea typeface="宋体" panose="02010600030101010101" pitchFamily="2" charset="-122"/>
                          </a:rPr>
                          <m:t>𝒈𝒅</m:t>
                        </m:r>
                      </m:e>
                    </m:d>
                  </m:oMath>
                </a14:m>
                <a:endParaRPr lang="en-US"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FAA43BCC-C60C-44E6-A203-C635002B3E8F}"/>
                  </a:ext>
                </a:extLst>
              </p:cNvPr>
              <p:cNvSpPr>
                <a:spLocks noGrp="1" noRot="1" noChangeAspect="1" noMove="1" noResize="1" noEditPoints="1" noAdjustHandles="1" noChangeArrowheads="1" noChangeShapeType="1" noTextEdit="1"/>
              </p:cNvSpPr>
              <p:nvPr>
                <p:ph idx="1"/>
              </p:nvPr>
            </p:nvSpPr>
            <p:spPr>
              <a:xfrm>
                <a:off x="729275" y="1451946"/>
                <a:ext cx="11400380" cy="5406054"/>
              </a:xfrm>
              <a:blipFill>
                <a:blip r:embed="rId4"/>
                <a:stretch>
                  <a:fillRect l="-856" t="-902"/>
                </a:stretch>
              </a:blipFill>
            </p:spPr>
            <p:txBody>
              <a:bodyPr/>
              <a:lstStyle/>
              <a:p>
                <a:r>
                  <a:rPr lang="zh-CN" altLang="en-US">
                    <a:noFill/>
                  </a:rPr>
                  <a:t> </a:t>
                </a:r>
              </a:p>
            </p:txBody>
          </p:sp>
        </mc:Fallback>
      </mc:AlternateContent>
      <p:graphicFrame>
        <p:nvGraphicFramePr>
          <p:cNvPr id="9" name="对象 8">
            <a:extLst>
              <a:ext uri="{FF2B5EF4-FFF2-40B4-BE49-F238E27FC236}">
                <a16:creationId xmlns:a16="http://schemas.microsoft.com/office/drawing/2014/main" id="{93FFBF4D-4ADF-45BD-9549-257E912570B6}"/>
              </a:ext>
            </a:extLst>
          </p:cNvPr>
          <p:cNvGraphicFramePr>
            <a:graphicFrameLocks noChangeAspect="1"/>
          </p:cNvGraphicFramePr>
          <p:nvPr/>
        </p:nvGraphicFramePr>
        <p:xfrm>
          <a:off x="0" y="457200"/>
          <a:ext cx="114300" cy="204788"/>
        </p:xfrm>
        <a:graphic>
          <a:graphicData uri="http://schemas.openxmlformats.org/presentationml/2006/ole">
            <mc:AlternateContent xmlns:mc="http://schemas.openxmlformats.org/markup-compatibility/2006">
              <mc:Choice xmlns:v="urn:schemas-microsoft-com:vml" Requires="v">
                <p:oleObj spid="_x0000_s42060" r:id="rId5" imgW="114201" imgH="203024" progId="Equation.3">
                  <p:embed/>
                </p:oleObj>
              </mc:Choice>
              <mc:Fallback>
                <p:oleObj r:id="rId5" imgW="114201" imgH="203024" progId="Equation.3">
                  <p:embed/>
                  <p:pic>
                    <p:nvPicPr>
                      <p:cNvPr id="9" name="对象 8">
                        <a:extLst>
                          <a:ext uri="{FF2B5EF4-FFF2-40B4-BE49-F238E27FC236}">
                            <a16:creationId xmlns:a16="http://schemas.microsoft.com/office/drawing/2014/main" id="{93FFBF4D-4ADF-45BD-9549-257E912570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57200"/>
                        <a:ext cx="114300"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a:extLst>
              <a:ext uri="{FF2B5EF4-FFF2-40B4-BE49-F238E27FC236}">
                <a16:creationId xmlns:a16="http://schemas.microsoft.com/office/drawing/2014/main" id="{D247028B-A983-4313-9D04-264BA6EBC0F7}"/>
              </a:ext>
            </a:extLst>
          </p:cNvPr>
          <p:cNvGraphicFramePr>
            <a:graphicFrameLocks noChangeAspect="1"/>
          </p:cNvGraphicFramePr>
          <p:nvPr/>
        </p:nvGraphicFramePr>
        <p:xfrm>
          <a:off x="0" y="457200"/>
          <a:ext cx="114300" cy="204788"/>
        </p:xfrm>
        <a:graphic>
          <a:graphicData uri="http://schemas.openxmlformats.org/presentationml/2006/ole">
            <mc:AlternateContent xmlns:mc="http://schemas.openxmlformats.org/markup-compatibility/2006">
              <mc:Choice xmlns:v="urn:schemas-microsoft-com:vml" Requires="v">
                <p:oleObj spid="_x0000_s42061" r:id="rId7" imgW="114201" imgH="203024" progId="Equation.2">
                  <p:embed/>
                </p:oleObj>
              </mc:Choice>
              <mc:Fallback>
                <p:oleObj r:id="rId7" imgW="114201" imgH="203024" progId="Equation.2">
                  <p:embed/>
                  <p:pic>
                    <p:nvPicPr>
                      <p:cNvPr id="5" name="对象 4">
                        <a:extLst>
                          <a:ext uri="{FF2B5EF4-FFF2-40B4-BE49-F238E27FC236}">
                            <a16:creationId xmlns:a16="http://schemas.microsoft.com/office/drawing/2014/main" id="{D247028B-A983-4313-9D04-264BA6EBC0F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457200"/>
                        <a:ext cx="114300"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393931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8A9E2-1718-4A1C-9BBC-6F0D26D4471A}"/>
              </a:ext>
            </a:extLst>
          </p:cNvPr>
          <p:cNvSpPr>
            <a:spLocks noGrp="1"/>
          </p:cNvSpPr>
          <p:nvPr>
            <p:ph type="title"/>
          </p:nvPr>
        </p:nvSpPr>
        <p:spPr>
          <a:xfrm>
            <a:off x="838200" y="183696"/>
            <a:ext cx="10515600" cy="1325563"/>
          </a:xfrm>
        </p:spPr>
        <p:txBody>
          <a:bodyPr>
            <a:normAutofit fontScale="90000"/>
          </a:bodyPr>
          <a:lstStyle/>
          <a:p>
            <a:pPr>
              <a:lnSpc>
                <a:spcPct val="100000"/>
              </a:lnSpc>
            </a:pPr>
            <a:r>
              <a:rPr lang="en-US" altLang="zh-CN" sz="4400" b="1" dirty="0">
                <a:solidFill>
                  <a:srgbClr val="0000FF"/>
                </a:solidFill>
                <a:effectLst/>
                <a:latin typeface="宋体" panose="02010600030101010101" pitchFamily="2" charset="-122"/>
                <a:ea typeface="宋体" panose="02010600030101010101" pitchFamily="2" charset="-122"/>
              </a:rPr>
              <a:t>3.</a:t>
            </a:r>
            <a:r>
              <a:rPr lang="zh-CN" altLang="en-US" sz="4400" b="1" dirty="0">
                <a:solidFill>
                  <a:srgbClr val="0000FF"/>
                </a:solidFill>
                <a:effectLst/>
                <a:latin typeface="黑体" panose="02010609060101010101" pitchFamily="49" charset="-122"/>
                <a:ea typeface="黑体" panose="02010609060101010101" pitchFamily="49" charset="-122"/>
              </a:rPr>
              <a:t>一个新的简化证据理论模型</a:t>
            </a:r>
            <a:br>
              <a:rPr lang="en-US" altLang="zh-CN" sz="4400" b="1" dirty="0">
                <a:solidFill>
                  <a:srgbClr val="0000FF"/>
                </a:solidFill>
                <a:effectLst/>
                <a:latin typeface="黑体" panose="02010609060101010101" pitchFamily="49" charset="-122"/>
                <a:ea typeface="黑体" panose="02010609060101010101" pitchFamily="49" charset="-122"/>
              </a:rPr>
            </a:br>
            <a:r>
              <a:rPr lang="en-US" altLang="zh-CN" sz="4400" b="1" dirty="0">
                <a:solidFill>
                  <a:srgbClr val="0000FF"/>
                </a:solidFill>
                <a:effectLst/>
                <a:latin typeface="黑体" panose="02010609060101010101" pitchFamily="49" charset="-122"/>
                <a:ea typeface="黑体" panose="02010609060101010101" pitchFamily="49" charset="-122"/>
              </a:rPr>
              <a:t>  ——</a:t>
            </a:r>
            <a:r>
              <a:rPr lang="zh-CN" altLang="en-US" sz="4400" b="1" dirty="0">
                <a:solidFill>
                  <a:srgbClr val="0000FF"/>
                </a:solidFill>
                <a:effectLst/>
                <a:latin typeface="黑体" panose="02010609060101010101" pitchFamily="49" charset="-122"/>
                <a:ea typeface="黑体" panose="02010609060101010101" pitchFamily="49" charset="-122"/>
              </a:rPr>
              <a:t>凸函数证据理论模型</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AA43BCC-C60C-44E6-A203-C635002B3E8F}"/>
                  </a:ext>
                </a:extLst>
              </p:cNvPr>
              <p:cNvSpPr>
                <a:spLocks noGrp="1"/>
              </p:cNvSpPr>
              <p:nvPr>
                <p:ph idx="1"/>
              </p:nvPr>
            </p:nvSpPr>
            <p:spPr>
              <a:xfrm>
                <a:off x="729275" y="1451946"/>
                <a:ext cx="11090607" cy="5406054"/>
              </a:xfrm>
            </p:spPr>
            <p:txBody>
              <a:bodyPr>
                <a:noAutofit/>
              </a:bodyPr>
              <a:lstStyle/>
              <a:p>
                <a:pPr marL="0" indent="0">
                  <a:lnSpc>
                    <a:spcPct val="100000"/>
                  </a:lnSpc>
                  <a:spcBef>
                    <a:spcPts val="600"/>
                  </a:spcBef>
                  <a:buNone/>
                </a:pPr>
                <a:r>
                  <a:rPr lang="zh-CN" altLang="en-US"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具有凸函数性质的简化证据理论模型的分析</a:t>
                </a:r>
                <a:endParaRPr lang="en-US" altLang="zh-CN"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00000"/>
                  </a:lnSpc>
                  <a:spcBef>
                    <a:spcPts val="0"/>
                  </a:spcBef>
                </a:pPr>
                <a:r>
                  <a:rPr lang="zh-CN" altLang="en-US"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命题：</a:t>
                </a:r>
                <a:r>
                  <a:rPr lang="en-US" altLang="zh-CN" sz="2400" b="1" i="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g</a:t>
                </a:r>
                <a:r>
                  <a:rPr lang="en-US"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 [1, n] </a:t>
                </a:r>
                <a:r>
                  <a:rPr lang="zh-CN"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g</a:t>
                </a:r>
                <a:r>
                  <a:rPr lang="zh-CN"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表示最有可能为真之命题的序号。</a:t>
                </a:r>
                <a:endParaRPr lang="en-US" altLang="zh-CN"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00000"/>
                  </a:lnSpc>
                  <a:spcBef>
                    <a:spcPts val="0"/>
                  </a:spcBef>
                </a:pPr>
                <a:r>
                  <a:rPr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证明：为此只须证明</a:t>
                </a:r>
                <a14:m>
                  <m:oMath xmlns:m="http://schemas.openxmlformats.org/officeDocument/2006/math">
                    <m:sSub>
                      <m:sSubPr>
                        <m:ctrlPr>
                          <a:rPr lang="en-US" altLang="zh-CN" sz="2000" b="1" i="1" smtClean="0">
                            <a:latin typeface="Cambria Math" panose="02040503050406030204" pitchFamily="18" charset="0"/>
                            <a:ea typeface="Cambria Math" panose="02040503050406030204" pitchFamily="18" charset="0"/>
                          </a:rPr>
                        </m:ctrlPr>
                      </m:sSubPr>
                      <m:e>
                        <m:r>
                          <a:rPr lang="en-US" altLang="zh-CN" sz="2000" b="1" i="1" smtClean="0">
                            <a:latin typeface="Cambria Math" panose="02040503050406030204" pitchFamily="18" charset="0"/>
                            <a:ea typeface="Cambria Math" panose="02040503050406030204" pitchFamily="18" charset="0"/>
                          </a:rPr>
                          <m:t>𝒘</m:t>
                        </m:r>
                      </m:e>
                      <m:sub>
                        <m:r>
                          <a:rPr lang="en-US" altLang="zh-CN" sz="2000" b="1" i="1" smtClean="0">
                            <a:latin typeface="Cambria Math" panose="02040503050406030204" pitchFamily="18" charset="0"/>
                            <a:ea typeface="Cambria Math" panose="02040503050406030204" pitchFamily="18" charset="0"/>
                          </a:rPr>
                          <m:t>𝟏</m:t>
                        </m:r>
                      </m:sub>
                    </m:sSub>
                    <m:r>
                      <a:rPr lang="en-US" altLang="zh-CN" sz="2000" b="1" i="1" smtClean="0">
                        <a:latin typeface="Cambria Math" panose="02040503050406030204" pitchFamily="18" charset="0"/>
                        <a:ea typeface="Cambria Math" panose="02040503050406030204" pitchFamily="18" charset="0"/>
                      </a:rPr>
                      <m:t>=</m:t>
                    </m:r>
                    <m:f>
                      <m:fPr>
                        <m:ctrlPr>
                          <a:rPr lang="en-US" altLang="zh-CN" sz="2000" b="1" i="1">
                            <a:latin typeface="Cambria Math" panose="02040503050406030204" pitchFamily="18" charset="0"/>
                            <a:ea typeface="Cambria Math" panose="02040503050406030204" pitchFamily="18" charset="0"/>
                          </a:rPr>
                        </m:ctrlPr>
                      </m:fPr>
                      <m:num>
                        <m:r>
                          <a:rPr lang="en-US" altLang="zh-CN" sz="2000" b="1" i="1">
                            <a:latin typeface="Cambria Math" panose="02040503050406030204" pitchFamily="18" charset="0"/>
                            <a:ea typeface="Cambria Math" panose="02040503050406030204" pitchFamily="18" charset="0"/>
                          </a:rPr>
                          <m:t>𝟏</m:t>
                        </m:r>
                      </m:num>
                      <m:den>
                        <m:r>
                          <a:rPr lang="en-US" altLang="zh-CN" sz="2000" b="1" i="1">
                            <a:latin typeface="Cambria Math" panose="02040503050406030204" pitchFamily="18" charset="0"/>
                            <a:ea typeface="Cambria Math" panose="02040503050406030204" pitchFamily="18" charset="0"/>
                          </a:rPr>
                          <m:t>𝟐</m:t>
                        </m:r>
                      </m:den>
                    </m:f>
                    <m:r>
                      <a:rPr lang="en-US" altLang="zh-CN" sz="2000" b="1" i="1">
                        <a:latin typeface="Cambria Math" panose="02040503050406030204" pitchFamily="18" charset="0"/>
                        <a:ea typeface="Cambria Math" panose="02040503050406030204" pitchFamily="18" charset="0"/>
                      </a:rPr>
                      <m:t>×</m:t>
                    </m:r>
                    <m:nary>
                      <m:naryPr>
                        <m:chr m:val="∑"/>
                        <m:limLoc m:val="subSup"/>
                        <m:supHide m:val="on"/>
                        <m:ctrlPr>
                          <a:rPr lang="en-US" altLang="zh-CN" sz="2000" b="1" i="1">
                            <a:latin typeface="Cambria Math" panose="02040503050406030204" pitchFamily="18" charset="0"/>
                            <a:ea typeface="Cambria Math" panose="02040503050406030204" pitchFamily="18" charset="0"/>
                          </a:rPr>
                        </m:ctrlPr>
                      </m:naryPr>
                      <m:sub>
                        <m:r>
                          <m:rPr>
                            <m:brk m:alnAt="9"/>
                          </m:rPr>
                          <a:rPr lang="en-US" altLang="zh-CN" sz="2000" b="1" i="1">
                            <a:latin typeface="Cambria Math" panose="02040503050406030204" pitchFamily="18" charset="0"/>
                            <a:ea typeface="Cambria Math" panose="02040503050406030204" pitchFamily="18" charset="0"/>
                          </a:rPr>
                          <m:t>𝟏</m:t>
                        </m:r>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𝒊</m:t>
                        </m:r>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𝒏</m:t>
                        </m:r>
                      </m:sub>
                      <m:sup/>
                      <m:e>
                        <m:d>
                          <m:dPr>
                            <m:begChr m:val="{"/>
                            <m:endChr m:val="}"/>
                            <m:ctrlPr>
                              <a:rPr lang="en-US" altLang="zh-CN" sz="2000" b="1" i="1">
                                <a:latin typeface="Cambria Math" panose="02040503050406030204" pitchFamily="18" charset="0"/>
                                <a:ea typeface="Cambria Math" panose="02040503050406030204" pitchFamily="18" charset="0"/>
                              </a:rPr>
                            </m:ctrlPr>
                          </m:dPr>
                          <m:e>
                            <m:sSub>
                              <m:sSubPr>
                                <m:ctrlPr>
                                  <a:rPr lang="zh-CN" altLang="zh-CN" sz="2000" b="1" i="1">
                                    <a:latin typeface="Cambria Math" panose="02040503050406030204" pitchFamily="18" charset="0"/>
                                    <a:ea typeface="Cambria Math" panose="02040503050406030204" pitchFamily="18" charset="0"/>
                                  </a:rPr>
                                </m:ctrlPr>
                              </m:sSubPr>
                              <m:e>
                                <m:r>
                                  <a:rPr lang="en-US" altLang="zh-CN" sz="2000" b="1" i="1">
                                    <a:latin typeface="Cambria Math" panose="02040503050406030204" pitchFamily="18" charset="0"/>
                                    <a:ea typeface="宋体" panose="02010600030101010101" pitchFamily="2" charset="-122"/>
                                  </a:rPr>
                                  <m:t>𝝁</m:t>
                                </m:r>
                              </m:e>
                              <m:sub>
                                <m:r>
                                  <a:rPr lang="en-US" altLang="zh-CN" sz="2000" b="1" i="1">
                                    <a:latin typeface="Cambria Math" panose="02040503050406030204" pitchFamily="18" charset="0"/>
                                    <a:ea typeface="宋体" panose="02010600030101010101" pitchFamily="2" charset="-122"/>
                                  </a:rPr>
                                  <m:t>𝟏</m:t>
                                </m:r>
                              </m:sub>
                            </m:sSub>
                            <m:d>
                              <m:dPr>
                                <m:ctrlPr>
                                  <a:rPr lang="en-US" altLang="zh-CN" sz="2000" b="1" i="1">
                                    <a:latin typeface="Cambria Math" panose="02040503050406030204" pitchFamily="18" charset="0"/>
                                    <a:ea typeface="宋体" panose="02010600030101010101" pitchFamily="2" charset="-122"/>
                                  </a:rPr>
                                </m:ctrlPr>
                              </m:dPr>
                              <m:e>
                                <m:sSub>
                                  <m:sSubPr>
                                    <m:ctrlPr>
                                      <a:rPr lang="zh-CN" altLang="zh-CN" sz="2000" b="1" i="1">
                                        <a:latin typeface="Cambria Math" panose="02040503050406030204" pitchFamily="18" charset="0"/>
                                        <a:ea typeface="Cambria Math" panose="02040503050406030204" pitchFamily="18" charset="0"/>
                                      </a:rPr>
                                    </m:ctrlPr>
                                  </m:sSubPr>
                                  <m:e>
                                    <m:r>
                                      <a:rPr lang="en-US" altLang="zh-CN" sz="2000" b="1" i="1">
                                        <a:latin typeface="Cambria Math" panose="02040503050406030204" pitchFamily="18" charset="0"/>
                                        <a:ea typeface="宋体" panose="02010600030101010101" pitchFamily="2" charset="-122"/>
                                      </a:rPr>
                                      <m:t>𝒔</m:t>
                                    </m:r>
                                  </m:e>
                                  <m:sub>
                                    <m:r>
                                      <a:rPr lang="en-US" altLang="zh-CN" sz="2000" b="1" i="1">
                                        <a:latin typeface="Cambria Math" panose="02040503050406030204" pitchFamily="18" charset="0"/>
                                        <a:ea typeface="宋体" panose="02010600030101010101" pitchFamily="2" charset="-122"/>
                                      </a:rPr>
                                      <m:t>𝒊</m:t>
                                    </m:r>
                                  </m:sub>
                                </m:sSub>
                              </m:e>
                            </m:d>
                            <m:d>
                              <m:dPr>
                                <m:begChr m:val="["/>
                                <m:endChr m:val="]"/>
                                <m:ctrlPr>
                                  <a:rPr lang="en-US" altLang="zh-CN" sz="2000" b="1" i="1">
                                    <a:latin typeface="Cambria Math" panose="02040503050406030204" pitchFamily="18" charset="0"/>
                                    <a:ea typeface="宋体" panose="02010600030101010101" pitchFamily="2" charset="-122"/>
                                  </a:rPr>
                                </m:ctrlPr>
                              </m:dPr>
                              <m:e>
                                <m:r>
                                  <a:rPr lang="en-US" altLang="zh-CN" sz="2000" b="1" i="1">
                                    <a:latin typeface="Cambria Math" panose="02040503050406030204" pitchFamily="18" charset="0"/>
                                    <a:ea typeface="宋体" panose="02010600030101010101" pitchFamily="2" charset="-122"/>
                                  </a:rPr>
                                  <m:t>𝟏</m:t>
                                </m:r>
                                <m:r>
                                  <a:rPr lang="en-US" altLang="zh-CN" sz="2000" b="1" i="1">
                                    <a:latin typeface="Cambria Math" panose="02040503050406030204" pitchFamily="18" charset="0"/>
                                    <a:ea typeface="宋体" panose="02010600030101010101" pitchFamily="2" charset="-122"/>
                                  </a:rPr>
                                  <m:t>+</m:t>
                                </m:r>
                                <m:f>
                                  <m:fPr>
                                    <m:ctrlPr>
                                      <a:rPr lang="en-US" altLang="zh-CN" sz="2000" b="1" i="1" smtClean="0">
                                        <a:latin typeface="Cambria Math" panose="02040503050406030204" pitchFamily="18" charset="0"/>
                                        <a:ea typeface="宋体" panose="02010600030101010101" pitchFamily="2" charset="-122"/>
                                      </a:rPr>
                                    </m:ctrlPr>
                                  </m:fPr>
                                  <m:num>
                                    <m:sSub>
                                      <m:sSubPr>
                                        <m:ctrlPr>
                                          <a:rPr lang="zh-CN" altLang="zh-CN" sz="2000" b="1" i="1">
                                            <a:latin typeface="Cambria Math" panose="02040503050406030204" pitchFamily="18" charset="0"/>
                                            <a:ea typeface="Cambria Math" panose="02040503050406030204" pitchFamily="18" charset="0"/>
                                          </a:rPr>
                                        </m:ctrlPr>
                                      </m:sSubPr>
                                      <m:e>
                                        <m:r>
                                          <a:rPr lang="en-US" altLang="zh-CN" sz="2000" b="1" i="1">
                                            <a:latin typeface="Cambria Math" panose="02040503050406030204" pitchFamily="18" charset="0"/>
                                            <a:ea typeface="宋体" panose="02010600030101010101" pitchFamily="2" charset="-122"/>
                                          </a:rPr>
                                          <m:t>𝝁</m:t>
                                        </m:r>
                                      </m:e>
                                      <m:sub>
                                        <m:r>
                                          <a:rPr lang="en-US" altLang="zh-CN" sz="2000" b="1" i="1">
                                            <a:latin typeface="Cambria Math" panose="02040503050406030204" pitchFamily="18" charset="0"/>
                                            <a:ea typeface="宋体" panose="02010600030101010101" pitchFamily="2" charset="-122"/>
                                          </a:rPr>
                                          <m:t>𝟏</m:t>
                                        </m:r>
                                      </m:sub>
                                    </m:sSub>
                                    <m:d>
                                      <m:dPr>
                                        <m:ctrlPr>
                                          <a:rPr lang="en-US" altLang="zh-CN" sz="2000" b="1" i="1">
                                            <a:latin typeface="Cambria Math" panose="02040503050406030204" pitchFamily="18" charset="0"/>
                                            <a:ea typeface="宋体" panose="02010600030101010101" pitchFamily="2" charset="-122"/>
                                          </a:rPr>
                                        </m:ctrlPr>
                                      </m:dPr>
                                      <m:e>
                                        <m:bar>
                                          <m:barPr>
                                            <m:pos m:val="top"/>
                                            <m:ctrlPr>
                                              <a:rPr lang="zh-CN" altLang="zh-CN" sz="2000" b="1" i="1">
                                                <a:latin typeface="Cambria Math" panose="02040503050406030204" pitchFamily="18" charset="0"/>
                                                <a:ea typeface="Cambria Math" panose="02040503050406030204" pitchFamily="18" charset="0"/>
                                              </a:rPr>
                                            </m:ctrlPr>
                                          </m:barPr>
                                          <m:e>
                                            <m:r>
                                              <a:rPr lang="en-US" altLang="zh-CN" sz="2000" b="1" i="1">
                                                <a:latin typeface="Cambria Math" panose="02040503050406030204" pitchFamily="18" charset="0"/>
                                                <a:ea typeface="宋体" panose="02010600030101010101" pitchFamily="2" charset="-122"/>
                                              </a:rPr>
                                              <m:t>𝑺</m:t>
                                            </m:r>
                                          </m:e>
                                        </m:bar>
                                      </m:e>
                                    </m:d>
                                  </m:num>
                                  <m:den>
                                    <m:d>
                                      <m:dPr>
                                        <m:ctrlPr>
                                          <a:rPr lang="en-US" altLang="zh-CN" sz="2000" b="1" i="1">
                                            <a:latin typeface="Cambria Math" panose="02040503050406030204" pitchFamily="18" charset="0"/>
                                            <a:ea typeface="宋体" panose="02010600030101010101" pitchFamily="2" charset="-122"/>
                                          </a:rPr>
                                        </m:ctrlPr>
                                      </m:dPr>
                                      <m:e>
                                        <m:r>
                                          <a:rPr lang="en-US" altLang="zh-CN" sz="2000" b="1" i="1">
                                            <a:latin typeface="Cambria Math" panose="02040503050406030204" pitchFamily="18" charset="0"/>
                                            <a:ea typeface="宋体" panose="02010600030101010101" pitchFamily="2" charset="-122"/>
                                          </a:rPr>
                                          <m:t>𝟏</m:t>
                                        </m:r>
                                        <m:r>
                                          <a:rPr lang="en-US" altLang="zh-CN" sz="2000" b="1" i="1">
                                            <a:latin typeface="Cambria Math" panose="02040503050406030204" pitchFamily="18" charset="0"/>
                                            <a:ea typeface="宋体" panose="02010600030101010101" pitchFamily="2" charset="-122"/>
                                          </a:rPr>
                                          <m:t>−</m:t>
                                        </m:r>
                                        <m:sSub>
                                          <m:sSubPr>
                                            <m:ctrlPr>
                                              <a:rPr lang="zh-CN" altLang="zh-CN" sz="2000" b="1" i="1">
                                                <a:latin typeface="Cambria Math" panose="02040503050406030204" pitchFamily="18" charset="0"/>
                                                <a:ea typeface="Cambria Math" panose="02040503050406030204" pitchFamily="18" charset="0"/>
                                              </a:rPr>
                                            </m:ctrlPr>
                                          </m:sSubPr>
                                          <m:e>
                                            <m:r>
                                              <a:rPr lang="en-US" altLang="zh-CN" sz="2000" b="1" i="1">
                                                <a:latin typeface="Cambria Math" panose="02040503050406030204" pitchFamily="18" charset="0"/>
                                                <a:ea typeface="宋体" panose="02010600030101010101" pitchFamily="2" charset="-122"/>
                                              </a:rPr>
                                              <m:t>𝝁</m:t>
                                            </m:r>
                                          </m:e>
                                          <m:sub>
                                            <m:r>
                                              <a:rPr lang="en-US" altLang="zh-CN" sz="2000" b="1" i="1">
                                                <a:latin typeface="Cambria Math" panose="02040503050406030204" pitchFamily="18" charset="0"/>
                                                <a:ea typeface="宋体" panose="02010600030101010101" pitchFamily="2" charset="-122"/>
                                              </a:rPr>
                                              <m:t>𝟏</m:t>
                                            </m:r>
                                          </m:sub>
                                        </m:sSub>
                                        <m:d>
                                          <m:dPr>
                                            <m:ctrlPr>
                                              <a:rPr lang="en-US" altLang="zh-CN" sz="2000" b="1" i="1">
                                                <a:latin typeface="Cambria Math" panose="02040503050406030204" pitchFamily="18" charset="0"/>
                                                <a:ea typeface="宋体" panose="02010600030101010101" pitchFamily="2" charset="-122"/>
                                              </a:rPr>
                                            </m:ctrlPr>
                                          </m:dPr>
                                          <m:e>
                                            <m:bar>
                                              <m:barPr>
                                                <m:pos m:val="top"/>
                                                <m:ctrlPr>
                                                  <a:rPr lang="zh-CN" altLang="zh-CN" sz="2000" b="1" i="1">
                                                    <a:latin typeface="Cambria Math" panose="02040503050406030204" pitchFamily="18" charset="0"/>
                                                    <a:ea typeface="Cambria Math" panose="02040503050406030204" pitchFamily="18" charset="0"/>
                                                  </a:rPr>
                                                </m:ctrlPr>
                                              </m:barPr>
                                              <m:e>
                                                <m:r>
                                                  <a:rPr lang="en-US" altLang="zh-CN" sz="2000" b="1" i="1">
                                                    <a:latin typeface="Cambria Math" panose="02040503050406030204" pitchFamily="18" charset="0"/>
                                                    <a:ea typeface="宋体" panose="02010600030101010101" pitchFamily="2" charset="-122"/>
                                                  </a:rPr>
                                                  <m:t>𝑺</m:t>
                                                </m:r>
                                              </m:e>
                                            </m:bar>
                                          </m:e>
                                        </m:d>
                                      </m:e>
                                    </m:d>
                                  </m:den>
                                </m:f>
                              </m:e>
                            </m:d>
                            <m:r>
                              <a:rPr lang="en-US" altLang="zh-CN" sz="2000" b="1" i="1">
                                <a:latin typeface="Cambria Math" panose="02040503050406030204" pitchFamily="18" charset="0"/>
                                <a:ea typeface="宋体" panose="02010600030101010101" pitchFamily="2" charset="-122"/>
                              </a:rPr>
                              <m:t>+</m:t>
                            </m:r>
                            <m:sSub>
                              <m:sSubPr>
                                <m:ctrlPr>
                                  <a:rPr lang="zh-CN" altLang="zh-CN" sz="2000" b="1" i="1">
                                    <a:latin typeface="Cambria Math" panose="02040503050406030204" pitchFamily="18" charset="0"/>
                                    <a:ea typeface="Cambria Math" panose="02040503050406030204" pitchFamily="18" charset="0"/>
                                  </a:rPr>
                                </m:ctrlPr>
                              </m:sSubPr>
                              <m:e>
                                <m:r>
                                  <a:rPr lang="en-US" altLang="zh-CN" sz="2000" b="1" i="1">
                                    <a:latin typeface="Cambria Math" panose="02040503050406030204" pitchFamily="18" charset="0"/>
                                    <a:ea typeface="宋体" panose="02010600030101010101" pitchFamily="2" charset="-122"/>
                                  </a:rPr>
                                  <m:t>𝝁</m:t>
                                </m:r>
                              </m:e>
                              <m:sub>
                                <m:r>
                                  <a:rPr lang="en-US" altLang="zh-CN" sz="2000" b="1" i="1">
                                    <a:latin typeface="Cambria Math" panose="02040503050406030204" pitchFamily="18" charset="0"/>
                                    <a:ea typeface="宋体" panose="02010600030101010101" pitchFamily="2" charset="-122"/>
                                  </a:rPr>
                                  <m:t>𝟐</m:t>
                                </m:r>
                              </m:sub>
                            </m:sSub>
                            <m:r>
                              <a:rPr lang="en-US" altLang="zh-CN" sz="2000" b="1" i="1">
                                <a:latin typeface="Cambria Math" panose="02040503050406030204" pitchFamily="18" charset="0"/>
                                <a:ea typeface="宋体" panose="02010600030101010101" pitchFamily="2" charset="-122"/>
                              </a:rPr>
                              <m:t>(</m:t>
                            </m:r>
                            <m:sSub>
                              <m:sSubPr>
                                <m:ctrlPr>
                                  <a:rPr lang="zh-CN" altLang="zh-CN" sz="2000" b="1" i="1">
                                    <a:latin typeface="Cambria Math" panose="02040503050406030204" pitchFamily="18" charset="0"/>
                                    <a:ea typeface="Cambria Math" panose="02040503050406030204" pitchFamily="18" charset="0"/>
                                  </a:rPr>
                                </m:ctrlPr>
                              </m:sSubPr>
                              <m:e>
                                <m:r>
                                  <a:rPr lang="en-US" altLang="zh-CN" sz="2000" b="1" i="1">
                                    <a:latin typeface="Cambria Math" panose="02040503050406030204" pitchFamily="18" charset="0"/>
                                    <a:ea typeface="宋体" panose="02010600030101010101" pitchFamily="2" charset="-122"/>
                                  </a:rPr>
                                  <m:t>𝒔</m:t>
                                </m:r>
                              </m:e>
                              <m:sub>
                                <m:r>
                                  <a:rPr lang="en-US" altLang="zh-CN" sz="2000" b="1" i="1">
                                    <a:latin typeface="Cambria Math" panose="02040503050406030204" pitchFamily="18" charset="0"/>
                                    <a:ea typeface="宋体" panose="02010600030101010101" pitchFamily="2" charset="-122"/>
                                  </a:rPr>
                                  <m:t>𝒊</m:t>
                                </m:r>
                              </m:sub>
                            </m:sSub>
                            <m:r>
                              <a:rPr lang="en-US" altLang="zh-CN" sz="2000" b="1" i="1">
                                <a:latin typeface="Cambria Math" panose="02040503050406030204" pitchFamily="18" charset="0"/>
                                <a:ea typeface="宋体" panose="02010600030101010101" pitchFamily="2" charset="-122"/>
                              </a:rPr>
                              <m:t>) </m:t>
                            </m:r>
                            <m:d>
                              <m:dPr>
                                <m:begChr m:val="["/>
                                <m:endChr m:val="]"/>
                                <m:ctrlPr>
                                  <a:rPr lang="en-US" altLang="zh-CN" sz="2000" b="1" i="1">
                                    <a:latin typeface="Cambria Math" panose="02040503050406030204" pitchFamily="18" charset="0"/>
                                    <a:ea typeface="宋体" panose="02010600030101010101" pitchFamily="2" charset="-122"/>
                                  </a:rPr>
                                </m:ctrlPr>
                              </m:dPr>
                              <m:e>
                                <m:r>
                                  <a:rPr lang="en-US" altLang="zh-CN" sz="2000" b="1" i="1">
                                    <a:latin typeface="Cambria Math" panose="02040503050406030204" pitchFamily="18" charset="0"/>
                                    <a:ea typeface="宋体" panose="02010600030101010101" pitchFamily="2" charset="-122"/>
                                  </a:rPr>
                                  <m:t>𝟏</m:t>
                                </m:r>
                                <m:r>
                                  <a:rPr lang="en-US" altLang="zh-CN" sz="2000" b="1" i="1">
                                    <a:latin typeface="Cambria Math" panose="02040503050406030204" pitchFamily="18" charset="0"/>
                                    <a:ea typeface="宋体" panose="02010600030101010101" pitchFamily="2" charset="-122"/>
                                  </a:rPr>
                                  <m:t>+</m:t>
                                </m:r>
                                <m:f>
                                  <m:fPr>
                                    <m:ctrlPr>
                                      <a:rPr lang="en-US" altLang="zh-CN" sz="2000" b="1" i="1">
                                        <a:latin typeface="Cambria Math" panose="02040503050406030204" pitchFamily="18" charset="0"/>
                                        <a:ea typeface="宋体" panose="02010600030101010101" pitchFamily="2" charset="-122"/>
                                      </a:rPr>
                                    </m:ctrlPr>
                                  </m:fPr>
                                  <m:num>
                                    <m:sSub>
                                      <m:sSubPr>
                                        <m:ctrlPr>
                                          <a:rPr lang="zh-CN" altLang="zh-CN" sz="2000" b="1" i="1">
                                            <a:latin typeface="Cambria Math" panose="02040503050406030204" pitchFamily="18" charset="0"/>
                                            <a:ea typeface="Cambria Math" panose="02040503050406030204" pitchFamily="18" charset="0"/>
                                          </a:rPr>
                                        </m:ctrlPr>
                                      </m:sSubPr>
                                      <m:e>
                                        <m:r>
                                          <a:rPr lang="en-US" altLang="zh-CN" sz="2000" b="1" i="1">
                                            <a:latin typeface="Cambria Math" panose="02040503050406030204" pitchFamily="18" charset="0"/>
                                            <a:ea typeface="宋体" panose="02010600030101010101" pitchFamily="2" charset="-122"/>
                                          </a:rPr>
                                          <m:t>𝝁</m:t>
                                        </m:r>
                                      </m:e>
                                      <m:sub>
                                        <m:r>
                                          <a:rPr lang="en-US" altLang="zh-CN" sz="2000" b="1" i="1">
                                            <a:latin typeface="Cambria Math" panose="02040503050406030204" pitchFamily="18" charset="0"/>
                                            <a:ea typeface="宋体" panose="02010600030101010101" pitchFamily="2" charset="-122"/>
                                          </a:rPr>
                                          <m:t>𝟐</m:t>
                                        </m:r>
                                      </m:sub>
                                    </m:sSub>
                                    <m:d>
                                      <m:dPr>
                                        <m:ctrlPr>
                                          <a:rPr lang="en-US" altLang="zh-CN" sz="2000" b="1" i="1">
                                            <a:latin typeface="Cambria Math" panose="02040503050406030204" pitchFamily="18" charset="0"/>
                                            <a:ea typeface="宋体" panose="02010600030101010101" pitchFamily="2" charset="-122"/>
                                          </a:rPr>
                                        </m:ctrlPr>
                                      </m:dPr>
                                      <m:e>
                                        <m:bar>
                                          <m:barPr>
                                            <m:pos m:val="top"/>
                                            <m:ctrlPr>
                                              <a:rPr lang="zh-CN" altLang="zh-CN" sz="2000" b="1" i="1">
                                                <a:latin typeface="Cambria Math" panose="02040503050406030204" pitchFamily="18" charset="0"/>
                                                <a:ea typeface="Cambria Math" panose="02040503050406030204" pitchFamily="18" charset="0"/>
                                              </a:rPr>
                                            </m:ctrlPr>
                                          </m:barPr>
                                          <m:e>
                                            <m:r>
                                              <a:rPr lang="en-US" altLang="zh-CN" sz="2000" b="1" i="1">
                                                <a:latin typeface="Cambria Math" panose="02040503050406030204" pitchFamily="18" charset="0"/>
                                                <a:ea typeface="宋体" panose="02010600030101010101" pitchFamily="2" charset="-122"/>
                                              </a:rPr>
                                              <m:t>𝑺</m:t>
                                            </m:r>
                                          </m:e>
                                        </m:bar>
                                      </m:e>
                                    </m:d>
                                  </m:num>
                                  <m:den>
                                    <m:d>
                                      <m:dPr>
                                        <m:ctrlPr>
                                          <a:rPr lang="en-US" altLang="zh-CN" sz="2000" b="1" i="1">
                                            <a:latin typeface="Cambria Math" panose="02040503050406030204" pitchFamily="18" charset="0"/>
                                            <a:ea typeface="宋体" panose="02010600030101010101" pitchFamily="2" charset="-122"/>
                                          </a:rPr>
                                        </m:ctrlPr>
                                      </m:dPr>
                                      <m:e>
                                        <m:r>
                                          <a:rPr lang="en-US" altLang="zh-CN" sz="2000" b="1" i="1">
                                            <a:latin typeface="Cambria Math" panose="02040503050406030204" pitchFamily="18" charset="0"/>
                                            <a:ea typeface="宋体" panose="02010600030101010101" pitchFamily="2" charset="-122"/>
                                          </a:rPr>
                                          <m:t>𝟏</m:t>
                                        </m:r>
                                        <m:r>
                                          <a:rPr lang="en-US" altLang="zh-CN" sz="2000" b="1" i="1">
                                            <a:latin typeface="Cambria Math" panose="02040503050406030204" pitchFamily="18" charset="0"/>
                                            <a:ea typeface="宋体" panose="02010600030101010101" pitchFamily="2" charset="-122"/>
                                          </a:rPr>
                                          <m:t>−</m:t>
                                        </m:r>
                                        <m:sSub>
                                          <m:sSubPr>
                                            <m:ctrlPr>
                                              <a:rPr lang="zh-CN" altLang="zh-CN" sz="2000" b="1" i="1">
                                                <a:latin typeface="Cambria Math" panose="02040503050406030204" pitchFamily="18" charset="0"/>
                                                <a:ea typeface="Cambria Math" panose="02040503050406030204" pitchFamily="18" charset="0"/>
                                              </a:rPr>
                                            </m:ctrlPr>
                                          </m:sSubPr>
                                          <m:e>
                                            <m:r>
                                              <a:rPr lang="en-US" altLang="zh-CN" sz="2000" b="1" i="1">
                                                <a:latin typeface="Cambria Math" panose="02040503050406030204" pitchFamily="18" charset="0"/>
                                                <a:ea typeface="宋体" panose="02010600030101010101" pitchFamily="2" charset="-122"/>
                                              </a:rPr>
                                              <m:t>𝝁</m:t>
                                            </m:r>
                                          </m:e>
                                          <m:sub>
                                            <m:r>
                                              <a:rPr lang="en-US" altLang="zh-CN" sz="2000" b="1" i="1">
                                                <a:latin typeface="Cambria Math" panose="02040503050406030204" pitchFamily="18" charset="0"/>
                                                <a:ea typeface="宋体" panose="02010600030101010101" pitchFamily="2" charset="-122"/>
                                              </a:rPr>
                                              <m:t>𝟐</m:t>
                                            </m:r>
                                          </m:sub>
                                        </m:sSub>
                                        <m:d>
                                          <m:dPr>
                                            <m:ctrlPr>
                                              <a:rPr lang="en-US" altLang="zh-CN" sz="2000" b="1" i="1">
                                                <a:latin typeface="Cambria Math" panose="02040503050406030204" pitchFamily="18" charset="0"/>
                                                <a:ea typeface="宋体" panose="02010600030101010101" pitchFamily="2" charset="-122"/>
                                              </a:rPr>
                                            </m:ctrlPr>
                                          </m:dPr>
                                          <m:e>
                                            <m:bar>
                                              <m:barPr>
                                                <m:pos m:val="top"/>
                                                <m:ctrlPr>
                                                  <a:rPr lang="zh-CN" altLang="zh-CN" sz="2000" b="1" i="1">
                                                    <a:latin typeface="Cambria Math" panose="02040503050406030204" pitchFamily="18" charset="0"/>
                                                    <a:ea typeface="Cambria Math" panose="02040503050406030204" pitchFamily="18" charset="0"/>
                                                  </a:rPr>
                                                </m:ctrlPr>
                                              </m:barPr>
                                              <m:e>
                                                <m:r>
                                                  <a:rPr lang="en-US" altLang="zh-CN" sz="2000" b="1" i="1">
                                                    <a:latin typeface="Cambria Math" panose="02040503050406030204" pitchFamily="18" charset="0"/>
                                                    <a:ea typeface="宋体" panose="02010600030101010101" pitchFamily="2" charset="-122"/>
                                                  </a:rPr>
                                                  <m:t>𝑺</m:t>
                                                </m:r>
                                              </m:e>
                                            </m:bar>
                                          </m:e>
                                        </m:d>
                                      </m:e>
                                    </m:d>
                                  </m:den>
                                </m:f>
                              </m:e>
                            </m:d>
                          </m:e>
                        </m:d>
                      </m:e>
                    </m:nary>
                  </m:oMath>
                </a14:m>
                <a:r>
                  <a:rPr lang="en-US" altLang="zh-CN" sz="2000" b="1" dirty="0">
                    <a:effectLst/>
                    <a:latin typeface="Times New Roman" panose="02020603050405020304" pitchFamily="18" charset="0"/>
                    <a:ea typeface="微软雅黑" panose="020B0503020204020204" pitchFamily="34" charset="-122"/>
                    <a:cs typeface="Times New Roman" panose="02020603050405020304" pitchFamily="18" charset="0"/>
                  </a:rPr>
                  <a:t>=1</a:t>
                </a:r>
              </a:p>
              <a:p>
                <a:pPr marL="0" indent="0" algn="just">
                  <a:lnSpc>
                    <a:spcPct val="100000"/>
                  </a:lnSpc>
                  <a:spcBef>
                    <a:spcPts val="0"/>
                  </a:spcBef>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进而</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只须证明</a:t>
                </a:r>
                <a14:m>
                  <m:oMath xmlns:m="http://schemas.openxmlformats.org/officeDocument/2006/math">
                    <m:sSub>
                      <m:sSubPr>
                        <m:ctrlPr>
                          <a:rPr lang="en-US" altLang="zh-CN" sz="2000" b="1" i="1" smtClean="0">
                            <a:latin typeface="Cambria Math" panose="02040503050406030204" pitchFamily="18" charset="0"/>
                            <a:ea typeface="Cambria Math" panose="02040503050406030204" pitchFamily="18" charset="0"/>
                          </a:rPr>
                        </m:ctrlPr>
                      </m:sSubPr>
                      <m:e>
                        <m:r>
                          <a:rPr lang="en-US" altLang="zh-CN" sz="2000" b="1" i="1" smtClean="0">
                            <a:latin typeface="Cambria Math" panose="02040503050406030204" pitchFamily="18" charset="0"/>
                            <a:ea typeface="Cambria Math" panose="02040503050406030204" pitchFamily="18" charset="0"/>
                          </a:rPr>
                          <m:t>𝒘</m:t>
                        </m:r>
                      </m:e>
                      <m:sub>
                        <m:r>
                          <a:rPr lang="en-US" altLang="zh-CN" sz="2000" b="1" i="1" smtClean="0">
                            <a:latin typeface="Cambria Math" panose="02040503050406030204" pitchFamily="18" charset="0"/>
                            <a:ea typeface="Cambria Math" panose="02040503050406030204" pitchFamily="18" charset="0"/>
                          </a:rPr>
                          <m:t>𝟐</m:t>
                        </m:r>
                      </m:sub>
                    </m:sSub>
                    <m:r>
                      <a:rPr lang="en-US" altLang="zh-CN" sz="2000" b="1" i="1" smtClean="0">
                        <a:latin typeface="Cambria Math" panose="02040503050406030204" pitchFamily="18" charset="0"/>
                        <a:ea typeface="Cambria Math" panose="02040503050406030204" pitchFamily="18" charset="0"/>
                      </a:rPr>
                      <m:t>=</m:t>
                    </m:r>
                    <m:nary>
                      <m:naryPr>
                        <m:chr m:val="∑"/>
                        <m:limLoc m:val="subSup"/>
                        <m:supHide m:val="on"/>
                        <m:ctrlPr>
                          <a:rPr lang="en-US" altLang="zh-CN" sz="2000" b="1" i="1">
                            <a:latin typeface="Cambria Math" panose="02040503050406030204" pitchFamily="18" charset="0"/>
                            <a:ea typeface="Cambria Math" panose="02040503050406030204" pitchFamily="18" charset="0"/>
                          </a:rPr>
                        </m:ctrlPr>
                      </m:naryPr>
                      <m:sub>
                        <m:r>
                          <m:rPr>
                            <m:brk m:alnAt="9"/>
                          </m:rPr>
                          <a:rPr lang="en-US" altLang="zh-CN" sz="2000" b="1" i="1">
                            <a:latin typeface="Cambria Math" panose="02040503050406030204" pitchFamily="18" charset="0"/>
                            <a:ea typeface="Cambria Math" panose="02040503050406030204" pitchFamily="18" charset="0"/>
                          </a:rPr>
                          <m:t>𝟏</m:t>
                        </m:r>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𝒊</m:t>
                        </m:r>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𝒏</m:t>
                        </m:r>
                      </m:sub>
                      <m:sup/>
                      <m:e>
                        <m:d>
                          <m:dPr>
                            <m:begChr m:val="{"/>
                            <m:endChr m:val="}"/>
                            <m:ctrlPr>
                              <a:rPr lang="en-US" altLang="zh-CN" sz="2000" b="1" i="1">
                                <a:latin typeface="Cambria Math" panose="02040503050406030204" pitchFamily="18" charset="0"/>
                                <a:ea typeface="Cambria Math" panose="02040503050406030204" pitchFamily="18" charset="0"/>
                              </a:rPr>
                            </m:ctrlPr>
                          </m:dPr>
                          <m:e>
                            <m:sSub>
                              <m:sSubPr>
                                <m:ctrlPr>
                                  <a:rPr lang="zh-CN" altLang="zh-CN" sz="2000" b="1" i="1">
                                    <a:latin typeface="Cambria Math" panose="02040503050406030204" pitchFamily="18" charset="0"/>
                                    <a:ea typeface="Cambria Math" panose="02040503050406030204" pitchFamily="18" charset="0"/>
                                  </a:rPr>
                                </m:ctrlPr>
                              </m:sSubPr>
                              <m:e>
                                <m:r>
                                  <a:rPr lang="en-US" altLang="zh-CN" sz="2000" b="1" i="1">
                                    <a:latin typeface="Cambria Math" panose="02040503050406030204" pitchFamily="18" charset="0"/>
                                    <a:ea typeface="宋体" panose="02010600030101010101" pitchFamily="2" charset="-122"/>
                                  </a:rPr>
                                  <m:t>𝝁</m:t>
                                </m:r>
                              </m:e>
                              <m:sub>
                                <m:r>
                                  <a:rPr lang="en-US" altLang="zh-CN" sz="2000" b="1" i="1">
                                    <a:latin typeface="Cambria Math" panose="02040503050406030204" pitchFamily="18" charset="0"/>
                                    <a:ea typeface="宋体" panose="02010600030101010101" pitchFamily="2" charset="-122"/>
                                  </a:rPr>
                                  <m:t>𝟏</m:t>
                                </m:r>
                              </m:sub>
                            </m:sSub>
                            <m:d>
                              <m:dPr>
                                <m:ctrlPr>
                                  <a:rPr lang="en-US" altLang="zh-CN" sz="2000" b="1" i="1">
                                    <a:latin typeface="Cambria Math" panose="02040503050406030204" pitchFamily="18" charset="0"/>
                                    <a:ea typeface="宋体" panose="02010600030101010101" pitchFamily="2" charset="-122"/>
                                  </a:rPr>
                                </m:ctrlPr>
                              </m:dPr>
                              <m:e>
                                <m:sSub>
                                  <m:sSubPr>
                                    <m:ctrlPr>
                                      <a:rPr lang="zh-CN" altLang="zh-CN" sz="2000" b="1" i="1">
                                        <a:latin typeface="Cambria Math" panose="02040503050406030204" pitchFamily="18" charset="0"/>
                                        <a:ea typeface="Cambria Math" panose="02040503050406030204" pitchFamily="18" charset="0"/>
                                      </a:rPr>
                                    </m:ctrlPr>
                                  </m:sSubPr>
                                  <m:e>
                                    <m:r>
                                      <a:rPr lang="en-US" altLang="zh-CN" sz="2000" b="1" i="1">
                                        <a:latin typeface="Cambria Math" panose="02040503050406030204" pitchFamily="18" charset="0"/>
                                        <a:ea typeface="宋体" panose="02010600030101010101" pitchFamily="2" charset="-122"/>
                                      </a:rPr>
                                      <m:t>𝒔</m:t>
                                    </m:r>
                                  </m:e>
                                  <m:sub>
                                    <m:r>
                                      <a:rPr lang="en-US" altLang="zh-CN" sz="2000" b="1" i="1">
                                        <a:latin typeface="Cambria Math" panose="02040503050406030204" pitchFamily="18" charset="0"/>
                                        <a:ea typeface="宋体" panose="02010600030101010101" pitchFamily="2" charset="-122"/>
                                      </a:rPr>
                                      <m:t>𝒊</m:t>
                                    </m:r>
                                  </m:sub>
                                </m:sSub>
                              </m:e>
                            </m:d>
                            <m:d>
                              <m:dPr>
                                <m:begChr m:val="["/>
                                <m:endChr m:val="]"/>
                                <m:ctrlPr>
                                  <a:rPr lang="en-US" altLang="zh-CN" sz="2000" b="1" i="1">
                                    <a:latin typeface="Cambria Math" panose="02040503050406030204" pitchFamily="18" charset="0"/>
                                    <a:ea typeface="宋体" panose="02010600030101010101" pitchFamily="2" charset="-122"/>
                                  </a:rPr>
                                </m:ctrlPr>
                              </m:dPr>
                              <m:e>
                                <m:r>
                                  <a:rPr lang="en-US" altLang="zh-CN" sz="2000" b="1" i="1">
                                    <a:latin typeface="Cambria Math" panose="02040503050406030204" pitchFamily="18" charset="0"/>
                                    <a:ea typeface="宋体" panose="02010600030101010101" pitchFamily="2" charset="-122"/>
                                  </a:rPr>
                                  <m:t>𝟏</m:t>
                                </m:r>
                                <m:r>
                                  <a:rPr lang="en-US" altLang="zh-CN" sz="2000" b="1" i="1">
                                    <a:latin typeface="Cambria Math" panose="02040503050406030204" pitchFamily="18" charset="0"/>
                                    <a:ea typeface="宋体" panose="02010600030101010101" pitchFamily="2" charset="-122"/>
                                  </a:rPr>
                                  <m:t>+</m:t>
                                </m:r>
                                <m:f>
                                  <m:fPr>
                                    <m:ctrlPr>
                                      <a:rPr lang="en-US" altLang="zh-CN" sz="2000" b="1" i="1">
                                        <a:latin typeface="Cambria Math" panose="02040503050406030204" pitchFamily="18" charset="0"/>
                                        <a:ea typeface="宋体" panose="02010600030101010101" pitchFamily="2" charset="-122"/>
                                      </a:rPr>
                                    </m:ctrlPr>
                                  </m:fPr>
                                  <m:num>
                                    <m:sSub>
                                      <m:sSubPr>
                                        <m:ctrlPr>
                                          <a:rPr lang="zh-CN" altLang="zh-CN" sz="2000" b="1" i="1">
                                            <a:latin typeface="Cambria Math" panose="02040503050406030204" pitchFamily="18" charset="0"/>
                                            <a:ea typeface="Cambria Math" panose="02040503050406030204" pitchFamily="18" charset="0"/>
                                          </a:rPr>
                                        </m:ctrlPr>
                                      </m:sSubPr>
                                      <m:e>
                                        <m:r>
                                          <a:rPr lang="en-US" altLang="zh-CN" sz="2000" b="1" i="1">
                                            <a:latin typeface="Cambria Math" panose="02040503050406030204" pitchFamily="18" charset="0"/>
                                            <a:ea typeface="宋体" panose="02010600030101010101" pitchFamily="2" charset="-122"/>
                                          </a:rPr>
                                          <m:t>𝝁</m:t>
                                        </m:r>
                                      </m:e>
                                      <m:sub>
                                        <m:r>
                                          <a:rPr lang="en-US" altLang="zh-CN" sz="2000" b="1" i="1">
                                            <a:latin typeface="Cambria Math" panose="02040503050406030204" pitchFamily="18" charset="0"/>
                                            <a:ea typeface="宋体" panose="02010600030101010101" pitchFamily="2" charset="-122"/>
                                          </a:rPr>
                                          <m:t>𝟏</m:t>
                                        </m:r>
                                      </m:sub>
                                    </m:sSub>
                                    <m:d>
                                      <m:dPr>
                                        <m:ctrlPr>
                                          <a:rPr lang="en-US" altLang="zh-CN" sz="2000" b="1" i="1">
                                            <a:latin typeface="Cambria Math" panose="02040503050406030204" pitchFamily="18" charset="0"/>
                                            <a:ea typeface="宋体" panose="02010600030101010101" pitchFamily="2" charset="-122"/>
                                          </a:rPr>
                                        </m:ctrlPr>
                                      </m:dPr>
                                      <m:e>
                                        <m:bar>
                                          <m:barPr>
                                            <m:pos m:val="top"/>
                                            <m:ctrlPr>
                                              <a:rPr lang="zh-CN" altLang="zh-CN" sz="2000" b="1" i="1">
                                                <a:latin typeface="Cambria Math" panose="02040503050406030204" pitchFamily="18" charset="0"/>
                                                <a:ea typeface="Cambria Math" panose="02040503050406030204" pitchFamily="18" charset="0"/>
                                              </a:rPr>
                                            </m:ctrlPr>
                                          </m:barPr>
                                          <m:e>
                                            <m:r>
                                              <a:rPr lang="en-US" altLang="zh-CN" sz="2000" b="1" i="1">
                                                <a:latin typeface="Cambria Math" panose="02040503050406030204" pitchFamily="18" charset="0"/>
                                                <a:ea typeface="宋体" panose="02010600030101010101" pitchFamily="2" charset="-122"/>
                                              </a:rPr>
                                              <m:t>𝑺</m:t>
                                            </m:r>
                                          </m:e>
                                        </m:bar>
                                      </m:e>
                                    </m:d>
                                  </m:num>
                                  <m:den>
                                    <m:d>
                                      <m:dPr>
                                        <m:ctrlPr>
                                          <a:rPr lang="en-US" altLang="zh-CN" sz="2000" b="1" i="1">
                                            <a:latin typeface="Cambria Math" panose="02040503050406030204" pitchFamily="18" charset="0"/>
                                            <a:ea typeface="宋体" panose="02010600030101010101" pitchFamily="2" charset="-122"/>
                                          </a:rPr>
                                        </m:ctrlPr>
                                      </m:dPr>
                                      <m:e>
                                        <m:r>
                                          <a:rPr lang="en-US" altLang="zh-CN" sz="2000" b="1" i="1">
                                            <a:latin typeface="Cambria Math" panose="02040503050406030204" pitchFamily="18" charset="0"/>
                                            <a:ea typeface="宋体" panose="02010600030101010101" pitchFamily="2" charset="-122"/>
                                          </a:rPr>
                                          <m:t>𝟏</m:t>
                                        </m:r>
                                        <m:r>
                                          <a:rPr lang="en-US" altLang="zh-CN" sz="2000" b="1" i="1">
                                            <a:latin typeface="Cambria Math" panose="02040503050406030204" pitchFamily="18" charset="0"/>
                                            <a:ea typeface="宋体" panose="02010600030101010101" pitchFamily="2" charset="-122"/>
                                          </a:rPr>
                                          <m:t>−</m:t>
                                        </m:r>
                                        <m:sSub>
                                          <m:sSubPr>
                                            <m:ctrlPr>
                                              <a:rPr lang="zh-CN" altLang="zh-CN" sz="2000" b="1" i="1">
                                                <a:latin typeface="Cambria Math" panose="02040503050406030204" pitchFamily="18" charset="0"/>
                                                <a:ea typeface="Cambria Math" panose="02040503050406030204" pitchFamily="18" charset="0"/>
                                              </a:rPr>
                                            </m:ctrlPr>
                                          </m:sSubPr>
                                          <m:e>
                                            <m:r>
                                              <a:rPr lang="en-US" altLang="zh-CN" sz="2000" b="1" i="1">
                                                <a:latin typeface="Cambria Math" panose="02040503050406030204" pitchFamily="18" charset="0"/>
                                                <a:ea typeface="宋体" panose="02010600030101010101" pitchFamily="2" charset="-122"/>
                                              </a:rPr>
                                              <m:t>𝝁</m:t>
                                            </m:r>
                                          </m:e>
                                          <m:sub>
                                            <m:r>
                                              <a:rPr lang="en-US" altLang="zh-CN" sz="2000" b="1" i="1">
                                                <a:latin typeface="Cambria Math" panose="02040503050406030204" pitchFamily="18" charset="0"/>
                                                <a:ea typeface="宋体" panose="02010600030101010101" pitchFamily="2" charset="-122"/>
                                              </a:rPr>
                                              <m:t>𝟏</m:t>
                                            </m:r>
                                          </m:sub>
                                        </m:sSub>
                                        <m:d>
                                          <m:dPr>
                                            <m:ctrlPr>
                                              <a:rPr lang="en-US" altLang="zh-CN" sz="2000" b="1" i="1">
                                                <a:latin typeface="Cambria Math" panose="02040503050406030204" pitchFamily="18" charset="0"/>
                                                <a:ea typeface="宋体" panose="02010600030101010101" pitchFamily="2" charset="-122"/>
                                              </a:rPr>
                                            </m:ctrlPr>
                                          </m:dPr>
                                          <m:e>
                                            <m:bar>
                                              <m:barPr>
                                                <m:pos m:val="top"/>
                                                <m:ctrlPr>
                                                  <a:rPr lang="zh-CN" altLang="zh-CN" sz="2000" b="1" i="1">
                                                    <a:latin typeface="Cambria Math" panose="02040503050406030204" pitchFamily="18" charset="0"/>
                                                    <a:ea typeface="Cambria Math" panose="02040503050406030204" pitchFamily="18" charset="0"/>
                                                  </a:rPr>
                                                </m:ctrlPr>
                                              </m:barPr>
                                              <m:e>
                                                <m:r>
                                                  <a:rPr lang="en-US" altLang="zh-CN" sz="2000" b="1" i="1">
                                                    <a:latin typeface="Cambria Math" panose="02040503050406030204" pitchFamily="18" charset="0"/>
                                                    <a:ea typeface="宋体" panose="02010600030101010101" pitchFamily="2" charset="-122"/>
                                                  </a:rPr>
                                                  <m:t>𝑺</m:t>
                                                </m:r>
                                              </m:e>
                                            </m:bar>
                                          </m:e>
                                        </m:d>
                                      </m:e>
                                    </m:d>
                                  </m:den>
                                </m:f>
                              </m:e>
                            </m:d>
                            <m:r>
                              <a:rPr lang="en-US" altLang="zh-CN" sz="2000" b="1" i="1">
                                <a:latin typeface="Cambria Math" panose="02040503050406030204" pitchFamily="18" charset="0"/>
                                <a:ea typeface="宋体" panose="02010600030101010101" pitchFamily="2" charset="-122"/>
                              </a:rPr>
                              <m:t>+</m:t>
                            </m:r>
                            <m:sSub>
                              <m:sSubPr>
                                <m:ctrlPr>
                                  <a:rPr lang="zh-CN" altLang="zh-CN" sz="2000" b="1" i="1">
                                    <a:latin typeface="Cambria Math" panose="02040503050406030204" pitchFamily="18" charset="0"/>
                                    <a:ea typeface="Cambria Math" panose="02040503050406030204" pitchFamily="18" charset="0"/>
                                  </a:rPr>
                                </m:ctrlPr>
                              </m:sSubPr>
                              <m:e>
                                <m:r>
                                  <a:rPr lang="en-US" altLang="zh-CN" sz="2000" b="1" i="1">
                                    <a:latin typeface="Cambria Math" panose="02040503050406030204" pitchFamily="18" charset="0"/>
                                    <a:ea typeface="宋体" panose="02010600030101010101" pitchFamily="2" charset="-122"/>
                                  </a:rPr>
                                  <m:t>𝝁</m:t>
                                </m:r>
                              </m:e>
                              <m:sub>
                                <m:r>
                                  <a:rPr lang="en-US" altLang="zh-CN" sz="2000" b="1" i="1">
                                    <a:latin typeface="Cambria Math" panose="02040503050406030204" pitchFamily="18" charset="0"/>
                                    <a:ea typeface="宋体" panose="02010600030101010101" pitchFamily="2" charset="-122"/>
                                  </a:rPr>
                                  <m:t>𝟐</m:t>
                                </m:r>
                              </m:sub>
                            </m:sSub>
                            <m:r>
                              <a:rPr lang="en-US" altLang="zh-CN" sz="2000" b="1" i="1">
                                <a:latin typeface="Cambria Math" panose="02040503050406030204" pitchFamily="18" charset="0"/>
                                <a:ea typeface="宋体" panose="02010600030101010101" pitchFamily="2" charset="-122"/>
                              </a:rPr>
                              <m:t>(</m:t>
                            </m:r>
                            <m:sSub>
                              <m:sSubPr>
                                <m:ctrlPr>
                                  <a:rPr lang="zh-CN" altLang="zh-CN" sz="2000" b="1" i="1">
                                    <a:latin typeface="Cambria Math" panose="02040503050406030204" pitchFamily="18" charset="0"/>
                                    <a:ea typeface="Cambria Math" panose="02040503050406030204" pitchFamily="18" charset="0"/>
                                  </a:rPr>
                                </m:ctrlPr>
                              </m:sSubPr>
                              <m:e>
                                <m:r>
                                  <a:rPr lang="en-US" altLang="zh-CN" sz="2000" b="1" i="1">
                                    <a:latin typeface="Cambria Math" panose="02040503050406030204" pitchFamily="18" charset="0"/>
                                    <a:ea typeface="宋体" panose="02010600030101010101" pitchFamily="2" charset="-122"/>
                                  </a:rPr>
                                  <m:t>𝒔</m:t>
                                </m:r>
                              </m:e>
                              <m:sub>
                                <m:r>
                                  <a:rPr lang="en-US" altLang="zh-CN" sz="2000" b="1" i="1">
                                    <a:latin typeface="Cambria Math" panose="02040503050406030204" pitchFamily="18" charset="0"/>
                                    <a:ea typeface="宋体" panose="02010600030101010101" pitchFamily="2" charset="-122"/>
                                  </a:rPr>
                                  <m:t>𝒊</m:t>
                                </m:r>
                              </m:sub>
                            </m:sSub>
                            <m:r>
                              <a:rPr lang="en-US" altLang="zh-CN" sz="2000" b="1" i="1">
                                <a:latin typeface="Cambria Math" panose="02040503050406030204" pitchFamily="18" charset="0"/>
                                <a:ea typeface="宋体" panose="02010600030101010101" pitchFamily="2" charset="-122"/>
                              </a:rPr>
                              <m:t>) </m:t>
                            </m:r>
                            <m:d>
                              <m:dPr>
                                <m:begChr m:val="["/>
                                <m:endChr m:val="]"/>
                                <m:ctrlPr>
                                  <a:rPr lang="en-US" altLang="zh-CN" sz="2000" b="1" i="1">
                                    <a:latin typeface="Cambria Math" panose="02040503050406030204" pitchFamily="18" charset="0"/>
                                    <a:ea typeface="宋体" panose="02010600030101010101" pitchFamily="2" charset="-122"/>
                                  </a:rPr>
                                </m:ctrlPr>
                              </m:dPr>
                              <m:e>
                                <m:r>
                                  <a:rPr lang="en-US" altLang="zh-CN" sz="2000" b="1" i="1">
                                    <a:latin typeface="Cambria Math" panose="02040503050406030204" pitchFamily="18" charset="0"/>
                                    <a:ea typeface="宋体" panose="02010600030101010101" pitchFamily="2" charset="-122"/>
                                  </a:rPr>
                                  <m:t>𝟏</m:t>
                                </m:r>
                                <m:r>
                                  <a:rPr lang="en-US" altLang="zh-CN" sz="2000" b="1" i="1">
                                    <a:latin typeface="Cambria Math" panose="02040503050406030204" pitchFamily="18" charset="0"/>
                                    <a:ea typeface="宋体" panose="02010600030101010101" pitchFamily="2" charset="-122"/>
                                  </a:rPr>
                                  <m:t>+</m:t>
                                </m:r>
                                <m:f>
                                  <m:fPr>
                                    <m:ctrlPr>
                                      <a:rPr lang="en-US" altLang="zh-CN" sz="2000" b="1" i="1">
                                        <a:latin typeface="Cambria Math" panose="02040503050406030204" pitchFamily="18" charset="0"/>
                                        <a:ea typeface="宋体" panose="02010600030101010101" pitchFamily="2" charset="-122"/>
                                      </a:rPr>
                                    </m:ctrlPr>
                                  </m:fPr>
                                  <m:num>
                                    <m:sSub>
                                      <m:sSubPr>
                                        <m:ctrlPr>
                                          <a:rPr lang="zh-CN" altLang="zh-CN" sz="2000" b="1" i="1">
                                            <a:latin typeface="Cambria Math" panose="02040503050406030204" pitchFamily="18" charset="0"/>
                                            <a:ea typeface="Cambria Math" panose="02040503050406030204" pitchFamily="18" charset="0"/>
                                          </a:rPr>
                                        </m:ctrlPr>
                                      </m:sSubPr>
                                      <m:e>
                                        <m:r>
                                          <a:rPr lang="en-US" altLang="zh-CN" sz="2000" b="1" i="1">
                                            <a:latin typeface="Cambria Math" panose="02040503050406030204" pitchFamily="18" charset="0"/>
                                            <a:ea typeface="宋体" panose="02010600030101010101" pitchFamily="2" charset="-122"/>
                                          </a:rPr>
                                          <m:t>𝝁</m:t>
                                        </m:r>
                                      </m:e>
                                      <m:sub>
                                        <m:r>
                                          <a:rPr lang="en-US" altLang="zh-CN" sz="2000" b="1" i="1">
                                            <a:latin typeface="Cambria Math" panose="02040503050406030204" pitchFamily="18" charset="0"/>
                                            <a:ea typeface="宋体" panose="02010600030101010101" pitchFamily="2" charset="-122"/>
                                          </a:rPr>
                                          <m:t>𝟐</m:t>
                                        </m:r>
                                      </m:sub>
                                    </m:sSub>
                                    <m:d>
                                      <m:dPr>
                                        <m:ctrlPr>
                                          <a:rPr lang="en-US" altLang="zh-CN" sz="2000" b="1" i="1">
                                            <a:latin typeface="Cambria Math" panose="02040503050406030204" pitchFamily="18" charset="0"/>
                                            <a:ea typeface="宋体" panose="02010600030101010101" pitchFamily="2" charset="-122"/>
                                          </a:rPr>
                                        </m:ctrlPr>
                                      </m:dPr>
                                      <m:e>
                                        <m:bar>
                                          <m:barPr>
                                            <m:pos m:val="top"/>
                                            <m:ctrlPr>
                                              <a:rPr lang="zh-CN" altLang="zh-CN" sz="2000" b="1" i="1">
                                                <a:latin typeface="Cambria Math" panose="02040503050406030204" pitchFamily="18" charset="0"/>
                                                <a:ea typeface="Cambria Math" panose="02040503050406030204" pitchFamily="18" charset="0"/>
                                              </a:rPr>
                                            </m:ctrlPr>
                                          </m:barPr>
                                          <m:e>
                                            <m:r>
                                              <a:rPr lang="en-US" altLang="zh-CN" sz="2000" b="1" i="1">
                                                <a:latin typeface="Cambria Math" panose="02040503050406030204" pitchFamily="18" charset="0"/>
                                                <a:ea typeface="宋体" panose="02010600030101010101" pitchFamily="2" charset="-122"/>
                                              </a:rPr>
                                              <m:t>𝑺</m:t>
                                            </m:r>
                                          </m:e>
                                        </m:bar>
                                      </m:e>
                                    </m:d>
                                  </m:num>
                                  <m:den>
                                    <m:d>
                                      <m:dPr>
                                        <m:ctrlPr>
                                          <a:rPr lang="en-US" altLang="zh-CN" sz="2000" b="1" i="1">
                                            <a:latin typeface="Cambria Math" panose="02040503050406030204" pitchFamily="18" charset="0"/>
                                            <a:ea typeface="宋体" panose="02010600030101010101" pitchFamily="2" charset="-122"/>
                                          </a:rPr>
                                        </m:ctrlPr>
                                      </m:dPr>
                                      <m:e>
                                        <m:r>
                                          <a:rPr lang="en-US" altLang="zh-CN" sz="2000" b="1" i="1">
                                            <a:latin typeface="Cambria Math" panose="02040503050406030204" pitchFamily="18" charset="0"/>
                                            <a:ea typeface="宋体" panose="02010600030101010101" pitchFamily="2" charset="-122"/>
                                          </a:rPr>
                                          <m:t>𝟏</m:t>
                                        </m:r>
                                        <m:r>
                                          <a:rPr lang="en-US" altLang="zh-CN" sz="2000" b="1" i="1">
                                            <a:latin typeface="Cambria Math" panose="02040503050406030204" pitchFamily="18" charset="0"/>
                                            <a:ea typeface="宋体" panose="02010600030101010101" pitchFamily="2" charset="-122"/>
                                          </a:rPr>
                                          <m:t>−</m:t>
                                        </m:r>
                                        <m:sSub>
                                          <m:sSubPr>
                                            <m:ctrlPr>
                                              <a:rPr lang="zh-CN" altLang="zh-CN" sz="2000" b="1" i="1">
                                                <a:latin typeface="Cambria Math" panose="02040503050406030204" pitchFamily="18" charset="0"/>
                                                <a:ea typeface="Cambria Math" panose="02040503050406030204" pitchFamily="18" charset="0"/>
                                              </a:rPr>
                                            </m:ctrlPr>
                                          </m:sSubPr>
                                          <m:e>
                                            <m:r>
                                              <a:rPr lang="en-US" altLang="zh-CN" sz="2000" b="1" i="1">
                                                <a:latin typeface="Cambria Math" panose="02040503050406030204" pitchFamily="18" charset="0"/>
                                                <a:ea typeface="宋体" panose="02010600030101010101" pitchFamily="2" charset="-122"/>
                                              </a:rPr>
                                              <m:t>𝝁</m:t>
                                            </m:r>
                                          </m:e>
                                          <m:sub>
                                            <m:r>
                                              <a:rPr lang="en-US" altLang="zh-CN" sz="2000" b="1" i="1">
                                                <a:latin typeface="Cambria Math" panose="02040503050406030204" pitchFamily="18" charset="0"/>
                                                <a:ea typeface="宋体" panose="02010600030101010101" pitchFamily="2" charset="-122"/>
                                              </a:rPr>
                                              <m:t>𝟐</m:t>
                                            </m:r>
                                          </m:sub>
                                        </m:sSub>
                                        <m:d>
                                          <m:dPr>
                                            <m:ctrlPr>
                                              <a:rPr lang="en-US" altLang="zh-CN" sz="2000" b="1" i="1">
                                                <a:latin typeface="Cambria Math" panose="02040503050406030204" pitchFamily="18" charset="0"/>
                                                <a:ea typeface="宋体" panose="02010600030101010101" pitchFamily="2" charset="-122"/>
                                              </a:rPr>
                                            </m:ctrlPr>
                                          </m:dPr>
                                          <m:e>
                                            <m:bar>
                                              <m:barPr>
                                                <m:pos m:val="top"/>
                                                <m:ctrlPr>
                                                  <a:rPr lang="zh-CN" altLang="zh-CN" sz="2000" b="1" i="1">
                                                    <a:latin typeface="Cambria Math" panose="02040503050406030204" pitchFamily="18" charset="0"/>
                                                    <a:ea typeface="Cambria Math" panose="02040503050406030204" pitchFamily="18" charset="0"/>
                                                  </a:rPr>
                                                </m:ctrlPr>
                                              </m:barPr>
                                              <m:e>
                                                <m:r>
                                                  <a:rPr lang="en-US" altLang="zh-CN" sz="2000" b="1" i="1">
                                                    <a:latin typeface="Cambria Math" panose="02040503050406030204" pitchFamily="18" charset="0"/>
                                                    <a:ea typeface="宋体" panose="02010600030101010101" pitchFamily="2" charset="-122"/>
                                                  </a:rPr>
                                                  <m:t>𝑺</m:t>
                                                </m:r>
                                              </m:e>
                                            </m:bar>
                                          </m:e>
                                        </m:d>
                                      </m:e>
                                    </m:d>
                                  </m:den>
                                </m:f>
                              </m:e>
                            </m:d>
                          </m:e>
                        </m:d>
                      </m:e>
                    </m:nary>
                  </m:oMath>
                </a14:m>
                <a:r>
                  <a:rPr lang="en-US" altLang="zh-CN" sz="2000" b="1" dirty="0">
                    <a:effectLst/>
                    <a:latin typeface="Times New Roman" panose="02020603050405020304" pitchFamily="18" charset="0"/>
                    <a:ea typeface="微软雅黑" panose="020B0503020204020204" pitchFamily="34" charset="-122"/>
                    <a:cs typeface="Times New Roman" panose="02020603050405020304" pitchFamily="18" charset="0"/>
                  </a:rPr>
                  <a:t>=2</a:t>
                </a:r>
                <a:endParaRPr lang="zh-CN" altLang="zh-CN" sz="2000" b="1"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25000"/>
                  </a:lnSpc>
                  <a:spcBef>
                    <a:spcPts val="600"/>
                  </a:spcBef>
                  <a:buNone/>
                </a:pPr>
                <a:r>
                  <a:rPr lang="zh-CN" altLang="en-US" sz="2400" b="1"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因为</a:t>
                </a:r>
                <a14:m>
                  <m:oMath xmlns:m="http://schemas.openxmlformats.org/officeDocument/2006/math">
                    <m:sSub>
                      <m:sSubPr>
                        <m:ctrlPr>
                          <a:rPr lang="en-US" altLang="zh-CN" sz="2000" b="1" i="1" smtClean="0">
                            <a:latin typeface="Cambria Math" panose="02040503050406030204" pitchFamily="18" charset="0"/>
                            <a:ea typeface="Cambria Math" panose="02040503050406030204" pitchFamily="18" charset="0"/>
                          </a:rPr>
                        </m:ctrlPr>
                      </m:sSubPr>
                      <m:e>
                        <m:r>
                          <a:rPr lang="en-US" altLang="zh-CN" sz="2000" b="1" i="1" smtClean="0">
                            <a:latin typeface="Cambria Math" panose="02040503050406030204" pitchFamily="18" charset="0"/>
                            <a:ea typeface="Cambria Math" panose="02040503050406030204" pitchFamily="18" charset="0"/>
                          </a:rPr>
                          <m:t>𝒘</m:t>
                        </m:r>
                      </m:e>
                      <m:sub>
                        <m:r>
                          <a:rPr lang="en-US" altLang="zh-CN" sz="2000" b="1" i="1" smtClean="0">
                            <a:latin typeface="Cambria Math" panose="02040503050406030204" pitchFamily="18" charset="0"/>
                            <a:ea typeface="Cambria Math" panose="02040503050406030204" pitchFamily="18" charset="0"/>
                          </a:rPr>
                          <m:t>𝟐</m:t>
                        </m:r>
                      </m:sub>
                    </m:sSub>
                    <m:r>
                      <a:rPr lang="en-US" altLang="zh-CN" sz="2000" b="1" i="1" smtClean="0">
                        <a:latin typeface="Cambria Math" panose="02040503050406030204" pitchFamily="18" charset="0"/>
                        <a:ea typeface="Cambria Math" panose="02040503050406030204" pitchFamily="18" charset="0"/>
                      </a:rPr>
                      <m:t>=</m:t>
                    </m:r>
                    <m:d>
                      <m:dPr>
                        <m:begChr m:val="["/>
                        <m:endChr m:val="]"/>
                        <m:ctrlPr>
                          <a:rPr lang="en-US" altLang="zh-CN" sz="2000" b="1" i="1">
                            <a:latin typeface="Cambria Math" panose="02040503050406030204" pitchFamily="18" charset="0"/>
                            <a:ea typeface="宋体" panose="02010600030101010101" pitchFamily="2" charset="-122"/>
                          </a:rPr>
                        </m:ctrlPr>
                      </m:dPr>
                      <m:e>
                        <m:r>
                          <a:rPr lang="en-US" altLang="zh-CN" sz="2000" b="1" i="1">
                            <a:latin typeface="Cambria Math" panose="02040503050406030204" pitchFamily="18" charset="0"/>
                            <a:ea typeface="宋体" panose="02010600030101010101" pitchFamily="2" charset="-122"/>
                          </a:rPr>
                          <m:t>𝟏</m:t>
                        </m:r>
                        <m:r>
                          <a:rPr lang="en-US" altLang="zh-CN" sz="2000" b="1" i="1">
                            <a:latin typeface="Cambria Math" panose="02040503050406030204" pitchFamily="18" charset="0"/>
                            <a:ea typeface="宋体" panose="02010600030101010101" pitchFamily="2" charset="-122"/>
                          </a:rPr>
                          <m:t>+</m:t>
                        </m:r>
                        <m:f>
                          <m:fPr>
                            <m:ctrlPr>
                              <a:rPr lang="en-US" altLang="zh-CN" sz="2000" b="1" i="1">
                                <a:latin typeface="Cambria Math" panose="02040503050406030204" pitchFamily="18" charset="0"/>
                                <a:ea typeface="宋体" panose="02010600030101010101" pitchFamily="2" charset="-122"/>
                              </a:rPr>
                            </m:ctrlPr>
                          </m:fPr>
                          <m:num>
                            <m:sSub>
                              <m:sSubPr>
                                <m:ctrlPr>
                                  <a:rPr lang="zh-CN" altLang="zh-CN" sz="2000" b="1" i="1">
                                    <a:latin typeface="Cambria Math" panose="02040503050406030204" pitchFamily="18" charset="0"/>
                                    <a:ea typeface="Cambria Math" panose="02040503050406030204" pitchFamily="18" charset="0"/>
                                  </a:rPr>
                                </m:ctrlPr>
                              </m:sSubPr>
                              <m:e>
                                <m:r>
                                  <a:rPr lang="en-US" altLang="zh-CN" sz="2000" b="1" i="1">
                                    <a:latin typeface="Cambria Math" panose="02040503050406030204" pitchFamily="18" charset="0"/>
                                    <a:ea typeface="宋体" panose="02010600030101010101" pitchFamily="2" charset="-122"/>
                                  </a:rPr>
                                  <m:t>𝝁</m:t>
                                </m:r>
                              </m:e>
                              <m:sub>
                                <m:r>
                                  <a:rPr lang="en-US" altLang="zh-CN" sz="2000" b="1" i="1">
                                    <a:latin typeface="Cambria Math" panose="02040503050406030204" pitchFamily="18" charset="0"/>
                                    <a:ea typeface="宋体" panose="02010600030101010101" pitchFamily="2" charset="-122"/>
                                  </a:rPr>
                                  <m:t>𝟏</m:t>
                                </m:r>
                              </m:sub>
                            </m:sSub>
                            <m:d>
                              <m:dPr>
                                <m:ctrlPr>
                                  <a:rPr lang="en-US" altLang="zh-CN" sz="2000" b="1" i="1">
                                    <a:latin typeface="Cambria Math" panose="02040503050406030204" pitchFamily="18" charset="0"/>
                                    <a:ea typeface="宋体" panose="02010600030101010101" pitchFamily="2" charset="-122"/>
                                  </a:rPr>
                                </m:ctrlPr>
                              </m:dPr>
                              <m:e>
                                <m:bar>
                                  <m:barPr>
                                    <m:pos m:val="top"/>
                                    <m:ctrlPr>
                                      <a:rPr lang="zh-CN" altLang="zh-CN" sz="2000" b="1" i="1">
                                        <a:latin typeface="Cambria Math" panose="02040503050406030204" pitchFamily="18" charset="0"/>
                                        <a:ea typeface="Cambria Math" panose="02040503050406030204" pitchFamily="18" charset="0"/>
                                      </a:rPr>
                                    </m:ctrlPr>
                                  </m:barPr>
                                  <m:e>
                                    <m:r>
                                      <a:rPr lang="en-US" altLang="zh-CN" sz="2000" b="1" i="1">
                                        <a:latin typeface="Cambria Math" panose="02040503050406030204" pitchFamily="18" charset="0"/>
                                        <a:ea typeface="宋体" panose="02010600030101010101" pitchFamily="2" charset="-122"/>
                                      </a:rPr>
                                      <m:t>𝑺</m:t>
                                    </m:r>
                                  </m:e>
                                </m:bar>
                              </m:e>
                            </m:d>
                          </m:num>
                          <m:den>
                            <m:d>
                              <m:dPr>
                                <m:ctrlPr>
                                  <a:rPr lang="en-US" altLang="zh-CN" sz="2000" b="1" i="1">
                                    <a:latin typeface="Cambria Math" panose="02040503050406030204" pitchFamily="18" charset="0"/>
                                    <a:ea typeface="宋体" panose="02010600030101010101" pitchFamily="2" charset="-122"/>
                                  </a:rPr>
                                </m:ctrlPr>
                              </m:dPr>
                              <m:e>
                                <m:r>
                                  <a:rPr lang="en-US" altLang="zh-CN" sz="2000" b="1" i="1">
                                    <a:latin typeface="Cambria Math" panose="02040503050406030204" pitchFamily="18" charset="0"/>
                                    <a:ea typeface="宋体" panose="02010600030101010101" pitchFamily="2" charset="-122"/>
                                  </a:rPr>
                                  <m:t>𝟏</m:t>
                                </m:r>
                                <m:r>
                                  <a:rPr lang="en-US" altLang="zh-CN" sz="2000" b="1" i="1">
                                    <a:latin typeface="Cambria Math" panose="02040503050406030204" pitchFamily="18" charset="0"/>
                                    <a:ea typeface="宋体" panose="02010600030101010101" pitchFamily="2" charset="-122"/>
                                  </a:rPr>
                                  <m:t>−</m:t>
                                </m:r>
                                <m:sSub>
                                  <m:sSubPr>
                                    <m:ctrlPr>
                                      <a:rPr lang="zh-CN" altLang="zh-CN" sz="2000" b="1" i="1">
                                        <a:latin typeface="Cambria Math" panose="02040503050406030204" pitchFamily="18" charset="0"/>
                                        <a:ea typeface="Cambria Math" panose="02040503050406030204" pitchFamily="18" charset="0"/>
                                      </a:rPr>
                                    </m:ctrlPr>
                                  </m:sSubPr>
                                  <m:e>
                                    <m:r>
                                      <a:rPr lang="en-US" altLang="zh-CN" sz="2000" b="1" i="1">
                                        <a:latin typeface="Cambria Math" panose="02040503050406030204" pitchFamily="18" charset="0"/>
                                        <a:ea typeface="宋体" panose="02010600030101010101" pitchFamily="2" charset="-122"/>
                                      </a:rPr>
                                      <m:t>𝝁</m:t>
                                    </m:r>
                                  </m:e>
                                  <m:sub>
                                    <m:r>
                                      <a:rPr lang="en-US" altLang="zh-CN" sz="2000" b="1" i="1">
                                        <a:latin typeface="Cambria Math" panose="02040503050406030204" pitchFamily="18" charset="0"/>
                                        <a:ea typeface="宋体" panose="02010600030101010101" pitchFamily="2" charset="-122"/>
                                      </a:rPr>
                                      <m:t>𝟏</m:t>
                                    </m:r>
                                  </m:sub>
                                </m:sSub>
                                <m:d>
                                  <m:dPr>
                                    <m:ctrlPr>
                                      <a:rPr lang="en-US" altLang="zh-CN" sz="2000" b="1" i="1">
                                        <a:latin typeface="Cambria Math" panose="02040503050406030204" pitchFamily="18" charset="0"/>
                                        <a:ea typeface="宋体" panose="02010600030101010101" pitchFamily="2" charset="-122"/>
                                      </a:rPr>
                                    </m:ctrlPr>
                                  </m:dPr>
                                  <m:e>
                                    <m:bar>
                                      <m:barPr>
                                        <m:pos m:val="top"/>
                                        <m:ctrlPr>
                                          <a:rPr lang="zh-CN" altLang="zh-CN" sz="2000" b="1" i="1">
                                            <a:latin typeface="Cambria Math" panose="02040503050406030204" pitchFamily="18" charset="0"/>
                                            <a:ea typeface="Cambria Math" panose="02040503050406030204" pitchFamily="18" charset="0"/>
                                          </a:rPr>
                                        </m:ctrlPr>
                                      </m:barPr>
                                      <m:e>
                                        <m:r>
                                          <a:rPr lang="en-US" altLang="zh-CN" sz="2000" b="1" i="1">
                                            <a:latin typeface="Cambria Math" panose="02040503050406030204" pitchFamily="18" charset="0"/>
                                            <a:ea typeface="宋体" panose="02010600030101010101" pitchFamily="2" charset="-122"/>
                                          </a:rPr>
                                          <m:t>𝑺</m:t>
                                        </m:r>
                                      </m:e>
                                    </m:bar>
                                  </m:e>
                                </m:d>
                              </m:e>
                            </m:d>
                          </m:den>
                        </m:f>
                      </m:e>
                    </m:d>
                    <m:nary>
                      <m:naryPr>
                        <m:chr m:val="∑"/>
                        <m:limLoc m:val="subSup"/>
                        <m:supHide m:val="on"/>
                        <m:ctrlPr>
                          <a:rPr lang="en-US" altLang="zh-CN" sz="2000" b="1" i="1">
                            <a:latin typeface="Cambria Math" panose="02040503050406030204" pitchFamily="18" charset="0"/>
                            <a:ea typeface="Cambria Math" panose="02040503050406030204" pitchFamily="18" charset="0"/>
                          </a:rPr>
                        </m:ctrlPr>
                      </m:naryPr>
                      <m:sub>
                        <m:r>
                          <m:rPr>
                            <m:brk m:alnAt="9"/>
                          </m:rPr>
                          <a:rPr lang="en-US" altLang="zh-CN" sz="2000" b="1" i="1">
                            <a:latin typeface="Cambria Math" panose="02040503050406030204" pitchFamily="18" charset="0"/>
                            <a:ea typeface="Cambria Math" panose="02040503050406030204" pitchFamily="18" charset="0"/>
                          </a:rPr>
                          <m:t>𝟏</m:t>
                        </m:r>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𝒊</m:t>
                        </m:r>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𝒏</m:t>
                        </m:r>
                      </m:sub>
                      <m:sup/>
                      <m:e>
                        <m:sSub>
                          <m:sSubPr>
                            <m:ctrlPr>
                              <a:rPr lang="zh-CN" altLang="zh-CN" sz="2000" b="1" i="1">
                                <a:latin typeface="Cambria Math" panose="02040503050406030204" pitchFamily="18" charset="0"/>
                                <a:ea typeface="Cambria Math" panose="02040503050406030204" pitchFamily="18" charset="0"/>
                              </a:rPr>
                            </m:ctrlPr>
                          </m:sSubPr>
                          <m:e>
                            <m:r>
                              <a:rPr lang="en-US" altLang="zh-CN" sz="2000" b="1" i="1">
                                <a:latin typeface="Cambria Math" panose="02040503050406030204" pitchFamily="18" charset="0"/>
                                <a:ea typeface="宋体" panose="02010600030101010101" pitchFamily="2" charset="-122"/>
                              </a:rPr>
                              <m:t>𝝁</m:t>
                            </m:r>
                          </m:e>
                          <m:sub>
                            <m:r>
                              <a:rPr lang="en-US" altLang="zh-CN" sz="2000" b="1" i="1">
                                <a:latin typeface="Cambria Math" panose="02040503050406030204" pitchFamily="18" charset="0"/>
                                <a:ea typeface="宋体" panose="02010600030101010101" pitchFamily="2" charset="-122"/>
                              </a:rPr>
                              <m:t>𝟏</m:t>
                            </m:r>
                          </m:sub>
                        </m:sSub>
                        <m:d>
                          <m:dPr>
                            <m:ctrlPr>
                              <a:rPr lang="en-US" altLang="zh-CN" sz="2000" b="1" i="1">
                                <a:latin typeface="Cambria Math" panose="02040503050406030204" pitchFamily="18" charset="0"/>
                                <a:ea typeface="宋体" panose="02010600030101010101" pitchFamily="2" charset="-122"/>
                              </a:rPr>
                            </m:ctrlPr>
                          </m:dPr>
                          <m:e>
                            <m:sSub>
                              <m:sSubPr>
                                <m:ctrlPr>
                                  <a:rPr lang="zh-CN" altLang="zh-CN" sz="2000" b="1" i="1">
                                    <a:latin typeface="Cambria Math" panose="02040503050406030204" pitchFamily="18" charset="0"/>
                                    <a:ea typeface="Cambria Math" panose="02040503050406030204" pitchFamily="18" charset="0"/>
                                  </a:rPr>
                                </m:ctrlPr>
                              </m:sSubPr>
                              <m:e>
                                <m:r>
                                  <a:rPr lang="en-US" altLang="zh-CN" sz="2000" b="1" i="1">
                                    <a:latin typeface="Cambria Math" panose="02040503050406030204" pitchFamily="18" charset="0"/>
                                    <a:ea typeface="宋体" panose="02010600030101010101" pitchFamily="2" charset="-122"/>
                                  </a:rPr>
                                  <m:t>𝒔</m:t>
                                </m:r>
                              </m:e>
                              <m:sub>
                                <m:r>
                                  <a:rPr lang="en-US" altLang="zh-CN" sz="2000" b="1" i="1">
                                    <a:latin typeface="Cambria Math" panose="02040503050406030204" pitchFamily="18" charset="0"/>
                                    <a:ea typeface="宋体" panose="02010600030101010101" pitchFamily="2" charset="-122"/>
                                  </a:rPr>
                                  <m:t>𝒊</m:t>
                                </m:r>
                              </m:sub>
                            </m:sSub>
                          </m:e>
                        </m:d>
                      </m:e>
                    </m:nary>
                    <m:r>
                      <a:rPr lang="en-US" altLang="zh-CN" sz="2000" b="1" i="1" smtClean="0">
                        <a:latin typeface="Cambria Math" panose="02040503050406030204" pitchFamily="18" charset="0"/>
                        <a:ea typeface="宋体" panose="02010600030101010101" pitchFamily="2" charset="-122"/>
                      </a:rPr>
                      <m:t>+</m:t>
                    </m:r>
                    <m:d>
                      <m:dPr>
                        <m:begChr m:val="["/>
                        <m:endChr m:val="]"/>
                        <m:ctrlPr>
                          <a:rPr lang="en-US" altLang="zh-CN" sz="2000" b="1" i="1">
                            <a:latin typeface="Cambria Math" panose="02040503050406030204" pitchFamily="18" charset="0"/>
                            <a:ea typeface="宋体" panose="02010600030101010101" pitchFamily="2" charset="-122"/>
                          </a:rPr>
                        </m:ctrlPr>
                      </m:dPr>
                      <m:e>
                        <m:r>
                          <a:rPr lang="en-US" altLang="zh-CN" sz="2000" b="1" i="1">
                            <a:latin typeface="Cambria Math" panose="02040503050406030204" pitchFamily="18" charset="0"/>
                            <a:ea typeface="宋体" panose="02010600030101010101" pitchFamily="2" charset="-122"/>
                          </a:rPr>
                          <m:t>𝟏</m:t>
                        </m:r>
                        <m:r>
                          <a:rPr lang="en-US" altLang="zh-CN" sz="2000" b="1" i="1">
                            <a:latin typeface="Cambria Math" panose="02040503050406030204" pitchFamily="18" charset="0"/>
                            <a:ea typeface="宋体" panose="02010600030101010101" pitchFamily="2" charset="-122"/>
                          </a:rPr>
                          <m:t>+</m:t>
                        </m:r>
                        <m:f>
                          <m:fPr>
                            <m:ctrlPr>
                              <a:rPr lang="en-US" altLang="zh-CN" sz="2000" b="1" i="1">
                                <a:latin typeface="Cambria Math" panose="02040503050406030204" pitchFamily="18" charset="0"/>
                                <a:ea typeface="宋体" panose="02010600030101010101" pitchFamily="2" charset="-122"/>
                              </a:rPr>
                            </m:ctrlPr>
                          </m:fPr>
                          <m:num>
                            <m:sSub>
                              <m:sSubPr>
                                <m:ctrlPr>
                                  <a:rPr lang="zh-CN" altLang="zh-CN" sz="2000" b="1" i="1">
                                    <a:latin typeface="Cambria Math" panose="02040503050406030204" pitchFamily="18" charset="0"/>
                                    <a:ea typeface="Cambria Math" panose="02040503050406030204" pitchFamily="18" charset="0"/>
                                  </a:rPr>
                                </m:ctrlPr>
                              </m:sSubPr>
                              <m:e>
                                <m:r>
                                  <a:rPr lang="en-US" altLang="zh-CN" sz="2000" b="1" i="1">
                                    <a:latin typeface="Cambria Math" panose="02040503050406030204" pitchFamily="18" charset="0"/>
                                    <a:ea typeface="宋体" panose="02010600030101010101" pitchFamily="2" charset="-122"/>
                                  </a:rPr>
                                  <m:t>𝝁</m:t>
                                </m:r>
                              </m:e>
                              <m:sub>
                                <m:r>
                                  <a:rPr lang="en-US" altLang="zh-CN" sz="2000" b="1" i="1">
                                    <a:latin typeface="Cambria Math" panose="02040503050406030204" pitchFamily="18" charset="0"/>
                                    <a:ea typeface="宋体" panose="02010600030101010101" pitchFamily="2" charset="-122"/>
                                  </a:rPr>
                                  <m:t>𝟐</m:t>
                                </m:r>
                              </m:sub>
                            </m:sSub>
                            <m:d>
                              <m:dPr>
                                <m:ctrlPr>
                                  <a:rPr lang="en-US" altLang="zh-CN" sz="2000" b="1" i="1">
                                    <a:latin typeface="Cambria Math" panose="02040503050406030204" pitchFamily="18" charset="0"/>
                                    <a:ea typeface="宋体" panose="02010600030101010101" pitchFamily="2" charset="-122"/>
                                  </a:rPr>
                                </m:ctrlPr>
                              </m:dPr>
                              <m:e>
                                <m:bar>
                                  <m:barPr>
                                    <m:pos m:val="top"/>
                                    <m:ctrlPr>
                                      <a:rPr lang="zh-CN" altLang="zh-CN" sz="2000" b="1" i="1">
                                        <a:latin typeface="Cambria Math" panose="02040503050406030204" pitchFamily="18" charset="0"/>
                                        <a:ea typeface="Cambria Math" panose="02040503050406030204" pitchFamily="18" charset="0"/>
                                      </a:rPr>
                                    </m:ctrlPr>
                                  </m:barPr>
                                  <m:e>
                                    <m:r>
                                      <a:rPr lang="en-US" altLang="zh-CN" sz="2000" b="1" i="1">
                                        <a:latin typeface="Cambria Math" panose="02040503050406030204" pitchFamily="18" charset="0"/>
                                        <a:ea typeface="宋体" panose="02010600030101010101" pitchFamily="2" charset="-122"/>
                                      </a:rPr>
                                      <m:t>𝑺</m:t>
                                    </m:r>
                                  </m:e>
                                </m:bar>
                              </m:e>
                            </m:d>
                          </m:num>
                          <m:den>
                            <m:d>
                              <m:dPr>
                                <m:ctrlPr>
                                  <a:rPr lang="en-US" altLang="zh-CN" sz="2000" b="1" i="1">
                                    <a:latin typeface="Cambria Math" panose="02040503050406030204" pitchFamily="18" charset="0"/>
                                    <a:ea typeface="宋体" panose="02010600030101010101" pitchFamily="2" charset="-122"/>
                                  </a:rPr>
                                </m:ctrlPr>
                              </m:dPr>
                              <m:e>
                                <m:r>
                                  <a:rPr lang="en-US" altLang="zh-CN" sz="2000" b="1" i="1">
                                    <a:latin typeface="Cambria Math" panose="02040503050406030204" pitchFamily="18" charset="0"/>
                                    <a:ea typeface="宋体" panose="02010600030101010101" pitchFamily="2" charset="-122"/>
                                  </a:rPr>
                                  <m:t>𝟏</m:t>
                                </m:r>
                                <m:r>
                                  <a:rPr lang="en-US" altLang="zh-CN" sz="2000" b="1" i="1">
                                    <a:latin typeface="Cambria Math" panose="02040503050406030204" pitchFamily="18" charset="0"/>
                                    <a:ea typeface="宋体" panose="02010600030101010101" pitchFamily="2" charset="-122"/>
                                  </a:rPr>
                                  <m:t>−</m:t>
                                </m:r>
                                <m:sSub>
                                  <m:sSubPr>
                                    <m:ctrlPr>
                                      <a:rPr lang="zh-CN" altLang="zh-CN" sz="2000" b="1" i="1">
                                        <a:latin typeface="Cambria Math" panose="02040503050406030204" pitchFamily="18" charset="0"/>
                                        <a:ea typeface="Cambria Math" panose="02040503050406030204" pitchFamily="18" charset="0"/>
                                      </a:rPr>
                                    </m:ctrlPr>
                                  </m:sSubPr>
                                  <m:e>
                                    <m:r>
                                      <a:rPr lang="en-US" altLang="zh-CN" sz="2000" b="1" i="1">
                                        <a:latin typeface="Cambria Math" panose="02040503050406030204" pitchFamily="18" charset="0"/>
                                        <a:ea typeface="宋体" panose="02010600030101010101" pitchFamily="2" charset="-122"/>
                                      </a:rPr>
                                      <m:t>𝝁</m:t>
                                    </m:r>
                                  </m:e>
                                  <m:sub>
                                    <m:r>
                                      <a:rPr lang="en-US" altLang="zh-CN" sz="2000" b="1" i="1">
                                        <a:latin typeface="Cambria Math" panose="02040503050406030204" pitchFamily="18" charset="0"/>
                                        <a:ea typeface="宋体" panose="02010600030101010101" pitchFamily="2" charset="-122"/>
                                      </a:rPr>
                                      <m:t>𝟐</m:t>
                                    </m:r>
                                  </m:sub>
                                </m:sSub>
                                <m:d>
                                  <m:dPr>
                                    <m:ctrlPr>
                                      <a:rPr lang="en-US" altLang="zh-CN" sz="2000" b="1" i="1">
                                        <a:latin typeface="Cambria Math" panose="02040503050406030204" pitchFamily="18" charset="0"/>
                                        <a:ea typeface="宋体" panose="02010600030101010101" pitchFamily="2" charset="-122"/>
                                      </a:rPr>
                                    </m:ctrlPr>
                                  </m:dPr>
                                  <m:e>
                                    <m:bar>
                                      <m:barPr>
                                        <m:pos m:val="top"/>
                                        <m:ctrlPr>
                                          <a:rPr lang="zh-CN" altLang="zh-CN" sz="2000" b="1" i="1">
                                            <a:latin typeface="Cambria Math" panose="02040503050406030204" pitchFamily="18" charset="0"/>
                                            <a:ea typeface="Cambria Math" panose="02040503050406030204" pitchFamily="18" charset="0"/>
                                          </a:rPr>
                                        </m:ctrlPr>
                                      </m:barPr>
                                      <m:e>
                                        <m:r>
                                          <a:rPr lang="en-US" altLang="zh-CN" sz="2000" b="1" i="1">
                                            <a:latin typeface="Cambria Math" panose="02040503050406030204" pitchFamily="18" charset="0"/>
                                            <a:ea typeface="宋体" panose="02010600030101010101" pitchFamily="2" charset="-122"/>
                                          </a:rPr>
                                          <m:t>𝑺</m:t>
                                        </m:r>
                                      </m:e>
                                    </m:bar>
                                  </m:e>
                                </m:d>
                              </m:e>
                            </m:d>
                          </m:den>
                        </m:f>
                      </m:e>
                    </m:d>
                    <m:nary>
                      <m:naryPr>
                        <m:chr m:val="∑"/>
                        <m:limLoc m:val="subSup"/>
                        <m:supHide m:val="on"/>
                        <m:ctrlPr>
                          <a:rPr lang="en-US" altLang="zh-CN" sz="2000" b="1" i="1">
                            <a:latin typeface="Cambria Math" panose="02040503050406030204" pitchFamily="18" charset="0"/>
                            <a:ea typeface="Cambria Math" panose="02040503050406030204" pitchFamily="18" charset="0"/>
                          </a:rPr>
                        </m:ctrlPr>
                      </m:naryPr>
                      <m:sub>
                        <m:r>
                          <m:rPr>
                            <m:brk m:alnAt="9"/>
                          </m:rPr>
                          <a:rPr lang="en-US" altLang="zh-CN" sz="2000" b="1" i="1">
                            <a:latin typeface="Cambria Math" panose="02040503050406030204" pitchFamily="18" charset="0"/>
                            <a:ea typeface="Cambria Math" panose="02040503050406030204" pitchFamily="18" charset="0"/>
                          </a:rPr>
                          <m:t>𝟏</m:t>
                        </m:r>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𝒊</m:t>
                        </m:r>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𝒏</m:t>
                        </m:r>
                      </m:sub>
                      <m:sup/>
                      <m:e>
                        <m:sSub>
                          <m:sSubPr>
                            <m:ctrlPr>
                              <a:rPr lang="zh-CN" altLang="zh-CN" sz="2000" b="1" i="1">
                                <a:latin typeface="Cambria Math" panose="02040503050406030204" pitchFamily="18" charset="0"/>
                                <a:ea typeface="Cambria Math" panose="02040503050406030204" pitchFamily="18" charset="0"/>
                              </a:rPr>
                            </m:ctrlPr>
                          </m:sSubPr>
                          <m:e>
                            <m:r>
                              <a:rPr lang="en-US" altLang="zh-CN" sz="2000" b="1" i="1">
                                <a:latin typeface="Cambria Math" panose="02040503050406030204" pitchFamily="18" charset="0"/>
                                <a:ea typeface="宋体" panose="02010600030101010101" pitchFamily="2" charset="-122"/>
                              </a:rPr>
                              <m:t>𝝁</m:t>
                            </m:r>
                          </m:e>
                          <m:sub>
                            <m:r>
                              <a:rPr lang="en-US" altLang="zh-CN" sz="2000" b="1" i="1" smtClean="0">
                                <a:latin typeface="Cambria Math" panose="02040503050406030204" pitchFamily="18" charset="0"/>
                                <a:ea typeface="宋体" panose="02010600030101010101" pitchFamily="2" charset="-122"/>
                              </a:rPr>
                              <m:t>𝟐</m:t>
                            </m:r>
                          </m:sub>
                        </m:sSub>
                        <m:d>
                          <m:dPr>
                            <m:ctrlPr>
                              <a:rPr lang="en-US" altLang="zh-CN" sz="2000" b="1" i="1">
                                <a:latin typeface="Cambria Math" panose="02040503050406030204" pitchFamily="18" charset="0"/>
                                <a:ea typeface="宋体" panose="02010600030101010101" pitchFamily="2" charset="-122"/>
                              </a:rPr>
                            </m:ctrlPr>
                          </m:dPr>
                          <m:e>
                            <m:sSub>
                              <m:sSubPr>
                                <m:ctrlPr>
                                  <a:rPr lang="zh-CN" altLang="zh-CN" sz="2000" b="1" i="1">
                                    <a:latin typeface="Cambria Math" panose="02040503050406030204" pitchFamily="18" charset="0"/>
                                    <a:ea typeface="Cambria Math" panose="02040503050406030204" pitchFamily="18" charset="0"/>
                                  </a:rPr>
                                </m:ctrlPr>
                              </m:sSubPr>
                              <m:e>
                                <m:r>
                                  <a:rPr lang="en-US" altLang="zh-CN" sz="2000" b="1" i="1">
                                    <a:latin typeface="Cambria Math" panose="02040503050406030204" pitchFamily="18" charset="0"/>
                                    <a:ea typeface="宋体" panose="02010600030101010101" pitchFamily="2" charset="-122"/>
                                  </a:rPr>
                                  <m:t>𝒔</m:t>
                                </m:r>
                              </m:e>
                              <m:sub>
                                <m:r>
                                  <a:rPr lang="en-US" altLang="zh-CN" sz="2000" b="1" i="1">
                                    <a:latin typeface="Cambria Math" panose="02040503050406030204" pitchFamily="18" charset="0"/>
                                    <a:ea typeface="宋体" panose="02010600030101010101" pitchFamily="2" charset="-122"/>
                                  </a:rPr>
                                  <m:t>𝒊</m:t>
                                </m:r>
                              </m:sub>
                            </m:sSub>
                          </m:e>
                        </m:d>
                      </m:e>
                    </m:nary>
                  </m:oMath>
                </a14:m>
                <a:endParaRPr lang="en-US" altLang="zh-CN" sz="2000" b="1"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25000"/>
                  </a:lnSpc>
                  <a:spcBef>
                    <a:spcPts val="600"/>
                  </a:spcBef>
                  <a:buNone/>
                </a:pPr>
                <a:r>
                  <a:rPr lang="zh-CN" altLang="en-US" sz="2000" b="1"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又因为</a:t>
                </a:r>
                <a14:m>
                  <m:oMath xmlns:m="http://schemas.openxmlformats.org/officeDocument/2006/math">
                    <m:nary>
                      <m:naryPr>
                        <m:chr m:val="∑"/>
                        <m:limLoc m:val="subSup"/>
                        <m:supHide m:val="on"/>
                        <m:ctrlPr>
                          <a:rPr lang="en-US" altLang="zh-CN" sz="2400" b="1" i="1" smtClean="0">
                            <a:latin typeface="Cambria Math" panose="02040503050406030204" pitchFamily="18" charset="0"/>
                            <a:ea typeface="Cambria Math" panose="02040503050406030204" pitchFamily="18" charset="0"/>
                          </a:rPr>
                        </m:ctrlPr>
                      </m:naryPr>
                      <m:sub>
                        <m:r>
                          <m:rPr>
                            <m:brk m:alnAt="9"/>
                          </m:rPr>
                          <a:rPr lang="en-US" altLang="zh-CN" sz="2400" b="1" i="1">
                            <a:latin typeface="Cambria Math" panose="02040503050406030204" pitchFamily="18" charset="0"/>
                            <a:ea typeface="Cambria Math" panose="02040503050406030204" pitchFamily="18" charset="0"/>
                          </a:rPr>
                          <m:t>𝟏</m:t>
                        </m:r>
                        <m:r>
                          <a:rPr lang="en-US" altLang="zh-CN" sz="2400" b="1" i="1">
                            <a:latin typeface="Cambria Math" panose="02040503050406030204" pitchFamily="18" charset="0"/>
                            <a:ea typeface="Cambria Math" panose="02040503050406030204" pitchFamily="18" charset="0"/>
                          </a:rPr>
                          <m:t>≤</m:t>
                        </m:r>
                        <m:r>
                          <a:rPr lang="en-US" altLang="zh-CN" sz="2400" b="1" i="1">
                            <a:latin typeface="Cambria Math" panose="02040503050406030204" pitchFamily="18" charset="0"/>
                            <a:ea typeface="Cambria Math" panose="02040503050406030204" pitchFamily="18" charset="0"/>
                          </a:rPr>
                          <m:t>𝒊</m:t>
                        </m:r>
                        <m:r>
                          <a:rPr lang="en-US" altLang="zh-CN" sz="2400" b="1" i="1">
                            <a:latin typeface="Cambria Math" panose="02040503050406030204" pitchFamily="18" charset="0"/>
                            <a:ea typeface="Cambria Math" panose="02040503050406030204" pitchFamily="18" charset="0"/>
                          </a:rPr>
                          <m:t>≤</m:t>
                        </m:r>
                        <m:r>
                          <a:rPr lang="en-US" altLang="zh-CN" sz="2400" b="1" i="1">
                            <a:latin typeface="Cambria Math" panose="02040503050406030204" pitchFamily="18" charset="0"/>
                            <a:ea typeface="Cambria Math" panose="02040503050406030204" pitchFamily="18" charset="0"/>
                          </a:rPr>
                          <m:t>𝒏</m:t>
                        </m:r>
                      </m:sub>
                      <m:sup/>
                      <m:e>
                        <m:sSub>
                          <m:sSubPr>
                            <m:ctrlPr>
                              <a:rPr lang="zh-CN" altLang="zh-CN" sz="2400" b="1" i="1">
                                <a:latin typeface="Cambria Math" panose="02040503050406030204" pitchFamily="18" charset="0"/>
                                <a:ea typeface="Cambria Math" panose="02040503050406030204" pitchFamily="18" charset="0"/>
                              </a:rPr>
                            </m:ctrlPr>
                          </m:sSubPr>
                          <m:e>
                            <m:r>
                              <a:rPr lang="en-US" altLang="zh-CN" sz="2400" b="1" i="1">
                                <a:latin typeface="Cambria Math" panose="02040503050406030204" pitchFamily="18" charset="0"/>
                                <a:ea typeface="宋体" panose="02010600030101010101" pitchFamily="2" charset="-122"/>
                              </a:rPr>
                              <m:t>𝝁</m:t>
                            </m:r>
                          </m:e>
                          <m:sub>
                            <m:r>
                              <a:rPr lang="en-US" altLang="zh-CN" sz="2400" b="1" i="1">
                                <a:latin typeface="Cambria Math" panose="02040503050406030204" pitchFamily="18" charset="0"/>
                                <a:ea typeface="宋体" panose="02010600030101010101" pitchFamily="2" charset="-122"/>
                              </a:rPr>
                              <m:t>𝟏</m:t>
                            </m:r>
                          </m:sub>
                        </m:sSub>
                        <m:d>
                          <m:dPr>
                            <m:ctrlPr>
                              <a:rPr lang="en-US" altLang="zh-CN" sz="2400" b="1" i="1">
                                <a:latin typeface="Cambria Math" panose="02040503050406030204" pitchFamily="18" charset="0"/>
                                <a:ea typeface="宋体" panose="02010600030101010101" pitchFamily="2" charset="-122"/>
                              </a:rPr>
                            </m:ctrlPr>
                          </m:dPr>
                          <m:e>
                            <m:sSub>
                              <m:sSubPr>
                                <m:ctrlPr>
                                  <a:rPr lang="zh-CN" altLang="zh-CN" sz="2400" b="1" i="1">
                                    <a:latin typeface="Cambria Math" panose="02040503050406030204" pitchFamily="18" charset="0"/>
                                    <a:ea typeface="Cambria Math" panose="02040503050406030204" pitchFamily="18" charset="0"/>
                                  </a:rPr>
                                </m:ctrlPr>
                              </m:sSubPr>
                              <m:e>
                                <m:r>
                                  <a:rPr lang="en-US" altLang="zh-CN" sz="2400" b="1" i="1">
                                    <a:latin typeface="Cambria Math" panose="02040503050406030204" pitchFamily="18" charset="0"/>
                                    <a:ea typeface="宋体" panose="02010600030101010101" pitchFamily="2" charset="-122"/>
                                  </a:rPr>
                                  <m:t>𝒔</m:t>
                                </m:r>
                              </m:e>
                              <m:sub>
                                <m:r>
                                  <a:rPr lang="en-US" altLang="zh-CN" sz="2400" b="1" i="1">
                                    <a:latin typeface="Cambria Math" panose="02040503050406030204" pitchFamily="18" charset="0"/>
                                    <a:ea typeface="宋体" panose="02010600030101010101" pitchFamily="2" charset="-122"/>
                                  </a:rPr>
                                  <m:t>𝒊</m:t>
                                </m:r>
                              </m:sub>
                            </m:sSub>
                          </m:e>
                        </m:d>
                      </m:e>
                    </m:nary>
                    <m:r>
                      <a:rPr lang="en-US" altLang="zh-CN" sz="2400" b="1" i="1" smtClean="0">
                        <a:latin typeface="Cambria Math" panose="02040503050406030204" pitchFamily="18" charset="0"/>
                        <a:ea typeface="宋体" panose="02010600030101010101" pitchFamily="2" charset="-122"/>
                      </a:rPr>
                      <m:t>=</m:t>
                    </m:r>
                    <m:r>
                      <a:rPr lang="en-US" altLang="zh-CN" sz="2400" b="1" i="1" smtClean="0">
                        <a:latin typeface="Cambria Math" panose="02040503050406030204" pitchFamily="18" charset="0"/>
                        <a:ea typeface="宋体" panose="02010600030101010101" pitchFamily="2" charset="-122"/>
                      </a:rPr>
                      <m:t>𝟏</m:t>
                    </m:r>
                    <m:r>
                      <a:rPr lang="en-US" altLang="zh-CN" sz="2400" b="1" i="1" smtClean="0">
                        <a:latin typeface="Cambria Math" panose="02040503050406030204" pitchFamily="18" charset="0"/>
                        <a:ea typeface="宋体" panose="02010600030101010101" pitchFamily="2" charset="-122"/>
                      </a:rPr>
                      <m:t>−</m:t>
                    </m:r>
                    <m:sSub>
                      <m:sSubPr>
                        <m:ctrlPr>
                          <a:rPr lang="zh-CN" altLang="zh-CN" sz="2400" b="1" i="1">
                            <a:latin typeface="Cambria Math" panose="02040503050406030204" pitchFamily="18" charset="0"/>
                            <a:ea typeface="Cambria Math" panose="02040503050406030204" pitchFamily="18" charset="0"/>
                          </a:rPr>
                        </m:ctrlPr>
                      </m:sSubPr>
                      <m:e>
                        <m:r>
                          <a:rPr lang="en-US" altLang="zh-CN" sz="2400" b="1" i="1">
                            <a:latin typeface="Cambria Math" panose="02040503050406030204" pitchFamily="18" charset="0"/>
                            <a:ea typeface="宋体" panose="02010600030101010101" pitchFamily="2" charset="-122"/>
                          </a:rPr>
                          <m:t>𝝁</m:t>
                        </m:r>
                      </m:e>
                      <m:sub>
                        <m:r>
                          <a:rPr lang="en-US" altLang="zh-CN" sz="2400" b="1" i="1">
                            <a:latin typeface="Cambria Math" panose="02040503050406030204" pitchFamily="18" charset="0"/>
                            <a:ea typeface="宋体" panose="02010600030101010101" pitchFamily="2" charset="-122"/>
                          </a:rPr>
                          <m:t>𝟏</m:t>
                        </m:r>
                      </m:sub>
                    </m:sSub>
                    <m:d>
                      <m:dPr>
                        <m:ctrlPr>
                          <a:rPr lang="en-US" altLang="zh-CN" sz="2400" b="1" i="1">
                            <a:latin typeface="Cambria Math" panose="02040503050406030204" pitchFamily="18" charset="0"/>
                            <a:ea typeface="宋体" panose="02010600030101010101" pitchFamily="2" charset="-122"/>
                          </a:rPr>
                        </m:ctrlPr>
                      </m:dPr>
                      <m:e>
                        <m:bar>
                          <m:barPr>
                            <m:pos m:val="top"/>
                            <m:ctrlPr>
                              <a:rPr lang="zh-CN" altLang="zh-CN" sz="2400" b="1" i="1">
                                <a:latin typeface="Cambria Math" panose="02040503050406030204" pitchFamily="18" charset="0"/>
                                <a:ea typeface="Cambria Math" panose="02040503050406030204" pitchFamily="18" charset="0"/>
                              </a:rPr>
                            </m:ctrlPr>
                          </m:barPr>
                          <m:e>
                            <m:r>
                              <a:rPr lang="en-US" altLang="zh-CN" sz="2400" b="1" i="1">
                                <a:latin typeface="Cambria Math" panose="02040503050406030204" pitchFamily="18" charset="0"/>
                                <a:ea typeface="宋体" panose="02010600030101010101" pitchFamily="2" charset="-122"/>
                              </a:rPr>
                              <m:t>𝑺</m:t>
                            </m:r>
                          </m:e>
                        </m:bar>
                      </m:e>
                    </m:d>
                  </m:oMath>
                </a14:m>
                <a:r>
                  <a:rPr lang="en-US" altLang="zh-CN" sz="2400" b="1"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ea typeface="Cambria Math" panose="02040503050406030204" pitchFamily="18" charset="0"/>
                  </a:rPr>
                  <a:t> </a:t>
                </a:r>
                <a14:m>
                  <m:oMath xmlns:m="http://schemas.openxmlformats.org/officeDocument/2006/math">
                    <m:nary>
                      <m:naryPr>
                        <m:chr m:val="∑"/>
                        <m:limLoc m:val="subSup"/>
                        <m:supHide m:val="on"/>
                        <m:ctrlPr>
                          <a:rPr lang="en-US" altLang="zh-CN" sz="2400" b="1" i="1">
                            <a:latin typeface="Cambria Math" panose="02040503050406030204" pitchFamily="18" charset="0"/>
                            <a:ea typeface="Cambria Math" panose="02040503050406030204" pitchFamily="18" charset="0"/>
                          </a:rPr>
                        </m:ctrlPr>
                      </m:naryPr>
                      <m:sub>
                        <m:r>
                          <m:rPr>
                            <m:brk m:alnAt="9"/>
                          </m:rPr>
                          <a:rPr lang="en-US" altLang="zh-CN" sz="2400" b="1" i="1">
                            <a:latin typeface="Cambria Math" panose="02040503050406030204" pitchFamily="18" charset="0"/>
                            <a:ea typeface="Cambria Math" panose="02040503050406030204" pitchFamily="18" charset="0"/>
                          </a:rPr>
                          <m:t>𝟏</m:t>
                        </m:r>
                        <m:r>
                          <a:rPr lang="en-US" altLang="zh-CN" sz="2400" b="1" i="1">
                            <a:latin typeface="Cambria Math" panose="02040503050406030204" pitchFamily="18" charset="0"/>
                            <a:ea typeface="Cambria Math" panose="02040503050406030204" pitchFamily="18" charset="0"/>
                          </a:rPr>
                          <m:t>≤</m:t>
                        </m:r>
                        <m:r>
                          <a:rPr lang="en-US" altLang="zh-CN" sz="2400" b="1" i="1">
                            <a:latin typeface="Cambria Math" panose="02040503050406030204" pitchFamily="18" charset="0"/>
                            <a:ea typeface="Cambria Math" panose="02040503050406030204" pitchFamily="18" charset="0"/>
                          </a:rPr>
                          <m:t>𝒊</m:t>
                        </m:r>
                        <m:r>
                          <a:rPr lang="en-US" altLang="zh-CN" sz="2400" b="1" i="1">
                            <a:latin typeface="Cambria Math" panose="02040503050406030204" pitchFamily="18" charset="0"/>
                            <a:ea typeface="Cambria Math" panose="02040503050406030204" pitchFamily="18" charset="0"/>
                          </a:rPr>
                          <m:t>≤</m:t>
                        </m:r>
                        <m:r>
                          <a:rPr lang="en-US" altLang="zh-CN" sz="2400" b="1" i="1">
                            <a:latin typeface="Cambria Math" panose="02040503050406030204" pitchFamily="18" charset="0"/>
                            <a:ea typeface="Cambria Math" panose="02040503050406030204" pitchFamily="18" charset="0"/>
                          </a:rPr>
                          <m:t>𝒏</m:t>
                        </m:r>
                      </m:sub>
                      <m:sup/>
                      <m:e>
                        <m:sSub>
                          <m:sSubPr>
                            <m:ctrlPr>
                              <a:rPr lang="zh-CN" altLang="zh-CN" sz="2400" b="1" i="1">
                                <a:latin typeface="Cambria Math" panose="02040503050406030204" pitchFamily="18" charset="0"/>
                                <a:ea typeface="Cambria Math" panose="02040503050406030204" pitchFamily="18" charset="0"/>
                              </a:rPr>
                            </m:ctrlPr>
                          </m:sSubPr>
                          <m:e>
                            <m:r>
                              <a:rPr lang="en-US" altLang="zh-CN" sz="2400" b="1" i="1">
                                <a:latin typeface="Cambria Math" panose="02040503050406030204" pitchFamily="18" charset="0"/>
                                <a:ea typeface="宋体" panose="02010600030101010101" pitchFamily="2" charset="-122"/>
                              </a:rPr>
                              <m:t>𝝁</m:t>
                            </m:r>
                          </m:e>
                          <m:sub>
                            <m:r>
                              <a:rPr lang="en-US" altLang="zh-CN" sz="2400" b="1" i="1" smtClean="0">
                                <a:latin typeface="Cambria Math" panose="02040503050406030204" pitchFamily="18" charset="0"/>
                                <a:ea typeface="宋体" panose="02010600030101010101" pitchFamily="2" charset="-122"/>
                              </a:rPr>
                              <m:t>𝟐</m:t>
                            </m:r>
                          </m:sub>
                        </m:sSub>
                        <m:d>
                          <m:dPr>
                            <m:ctrlPr>
                              <a:rPr lang="en-US" altLang="zh-CN" sz="2400" b="1" i="1">
                                <a:latin typeface="Cambria Math" panose="02040503050406030204" pitchFamily="18" charset="0"/>
                                <a:ea typeface="宋体" panose="02010600030101010101" pitchFamily="2" charset="-122"/>
                              </a:rPr>
                            </m:ctrlPr>
                          </m:dPr>
                          <m:e>
                            <m:sSub>
                              <m:sSubPr>
                                <m:ctrlPr>
                                  <a:rPr lang="zh-CN" altLang="zh-CN" sz="2400" b="1" i="1">
                                    <a:latin typeface="Cambria Math" panose="02040503050406030204" pitchFamily="18" charset="0"/>
                                    <a:ea typeface="Cambria Math" panose="02040503050406030204" pitchFamily="18" charset="0"/>
                                  </a:rPr>
                                </m:ctrlPr>
                              </m:sSubPr>
                              <m:e>
                                <m:r>
                                  <a:rPr lang="en-US" altLang="zh-CN" sz="2400" b="1" i="1">
                                    <a:latin typeface="Cambria Math" panose="02040503050406030204" pitchFamily="18" charset="0"/>
                                    <a:ea typeface="宋体" panose="02010600030101010101" pitchFamily="2" charset="-122"/>
                                  </a:rPr>
                                  <m:t>𝒔</m:t>
                                </m:r>
                              </m:e>
                              <m:sub>
                                <m:r>
                                  <a:rPr lang="en-US" altLang="zh-CN" sz="2400" b="1" i="1">
                                    <a:latin typeface="Cambria Math" panose="02040503050406030204" pitchFamily="18" charset="0"/>
                                    <a:ea typeface="宋体" panose="02010600030101010101" pitchFamily="2" charset="-122"/>
                                  </a:rPr>
                                  <m:t>𝒊</m:t>
                                </m:r>
                              </m:sub>
                            </m:sSub>
                          </m:e>
                        </m:d>
                      </m:e>
                    </m:nary>
                    <m:r>
                      <a:rPr lang="en-US" altLang="zh-CN" sz="2400" b="1" i="1">
                        <a:latin typeface="Cambria Math" panose="02040503050406030204" pitchFamily="18" charset="0"/>
                        <a:ea typeface="宋体" panose="02010600030101010101" pitchFamily="2" charset="-122"/>
                      </a:rPr>
                      <m:t>=</m:t>
                    </m:r>
                    <m:r>
                      <a:rPr lang="en-US" altLang="zh-CN" sz="2400" b="1" i="1">
                        <a:latin typeface="Cambria Math" panose="02040503050406030204" pitchFamily="18" charset="0"/>
                        <a:ea typeface="宋体" panose="02010600030101010101" pitchFamily="2" charset="-122"/>
                      </a:rPr>
                      <m:t>𝟏</m:t>
                    </m:r>
                    <m:r>
                      <a:rPr lang="en-US" altLang="zh-CN" sz="2400" b="1" i="1">
                        <a:latin typeface="Cambria Math" panose="02040503050406030204" pitchFamily="18" charset="0"/>
                        <a:ea typeface="宋体" panose="02010600030101010101" pitchFamily="2" charset="-122"/>
                      </a:rPr>
                      <m:t>−</m:t>
                    </m:r>
                    <m:sSub>
                      <m:sSubPr>
                        <m:ctrlPr>
                          <a:rPr lang="zh-CN" altLang="zh-CN" sz="2400" b="1" i="1">
                            <a:latin typeface="Cambria Math" panose="02040503050406030204" pitchFamily="18" charset="0"/>
                            <a:ea typeface="Cambria Math" panose="02040503050406030204" pitchFamily="18" charset="0"/>
                          </a:rPr>
                        </m:ctrlPr>
                      </m:sSubPr>
                      <m:e>
                        <m:r>
                          <a:rPr lang="en-US" altLang="zh-CN" sz="2400" b="1" i="1">
                            <a:latin typeface="Cambria Math" panose="02040503050406030204" pitchFamily="18" charset="0"/>
                            <a:ea typeface="宋体" panose="02010600030101010101" pitchFamily="2" charset="-122"/>
                          </a:rPr>
                          <m:t>𝝁</m:t>
                        </m:r>
                      </m:e>
                      <m:sub>
                        <m:r>
                          <a:rPr lang="en-US" altLang="zh-CN" sz="2400" b="1" i="1" smtClean="0">
                            <a:latin typeface="Cambria Math" panose="02040503050406030204" pitchFamily="18" charset="0"/>
                            <a:ea typeface="宋体" panose="02010600030101010101" pitchFamily="2" charset="-122"/>
                          </a:rPr>
                          <m:t>𝟐</m:t>
                        </m:r>
                      </m:sub>
                    </m:sSub>
                    <m:d>
                      <m:dPr>
                        <m:ctrlPr>
                          <a:rPr lang="en-US" altLang="zh-CN" sz="2400" b="1" i="1">
                            <a:latin typeface="Cambria Math" panose="02040503050406030204" pitchFamily="18" charset="0"/>
                            <a:ea typeface="宋体" panose="02010600030101010101" pitchFamily="2" charset="-122"/>
                          </a:rPr>
                        </m:ctrlPr>
                      </m:dPr>
                      <m:e>
                        <m:bar>
                          <m:barPr>
                            <m:pos m:val="top"/>
                            <m:ctrlPr>
                              <a:rPr lang="zh-CN" altLang="zh-CN" sz="2400" b="1" i="1">
                                <a:latin typeface="Cambria Math" panose="02040503050406030204" pitchFamily="18" charset="0"/>
                                <a:ea typeface="Cambria Math" panose="02040503050406030204" pitchFamily="18" charset="0"/>
                              </a:rPr>
                            </m:ctrlPr>
                          </m:barPr>
                          <m:e>
                            <m:r>
                              <a:rPr lang="en-US" altLang="zh-CN" sz="2400" b="1" i="1">
                                <a:latin typeface="Cambria Math" panose="02040503050406030204" pitchFamily="18" charset="0"/>
                                <a:ea typeface="宋体" panose="02010600030101010101" pitchFamily="2" charset="-122"/>
                              </a:rPr>
                              <m:t>𝑺</m:t>
                            </m:r>
                          </m:e>
                        </m:bar>
                      </m:e>
                    </m:d>
                  </m:oMath>
                </a14:m>
                <a:endParaRPr lang="en-US" altLang="zh-CN" sz="2400" b="1"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25000"/>
                  </a:lnSpc>
                  <a:spcBef>
                    <a:spcPts val="600"/>
                  </a:spcBef>
                  <a:buNone/>
                </a:pP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所以有</a:t>
                </a:r>
                <a14:m>
                  <m:oMath xmlns:m="http://schemas.openxmlformats.org/officeDocument/2006/math">
                    <m:sSub>
                      <m:sSubPr>
                        <m:ctrlPr>
                          <a:rPr lang="en-US" altLang="zh-CN" sz="2400" b="1" i="1" smtClean="0">
                            <a:latin typeface="Cambria Math" panose="02040503050406030204" pitchFamily="18" charset="0"/>
                            <a:ea typeface="Cambria Math" panose="02040503050406030204" pitchFamily="18" charset="0"/>
                          </a:rPr>
                        </m:ctrlPr>
                      </m:sSubPr>
                      <m:e>
                        <m:r>
                          <a:rPr lang="en-US" altLang="zh-CN" sz="2400" b="1" i="1" smtClean="0">
                            <a:latin typeface="Cambria Math" panose="02040503050406030204" pitchFamily="18" charset="0"/>
                            <a:ea typeface="Cambria Math" panose="02040503050406030204" pitchFamily="18" charset="0"/>
                          </a:rPr>
                          <m:t>𝒘</m:t>
                        </m:r>
                      </m:e>
                      <m:sub>
                        <m:r>
                          <a:rPr lang="en-US" altLang="zh-CN" sz="2400" b="1" i="1" smtClean="0">
                            <a:latin typeface="Cambria Math" panose="02040503050406030204" pitchFamily="18" charset="0"/>
                            <a:ea typeface="Cambria Math" panose="02040503050406030204" pitchFamily="18" charset="0"/>
                          </a:rPr>
                          <m:t>𝟐</m:t>
                        </m:r>
                      </m:sub>
                    </m:sSub>
                    <m:r>
                      <a:rPr lang="en-US" altLang="zh-CN" sz="2400" b="1" i="1" smtClean="0">
                        <a:latin typeface="Cambria Math" panose="02040503050406030204" pitchFamily="18" charset="0"/>
                        <a:ea typeface="Cambria Math" panose="02040503050406030204" pitchFamily="18" charset="0"/>
                      </a:rPr>
                      <m:t>=</m:t>
                    </m:r>
                    <m:r>
                      <a:rPr lang="en-US" altLang="zh-CN" sz="2400" b="1" i="0" smtClean="0">
                        <a:latin typeface="Cambria Math" panose="02040503050406030204" pitchFamily="18" charset="0"/>
                        <a:ea typeface="Cambria Math" panose="02040503050406030204" pitchFamily="18" charset="0"/>
                      </a:rPr>
                      <m:t>𝟐</m:t>
                    </m:r>
                  </m:oMath>
                </a14:m>
                <a:r>
                  <a:rPr lang="zh-CN" altLang="en-US" sz="2400" b="1"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。证毕</a:t>
                </a:r>
                <a:endParaRPr lang="en-US" altLang="zh-CN" sz="2400" b="1"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FAA43BCC-C60C-44E6-A203-C635002B3E8F}"/>
                  </a:ext>
                </a:extLst>
              </p:cNvPr>
              <p:cNvSpPr>
                <a:spLocks noGrp="1" noRot="1" noChangeAspect="1" noMove="1" noResize="1" noEditPoints="1" noAdjustHandles="1" noChangeArrowheads="1" noChangeShapeType="1" noTextEdit="1"/>
              </p:cNvSpPr>
              <p:nvPr>
                <p:ph idx="1"/>
              </p:nvPr>
            </p:nvSpPr>
            <p:spPr>
              <a:xfrm>
                <a:off x="729275" y="1451946"/>
                <a:ext cx="11090607" cy="5406054"/>
              </a:xfrm>
              <a:blipFill>
                <a:blip r:embed="rId4"/>
                <a:stretch>
                  <a:fillRect l="-880" t="-902"/>
                </a:stretch>
              </a:blipFill>
            </p:spPr>
            <p:txBody>
              <a:bodyPr/>
              <a:lstStyle/>
              <a:p>
                <a:r>
                  <a:rPr lang="zh-CN" altLang="en-US">
                    <a:noFill/>
                  </a:rPr>
                  <a:t> </a:t>
                </a:r>
              </a:p>
            </p:txBody>
          </p:sp>
        </mc:Fallback>
      </mc:AlternateContent>
      <p:graphicFrame>
        <p:nvGraphicFramePr>
          <p:cNvPr id="9" name="对象 8">
            <a:extLst>
              <a:ext uri="{FF2B5EF4-FFF2-40B4-BE49-F238E27FC236}">
                <a16:creationId xmlns:a16="http://schemas.microsoft.com/office/drawing/2014/main" id="{93FFBF4D-4ADF-45BD-9549-257E912570B6}"/>
              </a:ext>
            </a:extLst>
          </p:cNvPr>
          <p:cNvGraphicFramePr>
            <a:graphicFrameLocks noChangeAspect="1"/>
          </p:cNvGraphicFramePr>
          <p:nvPr/>
        </p:nvGraphicFramePr>
        <p:xfrm>
          <a:off x="0" y="457200"/>
          <a:ext cx="114300" cy="204788"/>
        </p:xfrm>
        <a:graphic>
          <a:graphicData uri="http://schemas.openxmlformats.org/presentationml/2006/ole">
            <mc:AlternateContent xmlns:mc="http://schemas.openxmlformats.org/markup-compatibility/2006">
              <mc:Choice xmlns:v="urn:schemas-microsoft-com:vml" Requires="v">
                <p:oleObj spid="_x0000_s41040" r:id="rId5" imgW="114201" imgH="203024" progId="Equation.3">
                  <p:embed/>
                </p:oleObj>
              </mc:Choice>
              <mc:Fallback>
                <p:oleObj r:id="rId5" imgW="114201" imgH="203024" progId="Equation.3">
                  <p:embed/>
                  <p:pic>
                    <p:nvPicPr>
                      <p:cNvPr id="9" name="对象 8">
                        <a:extLst>
                          <a:ext uri="{FF2B5EF4-FFF2-40B4-BE49-F238E27FC236}">
                            <a16:creationId xmlns:a16="http://schemas.microsoft.com/office/drawing/2014/main" id="{93FFBF4D-4ADF-45BD-9549-257E912570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57200"/>
                        <a:ext cx="114300"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a:extLst>
              <a:ext uri="{FF2B5EF4-FFF2-40B4-BE49-F238E27FC236}">
                <a16:creationId xmlns:a16="http://schemas.microsoft.com/office/drawing/2014/main" id="{D247028B-A983-4313-9D04-264BA6EBC0F7}"/>
              </a:ext>
            </a:extLst>
          </p:cNvPr>
          <p:cNvGraphicFramePr>
            <a:graphicFrameLocks noChangeAspect="1"/>
          </p:cNvGraphicFramePr>
          <p:nvPr/>
        </p:nvGraphicFramePr>
        <p:xfrm>
          <a:off x="0" y="457200"/>
          <a:ext cx="114300" cy="204788"/>
        </p:xfrm>
        <a:graphic>
          <a:graphicData uri="http://schemas.openxmlformats.org/presentationml/2006/ole">
            <mc:AlternateContent xmlns:mc="http://schemas.openxmlformats.org/markup-compatibility/2006">
              <mc:Choice xmlns:v="urn:schemas-microsoft-com:vml" Requires="v">
                <p:oleObj spid="_x0000_s41041" r:id="rId7" imgW="114201" imgH="203024" progId="Equation.2">
                  <p:embed/>
                </p:oleObj>
              </mc:Choice>
              <mc:Fallback>
                <p:oleObj r:id="rId7" imgW="114201" imgH="203024" progId="Equation.2">
                  <p:embed/>
                  <p:pic>
                    <p:nvPicPr>
                      <p:cNvPr id="5" name="对象 4">
                        <a:extLst>
                          <a:ext uri="{FF2B5EF4-FFF2-40B4-BE49-F238E27FC236}">
                            <a16:creationId xmlns:a16="http://schemas.microsoft.com/office/drawing/2014/main" id="{D247028B-A983-4313-9D04-264BA6EBC0F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457200"/>
                        <a:ext cx="114300"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115664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8A9E2-1718-4A1C-9BBC-6F0D26D4471A}"/>
              </a:ext>
            </a:extLst>
          </p:cNvPr>
          <p:cNvSpPr>
            <a:spLocks noGrp="1"/>
          </p:cNvSpPr>
          <p:nvPr>
            <p:ph type="title"/>
          </p:nvPr>
        </p:nvSpPr>
        <p:spPr>
          <a:xfrm>
            <a:off x="838200" y="183696"/>
            <a:ext cx="10515600" cy="1325563"/>
          </a:xfrm>
        </p:spPr>
        <p:txBody>
          <a:bodyPr>
            <a:normAutofit fontScale="90000"/>
          </a:bodyPr>
          <a:lstStyle/>
          <a:p>
            <a:pPr>
              <a:lnSpc>
                <a:spcPct val="100000"/>
              </a:lnSpc>
            </a:pPr>
            <a:r>
              <a:rPr lang="en-US" altLang="zh-CN" sz="4400" b="1" dirty="0">
                <a:solidFill>
                  <a:srgbClr val="0000FF"/>
                </a:solidFill>
                <a:effectLst/>
                <a:latin typeface="宋体" panose="02010600030101010101" pitchFamily="2" charset="-122"/>
                <a:ea typeface="宋体" panose="02010600030101010101" pitchFamily="2" charset="-122"/>
              </a:rPr>
              <a:t>3.</a:t>
            </a:r>
            <a:r>
              <a:rPr lang="zh-CN" altLang="en-US" sz="4400" b="1" dirty="0">
                <a:solidFill>
                  <a:srgbClr val="0000FF"/>
                </a:solidFill>
                <a:effectLst/>
                <a:latin typeface="黑体" panose="02010609060101010101" pitchFamily="49" charset="-122"/>
                <a:ea typeface="黑体" panose="02010609060101010101" pitchFamily="49" charset="-122"/>
              </a:rPr>
              <a:t>一个新的简化证据理论模型</a:t>
            </a:r>
            <a:br>
              <a:rPr lang="en-US" altLang="zh-CN" sz="4400" b="1" dirty="0">
                <a:solidFill>
                  <a:srgbClr val="0000FF"/>
                </a:solidFill>
                <a:effectLst/>
                <a:latin typeface="黑体" panose="02010609060101010101" pitchFamily="49" charset="-122"/>
                <a:ea typeface="黑体" panose="02010609060101010101" pitchFamily="49" charset="-122"/>
              </a:rPr>
            </a:br>
            <a:r>
              <a:rPr lang="en-US" altLang="zh-CN" sz="4400" b="1" dirty="0">
                <a:solidFill>
                  <a:srgbClr val="0000FF"/>
                </a:solidFill>
                <a:effectLst/>
                <a:latin typeface="黑体" panose="02010609060101010101" pitchFamily="49" charset="-122"/>
                <a:ea typeface="黑体" panose="02010609060101010101" pitchFamily="49" charset="-122"/>
              </a:rPr>
              <a:t>  ——</a:t>
            </a:r>
            <a:r>
              <a:rPr lang="zh-CN" altLang="en-US" sz="4400" b="1" dirty="0">
                <a:solidFill>
                  <a:srgbClr val="0000FF"/>
                </a:solidFill>
                <a:effectLst/>
                <a:latin typeface="黑体" panose="02010609060101010101" pitchFamily="49" charset="-122"/>
                <a:ea typeface="黑体" panose="02010609060101010101" pitchFamily="49" charset="-122"/>
              </a:rPr>
              <a:t>凸函数证据理论模型</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AA43BCC-C60C-44E6-A203-C635002B3E8F}"/>
                  </a:ext>
                </a:extLst>
              </p:cNvPr>
              <p:cNvSpPr>
                <a:spLocks noGrp="1"/>
              </p:cNvSpPr>
              <p:nvPr>
                <p:ph idx="1"/>
              </p:nvPr>
            </p:nvSpPr>
            <p:spPr>
              <a:xfrm>
                <a:off x="729275" y="1451946"/>
                <a:ext cx="11090607" cy="5406054"/>
              </a:xfrm>
            </p:spPr>
            <p:txBody>
              <a:bodyPr>
                <a:noAutofit/>
              </a:bodyPr>
              <a:lstStyle/>
              <a:p>
                <a:pPr marL="0" indent="0">
                  <a:lnSpc>
                    <a:spcPct val="100000"/>
                  </a:lnSpc>
                  <a:spcBef>
                    <a:spcPts val="600"/>
                  </a:spcBef>
                  <a:buNone/>
                </a:pPr>
                <a:r>
                  <a:rPr lang="zh-CN" altLang="en-US"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具有凸函数性质的简化证据理论模型的分析</a:t>
                </a:r>
                <a:endParaRPr lang="en-US" altLang="zh-CN"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25000"/>
                  </a:lnSpc>
                  <a:spcBef>
                    <a:spcPts val="600"/>
                  </a:spcBef>
                </a:pP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g </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表示最有可能成立之命题的序号，所以我们必须准确地确定</a:t>
                </a:r>
                <a:r>
                  <a:rPr lang="en-US" altLang="zh-CN" sz="2400" b="1" dirty="0" err="1">
                    <a:effectLst/>
                    <a:latin typeface="Times New Roman" panose="02020603050405020304" pitchFamily="18" charset="0"/>
                    <a:ea typeface="微软雅黑" panose="020B0503020204020204" pitchFamily="34" charset="-122"/>
                    <a:cs typeface="Times New Roman" panose="02020603050405020304" pitchFamily="18" charset="0"/>
                  </a:rPr>
                  <a:t>gd</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实际上更接近于哪一个命题之序号。 因此，我们改写关于</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 g </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的表达式</a:t>
                </a:r>
                <a:r>
                  <a:rPr lang="zh-CN" altLang="en-US" sz="2400" b="1" dirty="0">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25000"/>
                  </a:lnSpc>
                  <a:spcBef>
                    <a:spcPts val="600"/>
                  </a:spcBef>
                </a:pPr>
                <a:r>
                  <a:rPr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改进</a:t>
                </a:r>
                <a:r>
                  <a:rPr lang="en-US" altLang="zh-CN"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1</a:t>
                </a:r>
              </a:p>
              <a:p>
                <a:pPr marL="0" indent="0" algn="just">
                  <a:lnSpc>
                    <a:spcPct val="125000"/>
                  </a:lnSpc>
                  <a:spcBef>
                    <a:spcPts val="600"/>
                  </a:spcBef>
                  <a:buNone/>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ea typeface="宋体" panose="02010600030101010101" pitchFamily="2" charset="-122"/>
                        </a:rPr>
                        <m:t>𝒈</m:t>
                      </m:r>
                      <m:r>
                        <a:rPr lang="en-US" altLang="zh-CN" sz="2400" b="1" i="1" smtClean="0">
                          <a:latin typeface="Cambria Math" panose="02040503050406030204" pitchFamily="18" charset="0"/>
                          <a:ea typeface="宋体" panose="02010600030101010101" pitchFamily="2" charset="-122"/>
                        </a:rPr>
                        <m:t>=</m:t>
                      </m:r>
                      <m:d>
                        <m:dPr>
                          <m:begChr m:val="{"/>
                          <m:endChr m:val=""/>
                          <m:ctrlPr>
                            <a:rPr lang="en-US" altLang="zh-CN" sz="2400" b="1" i="1" smtClean="0">
                              <a:latin typeface="Cambria Math" panose="02040503050406030204" pitchFamily="18" charset="0"/>
                              <a:ea typeface="宋体" panose="02010600030101010101" pitchFamily="2" charset="-122"/>
                            </a:rPr>
                          </m:ctrlPr>
                        </m:dPr>
                        <m:e>
                          <m:eqArr>
                            <m:eqArrPr>
                              <m:ctrlPr>
                                <a:rPr lang="en-US" altLang="zh-CN" sz="2400" b="1" i="1" smtClean="0">
                                  <a:latin typeface="Cambria Math" panose="02040503050406030204" pitchFamily="18" charset="0"/>
                                  <a:ea typeface="宋体" panose="02010600030101010101" pitchFamily="2" charset="-122"/>
                                </a:rPr>
                              </m:ctrlPr>
                            </m:eqArrPr>
                            <m:e>
                              <m:d>
                                <m:dPr>
                                  <m:begChr m:val="⌈"/>
                                  <m:endChr m:val="⌉"/>
                                  <m:ctrlPr>
                                    <a:rPr lang="en-US" altLang="zh-CN" sz="2400" b="1" i="1" smtClean="0">
                                      <a:latin typeface="Cambria Math" panose="02040503050406030204" pitchFamily="18" charset="0"/>
                                      <a:ea typeface="宋体" panose="02010600030101010101" pitchFamily="2" charset="-122"/>
                                    </a:rPr>
                                  </m:ctrlPr>
                                </m:dPr>
                                <m:e>
                                  <m:r>
                                    <a:rPr lang="en-US" altLang="zh-CN" sz="2400" b="1" i="1" smtClean="0">
                                      <a:latin typeface="Cambria Math" panose="02040503050406030204" pitchFamily="18" charset="0"/>
                                      <a:ea typeface="宋体" panose="02010600030101010101" pitchFamily="2" charset="-122"/>
                                    </a:rPr>
                                    <m:t>𝒈𝒅</m:t>
                                  </m:r>
                                </m:e>
                              </m:d>
                              <m:r>
                                <a:rPr lang="en-US" altLang="zh-CN" sz="2400" b="1" i="1" smtClean="0">
                                  <a:latin typeface="Cambria Math" panose="02040503050406030204" pitchFamily="18" charset="0"/>
                                  <a:ea typeface="宋体" panose="02010600030101010101" pitchFamily="2" charset="-122"/>
                                </a:rPr>
                                <m:t>,</m:t>
                              </m:r>
                              <m:r>
                                <a:rPr lang="zh-CN" altLang="en-US" sz="2400" b="1" i="1" smtClean="0">
                                  <a:latin typeface="Cambria Math" panose="02040503050406030204" pitchFamily="18" charset="0"/>
                                  <a:ea typeface="宋体" panose="02010600030101010101" pitchFamily="2" charset="-122"/>
                                </a:rPr>
                                <m:t>当</m:t>
                              </m:r>
                              <m:r>
                                <a:rPr lang="en-US" altLang="zh-CN" sz="2400" b="1" i="1" smtClean="0">
                                  <a:latin typeface="Cambria Math" panose="02040503050406030204" pitchFamily="18" charset="0"/>
                                  <a:ea typeface="宋体" panose="02010600030101010101" pitchFamily="2" charset="-122"/>
                                </a:rPr>
                                <m:t>𝒈𝒅</m:t>
                              </m:r>
                              <m:r>
                                <a:rPr lang="en-US" altLang="zh-CN" sz="2400" b="1" i="1" smtClean="0">
                                  <a:latin typeface="Cambria Math" panose="02040503050406030204" pitchFamily="18" charset="0"/>
                                  <a:ea typeface="宋体" panose="02010600030101010101" pitchFamily="2" charset="-122"/>
                                </a:rPr>
                                <m:t>−</m:t>
                              </m:r>
                              <m:d>
                                <m:dPr>
                                  <m:begChr m:val="⌊"/>
                                  <m:endChr m:val="⌋"/>
                                  <m:ctrlPr>
                                    <a:rPr lang="en-US" altLang="zh-CN" sz="2400" b="1" i="1">
                                      <a:latin typeface="Cambria Math" panose="02040503050406030204" pitchFamily="18" charset="0"/>
                                      <a:ea typeface="宋体" panose="02010600030101010101" pitchFamily="2" charset="-122"/>
                                    </a:rPr>
                                  </m:ctrlPr>
                                </m:dPr>
                                <m:e>
                                  <m:r>
                                    <a:rPr lang="en-US" altLang="zh-CN" sz="2400" b="1" i="1" smtClean="0">
                                      <a:latin typeface="Cambria Math" panose="02040503050406030204" pitchFamily="18" charset="0"/>
                                      <a:ea typeface="宋体" panose="02010600030101010101" pitchFamily="2" charset="-122"/>
                                    </a:rPr>
                                    <m:t>𝒈𝒅</m:t>
                                  </m:r>
                                </m:e>
                              </m:d>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𝟎</m:t>
                              </m:r>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𝟓</m:t>
                              </m:r>
                            </m:e>
                            <m:e>
                              <m:d>
                                <m:dPr>
                                  <m:begChr m:val="⌊"/>
                                  <m:endChr m:val="⌋"/>
                                  <m:ctrlPr>
                                    <a:rPr lang="en-US" altLang="zh-CN" sz="2400" b="1" i="1">
                                      <a:latin typeface="Cambria Math" panose="02040503050406030204" pitchFamily="18" charset="0"/>
                                      <a:ea typeface="宋体" panose="02010600030101010101" pitchFamily="2" charset="-122"/>
                                    </a:rPr>
                                  </m:ctrlPr>
                                </m:dPr>
                                <m:e>
                                  <m:r>
                                    <a:rPr lang="en-US" altLang="zh-CN" sz="2400" b="1" i="1" smtClean="0">
                                      <a:latin typeface="Cambria Math" panose="02040503050406030204" pitchFamily="18" charset="0"/>
                                      <a:ea typeface="宋体" panose="02010600030101010101" pitchFamily="2" charset="-122"/>
                                    </a:rPr>
                                    <m:t>𝒈𝒅</m:t>
                                  </m:r>
                                </m:e>
                              </m:d>
                              <m:r>
                                <a:rPr lang="en-US" altLang="zh-CN" sz="2400" b="1" i="1" smtClean="0">
                                  <a:latin typeface="Cambria Math" panose="02040503050406030204" pitchFamily="18" charset="0"/>
                                  <a:ea typeface="宋体" panose="02010600030101010101" pitchFamily="2" charset="-122"/>
                                </a:rPr>
                                <m:t>, </m:t>
                              </m:r>
                              <m:r>
                                <a:rPr lang="zh-CN" altLang="en-US" sz="2400" b="1" i="1" smtClean="0">
                                  <a:latin typeface="Cambria Math" panose="02040503050406030204" pitchFamily="18" charset="0"/>
                                  <a:ea typeface="宋体" panose="02010600030101010101" pitchFamily="2" charset="-122"/>
                                </a:rPr>
                                <m:t>当</m:t>
                              </m:r>
                              <m:r>
                                <a:rPr lang="en-US" altLang="zh-CN" sz="2400" b="1" i="1" smtClean="0">
                                  <a:latin typeface="Cambria Math" panose="02040503050406030204" pitchFamily="18" charset="0"/>
                                  <a:ea typeface="宋体" panose="02010600030101010101" pitchFamily="2" charset="-122"/>
                                </a:rPr>
                                <m:t>𝒈𝒅</m:t>
                              </m:r>
                              <m:r>
                                <a:rPr lang="en-US" altLang="zh-CN" sz="2400" b="1" i="1" smtClean="0">
                                  <a:latin typeface="Cambria Math" panose="02040503050406030204" pitchFamily="18" charset="0"/>
                                  <a:ea typeface="宋体" panose="02010600030101010101" pitchFamily="2" charset="-122"/>
                                </a:rPr>
                                <m:t>−</m:t>
                              </m:r>
                              <m:d>
                                <m:dPr>
                                  <m:begChr m:val="⌊"/>
                                  <m:endChr m:val="⌋"/>
                                  <m:ctrlPr>
                                    <a:rPr lang="en-US" altLang="zh-CN" sz="2400" b="1" i="1">
                                      <a:latin typeface="Cambria Math" panose="02040503050406030204" pitchFamily="18" charset="0"/>
                                      <a:ea typeface="宋体" panose="02010600030101010101" pitchFamily="2" charset="-122"/>
                                    </a:rPr>
                                  </m:ctrlPr>
                                </m:dPr>
                                <m:e>
                                  <m:r>
                                    <a:rPr lang="en-US" altLang="zh-CN" sz="2400" b="1" i="1" smtClean="0">
                                      <a:latin typeface="Cambria Math" panose="02040503050406030204" pitchFamily="18" charset="0"/>
                                      <a:ea typeface="宋体" panose="02010600030101010101" pitchFamily="2" charset="-122"/>
                                    </a:rPr>
                                    <m:t>𝒈𝒅</m:t>
                                  </m:r>
                                </m:e>
                              </m:d>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𝟎</m:t>
                              </m:r>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𝟓</m:t>
                              </m:r>
                            </m:e>
                          </m:eqArr>
                        </m:e>
                      </m:d>
                    </m:oMath>
                  </m:oMathPara>
                </a14:m>
                <a:endParaRPr lang="en-US" altLang="zh-CN"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marL="0" indent="0" algn="just">
                  <a:lnSpc>
                    <a:spcPct val="125000"/>
                  </a:lnSpc>
                  <a:spcBef>
                    <a:spcPts val="600"/>
                  </a:spcBef>
                  <a:buNone/>
                </a:pPr>
                <a:r>
                  <a:rPr lang="zh-CN" altLang="zh-CN" sz="2400" b="1" dirty="0">
                    <a:effectLst/>
                    <a:latin typeface="微软雅黑" panose="020B0503020204020204" pitchFamily="34" charset="-122"/>
                    <a:ea typeface="微软雅黑" panose="020B0503020204020204" pitchFamily="34" charset="-122"/>
                    <a:cs typeface="Times New Roman" panose="02020603050405020304" pitchFamily="18" charset="0"/>
                  </a:rPr>
                  <a:t>其中的符号</a:t>
                </a:r>
                <a14:m>
                  <m:oMath xmlns:m="http://schemas.openxmlformats.org/officeDocument/2006/math">
                    <m:d>
                      <m:dPr>
                        <m:begChr m:val="⌈"/>
                        <m:endChr m:val="⌉"/>
                        <m:ctrlPr>
                          <a:rPr lang="en-US" altLang="zh-CN" sz="2400" b="1" i="1" smtClean="0">
                            <a:latin typeface="Cambria Math" panose="02040503050406030204" pitchFamily="18" charset="0"/>
                            <a:ea typeface="宋体" panose="02010600030101010101" pitchFamily="2" charset="-122"/>
                          </a:rPr>
                        </m:ctrlPr>
                      </m:dPr>
                      <m:e/>
                    </m:d>
                  </m:oMath>
                </a14:m>
                <a:r>
                  <a:rPr lang="zh-CN" altLang="en-US" sz="2400" b="1"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和</a:t>
                </a:r>
                <a14:m>
                  <m:oMath xmlns:m="http://schemas.openxmlformats.org/officeDocument/2006/math">
                    <m:d>
                      <m:dPr>
                        <m:begChr m:val="⌊"/>
                        <m:endChr m:val="⌋"/>
                        <m:ctrlPr>
                          <a:rPr lang="en-US" altLang="zh-CN" sz="2400" b="1" i="1">
                            <a:latin typeface="Cambria Math" panose="02040503050406030204" pitchFamily="18" charset="0"/>
                            <a:ea typeface="宋体" panose="02010600030101010101" pitchFamily="2" charset="-122"/>
                          </a:rPr>
                        </m:ctrlPr>
                      </m:dPr>
                      <m:e/>
                    </m:d>
                  </m:oMath>
                </a14:m>
                <a:r>
                  <a:rPr lang="zh-CN" altLang="en-US" sz="2400" b="1"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分别表示取天棚和取地板函数。</a:t>
                </a:r>
                <a:endParaRPr lang="en-US" altLang="zh-CN" sz="2400" b="1"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algn="just">
                  <a:lnSpc>
                    <a:spcPct val="125000"/>
                  </a:lnSpc>
                  <a:spcBef>
                    <a:spcPts val="600"/>
                  </a:spcBef>
                  <a:buNone/>
                </a:pPr>
                <a:r>
                  <a:rPr kumimoji="0" lang="zh-CN" altLang="zh-CN" sz="24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我们称由</a:t>
                </a:r>
                <a:r>
                  <a:rPr kumimoji="0" lang="zh-CN" altLang="en-US" sz="24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改进</a:t>
                </a:r>
                <a:r>
                  <a:rPr kumimoji="0" lang="en-US" altLang="zh-CN" sz="24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1</a:t>
                </a:r>
                <a:r>
                  <a:rPr kumimoji="0" lang="zh-CN" altLang="en-US" sz="24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确定 </a:t>
                </a:r>
                <a:r>
                  <a:rPr kumimoji="0" lang="en-US" altLang="zh-CN" sz="2400" b="1" i="1"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g</a:t>
                </a:r>
                <a:r>
                  <a:rPr kumimoji="0" lang="en-US" altLang="zh-CN" sz="24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sz="24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的方法为新法，由定义</a:t>
                </a:r>
                <a:r>
                  <a:rPr kumimoji="0" lang="en-US" altLang="zh-CN" sz="24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6</a:t>
                </a:r>
                <a:r>
                  <a:rPr kumimoji="0" lang="zh-CN" altLang="en-US" sz="24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决定 </a:t>
                </a:r>
                <a:r>
                  <a:rPr kumimoji="0" lang="en-US" altLang="zh-CN" sz="24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g </a:t>
                </a:r>
                <a:r>
                  <a:rPr kumimoji="0" lang="zh-CN" altLang="en-US" sz="24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的方法为旧法。下面我们用例子来说明这一改进的意义。</a:t>
                </a:r>
                <a:endParaRPr kumimoji="0" lang="zh-CN" altLang="en-US" sz="28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L="0" indent="0" algn="just">
                  <a:lnSpc>
                    <a:spcPct val="125000"/>
                  </a:lnSpc>
                  <a:spcBef>
                    <a:spcPts val="600"/>
                  </a:spcBef>
                  <a:buNone/>
                </a:pPr>
                <a:endParaRPr lang="en-US" altLang="zh-CN" sz="2400" b="1"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FAA43BCC-C60C-44E6-A203-C635002B3E8F}"/>
                  </a:ext>
                </a:extLst>
              </p:cNvPr>
              <p:cNvSpPr>
                <a:spLocks noGrp="1" noRot="1" noChangeAspect="1" noMove="1" noResize="1" noEditPoints="1" noAdjustHandles="1" noChangeArrowheads="1" noChangeShapeType="1" noTextEdit="1"/>
              </p:cNvSpPr>
              <p:nvPr>
                <p:ph idx="1"/>
              </p:nvPr>
            </p:nvSpPr>
            <p:spPr>
              <a:xfrm>
                <a:off x="729275" y="1451946"/>
                <a:ext cx="11090607" cy="5406054"/>
              </a:xfrm>
              <a:blipFill>
                <a:blip r:embed="rId4"/>
                <a:stretch>
                  <a:fillRect l="-880" t="-902" r="-825"/>
                </a:stretch>
              </a:blipFill>
            </p:spPr>
            <p:txBody>
              <a:bodyPr/>
              <a:lstStyle/>
              <a:p>
                <a:r>
                  <a:rPr lang="zh-CN" altLang="en-US">
                    <a:noFill/>
                  </a:rPr>
                  <a:t> </a:t>
                </a:r>
              </a:p>
            </p:txBody>
          </p:sp>
        </mc:Fallback>
      </mc:AlternateContent>
      <p:graphicFrame>
        <p:nvGraphicFramePr>
          <p:cNvPr id="9" name="对象 8">
            <a:extLst>
              <a:ext uri="{FF2B5EF4-FFF2-40B4-BE49-F238E27FC236}">
                <a16:creationId xmlns:a16="http://schemas.microsoft.com/office/drawing/2014/main" id="{93FFBF4D-4ADF-45BD-9549-257E912570B6}"/>
              </a:ext>
            </a:extLst>
          </p:cNvPr>
          <p:cNvGraphicFramePr>
            <a:graphicFrameLocks noChangeAspect="1"/>
          </p:cNvGraphicFramePr>
          <p:nvPr/>
        </p:nvGraphicFramePr>
        <p:xfrm>
          <a:off x="0" y="457200"/>
          <a:ext cx="114300" cy="204788"/>
        </p:xfrm>
        <a:graphic>
          <a:graphicData uri="http://schemas.openxmlformats.org/presentationml/2006/ole">
            <mc:AlternateContent xmlns:mc="http://schemas.openxmlformats.org/markup-compatibility/2006">
              <mc:Choice xmlns:v="urn:schemas-microsoft-com:vml" Requires="v">
                <p:oleObj spid="_x0000_s43083" r:id="rId5" imgW="114201" imgH="203024" progId="Equation.3">
                  <p:embed/>
                </p:oleObj>
              </mc:Choice>
              <mc:Fallback>
                <p:oleObj r:id="rId5" imgW="114201" imgH="203024" progId="Equation.3">
                  <p:embed/>
                  <p:pic>
                    <p:nvPicPr>
                      <p:cNvPr id="9" name="对象 8">
                        <a:extLst>
                          <a:ext uri="{FF2B5EF4-FFF2-40B4-BE49-F238E27FC236}">
                            <a16:creationId xmlns:a16="http://schemas.microsoft.com/office/drawing/2014/main" id="{93FFBF4D-4ADF-45BD-9549-257E912570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57200"/>
                        <a:ext cx="114300"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a:extLst>
              <a:ext uri="{FF2B5EF4-FFF2-40B4-BE49-F238E27FC236}">
                <a16:creationId xmlns:a16="http://schemas.microsoft.com/office/drawing/2014/main" id="{D247028B-A983-4313-9D04-264BA6EBC0F7}"/>
              </a:ext>
            </a:extLst>
          </p:cNvPr>
          <p:cNvGraphicFramePr>
            <a:graphicFrameLocks noChangeAspect="1"/>
          </p:cNvGraphicFramePr>
          <p:nvPr/>
        </p:nvGraphicFramePr>
        <p:xfrm>
          <a:off x="0" y="457200"/>
          <a:ext cx="114300" cy="204788"/>
        </p:xfrm>
        <a:graphic>
          <a:graphicData uri="http://schemas.openxmlformats.org/presentationml/2006/ole">
            <mc:AlternateContent xmlns:mc="http://schemas.openxmlformats.org/markup-compatibility/2006">
              <mc:Choice xmlns:v="urn:schemas-microsoft-com:vml" Requires="v">
                <p:oleObj spid="_x0000_s43084" r:id="rId7" imgW="114201" imgH="203024" progId="Equation.2">
                  <p:embed/>
                </p:oleObj>
              </mc:Choice>
              <mc:Fallback>
                <p:oleObj r:id="rId7" imgW="114201" imgH="203024" progId="Equation.2">
                  <p:embed/>
                  <p:pic>
                    <p:nvPicPr>
                      <p:cNvPr id="5" name="对象 4">
                        <a:extLst>
                          <a:ext uri="{FF2B5EF4-FFF2-40B4-BE49-F238E27FC236}">
                            <a16:creationId xmlns:a16="http://schemas.microsoft.com/office/drawing/2014/main" id="{D247028B-A983-4313-9D04-264BA6EBC0F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457200"/>
                        <a:ext cx="114300"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399638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8A9E2-1718-4A1C-9BBC-6F0D26D4471A}"/>
              </a:ext>
            </a:extLst>
          </p:cNvPr>
          <p:cNvSpPr>
            <a:spLocks noGrp="1"/>
          </p:cNvSpPr>
          <p:nvPr>
            <p:ph type="title"/>
          </p:nvPr>
        </p:nvSpPr>
        <p:spPr>
          <a:xfrm>
            <a:off x="838200" y="183696"/>
            <a:ext cx="10515600" cy="1325563"/>
          </a:xfrm>
        </p:spPr>
        <p:txBody>
          <a:bodyPr>
            <a:normAutofit fontScale="90000"/>
          </a:bodyPr>
          <a:lstStyle/>
          <a:p>
            <a:pPr>
              <a:lnSpc>
                <a:spcPct val="100000"/>
              </a:lnSpc>
            </a:pPr>
            <a:r>
              <a:rPr lang="en-US" altLang="zh-CN" sz="4400" b="1" dirty="0">
                <a:solidFill>
                  <a:srgbClr val="0000FF"/>
                </a:solidFill>
                <a:effectLst/>
                <a:latin typeface="宋体" panose="02010600030101010101" pitchFamily="2" charset="-122"/>
                <a:ea typeface="宋体" panose="02010600030101010101" pitchFamily="2" charset="-122"/>
              </a:rPr>
              <a:t>3.</a:t>
            </a:r>
            <a:r>
              <a:rPr lang="zh-CN" altLang="en-US" sz="4400" b="1" dirty="0">
                <a:solidFill>
                  <a:srgbClr val="0000FF"/>
                </a:solidFill>
                <a:effectLst/>
                <a:latin typeface="黑体" panose="02010609060101010101" pitchFamily="49" charset="-122"/>
                <a:ea typeface="黑体" panose="02010609060101010101" pitchFamily="49" charset="-122"/>
              </a:rPr>
              <a:t>一个新的简化证据理论模型</a:t>
            </a:r>
            <a:br>
              <a:rPr lang="en-US" altLang="zh-CN" sz="4400" b="1" dirty="0">
                <a:solidFill>
                  <a:srgbClr val="0000FF"/>
                </a:solidFill>
                <a:effectLst/>
                <a:latin typeface="黑体" panose="02010609060101010101" pitchFamily="49" charset="-122"/>
                <a:ea typeface="黑体" panose="02010609060101010101" pitchFamily="49" charset="-122"/>
              </a:rPr>
            </a:br>
            <a:r>
              <a:rPr lang="en-US" altLang="zh-CN" sz="4400" b="1" dirty="0">
                <a:solidFill>
                  <a:srgbClr val="0000FF"/>
                </a:solidFill>
                <a:effectLst/>
                <a:latin typeface="黑体" panose="02010609060101010101" pitchFamily="49" charset="-122"/>
                <a:ea typeface="黑体" panose="02010609060101010101" pitchFamily="49" charset="-122"/>
              </a:rPr>
              <a:t>  ——</a:t>
            </a:r>
            <a:r>
              <a:rPr lang="zh-CN" altLang="en-US" sz="4400" b="1" dirty="0">
                <a:solidFill>
                  <a:srgbClr val="0000FF"/>
                </a:solidFill>
                <a:effectLst/>
                <a:latin typeface="黑体" panose="02010609060101010101" pitchFamily="49" charset="-122"/>
                <a:ea typeface="黑体" panose="02010609060101010101" pitchFamily="49" charset="-122"/>
              </a:rPr>
              <a:t>凸函数证据理论模型</a:t>
            </a:r>
            <a:endParaRPr lang="zh-CN" altLang="en-US" dirty="0"/>
          </a:p>
        </p:txBody>
      </p:sp>
      <p:sp>
        <p:nvSpPr>
          <p:cNvPr id="3" name="内容占位符 2">
            <a:extLst>
              <a:ext uri="{FF2B5EF4-FFF2-40B4-BE49-F238E27FC236}">
                <a16:creationId xmlns:a16="http://schemas.microsoft.com/office/drawing/2014/main" id="{FAA43BCC-C60C-44E6-A203-C635002B3E8F}"/>
              </a:ext>
            </a:extLst>
          </p:cNvPr>
          <p:cNvSpPr>
            <a:spLocks noGrp="1"/>
          </p:cNvSpPr>
          <p:nvPr>
            <p:ph idx="1"/>
          </p:nvPr>
        </p:nvSpPr>
        <p:spPr>
          <a:xfrm>
            <a:off x="729275" y="1451946"/>
            <a:ext cx="11090607" cy="5406054"/>
          </a:xfrm>
        </p:spPr>
        <p:txBody>
          <a:bodyPr>
            <a:noAutofit/>
          </a:bodyPr>
          <a:lstStyle/>
          <a:p>
            <a:pPr marL="0" indent="0">
              <a:lnSpc>
                <a:spcPct val="100000"/>
              </a:lnSpc>
              <a:spcBef>
                <a:spcPts val="600"/>
              </a:spcBef>
              <a:buNone/>
            </a:pPr>
            <a:r>
              <a:rPr lang="zh-CN" altLang="en-US"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具有凸函数性质的简化证据理论模型的分析</a:t>
            </a:r>
            <a:endParaRPr lang="en-US" altLang="zh-CN"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spcBef>
                <a:spcPts val="0"/>
              </a:spcBef>
            </a:pPr>
            <a:r>
              <a:rPr lang="zh-CN" altLang="zh-CN" sz="2400" b="1" dirty="0">
                <a:solidFill>
                  <a:schemeClr val="accent1">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例</a:t>
            </a:r>
            <a:r>
              <a:rPr lang="en-US" altLang="zh-CN" sz="2400" b="1" dirty="0">
                <a:solidFill>
                  <a:schemeClr val="accent1">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4</a:t>
            </a:r>
            <a:r>
              <a:rPr lang="zh-CN" altLang="zh-CN" sz="2400" b="1" dirty="0">
                <a:solidFill>
                  <a:schemeClr val="accent1">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．假定有如上定义的两组有序命题，为简便计，这里不给出命题的具体含义，只给出与之对应的两组数据：</a:t>
            </a:r>
            <a:r>
              <a:rPr lang="en-US" altLang="zh-CN" sz="2400" b="1" dirty="0">
                <a:solidFill>
                  <a:schemeClr val="accent1">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  (0.2</a:t>
            </a:r>
            <a:r>
              <a:rPr lang="zh-CN" altLang="zh-CN" sz="2400" b="1" dirty="0">
                <a:solidFill>
                  <a:schemeClr val="accent1">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chemeClr val="accent1">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0.6</a:t>
            </a:r>
            <a:r>
              <a:rPr lang="zh-CN" altLang="zh-CN" sz="2400" b="1" dirty="0">
                <a:solidFill>
                  <a:schemeClr val="accent1">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chemeClr val="accent1">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0.0</a:t>
            </a:r>
            <a:r>
              <a:rPr lang="zh-CN" altLang="zh-CN" sz="2400" b="1" dirty="0">
                <a:solidFill>
                  <a:schemeClr val="accent1">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chemeClr val="accent1">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0.0)       (0.0</a:t>
            </a:r>
            <a:r>
              <a:rPr lang="zh-CN" altLang="zh-CN" sz="2400" b="1" dirty="0">
                <a:solidFill>
                  <a:schemeClr val="accent1">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chemeClr val="accent1">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0.0</a:t>
            </a:r>
            <a:r>
              <a:rPr lang="zh-CN" altLang="zh-CN" sz="2400" b="1" dirty="0">
                <a:solidFill>
                  <a:schemeClr val="accent1">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chemeClr val="accent1">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0.2</a:t>
            </a:r>
            <a:r>
              <a:rPr lang="zh-CN" altLang="zh-CN" sz="2400" b="1" dirty="0">
                <a:solidFill>
                  <a:schemeClr val="accent1">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chemeClr val="accent1">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0.8)  </a:t>
            </a:r>
            <a:endParaRPr lang="zh-CN" altLang="zh-CN" sz="2400" b="1" dirty="0">
              <a:solidFill>
                <a:schemeClr val="accent1">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indent="0" algn="just">
              <a:lnSpc>
                <a:spcPct val="150000"/>
              </a:lnSpc>
              <a:spcBef>
                <a:spcPts val="0"/>
              </a:spcBef>
              <a:buNone/>
            </a:pP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由</a:t>
            </a:r>
            <a:r>
              <a:rPr lang="zh-CN" altLang="zh-CN"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旧法</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得到的结果为</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    (0.06</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0.6033334</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0.1833333</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0.1333333)  </a:t>
            </a:r>
            <a:endPar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None/>
            </a:pP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由</a:t>
            </a:r>
            <a:r>
              <a:rPr lang="zh-CN" altLang="zh-CN"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新法</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得到的结果为</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    (0.04</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0.22</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0.52</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     0.2      )</a:t>
            </a:r>
            <a:b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b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第一组数据说明某对象是</a:t>
            </a:r>
            <a:r>
              <a:rPr lang="zh-CN" altLang="zh-CN"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第二类的可能性为最大</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，第二组数据说明某对象是</a:t>
            </a:r>
            <a:r>
              <a:rPr lang="zh-CN" altLang="zh-CN"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第四类的可能性为最大</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，由此可知命题“某对象是第三类的”（即序号为 </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3 </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的命题）成立的可能性为最大。由此可以得出：旧法得到的结果是不够合理的。</a:t>
            </a:r>
            <a:endPar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sz="2400" b="1"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9" name="对象 8">
            <a:extLst>
              <a:ext uri="{FF2B5EF4-FFF2-40B4-BE49-F238E27FC236}">
                <a16:creationId xmlns:a16="http://schemas.microsoft.com/office/drawing/2014/main" id="{93FFBF4D-4ADF-45BD-9549-257E912570B6}"/>
              </a:ext>
            </a:extLst>
          </p:cNvPr>
          <p:cNvGraphicFramePr>
            <a:graphicFrameLocks noChangeAspect="1"/>
          </p:cNvGraphicFramePr>
          <p:nvPr/>
        </p:nvGraphicFramePr>
        <p:xfrm>
          <a:off x="0" y="457200"/>
          <a:ext cx="114300" cy="204788"/>
        </p:xfrm>
        <a:graphic>
          <a:graphicData uri="http://schemas.openxmlformats.org/presentationml/2006/ole">
            <mc:AlternateContent xmlns:mc="http://schemas.openxmlformats.org/markup-compatibility/2006">
              <mc:Choice xmlns:v="urn:schemas-microsoft-com:vml" Requires="v">
                <p:oleObj spid="_x0000_s44096" r:id="rId4" imgW="114201" imgH="203024" progId="Equation.3">
                  <p:embed/>
                </p:oleObj>
              </mc:Choice>
              <mc:Fallback>
                <p:oleObj r:id="rId4" imgW="114201" imgH="203024" progId="Equation.3">
                  <p:embed/>
                  <p:pic>
                    <p:nvPicPr>
                      <p:cNvPr id="9" name="对象 8">
                        <a:extLst>
                          <a:ext uri="{FF2B5EF4-FFF2-40B4-BE49-F238E27FC236}">
                            <a16:creationId xmlns:a16="http://schemas.microsoft.com/office/drawing/2014/main" id="{93FFBF4D-4ADF-45BD-9549-257E912570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57200"/>
                        <a:ext cx="114300"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a:extLst>
              <a:ext uri="{FF2B5EF4-FFF2-40B4-BE49-F238E27FC236}">
                <a16:creationId xmlns:a16="http://schemas.microsoft.com/office/drawing/2014/main" id="{D247028B-A983-4313-9D04-264BA6EBC0F7}"/>
              </a:ext>
            </a:extLst>
          </p:cNvPr>
          <p:cNvGraphicFramePr>
            <a:graphicFrameLocks noChangeAspect="1"/>
          </p:cNvGraphicFramePr>
          <p:nvPr/>
        </p:nvGraphicFramePr>
        <p:xfrm>
          <a:off x="0" y="457200"/>
          <a:ext cx="114300" cy="204788"/>
        </p:xfrm>
        <a:graphic>
          <a:graphicData uri="http://schemas.openxmlformats.org/presentationml/2006/ole">
            <mc:AlternateContent xmlns:mc="http://schemas.openxmlformats.org/markup-compatibility/2006">
              <mc:Choice xmlns:v="urn:schemas-microsoft-com:vml" Requires="v">
                <p:oleObj spid="_x0000_s44097" r:id="rId6" imgW="114201" imgH="203024" progId="Equation.2">
                  <p:embed/>
                </p:oleObj>
              </mc:Choice>
              <mc:Fallback>
                <p:oleObj r:id="rId6" imgW="114201" imgH="203024" progId="Equation.2">
                  <p:embed/>
                  <p:pic>
                    <p:nvPicPr>
                      <p:cNvPr id="5" name="对象 4">
                        <a:extLst>
                          <a:ext uri="{FF2B5EF4-FFF2-40B4-BE49-F238E27FC236}">
                            <a16:creationId xmlns:a16="http://schemas.microsoft.com/office/drawing/2014/main" id="{D247028B-A983-4313-9D04-264BA6EBC0F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457200"/>
                        <a:ext cx="114300"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575508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8A9E2-1718-4A1C-9BBC-6F0D26D4471A}"/>
              </a:ext>
            </a:extLst>
          </p:cNvPr>
          <p:cNvSpPr>
            <a:spLocks noGrp="1"/>
          </p:cNvSpPr>
          <p:nvPr>
            <p:ph type="title"/>
          </p:nvPr>
        </p:nvSpPr>
        <p:spPr>
          <a:xfrm>
            <a:off x="838200" y="183696"/>
            <a:ext cx="10515600" cy="1325563"/>
          </a:xfrm>
        </p:spPr>
        <p:txBody>
          <a:bodyPr>
            <a:normAutofit fontScale="90000"/>
          </a:bodyPr>
          <a:lstStyle/>
          <a:p>
            <a:pPr>
              <a:lnSpc>
                <a:spcPct val="100000"/>
              </a:lnSpc>
            </a:pPr>
            <a:r>
              <a:rPr lang="en-US" altLang="zh-CN" sz="4400" b="1" dirty="0">
                <a:solidFill>
                  <a:srgbClr val="0000FF"/>
                </a:solidFill>
                <a:effectLst/>
                <a:latin typeface="宋体" panose="02010600030101010101" pitchFamily="2" charset="-122"/>
                <a:ea typeface="宋体" panose="02010600030101010101" pitchFamily="2" charset="-122"/>
              </a:rPr>
              <a:t>3.</a:t>
            </a:r>
            <a:r>
              <a:rPr lang="zh-CN" altLang="en-US" sz="4400" b="1" dirty="0">
                <a:solidFill>
                  <a:srgbClr val="0000FF"/>
                </a:solidFill>
                <a:effectLst/>
                <a:latin typeface="黑体" panose="02010609060101010101" pitchFamily="49" charset="-122"/>
                <a:ea typeface="黑体" panose="02010609060101010101" pitchFamily="49" charset="-122"/>
              </a:rPr>
              <a:t>一个新的简化证据理论模型</a:t>
            </a:r>
            <a:br>
              <a:rPr lang="en-US" altLang="zh-CN" sz="4400" b="1" dirty="0">
                <a:solidFill>
                  <a:srgbClr val="0000FF"/>
                </a:solidFill>
                <a:effectLst/>
                <a:latin typeface="黑体" panose="02010609060101010101" pitchFamily="49" charset="-122"/>
                <a:ea typeface="黑体" panose="02010609060101010101" pitchFamily="49" charset="-122"/>
              </a:rPr>
            </a:br>
            <a:r>
              <a:rPr lang="en-US" altLang="zh-CN" sz="4400" b="1" dirty="0">
                <a:solidFill>
                  <a:srgbClr val="0000FF"/>
                </a:solidFill>
                <a:effectLst/>
                <a:latin typeface="黑体" panose="02010609060101010101" pitchFamily="49" charset="-122"/>
                <a:ea typeface="黑体" panose="02010609060101010101" pitchFamily="49" charset="-122"/>
              </a:rPr>
              <a:t>  ——</a:t>
            </a:r>
            <a:r>
              <a:rPr lang="zh-CN" altLang="en-US" sz="4400" b="1" dirty="0">
                <a:solidFill>
                  <a:srgbClr val="0000FF"/>
                </a:solidFill>
                <a:effectLst/>
                <a:latin typeface="黑体" panose="02010609060101010101" pitchFamily="49" charset="-122"/>
                <a:ea typeface="黑体" panose="02010609060101010101" pitchFamily="49" charset="-122"/>
              </a:rPr>
              <a:t>凸函数证据理论模型</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AA43BCC-C60C-44E6-A203-C635002B3E8F}"/>
                  </a:ext>
                </a:extLst>
              </p:cNvPr>
              <p:cNvSpPr>
                <a:spLocks noGrp="1"/>
              </p:cNvSpPr>
              <p:nvPr>
                <p:ph idx="1"/>
              </p:nvPr>
            </p:nvSpPr>
            <p:spPr>
              <a:xfrm>
                <a:off x="729275" y="1451946"/>
                <a:ext cx="11090607" cy="5406054"/>
              </a:xfrm>
            </p:spPr>
            <p:txBody>
              <a:bodyPr>
                <a:noAutofit/>
              </a:bodyPr>
              <a:lstStyle/>
              <a:p>
                <a:pPr marL="0" indent="0">
                  <a:lnSpc>
                    <a:spcPct val="100000"/>
                  </a:lnSpc>
                  <a:spcBef>
                    <a:spcPts val="600"/>
                  </a:spcBef>
                  <a:buNone/>
                </a:pPr>
                <a:r>
                  <a:rPr lang="zh-CN" altLang="en-US"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具有凸函数性质的简化证据理论模型的分析</a:t>
                </a:r>
                <a:endParaRPr lang="en-US" altLang="zh-CN"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indent="0" algn="just">
                  <a:lnSpc>
                    <a:spcPct val="125000"/>
                  </a:lnSpc>
                  <a:spcBef>
                    <a:spcPts val="0"/>
                  </a:spcBef>
                  <a:buNone/>
                </a:pPr>
                <a:r>
                  <a:rPr lang="zh-CN" altLang="zh-CN" sz="2400" b="1" dirty="0">
                    <a:solidFill>
                      <a:schemeClr val="accent1">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例</a:t>
                </a:r>
                <a:r>
                  <a:rPr lang="en-US" altLang="zh-CN" sz="2400" b="1" dirty="0">
                    <a:solidFill>
                      <a:schemeClr val="accent1">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5</a:t>
                </a:r>
                <a:r>
                  <a:rPr lang="zh-CN" altLang="zh-CN" sz="2400" b="1" dirty="0">
                    <a:solidFill>
                      <a:schemeClr val="accent1">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．最后让我们举一个更为明显的例子，有如上定义的两组有序命题，与之对应的两组数据为：</a:t>
                </a:r>
                <a:r>
                  <a:rPr lang="en-US" altLang="zh-CN" sz="2400" b="1" dirty="0">
                    <a:solidFill>
                      <a:schemeClr val="accent1">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 (0.2</a:t>
                </a:r>
                <a:r>
                  <a:rPr lang="zh-CN" altLang="zh-CN" sz="2400" b="1" dirty="0">
                    <a:solidFill>
                      <a:schemeClr val="accent1">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0.8</a:t>
                </a:r>
                <a:r>
                  <a:rPr lang="en-US" altLang="zh-CN" sz="2400" b="1" dirty="0">
                    <a:solidFill>
                      <a:schemeClr val="accent1">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     (0.3</a:t>
                </a:r>
                <a:r>
                  <a:rPr lang="zh-CN" altLang="zh-CN" sz="2400" b="1" dirty="0">
                    <a:solidFill>
                      <a:schemeClr val="accent1">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0.5</a:t>
                </a:r>
                <a:r>
                  <a:rPr lang="en-US" altLang="zh-CN" sz="2400" b="1" dirty="0">
                    <a:solidFill>
                      <a:schemeClr val="accent1">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a:t>
                </a:r>
                <a:endParaRPr lang="zh-CN" altLang="zh-CN" sz="2400" b="1" dirty="0">
                  <a:solidFill>
                    <a:schemeClr val="accent1">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25000"/>
                  </a:lnSpc>
                  <a:spcBef>
                    <a:spcPts val="0"/>
                  </a:spcBef>
                  <a:buNone/>
                </a:pP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由旧法得到的结果为</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0.63</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 0.35)</a:t>
                </a:r>
              </a:p>
              <a:p>
                <a:pPr marL="0" indent="0" algn="just">
                  <a:lnSpc>
                    <a:spcPct val="125000"/>
                  </a:lnSpc>
                  <a:spcBef>
                    <a:spcPts val="0"/>
                  </a:spcBef>
                  <a:buNone/>
                </a:pP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由新法得到的结果为</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    (0.14</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0.84</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a:t>
                </a:r>
              </a:p>
              <a:p>
                <a:pPr algn="just">
                  <a:lnSpc>
                    <a:spcPct val="125000"/>
                  </a:lnSpc>
                  <a:spcBef>
                    <a:spcPts val="0"/>
                  </a:spcBef>
                </a:pP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改进</a:t>
                </a:r>
                <a:r>
                  <a:rPr lang="en-US" altLang="zh-CN"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未考虑</a:t>
                </a:r>
                <a14:m>
                  <m:oMath xmlns:m="http://schemas.openxmlformats.org/officeDocument/2006/math">
                    <m:r>
                      <a:rPr lang="en-US" altLang="zh-CN" sz="2400" b="1" i="1" smtClean="0">
                        <a:solidFill>
                          <a:srgbClr val="FF0000"/>
                        </a:solidFill>
                        <a:latin typeface="Cambria Math" panose="02040503050406030204" pitchFamily="18" charset="0"/>
                        <a:ea typeface="宋体" panose="02010600030101010101" pitchFamily="2" charset="-122"/>
                      </a:rPr>
                      <m:t>𝒈𝒅</m:t>
                    </m:r>
                    <m:r>
                      <a:rPr lang="en-US" altLang="zh-CN" sz="2400" b="1" i="1" smtClean="0">
                        <a:solidFill>
                          <a:srgbClr val="FF0000"/>
                        </a:solidFill>
                        <a:latin typeface="Cambria Math" panose="02040503050406030204" pitchFamily="18" charset="0"/>
                        <a:ea typeface="宋体" panose="02010600030101010101" pitchFamily="2" charset="-122"/>
                      </a:rPr>
                      <m:t>−</m:t>
                    </m:r>
                    <m:d>
                      <m:dPr>
                        <m:begChr m:val="⌊"/>
                        <m:endChr m:val="⌋"/>
                        <m:ctrlPr>
                          <a:rPr lang="en-US" altLang="zh-CN" sz="2400" b="1" i="1">
                            <a:solidFill>
                              <a:srgbClr val="FF0000"/>
                            </a:solidFill>
                            <a:latin typeface="Cambria Math" panose="02040503050406030204" pitchFamily="18" charset="0"/>
                            <a:ea typeface="宋体" panose="02010600030101010101" pitchFamily="2" charset="-122"/>
                          </a:rPr>
                        </m:ctrlPr>
                      </m:dPr>
                      <m:e>
                        <m:r>
                          <a:rPr lang="en-US" altLang="zh-CN" sz="2400" b="1" i="1" smtClean="0">
                            <a:solidFill>
                              <a:srgbClr val="FF0000"/>
                            </a:solidFill>
                            <a:latin typeface="Cambria Math" panose="02040503050406030204" pitchFamily="18" charset="0"/>
                            <a:ea typeface="宋体" panose="02010600030101010101" pitchFamily="2" charset="-122"/>
                          </a:rPr>
                          <m:t>𝒈𝒅</m:t>
                        </m:r>
                      </m:e>
                    </m:d>
                    <m:r>
                      <a:rPr lang="en-US" altLang="zh-CN" sz="2400" b="1" i="1">
                        <a:solidFill>
                          <a:srgbClr val="FF0000"/>
                        </a:solidFill>
                        <a:latin typeface="Cambria Math" panose="02040503050406030204" pitchFamily="18" charset="0"/>
                        <a:ea typeface="宋体" panose="02010600030101010101" pitchFamily="2" charset="-122"/>
                      </a:rPr>
                      <m:t>=</m:t>
                    </m:r>
                  </m:oMath>
                </a14:m>
                <a:r>
                  <a:rPr lang="en-US" altLang="zh-CN"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0.5</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的情况。</a:t>
                </a:r>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在这种情况下，</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b="1" dirty="0" err="1">
                    <a:latin typeface="Times New Roman" panose="02020603050405020304" pitchFamily="18" charset="0"/>
                    <a:ea typeface="微软雅黑" panose="020B0503020204020204" pitchFamily="34" charset="-122"/>
                    <a:cs typeface="Times New Roman" panose="02020603050405020304" pitchFamily="18" charset="0"/>
                  </a:rPr>
                  <a:t>gd</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和 </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b="1" dirty="0" err="1">
                    <a:latin typeface="Times New Roman" panose="02020603050405020304" pitchFamily="18" charset="0"/>
                    <a:ea typeface="微软雅黑" panose="020B0503020204020204" pitchFamily="34" charset="-122"/>
                    <a:cs typeface="Times New Roman" panose="02020603050405020304" pitchFamily="18" charset="0"/>
                  </a:rPr>
                  <a:t>gd</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两者有完全相同的可能性作为最有可能成立之命题的序号。因此，取其中的任何一个都不是合理的解决办法。</a:t>
                </a:r>
                <a:endParaRPr lang="en-US" altLang="zh-CN"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indent="0" algn="just">
                  <a:lnSpc>
                    <a:spcPct val="125000"/>
                  </a:lnSpc>
                  <a:spcBef>
                    <a:spcPts val="0"/>
                  </a:spcBef>
                  <a:buNone/>
                </a:pPr>
                <a:r>
                  <a:rPr lang="zh-CN"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例</a:t>
                </a:r>
                <a:r>
                  <a:rPr lang="en-US"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6</a:t>
                </a:r>
                <a:r>
                  <a:rPr lang="zh-CN"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．有如上定义的两组有序命题，与之对应的两组数据为：</a:t>
                </a:r>
                <a:r>
                  <a:rPr lang="en-US"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                      </a:t>
                </a:r>
                <a:endParaRPr lang="zh-CN"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1737360" indent="0" algn="just">
                  <a:lnSpc>
                    <a:spcPct val="125000"/>
                  </a:lnSpc>
                  <a:spcBef>
                    <a:spcPts val="0"/>
                  </a:spcBef>
                  <a:buNone/>
                </a:pPr>
                <a:r>
                  <a:rPr lang="en-US"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(0.7</a:t>
                </a:r>
                <a:r>
                  <a:rPr lang="zh-CN"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0.1</a:t>
                </a:r>
                <a:r>
                  <a:rPr lang="zh-CN"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0.1</a:t>
                </a:r>
                <a:r>
                  <a:rPr lang="zh-CN"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0.0)    (0.0</a:t>
                </a:r>
                <a:r>
                  <a:rPr lang="zh-CN"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0.1</a:t>
                </a:r>
                <a:r>
                  <a:rPr lang="zh-CN"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0.1</a:t>
                </a:r>
                <a:r>
                  <a:rPr lang="zh-CN"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0.7)</a:t>
                </a:r>
                <a:endParaRPr lang="zh-CN"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indent="0">
                  <a:lnSpc>
                    <a:spcPct val="125000"/>
                  </a:lnSpc>
                  <a:spcBef>
                    <a:spcPts val="0"/>
                  </a:spcBef>
                  <a:buNone/>
                </a:pPr>
                <a:r>
                  <a:rPr lang="en-US"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 g = </a:t>
                </a:r>
                <a:r>
                  <a:rPr lang="en-US"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b="1" dirty="0" err="1">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gd</a:t>
                </a:r>
                <a:r>
                  <a:rPr lang="en-US"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得到的结果为</a:t>
                </a:r>
                <a:r>
                  <a:rPr lang="en-US"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    (0.1925</a:t>
                </a:r>
                <a:r>
                  <a:rPr lang="zh-CN"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0.4858333</a:t>
                </a:r>
                <a:r>
                  <a:rPr lang="zh-CN"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0.1833333</a:t>
                </a:r>
                <a:r>
                  <a:rPr lang="zh-CN"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0.1283333)</a:t>
                </a:r>
                <a:br>
                  <a:rPr lang="en-US"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br>
                <a:r>
                  <a:rPr lang="en-US"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 g = </a:t>
                </a:r>
                <a:r>
                  <a:rPr lang="en-US"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b="1" dirty="0" err="1">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gd</a:t>
                </a:r>
                <a:r>
                  <a:rPr lang="en-US"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得到的结果为</a:t>
                </a:r>
                <a:r>
                  <a:rPr lang="en-US"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    (0.1283333</a:t>
                </a:r>
                <a:r>
                  <a:rPr lang="zh-CN"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0.1833333</a:t>
                </a:r>
                <a:r>
                  <a:rPr lang="zh-CN"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0.4858333</a:t>
                </a:r>
                <a:r>
                  <a:rPr lang="zh-CN"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0.1925)</a:t>
                </a:r>
              </a:p>
              <a:p>
                <a:pPr marL="0" indent="0" algn="just">
                  <a:lnSpc>
                    <a:spcPct val="125000"/>
                  </a:lnSpc>
                  <a:spcBef>
                    <a:spcPts val="0"/>
                  </a:spcBef>
                  <a:buNone/>
                </a:pPr>
                <a:endPar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sz="2400" b="1"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FAA43BCC-C60C-44E6-A203-C635002B3E8F}"/>
                  </a:ext>
                </a:extLst>
              </p:cNvPr>
              <p:cNvSpPr>
                <a:spLocks noGrp="1" noRot="1" noChangeAspect="1" noMove="1" noResize="1" noEditPoints="1" noAdjustHandles="1" noChangeArrowheads="1" noChangeShapeType="1" noTextEdit="1"/>
              </p:cNvSpPr>
              <p:nvPr>
                <p:ph idx="1"/>
              </p:nvPr>
            </p:nvSpPr>
            <p:spPr>
              <a:xfrm>
                <a:off x="729275" y="1451946"/>
                <a:ext cx="11090607" cy="5406054"/>
              </a:xfrm>
              <a:blipFill>
                <a:blip r:embed="rId4"/>
                <a:stretch>
                  <a:fillRect l="-880" t="-902" r="-825" b="-3269"/>
                </a:stretch>
              </a:blipFill>
            </p:spPr>
            <p:txBody>
              <a:bodyPr/>
              <a:lstStyle/>
              <a:p>
                <a:r>
                  <a:rPr lang="zh-CN" altLang="en-US">
                    <a:noFill/>
                  </a:rPr>
                  <a:t> </a:t>
                </a:r>
              </a:p>
            </p:txBody>
          </p:sp>
        </mc:Fallback>
      </mc:AlternateContent>
      <p:graphicFrame>
        <p:nvGraphicFramePr>
          <p:cNvPr id="9" name="对象 8">
            <a:extLst>
              <a:ext uri="{FF2B5EF4-FFF2-40B4-BE49-F238E27FC236}">
                <a16:creationId xmlns:a16="http://schemas.microsoft.com/office/drawing/2014/main" id="{93FFBF4D-4ADF-45BD-9549-257E912570B6}"/>
              </a:ext>
            </a:extLst>
          </p:cNvPr>
          <p:cNvGraphicFramePr>
            <a:graphicFrameLocks noChangeAspect="1"/>
          </p:cNvGraphicFramePr>
          <p:nvPr/>
        </p:nvGraphicFramePr>
        <p:xfrm>
          <a:off x="0" y="457200"/>
          <a:ext cx="114300" cy="204788"/>
        </p:xfrm>
        <a:graphic>
          <a:graphicData uri="http://schemas.openxmlformats.org/presentationml/2006/ole">
            <mc:AlternateContent xmlns:mc="http://schemas.openxmlformats.org/markup-compatibility/2006">
              <mc:Choice xmlns:v="urn:schemas-microsoft-com:vml" Requires="v">
                <p:oleObj spid="_x0000_s45122" r:id="rId5" imgW="114201" imgH="203024" progId="Equation.3">
                  <p:embed/>
                </p:oleObj>
              </mc:Choice>
              <mc:Fallback>
                <p:oleObj r:id="rId5" imgW="114201" imgH="203024" progId="Equation.3">
                  <p:embed/>
                  <p:pic>
                    <p:nvPicPr>
                      <p:cNvPr id="9" name="对象 8">
                        <a:extLst>
                          <a:ext uri="{FF2B5EF4-FFF2-40B4-BE49-F238E27FC236}">
                            <a16:creationId xmlns:a16="http://schemas.microsoft.com/office/drawing/2014/main" id="{93FFBF4D-4ADF-45BD-9549-257E912570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57200"/>
                        <a:ext cx="114300"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a:extLst>
              <a:ext uri="{FF2B5EF4-FFF2-40B4-BE49-F238E27FC236}">
                <a16:creationId xmlns:a16="http://schemas.microsoft.com/office/drawing/2014/main" id="{D247028B-A983-4313-9D04-264BA6EBC0F7}"/>
              </a:ext>
            </a:extLst>
          </p:cNvPr>
          <p:cNvGraphicFramePr>
            <a:graphicFrameLocks noChangeAspect="1"/>
          </p:cNvGraphicFramePr>
          <p:nvPr/>
        </p:nvGraphicFramePr>
        <p:xfrm>
          <a:off x="0" y="457200"/>
          <a:ext cx="114300" cy="204788"/>
        </p:xfrm>
        <a:graphic>
          <a:graphicData uri="http://schemas.openxmlformats.org/presentationml/2006/ole">
            <mc:AlternateContent xmlns:mc="http://schemas.openxmlformats.org/markup-compatibility/2006">
              <mc:Choice xmlns:v="urn:schemas-microsoft-com:vml" Requires="v">
                <p:oleObj spid="_x0000_s45123" r:id="rId7" imgW="114201" imgH="203024" progId="Equation.2">
                  <p:embed/>
                </p:oleObj>
              </mc:Choice>
              <mc:Fallback>
                <p:oleObj r:id="rId7" imgW="114201" imgH="203024" progId="Equation.2">
                  <p:embed/>
                  <p:pic>
                    <p:nvPicPr>
                      <p:cNvPr id="5" name="对象 4">
                        <a:extLst>
                          <a:ext uri="{FF2B5EF4-FFF2-40B4-BE49-F238E27FC236}">
                            <a16:creationId xmlns:a16="http://schemas.microsoft.com/office/drawing/2014/main" id="{D247028B-A983-4313-9D04-264BA6EBC0F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457200"/>
                        <a:ext cx="114300"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451806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8A9E2-1718-4A1C-9BBC-6F0D26D4471A}"/>
              </a:ext>
            </a:extLst>
          </p:cNvPr>
          <p:cNvSpPr>
            <a:spLocks noGrp="1"/>
          </p:cNvSpPr>
          <p:nvPr>
            <p:ph type="title"/>
          </p:nvPr>
        </p:nvSpPr>
        <p:spPr>
          <a:xfrm>
            <a:off x="838200" y="183696"/>
            <a:ext cx="10515600" cy="1325563"/>
          </a:xfrm>
        </p:spPr>
        <p:txBody>
          <a:bodyPr>
            <a:normAutofit fontScale="90000"/>
          </a:bodyPr>
          <a:lstStyle/>
          <a:p>
            <a:pPr>
              <a:lnSpc>
                <a:spcPct val="100000"/>
              </a:lnSpc>
            </a:pPr>
            <a:r>
              <a:rPr lang="en-US" altLang="zh-CN" sz="4400" b="1" dirty="0">
                <a:solidFill>
                  <a:srgbClr val="0000FF"/>
                </a:solidFill>
                <a:effectLst/>
                <a:latin typeface="宋体" panose="02010600030101010101" pitchFamily="2" charset="-122"/>
                <a:ea typeface="宋体" panose="02010600030101010101" pitchFamily="2" charset="-122"/>
              </a:rPr>
              <a:t>3.</a:t>
            </a:r>
            <a:r>
              <a:rPr lang="zh-CN" altLang="en-US" sz="4400" b="1" dirty="0">
                <a:solidFill>
                  <a:srgbClr val="0000FF"/>
                </a:solidFill>
                <a:effectLst/>
                <a:latin typeface="黑体" panose="02010609060101010101" pitchFamily="49" charset="-122"/>
                <a:ea typeface="黑体" panose="02010609060101010101" pitchFamily="49" charset="-122"/>
              </a:rPr>
              <a:t>一个新的简化证据理论模型</a:t>
            </a:r>
            <a:br>
              <a:rPr lang="en-US" altLang="zh-CN" sz="4400" b="1" dirty="0">
                <a:solidFill>
                  <a:srgbClr val="0000FF"/>
                </a:solidFill>
                <a:effectLst/>
                <a:latin typeface="黑体" panose="02010609060101010101" pitchFamily="49" charset="-122"/>
                <a:ea typeface="黑体" panose="02010609060101010101" pitchFamily="49" charset="-122"/>
              </a:rPr>
            </a:br>
            <a:r>
              <a:rPr lang="en-US" altLang="zh-CN" sz="4400" b="1" dirty="0">
                <a:solidFill>
                  <a:srgbClr val="0000FF"/>
                </a:solidFill>
                <a:effectLst/>
                <a:latin typeface="黑体" panose="02010609060101010101" pitchFamily="49" charset="-122"/>
                <a:ea typeface="黑体" panose="02010609060101010101" pitchFamily="49" charset="-122"/>
              </a:rPr>
              <a:t>  ——</a:t>
            </a:r>
            <a:r>
              <a:rPr lang="zh-CN" altLang="en-US" sz="4400" b="1" dirty="0">
                <a:solidFill>
                  <a:srgbClr val="0000FF"/>
                </a:solidFill>
                <a:effectLst/>
                <a:latin typeface="黑体" panose="02010609060101010101" pitchFamily="49" charset="-122"/>
                <a:ea typeface="黑体" panose="02010609060101010101" pitchFamily="49" charset="-122"/>
              </a:rPr>
              <a:t>凸函数证据理论模型</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AA43BCC-C60C-44E6-A203-C635002B3E8F}"/>
                  </a:ext>
                </a:extLst>
              </p:cNvPr>
              <p:cNvSpPr>
                <a:spLocks noGrp="1"/>
              </p:cNvSpPr>
              <p:nvPr>
                <p:ph idx="1"/>
              </p:nvPr>
            </p:nvSpPr>
            <p:spPr>
              <a:xfrm>
                <a:off x="729275" y="1451946"/>
                <a:ext cx="11090607" cy="5406054"/>
              </a:xfrm>
            </p:spPr>
            <p:txBody>
              <a:bodyPr>
                <a:noAutofit/>
              </a:bodyPr>
              <a:lstStyle/>
              <a:p>
                <a:pPr marL="0" indent="0">
                  <a:lnSpc>
                    <a:spcPct val="100000"/>
                  </a:lnSpc>
                  <a:spcBef>
                    <a:spcPts val="600"/>
                  </a:spcBef>
                  <a:buNone/>
                </a:pPr>
                <a:r>
                  <a:rPr lang="zh-CN" altLang="en-US"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具有凸函数性质的简化证据理论模型的分析</a:t>
                </a:r>
                <a:endParaRPr lang="en-US" altLang="zh-CN"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indent="0" algn="just">
                  <a:lnSpc>
                    <a:spcPct val="125000"/>
                  </a:lnSpc>
                  <a:spcBef>
                    <a:spcPts val="0"/>
                  </a:spcBef>
                  <a:buNone/>
                </a:pPr>
                <a:r>
                  <a:rPr lang="zh-CN" altLang="en-US" sz="2400" b="1" dirty="0">
                    <a:solidFill>
                      <a:schemeClr val="accent1">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例</a:t>
                </a:r>
                <a:r>
                  <a:rPr lang="en-US" altLang="zh-CN" sz="2400" b="1" dirty="0">
                    <a:solidFill>
                      <a:schemeClr val="accent1">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7</a:t>
                </a:r>
                <a:r>
                  <a:rPr lang="zh-CN" altLang="en-US" sz="2400" b="1" dirty="0">
                    <a:solidFill>
                      <a:schemeClr val="accent1">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．有如上定义的两组有序命题，与之对应的两组数据为：</a:t>
                </a:r>
              </a:p>
              <a:p>
                <a:pPr indent="0" algn="just">
                  <a:lnSpc>
                    <a:spcPct val="125000"/>
                  </a:lnSpc>
                  <a:spcBef>
                    <a:spcPts val="0"/>
                  </a:spcBef>
                  <a:buNone/>
                </a:pPr>
                <a:r>
                  <a:rPr lang="zh-CN" altLang="en-US" sz="2400" b="1" dirty="0">
                    <a:solidFill>
                      <a:schemeClr val="accent1">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dirty="0">
                    <a:solidFill>
                      <a:schemeClr val="accent1">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(0.3</a:t>
                </a:r>
                <a:r>
                  <a:rPr lang="zh-CN" altLang="en-US" sz="2400" b="1" dirty="0">
                    <a:solidFill>
                      <a:schemeClr val="accent1">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chemeClr val="accent1">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0.7)     (0.7</a:t>
                </a:r>
                <a:r>
                  <a:rPr lang="zh-CN" altLang="en-US" sz="2400" b="1" dirty="0">
                    <a:solidFill>
                      <a:schemeClr val="accent1">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chemeClr val="accent1">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0.3)</a:t>
                </a:r>
              </a:p>
              <a:p>
                <a:pPr indent="0" algn="just">
                  <a:lnSpc>
                    <a:spcPct val="125000"/>
                  </a:lnSpc>
                  <a:spcBef>
                    <a:spcPts val="0"/>
                  </a:spcBef>
                  <a:buNone/>
                </a:pPr>
                <a:r>
                  <a:rPr lang="en-US" altLang="zh-CN" sz="2400" b="1" dirty="0">
                    <a:solidFill>
                      <a:schemeClr val="accent1">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 g = </a:t>
                </a:r>
                <a:r>
                  <a:rPr lang="en-US"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b="1" dirty="0" err="1">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gd</a:t>
                </a:r>
                <a:r>
                  <a:rPr lang="en-US"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a:t>
                </a:r>
                <a:r>
                  <a:rPr lang="zh-CN" altLang="en-US" sz="2400" b="1" dirty="0">
                    <a:solidFill>
                      <a:schemeClr val="accent1">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得到的结果为    </a:t>
                </a:r>
                <a:r>
                  <a:rPr lang="en-US" altLang="zh-CN" sz="2400" b="1" dirty="0">
                    <a:solidFill>
                      <a:schemeClr val="accent1">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0.75</a:t>
                </a:r>
                <a:r>
                  <a:rPr lang="zh-CN" altLang="en-US" sz="2400" b="1" dirty="0">
                    <a:solidFill>
                      <a:schemeClr val="accent1">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chemeClr val="accent1">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0.25)</a:t>
                </a:r>
              </a:p>
              <a:p>
                <a:pPr indent="0" algn="just">
                  <a:lnSpc>
                    <a:spcPct val="125000"/>
                  </a:lnSpc>
                  <a:spcBef>
                    <a:spcPts val="0"/>
                  </a:spcBef>
                  <a:buNone/>
                </a:pPr>
                <a:r>
                  <a:rPr lang="en-US" altLang="zh-CN" sz="2400" b="1" dirty="0">
                    <a:solidFill>
                      <a:schemeClr val="accent1">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g = </a:t>
                </a:r>
                <a:r>
                  <a:rPr lang="en-US"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b="1" dirty="0" err="1">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gd</a:t>
                </a:r>
                <a:r>
                  <a:rPr lang="en-US"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a:t>
                </a:r>
                <a:r>
                  <a:rPr lang="zh-CN" altLang="en-US" sz="2400" b="1" dirty="0">
                    <a:solidFill>
                      <a:schemeClr val="accent1">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得到的结果为    </a:t>
                </a:r>
                <a:r>
                  <a:rPr lang="en-US" altLang="zh-CN" sz="2400" b="1" dirty="0">
                    <a:solidFill>
                      <a:schemeClr val="accent1">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(0.25</a:t>
                </a:r>
                <a:r>
                  <a:rPr lang="zh-CN" altLang="en-US" sz="2400" b="1" dirty="0">
                    <a:solidFill>
                      <a:schemeClr val="accent1">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0.75</a:t>
                </a:r>
                <a:r>
                  <a:rPr lang="en-US" altLang="zh-CN" sz="2400" b="1" dirty="0">
                    <a:solidFill>
                      <a:schemeClr val="accent1">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solidFill>
                      <a:schemeClr val="accent1">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a:t>
                </a:r>
              </a:p>
              <a:p>
                <a:pPr algn="just">
                  <a:lnSpc>
                    <a:spcPct val="125000"/>
                  </a:lnSpc>
                  <a:spcBef>
                    <a:spcPts val="0"/>
                  </a:spcBef>
                </a:pP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由此，将改进</a:t>
                </a:r>
                <a:r>
                  <a:rPr lang="en-US" altLang="zh-CN"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中的表达式进行修改，得到</a:t>
                </a:r>
                <a:r>
                  <a:rPr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改进</a:t>
                </a:r>
                <a:r>
                  <a:rPr lang="en-US" altLang="zh-CN"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indent="0" algn="just">
                  <a:lnSpc>
                    <a:spcPct val="125000"/>
                  </a:lnSpc>
                  <a:spcBef>
                    <a:spcPts val="0"/>
                  </a:spcBef>
                  <a:buNone/>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ea typeface="宋体" panose="02010600030101010101" pitchFamily="2" charset="-122"/>
                        </a:rPr>
                        <m:t>𝒈</m:t>
                      </m:r>
                      <m:r>
                        <a:rPr lang="en-US" altLang="zh-CN" sz="2400" b="1" i="1" smtClean="0">
                          <a:latin typeface="Cambria Math" panose="02040503050406030204" pitchFamily="18" charset="0"/>
                          <a:ea typeface="宋体" panose="02010600030101010101" pitchFamily="2" charset="-122"/>
                        </a:rPr>
                        <m:t>=</m:t>
                      </m:r>
                      <m:d>
                        <m:dPr>
                          <m:begChr m:val="{"/>
                          <m:endChr m:val=""/>
                          <m:ctrlPr>
                            <a:rPr lang="en-US" altLang="zh-CN" sz="2400" b="1" i="1" smtClean="0">
                              <a:latin typeface="Cambria Math" panose="02040503050406030204" pitchFamily="18" charset="0"/>
                              <a:ea typeface="宋体" panose="02010600030101010101" pitchFamily="2" charset="-122"/>
                            </a:rPr>
                          </m:ctrlPr>
                        </m:dPr>
                        <m:e>
                          <m:eqArr>
                            <m:eqArrPr>
                              <m:ctrlPr>
                                <a:rPr lang="en-US" altLang="zh-CN" sz="2400" b="1" i="1" smtClean="0">
                                  <a:latin typeface="Cambria Math" panose="02040503050406030204" pitchFamily="18" charset="0"/>
                                  <a:ea typeface="宋体" panose="02010600030101010101" pitchFamily="2" charset="-122"/>
                                </a:rPr>
                              </m:ctrlPr>
                            </m:eqArrPr>
                            <m:e>
                              <m:d>
                                <m:dPr>
                                  <m:begChr m:val="⌈"/>
                                  <m:endChr m:val="⌉"/>
                                  <m:ctrlPr>
                                    <a:rPr lang="en-US" altLang="zh-CN" sz="2400" b="1" i="1" smtClean="0">
                                      <a:latin typeface="Cambria Math" panose="02040503050406030204" pitchFamily="18" charset="0"/>
                                      <a:ea typeface="宋体" panose="02010600030101010101" pitchFamily="2" charset="-122"/>
                                    </a:rPr>
                                  </m:ctrlPr>
                                </m:dPr>
                                <m:e>
                                  <m:r>
                                    <a:rPr lang="en-US" altLang="zh-CN" sz="2400" b="1" i="1" smtClean="0">
                                      <a:latin typeface="Cambria Math" panose="02040503050406030204" pitchFamily="18" charset="0"/>
                                      <a:ea typeface="宋体" panose="02010600030101010101" pitchFamily="2" charset="-122"/>
                                    </a:rPr>
                                    <m:t>𝒈𝒅</m:t>
                                  </m:r>
                                </m:e>
                              </m:d>
                              <m:r>
                                <a:rPr lang="en-US" altLang="zh-CN" sz="2400" b="1" i="1" smtClean="0">
                                  <a:latin typeface="Cambria Math" panose="02040503050406030204" pitchFamily="18" charset="0"/>
                                  <a:ea typeface="宋体" panose="02010600030101010101" pitchFamily="2" charset="-122"/>
                                </a:rPr>
                                <m:t>,</m:t>
                              </m:r>
                              <m:r>
                                <a:rPr lang="zh-CN" altLang="en-US" sz="2400" b="1" i="1" smtClean="0">
                                  <a:latin typeface="Cambria Math" panose="02040503050406030204" pitchFamily="18" charset="0"/>
                                  <a:ea typeface="宋体" panose="02010600030101010101" pitchFamily="2" charset="-122"/>
                                </a:rPr>
                                <m:t>当</m:t>
                              </m:r>
                              <m:r>
                                <a:rPr lang="en-US" altLang="zh-CN" sz="2400" b="1" i="1" smtClean="0">
                                  <a:latin typeface="Cambria Math" panose="02040503050406030204" pitchFamily="18" charset="0"/>
                                  <a:ea typeface="宋体" panose="02010600030101010101" pitchFamily="2" charset="-122"/>
                                </a:rPr>
                                <m:t>𝒈𝒅</m:t>
                              </m:r>
                              <m:r>
                                <a:rPr lang="en-US" altLang="zh-CN" sz="2400" b="1" i="1" smtClean="0">
                                  <a:latin typeface="Cambria Math" panose="02040503050406030204" pitchFamily="18" charset="0"/>
                                  <a:ea typeface="宋体" panose="02010600030101010101" pitchFamily="2" charset="-122"/>
                                </a:rPr>
                                <m:t>−</m:t>
                              </m:r>
                              <m:d>
                                <m:dPr>
                                  <m:begChr m:val="⌊"/>
                                  <m:endChr m:val="⌋"/>
                                  <m:ctrlPr>
                                    <a:rPr lang="en-US" altLang="zh-CN" sz="2400" b="1" i="1">
                                      <a:latin typeface="Cambria Math" panose="02040503050406030204" pitchFamily="18" charset="0"/>
                                      <a:ea typeface="宋体" panose="02010600030101010101" pitchFamily="2" charset="-122"/>
                                    </a:rPr>
                                  </m:ctrlPr>
                                </m:dPr>
                                <m:e>
                                  <m:r>
                                    <a:rPr lang="en-US" altLang="zh-CN" sz="2400" b="1" i="1" smtClean="0">
                                      <a:latin typeface="Cambria Math" panose="02040503050406030204" pitchFamily="18" charset="0"/>
                                      <a:ea typeface="宋体" panose="02010600030101010101" pitchFamily="2" charset="-122"/>
                                    </a:rPr>
                                    <m:t>𝒈𝒅</m:t>
                                  </m:r>
                                </m:e>
                              </m:d>
                              <m:r>
                                <a:rPr lang="en-US" altLang="zh-CN" sz="2400" b="1" i="1" smtClean="0">
                                  <a:latin typeface="Cambria Math" panose="02040503050406030204" pitchFamily="18" charset="0"/>
                                  <a:ea typeface="Cambria Math" panose="02040503050406030204" pitchFamily="18" charset="0"/>
                                </a:rPr>
                                <m:t>&gt;</m:t>
                              </m:r>
                              <m:r>
                                <a:rPr lang="en-US" altLang="zh-CN" sz="2400" b="1" i="1" smtClean="0">
                                  <a:latin typeface="Cambria Math" panose="02040503050406030204" pitchFamily="18" charset="0"/>
                                  <a:ea typeface="Cambria Math" panose="02040503050406030204" pitchFamily="18" charset="0"/>
                                </a:rPr>
                                <m:t>𝟎</m:t>
                              </m:r>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𝟓</m:t>
                              </m:r>
                            </m:e>
                            <m:e>
                              <m:d>
                                <m:dPr>
                                  <m:begChr m:val="⌊"/>
                                  <m:endChr m:val="⌋"/>
                                  <m:ctrlPr>
                                    <a:rPr lang="en-US" altLang="zh-CN" sz="2400" b="1" i="1">
                                      <a:latin typeface="Cambria Math" panose="02040503050406030204" pitchFamily="18" charset="0"/>
                                      <a:ea typeface="宋体" panose="02010600030101010101" pitchFamily="2" charset="-122"/>
                                    </a:rPr>
                                  </m:ctrlPr>
                                </m:dPr>
                                <m:e>
                                  <m:r>
                                    <a:rPr lang="en-US" altLang="zh-CN" sz="2400" b="1" i="1" smtClean="0">
                                      <a:latin typeface="Cambria Math" panose="02040503050406030204" pitchFamily="18" charset="0"/>
                                      <a:ea typeface="宋体" panose="02010600030101010101" pitchFamily="2" charset="-122"/>
                                    </a:rPr>
                                    <m:t>𝒈𝒅</m:t>
                                  </m:r>
                                </m:e>
                              </m:d>
                              <m:r>
                                <a:rPr lang="en-US" altLang="zh-CN" sz="2400" b="1" i="1" smtClean="0">
                                  <a:latin typeface="Cambria Math" panose="02040503050406030204" pitchFamily="18" charset="0"/>
                                  <a:ea typeface="宋体" panose="02010600030101010101" pitchFamily="2" charset="-122"/>
                                </a:rPr>
                                <m:t>, </m:t>
                              </m:r>
                              <m:r>
                                <a:rPr lang="zh-CN" altLang="en-US" sz="2400" b="1" i="1" smtClean="0">
                                  <a:latin typeface="Cambria Math" panose="02040503050406030204" pitchFamily="18" charset="0"/>
                                  <a:ea typeface="宋体" panose="02010600030101010101" pitchFamily="2" charset="-122"/>
                                </a:rPr>
                                <m:t>当</m:t>
                              </m:r>
                              <m:r>
                                <a:rPr lang="en-US" altLang="zh-CN" sz="2400" b="1" i="1" smtClean="0">
                                  <a:latin typeface="Cambria Math" panose="02040503050406030204" pitchFamily="18" charset="0"/>
                                  <a:ea typeface="宋体" panose="02010600030101010101" pitchFamily="2" charset="-122"/>
                                </a:rPr>
                                <m:t>𝒈𝒅</m:t>
                              </m:r>
                              <m:r>
                                <a:rPr lang="en-US" altLang="zh-CN" sz="2400" b="1" i="1" smtClean="0">
                                  <a:latin typeface="Cambria Math" panose="02040503050406030204" pitchFamily="18" charset="0"/>
                                  <a:ea typeface="宋体" panose="02010600030101010101" pitchFamily="2" charset="-122"/>
                                </a:rPr>
                                <m:t>−</m:t>
                              </m:r>
                              <m:d>
                                <m:dPr>
                                  <m:begChr m:val="⌊"/>
                                  <m:endChr m:val="⌋"/>
                                  <m:ctrlPr>
                                    <a:rPr lang="en-US" altLang="zh-CN" sz="2400" b="1" i="1">
                                      <a:latin typeface="Cambria Math" panose="02040503050406030204" pitchFamily="18" charset="0"/>
                                      <a:ea typeface="宋体" panose="02010600030101010101" pitchFamily="2" charset="-122"/>
                                    </a:rPr>
                                  </m:ctrlPr>
                                </m:dPr>
                                <m:e>
                                  <m:r>
                                    <a:rPr lang="en-US" altLang="zh-CN" sz="2400" b="1" i="1" smtClean="0">
                                      <a:latin typeface="Cambria Math" panose="02040503050406030204" pitchFamily="18" charset="0"/>
                                      <a:ea typeface="宋体" panose="02010600030101010101" pitchFamily="2" charset="-122"/>
                                    </a:rPr>
                                    <m:t>𝒈𝒅</m:t>
                                  </m:r>
                                </m:e>
                              </m:d>
                              <m:r>
                                <a:rPr lang="en-US" altLang="zh-CN" sz="2400" b="1" i="1" smtClean="0">
                                  <a:latin typeface="Cambria Math" panose="02040503050406030204" pitchFamily="18" charset="0"/>
                                  <a:ea typeface="Cambria Math" panose="02040503050406030204" pitchFamily="18" charset="0"/>
                                </a:rPr>
                                <m:t>&lt;</m:t>
                              </m:r>
                              <m:r>
                                <a:rPr lang="en-US" altLang="zh-CN" sz="2400" b="1" i="1" smtClean="0">
                                  <a:latin typeface="Cambria Math" panose="02040503050406030204" pitchFamily="18" charset="0"/>
                                  <a:ea typeface="Cambria Math" panose="02040503050406030204" pitchFamily="18" charset="0"/>
                                </a:rPr>
                                <m:t>𝟎</m:t>
                              </m:r>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𝟓</m:t>
                              </m:r>
                            </m:e>
                            <m:e>
                              <m:r>
                                <a:rPr lang="zh-CN" altLang="en-US" sz="2400" b="1" i="1">
                                  <a:latin typeface="Cambria Math" panose="02040503050406030204" pitchFamily="18" charset="0"/>
                                  <a:ea typeface="Cambria Math" panose="02040503050406030204" pitchFamily="18" charset="0"/>
                                </a:rPr>
                                <m:t>把</m:t>
                              </m:r>
                              <m:r>
                                <a:rPr lang="en-US" altLang="zh-CN" sz="2400" b="1" i="1" smtClean="0">
                                  <a:latin typeface="Cambria Math" panose="02040503050406030204" pitchFamily="18" charset="0"/>
                                  <a:ea typeface="Cambria Math" panose="02040503050406030204" pitchFamily="18" charset="0"/>
                                </a:rPr>
                                <m:t>𝒈</m:t>
                              </m:r>
                              <m:r>
                                <a:rPr lang="en-US" altLang="zh-CN" sz="2400" b="1" i="1" smtClean="0">
                                  <a:latin typeface="Cambria Math" panose="02040503050406030204" pitchFamily="18" charset="0"/>
                                  <a:ea typeface="Cambria Math" panose="02040503050406030204" pitchFamily="18" charset="0"/>
                                </a:rPr>
                                <m:t>=</m:t>
                              </m:r>
                              <m:d>
                                <m:dPr>
                                  <m:begChr m:val="⌊"/>
                                  <m:endChr m:val="⌋"/>
                                  <m:ctrlPr>
                                    <a:rPr lang="en-US" altLang="zh-CN" sz="2400" b="1" i="1">
                                      <a:latin typeface="Cambria Math" panose="02040503050406030204" pitchFamily="18" charset="0"/>
                                      <a:ea typeface="宋体" panose="02010600030101010101" pitchFamily="2" charset="-122"/>
                                    </a:rPr>
                                  </m:ctrlPr>
                                </m:dPr>
                                <m:e>
                                  <m:r>
                                    <a:rPr lang="en-US" altLang="zh-CN" sz="2400" b="1" i="1">
                                      <a:latin typeface="Cambria Math" panose="02040503050406030204" pitchFamily="18" charset="0"/>
                                      <a:ea typeface="宋体" panose="02010600030101010101" pitchFamily="2" charset="-122"/>
                                    </a:rPr>
                                    <m:t>𝒈𝒅</m:t>
                                  </m:r>
                                </m:e>
                              </m:d>
                              <m:r>
                                <a:rPr lang="zh-CN" altLang="en-US" sz="2400" b="1" i="1" smtClean="0">
                                  <a:latin typeface="Cambria Math" panose="02040503050406030204" pitchFamily="18" charset="0"/>
                                  <a:ea typeface="宋体" panose="02010600030101010101" pitchFamily="2" charset="-122"/>
                                </a:rPr>
                                <m:t>和</m:t>
                              </m:r>
                              <m:r>
                                <a:rPr lang="en-US" altLang="zh-CN" sz="2400" b="1" i="1" smtClean="0">
                                  <a:latin typeface="Cambria Math" panose="02040503050406030204" pitchFamily="18" charset="0"/>
                                  <a:ea typeface="宋体" panose="02010600030101010101" pitchFamily="2" charset="-122"/>
                                </a:rPr>
                                <m:t>𝒈</m:t>
                              </m:r>
                              <m:r>
                                <a:rPr lang="en-US" altLang="zh-CN" sz="2400" b="1" i="1" smtClean="0">
                                  <a:latin typeface="Cambria Math" panose="02040503050406030204" pitchFamily="18" charset="0"/>
                                  <a:ea typeface="宋体" panose="02010600030101010101" pitchFamily="2" charset="-122"/>
                                </a:rPr>
                                <m:t>=</m:t>
                              </m:r>
                              <m:d>
                                <m:dPr>
                                  <m:begChr m:val="⌈"/>
                                  <m:endChr m:val="⌉"/>
                                  <m:ctrlPr>
                                    <a:rPr lang="en-US" altLang="zh-CN" sz="2400" b="1" i="1">
                                      <a:latin typeface="Cambria Math" panose="02040503050406030204" pitchFamily="18" charset="0"/>
                                      <a:ea typeface="宋体" panose="02010600030101010101" pitchFamily="2" charset="-122"/>
                                    </a:rPr>
                                  </m:ctrlPr>
                                </m:dPr>
                                <m:e>
                                  <m:r>
                                    <a:rPr lang="en-US" altLang="zh-CN" sz="2400" b="1" i="1">
                                      <a:latin typeface="Cambria Math" panose="02040503050406030204" pitchFamily="18" charset="0"/>
                                      <a:ea typeface="宋体" panose="02010600030101010101" pitchFamily="2" charset="-122"/>
                                    </a:rPr>
                                    <m:t>𝒈𝒅</m:t>
                                  </m:r>
                                </m:e>
                              </m:d>
                              <m:r>
                                <a:rPr lang="zh-CN" altLang="en-US" sz="2400" b="1" i="1" smtClean="0">
                                  <a:latin typeface="Cambria Math" panose="02040503050406030204" pitchFamily="18" charset="0"/>
                                  <a:ea typeface="宋体" panose="02010600030101010101" pitchFamily="2" charset="-122"/>
                                </a:rPr>
                                <m:t>得到</m:t>
                              </m:r>
                              <m:r>
                                <a:rPr lang="zh-CN" altLang="en-US" sz="2400" b="1" i="1">
                                  <a:latin typeface="Cambria Math" panose="02040503050406030204" pitchFamily="18" charset="0"/>
                                  <a:ea typeface="宋体" panose="02010600030101010101" pitchFamily="2" charset="-122"/>
                                </a:rPr>
                                <m:t>的</m:t>
                              </m:r>
                              <m:r>
                                <a:rPr lang="zh-CN" altLang="en-US" sz="2400" b="1" i="1" smtClean="0">
                                  <a:latin typeface="Cambria Math" panose="02040503050406030204" pitchFamily="18" charset="0"/>
                                  <a:ea typeface="宋体" panose="02010600030101010101" pitchFamily="2" charset="-122"/>
                                </a:rPr>
                                <m:t>结果</m:t>
                              </m:r>
                              <m:r>
                                <a:rPr lang="zh-CN" altLang="en-US" sz="2400" b="1" i="1">
                                  <a:latin typeface="Cambria Math" panose="02040503050406030204" pitchFamily="18" charset="0"/>
                                  <a:ea typeface="宋体" panose="02010600030101010101" pitchFamily="2" charset="-122"/>
                                </a:rPr>
                                <m:t>合为</m:t>
                              </m:r>
                              <m:r>
                                <a:rPr lang="zh-CN" altLang="en-US" sz="2400" b="1" i="1" smtClean="0">
                                  <a:latin typeface="Cambria Math" panose="02040503050406030204" pitchFamily="18" charset="0"/>
                                  <a:ea typeface="宋体" panose="02010600030101010101" pitchFamily="2" charset="-122"/>
                                </a:rPr>
                                <m:t>一个</m:t>
                              </m:r>
                              <m:r>
                                <a:rPr lang="en-US" altLang="zh-CN" sz="2400" b="1" i="1" smtClean="0">
                                  <a:latin typeface="Cambria Math" panose="02040503050406030204" pitchFamily="18" charset="0"/>
                                  <a:ea typeface="宋体" panose="02010600030101010101" pitchFamily="2" charset="-122"/>
                                </a:rPr>
                                <m:t>,</m:t>
                              </m:r>
                              <m:r>
                                <a:rPr lang="zh-CN" altLang="en-US" sz="2400" b="1" i="1">
                                  <a:latin typeface="Cambria Math" panose="02040503050406030204" pitchFamily="18" charset="0"/>
                                  <a:ea typeface="宋体" panose="02010600030101010101" pitchFamily="2" charset="-122"/>
                                </a:rPr>
                                <m:t>当</m:t>
                              </m:r>
                              <m:r>
                                <a:rPr lang="en-US" altLang="zh-CN" sz="2400" b="1" i="1">
                                  <a:latin typeface="Cambria Math" panose="02040503050406030204" pitchFamily="18" charset="0"/>
                                  <a:ea typeface="宋体" panose="02010600030101010101" pitchFamily="2" charset="-122"/>
                                </a:rPr>
                                <m:t>𝒈𝒅</m:t>
                              </m:r>
                              <m:r>
                                <a:rPr lang="en-US" altLang="zh-CN" sz="2400" b="1" i="1">
                                  <a:latin typeface="Cambria Math" panose="02040503050406030204" pitchFamily="18" charset="0"/>
                                  <a:ea typeface="宋体" panose="02010600030101010101" pitchFamily="2" charset="-122"/>
                                </a:rPr>
                                <m:t>−</m:t>
                              </m:r>
                              <m:d>
                                <m:dPr>
                                  <m:begChr m:val="⌊"/>
                                  <m:endChr m:val="⌋"/>
                                  <m:ctrlPr>
                                    <a:rPr lang="en-US" altLang="zh-CN" sz="2400" b="1" i="1">
                                      <a:latin typeface="Cambria Math" panose="02040503050406030204" pitchFamily="18" charset="0"/>
                                      <a:ea typeface="宋体" panose="02010600030101010101" pitchFamily="2" charset="-122"/>
                                    </a:rPr>
                                  </m:ctrlPr>
                                </m:dPr>
                                <m:e>
                                  <m:r>
                                    <a:rPr lang="en-US" altLang="zh-CN" sz="2400" b="1" i="1">
                                      <a:latin typeface="Cambria Math" panose="02040503050406030204" pitchFamily="18" charset="0"/>
                                      <a:ea typeface="宋体" panose="02010600030101010101" pitchFamily="2" charset="-122"/>
                                    </a:rPr>
                                    <m:t>𝒈𝒅</m:t>
                                  </m:r>
                                </m:e>
                              </m:d>
                              <m:r>
                                <a:rPr lang="en-US" altLang="zh-CN" sz="2400" b="1" i="1" smtClean="0">
                                  <a:latin typeface="Cambria Math" panose="02040503050406030204" pitchFamily="18" charset="0"/>
                                  <a:ea typeface="宋体" panose="02010600030101010101" pitchFamily="2" charset="-122"/>
                                </a:rPr>
                                <m:t>=</m:t>
                              </m:r>
                              <m:r>
                                <a:rPr lang="en-US" altLang="zh-CN" sz="2400" b="1" i="1">
                                  <a:latin typeface="Cambria Math" panose="02040503050406030204" pitchFamily="18" charset="0"/>
                                  <a:ea typeface="Cambria Math" panose="02040503050406030204" pitchFamily="18" charset="0"/>
                                </a:rPr>
                                <m:t>𝟎</m:t>
                              </m:r>
                              <m:r>
                                <a:rPr lang="en-US" altLang="zh-CN" sz="2400" b="1" i="1">
                                  <a:latin typeface="Cambria Math" panose="02040503050406030204" pitchFamily="18" charset="0"/>
                                  <a:ea typeface="Cambria Math" panose="02040503050406030204" pitchFamily="18" charset="0"/>
                                </a:rPr>
                                <m:t>.</m:t>
                              </m:r>
                              <m:r>
                                <a:rPr lang="en-US" altLang="zh-CN" sz="2400" b="1" i="1">
                                  <a:latin typeface="Cambria Math" panose="02040503050406030204" pitchFamily="18" charset="0"/>
                                  <a:ea typeface="Cambria Math" panose="02040503050406030204" pitchFamily="18" charset="0"/>
                                </a:rPr>
                                <m:t>𝟓</m:t>
                              </m:r>
                            </m:e>
                          </m:eqArr>
                        </m:e>
                      </m:d>
                    </m:oMath>
                  </m:oMathPara>
                </a14:m>
                <a:endParaRPr lang="en-US" altLang="zh-CN"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下面我们给出当</a:t>
                </a:r>
                <a14:m>
                  <m:oMath xmlns:m="http://schemas.openxmlformats.org/officeDocument/2006/math">
                    <m:r>
                      <a:rPr lang="en-US" altLang="zh-CN" sz="2400" b="1" i="1" smtClean="0">
                        <a:latin typeface="Cambria Math" panose="02040503050406030204" pitchFamily="18" charset="0"/>
                        <a:ea typeface="宋体" panose="02010600030101010101" pitchFamily="2" charset="-122"/>
                      </a:rPr>
                      <m:t>𝒈𝒅</m:t>
                    </m:r>
                    <m:r>
                      <a:rPr lang="en-US" altLang="zh-CN" sz="2400" b="1" i="1" smtClean="0">
                        <a:latin typeface="Cambria Math" panose="02040503050406030204" pitchFamily="18" charset="0"/>
                        <a:ea typeface="宋体" panose="02010600030101010101" pitchFamily="2" charset="-122"/>
                      </a:rPr>
                      <m:t>−</m:t>
                    </m:r>
                    <m:d>
                      <m:dPr>
                        <m:begChr m:val="⌊"/>
                        <m:endChr m:val="⌋"/>
                        <m:ctrlPr>
                          <a:rPr lang="en-US" altLang="zh-CN" sz="2400" b="1" i="1">
                            <a:latin typeface="Cambria Math" panose="02040503050406030204" pitchFamily="18" charset="0"/>
                            <a:ea typeface="宋体" panose="02010600030101010101" pitchFamily="2" charset="-122"/>
                          </a:rPr>
                        </m:ctrlPr>
                      </m:dPr>
                      <m:e>
                        <m:r>
                          <a:rPr lang="en-US" altLang="zh-CN" sz="2400" b="1" i="1">
                            <a:latin typeface="Cambria Math" panose="02040503050406030204" pitchFamily="18" charset="0"/>
                            <a:ea typeface="宋体" panose="02010600030101010101" pitchFamily="2" charset="-122"/>
                          </a:rPr>
                          <m:t>𝒈𝒅</m:t>
                        </m:r>
                      </m:e>
                    </m:d>
                    <m:r>
                      <a:rPr lang="en-US" altLang="zh-CN" sz="2400" b="1" i="1" smtClean="0">
                        <a:latin typeface="Cambria Math" panose="02040503050406030204" pitchFamily="18" charset="0"/>
                        <a:ea typeface="宋体" panose="02010600030101010101" pitchFamily="2" charset="-122"/>
                      </a:rPr>
                      <m:t>=</m:t>
                    </m:r>
                    <m:r>
                      <a:rPr lang="en-US" altLang="zh-CN" sz="2400" b="1" i="1">
                        <a:latin typeface="Cambria Math" panose="02040503050406030204" pitchFamily="18" charset="0"/>
                        <a:ea typeface="Cambria Math" panose="02040503050406030204" pitchFamily="18" charset="0"/>
                      </a:rPr>
                      <m:t>𝟎</m:t>
                    </m:r>
                    <m:r>
                      <a:rPr lang="en-US" altLang="zh-CN" sz="2400" b="1" i="1">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𝟓</m:t>
                    </m:r>
                  </m:oMath>
                </a14:m>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时</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，把两个结果合成为一个结果的新方法。</a:t>
                </a:r>
                <a:endParaRPr lang="en-US" altLang="zh-CN"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FAA43BCC-C60C-44E6-A203-C635002B3E8F}"/>
                  </a:ext>
                </a:extLst>
              </p:cNvPr>
              <p:cNvSpPr>
                <a:spLocks noGrp="1" noRot="1" noChangeAspect="1" noMove="1" noResize="1" noEditPoints="1" noAdjustHandles="1" noChangeArrowheads="1" noChangeShapeType="1" noTextEdit="1"/>
              </p:cNvSpPr>
              <p:nvPr>
                <p:ph idx="1"/>
              </p:nvPr>
            </p:nvSpPr>
            <p:spPr>
              <a:xfrm>
                <a:off x="729275" y="1451946"/>
                <a:ext cx="11090607" cy="5406054"/>
              </a:xfrm>
              <a:blipFill>
                <a:blip r:embed="rId4"/>
                <a:stretch>
                  <a:fillRect l="-880" t="-902"/>
                </a:stretch>
              </a:blipFill>
            </p:spPr>
            <p:txBody>
              <a:bodyPr/>
              <a:lstStyle/>
              <a:p>
                <a:r>
                  <a:rPr lang="zh-CN" altLang="en-US">
                    <a:noFill/>
                  </a:rPr>
                  <a:t> </a:t>
                </a:r>
              </a:p>
            </p:txBody>
          </p:sp>
        </mc:Fallback>
      </mc:AlternateContent>
      <p:graphicFrame>
        <p:nvGraphicFramePr>
          <p:cNvPr id="9" name="对象 8">
            <a:extLst>
              <a:ext uri="{FF2B5EF4-FFF2-40B4-BE49-F238E27FC236}">
                <a16:creationId xmlns:a16="http://schemas.microsoft.com/office/drawing/2014/main" id="{93FFBF4D-4ADF-45BD-9549-257E912570B6}"/>
              </a:ext>
            </a:extLst>
          </p:cNvPr>
          <p:cNvGraphicFramePr>
            <a:graphicFrameLocks noChangeAspect="1"/>
          </p:cNvGraphicFramePr>
          <p:nvPr/>
        </p:nvGraphicFramePr>
        <p:xfrm>
          <a:off x="0" y="457200"/>
          <a:ext cx="114300" cy="204788"/>
        </p:xfrm>
        <a:graphic>
          <a:graphicData uri="http://schemas.openxmlformats.org/presentationml/2006/ole">
            <mc:AlternateContent xmlns:mc="http://schemas.openxmlformats.org/markup-compatibility/2006">
              <mc:Choice xmlns:v="urn:schemas-microsoft-com:vml" Requires="v">
                <p:oleObj spid="_x0000_s46142" r:id="rId5" imgW="114201" imgH="203024" progId="Equation.3">
                  <p:embed/>
                </p:oleObj>
              </mc:Choice>
              <mc:Fallback>
                <p:oleObj r:id="rId5" imgW="114201" imgH="203024" progId="Equation.3">
                  <p:embed/>
                  <p:pic>
                    <p:nvPicPr>
                      <p:cNvPr id="9" name="对象 8">
                        <a:extLst>
                          <a:ext uri="{FF2B5EF4-FFF2-40B4-BE49-F238E27FC236}">
                            <a16:creationId xmlns:a16="http://schemas.microsoft.com/office/drawing/2014/main" id="{93FFBF4D-4ADF-45BD-9549-257E912570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57200"/>
                        <a:ext cx="114300"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a:extLst>
              <a:ext uri="{FF2B5EF4-FFF2-40B4-BE49-F238E27FC236}">
                <a16:creationId xmlns:a16="http://schemas.microsoft.com/office/drawing/2014/main" id="{D247028B-A983-4313-9D04-264BA6EBC0F7}"/>
              </a:ext>
            </a:extLst>
          </p:cNvPr>
          <p:cNvGraphicFramePr>
            <a:graphicFrameLocks noChangeAspect="1"/>
          </p:cNvGraphicFramePr>
          <p:nvPr/>
        </p:nvGraphicFramePr>
        <p:xfrm>
          <a:off x="0" y="457200"/>
          <a:ext cx="114300" cy="204788"/>
        </p:xfrm>
        <a:graphic>
          <a:graphicData uri="http://schemas.openxmlformats.org/presentationml/2006/ole">
            <mc:AlternateContent xmlns:mc="http://schemas.openxmlformats.org/markup-compatibility/2006">
              <mc:Choice xmlns:v="urn:schemas-microsoft-com:vml" Requires="v">
                <p:oleObj spid="_x0000_s46143" r:id="rId7" imgW="114201" imgH="203024" progId="Equation.2">
                  <p:embed/>
                </p:oleObj>
              </mc:Choice>
              <mc:Fallback>
                <p:oleObj r:id="rId7" imgW="114201" imgH="203024" progId="Equation.2">
                  <p:embed/>
                  <p:pic>
                    <p:nvPicPr>
                      <p:cNvPr id="5" name="对象 4">
                        <a:extLst>
                          <a:ext uri="{FF2B5EF4-FFF2-40B4-BE49-F238E27FC236}">
                            <a16:creationId xmlns:a16="http://schemas.microsoft.com/office/drawing/2014/main" id="{D247028B-A983-4313-9D04-264BA6EBC0F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457200"/>
                        <a:ext cx="114300"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147898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8A9E2-1718-4A1C-9BBC-6F0D26D4471A}"/>
              </a:ext>
            </a:extLst>
          </p:cNvPr>
          <p:cNvSpPr>
            <a:spLocks noGrp="1"/>
          </p:cNvSpPr>
          <p:nvPr>
            <p:ph type="title"/>
          </p:nvPr>
        </p:nvSpPr>
        <p:spPr>
          <a:xfrm>
            <a:off x="838200" y="183696"/>
            <a:ext cx="10515600" cy="1325563"/>
          </a:xfrm>
        </p:spPr>
        <p:txBody>
          <a:bodyPr>
            <a:normAutofit fontScale="90000"/>
          </a:bodyPr>
          <a:lstStyle/>
          <a:p>
            <a:pPr>
              <a:lnSpc>
                <a:spcPct val="100000"/>
              </a:lnSpc>
            </a:pPr>
            <a:r>
              <a:rPr lang="en-US" altLang="zh-CN" sz="4400" b="1" dirty="0">
                <a:solidFill>
                  <a:srgbClr val="0000FF"/>
                </a:solidFill>
                <a:effectLst/>
                <a:latin typeface="宋体" panose="02010600030101010101" pitchFamily="2" charset="-122"/>
                <a:ea typeface="宋体" panose="02010600030101010101" pitchFamily="2" charset="-122"/>
              </a:rPr>
              <a:t>3.</a:t>
            </a:r>
            <a:r>
              <a:rPr lang="zh-CN" altLang="en-US" sz="4400" b="1" dirty="0">
                <a:solidFill>
                  <a:srgbClr val="0000FF"/>
                </a:solidFill>
                <a:effectLst/>
                <a:latin typeface="黑体" panose="02010609060101010101" pitchFamily="49" charset="-122"/>
                <a:ea typeface="黑体" panose="02010609060101010101" pitchFamily="49" charset="-122"/>
              </a:rPr>
              <a:t>一个新的简化证据理论模型</a:t>
            </a:r>
            <a:br>
              <a:rPr lang="en-US" altLang="zh-CN" sz="4400" b="1" dirty="0">
                <a:solidFill>
                  <a:srgbClr val="0000FF"/>
                </a:solidFill>
                <a:effectLst/>
                <a:latin typeface="黑体" panose="02010609060101010101" pitchFamily="49" charset="-122"/>
                <a:ea typeface="黑体" panose="02010609060101010101" pitchFamily="49" charset="-122"/>
              </a:rPr>
            </a:br>
            <a:r>
              <a:rPr lang="en-US" altLang="zh-CN" sz="4400" b="1" dirty="0">
                <a:solidFill>
                  <a:srgbClr val="0000FF"/>
                </a:solidFill>
                <a:effectLst/>
                <a:latin typeface="黑体" panose="02010609060101010101" pitchFamily="49" charset="-122"/>
                <a:ea typeface="黑体" panose="02010609060101010101" pitchFamily="49" charset="-122"/>
              </a:rPr>
              <a:t>  ——</a:t>
            </a:r>
            <a:r>
              <a:rPr lang="zh-CN" altLang="en-US" sz="4400" b="1" dirty="0">
                <a:solidFill>
                  <a:srgbClr val="0000FF"/>
                </a:solidFill>
                <a:effectLst/>
                <a:latin typeface="黑体" panose="02010609060101010101" pitchFamily="49" charset="-122"/>
                <a:ea typeface="黑体" panose="02010609060101010101" pitchFamily="49" charset="-122"/>
              </a:rPr>
              <a:t>凸函数证据理论模型</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AA43BCC-C60C-44E6-A203-C635002B3E8F}"/>
                  </a:ext>
                </a:extLst>
              </p:cNvPr>
              <p:cNvSpPr>
                <a:spLocks noGrp="1"/>
              </p:cNvSpPr>
              <p:nvPr>
                <p:ph idx="1"/>
              </p:nvPr>
            </p:nvSpPr>
            <p:spPr>
              <a:xfrm>
                <a:off x="729275" y="1451946"/>
                <a:ext cx="11090607" cy="5406054"/>
              </a:xfrm>
            </p:spPr>
            <p:txBody>
              <a:bodyPr>
                <a:noAutofit/>
              </a:bodyPr>
              <a:lstStyle/>
              <a:p>
                <a:pPr marL="0" indent="0">
                  <a:lnSpc>
                    <a:spcPct val="100000"/>
                  </a:lnSpc>
                  <a:spcBef>
                    <a:spcPts val="600"/>
                  </a:spcBef>
                  <a:buNone/>
                </a:pPr>
                <a:r>
                  <a:rPr lang="zh-CN" altLang="en-US"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具有凸函数性质的简化证据理论模型的分析</a:t>
                </a:r>
                <a:endParaRPr lang="en-US" altLang="zh-CN"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25000"/>
                  </a:lnSpc>
                  <a:spcBef>
                    <a:spcPts val="0"/>
                  </a:spcBef>
                </a:pPr>
                <a:r>
                  <a:rPr lang="zh-CN" altLang="en-US" sz="2400" b="1"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假设</a:t>
                </a:r>
                <a14:m>
                  <m:oMath xmlns:m="http://schemas.openxmlformats.org/officeDocument/2006/math">
                    <m:r>
                      <a:rPr lang="en-US" altLang="zh-CN" sz="2400" b="1" i="1" smtClean="0">
                        <a:solidFill>
                          <a:schemeClr val="tx1"/>
                        </a:solidFill>
                        <a:latin typeface="Cambria Math" panose="02040503050406030204" pitchFamily="18" charset="0"/>
                        <a:ea typeface="Cambria Math" panose="02040503050406030204" pitchFamily="18" charset="0"/>
                      </a:rPr>
                      <m:t>𝒈</m:t>
                    </m:r>
                    <m:r>
                      <a:rPr lang="en-US" altLang="zh-CN" sz="2400" b="1" i="1" smtClean="0">
                        <a:solidFill>
                          <a:schemeClr val="tx1"/>
                        </a:solidFill>
                        <a:latin typeface="Cambria Math" panose="02040503050406030204" pitchFamily="18" charset="0"/>
                        <a:ea typeface="Cambria Math" panose="02040503050406030204" pitchFamily="18" charset="0"/>
                      </a:rPr>
                      <m:t>=</m:t>
                    </m:r>
                    <m:d>
                      <m:dPr>
                        <m:begChr m:val="⌊"/>
                        <m:endChr m:val="⌋"/>
                        <m:ctrlPr>
                          <a:rPr lang="en-US" altLang="zh-CN" sz="2400" b="1" i="1">
                            <a:solidFill>
                              <a:schemeClr val="tx1"/>
                            </a:solidFill>
                            <a:latin typeface="Cambria Math" panose="02040503050406030204" pitchFamily="18" charset="0"/>
                            <a:ea typeface="宋体" panose="02010600030101010101" pitchFamily="2" charset="-122"/>
                          </a:rPr>
                        </m:ctrlPr>
                      </m:dPr>
                      <m:e>
                        <m:r>
                          <a:rPr lang="en-US" altLang="zh-CN" sz="2400" b="1" i="1">
                            <a:solidFill>
                              <a:schemeClr val="tx1"/>
                            </a:solidFill>
                            <a:latin typeface="Cambria Math" panose="02040503050406030204" pitchFamily="18" charset="0"/>
                            <a:ea typeface="宋体" panose="02010600030101010101" pitchFamily="2" charset="-122"/>
                          </a:rPr>
                          <m:t>𝒈𝒅</m:t>
                        </m:r>
                      </m:e>
                    </m:d>
                  </m:oMath>
                </a14:m>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和</a:t>
                </a:r>
                <a14:m>
                  <m:oMath xmlns:m="http://schemas.openxmlformats.org/officeDocument/2006/math">
                    <m:r>
                      <a:rPr lang="en-US" altLang="zh-CN" sz="2400" b="1" i="1">
                        <a:solidFill>
                          <a:schemeClr val="tx1"/>
                        </a:solidFill>
                        <a:latin typeface="Cambria Math" panose="02040503050406030204" pitchFamily="18" charset="0"/>
                        <a:ea typeface="宋体" panose="02010600030101010101" pitchFamily="2" charset="-122"/>
                      </a:rPr>
                      <m:t>𝒈</m:t>
                    </m:r>
                    <m:r>
                      <a:rPr lang="en-US" altLang="zh-CN" sz="2400" b="1" i="1">
                        <a:solidFill>
                          <a:schemeClr val="tx1"/>
                        </a:solidFill>
                        <a:latin typeface="Cambria Math" panose="02040503050406030204" pitchFamily="18" charset="0"/>
                        <a:ea typeface="宋体" panose="02010600030101010101" pitchFamily="2" charset="-122"/>
                      </a:rPr>
                      <m:t>=</m:t>
                    </m:r>
                    <m:d>
                      <m:dPr>
                        <m:begChr m:val="⌈"/>
                        <m:endChr m:val="⌉"/>
                        <m:ctrlPr>
                          <a:rPr lang="en-US" altLang="zh-CN" sz="2400" b="1" i="1">
                            <a:solidFill>
                              <a:schemeClr val="tx1"/>
                            </a:solidFill>
                            <a:latin typeface="Cambria Math" panose="02040503050406030204" pitchFamily="18" charset="0"/>
                            <a:ea typeface="宋体" panose="02010600030101010101" pitchFamily="2" charset="-122"/>
                          </a:rPr>
                        </m:ctrlPr>
                      </m:dPr>
                      <m:e>
                        <m:r>
                          <a:rPr lang="en-US" altLang="zh-CN" sz="2400" b="1" i="1">
                            <a:solidFill>
                              <a:schemeClr val="tx1"/>
                            </a:solidFill>
                            <a:latin typeface="Cambria Math" panose="02040503050406030204" pitchFamily="18" charset="0"/>
                            <a:ea typeface="宋体" panose="02010600030101010101" pitchFamily="2" charset="-122"/>
                          </a:rPr>
                          <m:t>𝒈𝒅</m:t>
                        </m:r>
                      </m:e>
                    </m:d>
                  </m:oMath>
                </a14:m>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时得到的新结果分别为</a:t>
                </a:r>
                <a14:m>
                  <m:oMath xmlns:m="http://schemas.openxmlformats.org/officeDocument/2006/math">
                    <m:sSub>
                      <m:sSubPr>
                        <m:ctrlPr>
                          <a:rPr lang="en-US" altLang="zh-CN" sz="2400" b="1"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sz="2400" b="1"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𝝎</m:t>
                        </m:r>
                      </m:e>
                      <m:sub>
                        <m:r>
                          <a:rPr lang="en-US" altLang="zh-CN" sz="2400" b="1"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𝟏</m:t>
                        </m:r>
                      </m:sub>
                    </m:sSub>
                    <m:r>
                      <a:rPr lang="en-US" altLang="zh-CN" sz="2400" b="1"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1"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𝒌</m:t>
                    </m:r>
                    <m:r>
                      <a:rPr lang="en-US" altLang="zh-CN" sz="2400" b="1"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和</a:t>
                </a:r>
                <a14:m>
                  <m:oMath xmlns:m="http://schemas.openxmlformats.org/officeDocument/2006/math">
                    <m:sSub>
                      <m:sSubPr>
                        <m:ctrlPr>
                          <a:rPr lang="en-US" altLang="zh-CN" sz="2400" b="1"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sz="2400" b="1"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𝝎</m:t>
                        </m:r>
                      </m:e>
                      <m:sub>
                        <m:r>
                          <a:rPr lang="en-US" altLang="zh-CN" sz="2400" b="1"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𝟐</m:t>
                        </m:r>
                      </m:sub>
                    </m:sSub>
                    <m:r>
                      <a:rPr lang="en-US" altLang="zh-CN" sz="2400" b="1"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1"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𝒌</m:t>
                    </m:r>
                    <m:r>
                      <a:rPr lang="en-US" altLang="zh-CN" sz="2400" b="1"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，其中</a:t>
                </a:r>
                <a14:m>
                  <m:oMath xmlns:m="http://schemas.openxmlformats.org/officeDocument/2006/math">
                    <m:r>
                      <a:rPr lang="en-US" altLang="zh-CN" sz="2400" b="1"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𝒌</m:t>
                    </m:r>
                    <m:r>
                      <a:rPr lang="en-US" altLang="zh-CN" sz="2400" b="1" i="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1" i="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𝟏</m:t>
                    </m:r>
                    <m:r>
                      <a:rPr lang="en-US" altLang="zh-CN" sz="2400" b="1" i="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1" i="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𝟐</m:t>
                    </m:r>
                    <m:r>
                      <a:rPr lang="en-US" altLang="zh-CN" sz="2400" b="1" i="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1" i="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𝐧</m:t>
                    </m:r>
                  </m:oMath>
                </a14:m>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合成方法为</a:t>
                </a:r>
                <a14:m>
                  <m:oMath xmlns:m="http://schemas.openxmlformats.org/officeDocument/2006/math">
                    <m:r>
                      <a:rPr lang="zh-CN" altLang="en-US" sz="2400" b="1"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𝛀</m:t>
                    </m:r>
                    <m:d>
                      <m:dPr>
                        <m:ctrlPr>
                          <a:rPr lang="en-US" altLang="zh-CN" sz="2400" b="1"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2400" b="1"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𝒌</m:t>
                        </m:r>
                      </m:e>
                    </m:d>
                    <m:r>
                      <a:rPr lang="en-US" altLang="zh-CN" sz="2400" b="1"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1"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𝟎</m:t>
                    </m:r>
                    <m:r>
                      <a:rPr lang="en-US" altLang="zh-CN" sz="2400" b="1"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1"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𝟓</m:t>
                    </m:r>
                    <m:r>
                      <a:rPr lang="en-US" altLang="zh-CN" sz="2400" b="1"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400" b="1" i="1">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sz="2400" b="1" i="1">
                            <a:latin typeface="Cambria Math" panose="02040503050406030204" pitchFamily="18" charset="0"/>
                            <a:ea typeface="微软雅黑" panose="020B0503020204020204" pitchFamily="34" charset="-122"/>
                            <a:cs typeface="Times New Roman" panose="02020603050405020304" pitchFamily="18" charset="0"/>
                          </a:rPr>
                          <m:t>𝝎</m:t>
                        </m:r>
                      </m:e>
                      <m:sub>
                        <m:r>
                          <a:rPr lang="en-US" altLang="zh-CN" sz="2400" b="1" i="1">
                            <a:latin typeface="Cambria Math" panose="02040503050406030204" pitchFamily="18" charset="0"/>
                            <a:ea typeface="微软雅黑" panose="020B0503020204020204" pitchFamily="34" charset="-122"/>
                            <a:cs typeface="Times New Roman" panose="02020603050405020304" pitchFamily="18" charset="0"/>
                          </a:rPr>
                          <m:t>𝟏</m:t>
                        </m:r>
                      </m:sub>
                    </m:sSub>
                    <m:d>
                      <m:dPr>
                        <m:ctrlPr>
                          <a:rPr lang="en-US" altLang="zh-CN" sz="2400" b="1"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2400" b="1" i="1">
                            <a:latin typeface="Cambria Math" panose="02040503050406030204" pitchFamily="18" charset="0"/>
                            <a:ea typeface="微软雅黑" panose="020B0503020204020204" pitchFamily="34" charset="-122"/>
                            <a:cs typeface="Times New Roman" panose="02020603050405020304" pitchFamily="18" charset="0"/>
                          </a:rPr>
                          <m:t>𝒌</m:t>
                        </m:r>
                      </m:e>
                    </m:d>
                    <m:r>
                      <a:rPr lang="en-US" altLang="zh-CN" sz="2400" b="1" i="1" smtClean="0">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400" b="1" i="1">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sz="2400" b="1" i="1">
                            <a:latin typeface="Cambria Math" panose="02040503050406030204" pitchFamily="18" charset="0"/>
                            <a:ea typeface="微软雅黑" panose="020B0503020204020204" pitchFamily="34" charset="-122"/>
                            <a:cs typeface="Times New Roman" panose="02020603050405020304" pitchFamily="18" charset="0"/>
                          </a:rPr>
                          <m:t>𝝎</m:t>
                        </m:r>
                      </m:e>
                      <m:sub>
                        <m:r>
                          <a:rPr lang="en-US" altLang="zh-CN" sz="2400" b="1" i="1" smtClean="0">
                            <a:latin typeface="Cambria Math" panose="02040503050406030204" pitchFamily="18" charset="0"/>
                            <a:ea typeface="微软雅黑" panose="020B0503020204020204" pitchFamily="34" charset="-122"/>
                            <a:cs typeface="Times New Roman" panose="02020603050405020304" pitchFamily="18" charset="0"/>
                          </a:rPr>
                          <m:t>𝟐</m:t>
                        </m:r>
                      </m:sub>
                    </m:sSub>
                    <m:r>
                      <a:rPr lang="en-US" altLang="zh-CN" sz="2400" b="1" i="1">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1" i="1">
                        <a:latin typeface="Cambria Math" panose="02040503050406030204" pitchFamily="18" charset="0"/>
                        <a:ea typeface="微软雅黑" panose="020B0503020204020204" pitchFamily="34" charset="-122"/>
                        <a:cs typeface="Times New Roman" panose="02020603050405020304" pitchFamily="18" charset="0"/>
                      </a:rPr>
                      <m:t>𝒌</m:t>
                    </m:r>
                    <m:r>
                      <a:rPr lang="en-US" altLang="zh-CN" sz="2400" b="1" i="1">
                        <a:latin typeface="Cambria Math" panose="02040503050406030204" pitchFamily="18" charset="0"/>
                        <a:ea typeface="微软雅黑" panose="020B0503020204020204" pitchFamily="34" charset="-122"/>
                        <a:cs typeface="Times New Roman" panose="02020603050405020304" pitchFamily="18" charset="0"/>
                      </a:rPr>
                      <m:t>))</m:t>
                    </m:r>
                  </m:oMath>
                </a14:m>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p>
              <a:p>
                <a:pPr algn="just">
                  <a:lnSpc>
                    <a:spcPct val="125000"/>
                  </a:lnSpc>
                  <a:spcBef>
                    <a:spcPts val="0"/>
                  </a:spcBef>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将</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改进</a:t>
                </a:r>
                <a:r>
                  <a:rPr lang="en-US" altLang="zh-CN"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应用于例</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6</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和例</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7</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indent="0" algn="just">
                  <a:lnSpc>
                    <a:spcPct val="125000"/>
                  </a:lnSpc>
                  <a:spcBef>
                    <a:spcPts val="0"/>
                  </a:spcBef>
                  <a:buNone/>
                </a:pPr>
                <a:r>
                  <a:rPr lang="zh-CN"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例</a:t>
                </a:r>
                <a:r>
                  <a:rPr lang="en-US"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6</a:t>
                </a:r>
                <a:r>
                  <a:rPr lang="zh-CN" altLang="en-US"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中被综合的数据为</a:t>
                </a:r>
                <a:r>
                  <a:rPr lang="zh-CN"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  (0.7</a:t>
                </a:r>
                <a:r>
                  <a:rPr lang="zh-CN"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0.1</a:t>
                </a:r>
                <a:r>
                  <a:rPr lang="zh-CN"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0.1</a:t>
                </a:r>
                <a:r>
                  <a:rPr lang="zh-CN"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0.0)    (0.0</a:t>
                </a:r>
                <a:r>
                  <a:rPr lang="zh-CN"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0.1</a:t>
                </a:r>
                <a:r>
                  <a:rPr lang="zh-CN"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0.1</a:t>
                </a:r>
                <a:r>
                  <a:rPr lang="zh-CN"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0.7)</a:t>
                </a:r>
              </a:p>
              <a:p>
                <a:pPr indent="0">
                  <a:lnSpc>
                    <a:spcPct val="125000"/>
                  </a:lnSpc>
                  <a:spcBef>
                    <a:spcPts val="0"/>
                  </a:spcBef>
                  <a:buNone/>
                </a:pPr>
                <a:r>
                  <a:rPr lang="en-US"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g - </a:t>
                </a:r>
                <a:r>
                  <a:rPr lang="en-US"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b="1" dirty="0" err="1">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gd</a:t>
                </a:r>
                <a:r>
                  <a:rPr lang="en-US"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=0.5 </a:t>
                </a:r>
                <a:endParaRPr lang="en-US"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indent="0">
                  <a:lnSpc>
                    <a:spcPct val="125000"/>
                  </a:lnSpc>
                  <a:spcBef>
                    <a:spcPts val="0"/>
                  </a:spcBef>
                  <a:buNone/>
                </a:pPr>
                <a:r>
                  <a:rPr lang="en-US"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g = </a:t>
                </a:r>
                <a:r>
                  <a:rPr lang="en-US"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b="1" dirty="0" err="1">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gd</a:t>
                </a:r>
                <a:r>
                  <a:rPr lang="en-US"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得到的结果为</a:t>
                </a:r>
                <a:r>
                  <a:rPr lang="en-US"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  (0.1925</a:t>
                </a:r>
                <a:r>
                  <a:rPr lang="zh-CN"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0.4858333</a:t>
                </a:r>
                <a:r>
                  <a:rPr lang="zh-CN"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0.1833333</a:t>
                </a:r>
                <a:r>
                  <a:rPr lang="zh-CN"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0.1283333)</a:t>
                </a:r>
                <a:br>
                  <a:rPr lang="en-US"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br>
                <a:r>
                  <a:rPr lang="en-US"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 g = </a:t>
                </a:r>
                <a:r>
                  <a:rPr lang="en-US"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b="1" dirty="0" err="1">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gd</a:t>
                </a:r>
                <a:r>
                  <a:rPr lang="en-US"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得到的结果为</a:t>
                </a:r>
                <a:r>
                  <a:rPr lang="en-US"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    (0.1283333</a:t>
                </a:r>
                <a:r>
                  <a:rPr lang="zh-CN"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0.1833333</a:t>
                </a:r>
                <a:r>
                  <a:rPr lang="zh-CN"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0.4858333</a:t>
                </a:r>
                <a:r>
                  <a:rPr lang="zh-CN"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0.1925)</a:t>
                </a:r>
              </a:p>
              <a:p>
                <a:pPr indent="0">
                  <a:lnSpc>
                    <a:spcPct val="125000"/>
                  </a:lnSpc>
                  <a:spcBef>
                    <a:spcPts val="0"/>
                  </a:spcBef>
                  <a:buNone/>
                </a:pPr>
                <a:r>
                  <a:rPr lang="zh-CN"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结合上述两个综合结果得到新结果 </a:t>
                </a:r>
                <a:r>
                  <a:rPr lang="en-US"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(0.1604167,  </a:t>
                </a:r>
                <a:r>
                  <a:rPr lang="en-US" altLang="zh-CN"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0.3345833,  0.3345833,  </a:t>
                </a:r>
                <a:r>
                  <a:rPr lang="en-US"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0.1604167)</a:t>
                </a:r>
                <a:endParaRPr lang="zh-CN"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indent="0">
                  <a:lnSpc>
                    <a:spcPct val="125000"/>
                  </a:lnSpc>
                  <a:spcBef>
                    <a:spcPts val="0"/>
                  </a:spcBef>
                  <a:buNone/>
                </a:pPr>
                <a:endParaRPr lang="en-US"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indent="0">
                  <a:lnSpc>
                    <a:spcPct val="125000"/>
                  </a:lnSpc>
                  <a:spcBef>
                    <a:spcPts val="0"/>
                  </a:spcBef>
                  <a:buNone/>
                </a:pPr>
                <a:r>
                  <a:rPr lang="zh-CN" altLang="en-US"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对于</a:t>
                </a:r>
                <a:r>
                  <a:rPr lang="zh-CN"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例</a:t>
                </a:r>
                <a:r>
                  <a:rPr lang="en-US"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7</a:t>
                </a:r>
                <a:r>
                  <a:rPr lang="zh-CN" altLang="en-US"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，利用改进</a:t>
                </a:r>
                <a:r>
                  <a:rPr lang="en-US"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得到的新结果为</a:t>
                </a:r>
                <a:r>
                  <a:rPr lang="en-US"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0.5</a:t>
                </a:r>
                <a:r>
                  <a:rPr lang="zh-CN" altLang="zh-CN"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0.5</a:t>
                </a:r>
                <a:r>
                  <a:rPr lang="en-US"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a:t>
                </a:r>
              </a:p>
              <a:p>
                <a:pPr indent="0" algn="just">
                  <a:lnSpc>
                    <a:spcPct val="125000"/>
                  </a:lnSpc>
                  <a:spcBef>
                    <a:spcPts val="0"/>
                  </a:spcBef>
                  <a:buNone/>
                </a:pPr>
                <a:endParaRPr lang="zh-CN"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25000"/>
                  </a:lnSpc>
                  <a:spcBef>
                    <a:spcPts val="0"/>
                  </a:spcBef>
                </a:pP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FAA43BCC-C60C-44E6-A203-C635002B3E8F}"/>
                  </a:ext>
                </a:extLst>
              </p:cNvPr>
              <p:cNvSpPr>
                <a:spLocks noGrp="1" noRot="1" noChangeAspect="1" noMove="1" noResize="1" noEditPoints="1" noAdjustHandles="1" noChangeArrowheads="1" noChangeShapeType="1" noTextEdit="1"/>
              </p:cNvSpPr>
              <p:nvPr>
                <p:ph idx="1"/>
              </p:nvPr>
            </p:nvSpPr>
            <p:spPr>
              <a:xfrm>
                <a:off x="729275" y="1451946"/>
                <a:ext cx="11090607" cy="5406054"/>
              </a:xfrm>
              <a:blipFill>
                <a:blip r:embed="rId4"/>
                <a:stretch>
                  <a:fillRect l="-880" t="-902" r="-1264"/>
                </a:stretch>
              </a:blipFill>
            </p:spPr>
            <p:txBody>
              <a:bodyPr/>
              <a:lstStyle/>
              <a:p>
                <a:r>
                  <a:rPr lang="zh-CN" altLang="en-US">
                    <a:noFill/>
                  </a:rPr>
                  <a:t> </a:t>
                </a:r>
              </a:p>
            </p:txBody>
          </p:sp>
        </mc:Fallback>
      </mc:AlternateContent>
      <p:graphicFrame>
        <p:nvGraphicFramePr>
          <p:cNvPr id="9" name="对象 8">
            <a:extLst>
              <a:ext uri="{FF2B5EF4-FFF2-40B4-BE49-F238E27FC236}">
                <a16:creationId xmlns:a16="http://schemas.microsoft.com/office/drawing/2014/main" id="{93FFBF4D-4ADF-45BD-9549-257E912570B6}"/>
              </a:ext>
            </a:extLst>
          </p:cNvPr>
          <p:cNvGraphicFramePr>
            <a:graphicFrameLocks noChangeAspect="1"/>
          </p:cNvGraphicFramePr>
          <p:nvPr/>
        </p:nvGraphicFramePr>
        <p:xfrm>
          <a:off x="0" y="457200"/>
          <a:ext cx="114300" cy="204788"/>
        </p:xfrm>
        <a:graphic>
          <a:graphicData uri="http://schemas.openxmlformats.org/presentationml/2006/ole">
            <mc:AlternateContent xmlns:mc="http://schemas.openxmlformats.org/markup-compatibility/2006">
              <mc:Choice xmlns:v="urn:schemas-microsoft-com:vml" Requires="v">
                <p:oleObj spid="_x0000_s47162" r:id="rId5" imgW="114201" imgH="203024" progId="Equation.3">
                  <p:embed/>
                </p:oleObj>
              </mc:Choice>
              <mc:Fallback>
                <p:oleObj r:id="rId5" imgW="114201" imgH="203024" progId="Equation.3">
                  <p:embed/>
                  <p:pic>
                    <p:nvPicPr>
                      <p:cNvPr id="9" name="对象 8">
                        <a:extLst>
                          <a:ext uri="{FF2B5EF4-FFF2-40B4-BE49-F238E27FC236}">
                            <a16:creationId xmlns:a16="http://schemas.microsoft.com/office/drawing/2014/main" id="{93FFBF4D-4ADF-45BD-9549-257E912570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57200"/>
                        <a:ext cx="114300"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a:extLst>
              <a:ext uri="{FF2B5EF4-FFF2-40B4-BE49-F238E27FC236}">
                <a16:creationId xmlns:a16="http://schemas.microsoft.com/office/drawing/2014/main" id="{D247028B-A983-4313-9D04-264BA6EBC0F7}"/>
              </a:ext>
            </a:extLst>
          </p:cNvPr>
          <p:cNvGraphicFramePr>
            <a:graphicFrameLocks noChangeAspect="1"/>
          </p:cNvGraphicFramePr>
          <p:nvPr/>
        </p:nvGraphicFramePr>
        <p:xfrm>
          <a:off x="0" y="457200"/>
          <a:ext cx="114300" cy="204788"/>
        </p:xfrm>
        <a:graphic>
          <a:graphicData uri="http://schemas.openxmlformats.org/presentationml/2006/ole">
            <mc:AlternateContent xmlns:mc="http://schemas.openxmlformats.org/markup-compatibility/2006">
              <mc:Choice xmlns:v="urn:schemas-microsoft-com:vml" Requires="v">
                <p:oleObj spid="_x0000_s47163" r:id="rId7" imgW="114201" imgH="203024" progId="Equation.2">
                  <p:embed/>
                </p:oleObj>
              </mc:Choice>
              <mc:Fallback>
                <p:oleObj r:id="rId7" imgW="114201" imgH="203024" progId="Equation.2">
                  <p:embed/>
                  <p:pic>
                    <p:nvPicPr>
                      <p:cNvPr id="5" name="对象 4">
                        <a:extLst>
                          <a:ext uri="{FF2B5EF4-FFF2-40B4-BE49-F238E27FC236}">
                            <a16:creationId xmlns:a16="http://schemas.microsoft.com/office/drawing/2014/main" id="{D247028B-A983-4313-9D04-264BA6EBC0F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457200"/>
                        <a:ext cx="114300"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46651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8A9E2-1718-4A1C-9BBC-6F0D26D4471A}"/>
              </a:ext>
            </a:extLst>
          </p:cNvPr>
          <p:cNvSpPr>
            <a:spLocks noGrp="1"/>
          </p:cNvSpPr>
          <p:nvPr>
            <p:ph type="title"/>
          </p:nvPr>
        </p:nvSpPr>
        <p:spPr/>
        <p:txBody>
          <a:bodyPr/>
          <a:lstStyle/>
          <a:p>
            <a:r>
              <a:rPr lang="en-US" altLang="zh-CN" sz="4400" b="1" dirty="0">
                <a:solidFill>
                  <a:srgbClr val="0000FF"/>
                </a:solidFill>
                <a:effectLst/>
                <a:latin typeface="宋体" panose="02010600030101010101" pitchFamily="2" charset="-122"/>
                <a:ea typeface="宋体" panose="02010600030101010101" pitchFamily="2" charset="-122"/>
              </a:rPr>
              <a:t>1.</a:t>
            </a:r>
            <a:r>
              <a:rPr lang="zh-CN" altLang="en-US" sz="4400" b="1" dirty="0">
                <a:solidFill>
                  <a:srgbClr val="0000FF"/>
                </a:solidFill>
                <a:effectLst/>
                <a:latin typeface="黑体" panose="02010609060101010101" pitchFamily="49" charset="-122"/>
                <a:ea typeface="黑体" panose="02010609060101010101" pitchFamily="49" charset="-122"/>
              </a:rPr>
              <a:t>证据理论模型</a:t>
            </a:r>
            <a:endParaRPr lang="zh-CN" altLang="en-US" dirty="0"/>
          </a:p>
        </p:txBody>
      </p:sp>
      <p:sp>
        <p:nvSpPr>
          <p:cNvPr id="3" name="内容占位符 2">
            <a:extLst>
              <a:ext uri="{FF2B5EF4-FFF2-40B4-BE49-F238E27FC236}">
                <a16:creationId xmlns:a16="http://schemas.microsoft.com/office/drawing/2014/main" id="{FAA43BCC-C60C-44E6-A203-C635002B3E8F}"/>
              </a:ext>
            </a:extLst>
          </p:cNvPr>
          <p:cNvSpPr>
            <a:spLocks noGrp="1"/>
          </p:cNvSpPr>
          <p:nvPr>
            <p:ph idx="1"/>
          </p:nvPr>
        </p:nvSpPr>
        <p:spPr>
          <a:xfrm>
            <a:off x="838200" y="1564373"/>
            <a:ext cx="10515600" cy="5206542"/>
          </a:xfrm>
        </p:spPr>
        <p:txBody>
          <a:bodyPr>
            <a:normAutofit/>
          </a:bodyPr>
          <a:lstStyle/>
          <a:p>
            <a:pPr algn="just">
              <a:lnSpc>
                <a:spcPct val="150000"/>
              </a:lnSpc>
              <a:spcBef>
                <a:spcPts val="600"/>
              </a:spcBef>
            </a:pPr>
            <a:r>
              <a:rPr lang="zh-CN" altLang="en-US" b="1" dirty="0">
                <a:solidFill>
                  <a:srgbClr val="FF0000"/>
                </a:solidFill>
                <a:latin typeface="微软雅黑" panose="020B0503020204020204" pitchFamily="34" charset="-122"/>
                <a:ea typeface="微软雅黑" panose="020B0503020204020204" pitchFamily="34" charset="-122"/>
              </a:rPr>
              <a:t>辨别框架（</a:t>
            </a:r>
            <a:r>
              <a:rPr lang="en-US" altLang="zh-CN" b="1" dirty="0">
                <a:solidFill>
                  <a:srgbClr val="FF0000"/>
                </a:solidFill>
                <a:latin typeface="微软雅黑" panose="020B0503020204020204" pitchFamily="34" charset="-122"/>
                <a:ea typeface="微软雅黑" panose="020B0503020204020204" pitchFamily="34" charset="-122"/>
              </a:rPr>
              <a:t>Frames of Discernment</a:t>
            </a:r>
            <a:r>
              <a:rPr lang="zh-CN" altLang="en-US" b="1" dirty="0">
                <a:solidFill>
                  <a:srgbClr val="FF0000"/>
                </a:solidFill>
                <a:latin typeface="微软雅黑" panose="020B0503020204020204" pitchFamily="34" charset="-122"/>
                <a:ea typeface="微软雅黑" panose="020B0503020204020204" pitchFamily="34" charset="-122"/>
              </a:rPr>
              <a:t>）</a:t>
            </a:r>
            <a:endParaRPr lang="en-US" altLang="zh-CN" b="1" dirty="0">
              <a:solidFill>
                <a:srgbClr val="FF0000"/>
              </a:solidFill>
              <a:latin typeface="微软雅黑" panose="020B0503020204020204" pitchFamily="34" charset="-122"/>
              <a:ea typeface="微软雅黑" panose="020B0503020204020204" pitchFamily="34" charset="-122"/>
            </a:endParaRPr>
          </a:p>
          <a:p>
            <a:pPr marL="288000" algn="just">
              <a:lnSpc>
                <a:spcPct val="150000"/>
              </a:lnSpc>
              <a:spcBef>
                <a:spcPts val="600"/>
              </a:spcBef>
            </a:pPr>
            <a:r>
              <a:rPr lang="zh-CN" altLang="zh-CN" sz="2400" b="1" dirty="0">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集合中的元素都是</a:t>
            </a:r>
            <a:r>
              <a:rPr lang="zh-CN" altLang="zh-CN" sz="2400" b="1"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互斥</a:t>
            </a:r>
            <a:r>
              <a:rPr lang="zh-CN" altLang="zh-CN" sz="2400" b="1" dirty="0">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的。为了简化讨论，假定</a:t>
            </a:r>
            <a:r>
              <a:rPr lang="zh-CN" altLang="zh-CN" sz="2400" b="1" dirty="0">
                <a:solidFill>
                  <a:srgbClr val="0000FF"/>
                </a:solidFill>
                <a:effectLst/>
                <a:latin typeface="微软雅黑" panose="020B0503020204020204" pitchFamily="34" charset="-122"/>
                <a:ea typeface="微软雅黑" panose="020B0503020204020204" pitchFamily="34" charset="-122"/>
              </a:rPr>
              <a:t> </a:t>
            </a:r>
            <a:r>
              <a:rPr lang="en-US" altLang="zh-CN" sz="2400" b="1" dirty="0">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lang="zh-CN" altLang="zh-CN" sz="2400" b="1" dirty="0">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是一个有限集合。</a:t>
            </a:r>
            <a:endParaRPr lang="en-US" altLang="zh-CN" sz="2400" b="1"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endParaRPr>
          </a:p>
          <a:p>
            <a:pPr marL="59400" indent="0" algn="just">
              <a:lnSpc>
                <a:spcPct val="150000"/>
              </a:lnSpc>
              <a:spcBef>
                <a:spcPts val="1200"/>
              </a:spcBef>
              <a:buNone/>
            </a:pP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理解 </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的一种方式是先提出问题，然后进行回答。假定</a:t>
            </a:r>
            <a:endParaRPr lang="zh-CN" altLang="zh-CN" sz="24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571500" indent="-342900">
              <a:lnSpc>
                <a:spcPct val="150000"/>
              </a:lnSpc>
              <a:spcBef>
                <a:spcPts val="0"/>
              </a:spcBef>
              <a:buFont typeface="Symbol" panose="05050102010706020507" pitchFamily="18" charset="2"/>
              <a:buChar char="Q"/>
            </a:pP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 {airliner, bomber, fighter }</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indent="0">
              <a:lnSpc>
                <a:spcPct val="150000"/>
              </a:lnSpc>
              <a:spcBef>
                <a:spcPts val="0"/>
              </a:spcBef>
              <a:buNone/>
            </a:pP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b="1"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提问</a:t>
            </a:r>
            <a:r>
              <a:rPr lang="en-US" altLang="zh-CN" sz="2400" b="1"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1</a:t>
            </a:r>
            <a:r>
              <a:rPr lang="zh-CN" altLang="zh-CN" sz="2400" b="1"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：“军用飞机是什么？”； </a:t>
            </a:r>
            <a:endParaRPr lang="zh-CN" altLang="zh-CN" sz="24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None/>
            </a:pPr>
            <a:r>
              <a:rPr lang="en-US" altLang="zh-CN" sz="2400" b="1"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答案</a:t>
            </a:r>
            <a:r>
              <a:rPr lang="en-US"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1</a:t>
            </a:r>
            <a:r>
              <a:rPr lang="zh-CN"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：是 </a:t>
            </a:r>
            <a:r>
              <a:rPr lang="en-US"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zh-CN"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的子集</a:t>
            </a:r>
            <a:r>
              <a:rPr lang="en-US"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b="1" baseline="-250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b="1" baseline="-250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 = { bomber , fighter }</a:t>
            </a:r>
            <a:br>
              <a:rPr lang="en-US"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br>
            <a:r>
              <a:rPr lang="en-US" altLang="zh-CN" sz="2400" b="1"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b="1"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提问</a:t>
            </a:r>
            <a:r>
              <a:rPr lang="en-US" altLang="zh-CN" sz="2400" b="1"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2</a:t>
            </a:r>
            <a:r>
              <a:rPr lang="zh-CN" altLang="zh-CN" sz="2400" b="1"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：“民用飞机是什么？”；</a:t>
            </a:r>
            <a:endParaRPr lang="zh-CN" altLang="zh-CN" sz="24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None/>
            </a:pPr>
            <a:r>
              <a:rPr lang="en-US" altLang="zh-CN"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答案</a:t>
            </a:r>
            <a:r>
              <a:rPr lang="en-US"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2</a:t>
            </a:r>
            <a:r>
              <a:rPr lang="zh-CN"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：是 </a:t>
            </a:r>
            <a:r>
              <a:rPr lang="en-US"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zh-CN"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的子集</a:t>
            </a:r>
            <a:r>
              <a:rPr lang="en-US"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b="1" baseline="-250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 = { airliner }</a:t>
            </a:r>
            <a:r>
              <a:rPr lang="zh-CN"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b="1" baseline="-250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是单元素集合。</a:t>
            </a:r>
            <a:endParaRPr lang="zh-CN" altLang="zh-CN" sz="24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lvl="1" algn="just">
              <a:lnSpc>
                <a:spcPct val="150000"/>
              </a:lnSpc>
              <a:spcBef>
                <a:spcPts val="600"/>
              </a:spcBef>
            </a:pPr>
            <a:endParaRPr lang="zh-CN" altLang="en-US"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446368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8A9E2-1718-4A1C-9BBC-6F0D26D4471A}"/>
              </a:ext>
            </a:extLst>
          </p:cNvPr>
          <p:cNvSpPr>
            <a:spLocks noGrp="1"/>
          </p:cNvSpPr>
          <p:nvPr>
            <p:ph type="title"/>
          </p:nvPr>
        </p:nvSpPr>
        <p:spPr>
          <a:xfrm>
            <a:off x="838200" y="183696"/>
            <a:ext cx="10515600" cy="1325563"/>
          </a:xfrm>
        </p:spPr>
        <p:txBody>
          <a:bodyPr>
            <a:normAutofit fontScale="90000"/>
          </a:bodyPr>
          <a:lstStyle/>
          <a:p>
            <a:pPr>
              <a:lnSpc>
                <a:spcPct val="100000"/>
              </a:lnSpc>
            </a:pPr>
            <a:r>
              <a:rPr lang="en-US" altLang="zh-CN" sz="4400" b="1" dirty="0">
                <a:solidFill>
                  <a:srgbClr val="0000FF"/>
                </a:solidFill>
                <a:effectLst/>
                <a:latin typeface="宋体" panose="02010600030101010101" pitchFamily="2" charset="-122"/>
                <a:ea typeface="宋体" panose="02010600030101010101" pitchFamily="2" charset="-122"/>
              </a:rPr>
              <a:t>3.</a:t>
            </a:r>
            <a:r>
              <a:rPr lang="zh-CN" altLang="en-US" sz="4400" b="1" dirty="0">
                <a:solidFill>
                  <a:srgbClr val="0000FF"/>
                </a:solidFill>
                <a:effectLst/>
                <a:latin typeface="黑体" panose="02010609060101010101" pitchFamily="49" charset="-122"/>
                <a:ea typeface="黑体" panose="02010609060101010101" pitchFamily="49" charset="-122"/>
              </a:rPr>
              <a:t>一个新的简化证据理论模型</a:t>
            </a:r>
            <a:br>
              <a:rPr lang="en-US" altLang="zh-CN" sz="4400" b="1" dirty="0">
                <a:solidFill>
                  <a:srgbClr val="0000FF"/>
                </a:solidFill>
                <a:effectLst/>
                <a:latin typeface="黑体" panose="02010609060101010101" pitchFamily="49" charset="-122"/>
                <a:ea typeface="黑体" panose="02010609060101010101" pitchFamily="49" charset="-122"/>
              </a:rPr>
            </a:br>
            <a:r>
              <a:rPr lang="en-US" altLang="zh-CN" sz="4400" b="1" dirty="0">
                <a:solidFill>
                  <a:srgbClr val="0000FF"/>
                </a:solidFill>
                <a:effectLst/>
                <a:latin typeface="黑体" panose="02010609060101010101" pitchFamily="49" charset="-122"/>
                <a:ea typeface="黑体" panose="02010609060101010101" pitchFamily="49" charset="-122"/>
              </a:rPr>
              <a:t>  ——</a:t>
            </a:r>
            <a:r>
              <a:rPr lang="zh-CN" altLang="en-US" sz="4400" b="1" dirty="0">
                <a:solidFill>
                  <a:srgbClr val="0000FF"/>
                </a:solidFill>
                <a:effectLst/>
                <a:latin typeface="黑体" panose="02010609060101010101" pitchFamily="49" charset="-122"/>
                <a:ea typeface="黑体" panose="02010609060101010101" pitchFamily="49" charset="-122"/>
              </a:rPr>
              <a:t>凸函数证据理论模型</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AA43BCC-C60C-44E6-A203-C635002B3E8F}"/>
                  </a:ext>
                </a:extLst>
              </p:cNvPr>
              <p:cNvSpPr>
                <a:spLocks noGrp="1"/>
              </p:cNvSpPr>
              <p:nvPr>
                <p:ph idx="1"/>
              </p:nvPr>
            </p:nvSpPr>
            <p:spPr>
              <a:xfrm>
                <a:off x="729275" y="1451946"/>
                <a:ext cx="11090607" cy="5406054"/>
              </a:xfrm>
            </p:spPr>
            <p:txBody>
              <a:bodyPr>
                <a:noAutofit/>
              </a:bodyPr>
              <a:lstStyle/>
              <a:p>
                <a:pPr marL="0" indent="0">
                  <a:lnSpc>
                    <a:spcPct val="100000"/>
                  </a:lnSpc>
                  <a:spcBef>
                    <a:spcPts val="600"/>
                  </a:spcBef>
                  <a:buNone/>
                </a:pPr>
                <a:r>
                  <a:rPr lang="zh-CN" altLang="en-US"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具有凸函数性质的简化证据理论模型的分析</a:t>
                </a:r>
                <a:endParaRPr lang="en-US" altLang="zh-CN"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L="0" indent="-342900" algn="just">
                  <a:lnSpc>
                    <a:spcPct val="125000"/>
                  </a:lnSpc>
                  <a:spcBef>
                    <a:spcPts val="600"/>
                  </a:spcBef>
                </a:pPr>
                <a:r>
                  <a:rPr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事实上，改进</a:t>
                </a:r>
                <a:r>
                  <a:rPr lang="en-US" altLang="zh-CN"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对于</a:t>
                </a:r>
                <a14:m>
                  <m:oMath xmlns:m="http://schemas.openxmlformats.org/officeDocument/2006/math">
                    <m:r>
                      <a:rPr lang="en-US" altLang="zh-CN" sz="2400" b="1" i="1" smtClean="0">
                        <a:solidFill>
                          <a:srgbClr val="0000FF"/>
                        </a:solidFill>
                        <a:latin typeface="Cambria Math" panose="02040503050406030204" pitchFamily="18" charset="0"/>
                        <a:ea typeface="宋体" panose="02010600030101010101" pitchFamily="2" charset="-122"/>
                      </a:rPr>
                      <m:t>𝒈𝒅</m:t>
                    </m:r>
                    <m:r>
                      <a:rPr lang="en-US" altLang="zh-CN" sz="2400" b="1" i="1" smtClean="0">
                        <a:solidFill>
                          <a:srgbClr val="0000FF"/>
                        </a:solidFill>
                        <a:latin typeface="Cambria Math" panose="02040503050406030204" pitchFamily="18" charset="0"/>
                        <a:ea typeface="宋体" panose="02010600030101010101" pitchFamily="2" charset="-122"/>
                      </a:rPr>
                      <m:t>−</m:t>
                    </m:r>
                    <m:d>
                      <m:dPr>
                        <m:begChr m:val="⌊"/>
                        <m:endChr m:val="⌋"/>
                        <m:ctrlPr>
                          <a:rPr lang="en-US" altLang="zh-CN" sz="2400" b="1" i="1">
                            <a:solidFill>
                              <a:srgbClr val="0000FF"/>
                            </a:solidFill>
                            <a:latin typeface="Cambria Math" panose="02040503050406030204" pitchFamily="18" charset="0"/>
                            <a:ea typeface="宋体" panose="02010600030101010101" pitchFamily="2" charset="-122"/>
                          </a:rPr>
                        </m:ctrlPr>
                      </m:dPr>
                      <m:e>
                        <m:r>
                          <a:rPr lang="en-US" altLang="zh-CN" sz="2400" b="1" i="1" smtClean="0">
                            <a:solidFill>
                              <a:srgbClr val="0000FF"/>
                            </a:solidFill>
                            <a:latin typeface="Cambria Math" panose="02040503050406030204" pitchFamily="18" charset="0"/>
                            <a:ea typeface="宋体" panose="02010600030101010101" pitchFamily="2" charset="-122"/>
                          </a:rPr>
                          <m:t>𝒈𝒅</m:t>
                        </m:r>
                      </m:e>
                    </m:d>
                    <m:r>
                      <a:rPr lang="en-US" altLang="zh-CN" sz="2400" b="1" i="1" smtClean="0">
                        <a:solidFill>
                          <a:srgbClr val="0000FF"/>
                        </a:solidFill>
                        <a:latin typeface="Cambria Math" panose="02040503050406030204" pitchFamily="18" charset="0"/>
                        <a:ea typeface="Cambria Math" panose="02040503050406030204" pitchFamily="18" charset="0"/>
                      </a:rPr>
                      <m:t>&gt;</m:t>
                    </m:r>
                    <m:r>
                      <a:rPr lang="en-US" altLang="zh-CN" sz="2400" b="1" i="1" smtClean="0">
                        <a:solidFill>
                          <a:srgbClr val="0000FF"/>
                        </a:solidFill>
                        <a:latin typeface="Cambria Math" panose="02040503050406030204" pitchFamily="18" charset="0"/>
                        <a:ea typeface="Cambria Math" panose="02040503050406030204" pitchFamily="18" charset="0"/>
                      </a:rPr>
                      <m:t>𝟎</m:t>
                    </m:r>
                    <m:r>
                      <a:rPr lang="en-US" altLang="zh-CN" sz="2400" b="1" i="1" smtClean="0">
                        <a:solidFill>
                          <a:srgbClr val="0000FF"/>
                        </a:solidFill>
                        <a:latin typeface="Cambria Math" panose="02040503050406030204" pitchFamily="18" charset="0"/>
                        <a:ea typeface="Cambria Math" panose="02040503050406030204" pitchFamily="18" charset="0"/>
                      </a:rPr>
                      <m:t>.</m:t>
                    </m:r>
                    <m:r>
                      <a:rPr lang="en-US" altLang="zh-CN" sz="2400" b="1" i="1" smtClean="0">
                        <a:solidFill>
                          <a:srgbClr val="0000FF"/>
                        </a:solidFill>
                        <a:latin typeface="Cambria Math" panose="02040503050406030204" pitchFamily="18" charset="0"/>
                        <a:ea typeface="Cambria Math" panose="02040503050406030204" pitchFamily="18" charset="0"/>
                      </a:rPr>
                      <m:t>𝟓</m:t>
                    </m:r>
                  </m:oMath>
                </a14:m>
                <a:r>
                  <a:rPr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和</a:t>
                </a:r>
                <a14:m>
                  <m:oMath xmlns:m="http://schemas.openxmlformats.org/officeDocument/2006/math">
                    <m:r>
                      <a:rPr lang="en-US" altLang="zh-CN" sz="2400" b="1" i="1">
                        <a:solidFill>
                          <a:srgbClr val="0000FF"/>
                        </a:solidFill>
                        <a:latin typeface="Cambria Math" panose="02040503050406030204" pitchFamily="18" charset="0"/>
                        <a:ea typeface="宋体" panose="02010600030101010101" pitchFamily="2" charset="-122"/>
                      </a:rPr>
                      <m:t>𝒈𝒅</m:t>
                    </m:r>
                    <m:r>
                      <a:rPr lang="en-US" altLang="zh-CN" sz="2400" b="1" i="1">
                        <a:solidFill>
                          <a:srgbClr val="0000FF"/>
                        </a:solidFill>
                        <a:latin typeface="Cambria Math" panose="02040503050406030204" pitchFamily="18" charset="0"/>
                        <a:ea typeface="宋体" panose="02010600030101010101" pitchFamily="2" charset="-122"/>
                      </a:rPr>
                      <m:t>−</m:t>
                    </m:r>
                    <m:d>
                      <m:dPr>
                        <m:begChr m:val="⌊"/>
                        <m:endChr m:val="⌋"/>
                        <m:ctrlPr>
                          <a:rPr lang="en-US" altLang="zh-CN" sz="2400" b="1" i="1">
                            <a:solidFill>
                              <a:srgbClr val="0000FF"/>
                            </a:solidFill>
                            <a:latin typeface="Cambria Math" panose="02040503050406030204" pitchFamily="18" charset="0"/>
                            <a:ea typeface="宋体" panose="02010600030101010101" pitchFamily="2" charset="-122"/>
                          </a:rPr>
                        </m:ctrlPr>
                      </m:dPr>
                      <m:e>
                        <m:r>
                          <a:rPr lang="en-US" altLang="zh-CN" sz="2400" b="1" i="1">
                            <a:solidFill>
                              <a:srgbClr val="0000FF"/>
                            </a:solidFill>
                            <a:latin typeface="Cambria Math" panose="02040503050406030204" pitchFamily="18" charset="0"/>
                            <a:ea typeface="宋体" panose="02010600030101010101" pitchFamily="2" charset="-122"/>
                          </a:rPr>
                          <m:t>𝒈𝒅</m:t>
                        </m:r>
                      </m:e>
                    </m:d>
                    <m:r>
                      <a:rPr lang="en-US" altLang="zh-CN" sz="2400" b="1" i="1">
                        <a:solidFill>
                          <a:srgbClr val="0000FF"/>
                        </a:solidFill>
                        <a:latin typeface="Cambria Math" panose="02040503050406030204" pitchFamily="18" charset="0"/>
                        <a:ea typeface="Cambria Math" panose="02040503050406030204" pitchFamily="18" charset="0"/>
                      </a:rPr>
                      <m:t>&lt;</m:t>
                    </m:r>
                    <m:r>
                      <a:rPr lang="en-US" altLang="zh-CN" sz="2400" b="1" i="1">
                        <a:solidFill>
                          <a:srgbClr val="0000FF"/>
                        </a:solidFill>
                        <a:latin typeface="Cambria Math" panose="02040503050406030204" pitchFamily="18" charset="0"/>
                        <a:ea typeface="Cambria Math" panose="02040503050406030204" pitchFamily="18" charset="0"/>
                      </a:rPr>
                      <m:t>𝟎</m:t>
                    </m:r>
                    <m:r>
                      <a:rPr lang="en-US" altLang="zh-CN" sz="2400" b="1" i="1">
                        <a:solidFill>
                          <a:srgbClr val="0000FF"/>
                        </a:solidFill>
                        <a:latin typeface="Cambria Math" panose="02040503050406030204" pitchFamily="18" charset="0"/>
                        <a:ea typeface="Cambria Math" panose="02040503050406030204" pitchFamily="18" charset="0"/>
                      </a:rPr>
                      <m:t>.</m:t>
                    </m:r>
                    <m:r>
                      <a:rPr lang="en-US" altLang="zh-CN" sz="2400" b="1" i="1">
                        <a:solidFill>
                          <a:srgbClr val="0000FF"/>
                        </a:solidFill>
                        <a:latin typeface="Cambria Math" panose="02040503050406030204" pitchFamily="18" charset="0"/>
                        <a:ea typeface="Cambria Math" panose="02040503050406030204" pitchFamily="18" charset="0"/>
                      </a:rPr>
                      <m:t>𝟓</m:t>
                    </m:r>
                  </m:oMath>
                </a14:m>
                <a:r>
                  <a:rPr lang="zh-CN" altLang="zh-CN"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的两种情况的处理还是很粗糙的</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实际上，当且仅当</a:t>
                </a:r>
                <a14:m>
                  <m:oMath xmlns:m="http://schemas.openxmlformats.org/officeDocument/2006/math">
                    <m:r>
                      <a:rPr lang="en-US" altLang="zh-CN" sz="2400" b="1" i="1">
                        <a:solidFill>
                          <a:srgbClr val="C00000"/>
                        </a:solidFill>
                        <a:latin typeface="Cambria Math" panose="02040503050406030204" pitchFamily="18" charset="0"/>
                        <a:ea typeface="宋体" panose="02010600030101010101" pitchFamily="2" charset="-122"/>
                      </a:rPr>
                      <m:t>𝒈𝒅</m:t>
                    </m:r>
                    <m:r>
                      <a:rPr lang="en-US" altLang="zh-CN" sz="2400" b="1" i="1">
                        <a:solidFill>
                          <a:srgbClr val="C00000"/>
                        </a:solidFill>
                        <a:latin typeface="Cambria Math" panose="02040503050406030204" pitchFamily="18" charset="0"/>
                        <a:ea typeface="宋体" panose="02010600030101010101" pitchFamily="2" charset="-122"/>
                      </a:rPr>
                      <m:t>−</m:t>
                    </m:r>
                    <m:d>
                      <m:dPr>
                        <m:begChr m:val="⌊"/>
                        <m:endChr m:val="⌋"/>
                        <m:ctrlPr>
                          <a:rPr lang="en-US" altLang="zh-CN" sz="2400" b="1" i="1">
                            <a:solidFill>
                              <a:srgbClr val="C00000"/>
                            </a:solidFill>
                            <a:latin typeface="Cambria Math" panose="02040503050406030204" pitchFamily="18" charset="0"/>
                            <a:ea typeface="宋体" panose="02010600030101010101" pitchFamily="2" charset="-122"/>
                          </a:rPr>
                        </m:ctrlPr>
                      </m:dPr>
                      <m:e>
                        <m:r>
                          <a:rPr lang="en-US" altLang="zh-CN" sz="2400" b="1" i="1">
                            <a:solidFill>
                              <a:srgbClr val="C00000"/>
                            </a:solidFill>
                            <a:latin typeface="Cambria Math" panose="02040503050406030204" pitchFamily="18" charset="0"/>
                            <a:ea typeface="宋体" panose="02010600030101010101" pitchFamily="2" charset="-122"/>
                          </a:rPr>
                          <m:t>𝒈𝒅</m:t>
                        </m:r>
                      </m:e>
                    </m:d>
                    <m:r>
                      <a:rPr lang="en-US" altLang="zh-CN" sz="2400" b="1" i="1" smtClean="0">
                        <a:solidFill>
                          <a:srgbClr val="C00000"/>
                        </a:solidFill>
                        <a:latin typeface="Cambria Math" panose="02040503050406030204" pitchFamily="18" charset="0"/>
                        <a:ea typeface="宋体" panose="02010600030101010101" pitchFamily="2" charset="-122"/>
                      </a:rPr>
                      <m:t>=</m:t>
                    </m:r>
                    <m:r>
                      <a:rPr lang="en-US" altLang="zh-CN" sz="2400" b="1" i="1" smtClean="0">
                        <a:solidFill>
                          <a:srgbClr val="C00000"/>
                        </a:solidFill>
                        <a:latin typeface="Cambria Math" panose="02040503050406030204" pitchFamily="18" charset="0"/>
                        <a:ea typeface="宋体" panose="02010600030101010101" pitchFamily="2" charset="-122"/>
                      </a:rPr>
                      <m:t>𝟎</m:t>
                    </m:r>
                  </m:oMath>
                </a14:m>
                <a:r>
                  <a:rPr lang="zh-CN" altLang="en-US"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时，</a:t>
                </a:r>
                <a:r>
                  <a:rPr lang="en-US" altLang="zh-CN"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r>
                      <a:rPr lang="en-US" altLang="zh-CN" sz="2400" b="1" i="1">
                        <a:solidFill>
                          <a:srgbClr val="C00000"/>
                        </a:solidFill>
                        <a:latin typeface="Cambria Math" panose="02040503050406030204" pitchFamily="18" charset="0"/>
                        <a:ea typeface="宋体" panose="02010600030101010101" pitchFamily="2" charset="-122"/>
                      </a:rPr>
                      <m:t>𝒈</m:t>
                    </m:r>
                  </m:oMath>
                </a14:m>
                <a:r>
                  <a:rPr lang="zh-CN" altLang="en-US"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的确定才是最准确的</a:t>
                </a:r>
                <a:r>
                  <a:rPr lang="zh-CN" altLang="en-US"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我们可根据具体的应用领域选择两个正实数 </a:t>
                </a:r>
                <a14:m>
                  <m:oMath xmlns:m="http://schemas.openxmlformats.org/officeDocument/2006/math">
                    <m:sSub>
                      <m:sSubPr>
                        <m:ctrlPr>
                          <a:rPr lang="en-US" altLang="zh-CN" sz="2400" b="1" i="1" smtClean="0">
                            <a:solidFill>
                              <a:schemeClr val="tx1"/>
                            </a:solidFill>
                            <a:latin typeface="Cambria Math" panose="02040503050406030204" pitchFamily="18" charset="0"/>
                          </a:rPr>
                        </m:ctrlPr>
                      </m:sSubPr>
                      <m:e>
                        <m:r>
                          <a:rPr lang="el-GR" altLang="zh-CN" sz="2400" b="1" i="1" smtClean="0">
                            <a:solidFill>
                              <a:schemeClr val="tx1"/>
                            </a:solidFill>
                            <a:latin typeface="Cambria Math" panose="02040503050406030204" pitchFamily="18" charset="0"/>
                            <a:ea typeface="Cambria Math" panose="02040503050406030204" pitchFamily="18" charset="0"/>
                          </a:rPr>
                          <m:t>𝜟</m:t>
                        </m:r>
                      </m:e>
                      <m:sub>
                        <m:r>
                          <a:rPr lang="en-US" altLang="zh-CN" sz="2400" b="1" i="1" smtClean="0">
                            <a:solidFill>
                              <a:schemeClr val="tx1"/>
                            </a:solidFill>
                            <a:latin typeface="Cambria Math" panose="02040503050406030204" pitchFamily="18" charset="0"/>
                          </a:rPr>
                          <m:t>𝟏</m:t>
                        </m:r>
                      </m:sub>
                    </m:sSub>
                    <m:r>
                      <a:rPr lang="en-US" altLang="zh-CN" sz="2400" b="1" i="1" smtClean="0">
                        <a:solidFill>
                          <a:schemeClr val="tx1"/>
                        </a:solidFill>
                        <a:latin typeface="Cambria Math" panose="02040503050406030204" pitchFamily="18" charset="0"/>
                      </a:rPr>
                      <m:t>,</m:t>
                    </m:r>
                    <m:sSub>
                      <m:sSubPr>
                        <m:ctrlPr>
                          <a:rPr lang="en-US" altLang="zh-CN" sz="2400" b="1" i="1">
                            <a:solidFill>
                              <a:schemeClr val="tx1"/>
                            </a:solidFill>
                            <a:latin typeface="Cambria Math" panose="02040503050406030204" pitchFamily="18" charset="0"/>
                          </a:rPr>
                        </m:ctrlPr>
                      </m:sSubPr>
                      <m:e>
                        <m:r>
                          <a:rPr lang="el-GR" altLang="zh-CN" sz="2400" b="1" i="1">
                            <a:solidFill>
                              <a:schemeClr val="tx1"/>
                            </a:solidFill>
                            <a:latin typeface="Cambria Math" panose="02040503050406030204" pitchFamily="18" charset="0"/>
                            <a:ea typeface="Cambria Math" panose="02040503050406030204" pitchFamily="18" charset="0"/>
                          </a:rPr>
                          <m:t>𝜟</m:t>
                        </m:r>
                      </m:e>
                      <m:sub>
                        <m:r>
                          <a:rPr lang="en-US" altLang="zh-CN" sz="2400" b="1" i="1" smtClean="0">
                            <a:solidFill>
                              <a:schemeClr val="tx1"/>
                            </a:solidFill>
                            <a:latin typeface="Cambria Math" panose="02040503050406030204" pitchFamily="18" charset="0"/>
                          </a:rPr>
                          <m:t>𝟐</m:t>
                        </m:r>
                      </m:sub>
                    </m:sSub>
                    <m:r>
                      <a:rPr lang="en-US" altLang="zh-CN" sz="2400" b="1" i="1" smtClean="0">
                        <a:solidFill>
                          <a:schemeClr val="tx1"/>
                        </a:solidFill>
                        <a:latin typeface="Cambria Math" panose="02040503050406030204" pitchFamily="18" charset="0"/>
                        <a:ea typeface="Cambria Math" panose="02040503050406030204" pitchFamily="18" charset="0"/>
                      </a:rPr>
                      <m:t>&gt;</m:t>
                    </m:r>
                    <m:r>
                      <a:rPr lang="en-US" altLang="zh-CN" sz="2400" b="1" i="1" smtClean="0">
                        <a:solidFill>
                          <a:schemeClr val="tx1"/>
                        </a:solidFill>
                        <a:latin typeface="Cambria Math" panose="02040503050406030204" pitchFamily="18" charset="0"/>
                        <a:ea typeface="Cambria Math" panose="02040503050406030204" pitchFamily="18" charset="0"/>
                      </a:rPr>
                      <m:t>𝟎</m:t>
                    </m:r>
                  </m:oMath>
                </a14:m>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两个待定常数</a:t>
                </a:r>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。譬如，一般可选</a:t>
                </a:r>
                <a14:m>
                  <m:oMath xmlns:m="http://schemas.openxmlformats.org/officeDocument/2006/math">
                    <m:sSub>
                      <m:sSubPr>
                        <m:ctrlPr>
                          <a:rPr lang="en-US" altLang="zh-CN" sz="2400" b="1" i="1">
                            <a:solidFill>
                              <a:schemeClr val="tx1"/>
                            </a:solidFill>
                            <a:latin typeface="Cambria Math" panose="02040503050406030204" pitchFamily="18" charset="0"/>
                          </a:rPr>
                        </m:ctrlPr>
                      </m:sSubPr>
                      <m:e>
                        <m:r>
                          <a:rPr lang="el-GR" altLang="zh-CN" sz="2400" b="1" i="1">
                            <a:solidFill>
                              <a:schemeClr val="tx1"/>
                            </a:solidFill>
                            <a:latin typeface="Cambria Math" panose="02040503050406030204" pitchFamily="18" charset="0"/>
                            <a:ea typeface="Cambria Math" panose="02040503050406030204" pitchFamily="18" charset="0"/>
                          </a:rPr>
                          <m:t>𝜟</m:t>
                        </m:r>
                      </m:e>
                      <m:sub>
                        <m:r>
                          <a:rPr lang="en-US" altLang="zh-CN" sz="2400" b="1" i="1">
                            <a:solidFill>
                              <a:schemeClr val="tx1"/>
                            </a:solidFill>
                            <a:latin typeface="Cambria Math" panose="02040503050406030204" pitchFamily="18" charset="0"/>
                          </a:rPr>
                          <m:t>𝟏</m:t>
                        </m:r>
                      </m:sub>
                    </m:sSub>
                    <m:r>
                      <a:rPr lang="en-US" altLang="zh-CN" sz="2400" b="1" i="1" smtClean="0">
                        <a:solidFill>
                          <a:schemeClr val="tx1"/>
                        </a:solidFill>
                        <a:latin typeface="Cambria Math" panose="02040503050406030204" pitchFamily="18" charset="0"/>
                      </a:rPr>
                      <m:t>=</m:t>
                    </m:r>
                  </m:oMath>
                </a14:m>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0.2</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sSub>
                      <m:sSubPr>
                        <m:ctrlPr>
                          <a:rPr lang="en-US" altLang="zh-CN" sz="2400" b="1" i="1">
                            <a:solidFill>
                              <a:schemeClr val="tx1"/>
                            </a:solidFill>
                            <a:latin typeface="Cambria Math" panose="02040503050406030204" pitchFamily="18" charset="0"/>
                          </a:rPr>
                        </m:ctrlPr>
                      </m:sSubPr>
                      <m:e>
                        <m:r>
                          <a:rPr lang="el-GR" altLang="zh-CN" sz="2400" b="1" i="1">
                            <a:solidFill>
                              <a:schemeClr val="tx1"/>
                            </a:solidFill>
                            <a:latin typeface="Cambria Math" panose="02040503050406030204" pitchFamily="18" charset="0"/>
                            <a:ea typeface="Cambria Math" panose="02040503050406030204" pitchFamily="18" charset="0"/>
                          </a:rPr>
                          <m:t>𝜟</m:t>
                        </m:r>
                      </m:e>
                      <m:sub>
                        <m:r>
                          <a:rPr lang="en-US" altLang="zh-CN" sz="2400" b="1" i="1">
                            <a:solidFill>
                              <a:schemeClr val="tx1"/>
                            </a:solidFill>
                            <a:latin typeface="Cambria Math" panose="02040503050406030204" pitchFamily="18" charset="0"/>
                          </a:rPr>
                          <m:t>𝟐</m:t>
                        </m:r>
                      </m:sub>
                    </m:sSub>
                    <m:r>
                      <a:rPr lang="en-US" altLang="zh-CN" sz="2400" b="1" i="1" smtClean="0">
                        <a:solidFill>
                          <a:schemeClr val="tx1"/>
                        </a:solidFill>
                        <a:latin typeface="Cambria Math" panose="02040503050406030204" pitchFamily="18" charset="0"/>
                      </a:rPr>
                      <m:t>=</m:t>
                    </m:r>
                  </m:oMath>
                </a14:m>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0.8.</a:t>
                </a:r>
                <a:r>
                  <a:rPr lang="en-US"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我们得到如下</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改进</a:t>
                </a:r>
                <a:r>
                  <a:rPr lang="en-US" altLang="zh-CN"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a:t>
                </a:r>
              </a:p>
              <a:p>
                <a:pPr marL="0" indent="-342900" algn="just">
                  <a:lnSpc>
                    <a:spcPct val="125000"/>
                  </a:lnSpc>
                  <a:spcBef>
                    <a:spcPts val="600"/>
                  </a:spcBef>
                </a:pPr>
                <a14:m>
                  <m:oMath xmlns:m="http://schemas.openxmlformats.org/officeDocument/2006/math">
                    <m:r>
                      <a:rPr lang="en-US" altLang="zh-CN" sz="2400" b="1" i="1" smtClean="0">
                        <a:latin typeface="Cambria Math" panose="02040503050406030204" pitchFamily="18" charset="0"/>
                        <a:ea typeface="宋体" panose="02010600030101010101" pitchFamily="2" charset="-122"/>
                      </a:rPr>
                      <m:t>𝒈</m:t>
                    </m:r>
                    <m:r>
                      <a:rPr lang="en-US" altLang="zh-CN" sz="2400" b="1" i="1" smtClean="0">
                        <a:latin typeface="Cambria Math" panose="02040503050406030204" pitchFamily="18" charset="0"/>
                        <a:ea typeface="宋体" panose="02010600030101010101" pitchFamily="2" charset="-122"/>
                      </a:rPr>
                      <m:t>=</m:t>
                    </m:r>
                    <m:d>
                      <m:dPr>
                        <m:begChr m:val="{"/>
                        <m:endChr m:val=""/>
                        <m:ctrlPr>
                          <a:rPr lang="en-US" altLang="zh-CN" sz="2400" b="1" i="1" smtClean="0">
                            <a:latin typeface="Cambria Math" panose="02040503050406030204" pitchFamily="18" charset="0"/>
                            <a:ea typeface="宋体" panose="02010600030101010101" pitchFamily="2" charset="-122"/>
                          </a:rPr>
                        </m:ctrlPr>
                      </m:dPr>
                      <m:e>
                        <m:eqArr>
                          <m:eqArrPr>
                            <m:ctrlPr>
                              <a:rPr lang="en-US" altLang="zh-CN" sz="2400" b="1" i="1" smtClean="0">
                                <a:latin typeface="Cambria Math" panose="02040503050406030204" pitchFamily="18" charset="0"/>
                                <a:ea typeface="宋体" panose="02010600030101010101" pitchFamily="2" charset="-122"/>
                              </a:rPr>
                            </m:ctrlPr>
                          </m:eqArrPr>
                          <m:e>
                            <m:d>
                              <m:dPr>
                                <m:begChr m:val="⌈"/>
                                <m:endChr m:val="⌉"/>
                                <m:ctrlPr>
                                  <a:rPr lang="en-US" altLang="zh-CN" sz="2400" b="1" i="1" smtClean="0">
                                    <a:latin typeface="Cambria Math" panose="02040503050406030204" pitchFamily="18" charset="0"/>
                                    <a:ea typeface="宋体" panose="02010600030101010101" pitchFamily="2" charset="-122"/>
                                  </a:rPr>
                                </m:ctrlPr>
                              </m:dPr>
                              <m:e>
                                <m:r>
                                  <a:rPr lang="en-US" altLang="zh-CN" sz="2400" b="1" i="1" smtClean="0">
                                    <a:latin typeface="Cambria Math" panose="02040503050406030204" pitchFamily="18" charset="0"/>
                                    <a:ea typeface="宋体" panose="02010600030101010101" pitchFamily="2" charset="-122"/>
                                  </a:rPr>
                                  <m:t>𝒈𝒅</m:t>
                                </m:r>
                              </m:e>
                            </m:d>
                            <m:r>
                              <a:rPr lang="en-US" altLang="zh-CN" sz="2400" b="1" i="1" smtClean="0">
                                <a:latin typeface="Cambria Math" panose="02040503050406030204" pitchFamily="18" charset="0"/>
                                <a:ea typeface="宋体" panose="02010600030101010101" pitchFamily="2" charset="-122"/>
                              </a:rPr>
                              <m:t>,</m:t>
                            </m:r>
                            <m:r>
                              <a:rPr lang="zh-CN" altLang="en-US" sz="2400" b="1" i="1" smtClean="0">
                                <a:latin typeface="Cambria Math" panose="02040503050406030204" pitchFamily="18" charset="0"/>
                                <a:ea typeface="宋体" panose="02010600030101010101" pitchFamily="2" charset="-122"/>
                              </a:rPr>
                              <m:t>当</m:t>
                            </m:r>
                            <m:r>
                              <a:rPr lang="en-US" altLang="zh-CN" sz="2400" b="1" i="1" smtClean="0">
                                <a:latin typeface="Cambria Math" panose="02040503050406030204" pitchFamily="18" charset="0"/>
                                <a:ea typeface="宋体" panose="02010600030101010101" pitchFamily="2" charset="-122"/>
                              </a:rPr>
                              <m:t>𝒈𝒅</m:t>
                            </m:r>
                            <m:r>
                              <a:rPr lang="en-US" altLang="zh-CN" sz="2400" b="1" i="1" smtClean="0">
                                <a:latin typeface="Cambria Math" panose="02040503050406030204" pitchFamily="18" charset="0"/>
                                <a:ea typeface="宋体" panose="02010600030101010101" pitchFamily="2" charset="-122"/>
                              </a:rPr>
                              <m:t>−</m:t>
                            </m:r>
                            <m:d>
                              <m:dPr>
                                <m:begChr m:val="⌊"/>
                                <m:endChr m:val="⌋"/>
                                <m:ctrlPr>
                                  <a:rPr lang="en-US" altLang="zh-CN" sz="2400" b="1" i="1">
                                    <a:latin typeface="Cambria Math" panose="02040503050406030204" pitchFamily="18" charset="0"/>
                                    <a:ea typeface="宋体" panose="02010600030101010101" pitchFamily="2" charset="-122"/>
                                  </a:rPr>
                                </m:ctrlPr>
                              </m:dPr>
                              <m:e>
                                <m:r>
                                  <a:rPr lang="en-US" altLang="zh-CN" sz="2400" b="1" i="1" smtClean="0">
                                    <a:latin typeface="Cambria Math" panose="02040503050406030204" pitchFamily="18" charset="0"/>
                                    <a:ea typeface="宋体" panose="02010600030101010101" pitchFamily="2" charset="-122"/>
                                  </a:rPr>
                                  <m:t>𝒈𝒅</m:t>
                                </m:r>
                              </m:e>
                            </m:d>
                            <m:r>
                              <a:rPr lang="en-US" altLang="zh-CN" sz="2400" b="1" i="1" smtClean="0">
                                <a:latin typeface="Cambria Math" panose="02040503050406030204" pitchFamily="18" charset="0"/>
                                <a:ea typeface="Cambria Math" panose="02040503050406030204" pitchFamily="18" charset="0"/>
                              </a:rPr>
                              <m:t>&gt;</m:t>
                            </m:r>
                            <m:sSub>
                              <m:sSubPr>
                                <m:ctrlPr>
                                  <a:rPr lang="en-US" altLang="zh-CN" sz="2400" b="1" i="1">
                                    <a:latin typeface="Cambria Math" panose="02040503050406030204" pitchFamily="18" charset="0"/>
                                  </a:rPr>
                                </m:ctrlPr>
                              </m:sSubPr>
                              <m:e>
                                <m:r>
                                  <a:rPr lang="el-GR" altLang="zh-CN" sz="2400" b="1" i="1">
                                    <a:latin typeface="Cambria Math" panose="02040503050406030204" pitchFamily="18" charset="0"/>
                                    <a:ea typeface="Cambria Math" panose="02040503050406030204" pitchFamily="18" charset="0"/>
                                  </a:rPr>
                                  <m:t>𝜟</m:t>
                                </m:r>
                              </m:e>
                              <m:sub>
                                <m:r>
                                  <a:rPr lang="en-US" altLang="zh-CN" sz="2400" b="1" i="1">
                                    <a:latin typeface="Cambria Math" panose="02040503050406030204" pitchFamily="18" charset="0"/>
                                  </a:rPr>
                                  <m:t>𝟐</m:t>
                                </m:r>
                              </m:sub>
                            </m:sSub>
                          </m:e>
                          <m:e>
                            <m:d>
                              <m:dPr>
                                <m:begChr m:val="⌊"/>
                                <m:endChr m:val="⌋"/>
                                <m:ctrlPr>
                                  <a:rPr lang="en-US" altLang="zh-CN" sz="2400" b="1" i="1">
                                    <a:latin typeface="Cambria Math" panose="02040503050406030204" pitchFamily="18" charset="0"/>
                                    <a:ea typeface="宋体" panose="02010600030101010101" pitchFamily="2" charset="-122"/>
                                  </a:rPr>
                                </m:ctrlPr>
                              </m:dPr>
                              <m:e>
                                <m:r>
                                  <a:rPr lang="en-US" altLang="zh-CN" sz="2400" b="1" i="1" smtClean="0">
                                    <a:latin typeface="Cambria Math" panose="02040503050406030204" pitchFamily="18" charset="0"/>
                                    <a:ea typeface="宋体" panose="02010600030101010101" pitchFamily="2" charset="-122"/>
                                  </a:rPr>
                                  <m:t>𝒈𝒅</m:t>
                                </m:r>
                              </m:e>
                            </m:d>
                            <m:r>
                              <a:rPr lang="en-US" altLang="zh-CN" sz="2400" b="1" i="1" smtClean="0">
                                <a:latin typeface="Cambria Math" panose="02040503050406030204" pitchFamily="18" charset="0"/>
                                <a:ea typeface="宋体" panose="02010600030101010101" pitchFamily="2" charset="-122"/>
                              </a:rPr>
                              <m:t>, </m:t>
                            </m:r>
                            <m:r>
                              <a:rPr lang="zh-CN" altLang="en-US" sz="2400" b="1" i="1" smtClean="0">
                                <a:latin typeface="Cambria Math" panose="02040503050406030204" pitchFamily="18" charset="0"/>
                                <a:ea typeface="宋体" panose="02010600030101010101" pitchFamily="2" charset="-122"/>
                              </a:rPr>
                              <m:t>当</m:t>
                            </m:r>
                            <m:r>
                              <a:rPr lang="en-US" altLang="zh-CN" sz="2400" b="1" i="1" smtClean="0">
                                <a:latin typeface="Cambria Math" panose="02040503050406030204" pitchFamily="18" charset="0"/>
                                <a:ea typeface="宋体" panose="02010600030101010101" pitchFamily="2" charset="-122"/>
                              </a:rPr>
                              <m:t>𝒈𝒅</m:t>
                            </m:r>
                            <m:r>
                              <a:rPr lang="en-US" altLang="zh-CN" sz="2400" b="1" i="1" smtClean="0">
                                <a:latin typeface="Cambria Math" panose="02040503050406030204" pitchFamily="18" charset="0"/>
                                <a:ea typeface="宋体" panose="02010600030101010101" pitchFamily="2" charset="-122"/>
                              </a:rPr>
                              <m:t>−</m:t>
                            </m:r>
                            <m:d>
                              <m:dPr>
                                <m:begChr m:val="⌊"/>
                                <m:endChr m:val="⌋"/>
                                <m:ctrlPr>
                                  <a:rPr lang="en-US" altLang="zh-CN" sz="2400" b="1" i="1">
                                    <a:latin typeface="Cambria Math" panose="02040503050406030204" pitchFamily="18" charset="0"/>
                                    <a:ea typeface="宋体" panose="02010600030101010101" pitchFamily="2" charset="-122"/>
                                  </a:rPr>
                                </m:ctrlPr>
                              </m:dPr>
                              <m:e>
                                <m:r>
                                  <a:rPr lang="en-US" altLang="zh-CN" sz="2400" b="1" i="1" smtClean="0">
                                    <a:latin typeface="Cambria Math" panose="02040503050406030204" pitchFamily="18" charset="0"/>
                                    <a:ea typeface="宋体" panose="02010600030101010101" pitchFamily="2" charset="-122"/>
                                  </a:rPr>
                                  <m:t>𝒈𝒅</m:t>
                                </m:r>
                              </m:e>
                            </m:d>
                            <m:r>
                              <a:rPr lang="en-US" altLang="zh-CN" sz="2400" b="1" i="1" smtClean="0">
                                <a:latin typeface="Cambria Math" panose="02040503050406030204" pitchFamily="18" charset="0"/>
                                <a:ea typeface="Cambria Math" panose="02040503050406030204" pitchFamily="18" charset="0"/>
                              </a:rPr>
                              <m:t>&lt;</m:t>
                            </m:r>
                            <m:sSub>
                              <m:sSubPr>
                                <m:ctrlPr>
                                  <a:rPr lang="en-US" altLang="zh-CN" sz="2400" b="1" i="1">
                                    <a:latin typeface="Cambria Math" panose="02040503050406030204" pitchFamily="18" charset="0"/>
                                  </a:rPr>
                                </m:ctrlPr>
                              </m:sSubPr>
                              <m:e>
                                <m:r>
                                  <a:rPr lang="el-GR" altLang="zh-CN" sz="2400" b="1" i="1">
                                    <a:latin typeface="Cambria Math" panose="02040503050406030204" pitchFamily="18" charset="0"/>
                                    <a:ea typeface="Cambria Math" panose="02040503050406030204" pitchFamily="18" charset="0"/>
                                  </a:rPr>
                                  <m:t>𝜟</m:t>
                                </m:r>
                              </m:e>
                              <m:sub>
                                <m:r>
                                  <a:rPr lang="en-US" altLang="zh-CN" sz="2400" b="1" i="1">
                                    <a:latin typeface="Cambria Math" panose="02040503050406030204" pitchFamily="18" charset="0"/>
                                  </a:rPr>
                                  <m:t>𝟏</m:t>
                                </m:r>
                              </m:sub>
                            </m:sSub>
                          </m:e>
                          <m:e>
                            <m:r>
                              <a:rPr lang="zh-CN" altLang="en-US" sz="2400" b="1" i="1">
                                <a:latin typeface="Cambria Math" panose="02040503050406030204" pitchFamily="18" charset="0"/>
                                <a:ea typeface="Cambria Math" panose="02040503050406030204" pitchFamily="18" charset="0"/>
                              </a:rPr>
                              <m:t>把</m:t>
                            </m:r>
                            <m:r>
                              <a:rPr lang="en-US" altLang="zh-CN" sz="2400" b="1" i="1" smtClean="0">
                                <a:latin typeface="Cambria Math" panose="02040503050406030204" pitchFamily="18" charset="0"/>
                                <a:ea typeface="Cambria Math" panose="02040503050406030204" pitchFamily="18" charset="0"/>
                              </a:rPr>
                              <m:t>𝒈</m:t>
                            </m:r>
                            <m:r>
                              <a:rPr lang="en-US" altLang="zh-CN" sz="2400" b="1" i="1" smtClean="0">
                                <a:latin typeface="Cambria Math" panose="02040503050406030204" pitchFamily="18" charset="0"/>
                                <a:ea typeface="Cambria Math" panose="02040503050406030204" pitchFamily="18" charset="0"/>
                              </a:rPr>
                              <m:t>=</m:t>
                            </m:r>
                            <m:d>
                              <m:dPr>
                                <m:begChr m:val="⌊"/>
                                <m:endChr m:val="⌋"/>
                                <m:ctrlPr>
                                  <a:rPr lang="en-US" altLang="zh-CN" sz="2400" b="1" i="1">
                                    <a:latin typeface="Cambria Math" panose="02040503050406030204" pitchFamily="18" charset="0"/>
                                    <a:ea typeface="宋体" panose="02010600030101010101" pitchFamily="2" charset="-122"/>
                                  </a:rPr>
                                </m:ctrlPr>
                              </m:dPr>
                              <m:e>
                                <m:r>
                                  <a:rPr lang="en-US" altLang="zh-CN" sz="2400" b="1" i="1">
                                    <a:latin typeface="Cambria Math" panose="02040503050406030204" pitchFamily="18" charset="0"/>
                                    <a:ea typeface="宋体" panose="02010600030101010101" pitchFamily="2" charset="-122"/>
                                  </a:rPr>
                                  <m:t>𝒈𝒅</m:t>
                                </m:r>
                              </m:e>
                            </m:d>
                            <m:r>
                              <a:rPr lang="zh-CN" altLang="en-US" sz="2400" b="1" i="1" smtClean="0">
                                <a:latin typeface="Cambria Math" panose="02040503050406030204" pitchFamily="18" charset="0"/>
                                <a:ea typeface="宋体" panose="02010600030101010101" pitchFamily="2" charset="-122"/>
                              </a:rPr>
                              <m:t>和</m:t>
                            </m:r>
                            <m:r>
                              <a:rPr lang="en-US" altLang="zh-CN" sz="2400" b="1" i="1" smtClean="0">
                                <a:latin typeface="Cambria Math" panose="02040503050406030204" pitchFamily="18" charset="0"/>
                                <a:ea typeface="宋体" panose="02010600030101010101" pitchFamily="2" charset="-122"/>
                              </a:rPr>
                              <m:t>𝒈</m:t>
                            </m:r>
                            <m:r>
                              <a:rPr lang="en-US" altLang="zh-CN" sz="2400" b="1" i="1" smtClean="0">
                                <a:latin typeface="Cambria Math" panose="02040503050406030204" pitchFamily="18" charset="0"/>
                                <a:ea typeface="宋体" panose="02010600030101010101" pitchFamily="2" charset="-122"/>
                              </a:rPr>
                              <m:t>=</m:t>
                            </m:r>
                            <m:d>
                              <m:dPr>
                                <m:begChr m:val="⌈"/>
                                <m:endChr m:val="⌉"/>
                                <m:ctrlPr>
                                  <a:rPr lang="en-US" altLang="zh-CN" sz="2400" b="1" i="1">
                                    <a:latin typeface="Cambria Math" panose="02040503050406030204" pitchFamily="18" charset="0"/>
                                    <a:ea typeface="宋体" panose="02010600030101010101" pitchFamily="2" charset="-122"/>
                                  </a:rPr>
                                </m:ctrlPr>
                              </m:dPr>
                              <m:e>
                                <m:r>
                                  <a:rPr lang="en-US" altLang="zh-CN" sz="2400" b="1" i="1">
                                    <a:latin typeface="Cambria Math" panose="02040503050406030204" pitchFamily="18" charset="0"/>
                                    <a:ea typeface="宋体" panose="02010600030101010101" pitchFamily="2" charset="-122"/>
                                  </a:rPr>
                                  <m:t>𝒈𝒅</m:t>
                                </m:r>
                              </m:e>
                            </m:d>
                            <m:r>
                              <a:rPr lang="zh-CN" altLang="en-US" sz="2400" b="1" i="1" smtClean="0">
                                <a:latin typeface="Cambria Math" panose="02040503050406030204" pitchFamily="18" charset="0"/>
                                <a:ea typeface="宋体" panose="02010600030101010101" pitchFamily="2" charset="-122"/>
                              </a:rPr>
                              <m:t>得到</m:t>
                            </m:r>
                            <m:r>
                              <a:rPr lang="zh-CN" altLang="en-US" sz="2400" b="1" i="1">
                                <a:latin typeface="Cambria Math" panose="02040503050406030204" pitchFamily="18" charset="0"/>
                                <a:ea typeface="宋体" panose="02010600030101010101" pitchFamily="2" charset="-122"/>
                              </a:rPr>
                              <m:t>的</m:t>
                            </m:r>
                            <m:r>
                              <a:rPr lang="zh-CN" altLang="en-US" sz="2400" b="1" i="1" smtClean="0">
                                <a:latin typeface="Cambria Math" panose="02040503050406030204" pitchFamily="18" charset="0"/>
                                <a:ea typeface="宋体" panose="02010600030101010101" pitchFamily="2" charset="-122"/>
                              </a:rPr>
                              <m:t>结果</m:t>
                            </m:r>
                            <m:r>
                              <a:rPr lang="zh-CN" altLang="en-US" sz="2400" b="1" i="1">
                                <a:latin typeface="Cambria Math" panose="02040503050406030204" pitchFamily="18" charset="0"/>
                                <a:ea typeface="宋体" panose="02010600030101010101" pitchFamily="2" charset="-122"/>
                              </a:rPr>
                              <m:t>合为</m:t>
                            </m:r>
                            <m:r>
                              <a:rPr lang="zh-CN" altLang="en-US" sz="2400" b="1" i="1" smtClean="0">
                                <a:latin typeface="Cambria Math" panose="02040503050406030204" pitchFamily="18" charset="0"/>
                                <a:ea typeface="宋体" panose="02010600030101010101" pitchFamily="2" charset="-122"/>
                              </a:rPr>
                              <m:t>一个</m:t>
                            </m:r>
                            <m:r>
                              <a:rPr lang="en-US" altLang="zh-CN" sz="2400" b="1" i="1" smtClean="0">
                                <a:latin typeface="Cambria Math" panose="02040503050406030204" pitchFamily="18" charset="0"/>
                                <a:ea typeface="宋体" panose="02010600030101010101" pitchFamily="2" charset="-122"/>
                              </a:rPr>
                              <m:t>,</m:t>
                            </m:r>
                            <m:r>
                              <a:rPr lang="zh-CN" altLang="en-US" sz="2400" b="1" i="1">
                                <a:latin typeface="Cambria Math" panose="02040503050406030204" pitchFamily="18" charset="0"/>
                                <a:ea typeface="宋体" panose="02010600030101010101" pitchFamily="2" charset="-122"/>
                              </a:rPr>
                              <m:t>当</m:t>
                            </m:r>
                            <m:sSub>
                              <m:sSubPr>
                                <m:ctrlPr>
                                  <a:rPr lang="en-US" altLang="zh-CN" sz="2400" b="1" i="1">
                                    <a:latin typeface="Cambria Math" panose="02040503050406030204" pitchFamily="18" charset="0"/>
                                  </a:rPr>
                                </m:ctrlPr>
                              </m:sSubPr>
                              <m:e>
                                <m:r>
                                  <a:rPr lang="el-GR" altLang="zh-CN" sz="2400" b="1" i="1">
                                    <a:latin typeface="Cambria Math" panose="02040503050406030204" pitchFamily="18" charset="0"/>
                                    <a:ea typeface="Cambria Math" panose="02040503050406030204" pitchFamily="18" charset="0"/>
                                  </a:rPr>
                                  <m:t>𝜟</m:t>
                                </m:r>
                              </m:e>
                              <m:sub>
                                <m:r>
                                  <a:rPr lang="en-US" altLang="zh-CN" sz="2400" b="1" i="1">
                                    <a:latin typeface="Cambria Math" panose="02040503050406030204" pitchFamily="18" charset="0"/>
                                  </a:rPr>
                                  <m:t>𝟏</m:t>
                                </m:r>
                              </m:sub>
                            </m:sSub>
                            <m:r>
                              <a:rPr lang="en-US" altLang="zh-CN" sz="2400" b="1" i="1">
                                <a:latin typeface="Cambria Math" panose="02040503050406030204" pitchFamily="18" charset="0"/>
                                <a:ea typeface="Cambria Math" panose="02040503050406030204" pitchFamily="18" charset="0"/>
                              </a:rPr>
                              <m:t>&lt;</m:t>
                            </m:r>
                            <m:r>
                              <a:rPr lang="en-US" altLang="zh-CN" sz="2400" b="1" i="1">
                                <a:latin typeface="Cambria Math" panose="02040503050406030204" pitchFamily="18" charset="0"/>
                                <a:ea typeface="宋体" panose="02010600030101010101" pitchFamily="2" charset="-122"/>
                              </a:rPr>
                              <m:t>𝒈𝒅</m:t>
                            </m:r>
                            <m:r>
                              <a:rPr lang="en-US" altLang="zh-CN" sz="2400" b="1" i="1">
                                <a:latin typeface="Cambria Math" panose="02040503050406030204" pitchFamily="18" charset="0"/>
                                <a:ea typeface="宋体" panose="02010600030101010101" pitchFamily="2" charset="-122"/>
                              </a:rPr>
                              <m:t>−</m:t>
                            </m:r>
                            <m:d>
                              <m:dPr>
                                <m:begChr m:val="⌊"/>
                                <m:endChr m:val="⌋"/>
                                <m:ctrlPr>
                                  <a:rPr lang="en-US" altLang="zh-CN" sz="2400" b="1" i="1">
                                    <a:latin typeface="Cambria Math" panose="02040503050406030204" pitchFamily="18" charset="0"/>
                                    <a:ea typeface="宋体" panose="02010600030101010101" pitchFamily="2" charset="-122"/>
                                  </a:rPr>
                                </m:ctrlPr>
                              </m:dPr>
                              <m:e>
                                <m:r>
                                  <a:rPr lang="en-US" altLang="zh-CN" sz="2400" b="1" i="1">
                                    <a:latin typeface="Cambria Math" panose="02040503050406030204" pitchFamily="18" charset="0"/>
                                    <a:ea typeface="宋体" panose="02010600030101010101" pitchFamily="2" charset="-122"/>
                                  </a:rPr>
                                  <m:t>𝒈𝒅</m:t>
                                </m:r>
                              </m:e>
                            </m:d>
                            <m:r>
                              <a:rPr lang="en-US" altLang="zh-CN" sz="2400" b="1" i="1">
                                <a:latin typeface="Cambria Math" panose="02040503050406030204" pitchFamily="18" charset="0"/>
                                <a:ea typeface="Cambria Math" panose="02040503050406030204" pitchFamily="18" charset="0"/>
                              </a:rPr>
                              <m:t>&lt;</m:t>
                            </m:r>
                            <m:sSub>
                              <m:sSubPr>
                                <m:ctrlPr>
                                  <a:rPr lang="en-US" altLang="zh-CN" sz="2400" b="1" i="1">
                                    <a:latin typeface="Cambria Math" panose="02040503050406030204" pitchFamily="18" charset="0"/>
                                  </a:rPr>
                                </m:ctrlPr>
                              </m:sSubPr>
                              <m:e>
                                <m:r>
                                  <a:rPr lang="el-GR" altLang="zh-CN" sz="2400" b="1" i="1">
                                    <a:latin typeface="Cambria Math" panose="02040503050406030204" pitchFamily="18" charset="0"/>
                                    <a:ea typeface="Cambria Math" panose="02040503050406030204" pitchFamily="18" charset="0"/>
                                  </a:rPr>
                                  <m:t>𝜟</m:t>
                                </m:r>
                              </m:e>
                              <m:sub>
                                <m:r>
                                  <a:rPr lang="en-US" altLang="zh-CN" sz="2400" b="1" i="1">
                                    <a:latin typeface="Cambria Math" panose="02040503050406030204" pitchFamily="18" charset="0"/>
                                  </a:rPr>
                                  <m:t>𝟐</m:t>
                                </m:r>
                              </m:sub>
                            </m:sSub>
                          </m:e>
                        </m:eqArr>
                      </m:e>
                    </m:d>
                  </m:oMath>
                </a14:m>
                <a:endParaRPr lang="zh-CN" altLang="zh-CN"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25000"/>
                  </a:lnSpc>
                  <a:spcBef>
                    <a:spcPts val="0"/>
                  </a:spcBef>
                </a:pP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下面我们给出当</a:t>
                </a:r>
                <a14:m>
                  <m:oMath xmlns:m="http://schemas.openxmlformats.org/officeDocument/2006/math">
                    <m:sSub>
                      <m:sSubPr>
                        <m:ctrlPr>
                          <a:rPr lang="en-US" altLang="zh-CN" sz="2400" b="1" i="1">
                            <a:latin typeface="Cambria Math" panose="02040503050406030204" pitchFamily="18" charset="0"/>
                          </a:rPr>
                        </m:ctrlPr>
                      </m:sSubPr>
                      <m:e>
                        <m:r>
                          <a:rPr lang="el-GR" altLang="zh-CN" sz="2400" b="1" i="1">
                            <a:latin typeface="Cambria Math" panose="02040503050406030204" pitchFamily="18" charset="0"/>
                            <a:ea typeface="Cambria Math" panose="02040503050406030204" pitchFamily="18" charset="0"/>
                          </a:rPr>
                          <m:t>𝜟</m:t>
                        </m:r>
                      </m:e>
                      <m:sub>
                        <m:r>
                          <a:rPr lang="en-US" altLang="zh-CN" sz="2400" b="1" i="1">
                            <a:latin typeface="Cambria Math" panose="02040503050406030204" pitchFamily="18" charset="0"/>
                          </a:rPr>
                          <m:t>𝟏</m:t>
                        </m:r>
                      </m:sub>
                    </m:sSub>
                    <m:r>
                      <a:rPr lang="en-US" altLang="zh-CN" sz="2400" b="1" i="1">
                        <a:latin typeface="Cambria Math" panose="02040503050406030204" pitchFamily="18" charset="0"/>
                        <a:ea typeface="Cambria Math" panose="02040503050406030204" pitchFamily="18" charset="0"/>
                      </a:rPr>
                      <m:t>&lt;</m:t>
                    </m:r>
                    <m:r>
                      <a:rPr lang="en-US" altLang="zh-CN" sz="2400" b="1" i="1">
                        <a:latin typeface="Cambria Math" panose="02040503050406030204" pitchFamily="18" charset="0"/>
                        <a:ea typeface="宋体" panose="02010600030101010101" pitchFamily="2" charset="-122"/>
                      </a:rPr>
                      <m:t>𝒈𝒅</m:t>
                    </m:r>
                    <m:r>
                      <a:rPr lang="en-US" altLang="zh-CN" sz="2400" b="1" i="1">
                        <a:latin typeface="Cambria Math" panose="02040503050406030204" pitchFamily="18" charset="0"/>
                        <a:ea typeface="宋体" panose="02010600030101010101" pitchFamily="2" charset="-122"/>
                      </a:rPr>
                      <m:t>−</m:t>
                    </m:r>
                    <m:d>
                      <m:dPr>
                        <m:begChr m:val="⌊"/>
                        <m:endChr m:val="⌋"/>
                        <m:ctrlPr>
                          <a:rPr lang="en-US" altLang="zh-CN" sz="2400" b="1" i="1">
                            <a:latin typeface="Cambria Math" panose="02040503050406030204" pitchFamily="18" charset="0"/>
                            <a:ea typeface="宋体" panose="02010600030101010101" pitchFamily="2" charset="-122"/>
                          </a:rPr>
                        </m:ctrlPr>
                      </m:dPr>
                      <m:e>
                        <m:r>
                          <a:rPr lang="en-US" altLang="zh-CN" sz="2400" b="1" i="1">
                            <a:latin typeface="Cambria Math" panose="02040503050406030204" pitchFamily="18" charset="0"/>
                            <a:ea typeface="宋体" panose="02010600030101010101" pitchFamily="2" charset="-122"/>
                          </a:rPr>
                          <m:t>𝒈𝒅</m:t>
                        </m:r>
                      </m:e>
                    </m:d>
                    <m:r>
                      <a:rPr lang="en-US" altLang="zh-CN" sz="2400" b="1" i="1">
                        <a:latin typeface="Cambria Math" panose="02040503050406030204" pitchFamily="18" charset="0"/>
                        <a:ea typeface="Cambria Math" panose="02040503050406030204" pitchFamily="18" charset="0"/>
                      </a:rPr>
                      <m:t>&lt;</m:t>
                    </m:r>
                    <m:sSub>
                      <m:sSubPr>
                        <m:ctrlPr>
                          <a:rPr lang="en-US" altLang="zh-CN" sz="2400" b="1" i="1">
                            <a:latin typeface="Cambria Math" panose="02040503050406030204" pitchFamily="18" charset="0"/>
                          </a:rPr>
                        </m:ctrlPr>
                      </m:sSubPr>
                      <m:e>
                        <m:r>
                          <a:rPr lang="el-GR" altLang="zh-CN" sz="2400" b="1" i="1">
                            <a:latin typeface="Cambria Math" panose="02040503050406030204" pitchFamily="18" charset="0"/>
                            <a:ea typeface="Cambria Math" panose="02040503050406030204" pitchFamily="18" charset="0"/>
                          </a:rPr>
                          <m:t>𝜟</m:t>
                        </m:r>
                      </m:e>
                      <m:sub>
                        <m:r>
                          <a:rPr lang="en-US" altLang="zh-CN" sz="2400" b="1" i="1">
                            <a:latin typeface="Cambria Math" panose="02040503050406030204" pitchFamily="18" charset="0"/>
                          </a:rPr>
                          <m:t>𝟐</m:t>
                        </m:r>
                      </m:sub>
                    </m:sSub>
                  </m:oMath>
                </a14:m>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时</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，把两个结果合成为一个结果的新方法。</a:t>
                </a:r>
                <a:endParaRPr lang="en-US" altLang="zh-CN"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25000"/>
                  </a:lnSpc>
                  <a:spcBef>
                    <a:spcPts val="0"/>
                  </a:spcBef>
                </a:pP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FAA43BCC-C60C-44E6-A203-C635002B3E8F}"/>
                  </a:ext>
                </a:extLst>
              </p:cNvPr>
              <p:cNvSpPr>
                <a:spLocks noGrp="1" noRot="1" noChangeAspect="1" noMove="1" noResize="1" noEditPoints="1" noAdjustHandles="1" noChangeArrowheads="1" noChangeShapeType="1" noTextEdit="1"/>
              </p:cNvSpPr>
              <p:nvPr>
                <p:ph idx="1"/>
              </p:nvPr>
            </p:nvSpPr>
            <p:spPr>
              <a:xfrm>
                <a:off x="729275" y="1451946"/>
                <a:ext cx="11090607" cy="5406054"/>
              </a:xfrm>
              <a:blipFill>
                <a:blip r:embed="rId4"/>
                <a:stretch>
                  <a:fillRect l="-880" t="-902" r="-3628"/>
                </a:stretch>
              </a:blipFill>
            </p:spPr>
            <p:txBody>
              <a:bodyPr/>
              <a:lstStyle/>
              <a:p>
                <a:r>
                  <a:rPr lang="zh-CN" altLang="en-US">
                    <a:noFill/>
                  </a:rPr>
                  <a:t> </a:t>
                </a:r>
              </a:p>
            </p:txBody>
          </p:sp>
        </mc:Fallback>
      </mc:AlternateContent>
      <p:graphicFrame>
        <p:nvGraphicFramePr>
          <p:cNvPr id="9" name="对象 8">
            <a:extLst>
              <a:ext uri="{FF2B5EF4-FFF2-40B4-BE49-F238E27FC236}">
                <a16:creationId xmlns:a16="http://schemas.microsoft.com/office/drawing/2014/main" id="{93FFBF4D-4ADF-45BD-9549-257E912570B6}"/>
              </a:ext>
            </a:extLst>
          </p:cNvPr>
          <p:cNvGraphicFramePr>
            <a:graphicFrameLocks noChangeAspect="1"/>
          </p:cNvGraphicFramePr>
          <p:nvPr/>
        </p:nvGraphicFramePr>
        <p:xfrm>
          <a:off x="0" y="457200"/>
          <a:ext cx="114300" cy="204788"/>
        </p:xfrm>
        <a:graphic>
          <a:graphicData uri="http://schemas.openxmlformats.org/presentationml/2006/ole">
            <mc:AlternateContent xmlns:mc="http://schemas.openxmlformats.org/markup-compatibility/2006">
              <mc:Choice xmlns:v="urn:schemas-microsoft-com:vml" Requires="v">
                <p:oleObj spid="_x0000_s49205" r:id="rId5" imgW="114201" imgH="203024" progId="Equation.3">
                  <p:embed/>
                </p:oleObj>
              </mc:Choice>
              <mc:Fallback>
                <p:oleObj r:id="rId5" imgW="114201" imgH="203024" progId="Equation.3">
                  <p:embed/>
                  <p:pic>
                    <p:nvPicPr>
                      <p:cNvPr id="9" name="对象 8">
                        <a:extLst>
                          <a:ext uri="{FF2B5EF4-FFF2-40B4-BE49-F238E27FC236}">
                            <a16:creationId xmlns:a16="http://schemas.microsoft.com/office/drawing/2014/main" id="{93FFBF4D-4ADF-45BD-9549-257E912570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57200"/>
                        <a:ext cx="114300"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a:extLst>
              <a:ext uri="{FF2B5EF4-FFF2-40B4-BE49-F238E27FC236}">
                <a16:creationId xmlns:a16="http://schemas.microsoft.com/office/drawing/2014/main" id="{D247028B-A983-4313-9D04-264BA6EBC0F7}"/>
              </a:ext>
            </a:extLst>
          </p:cNvPr>
          <p:cNvGraphicFramePr>
            <a:graphicFrameLocks noChangeAspect="1"/>
          </p:cNvGraphicFramePr>
          <p:nvPr/>
        </p:nvGraphicFramePr>
        <p:xfrm>
          <a:off x="0" y="457200"/>
          <a:ext cx="114300" cy="204788"/>
        </p:xfrm>
        <a:graphic>
          <a:graphicData uri="http://schemas.openxmlformats.org/presentationml/2006/ole">
            <mc:AlternateContent xmlns:mc="http://schemas.openxmlformats.org/markup-compatibility/2006">
              <mc:Choice xmlns:v="urn:schemas-microsoft-com:vml" Requires="v">
                <p:oleObj spid="_x0000_s49206" r:id="rId7" imgW="114201" imgH="203024" progId="Equation.2">
                  <p:embed/>
                </p:oleObj>
              </mc:Choice>
              <mc:Fallback>
                <p:oleObj r:id="rId7" imgW="114201" imgH="203024" progId="Equation.2">
                  <p:embed/>
                  <p:pic>
                    <p:nvPicPr>
                      <p:cNvPr id="5" name="对象 4">
                        <a:extLst>
                          <a:ext uri="{FF2B5EF4-FFF2-40B4-BE49-F238E27FC236}">
                            <a16:creationId xmlns:a16="http://schemas.microsoft.com/office/drawing/2014/main" id="{D247028B-A983-4313-9D04-264BA6EBC0F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457200"/>
                        <a:ext cx="114300"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8061725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8A9E2-1718-4A1C-9BBC-6F0D26D4471A}"/>
              </a:ext>
            </a:extLst>
          </p:cNvPr>
          <p:cNvSpPr>
            <a:spLocks noGrp="1"/>
          </p:cNvSpPr>
          <p:nvPr>
            <p:ph type="title"/>
          </p:nvPr>
        </p:nvSpPr>
        <p:spPr>
          <a:xfrm>
            <a:off x="838200" y="183696"/>
            <a:ext cx="10515600" cy="1325563"/>
          </a:xfrm>
        </p:spPr>
        <p:txBody>
          <a:bodyPr>
            <a:normAutofit fontScale="90000"/>
          </a:bodyPr>
          <a:lstStyle/>
          <a:p>
            <a:pPr>
              <a:lnSpc>
                <a:spcPct val="100000"/>
              </a:lnSpc>
            </a:pPr>
            <a:r>
              <a:rPr lang="en-US" altLang="zh-CN" sz="4400" b="1" dirty="0">
                <a:solidFill>
                  <a:srgbClr val="0000FF"/>
                </a:solidFill>
                <a:effectLst/>
                <a:latin typeface="宋体" panose="02010600030101010101" pitchFamily="2" charset="-122"/>
                <a:ea typeface="宋体" panose="02010600030101010101" pitchFamily="2" charset="-122"/>
              </a:rPr>
              <a:t>3.</a:t>
            </a:r>
            <a:r>
              <a:rPr lang="zh-CN" altLang="en-US" sz="4400" b="1" dirty="0">
                <a:solidFill>
                  <a:srgbClr val="0000FF"/>
                </a:solidFill>
                <a:effectLst/>
                <a:latin typeface="黑体" panose="02010609060101010101" pitchFamily="49" charset="-122"/>
                <a:ea typeface="黑体" panose="02010609060101010101" pitchFamily="49" charset="-122"/>
              </a:rPr>
              <a:t>一个新的简化证据理论模型</a:t>
            </a:r>
            <a:br>
              <a:rPr lang="en-US" altLang="zh-CN" sz="4400" b="1" dirty="0">
                <a:solidFill>
                  <a:srgbClr val="0000FF"/>
                </a:solidFill>
                <a:effectLst/>
                <a:latin typeface="黑体" panose="02010609060101010101" pitchFamily="49" charset="-122"/>
                <a:ea typeface="黑体" panose="02010609060101010101" pitchFamily="49" charset="-122"/>
              </a:rPr>
            </a:br>
            <a:r>
              <a:rPr lang="en-US" altLang="zh-CN" sz="4400" b="1" dirty="0">
                <a:solidFill>
                  <a:srgbClr val="0000FF"/>
                </a:solidFill>
                <a:effectLst/>
                <a:latin typeface="黑体" panose="02010609060101010101" pitchFamily="49" charset="-122"/>
                <a:ea typeface="黑体" panose="02010609060101010101" pitchFamily="49" charset="-122"/>
              </a:rPr>
              <a:t>  ——</a:t>
            </a:r>
            <a:r>
              <a:rPr lang="zh-CN" altLang="en-US" sz="4400" b="1" dirty="0">
                <a:solidFill>
                  <a:srgbClr val="0000FF"/>
                </a:solidFill>
                <a:effectLst/>
                <a:latin typeface="黑体" panose="02010609060101010101" pitchFamily="49" charset="-122"/>
                <a:ea typeface="黑体" panose="02010609060101010101" pitchFamily="49" charset="-122"/>
              </a:rPr>
              <a:t>凸函数证据理论模型</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AA43BCC-C60C-44E6-A203-C635002B3E8F}"/>
                  </a:ext>
                </a:extLst>
              </p:cNvPr>
              <p:cNvSpPr>
                <a:spLocks noGrp="1"/>
              </p:cNvSpPr>
              <p:nvPr>
                <p:ph idx="1"/>
              </p:nvPr>
            </p:nvSpPr>
            <p:spPr>
              <a:xfrm>
                <a:off x="229439" y="1451946"/>
                <a:ext cx="7797868" cy="5406054"/>
              </a:xfrm>
            </p:spPr>
            <p:txBody>
              <a:bodyPr>
                <a:noAutofit/>
              </a:bodyPr>
              <a:lstStyle/>
              <a:p>
                <a:pPr marL="0" indent="0">
                  <a:lnSpc>
                    <a:spcPct val="100000"/>
                  </a:lnSpc>
                  <a:spcBef>
                    <a:spcPts val="600"/>
                  </a:spcBef>
                  <a:buNone/>
                </a:pPr>
                <a:r>
                  <a:rPr lang="zh-CN" altLang="en-US"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具有凸函数性质的简化证据理论模型的分析</a:t>
                </a:r>
                <a:endParaRPr lang="en-US" altLang="zh-CN"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25000"/>
                  </a:lnSpc>
                  <a:spcBef>
                    <a:spcPts val="1200"/>
                  </a:spcBef>
                </a:pPr>
                <a:r>
                  <a:rPr lang="zh-CN" altLang="en-US" sz="2400" b="1"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假设</a:t>
                </a:r>
                <a14:m>
                  <m:oMath xmlns:m="http://schemas.openxmlformats.org/officeDocument/2006/math">
                    <m:r>
                      <a:rPr lang="en-US" altLang="zh-CN" sz="2400" b="1" i="1" smtClean="0">
                        <a:solidFill>
                          <a:schemeClr val="tx1"/>
                        </a:solidFill>
                        <a:latin typeface="Cambria Math" panose="02040503050406030204" pitchFamily="18" charset="0"/>
                        <a:ea typeface="Cambria Math" panose="02040503050406030204" pitchFamily="18" charset="0"/>
                      </a:rPr>
                      <m:t>𝒈</m:t>
                    </m:r>
                    <m:r>
                      <a:rPr lang="en-US" altLang="zh-CN" sz="2400" b="1" i="1" smtClean="0">
                        <a:solidFill>
                          <a:schemeClr val="tx1"/>
                        </a:solidFill>
                        <a:latin typeface="Cambria Math" panose="02040503050406030204" pitchFamily="18" charset="0"/>
                        <a:ea typeface="Cambria Math" panose="02040503050406030204" pitchFamily="18" charset="0"/>
                      </a:rPr>
                      <m:t>=</m:t>
                    </m:r>
                    <m:d>
                      <m:dPr>
                        <m:begChr m:val="⌊"/>
                        <m:endChr m:val="⌋"/>
                        <m:ctrlPr>
                          <a:rPr lang="en-US" altLang="zh-CN" sz="2400" b="1" i="1">
                            <a:solidFill>
                              <a:schemeClr val="tx1"/>
                            </a:solidFill>
                            <a:latin typeface="Cambria Math" panose="02040503050406030204" pitchFamily="18" charset="0"/>
                            <a:ea typeface="宋体" panose="02010600030101010101" pitchFamily="2" charset="-122"/>
                          </a:rPr>
                        </m:ctrlPr>
                      </m:dPr>
                      <m:e>
                        <m:r>
                          <a:rPr lang="en-US" altLang="zh-CN" sz="2400" b="1" i="1">
                            <a:solidFill>
                              <a:schemeClr val="tx1"/>
                            </a:solidFill>
                            <a:latin typeface="Cambria Math" panose="02040503050406030204" pitchFamily="18" charset="0"/>
                            <a:ea typeface="宋体" panose="02010600030101010101" pitchFamily="2" charset="-122"/>
                          </a:rPr>
                          <m:t>𝒈𝒅</m:t>
                        </m:r>
                      </m:e>
                    </m:d>
                  </m:oMath>
                </a14:m>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和</a:t>
                </a:r>
                <a14:m>
                  <m:oMath xmlns:m="http://schemas.openxmlformats.org/officeDocument/2006/math">
                    <m:r>
                      <a:rPr lang="en-US" altLang="zh-CN" sz="2400" b="1" i="1">
                        <a:solidFill>
                          <a:schemeClr val="tx1"/>
                        </a:solidFill>
                        <a:latin typeface="Cambria Math" panose="02040503050406030204" pitchFamily="18" charset="0"/>
                        <a:ea typeface="宋体" panose="02010600030101010101" pitchFamily="2" charset="-122"/>
                      </a:rPr>
                      <m:t>𝒈</m:t>
                    </m:r>
                    <m:r>
                      <a:rPr lang="en-US" altLang="zh-CN" sz="2400" b="1" i="1">
                        <a:solidFill>
                          <a:schemeClr val="tx1"/>
                        </a:solidFill>
                        <a:latin typeface="Cambria Math" panose="02040503050406030204" pitchFamily="18" charset="0"/>
                        <a:ea typeface="宋体" panose="02010600030101010101" pitchFamily="2" charset="-122"/>
                      </a:rPr>
                      <m:t>=</m:t>
                    </m:r>
                    <m:d>
                      <m:dPr>
                        <m:begChr m:val="⌈"/>
                        <m:endChr m:val="⌉"/>
                        <m:ctrlPr>
                          <a:rPr lang="en-US" altLang="zh-CN" sz="2400" b="1" i="1">
                            <a:solidFill>
                              <a:schemeClr val="tx1"/>
                            </a:solidFill>
                            <a:latin typeface="Cambria Math" panose="02040503050406030204" pitchFamily="18" charset="0"/>
                            <a:ea typeface="宋体" panose="02010600030101010101" pitchFamily="2" charset="-122"/>
                          </a:rPr>
                        </m:ctrlPr>
                      </m:dPr>
                      <m:e>
                        <m:r>
                          <a:rPr lang="en-US" altLang="zh-CN" sz="2400" b="1" i="1">
                            <a:solidFill>
                              <a:schemeClr val="tx1"/>
                            </a:solidFill>
                            <a:latin typeface="Cambria Math" panose="02040503050406030204" pitchFamily="18" charset="0"/>
                            <a:ea typeface="宋体" panose="02010600030101010101" pitchFamily="2" charset="-122"/>
                          </a:rPr>
                          <m:t>𝒈𝒅</m:t>
                        </m:r>
                      </m:e>
                    </m:d>
                  </m:oMath>
                </a14:m>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时得到的新结果分别为</a:t>
                </a:r>
                <a14:m>
                  <m:oMath xmlns:m="http://schemas.openxmlformats.org/officeDocument/2006/math">
                    <m:sSub>
                      <m:sSubPr>
                        <m:ctrlPr>
                          <a:rPr lang="en-US" altLang="zh-CN" sz="2400" b="1"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sz="2400" b="1"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𝝎</m:t>
                        </m:r>
                      </m:e>
                      <m:sub>
                        <m:r>
                          <a:rPr lang="en-US" altLang="zh-CN" sz="2400" b="1"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𝟏</m:t>
                        </m:r>
                      </m:sub>
                    </m:sSub>
                    <m:r>
                      <a:rPr lang="en-US" altLang="zh-CN" sz="2400" b="1"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1"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𝒌</m:t>
                    </m:r>
                    <m:r>
                      <a:rPr lang="en-US" altLang="zh-CN" sz="2400" b="1"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和</a:t>
                </a:r>
                <a14:m>
                  <m:oMath xmlns:m="http://schemas.openxmlformats.org/officeDocument/2006/math">
                    <m:sSub>
                      <m:sSubPr>
                        <m:ctrlPr>
                          <a:rPr lang="en-US" altLang="zh-CN" sz="2400" b="1"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sz="2400" b="1"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𝝎</m:t>
                        </m:r>
                      </m:e>
                      <m:sub>
                        <m:r>
                          <a:rPr lang="en-US" altLang="zh-CN" sz="2400" b="1"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𝟐</m:t>
                        </m:r>
                      </m:sub>
                    </m:sSub>
                    <m:r>
                      <a:rPr lang="en-US" altLang="zh-CN" sz="2400" b="1"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1"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𝒌</m:t>
                    </m:r>
                    <m:r>
                      <a:rPr lang="en-US" altLang="zh-CN" sz="2400" b="1"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，其中</a:t>
                </a:r>
                <a14:m>
                  <m:oMath xmlns:m="http://schemas.openxmlformats.org/officeDocument/2006/math">
                    <m:r>
                      <a:rPr lang="en-US" altLang="zh-CN" sz="2400" b="1"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𝒌</m:t>
                    </m:r>
                    <m:r>
                      <a:rPr lang="en-US" altLang="zh-CN" sz="2400" b="1" i="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1" i="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𝟏</m:t>
                    </m:r>
                    <m:r>
                      <a:rPr lang="en-US" altLang="zh-CN" sz="2400" b="1" i="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1" i="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𝟐</m:t>
                    </m:r>
                    <m:r>
                      <a:rPr lang="en-US" altLang="zh-CN" sz="2400" b="1" i="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1" i="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𝐧</m:t>
                    </m:r>
                  </m:oMath>
                </a14:m>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令</a:t>
                </a:r>
                <a14:m>
                  <m:oMath xmlns:m="http://schemas.openxmlformats.org/officeDocument/2006/math">
                    <m:r>
                      <a:rPr lang="zh-CN" altLang="en-US" sz="2400" b="1"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𝜹</m:t>
                    </m:r>
                    <m:r>
                      <a:rPr lang="en-US" altLang="zh-CN" sz="2400" b="1"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1" i="1">
                        <a:latin typeface="Cambria Math" panose="02040503050406030204" pitchFamily="18" charset="0"/>
                        <a:ea typeface="宋体" panose="02010600030101010101" pitchFamily="2" charset="-122"/>
                      </a:rPr>
                      <m:t>𝒈𝒅</m:t>
                    </m:r>
                    <m:r>
                      <a:rPr lang="en-US" altLang="zh-CN" sz="2400" b="1" i="1">
                        <a:latin typeface="Cambria Math" panose="02040503050406030204" pitchFamily="18" charset="0"/>
                        <a:ea typeface="宋体" panose="02010600030101010101" pitchFamily="2" charset="-122"/>
                      </a:rPr>
                      <m:t>−</m:t>
                    </m:r>
                    <m:d>
                      <m:dPr>
                        <m:begChr m:val="⌊"/>
                        <m:endChr m:val="⌋"/>
                        <m:ctrlPr>
                          <a:rPr lang="en-US" altLang="zh-CN" sz="2400" b="1" i="1">
                            <a:latin typeface="Cambria Math" panose="02040503050406030204" pitchFamily="18" charset="0"/>
                            <a:ea typeface="宋体" panose="02010600030101010101" pitchFamily="2" charset="-122"/>
                          </a:rPr>
                        </m:ctrlPr>
                      </m:dPr>
                      <m:e>
                        <m:r>
                          <a:rPr lang="en-US" altLang="zh-CN" sz="2400" b="1" i="1">
                            <a:latin typeface="Cambria Math" panose="02040503050406030204" pitchFamily="18" charset="0"/>
                            <a:ea typeface="宋体" panose="02010600030101010101" pitchFamily="2" charset="-122"/>
                          </a:rPr>
                          <m:t>𝒈𝒅</m:t>
                        </m:r>
                      </m:e>
                    </m:d>
                  </m:oMath>
                </a14:m>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合成方法为</a:t>
                </a:r>
                <a14:m>
                  <m:oMath xmlns:m="http://schemas.openxmlformats.org/officeDocument/2006/math">
                    <m:r>
                      <a:rPr lang="zh-CN" altLang="en-US" sz="2400" b="1"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𝛀</m:t>
                    </m:r>
                    <m:d>
                      <m:dPr>
                        <m:ctrlPr>
                          <a:rPr lang="en-US" altLang="zh-CN" sz="2400" b="1"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2400" b="1"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𝒌</m:t>
                        </m:r>
                      </m:e>
                    </m:d>
                    <m:r>
                      <a:rPr lang="en-US" altLang="zh-CN" sz="2400" b="1"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4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sz="24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𝝎</m:t>
                        </m:r>
                      </m:e>
                      <m:sub>
                        <m:r>
                          <a:rPr lang="en-US" altLang="zh-CN" sz="24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𝟏</m:t>
                        </m:r>
                      </m:sub>
                    </m:sSub>
                    <m:r>
                      <a:rPr lang="en-US" altLang="zh-CN" sz="24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𝒌</m:t>
                    </m:r>
                    <m:r>
                      <a:rPr lang="en-US" altLang="zh-CN" sz="24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1" i="1"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𝟏</m:t>
                    </m:r>
                    <m:r>
                      <a:rPr lang="en-US" altLang="zh-CN" sz="2400" b="1" i="1"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m:t>
                    </m:r>
                    <m:r>
                      <a:rPr lang="zh-CN" altLang="en-US" sz="24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𝜹</m:t>
                    </m:r>
                    <m:r>
                      <a:rPr lang="en-US" altLang="zh-CN" sz="2400" b="1" i="1"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1"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 +</m:t>
                    </m:r>
                    <m:sSub>
                      <m:sSubPr>
                        <m:ctrlPr>
                          <a:rPr lang="en-US" altLang="zh-CN" sz="24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sz="24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𝝎</m:t>
                        </m:r>
                      </m:e>
                      <m:sub>
                        <m:r>
                          <a:rPr lang="en-US" altLang="zh-CN" sz="2400" b="1"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𝟐</m:t>
                        </m:r>
                      </m:sub>
                    </m:sSub>
                    <m:r>
                      <a:rPr lang="en-US" altLang="zh-CN" sz="24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𝒌</m:t>
                    </m:r>
                    <m:r>
                      <a:rPr lang="en-US" altLang="zh-CN" sz="24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r>
                      <a:rPr lang="zh-CN" altLang="en-US" sz="24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𝜹</m:t>
                    </m:r>
                  </m:oMath>
                </a14:m>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p>
              <a:p>
                <a:pPr algn="just">
                  <a:lnSpc>
                    <a:spcPct val="125000"/>
                  </a:lnSpc>
                  <a:spcBef>
                    <a:spcPts val="0"/>
                  </a:spcBef>
                </a:pP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假定</a:t>
                </a:r>
                <a14:m>
                  <m:oMath xmlns:m="http://schemas.openxmlformats.org/officeDocument/2006/math">
                    <m:d>
                      <m:dPr>
                        <m:begChr m:val="⌈"/>
                        <m:endChr m:val="⌉"/>
                        <m:ctrlPr>
                          <a:rPr lang="en-US" altLang="zh-CN" sz="2400" b="1" i="1" smtClean="0">
                            <a:solidFill>
                              <a:schemeClr val="tx1"/>
                            </a:solidFill>
                            <a:latin typeface="Cambria Math" panose="02040503050406030204" pitchFamily="18" charset="0"/>
                            <a:ea typeface="宋体" panose="02010600030101010101" pitchFamily="2" charset="-122"/>
                          </a:rPr>
                        </m:ctrlPr>
                      </m:dPr>
                      <m:e>
                        <m:r>
                          <a:rPr lang="en-US" altLang="zh-CN" sz="2400" b="1" i="1">
                            <a:solidFill>
                              <a:schemeClr val="tx1"/>
                            </a:solidFill>
                            <a:latin typeface="Cambria Math" panose="02040503050406030204" pitchFamily="18" charset="0"/>
                            <a:ea typeface="宋体" panose="02010600030101010101" pitchFamily="2" charset="-122"/>
                          </a:rPr>
                          <m:t>𝒈𝒅</m:t>
                        </m:r>
                      </m:e>
                    </m:d>
                  </m:oMath>
                </a14:m>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和</a:t>
                </a:r>
                <a14:m>
                  <m:oMath xmlns:m="http://schemas.openxmlformats.org/officeDocument/2006/math">
                    <m:d>
                      <m:dPr>
                        <m:begChr m:val="⌊"/>
                        <m:endChr m:val="⌋"/>
                        <m:ctrlPr>
                          <a:rPr lang="en-US" altLang="zh-CN" sz="2400" b="1" i="1">
                            <a:latin typeface="Cambria Math" panose="02040503050406030204" pitchFamily="18" charset="0"/>
                            <a:ea typeface="宋体" panose="02010600030101010101" pitchFamily="2" charset="-122"/>
                          </a:rPr>
                        </m:ctrlPr>
                      </m:dPr>
                      <m:e>
                        <m:r>
                          <a:rPr lang="en-US" altLang="zh-CN" sz="2400" b="1" i="1">
                            <a:latin typeface="Cambria Math" panose="02040503050406030204" pitchFamily="18" charset="0"/>
                            <a:ea typeface="宋体" panose="02010600030101010101" pitchFamily="2" charset="-122"/>
                          </a:rPr>
                          <m:t>𝒈𝒅</m:t>
                        </m:r>
                      </m:e>
                    </m:d>
                  </m:oMath>
                </a14:m>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之间的距离为</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（表示一个等级）</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a:t>
                </a:r>
                <a14:m>
                  <m:oMath xmlns:m="http://schemas.openxmlformats.org/officeDocument/2006/math">
                    <m:r>
                      <a:rPr lang="zh-CN" altLang="en-US" sz="2400" b="1" i="1">
                        <a:latin typeface="Cambria Math" panose="02040503050406030204" pitchFamily="18" charset="0"/>
                        <a:ea typeface="微软雅黑" panose="020B0503020204020204" pitchFamily="34" charset="-122"/>
                        <a:cs typeface="Times New Roman" panose="02020603050405020304" pitchFamily="18" charset="0"/>
                      </a:rPr>
                      <m:t>𝜹</m:t>
                    </m:r>
                  </m:oMath>
                </a14:m>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是</a:t>
                </a:r>
                <a14:m>
                  <m:oMath xmlns:m="http://schemas.openxmlformats.org/officeDocument/2006/math">
                    <m:r>
                      <a:rPr lang="en-US" altLang="zh-CN" sz="2400" b="1" i="1">
                        <a:latin typeface="Cambria Math" panose="02040503050406030204" pitchFamily="18" charset="0"/>
                        <a:ea typeface="宋体" panose="02010600030101010101" pitchFamily="2" charset="-122"/>
                      </a:rPr>
                      <m:t>𝒈𝒅</m:t>
                    </m:r>
                  </m:oMath>
                </a14:m>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离</a:t>
                </a:r>
                <a14:m>
                  <m:oMath xmlns:m="http://schemas.openxmlformats.org/officeDocument/2006/math">
                    <m:d>
                      <m:dPr>
                        <m:begChr m:val="⌊"/>
                        <m:endChr m:val="⌋"/>
                        <m:ctrlPr>
                          <a:rPr lang="en-US" altLang="zh-CN" sz="2400" b="1" i="1">
                            <a:latin typeface="Cambria Math" panose="02040503050406030204" pitchFamily="18" charset="0"/>
                            <a:ea typeface="宋体" panose="02010600030101010101" pitchFamily="2" charset="-122"/>
                          </a:rPr>
                        </m:ctrlPr>
                      </m:dPr>
                      <m:e>
                        <m:r>
                          <a:rPr lang="en-US" altLang="zh-CN" sz="2400" b="1" i="1">
                            <a:latin typeface="Cambria Math" panose="02040503050406030204" pitchFamily="18" charset="0"/>
                            <a:ea typeface="宋体" panose="02010600030101010101" pitchFamily="2" charset="-122"/>
                          </a:rPr>
                          <m:t>𝒈𝒅</m:t>
                        </m:r>
                      </m:e>
                    </m:d>
                  </m:oMath>
                </a14:m>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的距离，</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r>
                      <a:rPr lang="en-US" altLang="zh-CN" sz="2400" b="1" i="1">
                        <a:latin typeface="Cambria Math" panose="02040503050406030204" pitchFamily="18" charset="0"/>
                        <a:ea typeface="宋体" panose="02010600030101010101" pitchFamily="2" charset="-122"/>
                      </a:rPr>
                      <m:t>𝒈𝒅</m:t>
                    </m:r>
                  </m:oMath>
                </a14:m>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离</a:t>
                </a:r>
                <a14:m>
                  <m:oMath xmlns:m="http://schemas.openxmlformats.org/officeDocument/2006/math">
                    <m:d>
                      <m:dPr>
                        <m:begChr m:val="⌊"/>
                        <m:endChr m:val="⌋"/>
                        <m:ctrlPr>
                          <a:rPr lang="en-US" altLang="zh-CN" sz="2400" b="1" i="1">
                            <a:latin typeface="Cambria Math" panose="02040503050406030204" pitchFamily="18" charset="0"/>
                            <a:ea typeface="宋体" panose="02010600030101010101" pitchFamily="2" charset="-122"/>
                          </a:rPr>
                        </m:ctrlPr>
                      </m:dPr>
                      <m:e>
                        <m:r>
                          <a:rPr lang="en-US" altLang="zh-CN" sz="2400" b="1" i="1">
                            <a:latin typeface="Cambria Math" panose="02040503050406030204" pitchFamily="18" charset="0"/>
                            <a:ea typeface="宋体" panose="02010600030101010101" pitchFamily="2" charset="-122"/>
                          </a:rPr>
                          <m:t>𝒈𝒅</m:t>
                        </m:r>
                      </m:e>
                    </m:d>
                  </m:oMath>
                </a14:m>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越近，</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sSub>
                      <m:sSubPr>
                        <m:ctrlPr>
                          <a:rPr lang="en-US" altLang="zh-CN" sz="2400" b="1" i="1">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sz="2400" b="1" i="1">
                            <a:latin typeface="Cambria Math" panose="02040503050406030204" pitchFamily="18" charset="0"/>
                            <a:ea typeface="微软雅黑" panose="020B0503020204020204" pitchFamily="34" charset="-122"/>
                            <a:cs typeface="Times New Roman" panose="02020603050405020304" pitchFamily="18" charset="0"/>
                          </a:rPr>
                          <m:t>𝝎</m:t>
                        </m:r>
                      </m:e>
                      <m:sub>
                        <m:r>
                          <a:rPr lang="en-US" altLang="zh-CN" sz="2400" b="1" i="1">
                            <a:latin typeface="Cambria Math" panose="02040503050406030204" pitchFamily="18" charset="0"/>
                            <a:ea typeface="微软雅黑" panose="020B0503020204020204" pitchFamily="34" charset="-122"/>
                            <a:cs typeface="Times New Roman" panose="02020603050405020304" pitchFamily="18" charset="0"/>
                          </a:rPr>
                          <m:t>𝟏</m:t>
                        </m:r>
                      </m:sub>
                    </m:sSub>
                    <m:r>
                      <a:rPr lang="en-US" altLang="zh-CN" sz="2400" b="1" i="1">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1" i="1">
                        <a:latin typeface="Cambria Math" panose="02040503050406030204" pitchFamily="18" charset="0"/>
                        <a:ea typeface="微软雅黑" panose="020B0503020204020204" pitchFamily="34" charset="-122"/>
                        <a:cs typeface="Times New Roman" panose="02020603050405020304" pitchFamily="18" charset="0"/>
                      </a:rPr>
                      <m:t>𝒌</m:t>
                    </m:r>
                    <m:r>
                      <a:rPr lang="en-US" altLang="zh-CN" sz="2400" b="1" i="1">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在组合中所起的作用就应该越大，所以作为</a:t>
                </a:r>
                <a14:m>
                  <m:oMath xmlns:m="http://schemas.openxmlformats.org/officeDocument/2006/math">
                    <m:sSub>
                      <m:sSubPr>
                        <m:ctrlPr>
                          <a:rPr lang="en-US" altLang="zh-CN" sz="2400" b="1" i="1">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sz="2400" b="1" i="1">
                            <a:latin typeface="Cambria Math" panose="02040503050406030204" pitchFamily="18" charset="0"/>
                            <a:ea typeface="微软雅黑" panose="020B0503020204020204" pitchFamily="34" charset="-122"/>
                            <a:cs typeface="Times New Roman" panose="02020603050405020304" pitchFamily="18" charset="0"/>
                          </a:rPr>
                          <m:t>𝝎</m:t>
                        </m:r>
                      </m:e>
                      <m:sub>
                        <m:r>
                          <a:rPr lang="en-US" altLang="zh-CN" sz="2400" b="1" i="1">
                            <a:latin typeface="Cambria Math" panose="02040503050406030204" pitchFamily="18" charset="0"/>
                            <a:ea typeface="微软雅黑" panose="020B0503020204020204" pitchFamily="34" charset="-122"/>
                            <a:cs typeface="Times New Roman" panose="02020603050405020304" pitchFamily="18" charset="0"/>
                          </a:rPr>
                          <m:t>𝟏</m:t>
                        </m:r>
                      </m:sub>
                    </m:sSub>
                    <m:r>
                      <a:rPr lang="en-US" altLang="zh-CN" sz="2400" b="1" i="1">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1" i="1">
                        <a:latin typeface="Cambria Math" panose="02040503050406030204" pitchFamily="18" charset="0"/>
                        <a:ea typeface="微软雅黑" panose="020B0503020204020204" pitchFamily="34" charset="-122"/>
                        <a:cs typeface="Times New Roman" panose="02020603050405020304" pitchFamily="18" charset="0"/>
                      </a:rPr>
                      <m:t>𝒌</m:t>
                    </m:r>
                    <m:r>
                      <a:rPr lang="en-US" altLang="zh-CN" sz="2400" b="1" i="1">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的组合权重应该是</a:t>
                </a:r>
                <a14:m>
                  <m:oMath xmlns:m="http://schemas.openxmlformats.org/officeDocument/2006/math">
                    <m:f>
                      <m:fPr>
                        <m:type m:val="lin"/>
                        <m:ctrlPr>
                          <a:rPr lang="zh-CN" altLang="en-US" sz="2400" b="1" i="1" smtClean="0">
                            <a:latin typeface="Cambria Math" panose="02040503050406030204" pitchFamily="18" charset="0"/>
                          </a:rPr>
                        </m:ctrlPr>
                      </m:fPr>
                      <m:num>
                        <m:r>
                          <a:rPr lang="en-US" altLang="zh-CN" sz="2400" b="1" i="1" smtClean="0">
                            <a:latin typeface="Cambria Math" panose="02040503050406030204" pitchFamily="18" charset="0"/>
                          </a:rPr>
                          <m:t>𝟏</m:t>
                        </m:r>
                      </m:num>
                      <m:den>
                        <m:r>
                          <a:rPr lang="zh-CN" altLang="en-US" sz="2400" b="1" i="1">
                            <a:latin typeface="Cambria Math" panose="02040503050406030204" pitchFamily="18" charset="0"/>
                            <a:ea typeface="微软雅黑" panose="020B0503020204020204" pitchFamily="34" charset="-122"/>
                            <a:cs typeface="Times New Roman" panose="02020603050405020304" pitchFamily="18" charset="0"/>
                          </a:rPr>
                          <m:t>𝜹</m:t>
                        </m:r>
                      </m:den>
                    </m:f>
                  </m:oMath>
                </a14:m>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，同理，因为</a:t>
                </a:r>
                <a14:m>
                  <m:oMath xmlns:m="http://schemas.openxmlformats.org/officeDocument/2006/math">
                    <m:r>
                      <a:rPr lang="en-US" altLang="zh-CN" sz="2400" b="1"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1" i="1">
                        <a:latin typeface="Cambria Math" panose="02040503050406030204" pitchFamily="18" charset="0"/>
                        <a:ea typeface="Cambria Math" panose="02040503050406030204" pitchFamily="18" charset="0"/>
                        <a:cs typeface="Times New Roman" panose="02020603050405020304" pitchFamily="18" charset="0"/>
                      </a:rPr>
                      <m:t>𝟏</m:t>
                    </m:r>
                    <m:r>
                      <a:rPr lang="en-US" altLang="zh-CN" sz="2400" b="1" i="1">
                        <a:latin typeface="Cambria Math" panose="02040503050406030204" pitchFamily="18" charset="0"/>
                        <a:ea typeface="Cambria Math" panose="02040503050406030204" pitchFamily="18" charset="0"/>
                        <a:cs typeface="Times New Roman" panose="02020603050405020304" pitchFamily="18" charset="0"/>
                      </a:rPr>
                      <m:t>−</m:t>
                    </m:r>
                    <m:r>
                      <a:rPr lang="zh-CN" altLang="en-US" sz="2400" b="1" i="1">
                        <a:latin typeface="Cambria Math" panose="02040503050406030204" pitchFamily="18" charset="0"/>
                        <a:ea typeface="微软雅黑" panose="020B0503020204020204" pitchFamily="34" charset="-122"/>
                        <a:cs typeface="Times New Roman" panose="02020603050405020304" pitchFamily="18" charset="0"/>
                      </a:rPr>
                      <m:t>𝜹</m:t>
                    </m:r>
                    <m:r>
                      <a:rPr lang="en-US" altLang="zh-CN" sz="2400" b="1"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1" i="1">
                        <a:latin typeface="Cambria Math" panose="02040503050406030204" pitchFamily="18" charset="0"/>
                        <a:ea typeface="微软雅黑" panose="020B0503020204020204" pitchFamily="34" charset="-122"/>
                        <a:cs typeface="Times New Roman" panose="02020603050405020304" pitchFamily="18" charset="0"/>
                      </a:rPr>
                      <m:t> </m:t>
                    </m:r>
                  </m:oMath>
                </a14:m>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是</a:t>
                </a:r>
                <a14:m>
                  <m:oMath xmlns:m="http://schemas.openxmlformats.org/officeDocument/2006/math">
                    <m:r>
                      <a:rPr lang="en-US" altLang="zh-CN" sz="2400" b="1" i="1">
                        <a:latin typeface="Cambria Math" panose="02040503050406030204" pitchFamily="18" charset="0"/>
                        <a:ea typeface="宋体" panose="02010600030101010101" pitchFamily="2" charset="-122"/>
                      </a:rPr>
                      <m:t>𝒈𝒅</m:t>
                    </m:r>
                  </m:oMath>
                </a14:m>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离</a:t>
                </a:r>
                <a14:m>
                  <m:oMath xmlns:m="http://schemas.openxmlformats.org/officeDocument/2006/math">
                    <m:d>
                      <m:dPr>
                        <m:begChr m:val="⌈"/>
                        <m:endChr m:val="⌉"/>
                        <m:ctrlPr>
                          <a:rPr lang="en-US" altLang="zh-CN" sz="2400" b="1" i="1">
                            <a:latin typeface="Cambria Math" panose="02040503050406030204" pitchFamily="18" charset="0"/>
                            <a:ea typeface="宋体" panose="02010600030101010101" pitchFamily="2" charset="-122"/>
                          </a:rPr>
                        </m:ctrlPr>
                      </m:dPr>
                      <m:e>
                        <m:r>
                          <a:rPr lang="en-US" altLang="zh-CN" sz="2400" b="1" i="1">
                            <a:latin typeface="Cambria Math" panose="02040503050406030204" pitchFamily="18" charset="0"/>
                            <a:ea typeface="宋体" panose="02010600030101010101" pitchFamily="2" charset="-122"/>
                          </a:rPr>
                          <m:t>𝒈𝒅</m:t>
                        </m:r>
                      </m:e>
                    </m:d>
                  </m:oMath>
                </a14:m>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的距离，所以</a:t>
                </a:r>
                <a14:m>
                  <m:oMath xmlns:m="http://schemas.openxmlformats.org/officeDocument/2006/math">
                    <m:sSub>
                      <m:sSubPr>
                        <m:ctrlPr>
                          <a:rPr lang="en-US" altLang="zh-CN" sz="2400" b="1" i="1">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sz="2400" b="1" i="1">
                            <a:latin typeface="Cambria Math" panose="02040503050406030204" pitchFamily="18" charset="0"/>
                            <a:ea typeface="微软雅黑" panose="020B0503020204020204" pitchFamily="34" charset="-122"/>
                            <a:cs typeface="Times New Roman" panose="02020603050405020304" pitchFamily="18" charset="0"/>
                          </a:rPr>
                          <m:t>𝝎</m:t>
                        </m:r>
                      </m:e>
                      <m:sub>
                        <m:r>
                          <a:rPr lang="en-US" altLang="zh-CN" sz="2400" b="1" i="1" smtClean="0">
                            <a:latin typeface="Cambria Math" panose="02040503050406030204" pitchFamily="18" charset="0"/>
                            <a:ea typeface="微软雅黑" panose="020B0503020204020204" pitchFamily="34" charset="-122"/>
                            <a:cs typeface="Times New Roman" panose="02020603050405020304" pitchFamily="18" charset="0"/>
                          </a:rPr>
                          <m:t>𝟐</m:t>
                        </m:r>
                      </m:sub>
                    </m:sSub>
                    <m:r>
                      <a:rPr lang="en-US" altLang="zh-CN" sz="2400" b="1" i="1">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1" i="1">
                        <a:latin typeface="Cambria Math" panose="02040503050406030204" pitchFamily="18" charset="0"/>
                        <a:ea typeface="微软雅黑" panose="020B0503020204020204" pitchFamily="34" charset="-122"/>
                        <a:cs typeface="Times New Roman" panose="02020603050405020304" pitchFamily="18" charset="0"/>
                      </a:rPr>
                      <m:t>𝒌</m:t>
                    </m:r>
                    <m:r>
                      <a:rPr lang="en-US" altLang="zh-CN" sz="2400" b="1" i="1">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的组合权重应该是</a:t>
                </a:r>
                <a14:m>
                  <m:oMath xmlns:m="http://schemas.openxmlformats.org/officeDocument/2006/math">
                    <m:r>
                      <a:rPr lang="en-US" altLang="zh-CN" sz="2400" b="1"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1" i="1">
                        <a:latin typeface="Cambria Math" panose="02040503050406030204" pitchFamily="18" charset="0"/>
                        <a:ea typeface="Cambria Math" panose="02040503050406030204" pitchFamily="18" charset="0"/>
                        <a:cs typeface="Times New Roman" panose="02020603050405020304" pitchFamily="18" charset="0"/>
                      </a:rPr>
                      <m:t>𝟏</m:t>
                    </m:r>
                    <m:r>
                      <a:rPr lang="en-US" altLang="zh-CN" sz="2400" b="1" i="1">
                        <a:latin typeface="Cambria Math" panose="02040503050406030204" pitchFamily="18" charset="0"/>
                        <a:ea typeface="Cambria Math" panose="02040503050406030204" pitchFamily="18" charset="0"/>
                        <a:cs typeface="Times New Roman" panose="02020603050405020304" pitchFamily="18" charset="0"/>
                      </a:rPr>
                      <m:t>−</m:t>
                    </m:r>
                    <m:r>
                      <a:rPr lang="zh-CN" altLang="en-US" sz="2400" b="1" i="1">
                        <a:latin typeface="Cambria Math" panose="02040503050406030204" pitchFamily="18" charset="0"/>
                        <a:ea typeface="微软雅黑" panose="020B0503020204020204" pitchFamily="34" charset="-122"/>
                        <a:cs typeface="Times New Roman" panose="02020603050405020304" pitchFamily="18" charset="0"/>
                      </a:rPr>
                      <m:t>𝜹</m:t>
                    </m:r>
                    <m:r>
                      <a:rPr lang="en-US" altLang="zh-CN" sz="2400" b="1" i="1">
                        <a:latin typeface="Cambria Math" panose="02040503050406030204" pitchFamily="18" charset="0"/>
                        <a:ea typeface="Cambria Math" panose="02040503050406030204" pitchFamily="18" charset="0"/>
                        <a:cs typeface="Times New Roman" panose="02020603050405020304" pitchFamily="18" charset="0"/>
                      </a:rPr>
                      <m:t>)</m:t>
                    </m:r>
                  </m:oMath>
                </a14:m>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考虑规范化</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sSub>
                      <m:sSubPr>
                        <m:ctrlPr>
                          <a:rPr lang="en-US" altLang="zh-CN" sz="2400" b="1" i="1">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sz="2400" b="1" i="1">
                            <a:latin typeface="Cambria Math" panose="02040503050406030204" pitchFamily="18" charset="0"/>
                            <a:ea typeface="微软雅黑" panose="020B0503020204020204" pitchFamily="34" charset="-122"/>
                            <a:cs typeface="Times New Roman" panose="02020603050405020304" pitchFamily="18" charset="0"/>
                          </a:rPr>
                          <m:t>𝝎</m:t>
                        </m:r>
                      </m:e>
                      <m:sub>
                        <m:r>
                          <a:rPr lang="en-US" altLang="zh-CN" sz="2400" b="1" i="1">
                            <a:latin typeface="Cambria Math" panose="02040503050406030204" pitchFamily="18" charset="0"/>
                            <a:ea typeface="微软雅黑" panose="020B0503020204020204" pitchFamily="34" charset="-122"/>
                            <a:cs typeface="Times New Roman" panose="02020603050405020304" pitchFamily="18" charset="0"/>
                          </a:rPr>
                          <m:t>𝟏</m:t>
                        </m:r>
                      </m:sub>
                    </m:sSub>
                    <m:r>
                      <a:rPr lang="en-US" altLang="zh-CN" sz="2400" b="1" i="1">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1" i="1">
                        <a:latin typeface="Cambria Math" panose="02040503050406030204" pitchFamily="18" charset="0"/>
                        <a:ea typeface="微软雅黑" panose="020B0503020204020204" pitchFamily="34" charset="-122"/>
                        <a:cs typeface="Times New Roman" panose="02020603050405020304" pitchFamily="18" charset="0"/>
                      </a:rPr>
                      <m:t>𝒌</m:t>
                    </m:r>
                    <m:r>
                      <a:rPr lang="en-US" altLang="zh-CN" sz="2400" b="1" i="1">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 的权重应为</a:t>
                </a:r>
                <a14:m>
                  <m:oMath xmlns:m="http://schemas.openxmlformats.org/officeDocument/2006/math">
                    <m:f>
                      <m:fPr>
                        <m:type m:val="lin"/>
                        <m:ctrlPr>
                          <a:rPr lang="zh-CN" altLang="en-US" sz="2400" b="1" i="1">
                            <a:latin typeface="Cambria Math" panose="02040503050406030204" pitchFamily="18" charset="0"/>
                          </a:rPr>
                        </m:ctrlPr>
                      </m:fPr>
                      <m:num>
                        <m:r>
                          <a:rPr lang="en-US" altLang="zh-CN" sz="2400" b="1" i="1">
                            <a:latin typeface="Cambria Math" panose="02040503050406030204" pitchFamily="18" charset="0"/>
                          </a:rPr>
                          <m:t>𝟏</m:t>
                        </m:r>
                      </m:num>
                      <m:den>
                        <m:r>
                          <a:rPr lang="zh-CN" altLang="en-US" sz="2400" b="1" i="1">
                            <a:latin typeface="Cambria Math" panose="02040503050406030204" pitchFamily="18" charset="0"/>
                            <a:ea typeface="微软雅黑" panose="020B0503020204020204" pitchFamily="34" charset="-122"/>
                            <a:cs typeface="Times New Roman" panose="02020603050405020304" pitchFamily="18" charset="0"/>
                          </a:rPr>
                          <m:t>𝜹</m:t>
                        </m:r>
                      </m:den>
                    </m:f>
                    <m:r>
                      <a:rPr lang="en-US" altLang="zh-CN" sz="2400" b="1" i="1" smtClean="0">
                        <a:latin typeface="Cambria Math" panose="02040503050406030204" pitchFamily="18" charset="0"/>
                        <a:ea typeface="Cambria Math" panose="02040503050406030204" pitchFamily="18" charset="0"/>
                        <a:cs typeface="Times New Roman" panose="02020603050405020304" pitchFamily="18" charset="0"/>
                      </a:rPr>
                      <m:t>÷[</m:t>
                    </m:r>
                    <m:f>
                      <m:fPr>
                        <m:type m:val="lin"/>
                        <m:ctrlPr>
                          <a:rPr lang="zh-CN" altLang="en-US" sz="2400" b="1" i="1">
                            <a:latin typeface="Cambria Math" panose="02040503050406030204" pitchFamily="18" charset="0"/>
                          </a:rPr>
                        </m:ctrlPr>
                      </m:fPr>
                      <m:num>
                        <m:r>
                          <a:rPr lang="en-US" altLang="zh-CN" sz="2400" b="1" i="1">
                            <a:latin typeface="Cambria Math" panose="02040503050406030204" pitchFamily="18" charset="0"/>
                          </a:rPr>
                          <m:t>𝟏</m:t>
                        </m:r>
                      </m:num>
                      <m:den>
                        <m:r>
                          <a:rPr lang="zh-CN" altLang="en-US" sz="2400" b="1" i="1">
                            <a:latin typeface="Cambria Math" panose="02040503050406030204" pitchFamily="18" charset="0"/>
                            <a:ea typeface="微软雅黑" panose="020B0503020204020204" pitchFamily="34" charset="-122"/>
                            <a:cs typeface="Times New Roman" panose="02020603050405020304" pitchFamily="18" charset="0"/>
                          </a:rPr>
                          <m:t>𝜹</m:t>
                        </m:r>
                      </m:den>
                    </m:f>
                    <m:r>
                      <a:rPr lang="en-US" altLang="zh-CN" sz="2400" b="1" i="1" smtClean="0">
                        <a:latin typeface="Cambria Math" panose="02040503050406030204" pitchFamily="18" charset="0"/>
                        <a:ea typeface="微软雅黑" panose="020B0503020204020204" pitchFamily="34" charset="-122"/>
                        <a:cs typeface="Times New Roman" panose="02020603050405020304" pitchFamily="18" charset="0"/>
                      </a:rPr>
                      <m:t>+</m:t>
                    </m:r>
                    <m:f>
                      <m:fPr>
                        <m:type m:val="lin"/>
                        <m:ctrlPr>
                          <a:rPr lang="en-US" altLang="zh-CN" sz="2400" b="1" i="1" smtClean="0">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400" b="1" i="1" smtClean="0">
                            <a:latin typeface="Cambria Math" panose="02040503050406030204" pitchFamily="18" charset="0"/>
                            <a:ea typeface="微软雅黑" panose="020B0503020204020204" pitchFamily="34" charset="-122"/>
                            <a:cs typeface="Times New Roman" panose="02020603050405020304" pitchFamily="18" charset="0"/>
                          </a:rPr>
                          <m:t>𝟏</m:t>
                        </m:r>
                      </m:num>
                      <m:den>
                        <m:r>
                          <a:rPr lang="en-US" altLang="zh-CN" sz="2400" b="1" i="1">
                            <a:latin typeface="Cambria Math" panose="02040503050406030204" pitchFamily="18" charset="0"/>
                            <a:ea typeface="Cambria Math" panose="02040503050406030204" pitchFamily="18" charset="0"/>
                            <a:cs typeface="Times New Roman" panose="02020603050405020304" pitchFamily="18" charset="0"/>
                          </a:rPr>
                          <m:t>𝟏</m:t>
                        </m:r>
                        <m:r>
                          <a:rPr lang="en-US" altLang="zh-CN" sz="2400" b="1" i="1">
                            <a:latin typeface="Cambria Math" panose="02040503050406030204" pitchFamily="18" charset="0"/>
                            <a:ea typeface="Cambria Math" panose="02040503050406030204" pitchFamily="18" charset="0"/>
                            <a:cs typeface="Times New Roman" panose="02020603050405020304" pitchFamily="18" charset="0"/>
                          </a:rPr>
                          <m:t>−</m:t>
                        </m:r>
                        <m:r>
                          <a:rPr lang="zh-CN" altLang="en-US" sz="2400" b="1" i="1">
                            <a:latin typeface="Cambria Math" panose="02040503050406030204" pitchFamily="18" charset="0"/>
                            <a:ea typeface="微软雅黑" panose="020B0503020204020204" pitchFamily="34" charset="-122"/>
                            <a:cs typeface="Times New Roman" panose="02020603050405020304" pitchFamily="18" charset="0"/>
                          </a:rPr>
                          <m:t>𝜹</m:t>
                        </m:r>
                      </m:den>
                    </m:f>
                    <m:r>
                      <a:rPr lang="en-US" altLang="zh-CN" sz="2400" b="1"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r>
                      <a:rPr lang="en-US" altLang="zh-CN" sz="2400" b="1" i="1">
                        <a:latin typeface="Cambria Math" panose="02040503050406030204" pitchFamily="18" charset="0"/>
                        <a:ea typeface="Cambria Math" panose="02040503050406030204" pitchFamily="18" charset="0"/>
                        <a:cs typeface="Times New Roman" panose="02020603050405020304" pitchFamily="18" charset="0"/>
                      </a:rPr>
                      <m:t>𝟏</m:t>
                    </m:r>
                    <m:r>
                      <a:rPr lang="en-US" altLang="zh-CN" sz="2400" b="1" i="1">
                        <a:latin typeface="Cambria Math" panose="02040503050406030204" pitchFamily="18" charset="0"/>
                        <a:ea typeface="Cambria Math" panose="02040503050406030204" pitchFamily="18" charset="0"/>
                        <a:cs typeface="Times New Roman" panose="02020603050405020304" pitchFamily="18" charset="0"/>
                      </a:rPr>
                      <m:t>−</m:t>
                    </m:r>
                    <m:r>
                      <a:rPr lang="zh-CN" altLang="en-US" sz="2400" b="1" i="1">
                        <a:latin typeface="Cambria Math" panose="02040503050406030204" pitchFamily="18" charset="0"/>
                        <a:ea typeface="微软雅黑" panose="020B0503020204020204" pitchFamily="34" charset="-122"/>
                        <a:cs typeface="Times New Roman" panose="02020603050405020304" pitchFamily="18" charset="0"/>
                      </a:rPr>
                      <m:t>𝜹</m:t>
                    </m:r>
                  </m:oMath>
                </a14:m>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sSub>
                      <m:sSubPr>
                        <m:ctrlPr>
                          <a:rPr lang="en-US" altLang="zh-CN" sz="2400" b="1" i="1">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sz="2400" b="1" i="1">
                            <a:latin typeface="Cambria Math" panose="02040503050406030204" pitchFamily="18" charset="0"/>
                            <a:ea typeface="微软雅黑" panose="020B0503020204020204" pitchFamily="34" charset="-122"/>
                            <a:cs typeface="Times New Roman" panose="02020603050405020304" pitchFamily="18" charset="0"/>
                          </a:rPr>
                          <m:t>𝝎</m:t>
                        </m:r>
                      </m:e>
                      <m:sub>
                        <m:r>
                          <a:rPr lang="en-US" altLang="zh-CN" sz="2400" b="1" i="1" smtClean="0">
                            <a:latin typeface="Cambria Math" panose="02040503050406030204" pitchFamily="18" charset="0"/>
                            <a:ea typeface="微软雅黑" panose="020B0503020204020204" pitchFamily="34" charset="-122"/>
                            <a:cs typeface="Times New Roman" panose="02020603050405020304" pitchFamily="18" charset="0"/>
                          </a:rPr>
                          <m:t>𝟐</m:t>
                        </m:r>
                      </m:sub>
                    </m:sSub>
                    <m:r>
                      <a:rPr lang="en-US" altLang="zh-CN" sz="2400" b="1" i="1">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1" i="1">
                        <a:latin typeface="Cambria Math" panose="02040503050406030204" pitchFamily="18" charset="0"/>
                        <a:ea typeface="微软雅黑" panose="020B0503020204020204" pitchFamily="34" charset="-122"/>
                        <a:cs typeface="Times New Roman" panose="02020603050405020304" pitchFamily="18" charset="0"/>
                      </a:rPr>
                      <m:t>𝒌</m:t>
                    </m:r>
                    <m:r>
                      <a:rPr lang="en-US" altLang="zh-CN" sz="2400" b="1" i="1">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 的权重应为</a:t>
                </a:r>
                <a14:m>
                  <m:oMath xmlns:m="http://schemas.openxmlformats.org/officeDocument/2006/math">
                    <m:f>
                      <m:fPr>
                        <m:type m:val="lin"/>
                        <m:ctrlPr>
                          <a:rPr lang="en-US" altLang="zh-CN" sz="2400" b="1" i="1">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400" b="1" i="1"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1" i="1">
                            <a:latin typeface="Cambria Math" panose="02040503050406030204" pitchFamily="18" charset="0"/>
                            <a:ea typeface="微软雅黑" panose="020B0503020204020204" pitchFamily="34" charset="-122"/>
                            <a:cs typeface="Times New Roman" panose="02020603050405020304" pitchFamily="18" charset="0"/>
                          </a:rPr>
                          <m:t>𝟏</m:t>
                        </m:r>
                      </m:num>
                      <m:den>
                        <m:r>
                          <a:rPr lang="en-US" altLang="zh-CN" sz="2400" b="1" i="1">
                            <a:latin typeface="Cambria Math" panose="02040503050406030204" pitchFamily="18" charset="0"/>
                            <a:ea typeface="Cambria Math" panose="02040503050406030204" pitchFamily="18" charset="0"/>
                            <a:cs typeface="Times New Roman" panose="02020603050405020304" pitchFamily="18" charset="0"/>
                          </a:rPr>
                          <m:t>𝟏</m:t>
                        </m:r>
                        <m:r>
                          <a:rPr lang="en-US" altLang="zh-CN" sz="2400" b="1" i="1">
                            <a:latin typeface="Cambria Math" panose="02040503050406030204" pitchFamily="18" charset="0"/>
                            <a:ea typeface="Cambria Math" panose="02040503050406030204" pitchFamily="18" charset="0"/>
                            <a:cs typeface="Times New Roman" panose="02020603050405020304" pitchFamily="18" charset="0"/>
                          </a:rPr>
                          <m:t>−</m:t>
                        </m:r>
                        <m:r>
                          <a:rPr lang="zh-CN" altLang="en-US" sz="2400" b="1" i="1">
                            <a:latin typeface="Cambria Math" panose="02040503050406030204" pitchFamily="18" charset="0"/>
                            <a:ea typeface="微软雅黑" panose="020B0503020204020204" pitchFamily="34" charset="-122"/>
                            <a:cs typeface="Times New Roman" panose="02020603050405020304" pitchFamily="18" charset="0"/>
                          </a:rPr>
                          <m:t>𝜹</m:t>
                        </m:r>
                      </m:den>
                    </m:f>
                    <m:r>
                      <a:rPr lang="en-US" altLang="zh-CN" sz="2400" b="1" i="1"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1" i="1">
                        <a:latin typeface="Cambria Math" panose="02040503050406030204" pitchFamily="18" charset="0"/>
                        <a:ea typeface="Cambria Math" panose="02040503050406030204" pitchFamily="18" charset="0"/>
                        <a:cs typeface="Times New Roman" panose="02020603050405020304" pitchFamily="18" charset="0"/>
                      </a:rPr>
                      <m:t>÷[</m:t>
                    </m:r>
                    <m:f>
                      <m:fPr>
                        <m:type m:val="lin"/>
                        <m:ctrlPr>
                          <a:rPr lang="zh-CN" altLang="en-US" sz="2400" b="1" i="1">
                            <a:latin typeface="Cambria Math" panose="02040503050406030204" pitchFamily="18" charset="0"/>
                          </a:rPr>
                        </m:ctrlPr>
                      </m:fPr>
                      <m:num>
                        <m:r>
                          <a:rPr lang="en-US" altLang="zh-CN" sz="2400" b="1" i="1">
                            <a:latin typeface="Cambria Math" panose="02040503050406030204" pitchFamily="18" charset="0"/>
                          </a:rPr>
                          <m:t>𝟏</m:t>
                        </m:r>
                      </m:num>
                      <m:den>
                        <m:r>
                          <a:rPr lang="zh-CN" altLang="en-US" sz="2400" b="1" i="1">
                            <a:latin typeface="Cambria Math" panose="02040503050406030204" pitchFamily="18" charset="0"/>
                            <a:ea typeface="微软雅黑" panose="020B0503020204020204" pitchFamily="34" charset="-122"/>
                            <a:cs typeface="Times New Roman" panose="02020603050405020304" pitchFamily="18" charset="0"/>
                          </a:rPr>
                          <m:t>𝜹</m:t>
                        </m:r>
                      </m:den>
                    </m:f>
                    <m:r>
                      <a:rPr lang="en-US" altLang="zh-CN" sz="2400" b="1" i="1">
                        <a:latin typeface="Cambria Math" panose="02040503050406030204" pitchFamily="18" charset="0"/>
                        <a:ea typeface="微软雅黑" panose="020B0503020204020204" pitchFamily="34" charset="-122"/>
                        <a:cs typeface="Times New Roman" panose="02020603050405020304" pitchFamily="18" charset="0"/>
                      </a:rPr>
                      <m:t>+</m:t>
                    </m:r>
                    <m:f>
                      <m:fPr>
                        <m:type m:val="lin"/>
                        <m:ctrlPr>
                          <a:rPr lang="en-US" altLang="zh-CN" sz="2400" b="1" i="1">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400" b="1" i="1">
                            <a:latin typeface="Cambria Math" panose="02040503050406030204" pitchFamily="18" charset="0"/>
                            <a:ea typeface="微软雅黑" panose="020B0503020204020204" pitchFamily="34" charset="-122"/>
                            <a:cs typeface="Times New Roman" panose="02020603050405020304" pitchFamily="18" charset="0"/>
                          </a:rPr>
                          <m:t>𝟏</m:t>
                        </m:r>
                      </m:num>
                      <m:den>
                        <m:r>
                          <a:rPr lang="en-US" altLang="zh-CN" sz="2400" b="1" i="1">
                            <a:latin typeface="Cambria Math" panose="02040503050406030204" pitchFamily="18" charset="0"/>
                            <a:ea typeface="Cambria Math" panose="02040503050406030204" pitchFamily="18" charset="0"/>
                            <a:cs typeface="Times New Roman" panose="02020603050405020304" pitchFamily="18" charset="0"/>
                          </a:rPr>
                          <m:t>𝟏</m:t>
                        </m:r>
                        <m:r>
                          <a:rPr lang="en-US" altLang="zh-CN" sz="2400" b="1" i="1">
                            <a:latin typeface="Cambria Math" panose="02040503050406030204" pitchFamily="18" charset="0"/>
                            <a:ea typeface="Cambria Math" panose="02040503050406030204" pitchFamily="18" charset="0"/>
                            <a:cs typeface="Times New Roman" panose="02020603050405020304" pitchFamily="18" charset="0"/>
                          </a:rPr>
                          <m:t>−</m:t>
                        </m:r>
                        <m:r>
                          <a:rPr lang="zh-CN" altLang="en-US" sz="2400" b="1" i="1">
                            <a:latin typeface="Cambria Math" panose="02040503050406030204" pitchFamily="18" charset="0"/>
                            <a:ea typeface="微软雅黑" panose="020B0503020204020204" pitchFamily="34" charset="-122"/>
                            <a:cs typeface="Times New Roman" panose="02020603050405020304" pitchFamily="18" charset="0"/>
                          </a:rPr>
                          <m:t>𝜹</m:t>
                        </m:r>
                      </m:den>
                    </m:f>
                    <m:r>
                      <a:rPr lang="en-US" altLang="zh-CN" sz="2400" b="1" i="1">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r>
                      <a:rPr lang="zh-CN" altLang="en-US" sz="2400" b="1" i="1">
                        <a:latin typeface="Cambria Math" panose="02040503050406030204" pitchFamily="18" charset="0"/>
                        <a:ea typeface="微软雅黑" panose="020B0503020204020204" pitchFamily="34" charset="-122"/>
                        <a:cs typeface="Times New Roman" panose="02020603050405020304" pitchFamily="18" charset="0"/>
                      </a:rPr>
                      <m:t>𝜹</m:t>
                    </m:r>
                    <m:r>
                      <a:rPr lang="en-US" altLang="zh-CN" sz="2400" b="1" i="0" smtClean="0">
                        <a:latin typeface="Cambria Math" panose="02040503050406030204" pitchFamily="18" charset="0"/>
                        <a:ea typeface="微软雅黑" panose="020B0503020204020204" pitchFamily="34" charset="-122"/>
                        <a:cs typeface="Times New Roman" panose="02020603050405020304" pitchFamily="18" charset="0"/>
                      </a:rPr>
                      <m:t>.</m:t>
                    </m:r>
                  </m:oMath>
                </a14:m>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FAA43BCC-C60C-44E6-A203-C635002B3E8F}"/>
                  </a:ext>
                </a:extLst>
              </p:cNvPr>
              <p:cNvSpPr>
                <a:spLocks noGrp="1" noRot="1" noChangeAspect="1" noMove="1" noResize="1" noEditPoints="1" noAdjustHandles="1" noChangeArrowheads="1" noChangeShapeType="1" noTextEdit="1"/>
              </p:cNvSpPr>
              <p:nvPr>
                <p:ph idx="1"/>
              </p:nvPr>
            </p:nvSpPr>
            <p:spPr>
              <a:xfrm>
                <a:off x="229439" y="1451946"/>
                <a:ext cx="7797868" cy="5406054"/>
              </a:xfrm>
              <a:blipFill>
                <a:blip r:embed="rId4"/>
                <a:stretch>
                  <a:fillRect l="-1251" t="-902" r="-1173" b="-11612"/>
                </a:stretch>
              </a:blipFill>
            </p:spPr>
            <p:txBody>
              <a:bodyPr/>
              <a:lstStyle/>
              <a:p>
                <a:r>
                  <a:rPr lang="zh-CN" altLang="en-US">
                    <a:noFill/>
                  </a:rPr>
                  <a:t> </a:t>
                </a:r>
              </a:p>
            </p:txBody>
          </p:sp>
        </mc:Fallback>
      </mc:AlternateContent>
      <p:graphicFrame>
        <p:nvGraphicFramePr>
          <p:cNvPr id="9" name="对象 8">
            <a:extLst>
              <a:ext uri="{FF2B5EF4-FFF2-40B4-BE49-F238E27FC236}">
                <a16:creationId xmlns:a16="http://schemas.microsoft.com/office/drawing/2014/main" id="{93FFBF4D-4ADF-45BD-9549-257E912570B6}"/>
              </a:ext>
            </a:extLst>
          </p:cNvPr>
          <p:cNvGraphicFramePr>
            <a:graphicFrameLocks noChangeAspect="1"/>
          </p:cNvGraphicFramePr>
          <p:nvPr/>
        </p:nvGraphicFramePr>
        <p:xfrm>
          <a:off x="0" y="457200"/>
          <a:ext cx="114300" cy="204788"/>
        </p:xfrm>
        <a:graphic>
          <a:graphicData uri="http://schemas.openxmlformats.org/presentationml/2006/ole">
            <mc:AlternateContent xmlns:mc="http://schemas.openxmlformats.org/markup-compatibility/2006">
              <mc:Choice xmlns:v="urn:schemas-microsoft-com:vml" Requires="v">
                <p:oleObj spid="_x0000_s48189" r:id="rId5" imgW="114201" imgH="203024" progId="Equation.3">
                  <p:embed/>
                </p:oleObj>
              </mc:Choice>
              <mc:Fallback>
                <p:oleObj r:id="rId5" imgW="114201" imgH="203024" progId="Equation.3">
                  <p:embed/>
                  <p:pic>
                    <p:nvPicPr>
                      <p:cNvPr id="9" name="对象 8">
                        <a:extLst>
                          <a:ext uri="{FF2B5EF4-FFF2-40B4-BE49-F238E27FC236}">
                            <a16:creationId xmlns:a16="http://schemas.microsoft.com/office/drawing/2014/main" id="{93FFBF4D-4ADF-45BD-9549-257E912570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57200"/>
                        <a:ext cx="114300"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a:extLst>
              <a:ext uri="{FF2B5EF4-FFF2-40B4-BE49-F238E27FC236}">
                <a16:creationId xmlns:a16="http://schemas.microsoft.com/office/drawing/2014/main" id="{D247028B-A983-4313-9D04-264BA6EBC0F7}"/>
              </a:ext>
            </a:extLst>
          </p:cNvPr>
          <p:cNvGraphicFramePr>
            <a:graphicFrameLocks noChangeAspect="1"/>
          </p:cNvGraphicFramePr>
          <p:nvPr/>
        </p:nvGraphicFramePr>
        <p:xfrm>
          <a:off x="0" y="457200"/>
          <a:ext cx="114300" cy="204788"/>
        </p:xfrm>
        <a:graphic>
          <a:graphicData uri="http://schemas.openxmlformats.org/presentationml/2006/ole">
            <mc:AlternateContent xmlns:mc="http://schemas.openxmlformats.org/markup-compatibility/2006">
              <mc:Choice xmlns:v="urn:schemas-microsoft-com:vml" Requires="v">
                <p:oleObj spid="_x0000_s48190" r:id="rId7" imgW="114201" imgH="203024" progId="Equation.2">
                  <p:embed/>
                </p:oleObj>
              </mc:Choice>
              <mc:Fallback>
                <p:oleObj r:id="rId7" imgW="114201" imgH="203024" progId="Equation.2">
                  <p:embed/>
                  <p:pic>
                    <p:nvPicPr>
                      <p:cNvPr id="5" name="对象 4">
                        <a:extLst>
                          <a:ext uri="{FF2B5EF4-FFF2-40B4-BE49-F238E27FC236}">
                            <a16:creationId xmlns:a16="http://schemas.microsoft.com/office/drawing/2014/main" id="{D247028B-A983-4313-9D04-264BA6EBC0F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457200"/>
                        <a:ext cx="114300"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2" name="图片 11">
            <a:extLst>
              <a:ext uri="{FF2B5EF4-FFF2-40B4-BE49-F238E27FC236}">
                <a16:creationId xmlns:a16="http://schemas.microsoft.com/office/drawing/2014/main" id="{881392B4-F4A1-45A1-9B41-108DAB1FFAC7}"/>
              </a:ext>
            </a:extLst>
          </p:cNvPr>
          <p:cNvPicPr>
            <a:picLocks noChangeAspect="1"/>
          </p:cNvPicPr>
          <p:nvPr/>
        </p:nvPicPr>
        <p:blipFill>
          <a:blip r:embed="rId9"/>
          <a:stretch>
            <a:fillRect/>
          </a:stretch>
        </p:blipFill>
        <p:spPr>
          <a:xfrm>
            <a:off x="8265886" y="1809976"/>
            <a:ext cx="3857474" cy="4111852"/>
          </a:xfrm>
          <a:prstGeom prst="rect">
            <a:avLst/>
          </a:prstGeom>
        </p:spPr>
      </p:pic>
    </p:spTree>
    <p:extLst>
      <p:ext uri="{BB962C8B-B14F-4D97-AF65-F5344CB8AC3E}">
        <p14:creationId xmlns:p14="http://schemas.microsoft.com/office/powerpoint/2010/main" val="24846227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8A9E2-1718-4A1C-9BBC-6F0D26D4471A}"/>
              </a:ext>
            </a:extLst>
          </p:cNvPr>
          <p:cNvSpPr>
            <a:spLocks noGrp="1"/>
          </p:cNvSpPr>
          <p:nvPr>
            <p:ph type="title"/>
          </p:nvPr>
        </p:nvSpPr>
        <p:spPr>
          <a:xfrm>
            <a:off x="838200" y="183696"/>
            <a:ext cx="10515600" cy="1325563"/>
          </a:xfrm>
        </p:spPr>
        <p:txBody>
          <a:bodyPr>
            <a:normAutofit fontScale="90000"/>
          </a:bodyPr>
          <a:lstStyle/>
          <a:p>
            <a:pPr>
              <a:lnSpc>
                <a:spcPct val="100000"/>
              </a:lnSpc>
            </a:pPr>
            <a:r>
              <a:rPr lang="en-US" altLang="zh-CN" sz="4400" b="1" dirty="0">
                <a:solidFill>
                  <a:srgbClr val="0000FF"/>
                </a:solidFill>
                <a:effectLst/>
                <a:latin typeface="宋体" panose="02010600030101010101" pitchFamily="2" charset="-122"/>
                <a:ea typeface="宋体" panose="02010600030101010101" pitchFamily="2" charset="-122"/>
              </a:rPr>
              <a:t>3.</a:t>
            </a:r>
            <a:r>
              <a:rPr lang="zh-CN" altLang="en-US" sz="4400" b="1" dirty="0">
                <a:solidFill>
                  <a:srgbClr val="0000FF"/>
                </a:solidFill>
                <a:effectLst/>
                <a:latin typeface="黑体" panose="02010609060101010101" pitchFamily="49" charset="-122"/>
                <a:ea typeface="黑体" panose="02010609060101010101" pitchFamily="49" charset="-122"/>
              </a:rPr>
              <a:t>一个新的简化证据理论模型</a:t>
            </a:r>
            <a:br>
              <a:rPr lang="en-US" altLang="zh-CN" sz="4400" b="1" dirty="0">
                <a:solidFill>
                  <a:srgbClr val="0000FF"/>
                </a:solidFill>
                <a:effectLst/>
                <a:latin typeface="黑体" panose="02010609060101010101" pitchFamily="49" charset="-122"/>
                <a:ea typeface="黑体" panose="02010609060101010101" pitchFamily="49" charset="-122"/>
              </a:rPr>
            </a:br>
            <a:r>
              <a:rPr lang="en-US" altLang="zh-CN" sz="4400" b="1" dirty="0">
                <a:solidFill>
                  <a:srgbClr val="0000FF"/>
                </a:solidFill>
                <a:effectLst/>
                <a:latin typeface="黑体" panose="02010609060101010101" pitchFamily="49" charset="-122"/>
                <a:ea typeface="黑体" panose="02010609060101010101" pitchFamily="49" charset="-122"/>
              </a:rPr>
              <a:t>  ——</a:t>
            </a:r>
            <a:r>
              <a:rPr lang="zh-CN" altLang="en-US" sz="4400" b="1" dirty="0">
                <a:solidFill>
                  <a:srgbClr val="0000FF"/>
                </a:solidFill>
                <a:effectLst/>
                <a:latin typeface="黑体" panose="02010609060101010101" pitchFamily="49" charset="-122"/>
                <a:ea typeface="黑体" panose="02010609060101010101" pitchFamily="49" charset="-122"/>
              </a:rPr>
              <a:t>凸函数证据理论模型</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AA43BCC-C60C-44E6-A203-C635002B3E8F}"/>
                  </a:ext>
                </a:extLst>
              </p:cNvPr>
              <p:cNvSpPr>
                <a:spLocks noGrp="1"/>
              </p:cNvSpPr>
              <p:nvPr>
                <p:ph idx="1"/>
              </p:nvPr>
            </p:nvSpPr>
            <p:spPr>
              <a:xfrm>
                <a:off x="229439" y="1451946"/>
                <a:ext cx="11733961" cy="5406054"/>
              </a:xfrm>
            </p:spPr>
            <p:txBody>
              <a:bodyPr>
                <a:noAutofit/>
              </a:bodyPr>
              <a:lstStyle/>
              <a:p>
                <a:pPr marL="0" indent="0">
                  <a:lnSpc>
                    <a:spcPct val="100000"/>
                  </a:lnSpc>
                  <a:spcBef>
                    <a:spcPts val="600"/>
                  </a:spcBef>
                  <a:buNone/>
                </a:pPr>
                <a:r>
                  <a:rPr lang="zh-CN" altLang="en-US"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具有凸函数性质的简化证据理论模型的分析 （</a:t>
                </a:r>
                <a:r>
                  <a:rPr lang="zh-CN" altLang="zh-CN" sz="2400" b="1" kern="100" dirty="0">
                    <a:effectLst/>
                    <a:latin typeface="Times New Roman" panose="02020603050405020304" pitchFamily="18" charset="0"/>
                    <a:ea typeface="黑体" panose="02010609060101010101" pitchFamily="49" charset="-122"/>
                  </a:rPr>
                  <a:t>组合函数的扩展</a:t>
                </a:r>
                <a:r>
                  <a:rPr lang="zh-CN" altLang="en-US"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00000"/>
                  </a:lnSpc>
                  <a:spcBef>
                    <a:spcPts val="600"/>
                  </a:spcBef>
                  <a:buNone/>
                </a:pP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把定义</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6</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中的公式改写为：</a:t>
                </a:r>
              </a:p>
              <a:p>
                <a:pPr marL="0" indent="0" algn="r">
                  <a:lnSpc>
                    <a:spcPct val="100000"/>
                  </a:lnSpc>
                  <a:spcBef>
                    <a:spcPts val="600"/>
                  </a:spcBef>
                  <a:buNone/>
                </a:pPr>
                <a14:m>
                  <m:oMath xmlns:m="http://schemas.openxmlformats.org/officeDocument/2006/math">
                    <m:r>
                      <a:rPr lang="en-US" altLang="zh-CN" sz="2000" b="1" i="1" smtClean="0">
                        <a:latin typeface="Cambria Math" panose="02040503050406030204" pitchFamily="18" charset="0"/>
                        <a:ea typeface="宋体" panose="02010600030101010101" pitchFamily="2" charset="-122"/>
                      </a:rPr>
                      <m:t>𝒇</m:t>
                    </m:r>
                    <m:r>
                      <a:rPr lang="en-US" altLang="zh-CN" sz="2000" b="1" i="1" smtClean="0">
                        <a:latin typeface="Cambria Math" panose="02040503050406030204" pitchFamily="18" charset="0"/>
                        <a:ea typeface="宋体" panose="02010600030101010101" pitchFamily="2" charset="-122"/>
                      </a:rPr>
                      <m:t>(</m:t>
                    </m:r>
                    <m:sSub>
                      <m:sSubPr>
                        <m:ctrlPr>
                          <a:rPr lang="zh-CN" altLang="zh-CN" sz="2000" b="1" i="1">
                            <a:latin typeface="Cambria Math" panose="02040503050406030204" pitchFamily="18" charset="0"/>
                            <a:ea typeface="Cambria Math" panose="02040503050406030204" pitchFamily="18" charset="0"/>
                          </a:rPr>
                        </m:ctrlPr>
                      </m:sSubPr>
                      <m:e>
                        <m:r>
                          <a:rPr lang="en-US" altLang="zh-CN" sz="2000" b="1" i="1">
                            <a:latin typeface="Cambria Math" panose="02040503050406030204" pitchFamily="18" charset="0"/>
                            <a:ea typeface="宋体" panose="02010600030101010101" pitchFamily="2" charset="-122"/>
                          </a:rPr>
                          <m:t>𝝁</m:t>
                        </m:r>
                      </m:e>
                      <m:sub>
                        <m:r>
                          <a:rPr lang="en-US" altLang="zh-CN" sz="2000" b="1" i="1">
                            <a:latin typeface="Cambria Math" panose="02040503050406030204" pitchFamily="18" charset="0"/>
                            <a:ea typeface="宋体" panose="02010600030101010101" pitchFamily="2" charset="-122"/>
                          </a:rPr>
                          <m:t>𝟏</m:t>
                        </m:r>
                      </m:sub>
                    </m:sSub>
                    <m:r>
                      <a:rPr lang="en-US" altLang="zh-CN" sz="2000" b="1" i="1">
                        <a:latin typeface="Cambria Math" panose="02040503050406030204" pitchFamily="18" charset="0"/>
                        <a:ea typeface="宋体" panose="02010600030101010101" pitchFamily="2" charset="-122"/>
                      </a:rPr>
                      <m:t> , </m:t>
                    </m:r>
                    <m:sSub>
                      <m:sSubPr>
                        <m:ctrlPr>
                          <a:rPr lang="zh-CN" altLang="zh-CN" sz="2000" b="1" i="1">
                            <a:latin typeface="Cambria Math" panose="02040503050406030204" pitchFamily="18" charset="0"/>
                            <a:ea typeface="Cambria Math" panose="02040503050406030204" pitchFamily="18" charset="0"/>
                          </a:rPr>
                        </m:ctrlPr>
                      </m:sSubPr>
                      <m:e>
                        <m:r>
                          <a:rPr lang="en-US" altLang="zh-CN" sz="2000" b="1" i="1">
                            <a:latin typeface="Cambria Math" panose="02040503050406030204" pitchFamily="18" charset="0"/>
                            <a:ea typeface="宋体" panose="02010600030101010101" pitchFamily="2" charset="-122"/>
                          </a:rPr>
                          <m:t>𝝁</m:t>
                        </m:r>
                      </m:e>
                      <m:sub>
                        <m:r>
                          <a:rPr lang="en-US" altLang="zh-CN" sz="2000" b="1" i="1">
                            <a:latin typeface="Cambria Math" panose="02040503050406030204" pitchFamily="18" charset="0"/>
                            <a:ea typeface="宋体" panose="02010600030101010101" pitchFamily="2" charset="-122"/>
                          </a:rPr>
                          <m:t>𝟐</m:t>
                        </m:r>
                      </m:sub>
                    </m:sSub>
                    <m:r>
                      <a:rPr lang="en-US" altLang="zh-CN" sz="2000" b="1" i="1">
                        <a:latin typeface="Cambria Math" panose="02040503050406030204" pitchFamily="18" charset="0"/>
                        <a:ea typeface="宋体" panose="02010600030101010101" pitchFamily="2" charset="-122"/>
                      </a:rPr>
                      <m:t>)(</m:t>
                    </m:r>
                    <m:sSub>
                      <m:sSubPr>
                        <m:ctrlPr>
                          <a:rPr lang="zh-CN" altLang="zh-CN" sz="2000" b="1" i="1">
                            <a:latin typeface="Cambria Math" panose="02040503050406030204" pitchFamily="18" charset="0"/>
                            <a:ea typeface="Cambria Math" panose="02040503050406030204" pitchFamily="18" charset="0"/>
                          </a:rPr>
                        </m:ctrlPr>
                      </m:sSubPr>
                      <m:e>
                        <m:r>
                          <a:rPr lang="en-US" altLang="zh-CN" sz="2000" b="1" i="1">
                            <a:latin typeface="Cambria Math" panose="02040503050406030204" pitchFamily="18" charset="0"/>
                            <a:ea typeface="宋体" panose="02010600030101010101" pitchFamily="2" charset="-122"/>
                          </a:rPr>
                          <m:t>𝒔</m:t>
                        </m:r>
                      </m:e>
                      <m:sub>
                        <m:r>
                          <a:rPr lang="en-US" altLang="zh-CN" sz="2000" b="1" i="1">
                            <a:latin typeface="Cambria Math" panose="02040503050406030204" pitchFamily="18" charset="0"/>
                            <a:ea typeface="宋体" panose="02010600030101010101" pitchFamily="2" charset="-122"/>
                          </a:rPr>
                          <m:t>𝒊</m:t>
                        </m:r>
                      </m:sub>
                    </m:sSub>
                    <m:r>
                      <a:rPr lang="en-US" altLang="zh-CN" sz="2000" b="1" i="1" smtClean="0">
                        <a:latin typeface="Cambria Math" panose="02040503050406030204" pitchFamily="18" charset="0"/>
                        <a:ea typeface="宋体" panose="02010600030101010101" pitchFamily="2" charset="-122"/>
                      </a:rPr>
                      <m:t>)</m:t>
                    </m:r>
                    <m:r>
                      <a:rPr lang="en-US" altLang="zh-CN" sz="2000" b="1" i="1">
                        <a:latin typeface="Cambria Math" panose="02040503050406030204" pitchFamily="18" charset="0"/>
                        <a:ea typeface="宋体" panose="02010600030101010101" pitchFamily="2" charset="-122"/>
                      </a:rPr>
                      <m:t>=</m:t>
                    </m:r>
                    <m:d>
                      <m:dPr>
                        <m:begChr m:val="{"/>
                        <m:endChr m:val=""/>
                        <m:ctrlPr>
                          <a:rPr lang="zh-CN" altLang="zh-CN" sz="2000" b="1" i="1">
                            <a:effectLst/>
                            <a:latin typeface="Cambria Math" panose="02040503050406030204" pitchFamily="18" charset="0"/>
                            <a:ea typeface="Cambria Math" panose="02040503050406030204" pitchFamily="18" charset="0"/>
                          </a:rPr>
                        </m:ctrlPr>
                      </m:dPr>
                      <m:e>
                        <m:m>
                          <m:mPr>
                            <m:mcs>
                              <m:mc>
                                <m:mcPr>
                                  <m:count m:val="1"/>
                                  <m:mcJc m:val="center"/>
                                </m:mcPr>
                              </m:mc>
                            </m:mcs>
                            <m:ctrlPr>
                              <a:rPr lang="zh-CN" altLang="zh-CN" sz="2000" b="1" i="1">
                                <a:effectLst/>
                                <a:latin typeface="Cambria Math" panose="02040503050406030204" pitchFamily="18" charset="0"/>
                                <a:ea typeface="Cambria Math" panose="02040503050406030204" pitchFamily="18" charset="0"/>
                              </a:rPr>
                            </m:ctrlPr>
                          </m:mPr>
                          <m:mr>
                            <m:e>
                              <m:nary>
                                <m:naryPr>
                                  <m:chr m:val="∑"/>
                                  <m:supHide m:val="on"/>
                                  <m:ctrlPr>
                                    <a:rPr lang="zh-CN" altLang="zh-CN" sz="2000" b="1" i="1">
                                      <a:effectLst/>
                                      <a:latin typeface="Cambria Math" panose="02040503050406030204" pitchFamily="18" charset="0"/>
                                      <a:ea typeface="Cambria Math" panose="02040503050406030204" pitchFamily="18" charset="0"/>
                                    </a:rPr>
                                  </m:ctrlPr>
                                </m:naryPr>
                                <m:sub>
                                  <m:r>
                                    <a:rPr lang="en-US" altLang="zh-CN" sz="2000" b="1" i="1">
                                      <a:effectLst/>
                                      <a:latin typeface="Cambria Math" panose="02040503050406030204" pitchFamily="18" charset="0"/>
                                      <a:ea typeface="宋体" panose="02010600030101010101" pitchFamily="2" charset="-122"/>
                                    </a:rPr>
                                    <m:t>𝟏</m:t>
                                  </m:r>
                                  <m:r>
                                    <a:rPr lang="en-US" altLang="zh-CN" sz="2000" b="1" i="1">
                                      <a:effectLst/>
                                      <a:latin typeface="Cambria Math" panose="02040503050406030204" pitchFamily="18" charset="0"/>
                                      <a:ea typeface="宋体" panose="02010600030101010101" pitchFamily="2" charset="-122"/>
                                    </a:rPr>
                                    <m:t>≤</m:t>
                                  </m:r>
                                  <m:r>
                                    <a:rPr lang="en-US" altLang="zh-CN" sz="2000" b="1" i="1">
                                      <a:effectLst/>
                                      <a:latin typeface="Cambria Math" panose="02040503050406030204" pitchFamily="18" charset="0"/>
                                      <a:ea typeface="宋体" panose="02010600030101010101" pitchFamily="2" charset="-122"/>
                                    </a:rPr>
                                    <m:t>𝒌</m:t>
                                  </m:r>
                                  <m:r>
                                    <a:rPr lang="en-US" altLang="zh-CN" sz="2000" b="1" i="1">
                                      <a:effectLst/>
                                      <a:latin typeface="Cambria Math" panose="02040503050406030204" pitchFamily="18" charset="0"/>
                                      <a:ea typeface="宋体" panose="02010600030101010101" pitchFamily="2" charset="-122"/>
                                    </a:rPr>
                                    <m:t>≤</m:t>
                                  </m:r>
                                  <m:r>
                                    <a:rPr lang="en-US" altLang="zh-CN" sz="2000" b="1" i="1">
                                      <a:effectLst/>
                                      <a:latin typeface="Cambria Math" panose="02040503050406030204" pitchFamily="18" charset="0"/>
                                      <a:ea typeface="宋体" panose="02010600030101010101" pitchFamily="2" charset="-122"/>
                                    </a:rPr>
                                    <m:t>𝒊</m:t>
                                  </m:r>
                                </m:sub>
                                <m:sup/>
                                <m:e>
                                  <m:d>
                                    <m:dPr>
                                      <m:begChr m:val="{"/>
                                      <m:endChr m:val="}"/>
                                      <m:ctrlPr>
                                        <a:rPr lang="zh-CN" altLang="zh-CN" sz="2000" b="1" i="1">
                                          <a:effectLst/>
                                          <a:latin typeface="Cambria Math" panose="02040503050406030204" pitchFamily="18" charset="0"/>
                                          <a:ea typeface="Cambria Math" panose="02040503050406030204" pitchFamily="18" charset="0"/>
                                        </a:rPr>
                                      </m:ctrlPr>
                                    </m:dPr>
                                    <m:e>
                                      <m:sSub>
                                        <m:sSubPr>
                                          <m:ctrlPr>
                                            <a:rPr lang="zh-CN" altLang="zh-CN" sz="2000" b="1" i="1">
                                              <a:effectLst/>
                                              <a:latin typeface="Cambria Math" panose="02040503050406030204" pitchFamily="18" charset="0"/>
                                              <a:ea typeface="Cambria Math" panose="02040503050406030204" pitchFamily="18" charset="0"/>
                                            </a:rPr>
                                          </m:ctrlPr>
                                        </m:sSubPr>
                                        <m:e>
                                          <m:sSub>
                                            <m:sSubPr>
                                              <m:ctrlPr>
                                                <a:rPr lang="zh-CN" altLang="en-US"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r>
                                            <a:rPr lang="en-US" altLang="zh-CN" sz="2000" b="1" i="1">
                                              <a:effectLst/>
                                              <a:latin typeface="Cambria Math" panose="02040503050406030204" pitchFamily="18" charset="0"/>
                                              <a:ea typeface="宋体" panose="02010600030101010101" pitchFamily="2" charset="-122"/>
                                            </a:rPr>
                                            <m:t>𝝁</m:t>
                                          </m:r>
                                        </m:e>
                                        <m:sub>
                                          <m:r>
                                            <a:rPr lang="en-US" altLang="zh-CN" sz="2000" b="1" i="1">
                                              <a:effectLst/>
                                              <a:latin typeface="Cambria Math" panose="02040503050406030204" pitchFamily="18" charset="0"/>
                                              <a:ea typeface="宋体" panose="02010600030101010101" pitchFamily="2" charset="-122"/>
                                            </a:rPr>
                                            <m:t>𝟏</m:t>
                                          </m:r>
                                        </m:sub>
                                      </m:sSub>
                                      <m:r>
                                        <a:rPr lang="en-US" altLang="zh-CN" sz="2000" b="1" i="1">
                                          <a:effectLst/>
                                          <a:latin typeface="Cambria Math" panose="02040503050406030204" pitchFamily="18" charset="0"/>
                                          <a:ea typeface="宋体" panose="02010600030101010101" pitchFamily="2" charset="-122"/>
                                        </a:rPr>
                                        <m:t>(</m:t>
                                      </m:r>
                                      <m:sSub>
                                        <m:sSubPr>
                                          <m:ctrlPr>
                                            <a:rPr lang="zh-CN" altLang="zh-CN" sz="2000" b="1" i="1">
                                              <a:effectLst/>
                                              <a:latin typeface="Cambria Math" panose="02040503050406030204" pitchFamily="18" charset="0"/>
                                              <a:ea typeface="Cambria Math" panose="02040503050406030204" pitchFamily="18" charset="0"/>
                                            </a:rPr>
                                          </m:ctrlPr>
                                        </m:sSubPr>
                                        <m:e>
                                          <m:r>
                                            <a:rPr lang="en-US" altLang="zh-CN" sz="2000" b="1" i="1">
                                              <a:effectLst/>
                                              <a:latin typeface="Cambria Math" panose="02040503050406030204" pitchFamily="18" charset="0"/>
                                              <a:ea typeface="宋体" panose="02010600030101010101" pitchFamily="2" charset="-122"/>
                                            </a:rPr>
                                            <m:t>𝒔</m:t>
                                          </m:r>
                                        </m:e>
                                        <m:sub>
                                          <m:r>
                                            <a:rPr lang="en-US" altLang="zh-CN" sz="2000" b="1" i="1">
                                              <a:effectLst/>
                                              <a:latin typeface="Cambria Math" panose="02040503050406030204" pitchFamily="18" charset="0"/>
                                              <a:ea typeface="宋体" panose="02010600030101010101" pitchFamily="2" charset="-122"/>
                                            </a:rPr>
                                            <m:t>𝒌</m:t>
                                          </m:r>
                                        </m:sub>
                                      </m:sSub>
                                      <m:r>
                                        <a:rPr lang="en-US" altLang="zh-CN" sz="2000" b="1" i="1">
                                          <a:effectLst/>
                                          <a:latin typeface="Cambria Math" panose="02040503050406030204" pitchFamily="18" charset="0"/>
                                          <a:ea typeface="宋体" panose="02010600030101010101" pitchFamily="2" charset="-122"/>
                                        </a:rPr>
                                        <m:t>)[</m:t>
                                      </m:r>
                                      <m:r>
                                        <a:rPr lang="en-US" altLang="zh-CN" sz="2000" b="1" i="1">
                                          <a:effectLst/>
                                          <a:latin typeface="Cambria Math" panose="02040503050406030204" pitchFamily="18" charset="0"/>
                                          <a:ea typeface="宋体" panose="02010600030101010101" pitchFamily="2" charset="-122"/>
                                        </a:rPr>
                                        <m:t>𝟏</m:t>
                                      </m:r>
                                      <m:r>
                                        <a:rPr lang="en-US" altLang="zh-CN" sz="2000" b="1" i="1">
                                          <a:effectLst/>
                                          <a:latin typeface="Cambria Math" panose="02040503050406030204" pitchFamily="18" charset="0"/>
                                          <a:ea typeface="宋体" panose="02010600030101010101" pitchFamily="2" charset="-122"/>
                                        </a:rPr>
                                        <m:t>+</m:t>
                                      </m:r>
                                      <m:sSub>
                                        <m:sSubPr>
                                          <m:ctrlPr>
                                            <a:rPr lang="zh-CN" altLang="zh-CN" sz="2000" b="1" i="1">
                                              <a:effectLst/>
                                              <a:latin typeface="Cambria Math" panose="02040503050406030204" pitchFamily="18" charset="0"/>
                                              <a:ea typeface="Cambria Math" panose="02040503050406030204" pitchFamily="18" charset="0"/>
                                            </a:rPr>
                                          </m:ctrlPr>
                                        </m:sSubPr>
                                        <m:e>
                                          <m:r>
                                            <a:rPr lang="en-US" altLang="zh-CN" sz="2000" b="1" i="1">
                                              <a:effectLst/>
                                              <a:latin typeface="Cambria Math" panose="02040503050406030204" pitchFamily="18" charset="0"/>
                                              <a:ea typeface="宋体" panose="02010600030101010101" pitchFamily="2" charset="-122"/>
                                            </a:rPr>
                                            <m:t>𝝁</m:t>
                                          </m:r>
                                        </m:e>
                                        <m:sub>
                                          <m:r>
                                            <a:rPr lang="en-US" altLang="zh-CN" sz="2000" b="1" i="1">
                                              <a:effectLst/>
                                              <a:latin typeface="Cambria Math" panose="02040503050406030204" pitchFamily="18" charset="0"/>
                                              <a:ea typeface="宋体" panose="02010600030101010101" pitchFamily="2" charset="-122"/>
                                            </a:rPr>
                                            <m:t>𝟏</m:t>
                                          </m:r>
                                        </m:sub>
                                      </m:sSub>
                                      <m:r>
                                        <a:rPr lang="en-US" altLang="zh-CN" sz="2000" b="1" i="1">
                                          <a:effectLst/>
                                          <a:latin typeface="Cambria Math" panose="02040503050406030204" pitchFamily="18" charset="0"/>
                                          <a:ea typeface="宋体" panose="02010600030101010101" pitchFamily="2" charset="-122"/>
                                        </a:rPr>
                                        <m:t>(</m:t>
                                      </m:r>
                                      <m:bar>
                                        <m:barPr>
                                          <m:pos m:val="top"/>
                                          <m:ctrlPr>
                                            <a:rPr lang="zh-CN" altLang="zh-CN" sz="2000" b="1" i="1">
                                              <a:effectLst/>
                                              <a:latin typeface="Cambria Math" panose="02040503050406030204" pitchFamily="18" charset="0"/>
                                              <a:ea typeface="Cambria Math" panose="02040503050406030204" pitchFamily="18" charset="0"/>
                                            </a:rPr>
                                          </m:ctrlPr>
                                        </m:barPr>
                                        <m:e>
                                          <m:r>
                                            <a:rPr lang="en-US" altLang="zh-CN" sz="2000" b="1" i="1">
                                              <a:effectLst/>
                                              <a:latin typeface="Cambria Math" panose="02040503050406030204" pitchFamily="18" charset="0"/>
                                              <a:ea typeface="宋体" panose="02010600030101010101" pitchFamily="2" charset="-122"/>
                                            </a:rPr>
                                            <m:t>𝑺</m:t>
                                          </m:r>
                                        </m:e>
                                      </m:bar>
                                      <m:r>
                                        <a:rPr lang="en-US" altLang="zh-CN" sz="2000" b="1" i="1">
                                          <a:effectLst/>
                                          <a:latin typeface="Cambria Math" panose="02040503050406030204" pitchFamily="18" charset="0"/>
                                          <a:ea typeface="宋体" panose="02010600030101010101" pitchFamily="2" charset="-122"/>
                                        </a:rPr>
                                        <m:t>)]+</m:t>
                                      </m:r>
                                      <m:sSub>
                                        <m:sSubPr>
                                          <m:ctrlPr>
                                            <a:rPr lang="zh-CN" altLang="zh-CN" sz="2000" b="1" i="1">
                                              <a:effectLst/>
                                              <a:latin typeface="Cambria Math" panose="02040503050406030204" pitchFamily="18" charset="0"/>
                                              <a:ea typeface="Cambria Math" panose="02040503050406030204" pitchFamily="18" charset="0"/>
                                            </a:rPr>
                                          </m:ctrlPr>
                                        </m:sSubPr>
                                        <m:e>
                                          <m:sSub>
                                            <m:sSubPr>
                                              <m:ctrlPr>
                                                <a:rPr lang="zh-CN" altLang="en-US"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r>
                                            <a:rPr lang="en-US" altLang="zh-CN" sz="2000" b="1" i="1">
                                              <a:effectLst/>
                                              <a:latin typeface="Cambria Math" panose="02040503050406030204" pitchFamily="18" charset="0"/>
                                              <a:ea typeface="宋体" panose="02010600030101010101" pitchFamily="2" charset="-122"/>
                                            </a:rPr>
                                            <m:t>𝝁</m:t>
                                          </m:r>
                                        </m:e>
                                        <m:sub>
                                          <m:r>
                                            <a:rPr lang="en-US" altLang="zh-CN" sz="2000" b="1" i="1">
                                              <a:effectLst/>
                                              <a:latin typeface="Cambria Math" panose="02040503050406030204" pitchFamily="18" charset="0"/>
                                              <a:ea typeface="宋体" panose="02010600030101010101" pitchFamily="2" charset="-122"/>
                                            </a:rPr>
                                            <m:t>𝟐</m:t>
                                          </m:r>
                                        </m:sub>
                                      </m:sSub>
                                      <m:r>
                                        <a:rPr lang="en-US" altLang="zh-CN" sz="2000" b="1" i="1">
                                          <a:effectLst/>
                                          <a:latin typeface="Cambria Math" panose="02040503050406030204" pitchFamily="18" charset="0"/>
                                          <a:ea typeface="宋体" panose="02010600030101010101" pitchFamily="2" charset="-122"/>
                                        </a:rPr>
                                        <m:t>(</m:t>
                                      </m:r>
                                      <m:sSub>
                                        <m:sSubPr>
                                          <m:ctrlPr>
                                            <a:rPr lang="zh-CN" altLang="zh-CN" sz="2000" b="1" i="1">
                                              <a:effectLst/>
                                              <a:latin typeface="Cambria Math" panose="02040503050406030204" pitchFamily="18" charset="0"/>
                                              <a:ea typeface="Cambria Math" panose="02040503050406030204" pitchFamily="18" charset="0"/>
                                            </a:rPr>
                                          </m:ctrlPr>
                                        </m:sSubPr>
                                        <m:e>
                                          <m:r>
                                            <a:rPr lang="en-US" altLang="zh-CN" sz="2000" b="1" i="1">
                                              <a:effectLst/>
                                              <a:latin typeface="Cambria Math" panose="02040503050406030204" pitchFamily="18" charset="0"/>
                                              <a:ea typeface="宋体" panose="02010600030101010101" pitchFamily="2" charset="-122"/>
                                            </a:rPr>
                                            <m:t>𝒔</m:t>
                                          </m:r>
                                        </m:e>
                                        <m:sub>
                                          <m:r>
                                            <a:rPr lang="en-US" altLang="zh-CN" sz="2000" b="1" i="1">
                                              <a:effectLst/>
                                              <a:latin typeface="Cambria Math" panose="02040503050406030204" pitchFamily="18" charset="0"/>
                                              <a:ea typeface="宋体" panose="02010600030101010101" pitchFamily="2" charset="-122"/>
                                            </a:rPr>
                                            <m:t>𝒌</m:t>
                                          </m:r>
                                        </m:sub>
                                      </m:sSub>
                                      <m:r>
                                        <a:rPr lang="en-US" altLang="zh-CN" sz="2000" b="1" i="1">
                                          <a:effectLst/>
                                          <a:latin typeface="Cambria Math" panose="02040503050406030204" pitchFamily="18" charset="0"/>
                                          <a:ea typeface="宋体" panose="02010600030101010101" pitchFamily="2" charset="-122"/>
                                        </a:rPr>
                                        <m:t>)[</m:t>
                                      </m:r>
                                      <m:r>
                                        <a:rPr lang="en-US" altLang="zh-CN" sz="2000" b="1" i="1">
                                          <a:effectLst/>
                                          <a:latin typeface="Cambria Math" panose="02040503050406030204" pitchFamily="18" charset="0"/>
                                          <a:ea typeface="宋体" panose="02010600030101010101" pitchFamily="2" charset="-122"/>
                                        </a:rPr>
                                        <m:t>𝟏</m:t>
                                      </m:r>
                                      <m:r>
                                        <a:rPr lang="en-US" altLang="zh-CN" sz="2000" b="1" i="1">
                                          <a:effectLst/>
                                          <a:latin typeface="Cambria Math" panose="02040503050406030204" pitchFamily="18" charset="0"/>
                                          <a:ea typeface="宋体" panose="02010600030101010101" pitchFamily="2" charset="-122"/>
                                        </a:rPr>
                                        <m:t>+</m:t>
                                      </m:r>
                                      <m:sSub>
                                        <m:sSubPr>
                                          <m:ctrlPr>
                                            <a:rPr lang="zh-CN" altLang="zh-CN" sz="2000" b="1" i="1">
                                              <a:effectLst/>
                                              <a:latin typeface="Cambria Math" panose="02040503050406030204" pitchFamily="18" charset="0"/>
                                              <a:ea typeface="Cambria Math" panose="02040503050406030204" pitchFamily="18" charset="0"/>
                                            </a:rPr>
                                          </m:ctrlPr>
                                        </m:sSubPr>
                                        <m:e>
                                          <m:r>
                                            <a:rPr lang="en-US" altLang="zh-CN" sz="2000" b="1" i="1">
                                              <a:effectLst/>
                                              <a:latin typeface="Cambria Math" panose="02040503050406030204" pitchFamily="18" charset="0"/>
                                              <a:ea typeface="宋体" panose="02010600030101010101" pitchFamily="2" charset="-122"/>
                                            </a:rPr>
                                            <m:t>𝝁</m:t>
                                          </m:r>
                                        </m:e>
                                        <m:sub>
                                          <m:r>
                                            <a:rPr lang="en-US" altLang="zh-CN" sz="2000" b="1" i="1">
                                              <a:effectLst/>
                                              <a:latin typeface="Cambria Math" panose="02040503050406030204" pitchFamily="18" charset="0"/>
                                              <a:ea typeface="宋体" panose="02010600030101010101" pitchFamily="2" charset="-122"/>
                                            </a:rPr>
                                            <m:t>𝟐</m:t>
                                          </m:r>
                                        </m:sub>
                                      </m:sSub>
                                      <m:r>
                                        <a:rPr lang="en-US" altLang="zh-CN" sz="2000" b="1" i="1">
                                          <a:effectLst/>
                                          <a:latin typeface="Cambria Math" panose="02040503050406030204" pitchFamily="18" charset="0"/>
                                          <a:ea typeface="宋体" panose="02010600030101010101" pitchFamily="2" charset="-122"/>
                                        </a:rPr>
                                        <m:t>(</m:t>
                                      </m:r>
                                      <m:bar>
                                        <m:barPr>
                                          <m:pos m:val="top"/>
                                          <m:ctrlPr>
                                            <a:rPr lang="zh-CN" altLang="zh-CN" sz="2000" b="1" i="1">
                                              <a:effectLst/>
                                              <a:latin typeface="Cambria Math" panose="02040503050406030204" pitchFamily="18" charset="0"/>
                                              <a:ea typeface="Cambria Math" panose="02040503050406030204" pitchFamily="18" charset="0"/>
                                            </a:rPr>
                                          </m:ctrlPr>
                                        </m:barPr>
                                        <m:e>
                                          <m:r>
                                            <a:rPr lang="en-US" altLang="zh-CN" sz="2000" b="1" i="1">
                                              <a:effectLst/>
                                              <a:latin typeface="Cambria Math" panose="02040503050406030204" pitchFamily="18" charset="0"/>
                                              <a:ea typeface="宋体" panose="02010600030101010101" pitchFamily="2" charset="-122"/>
                                            </a:rPr>
                                            <m:t>𝑺</m:t>
                                          </m:r>
                                        </m:e>
                                      </m:bar>
                                      <m:r>
                                        <a:rPr lang="en-US" altLang="zh-CN" sz="2000" b="1" i="1">
                                          <a:effectLst/>
                                          <a:latin typeface="Cambria Math" panose="02040503050406030204" pitchFamily="18" charset="0"/>
                                          <a:ea typeface="宋体" panose="02010600030101010101" pitchFamily="2" charset="-122"/>
                                        </a:rPr>
                                        <m:t>)]</m:t>
                                      </m:r>
                                    </m:e>
                                  </m:d>
                                  <m:r>
                                    <a:rPr lang="en-US" altLang="zh-CN" sz="2000" b="1" i="1">
                                      <a:effectLst/>
                                      <a:latin typeface="Cambria Math" panose="02040503050406030204" pitchFamily="18" charset="0"/>
                                      <a:ea typeface="宋体" panose="02010600030101010101" pitchFamily="2" charset="-122"/>
                                    </a:rPr>
                                    <m:t>/(</m:t>
                                  </m:r>
                                  <m:r>
                                    <a:rPr lang="en-US" altLang="zh-CN" sz="2000" b="1" i="1">
                                      <a:effectLst/>
                                      <a:latin typeface="Cambria Math" panose="02040503050406030204" pitchFamily="18" charset="0"/>
                                      <a:ea typeface="宋体" panose="02010600030101010101" pitchFamily="2" charset="-122"/>
                                    </a:rPr>
                                    <m:t>𝒈</m:t>
                                  </m:r>
                                  <m:r>
                                    <a:rPr lang="en-US" altLang="zh-CN" sz="2000" b="1" i="1">
                                      <a:effectLst/>
                                      <a:latin typeface="Cambria Math" panose="02040503050406030204" pitchFamily="18" charset="0"/>
                                      <a:ea typeface="宋体" panose="02010600030101010101" pitchFamily="2" charset="-122"/>
                                    </a:rPr>
                                    <m:t>−</m:t>
                                  </m:r>
                                  <m:r>
                                    <a:rPr lang="en-US" altLang="zh-CN" sz="2000" b="1" i="1">
                                      <a:effectLst/>
                                      <a:latin typeface="Cambria Math" panose="02040503050406030204" pitchFamily="18" charset="0"/>
                                      <a:ea typeface="宋体" panose="02010600030101010101" pitchFamily="2" charset="-122"/>
                                    </a:rPr>
                                    <m:t>𝒌</m:t>
                                  </m:r>
                                  <m:r>
                                    <a:rPr lang="en-US" altLang="zh-CN" sz="2000" b="1" i="1">
                                      <a:effectLst/>
                                      <a:latin typeface="Cambria Math" panose="02040503050406030204" pitchFamily="18" charset="0"/>
                                      <a:ea typeface="宋体" panose="02010600030101010101" pitchFamily="2" charset="-122"/>
                                    </a:rPr>
                                    <m:t>+</m:t>
                                  </m:r>
                                  <m:r>
                                    <a:rPr lang="en-US" altLang="zh-CN" sz="2000" b="1" i="1">
                                      <a:effectLst/>
                                      <a:latin typeface="Cambria Math" panose="02040503050406030204" pitchFamily="18" charset="0"/>
                                      <a:ea typeface="宋体" panose="02010600030101010101" pitchFamily="2" charset="-122"/>
                                    </a:rPr>
                                    <m:t>𝟏</m:t>
                                  </m:r>
                                  <m:r>
                                    <a:rPr lang="en-US" altLang="zh-CN" sz="2000" b="1" i="1">
                                      <a:effectLst/>
                                      <a:latin typeface="Cambria Math" panose="02040503050406030204" pitchFamily="18" charset="0"/>
                                      <a:ea typeface="宋体" panose="02010600030101010101" pitchFamily="2" charset="-122"/>
                                    </a:rPr>
                                    <m:t>)  </m:t>
                                  </m:r>
                                  <m:r>
                                    <a:rPr lang="zh-CN" altLang="zh-CN" sz="2000" b="1" i="1">
                                      <a:effectLst/>
                                      <a:latin typeface="Cambria Math" panose="02040503050406030204" pitchFamily="18" charset="0"/>
                                      <a:ea typeface="宋体" panose="02010600030101010101" pitchFamily="2" charset="-122"/>
                                    </a:rPr>
                                    <m:t>当</m:t>
                                  </m:r>
                                  <m:r>
                                    <a:rPr lang="en-US" altLang="zh-CN" sz="2000" b="1" i="1">
                                      <a:effectLst/>
                                      <a:latin typeface="Cambria Math" panose="02040503050406030204" pitchFamily="18" charset="0"/>
                                      <a:ea typeface="宋体" panose="02010600030101010101" pitchFamily="2" charset="-122"/>
                                    </a:rPr>
                                    <m:t> </m:t>
                                  </m:r>
                                  <m:r>
                                    <a:rPr lang="en-US" altLang="zh-CN" sz="2000" b="1" i="1">
                                      <a:effectLst/>
                                      <a:latin typeface="Cambria Math" panose="02040503050406030204" pitchFamily="18" charset="0"/>
                                      <a:ea typeface="宋体" panose="02010600030101010101" pitchFamily="2" charset="-122"/>
                                    </a:rPr>
                                    <m:t>𝒊</m:t>
                                  </m:r>
                                  <m:r>
                                    <a:rPr lang="en-US" altLang="zh-CN" sz="2000" b="1" i="1">
                                      <a:effectLst/>
                                      <a:latin typeface="Cambria Math" panose="02040503050406030204" pitchFamily="18" charset="0"/>
                                      <a:ea typeface="宋体" panose="02010600030101010101" pitchFamily="2" charset="-122"/>
                                    </a:rPr>
                                    <m:t>&lt;</m:t>
                                  </m:r>
                                  <m:r>
                                    <a:rPr lang="en-US" altLang="zh-CN" sz="2000" b="1" i="1">
                                      <a:effectLst/>
                                      <a:latin typeface="Cambria Math" panose="02040503050406030204" pitchFamily="18" charset="0"/>
                                      <a:ea typeface="宋体" panose="02010600030101010101" pitchFamily="2" charset="-122"/>
                                    </a:rPr>
                                    <m:t>𝒈</m:t>
                                  </m:r>
                                </m:e>
                              </m:nary>
                            </m:e>
                          </m:mr>
                          <m:mr>
                            <m:e>
                              <m:nary>
                                <m:naryPr>
                                  <m:chr m:val="∑"/>
                                  <m:supHide m:val="on"/>
                                  <m:ctrlPr>
                                    <a:rPr lang="zh-CN" altLang="zh-CN" sz="2000" b="1" i="1">
                                      <a:effectLst/>
                                      <a:latin typeface="Cambria Math" panose="02040503050406030204" pitchFamily="18" charset="0"/>
                                      <a:ea typeface="Cambria Math" panose="02040503050406030204" pitchFamily="18" charset="0"/>
                                    </a:rPr>
                                  </m:ctrlPr>
                                </m:naryPr>
                                <m:sub>
                                  <m:r>
                                    <a:rPr lang="en-US" altLang="zh-CN" sz="2000" b="1" i="1">
                                      <a:effectLst/>
                                      <a:latin typeface="Cambria Math" panose="02040503050406030204" pitchFamily="18" charset="0"/>
                                      <a:ea typeface="宋体" panose="02010600030101010101" pitchFamily="2" charset="-122"/>
                                    </a:rPr>
                                    <m:t>𝟏</m:t>
                                  </m:r>
                                  <m:r>
                                    <a:rPr lang="en-US" altLang="zh-CN" sz="2000" b="1" i="1">
                                      <a:effectLst/>
                                      <a:latin typeface="Cambria Math" panose="02040503050406030204" pitchFamily="18" charset="0"/>
                                      <a:ea typeface="宋体" panose="02010600030101010101" pitchFamily="2" charset="-122"/>
                                    </a:rPr>
                                    <m:t>≤</m:t>
                                  </m:r>
                                  <m:r>
                                    <a:rPr lang="en-US" altLang="zh-CN" sz="2000" b="1" i="1">
                                      <a:effectLst/>
                                      <a:latin typeface="Cambria Math" panose="02040503050406030204" pitchFamily="18" charset="0"/>
                                      <a:ea typeface="宋体" panose="02010600030101010101" pitchFamily="2" charset="-122"/>
                                    </a:rPr>
                                    <m:t>𝒌</m:t>
                                  </m:r>
                                  <m:r>
                                    <a:rPr lang="en-US" altLang="zh-CN" sz="2000" b="1" i="1">
                                      <a:effectLst/>
                                      <a:latin typeface="Cambria Math" panose="02040503050406030204" pitchFamily="18" charset="0"/>
                                      <a:ea typeface="宋体" panose="02010600030101010101" pitchFamily="2" charset="-122"/>
                                    </a:rPr>
                                    <m:t>≤</m:t>
                                  </m:r>
                                  <m:r>
                                    <a:rPr lang="en-US" altLang="zh-CN" sz="2000" b="1" i="1">
                                      <a:effectLst/>
                                      <a:latin typeface="Cambria Math" panose="02040503050406030204" pitchFamily="18" charset="0"/>
                                      <a:ea typeface="宋体" panose="02010600030101010101" pitchFamily="2" charset="-122"/>
                                    </a:rPr>
                                    <m:t>𝒈</m:t>
                                  </m:r>
                                </m:sub>
                                <m:sup/>
                                <m:e>
                                  <m:d>
                                    <m:dPr>
                                      <m:begChr m:val="{"/>
                                      <m:endChr m:val="}"/>
                                      <m:ctrlPr>
                                        <a:rPr lang="zh-CN" altLang="zh-CN" sz="2000" b="1" i="1">
                                          <a:effectLst/>
                                          <a:latin typeface="Cambria Math" panose="02040503050406030204" pitchFamily="18" charset="0"/>
                                          <a:ea typeface="Cambria Math" panose="02040503050406030204" pitchFamily="18" charset="0"/>
                                        </a:rPr>
                                      </m:ctrlPr>
                                    </m:dPr>
                                    <m:e>
                                      <m:sSub>
                                        <m:sSubPr>
                                          <m:ctrlPr>
                                            <a:rPr lang="zh-CN" altLang="en-US"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zh-CN" altLang="zh-CN" sz="2000" b="1" i="1">
                                              <a:effectLst/>
                                              <a:latin typeface="Cambria Math" panose="02040503050406030204" pitchFamily="18" charset="0"/>
                                              <a:ea typeface="Cambria Math" panose="02040503050406030204" pitchFamily="18" charset="0"/>
                                            </a:rPr>
                                          </m:ctrlPr>
                                        </m:sSubPr>
                                        <m:e>
                                          <m:r>
                                            <a:rPr lang="en-US" altLang="zh-CN" sz="2000" b="1" i="1">
                                              <a:effectLst/>
                                              <a:latin typeface="Cambria Math" panose="02040503050406030204" pitchFamily="18" charset="0"/>
                                              <a:ea typeface="宋体" panose="02010600030101010101" pitchFamily="2" charset="-122"/>
                                            </a:rPr>
                                            <m:t>𝝁</m:t>
                                          </m:r>
                                        </m:e>
                                        <m:sub>
                                          <m:r>
                                            <a:rPr lang="en-US" altLang="zh-CN" sz="2000" b="1" i="1">
                                              <a:effectLst/>
                                              <a:latin typeface="Cambria Math" panose="02040503050406030204" pitchFamily="18" charset="0"/>
                                              <a:ea typeface="宋体" panose="02010600030101010101" pitchFamily="2" charset="-122"/>
                                            </a:rPr>
                                            <m:t>𝟏</m:t>
                                          </m:r>
                                        </m:sub>
                                      </m:sSub>
                                      <m:r>
                                        <a:rPr lang="en-US" altLang="zh-CN" sz="2000" b="1" i="1">
                                          <a:effectLst/>
                                          <a:latin typeface="Cambria Math" panose="02040503050406030204" pitchFamily="18" charset="0"/>
                                          <a:ea typeface="宋体" panose="02010600030101010101" pitchFamily="2" charset="-122"/>
                                        </a:rPr>
                                        <m:t>(</m:t>
                                      </m:r>
                                      <m:sSub>
                                        <m:sSubPr>
                                          <m:ctrlPr>
                                            <a:rPr lang="zh-CN" altLang="zh-CN" sz="2000" b="1" i="1">
                                              <a:effectLst/>
                                              <a:latin typeface="Cambria Math" panose="02040503050406030204" pitchFamily="18" charset="0"/>
                                              <a:ea typeface="Cambria Math" panose="02040503050406030204" pitchFamily="18" charset="0"/>
                                            </a:rPr>
                                          </m:ctrlPr>
                                        </m:sSubPr>
                                        <m:e>
                                          <m:r>
                                            <a:rPr lang="en-US" altLang="zh-CN" sz="2000" b="1" i="1">
                                              <a:effectLst/>
                                              <a:latin typeface="Cambria Math" panose="02040503050406030204" pitchFamily="18" charset="0"/>
                                              <a:ea typeface="宋体" panose="02010600030101010101" pitchFamily="2" charset="-122"/>
                                            </a:rPr>
                                            <m:t>𝒔</m:t>
                                          </m:r>
                                        </m:e>
                                        <m:sub>
                                          <m:r>
                                            <a:rPr lang="en-US" altLang="zh-CN" sz="2000" b="1" i="1">
                                              <a:effectLst/>
                                              <a:latin typeface="Cambria Math" panose="02040503050406030204" pitchFamily="18" charset="0"/>
                                              <a:ea typeface="宋体" panose="02010600030101010101" pitchFamily="2" charset="-122"/>
                                            </a:rPr>
                                            <m:t>𝒌</m:t>
                                          </m:r>
                                        </m:sub>
                                      </m:sSub>
                                      <m:r>
                                        <a:rPr lang="en-US" altLang="zh-CN" sz="2000" b="1" i="1">
                                          <a:effectLst/>
                                          <a:latin typeface="Cambria Math" panose="02040503050406030204" pitchFamily="18" charset="0"/>
                                          <a:ea typeface="宋体" panose="02010600030101010101" pitchFamily="2" charset="-122"/>
                                        </a:rPr>
                                        <m:t>)[</m:t>
                                      </m:r>
                                      <m:r>
                                        <a:rPr lang="en-US" altLang="zh-CN" sz="2000" b="1" i="1">
                                          <a:effectLst/>
                                          <a:latin typeface="Cambria Math" panose="02040503050406030204" pitchFamily="18" charset="0"/>
                                          <a:ea typeface="宋体" panose="02010600030101010101" pitchFamily="2" charset="-122"/>
                                        </a:rPr>
                                        <m:t>𝟏</m:t>
                                      </m:r>
                                      <m:r>
                                        <a:rPr lang="en-US" altLang="zh-CN" sz="2000" b="1" i="1">
                                          <a:effectLst/>
                                          <a:latin typeface="Cambria Math" panose="02040503050406030204" pitchFamily="18" charset="0"/>
                                          <a:ea typeface="宋体" panose="02010600030101010101" pitchFamily="2" charset="-122"/>
                                        </a:rPr>
                                        <m:t>+</m:t>
                                      </m:r>
                                      <m:sSub>
                                        <m:sSubPr>
                                          <m:ctrlPr>
                                            <a:rPr lang="zh-CN" altLang="zh-CN" sz="2000" b="1" i="1">
                                              <a:effectLst/>
                                              <a:latin typeface="Cambria Math" panose="02040503050406030204" pitchFamily="18" charset="0"/>
                                              <a:ea typeface="Cambria Math" panose="02040503050406030204" pitchFamily="18" charset="0"/>
                                            </a:rPr>
                                          </m:ctrlPr>
                                        </m:sSubPr>
                                        <m:e>
                                          <m:r>
                                            <a:rPr lang="en-US" altLang="zh-CN" sz="2000" b="1" i="1">
                                              <a:effectLst/>
                                              <a:latin typeface="Cambria Math" panose="02040503050406030204" pitchFamily="18" charset="0"/>
                                              <a:ea typeface="宋体" panose="02010600030101010101" pitchFamily="2" charset="-122"/>
                                            </a:rPr>
                                            <m:t>𝝁</m:t>
                                          </m:r>
                                        </m:e>
                                        <m:sub>
                                          <m:r>
                                            <a:rPr lang="en-US" altLang="zh-CN" sz="2000" b="1" i="1">
                                              <a:effectLst/>
                                              <a:latin typeface="Cambria Math" panose="02040503050406030204" pitchFamily="18" charset="0"/>
                                              <a:ea typeface="宋体" panose="02010600030101010101" pitchFamily="2" charset="-122"/>
                                            </a:rPr>
                                            <m:t>𝟏</m:t>
                                          </m:r>
                                        </m:sub>
                                      </m:sSub>
                                      <m:r>
                                        <a:rPr lang="en-US" altLang="zh-CN" sz="2000" b="1" i="1">
                                          <a:effectLst/>
                                          <a:latin typeface="Cambria Math" panose="02040503050406030204" pitchFamily="18" charset="0"/>
                                          <a:ea typeface="宋体" panose="02010600030101010101" pitchFamily="2" charset="-122"/>
                                        </a:rPr>
                                        <m:t>(</m:t>
                                      </m:r>
                                      <m:bar>
                                        <m:barPr>
                                          <m:pos m:val="top"/>
                                          <m:ctrlPr>
                                            <a:rPr lang="zh-CN" altLang="zh-CN" sz="2000" b="1" i="1">
                                              <a:effectLst/>
                                              <a:latin typeface="Cambria Math" panose="02040503050406030204" pitchFamily="18" charset="0"/>
                                              <a:ea typeface="Cambria Math" panose="02040503050406030204" pitchFamily="18" charset="0"/>
                                            </a:rPr>
                                          </m:ctrlPr>
                                        </m:barPr>
                                        <m:e>
                                          <m:r>
                                            <a:rPr lang="en-US" altLang="zh-CN" sz="2000" b="1" i="1">
                                              <a:effectLst/>
                                              <a:latin typeface="Cambria Math" panose="02040503050406030204" pitchFamily="18" charset="0"/>
                                              <a:ea typeface="宋体" panose="02010600030101010101" pitchFamily="2" charset="-122"/>
                                            </a:rPr>
                                            <m:t>𝑺</m:t>
                                          </m:r>
                                        </m:e>
                                      </m:bar>
                                      <m:r>
                                        <a:rPr lang="en-US" altLang="zh-CN" sz="2000" b="1" i="1">
                                          <a:effectLst/>
                                          <a:latin typeface="Cambria Math" panose="02040503050406030204" pitchFamily="18" charset="0"/>
                                          <a:ea typeface="宋体" panose="02010600030101010101" pitchFamily="2" charset="-122"/>
                                        </a:rPr>
                                        <m:t>)]+</m:t>
                                      </m:r>
                                      <m:sSub>
                                        <m:sSubPr>
                                          <m:ctrlPr>
                                            <a:rPr lang="zh-CN" altLang="zh-CN" sz="2000" b="1" i="1">
                                              <a:effectLst/>
                                              <a:latin typeface="Cambria Math" panose="02040503050406030204" pitchFamily="18" charset="0"/>
                                              <a:ea typeface="Cambria Math" panose="02040503050406030204" pitchFamily="18" charset="0"/>
                                            </a:rPr>
                                          </m:ctrlPr>
                                        </m:sSubPr>
                                        <m:e>
                                          <m:sSub>
                                            <m:sSubPr>
                                              <m:ctrlPr>
                                                <a:rPr lang="zh-CN" altLang="en-US"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r>
                                            <a:rPr lang="en-US" altLang="zh-CN" sz="2000" b="1" i="1">
                                              <a:effectLst/>
                                              <a:latin typeface="Cambria Math" panose="02040503050406030204" pitchFamily="18" charset="0"/>
                                              <a:ea typeface="宋体" panose="02010600030101010101" pitchFamily="2" charset="-122"/>
                                            </a:rPr>
                                            <m:t>𝝁</m:t>
                                          </m:r>
                                        </m:e>
                                        <m:sub>
                                          <m:r>
                                            <a:rPr lang="en-US" altLang="zh-CN" sz="2000" b="1" i="1">
                                              <a:effectLst/>
                                              <a:latin typeface="Cambria Math" panose="02040503050406030204" pitchFamily="18" charset="0"/>
                                              <a:ea typeface="宋体" panose="02010600030101010101" pitchFamily="2" charset="-122"/>
                                            </a:rPr>
                                            <m:t>𝟐</m:t>
                                          </m:r>
                                        </m:sub>
                                      </m:sSub>
                                      <m:r>
                                        <a:rPr lang="en-US" altLang="zh-CN" sz="2000" b="1" i="1">
                                          <a:effectLst/>
                                          <a:latin typeface="Cambria Math" panose="02040503050406030204" pitchFamily="18" charset="0"/>
                                          <a:ea typeface="宋体" panose="02010600030101010101" pitchFamily="2" charset="-122"/>
                                        </a:rPr>
                                        <m:t>(</m:t>
                                      </m:r>
                                      <m:sSub>
                                        <m:sSubPr>
                                          <m:ctrlPr>
                                            <a:rPr lang="zh-CN" altLang="zh-CN" sz="2000" b="1" i="1">
                                              <a:effectLst/>
                                              <a:latin typeface="Cambria Math" panose="02040503050406030204" pitchFamily="18" charset="0"/>
                                              <a:ea typeface="Cambria Math" panose="02040503050406030204" pitchFamily="18" charset="0"/>
                                            </a:rPr>
                                          </m:ctrlPr>
                                        </m:sSubPr>
                                        <m:e>
                                          <m:r>
                                            <a:rPr lang="en-US" altLang="zh-CN" sz="2000" b="1" i="1">
                                              <a:effectLst/>
                                              <a:latin typeface="Cambria Math" panose="02040503050406030204" pitchFamily="18" charset="0"/>
                                              <a:ea typeface="宋体" panose="02010600030101010101" pitchFamily="2" charset="-122"/>
                                            </a:rPr>
                                            <m:t>𝒔</m:t>
                                          </m:r>
                                        </m:e>
                                        <m:sub>
                                          <m:r>
                                            <a:rPr lang="en-US" altLang="zh-CN" sz="2000" b="1" i="1">
                                              <a:effectLst/>
                                              <a:latin typeface="Cambria Math" panose="02040503050406030204" pitchFamily="18" charset="0"/>
                                              <a:ea typeface="宋体" panose="02010600030101010101" pitchFamily="2" charset="-122"/>
                                            </a:rPr>
                                            <m:t>𝒌</m:t>
                                          </m:r>
                                        </m:sub>
                                      </m:sSub>
                                      <m:r>
                                        <a:rPr lang="en-US" altLang="zh-CN" sz="2000" b="1" i="1">
                                          <a:effectLst/>
                                          <a:latin typeface="Cambria Math" panose="02040503050406030204" pitchFamily="18" charset="0"/>
                                          <a:ea typeface="宋体" panose="02010600030101010101" pitchFamily="2" charset="-122"/>
                                        </a:rPr>
                                        <m:t>)[</m:t>
                                      </m:r>
                                      <m:r>
                                        <a:rPr lang="en-US" altLang="zh-CN" sz="2000" b="1" i="1">
                                          <a:effectLst/>
                                          <a:latin typeface="Cambria Math" panose="02040503050406030204" pitchFamily="18" charset="0"/>
                                          <a:ea typeface="宋体" panose="02010600030101010101" pitchFamily="2" charset="-122"/>
                                        </a:rPr>
                                        <m:t>𝟏</m:t>
                                      </m:r>
                                      <m:r>
                                        <a:rPr lang="en-US" altLang="zh-CN" sz="2000" b="1" i="1">
                                          <a:effectLst/>
                                          <a:latin typeface="Cambria Math" panose="02040503050406030204" pitchFamily="18" charset="0"/>
                                          <a:ea typeface="宋体" panose="02010600030101010101" pitchFamily="2" charset="-122"/>
                                        </a:rPr>
                                        <m:t>+</m:t>
                                      </m:r>
                                      <m:sSub>
                                        <m:sSubPr>
                                          <m:ctrlPr>
                                            <a:rPr lang="zh-CN" altLang="zh-CN" sz="2000" b="1" i="1">
                                              <a:effectLst/>
                                              <a:latin typeface="Cambria Math" panose="02040503050406030204" pitchFamily="18" charset="0"/>
                                              <a:ea typeface="Cambria Math" panose="02040503050406030204" pitchFamily="18" charset="0"/>
                                            </a:rPr>
                                          </m:ctrlPr>
                                        </m:sSubPr>
                                        <m:e>
                                          <m:r>
                                            <a:rPr lang="en-US" altLang="zh-CN" sz="2000" b="1" i="1">
                                              <a:effectLst/>
                                              <a:latin typeface="Cambria Math" panose="02040503050406030204" pitchFamily="18" charset="0"/>
                                              <a:ea typeface="宋体" panose="02010600030101010101" pitchFamily="2" charset="-122"/>
                                            </a:rPr>
                                            <m:t>𝝁</m:t>
                                          </m:r>
                                        </m:e>
                                        <m:sub>
                                          <m:r>
                                            <a:rPr lang="en-US" altLang="zh-CN" sz="2000" b="1" i="1">
                                              <a:effectLst/>
                                              <a:latin typeface="Cambria Math" panose="02040503050406030204" pitchFamily="18" charset="0"/>
                                              <a:ea typeface="宋体" panose="02010600030101010101" pitchFamily="2" charset="-122"/>
                                            </a:rPr>
                                            <m:t>𝟐</m:t>
                                          </m:r>
                                        </m:sub>
                                      </m:sSub>
                                      <m:r>
                                        <a:rPr lang="en-US" altLang="zh-CN" sz="2000" b="1" i="1">
                                          <a:effectLst/>
                                          <a:latin typeface="Cambria Math" panose="02040503050406030204" pitchFamily="18" charset="0"/>
                                          <a:ea typeface="宋体" panose="02010600030101010101" pitchFamily="2" charset="-122"/>
                                        </a:rPr>
                                        <m:t>(</m:t>
                                      </m:r>
                                      <m:bar>
                                        <m:barPr>
                                          <m:pos m:val="top"/>
                                          <m:ctrlPr>
                                            <a:rPr lang="zh-CN" altLang="zh-CN" sz="2000" b="1" i="1">
                                              <a:effectLst/>
                                              <a:latin typeface="Cambria Math" panose="02040503050406030204" pitchFamily="18" charset="0"/>
                                              <a:ea typeface="Cambria Math" panose="02040503050406030204" pitchFamily="18" charset="0"/>
                                            </a:rPr>
                                          </m:ctrlPr>
                                        </m:barPr>
                                        <m:e>
                                          <m:r>
                                            <a:rPr lang="en-US" altLang="zh-CN" sz="2000" b="1" i="1">
                                              <a:effectLst/>
                                              <a:latin typeface="Cambria Math" panose="02040503050406030204" pitchFamily="18" charset="0"/>
                                              <a:ea typeface="宋体" panose="02010600030101010101" pitchFamily="2" charset="-122"/>
                                            </a:rPr>
                                            <m:t>𝑺</m:t>
                                          </m:r>
                                        </m:e>
                                      </m:bar>
                                      <m:r>
                                        <a:rPr lang="en-US" altLang="zh-CN" sz="2000" b="1" i="1">
                                          <a:effectLst/>
                                          <a:latin typeface="Cambria Math" panose="02040503050406030204" pitchFamily="18" charset="0"/>
                                          <a:ea typeface="宋体" panose="02010600030101010101" pitchFamily="2" charset="-122"/>
                                        </a:rPr>
                                        <m:t>)]</m:t>
                                      </m:r>
                                    </m:e>
                                  </m:d>
                                  <m:r>
                                    <a:rPr lang="en-US" altLang="zh-CN" sz="2000" b="1" i="1">
                                      <a:effectLst/>
                                      <a:latin typeface="Cambria Math" panose="02040503050406030204" pitchFamily="18" charset="0"/>
                                      <a:ea typeface="宋体" panose="02010600030101010101" pitchFamily="2" charset="-122"/>
                                    </a:rPr>
                                    <m:t>/(</m:t>
                                  </m:r>
                                  <m:r>
                                    <a:rPr lang="en-US" altLang="zh-CN" sz="2000" b="1" i="1">
                                      <a:effectLst/>
                                      <a:latin typeface="Cambria Math" panose="02040503050406030204" pitchFamily="18" charset="0"/>
                                      <a:ea typeface="宋体" panose="02010600030101010101" pitchFamily="2" charset="-122"/>
                                    </a:rPr>
                                    <m:t>𝒈</m:t>
                                  </m:r>
                                  <m:r>
                                    <a:rPr lang="en-US" altLang="zh-CN" sz="2000" b="1" i="1">
                                      <a:effectLst/>
                                      <a:latin typeface="Cambria Math" panose="02040503050406030204" pitchFamily="18" charset="0"/>
                                      <a:ea typeface="宋体" panose="02010600030101010101" pitchFamily="2" charset="-122"/>
                                    </a:rPr>
                                    <m:t>−</m:t>
                                  </m:r>
                                  <m:r>
                                    <a:rPr lang="en-US" altLang="zh-CN" sz="2000" b="1" i="1">
                                      <a:effectLst/>
                                      <a:latin typeface="Cambria Math" panose="02040503050406030204" pitchFamily="18" charset="0"/>
                                      <a:ea typeface="宋体" panose="02010600030101010101" pitchFamily="2" charset="-122"/>
                                    </a:rPr>
                                    <m:t>𝒌</m:t>
                                  </m:r>
                                  <m:r>
                                    <a:rPr lang="en-US" altLang="zh-CN" sz="2000" b="1" i="1">
                                      <a:effectLst/>
                                      <a:latin typeface="Cambria Math" panose="02040503050406030204" pitchFamily="18" charset="0"/>
                                      <a:ea typeface="宋体" panose="02010600030101010101" pitchFamily="2" charset="-122"/>
                                    </a:rPr>
                                    <m:t>+</m:t>
                                  </m:r>
                                  <m:r>
                                    <a:rPr lang="en-US" altLang="zh-CN" sz="2000" b="1" i="1">
                                      <a:effectLst/>
                                      <a:latin typeface="Cambria Math" panose="02040503050406030204" pitchFamily="18" charset="0"/>
                                      <a:ea typeface="宋体" panose="02010600030101010101" pitchFamily="2" charset="-122"/>
                                    </a:rPr>
                                    <m:t>𝟏</m:t>
                                  </m:r>
                                  <m:r>
                                    <a:rPr lang="en-US" altLang="zh-CN" sz="2000" b="1" i="1">
                                      <a:effectLst/>
                                      <a:latin typeface="Cambria Math" panose="02040503050406030204" pitchFamily="18" charset="0"/>
                                      <a:ea typeface="宋体" panose="02010600030101010101" pitchFamily="2" charset="-122"/>
                                    </a:rPr>
                                    <m:t>)+    </m:t>
                                  </m:r>
                                </m:e>
                              </m:nary>
                            </m:e>
                          </m:mr>
                          <m:mr>
                            <m:e>
                              <m:nary>
                                <m:naryPr>
                                  <m:chr m:val="∑"/>
                                  <m:supHide m:val="on"/>
                                  <m:ctrlPr>
                                    <a:rPr lang="zh-CN" altLang="zh-CN" sz="2000" b="1" i="1">
                                      <a:effectLst/>
                                      <a:latin typeface="Cambria Math" panose="02040503050406030204" pitchFamily="18" charset="0"/>
                                      <a:ea typeface="Cambria Math" panose="02040503050406030204" pitchFamily="18" charset="0"/>
                                    </a:rPr>
                                  </m:ctrlPr>
                                </m:naryPr>
                                <m:sub>
                                  <m:r>
                                    <a:rPr lang="en-US" altLang="zh-CN" sz="2000" b="1" i="1">
                                      <a:effectLst/>
                                      <a:latin typeface="Cambria Math" panose="02040503050406030204" pitchFamily="18" charset="0"/>
                                      <a:ea typeface="宋体" panose="02010600030101010101" pitchFamily="2" charset="-122"/>
                                    </a:rPr>
                                    <m:t>𝒈</m:t>
                                  </m:r>
                                  <m:r>
                                    <a:rPr lang="en-US" altLang="zh-CN" sz="2000" b="1" i="1">
                                      <a:effectLst/>
                                      <a:latin typeface="Cambria Math" panose="02040503050406030204" pitchFamily="18" charset="0"/>
                                      <a:ea typeface="宋体" panose="02010600030101010101" pitchFamily="2" charset="-122"/>
                                    </a:rPr>
                                    <m:t>+</m:t>
                                  </m:r>
                                  <m:r>
                                    <a:rPr lang="en-US" altLang="zh-CN" sz="2000" b="1" i="1">
                                      <a:effectLst/>
                                      <a:latin typeface="Cambria Math" panose="02040503050406030204" pitchFamily="18" charset="0"/>
                                      <a:ea typeface="宋体" panose="02010600030101010101" pitchFamily="2" charset="-122"/>
                                    </a:rPr>
                                    <m:t>𝟏</m:t>
                                  </m:r>
                                  <m:r>
                                    <a:rPr lang="en-US" altLang="zh-CN" sz="2000" b="1" i="1">
                                      <a:effectLst/>
                                      <a:latin typeface="Cambria Math" panose="02040503050406030204" pitchFamily="18" charset="0"/>
                                      <a:ea typeface="宋体" panose="02010600030101010101" pitchFamily="2" charset="-122"/>
                                    </a:rPr>
                                    <m:t>≤</m:t>
                                  </m:r>
                                  <m:r>
                                    <a:rPr lang="en-US" altLang="zh-CN" sz="2000" b="1" i="1">
                                      <a:effectLst/>
                                      <a:latin typeface="Cambria Math" panose="02040503050406030204" pitchFamily="18" charset="0"/>
                                      <a:ea typeface="宋体" panose="02010600030101010101" pitchFamily="2" charset="-122"/>
                                    </a:rPr>
                                    <m:t>𝒌</m:t>
                                  </m:r>
                                  <m:r>
                                    <a:rPr lang="en-US" altLang="zh-CN" sz="2000" b="1" i="1">
                                      <a:effectLst/>
                                      <a:latin typeface="Cambria Math" panose="02040503050406030204" pitchFamily="18" charset="0"/>
                                      <a:ea typeface="宋体" panose="02010600030101010101" pitchFamily="2" charset="-122"/>
                                    </a:rPr>
                                    <m:t>≤</m:t>
                                  </m:r>
                                  <m:r>
                                    <a:rPr lang="en-US" altLang="zh-CN" sz="2000" b="1" i="1">
                                      <a:effectLst/>
                                      <a:latin typeface="Cambria Math" panose="02040503050406030204" pitchFamily="18" charset="0"/>
                                      <a:ea typeface="宋体" panose="02010600030101010101" pitchFamily="2" charset="-122"/>
                                    </a:rPr>
                                    <m:t>𝒏</m:t>
                                  </m:r>
                                </m:sub>
                                <m:sup/>
                                <m:e>
                                  <m:d>
                                    <m:dPr>
                                      <m:begChr m:val="{"/>
                                      <m:endChr m:val="}"/>
                                      <m:ctrlPr>
                                        <a:rPr lang="zh-CN" altLang="zh-CN" sz="2000" b="1" i="1">
                                          <a:effectLst/>
                                          <a:latin typeface="Cambria Math" panose="02040503050406030204" pitchFamily="18" charset="0"/>
                                          <a:ea typeface="Cambria Math" panose="02040503050406030204" pitchFamily="18" charset="0"/>
                                        </a:rPr>
                                      </m:ctrlPr>
                                    </m:dPr>
                                    <m:e>
                                      <m:sSub>
                                        <m:sSubPr>
                                          <m:ctrlPr>
                                            <a:rPr lang="zh-CN" altLang="en-US"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zh-CN" altLang="zh-CN" sz="2000" b="1" i="1">
                                              <a:effectLst/>
                                              <a:latin typeface="Cambria Math" panose="02040503050406030204" pitchFamily="18" charset="0"/>
                                              <a:ea typeface="Cambria Math" panose="02040503050406030204" pitchFamily="18" charset="0"/>
                                            </a:rPr>
                                          </m:ctrlPr>
                                        </m:sSubPr>
                                        <m:e>
                                          <m:r>
                                            <a:rPr lang="en-US" altLang="zh-CN" sz="2000" b="1" i="1">
                                              <a:effectLst/>
                                              <a:latin typeface="Cambria Math" panose="02040503050406030204" pitchFamily="18" charset="0"/>
                                              <a:ea typeface="宋体" panose="02010600030101010101" pitchFamily="2" charset="-122"/>
                                            </a:rPr>
                                            <m:t>𝝁</m:t>
                                          </m:r>
                                        </m:e>
                                        <m:sub>
                                          <m:r>
                                            <a:rPr lang="en-US" altLang="zh-CN" sz="2000" b="1" i="1">
                                              <a:effectLst/>
                                              <a:latin typeface="Cambria Math" panose="02040503050406030204" pitchFamily="18" charset="0"/>
                                              <a:ea typeface="宋体" panose="02010600030101010101" pitchFamily="2" charset="-122"/>
                                            </a:rPr>
                                            <m:t>𝟏</m:t>
                                          </m:r>
                                        </m:sub>
                                      </m:sSub>
                                      <m:r>
                                        <a:rPr lang="en-US" altLang="zh-CN" sz="2000" b="1" i="1">
                                          <a:effectLst/>
                                          <a:latin typeface="Cambria Math" panose="02040503050406030204" pitchFamily="18" charset="0"/>
                                          <a:ea typeface="宋体" panose="02010600030101010101" pitchFamily="2" charset="-122"/>
                                        </a:rPr>
                                        <m:t>(</m:t>
                                      </m:r>
                                      <m:sSub>
                                        <m:sSubPr>
                                          <m:ctrlPr>
                                            <a:rPr lang="zh-CN" altLang="zh-CN" sz="2000" b="1" i="1">
                                              <a:effectLst/>
                                              <a:latin typeface="Cambria Math" panose="02040503050406030204" pitchFamily="18" charset="0"/>
                                              <a:ea typeface="Cambria Math" panose="02040503050406030204" pitchFamily="18" charset="0"/>
                                            </a:rPr>
                                          </m:ctrlPr>
                                        </m:sSubPr>
                                        <m:e>
                                          <m:r>
                                            <a:rPr lang="en-US" altLang="zh-CN" sz="2000" b="1" i="1">
                                              <a:effectLst/>
                                              <a:latin typeface="Cambria Math" panose="02040503050406030204" pitchFamily="18" charset="0"/>
                                              <a:ea typeface="宋体" panose="02010600030101010101" pitchFamily="2" charset="-122"/>
                                            </a:rPr>
                                            <m:t>𝒔</m:t>
                                          </m:r>
                                        </m:e>
                                        <m:sub>
                                          <m:r>
                                            <a:rPr lang="en-US" altLang="zh-CN" sz="2000" b="1" i="1">
                                              <a:effectLst/>
                                              <a:latin typeface="Cambria Math" panose="02040503050406030204" pitchFamily="18" charset="0"/>
                                              <a:ea typeface="宋体" panose="02010600030101010101" pitchFamily="2" charset="-122"/>
                                            </a:rPr>
                                            <m:t>𝒌</m:t>
                                          </m:r>
                                        </m:sub>
                                      </m:sSub>
                                      <m:r>
                                        <a:rPr lang="en-US" altLang="zh-CN" sz="2000" b="1" i="1">
                                          <a:effectLst/>
                                          <a:latin typeface="Cambria Math" panose="02040503050406030204" pitchFamily="18" charset="0"/>
                                          <a:ea typeface="宋体" panose="02010600030101010101" pitchFamily="2" charset="-122"/>
                                        </a:rPr>
                                        <m:t>)[</m:t>
                                      </m:r>
                                      <m:r>
                                        <a:rPr lang="en-US" altLang="zh-CN" sz="2000" b="1" i="1">
                                          <a:effectLst/>
                                          <a:latin typeface="Cambria Math" panose="02040503050406030204" pitchFamily="18" charset="0"/>
                                          <a:ea typeface="宋体" panose="02010600030101010101" pitchFamily="2" charset="-122"/>
                                        </a:rPr>
                                        <m:t>𝟏</m:t>
                                      </m:r>
                                      <m:r>
                                        <a:rPr lang="en-US" altLang="zh-CN" sz="2000" b="1" i="1">
                                          <a:effectLst/>
                                          <a:latin typeface="Cambria Math" panose="02040503050406030204" pitchFamily="18" charset="0"/>
                                          <a:ea typeface="宋体" panose="02010600030101010101" pitchFamily="2" charset="-122"/>
                                        </a:rPr>
                                        <m:t>+</m:t>
                                      </m:r>
                                      <m:sSub>
                                        <m:sSubPr>
                                          <m:ctrlPr>
                                            <a:rPr lang="zh-CN" altLang="zh-CN" sz="2000" b="1" i="1">
                                              <a:effectLst/>
                                              <a:latin typeface="Cambria Math" panose="02040503050406030204" pitchFamily="18" charset="0"/>
                                              <a:ea typeface="Cambria Math" panose="02040503050406030204" pitchFamily="18" charset="0"/>
                                            </a:rPr>
                                          </m:ctrlPr>
                                        </m:sSubPr>
                                        <m:e>
                                          <m:r>
                                            <a:rPr lang="en-US" altLang="zh-CN" sz="2000" b="1" i="1">
                                              <a:effectLst/>
                                              <a:latin typeface="Cambria Math" panose="02040503050406030204" pitchFamily="18" charset="0"/>
                                              <a:ea typeface="宋体" panose="02010600030101010101" pitchFamily="2" charset="-122"/>
                                            </a:rPr>
                                            <m:t>𝝁</m:t>
                                          </m:r>
                                        </m:e>
                                        <m:sub>
                                          <m:r>
                                            <a:rPr lang="en-US" altLang="zh-CN" sz="2000" b="1" i="1">
                                              <a:effectLst/>
                                              <a:latin typeface="Cambria Math" panose="02040503050406030204" pitchFamily="18" charset="0"/>
                                              <a:ea typeface="宋体" panose="02010600030101010101" pitchFamily="2" charset="-122"/>
                                            </a:rPr>
                                            <m:t>𝟏</m:t>
                                          </m:r>
                                        </m:sub>
                                      </m:sSub>
                                      <m:r>
                                        <a:rPr lang="en-US" altLang="zh-CN" sz="2000" b="1" i="1">
                                          <a:effectLst/>
                                          <a:latin typeface="Cambria Math" panose="02040503050406030204" pitchFamily="18" charset="0"/>
                                          <a:ea typeface="宋体" panose="02010600030101010101" pitchFamily="2" charset="-122"/>
                                        </a:rPr>
                                        <m:t>(</m:t>
                                      </m:r>
                                      <m:bar>
                                        <m:barPr>
                                          <m:pos m:val="top"/>
                                          <m:ctrlPr>
                                            <a:rPr lang="zh-CN" altLang="zh-CN" sz="2000" b="1" i="1">
                                              <a:effectLst/>
                                              <a:latin typeface="Cambria Math" panose="02040503050406030204" pitchFamily="18" charset="0"/>
                                              <a:ea typeface="Cambria Math" panose="02040503050406030204" pitchFamily="18" charset="0"/>
                                            </a:rPr>
                                          </m:ctrlPr>
                                        </m:barPr>
                                        <m:e>
                                          <m:r>
                                            <a:rPr lang="en-US" altLang="zh-CN" sz="2000" b="1" i="1">
                                              <a:effectLst/>
                                              <a:latin typeface="Cambria Math" panose="02040503050406030204" pitchFamily="18" charset="0"/>
                                              <a:ea typeface="宋体" panose="02010600030101010101" pitchFamily="2" charset="-122"/>
                                            </a:rPr>
                                            <m:t>𝑺</m:t>
                                          </m:r>
                                        </m:e>
                                      </m:bar>
                                      <m:r>
                                        <a:rPr lang="en-US" altLang="zh-CN" sz="2000" b="1" i="1">
                                          <a:effectLst/>
                                          <a:latin typeface="Cambria Math" panose="02040503050406030204" pitchFamily="18" charset="0"/>
                                          <a:ea typeface="宋体" panose="02010600030101010101" pitchFamily="2" charset="-122"/>
                                        </a:rPr>
                                        <m:t>)]+</m:t>
                                      </m:r>
                                      <m:sSub>
                                        <m:sSubPr>
                                          <m:ctrlPr>
                                            <a:rPr lang="zh-CN" altLang="en-US"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sSub>
                                        <m:sSubPr>
                                          <m:ctrlPr>
                                            <a:rPr lang="zh-CN" altLang="zh-CN" sz="2000" b="1" i="1">
                                              <a:effectLst/>
                                              <a:latin typeface="Cambria Math" panose="02040503050406030204" pitchFamily="18" charset="0"/>
                                              <a:ea typeface="Cambria Math" panose="02040503050406030204" pitchFamily="18" charset="0"/>
                                            </a:rPr>
                                          </m:ctrlPr>
                                        </m:sSubPr>
                                        <m:e>
                                          <m:r>
                                            <a:rPr lang="en-US" altLang="zh-CN" sz="2000" b="1" i="1">
                                              <a:effectLst/>
                                              <a:latin typeface="Cambria Math" panose="02040503050406030204" pitchFamily="18" charset="0"/>
                                              <a:ea typeface="宋体" panose="02010600030101010101" pitchFamily="2" charset="-122"/>
                                            </a:rPr>
                                            <m:t>𝝁</m:t>
                                          </m:r>
                                        </m:e>
                                        <m:sub>
                                          <m:r>
                                            <a:rPr lang="en-US" altLang="zh-CN" sz="2000" b="1" i="1">
                                              <a:effectLst/>
                                              <a:latin typeface="Cambria Math" panose="02040503050406030204" pitchFamily="18" charset="0"/>
                                              <a:ea typeface="宋体" panose="02010600030101010101" pitchFamily="2" charset="-122"/>
                                            </a:rPr>
                                            <m:t>𝟐</m:t>
                                          </m:r>
                                        </m:sub>
                                      </m:sSub>
                                      <m:r>
                                        <a:rPr lang="en-US" altLang="zh-CN" sz="2000" b="1" i="1">
                                          <a:effectLst/>
                                          <a:latin typeface="Cambria Math" panose="02040503050406030204" pitchFamily="18" charset="0"/>
                                          <a:ea typeface="宋体" panose="02010600030101010101" pitchFamily="2" charset="-122"/>
                                        </a:rPr>
                                        <m:t>(</m:t>
                                      </m:r>
                                      <m:sSub>
                                        <m:sSubPr>
                                          <m:ctrlPr>
                                            <a:rPr lang="zh-CN" altLang="zh-CN" sz="2000" b="1" i="1">
                                              <a:effectLst/>
                                              <a:latin typeface="Cambria Math" panose="02040503050406030204" pitchFamily="18" charset="0"/>
                                              <a:ea typeface="Cambria Math" panose="02040503050406030204" pitchFamily="18" charset="0"/>
                                            </a:rPr>
                                          </m:ctrlPr>
                                        </m:sSubPr>
                                        <m:e>
                                          <m:r>
                                            <a:rPr lang="en-US" altLang="zh-CN" sz="2000" b="1" i="1">
                                              <a:effectLst/>
                                              <a:latin typeface="Cambria Math" panose="02040503050406030204" pitchFamily="18" charset="0"/>
                                              <a:ea typeface="宋体" panose="02010600030101010101" pitchFamily="2" charset="-122"/>
                                            </a:rPr>
                                            <m:t>𝒔</m:t>
                                          </m:r>
                                        </m:e>
                                        <m:sub>
                                          <m:r>
                                            <a:rPr lang="en-US" altLang="zh-CN" sz="2000" b="1" i="1">
                                              <a:effectLst/>
                                              <a:latin typeface="Cambria Math" panose="02040503050406030204" pitchFamily="18" charset="0"/>
                                              <a:ea typeface="宋体" panose="02010600030101010101" pitchFamily="2" charset="-122"/>
                                            </a:rPr>
                                            <m:t>𝒌</m:t>
                                          </m:r>
                                        </m:sub>
                                      </m:sSub>
                                      <m:r>
                                        <a:rPr lang="en-US" altLang="zh-CN" sz="2000" b="1" i="1">
                                          <a:effectLst/>
                                          <a:latin typeface="Cambria Math" panose="02040503050406030204" pitchFamily="18" charset="0"/>
                                          <a:ea typeface="宋体" panose="02010600030101010101" pitchFamily="2" charset="-122"/>
                                        </a:rPr>
                                        <m:t>)[</m:t>
                                      </m:r>
                                      <m:r>
                                        <a:rPr lang="en-US" altLang="zh-CN" sz="2000" b="1" i="1">
                                          <a:effectLst/>
                                          <a:latin typeface="Cambria Math" panose="02040503050406030204" pitchFamily="18" charset="0"/>
                                          <a:ea typeface="宋体" panose="02010600030101010101" pitchFamily="2" charset="-122"/>
                                        </a:rPr>
                                        <m:t>𝟏</m:t>
                                      </m:r>
                                      <m:r>
                                        <a:rPr lang="en-US" altLang="zh-CN" sz="2000" b="1" i="1">
                                          <a:effectLst/>
                                          <a:latin typeface="Cambria Math" panose="02040503050406030204" pitchFamily="18" charset="0"/>
                                          <a:ea typeface="宋体" panose="02010600030101010101" pitchFamily="2" charset="-122"/>
                                        </a:rPr>
                                        <m:t>+</m:t>
                                      </m:r>
                                      <m:sSub>
                                        <m:sSubPr>
                                          <m:ctrlPr>
                                            <a:rPr lang="zh-CN" altLang="zh-CN" sz="2000" b="1" i="1">
                                              <a:effectLst/>
                                              <a:latin typeface="Cambria Math" panose="02040503050406030204" pitchFamily="18" charset="0"/>
                                              <a:ea typeface="Cambria Math" panose="02040503050406030204" pitchFamily="18" charset="0"/>
                                            </a:rPr>
                                          </m:ctrlPr>
                                        </m:sSubPr>
                                        <m:e>
                                          <m:r>
                                            <a:rPr lang="en-US" altLang="zh-CN" sz="2000" b="1" i="1">
                                              <a:effectLst/>
                                              <a:latin typeface="Cambria Math" panose="02040503050406030204" pitchFamily="18" charset="0"/>
                                              <a:ea typeface="宋体" panose="02010600030101010101" pitchFamily="2" charset="-122"/>
                                            </a:rPr>
                                            <m:t>𝝁</m:t>
                                          </m:r>
                                        </m:e>
                                        <m:sub>
                                          <m:r>
                                            <a:rPr lang="en-US" altLang="zh-CN" sz="2000" b="1" i="1">
                                              <a:effectLst/>
                                              <a:latin typeface="Cambria Math" panose="02040503050406030204" pitchFamily="18" charset="0"/>
                                              <a:ea typeface="宋体" panose="02010600030101010101" pitchFamily="2" charset="-122"/>
                                            </a:rPr>
                                            <m:t>𝟐</m:t>
                                          </m:r>
                                        </m:sub>
                                      </m:sSub>
                                      <m:r>
                                        <a:rPr lang="en-US" altLang="zh-CN" sz="2000" b="1" i="1">
                                          <a:effectLst/>
                                          <a:latin typeface="Cambria Math" panose="02040503050406030204" pitchFamily="18" charset="0"/>
                                          <a:ea typeface="宋体" panose="02010600030101010101" pitchFamily="2" charset="-122"/>
                                        </a:rPr>
                                        <m:t>(</m:t>
                                      </m:r>
                                      <m:bar>
                                        <m:barPr>
                                          <m:pos m:val="top"/>
                                          <m:ctrlPr>
                                            <a:rPr lang="zh-CN" altLang="zh-CN" sz="2000" b="1" i="1">
                                              <a:effectLst/>
                                              <a:latin typeface="Cambria Math" panose="02040503050406030204" pitchFamily="18" charset="0"/>
                                              <a:ea typeface="Cambria Math" panose="02040503050406030204" pitchFamily="18" charset="0"/>
                                            </a:rPr>
                                          </m:ctrlPr>
                                        </m:barPr>
                                        <m:e>
                                          <m:r>
                                            <a:rPr lang="en-US" altLang="zh-CN" sz="2000" b="1" i="1">
                                              <a:effectLst/>
                                              <a:latin typeface="Cambria Math" panose="02040503050406030204" pitchFamily="18" charset="0"/>
                                              <a:ea typeface="宋体" panose="02010600030101010101" pitchFamily="2" charset="-122"/>
                                            </a:rPr>
                                            <m:t>𝑺</m:t>
                                          </m:r>
                                        </m:e>
                                      </m:bar>
                                      <m:r>
                                        <a:rPr lang="en-US" altLang="zh-CN" sz="2000" b="1" i="1">
                                          <a:effectLst/>
                                          <a:latin typeface="Cambria Math" panose="02040503050406030204" pitchFamily="18" charset="0"/>
                                          <a:ea typeface="宋体" panose="02010600030101010101" pitchFamily="2" charset="-122"/>
                                        </a:rPr>
                                        <m:t>)]</m:t>
                                      </m:r>
                                    </m:e>
                                  </m:d>
                                  <m:r>
                                    <a:rPr lang="en-US" altLang="zh-CN" sz="2000" b="1" i="1">
                                      <a:effectLst/>
                                      <a:latin typeface="Cambria Math" panose="02040503050406030204" pitchFamily="18" charset="0"/>
                                      <a:ea typeface="宋体" panose="02010600030101010101" pitchFamily="2" charset="-122"/>
                                    </a:rPr>
                                    <m:t>/(</m:t>
                                  </m:r>
                                  <m:r>
                                    <a:rPr lang="en-US" altLang="zh-CN" sz="2000" b="1" i="1">
                                      <a:effectLst/>
                                      <a:latin typeface="Cambria Math" panose="02040503050406030204" pitchFamily="18" charset="0"/>
                                      <a:ea typeface="宋体" panose="02010600030101010101" pitchFamily="2" charset="-122"/>
                                    </a:rPr>
                                    <m:t>𝒌</m:t>
                                  </m:r>
                                  <m:r>
                                    <a:rPr lang="en-US" altLang="zh-CN" sz="2000" b="1" i="1">
                                      <a:effectLst/>
                                      <a:latin typeface="Cambria Math" panose="02040503050406030204" pitchFamily="18" charset="0"/>
                                      <a:ea typeface="宋体" panose="02010600030101010101" pitchFamily="2" charset="-122"/>
                                    </a:rPr>
                                    <m:t>−</m:t>
                                  </m:r>
                                  <m:r>
                                    <a:rPr lang="en-US" altLang="zh-CN" sz="2000" b="1" i="1">
                                      <a:effectLst/>
                                      <a:latin typeface="Cambria Math" panose="02040503050406030204" pitchFamily="18" charset="0"/>
                                      <a:ea typeface="宋体" panose="02010600030101010101" pitchFamily="2" charset="-122"/>
                                    </a:rPr>
                                    <m:t>𝒈</m:t>
                                  </m:r>
                                  <m:r>
                                    <a:rPr lang="en-US" altLang="zh-CN" sz="2000" b="1" i="1">
                                      <a:effectLst/>
                                      <a:latin typeface="Cambria Math" panose="02040503050406030204" pitchFamily="18" charset="0"/>
                                      <a:ea typeface="宋体" panose="02010600030101010101" pitchFamily="2" charset="-122"/>
                                    </a:rPr>
                                    <m:t>+</m:t>
                                  </m:r>
                                  <m:r>
                                    <a:rPr lang="en-US" altLang="zh-CN" sz="2000" b="1" i="1">
                                      <a:effectLst/>
                                      <a:latin typeface="Cambria Math" panose="02040503050406030204" pitchFamily="18" charset="0"/>
                                      <a:ea typeface="宋体" panose="02010600030101010101" pitchFamily="2" charset="-122"/>
                                    </a:rPr>
                                    <m:t>𝟏</m:t>
                                  </m:r>
                                  <m:r>
                                    <a:rPr lang="en-US" altLang="zh-CN" sz="2000" b="1" i="1">
                                      <a:effectLst/>
                                      <a:latin typeface="Cambria Math" panose="02040503050406030204" pitchFamily="18" charset="0"/>
                                      <a:ea typeface="宋体" panose="02010600030101010101" pitchFamily="2" charset="-122"/>
                                    </a:rPr>
                                    <m:t>)  </m:t>
                                  </m:r>
                                  <m:r>
                                    <a:rPr lang="zh-CN" altLang="zh-CN" sz="2000" b="1" i="1">
                                      <a:effectLst/>
                                      <a:latin typeface="Cambria Math" panose="02040503050406030204" pitchFamily="18" charset="0"/>
                                      <a:ea typeface="宋体" panose="02010600030101010101" pitchFamily="2" charset="-122"/>
                                    </a:rPr>
                                    <m:t>当</m:t>
                                  </m:r>
                                  <m:r>
                                    <a:rPr lang="en-US" altLang="zh-CN" sz="2000" b="1" i="1">
                                      <a:effectLst/>
                                      <a:latin typeface="Cambria Math" panose="02040503050406030204" pitchFamily="18" charset="0"/>
                                      <a:ea typeface="宋体" panose="02010600030101010101" pitchFamily="2" charset="-122"/>
                                    </a:rPr>
                                    <m:t> </m:t>
                                  </m:r>
                                  <m:r>
                                    <a:rPr lang="en-US" altLang="zh-CN" sz="2000" b="1" i="1">
                                      <a:effectLst/>
                                      <a:latin typeface="Cambria Math" panose="02040503050406030204" pitchFamily="18" charset="0"/>
                                      <a:ea typeface="宋体" panose="02010600030101010101" pitchFamily="2" charset="-122"/>
                                    </a:rPr>
                                    <m:t>𝒊</m:t>
                                  </m:r>
                                  <m:r>
                                    <a:rPr lang="en-US" altLang="zh-CN" sz="2000" b="1" i="1">
                                      <a:effectLst/>
                                      <a:latin typeface="Cambria Math" panose="02040503050406030204" pitchFamily="18" charset="0"/>
                                      <a:ea typeface="宋体" panose="02010600030101010101" pitchFamily="2" charset="-122"/>
                                    </a:rPr>
                                    <m:t>=</m:t>
                                  </m:r>
                                  <m:r>
                                    <a:rPr lang="en-US" altLang="zh-CN" sz="2000" b="1" i="1">
                                      <a:effectLst/>
                                      <a:latin typeface="Cambria Math" panose="02040503050406030204" pitchFamily="18" charset="0"/>
                                      <a:ea typeface="宋体" panose="02010600030101010101" pitchFamily="2" charset="-122"/>
                                    </a:rPr>
                                    <m:t>𝒈</m:t>
                                  </m:r>
                                </m:e>
                              </m:nary>
                            </m:e>
                          </m:mr>
                          <m:mr>
                            <m:e>
                              <m:nary>
                                <m:naryPr>
                                  <m:chr m:val="∑"/>
                                  <m:supHide m:val="on"/>
                                  <m:ctrlPr>
                                    <a:rPr lang="zh-CN" altLang="zh-CN" sz="2000" b="1" i="1">
                                      <a:effectLst/>
                                      <a:latin typeface="Cambria Math" panose="02040503050406030204" pitchFamily="18" charset="0"/>
                                      <a:ea typeface="Cambria Math" panose="02040503050406030204" pitchFamily="18" charset="0"/>
                                    </a:rPr>
                                  </m:ctrlPr>
                                </m:naryPr>
                                <m:sub>
                                  <m:r>
                                    <a:rPr lang="en-US" altLang="zh-CN" sz="2000" b="1" i="1">
                                      <a:effectLst/>
                                      <a:latin typeface="Cambria Math" panose="02040503050406030204" pitchFamily="18" charset="0"/>
                                      <a:ea typeface="宋体" panose="02010600030101010101" pitchFamily="2" charset="-122"/>
                                    </a:rPr>
                                    <m:t>𝒊</m:t>
                                  </m:r>
                                  <m:r>
                                    <a:rPr lang="en-US" altLang="zh-CN" sz="2000" b="1" i="1">
                                      <a:effectLst/>
                                      <a:latin typeface="Cambria Math" panose="02040503050406030204" pitchFamily="18" charset="0"/>
                                      <a:ea typeface="宋体" panose="02010600030101010101" pitchFamily="2" charset="-122"/>
                                    </a:rPr>
                                    <m:t>≤</m:t>
                                  </m:r>
                                  <m:r>
                                    <a:rPr lang="en-US" altLang="zh-CN" sz="2000" b="1" i="1">
                                      <a:effectLst/>
                                      <a:latin typeface="Cambria Math" panose="02040503050406030204" pitchFamily="18" charset="0"/>
                                      <a:ea typeface="宋体" panose="02010600030101010101" pitchFamily="2" charset="-122"/>
                                    </a:rPr>
                                    <m:t>𝒌</m:t>
                                  </m:r>
                                  <m:r>
                                    <a:rPr lang="en-US" altLang="zh-CN" sz="2000" b="1" i="1">
                                      <a:effectLst/>
                                      <a:latin typeface="Cambria Math" panose="02040503050406030204" pitchFamily="18" charset="0"/>
                                      <a:ea typeface="宋体" panose="02010600030101010101" pitchFamily="2" charset="-122"/>
                                    </a:rPr>
                                    <m:t>≤</m:t>
                                  </m:r>
                                  <m:r>
                                    <a:rPr lang="en-US" altLang="zh-CN" sz="2000" b="1" i="1">
                                      <a:effectLst/>
                                      <a:latin typeface="Cambria Math" panose="02040503050406030204" pitchFamily="18" charset="0"/>
                                      <a:ea typeface="宋体" panose="02010600030101010101" pitchFamily="2" charset="-122"/>
                                    </a:rPr>
                                    <m:t>𝒏</m:t>
                                  </m:r>
                                </m:sub>
                                <m:sup/>
                                <m:e>
                                  <m:d>
                                    <m:dPr>
                                      <m:begChr m:val="{"/>
                                      <m:endChr m:val="}"/>
                                      <m:ctrlPr>
                                        <a:rPr lang="zh-CN" altLang="zh-CN" sz="2000" b="1" i="1">
                                          <a:effectLst/>
                                          <a:latin typeface="Cambria Math" panose="02040503050406030204" pitchFamily="18" charset="0"/>
                                          <a:ea typeface="Cambria Math" panose="02040503050406030204" pitchFamily="18" charset="0"/>
                                        </a:rPr>
                                      </m:ctrlPr>
                                    </m:dPr>
                                    <m:e>
                                      <m:sSub>
                                        <m:sSubPr>
                                          <m:ctrlPr>
                                            <a:rPr lang="zh-CN" altLang="zh-CN" sz="2000" b="1" i="1">
                                              <a:effectLst/>
                                              <a:latin typeface="Cambria Math" panose="02040503050406030204" pitchFamily="18" charset="0"/>
                                              <a:ea typeface="Cambria Math" panose="02040503050406030204" pitchFamily="18" charset="0"/>
                                            </a:rPr>
                                          </m:ctrlPr>
                                        </m:sSubPr>
                                        <m:e>
                                          <m:sSub>
                                            <m:sSubPr>
                                              <m:ctrlPr>
                                                <a:rPr lang="zh-CN" altLang="en-US"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r>
                                            <a:rPr lang="en-US" altLang="zh-CN" sz="2000" b="1" i="1">
                                              <a:effectLst/>
                                              <a:latin typeface="Cambria Math" panose="02040503050406030204" pitchFamily="18" charset="0"/>
                                              <a:ea typeface="宋体" panose="02010600030101010101" pitchFamily="2" charset="-122"/>
                                            </a:rPr>
                                            <m:t>𝝁</m:t>
                                          </m:r>
                                        </m:e>
                                        <m:sub>
                                          <m:r>
                                            <a:rPr lang="en-US" altLang="zh-CN" sz="2000" b="1" i="1">
                                              <a:effectLst/>
                                              <a:latin typeface="Cambria Math" panose="02040503050406030204" pitchFamily="18" charset="0"/>
                                              <a:ea typeface="宋体" panose="02010600030101010101" pitchFamily="2" charset="-122"/>
                                            </a:rPr>
                                            <m:t>𝟏</m:t>
                                          </m:r>
                                        </m:sub>
                                      </m:sSub>
                                      <m:r>
                                        <a:rPr lang="en-US" altLang="zh-CN" sz="2000" b="1" i="1">
                                          <a:effectLst/>
                                          <a:latin typeface="Cambria Math" panose="02040503050406030204" pitchFamily="18" charset="0"/>
                                          <a:ea typeface="宋体" panose="02010600030101010101" pitchFamily="2" charset="-122"/>
                                        </a:rPr>
                                        <m:t>(</m:t>
                                      </m:r>
                                      <m:sSub>
                                        <m:sSubPr>
                                          <m:ctrlPr>
                                            <a:rPr lang="zh-CN" altLang="zh-CN" sz="2000" b="1" i="1">
                                              <a:effectLst/>
                                              <a:latin typeface="Cambria Math" panose="02040503050406030204" pitchFamily="18" charset="0"/>
                                              <a:ea typeface="Cambria Math" panose="02040503050406030204" pitchFamily="18" charset="0"/>
                                            </a:rPr>
                                          </m:ctrlPr>
                                        </m:sSubPr>
                                        <m:e>
                                          <m:r>
                                            <a:rPr lang="en-US" altLang="zh-CN" sz="2000" b="1" i="1">
                                              <a:effectLst/>
                                              <a:latin typeface="Cambria Math" panose="02040503050406030204" pitchFamily="18" charset="0"/>
                                              <a:ea typeface="宋体" panose="02010600030101010101" pitchFamily="2" charset="-122"/>
                                            </a:rPr>
                                            <m:t>𝒔</m:t>
                                          </m:r>
                                        </m:e>
                                        <m:sub>
                                          <m:r>
                                            <a:rPr lang="en-US" altLang="zh-CN" sz="2000" b="1" i="1">
                                              <a:effectLst/>
                                              <a:latin typeface="Cambria Math" panose="02040503050406030204" pitchFamily="18" charset="0"/>
                                              <a:ea typeface="宋体" panose="02010600030101010101" pitchFamily="2" charset="-122"/>
                                            </a:rPr>
                                            <m:t>𝒌</m:t>
                                          </m:r>
                                        </m:sub>
                                      </m:sSub>
                                      <m:r>
                                        <a:rPr lang="en-US" altLang="zh-CN" sz="2000" b="1" i="1">
                                          <a:effectLst/>
                                          <a:latin typeface="Cambria Math" panose="02040503050406030204" pitchFamily="18" charset="0"/>
                                          <a:ea typeface="宋体" panose="02010600030101010101" pitchFamily="2" charset="-122"/>
                                        </a:rPr>
                                        <m:t>)[</m:t>
                                      </m:r>
                                      <m:r>
                                        <a:rPr lang="en-US" altLang="zh-CN" sz="2000" b="1" i="1">
                                          <a:effectLst/>
                                          <a:latin typeface="Cambria Math" panose="02040503050406030204" pitchFamily="18" charset="0"/>
                                          <a:ea typeface="宋体" panose="02010600030101010101" pitchFamily="2" charset="-122"/>
                                        </a:rPr>
                                        <m:t>𝟏</m:t>
                                      </m:r>
                                      <m:r>
                                        <a:rPr lang="en-US" altLang="zh-CN" sz="2000" b="1" i="1">
                                          <a:effectLst/>
                                          <a:latin typeface="Cambria Math" panose="02040503050406030204" pitchFamily="18" charset="0"/>
                                          <a:ea typeface="宋体" panose="02010600030101010101" pitchFamily="2" charset="-122"/>
                                        </a:rPr>
                                        <m:t>+</m:t>
                                      </m:r>
                                      <m:sSub>
                                        <m:sSubPr>
                                          <m:ctrlPr>
                                            <a:rPr lang="zh-CN" altLang="zh-CN" sz="2000" b="1" i="1">
                                              <a:effectLst/>
                                              <a:latin typeface="Cambria Math" panose="02040503050406030204" pitchFamily="18" charset="0"/>
                                              <a:ea typeface="Cambria Math" panose="02040503050406030204" pitchFamily="18" charset="0"/>
                                            </a:rPr>
                                          </m:ctrlPr>
                                        </m:sSubPr>
                                        <m:e>
                                          <m:r>
                                            <a:rPr lang="en-US" altLang="zh-CN" sz="2000" b="1" i="1">
                                              <a:effectLst/>
                                              <a:latin typeface="Cambria Math" panose="02040503050406030204" pitchFamily="18" charset="0"/>
                                              <a:ea typeface="宋体" panose="02010600030101010101" pitchFamily="2" charset="-122"/>
                                            </a:rPr>
                                            <m:t>𝝁</m:t>
                                          </m:r>
                                        </m:e>
                                        <m:sub>
                                          <m:r>
                                            <a:rPr lang="en-US" altLang="zh-CN" sz="2000" b="1" i="1">
                                              <a:effectLst/>
                                              <a:latin typeface="Cambria Math" panose="02040503050406030204" pitchFamily="18" charset="0"/>
                                              <a:ea typeface="宋体" panose="02010600030101010101" pitchFamily="2" charset="-122"/>
                                            </a:rPr>
                                            <m:t>𝟏</m:t>
                                          </m:r>
                                        </m:sub>
                                      </m:sSub>
                                      <m:r>
                                        <a:rPr lang="en-US" altLang="zh-CN" sz="2000" b="1" i="1">
                                          <a:effectLst/>
                                          <a:latin typeface="Cambria Math" panose="02040503050406030204" pitchFamily="18" charset="0"/>
                                          <a:ea typeface="宋体" panose="02010600030101010101" pitchFamily="2" charset="-122"/>
                                        </a:rPr>
                                        <m:t>(</m:t>
                                      </m:r>
                                      <m:bar>
                                        <m:barPr>
                                          <m:pos m:val="top"/>
                                          <m:ctrlPr>
                                            <a:rPr lang="zh-CN" altLang="zh-CN" sz="2000" b="1" i="1">
                                              <a:effectLst/>
                                              <a:latin typeface="Cambria Math" panose="02040503050406030204" pitchFamily="18" charset="0"/>
                                              <a:ea typeface="Cambria Math" panose="02040503050406030204" pitchFamily="18" charset="0"/>
                                            </a:rPr>
                                          </m:ctrlPr>
                                        </m:barPr>
                                        <m:e>
                                          <m:r>
                                            <a:rPr lang="en-US" altLang="zh-CN" sz="2000" b="1" i="1">
                                              <a:effectLst/>
                                              <a:latin typeface="Cambria Math" panose="02040503050406030204" pitchFamily="18" charset="0"/>
                                              <a:ea typeface="宋体" panose="02010600030101010101" pitchFamily="2" charset="-122"/>
                                            </a:rPr>
                                            <m:t>𝑺</m:t>
                                          </m:r>
                                        </m:e>
                                      </m:bar>
                                      <m:r>
                                        <a:rPr lang="en-US" altLang="zh-CN" sz="2000" b="1" i="1">
                                          <a:effectLst/>
                                          <a:latin typeface="Cambria Math" panose="02040503050406030204" pitchFamily="18" charset="0"/>
                                          <a:ea typeface="宋体" panose="02010600030101010101" pitchFamily="2" charset="-122"/>
                                        </a:rPr>
                                        <m:t>)]+</m:t>
                                      </m:r>
                                      <m:sSub>
                                        <m:sSubPr>
                                          <m:ctrlPr>
                                            <a:rPr lang="zh-CN" altLang="en-US"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sSub>
                                        <m:sSubPr>
                                          <m:ctrlPr>
                                            <a:rPr lang="zh-CN" altLang="zh-CN" sz="2000" b="1" i="1">
                                              <a:effectLst/>
                                              <a:latin typeface="Cambria Math" panose="02040503050406030204" pitchFamily="18" charset="0"/>
                                              <a:ea typeface="Cambria Math" panose="02040503050406030204" pitchFamily="18" charset="0"/>
                                            </a:rPr>
                                          </m:ctrlPr>
                                        </m:sSubPr>
                                        <m:e>
                                          <m:r>
                                            <a:rPr lang="en-US" altLang="zh-CN" sz="2000" b="1" i="1">
                                              <a:effectLst/>
                                              <a:latin typeface="Cambria Math" panose="02040503050406030204" pitchFamily="18" charset="0"/>
                                              <a:ea typeface="宋体" panose="02010600030101010101" pitchFamily="2" charset="-122"/>
                                            </a:rPr>
                                            <m:t>𝝁</m:t>
                                          </m:r>
                                        </m:e>
                                        <m:sub>
                                          <m:r>
                                            <a:rPr lang="en-US" altLang="zh-CN" sz="2000" b="1" i="1">
                                              <a:effectLst/>
                                              <a:latin typeface="Cambria Math" panose="02040503050406030204" pitchFamily="18" charset="0"/>
                                              <a:ea typeface="宋体" panose="02010600030101010101" pitchFamily="2" charset="-122"/>
                                            </a:rPr>
                                            <m:t>𝟐</m:t>
                                          </m:r>
                                        </m:sub>
                                      </m:sSub>
                                      <m:r>
                                        <a:rPr lang="en-US" altLang="zh-CN" sz="2000" b="1" i="1">
                                          <a:effectLst/>
                                          <a:latin typeface="Cambria Math" panose="02040503050406030204" pitchFamily="18" charset="0"/>
                                          <a:ea typeface="宋体" panose="02010600030101010101" pitchFamily="2" charset="-122"/>
                                        </a:rPr>
                                        <m:t>(</m:t>
                                      </m:r>
                                      <m:sSub>
                                        <m:sSubPr>
                                          <m:ctrlPr>
                                            <a:rPr lang="zh-CN" altLang="zh-CN" sz="2000" b="1" i="1">
                                              <a:effectLst/>
                                              <a:latin typeface="Cambria Math" panose="02040503050406030204" pitchFamily="18" charset="0"/>
                                              <a:ea typeface="Cambria Math" panose="02040503050406030204" pitchFamily="18" charset="0"/>
                                            </a:rPr>
                                          </m:ctrlPr>
                                        </m:sSubPr>
                                        <m:e>
                                          <m:r>
                                            <a:rPr lang="en-US" altLang="zh-CN" sz="2000" b="1" i="1">
                                              <a:effectLst/>
                                              <a:latin typeface="Cambria Math" panose="02040503050406030204" pitchFamily="18" charset="0"/>
                                              <a:ea typeface="宋体" panose="02010600030101010101" pitchFamily="2" charset="-122"/>
                                            </a:rPr>
                                            <m:t>𝒔</m:t>
                                          </m:r>
                                        </m:e>
                                        <m:sub>
                                          <m:r>
                                            <a:rPr lang="en-US" altLang="zh-CN" sz="2000" b="1" i="1">
                                              <a:effectLst/>
                                              <a:latin typeface="Cambria Math" panose="02040503050406030204" pitchFamily="18" charset="0"/>
                                              <a:ea typeface="宋体" panose="02010600030101010101" pitchFamily="2" charset="-122"/>
                                            </a:rPr>
                                            <m:t>𝒌</m:t>
                                          </m:r>
                                        </m:sub>
                                      </m:sSub>
                                      <m:r>
                                        <a:rPr lang="en-US" altLang="zh-CN" sz="2000" b="1" i="1">
                                          <a:effectLst/>
                                          <a:latin typeface="Cambria Math" panose="02040503050406030204" pitchFamily="18" charset="0"/>
                                          <a:ea typeface="宋体" panose="02010600030101010101" pitchFamily="2" charset="-122"/>
                                        </a:rPr>
                                        <m:t>)[</m:t>
                                      </m:r>
                                      <m:r>
                                        <a:rPr lang="en-US" altLang="zh-CN" sz="2000" b="1" i="1">
                                          <a:effectLst/>
                                          <a:latin typeface="Cambria Math" panose="02040503050406030204" pitchFamily="18" charset="0"/>
                                          <a:ea typeface="宋体" panose="02010600030101010101" pitchFamily="2" charset="-122"/>
                                        </a:rPr>
                                        <m:t>𝟏</m:t>
                                      </m:r>
                                      <m:r>
                                        <a:rPr lang="en-US" altLang="zh-CN" sz="2000" b="1" i="1">
                                          <a:effectLst/>
                                          <a:latin typeface="Cambria Math" panose="02040503050406030204" pitchFamily="18" charset="0"/>
                                          <a:ea typeface="宋体" panose="02010600030101010101" pitchFamily="2" charset="-122"/>
                                        </a:rPr>
                                        <m:t>+</m:t>
                                      </m:r>
                                      <m:sSub>
                                        <m:sSubPr>
                                          <m:ctrlPr>
                                            <a:rPr lang="zh-CN" altLang="zh-CN" sz="2000" b="1" i="1">
                                              <a:effectLst/>
                                              <a:latin typeface="Cambria Math" panose="02040503050406030204" pitchFamily="18" charset="0"/>
                                              <a:ea typeface="Cambria Math" panose="02040503050406030204" pitchFamily="18" charset="0"/>
                                            </a:rPr>
                                          </m:ctrlPr>
                                        </m:sSubPr>
                                        <m:e>
                                          <m:r>
                                            <a:rPr lang="en-US" altLang="zh-CN" sz="2000" b="1" i="1">
                                              <a:effectLst/>
                                              <a:latin typeface="Cambria Math" panose="02040503050406030204" pitchFamily="18" charset="0"/>
                                              <a:ea typeface="宋体" panose="02010600030101010101" pitchFamily="2" charset="-122"/>
                                            </a:rPr>
                                            <m:t>𝝁</m:t>
                                          </m:r>
                                        </m:e>
                                        <m:sub>
                                          <m:r>
                                            <a:rPr lang="en-US" altLang="zh-CN" sz="2000" b="1" i="1">
                                              <a:effectLst/>
                                              <a:latin typeface="Cambria Math" panose="02040503050406030204" pitchFamily="18" charset="0"/>
                                              <a:ea typeface="宋体" panose="02010600030101010101" pitchFamily="2" charset="-122"/>
                                            </a:rPr>
                                            <m:t>𝟐</m:t>
                                          </m:r>
                                        </m:sub>
                                      </m:sSub>
                                      <m:r>
                                        <a:rPr lang="en-US" altLang="zh-CN" sz="2000" b="1" i="1">
                                          <a:effectLst/>
                                          <a:latin typeface="Cambria Math" panose="02040503050406030204" pitchFamily="18" charset="0"/>
                                          <a:ea typeface="宋体" panose="02010600030101010101" pitchFamily="2" charset="-122"/>
                                        </a:rPr>
                                        <m:t>(</m:t>
                                      </m:r>
                                      <m:bar>
                                        <m:barPr>
                                          <m:pos m:val="top"/>
                                          <m:ctrlPr>
                                            <a:rPr lang="zh-CN" altLang="zh-CN" sz="2000" b="1" i="1">
                                              <a:effectLst/>
                                              <a:latin typeface="Cambria Math" panose="02040503050406030204" pitchFamily="18" charset="0"/>
                                              <a:ea typeface="Cambria Math" panose="02040503050406030204" pitchFamily="18" charset="0"/>
                                            </a:rPr>
                                          </m:ctrlPr>
                                        </m:barPr>
                                        <m:e>
                                          <m:r>
                                            <a:rPr lang="en-US" altLang="zh-CN" sz="2000" b="1" i="1">
                                              <a:effectLst/>
                                              <a:latin typeface="Cambria Math" panose="02040503050406030204" pitchFamily="18" charset="0"/>
                                              <a:ea typeface="宋体" panose="02010600030101010101" pitchFamily="2" charset="-122"/>
                                            </a:rPr>
                                            <m:t>𝑺</m:t>
                                          </m:r>
                                        </m:e>
                                      </m:bar>
                                      <m:r>
                                        <a:rPr lang="en-US" altLang="zh-CN" sz="2000" b="1" i="1">
                                          <a:effectLst/>
                                          <a:latin typeface="Cambria Math" panose="02040503050406030204" pitchFamily="18" charset="0"/>
                                          <a:ea typeface="宋体" panose="02010600030101010101" pitchFamily="2" charset="-122"/>
                                        </a:rPr>
                                        <m:t>)]</m:t>
                                      </m:r>
                                    </m:e>
                                  </m:d>
                                  <m:r>
                                    <a:rPr lang="en-US" altLang="zh-CN" sz="2000" b="1" i="1">
                                      <a:effectLst/>
                                      <a:latin typeface="Cambria Math" panose="02040503050406030204" pitchFamily="18" charset="0"/>
                                      <a:ea typeface="宋体" panose="02010600030101010101" pitchFamily="2" charset="-122"/>
                                    </a:rPr>
                                    <m:t>/(</m:t>
                                  </m:r>
                                  <m:r>
                                    <a:rPr lang="en-US" altLang="zh-CN" sz="2000" b="1" i="1">
                                      <a:effectLst/>
                                      <a:latin typeface="Cambria Math" panose="02040503050406030204" pitchFamily="18" charset="0"/>
                                      <a:ea typeface="宋体" panose="02010600030101010101" pitchFamily="2" charset="-122"/>
                                    </a:rPr>
                                    <m:t>𝒌</m:t>
                                  </m:r>
                                  <m:r>
                                    <a:rPr lang="en-US" altLang="zh-CN" sz="2000" b="1" i="1">
                                      <a:effectLst/>
                                      <a:latin typeface="Cambria Math" panose="02040503050406030204" pitchFamily="18" charset="0"/>
                                      <a:ea typeface="宋体" panose="02010600030101010101" pitchFamily="2" charset="-122"/>
                                    </a:rPr>
                                    <m:t>−</m:t>
                                  </m:r>
                                  <m:r>
                                    <a:rPr lang="en-US" altLang="zh-CN" sz="2000" b="1" i="1">
                                      <a:effectLst/>
                                      <a:latin typeface="Cambria Math" panose="02040503050406030204" pitchFamily="18" charset="0"/>
                                      <a:ea typeface="宋体" panose="02010600030101010101" pitchFamily="2" charset="-122"/>
                                    </a:rPr>
                                    <m:t>𝒈</m:t>
                                  </m:r>
                                  <m:r>
                                    <a:rPr lang="en-US" altLang="zh-CN" sz="2000" b="1" i="1">
                                      <a:effectLst/>
                                      <a:latin typeface="Cambria Math" panose="02040503050406030204" pitchFamily="18" charset="0"/>
                                      <a:ea typeface="宋体" panose="02010600030101010101" pitchFamily="2" charset="-122"/>
                                    </a:rPr>
                                    <m:t>+</m:t>
                                  </m:r>
                                  <m:r>
                                    <a:rPr lang="en-US" altLang="zh-CN" sz="2000" b="1" i="1">
                                      <a:effectLst/>
                                      <a:latin typeface="Cambria Math" panose="02040503050406030204" pitchFamily="18" charset="0"/>
                                      <a:ea typeface="宋体" panose="02010600030101010101" pitchFamily="2" charset="-122"/>
                                    </a:rPr>
                                    <m:t>𝟏</m:t>
                                  </m:r>
                                  <m:r>
                                    <a:rPr lang="en-US" altLang="zh-CN" sz="2000" b="1" i="1">
                                      <a:effectLst/>
                                      <a:latin typeface="Cambria Math" panose="02040503050406030204" pitchFamily="18" charset="0"/>
                                      <a:ea typeface="宋体" panose="02010600030101010101" pitchFamily="2" charset="-122"/>
                                    </a:rPr>
                                    <m:t>)  </m:t>
                                  </m:r>
                                  <m:r>
                                    <a:rPr lang="zh-CN" altLang="zh-CN" sz="2000" b="1" i="1">
                                      <a:effectLst/>
                                      <a:latin typeface="Cambria Math" panose="02040503050406030204" pitchFamily="18" charset="0"/>
                                      <a:ea typeface="宋体" panose="02010600030101010101" pitchFamily="2" charset="-122"/>
                                    </a:rPr>
                                    <m:t>当</m:t>
                                  </m:r>
                                  <m:r>
                                    <a:rPr lang="en-US" altLang="zh-CN" sz="2000" b="1" i="1">
                                      <a:effectLst/>
                                      <a:latin typeface="Cambria Math" panose="02040503050406030204" pitchFamily="18" charset="0"/>
                                      <a:ea typeface="宋体" panose="02010600030101010101" pitchFamily="2" charset="-122"/>
                                    </a:rPr>
                                    <m:t> </m:t>
                                  </m:r>
                                  <m:r>
                                    <a:rPr lang="en-US" altLang="zh-CN" sz="2000" b="1" i="1">
                                      <a:effectLst/>
                                      <a:latin typeface="Cambria Math" panose="02040503050406030204" pitchFamily="18" charset="0"/>
                                      <a:ea typeface="宋体" panose="02010600030101010101" pitchFamily="2" charset="-122"/>
                                    </a:rPr>
                                    <m:t>𝒊</m:t>
                                  </m:r>
                                  <m:r>
                                    <a:rPr lang="en-US" altLang="zh-CN" sz="2000" b="1" i="1">
                                      <a:effectLst/>
                                      <a:latin typeface="Cambria Math" panose="02040503050406030204" pitchFamily="18" charset="0"/>
                                      <a:ea typeface="宋体" panose="02010600030101010101" pitchFamily="2" charset="-122"/>
                                    </a:rPr>
                                    <m:t>&gt;</m:t>
                                  </m:r>
                                  <m:r>
                                    <a:rPr lang="en-US" altLang="zh-CN" sz="2000" b="1" i="1">
                                      <a:effectLst/>
                                      <a:latin typeface="Cambria Math" panose="02040503050406030204" pitchFamily="18" charset="0"/>
                                      <a:ea typeface="宋体" panose="02010600030101010101" pitchFamily="2" charset="-122"/>
                                    </a:rPr>
                                    <m:t>𝒈</m:t>
                                  </m:r>
                                </m:e>
                              </m:nary>
                            </m:e>
                          </m:mr>
                        </m:m>
                      </m:e>
                    </m:d>
                  </m:oMath>
                </a14:m>
                <a:r>
                  <a:rPr lang="en-US" altLang="zh-CN" sz="20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a:latin typeface="Times New Roman" panose="02020603050405020304" pitchFamily="18" charset="0"/>
                    <a:ea typeface="宋体" panose="02010600030101010101" pitchFamily="2" charset="-122"/>
                  </a:rPr>
                  <a:t>(3.2.0</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a:t>
                </a:r>
                <a:endParaRPr lang="en-US" altLang="zh-CN" sz="20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00000"/>
                  </a:lnSpc>
                  <a:spcBef>
                    <a:spcPts val="600"/>
                  </a:spcBef>
                  <a:buNone/>
                </a:pPr>
                <a14:m>
                  <m:oMath xmlns:m="http://schemas.openxmlformats.org/officeDocument/2006/math">
                    <m:r>
                      <a:rPr lang="en-US" altLang="zh-CN" sz="2000" b="1" i="1" smtClean="0">
                        <a:solidFill>
                          <a:schemeClr val="tx1"/>
                        </a:solidFill>
                        <a:effectLst/>
                        <a:latin typeface="Cambria Math" panose="02040503050406030204" pitchFamily="18" charset="0"/>
                        <a:ea typeface="宋体" panose="02010600030101010101" pitchFamily="2" charset="-122"/>
                      </a:rPr>
                      <m:t>𝒈𝒅</m:t>
                    </m:r>
                    <m:r>
                      <a:rPr lang="en-US" altLang="zh-CN" sz="2000" b="1" i="1" smtClean="0">
                        <a:solidFill>
                          <a:schemeClr val="tx1"/>
                        </a:solidFill>
                        <a:effectLst/>
                        <a:latin typeface="Cambria Math" panose="02040503050406030204" pitchFamily="18" charset="0"/>
                        <a:ea typeface="宋体" panose="02010600030101010101" pitchFamily="2" charset="-122"/>
                      </a:rPr>
                      <m:t>=</m:t>
                    </m:r>
                  </m:oMath>
                </a14:m>
                <a:r>
                  <a:rPr lang="en-US" altLang="zh-CN" sz="2000" b="1" dirty="0">
                    <a:ea typeface="Cambria Math" panose="02040503050406030204" pitchFamily="18" charset="0"/>
                  </a:rPr>
                  <a:t> </a:t>
                </a:r>
                <a14:m>
                  <m:oMath xmlns:m="http://schemas.openxmlformats.org/officeDocument/2006/math">
                    <m:nary>
                      <m:naryPr>
                        <m:chr m:val="∑"/>
                        <m:limLoc m:val="subSup"/>
                        <m:supHide m:val="on"/>
                        <m:ctrlPr>
                          <a:rPr lang="en-US" altLang="zh-CN" sz="2000" b="1" i="1">
                            <a:latin typeface="Cambria Math" panose="02040503050406030204" pitchFamily="18" charset="0"/>
                            <a:ea typeface="Cambria Math" panose="02040503050406030204" pitchFamily="18" charset="0"/>
                          </a:rPr>
                        </m:ctrlPr>
                      </m:naryPr>
                      <m:sub>
                        <m:r>
                          <m:rPr>
                            <m:brk m:alnAt="9"/>
                          </m:rPr>
                          <a:rPr lang="en-US" altLang="zh-CN" sz="2000" b="1" i="1">
                            <a:latin typeface="Cambria Math" panose="02040503050406030204" pitchFamily="18" charset="0"/>
                            <a:ea typeface="Cambria Math" panose="02040503050406030204" pitchFamily="18" charset="0"/>
                          </a:rPr>
                          <m:t>𝟏</m:t>
                        </m:r>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𝒊</m:t>
                        </m:r>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𝒏</m:t>
                        </m:r>
                      </m:sub>
                      <m:sup/>
                      <m:e>
                        <m:d>
                          <m:dPr>
                            <m:begChr m:val="{"/>
                            <m:endChr m:val="}"/>
                            <m:ctrlPr>
                              <a:rPr lang="en-US" altLang="zh-CN" sz="2000" b="1" i="1">
                                <a:latin typeface="Cambria Math" panose="02040503050406030204" pitchFamily="18" charset="0"/>
                                <a:ea typeface="Cambria Math" panose="02040503050406030204" pitchFamily="18" charset="0"/>
                              </a:rPr>
                            </m:ctrlPr>
                          </m:dPr>
                          <m:e>
                            <m:sSub>
                              <m:sSubPr>
                                <m:ctrlPr>
                                  <a:rPr lang="zh-CN" altLang="zh-CN" sz="2000" b="1" i="1">
                                    <a:latin typeface="Cambria Math" panose="02040503050406030204" pitchFamily="18" charset="0"/>
                                    <a:ea typeface="Cambria Math" panose="02040503050406030204" pitchFamily="18" charset="0"/>
                                  </a:rPr>
                                </m:ctrlPr>
                              </m:sSubPr>
                              <m:e>
                                <m:sSub>
                                  <m:sSubPr>
                                    <m:ctrlPr>
                                      <a:rPr lang="zh-CN" altLang="en-US"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r>
                                  <a:rPr lang="en-US" altLang="zh-CN" sz="2000" b="1" i="1">
                                    <a:latin typeface="Cambria Math" panose="02040503050406030204" pitchFamily="18" charset="0"/>
                                    <a:ea typeface="宋体" panose="02010600030101010101" pitchFamily="2" charset="-122"/>
                                  </a:rPr>
                                  <m:t>𝝁</m:t>
                                </m:r>
                              </m:e>
                              <m:sub>
                                <m:r>
                                  <a:rPr lang="en-US" altLang="zh-CN" sz="2000" b="1" i="1">
                                    <a:latin typeface="Cambria Math" panose="02040503050406030204" pitchFamily="18" charset="0"/>
                                    <a:ea typeface="宋体" panose="02010600030101010101" pitchFamily="2" charset="-122"/>
                                  </a:rPr>
                                  <m:t>𝟏</m:t>
                                </m:r>
                              </m:sub>
                            </m:sSub>
                            <m:d>
                              <m:dPr>
                                <m:ctrlPr>
                                  <a:rPr lang="en-US" altLang="zh-CN" sz="2000" b="1" i="1">
                                    <a:latin typeface="Cambria Math" panose="02040503050406030204" pitchFamily="18" charset="0"/>
                                    <a:ea typeface="宋体" panose="02010600030101010101" pitchFamily="2" charset="-122"/>
                                  </a:rPr>
                                </m:ctrlPr>
                              </m:dPr>
                              <m:e>
                                <m:sSub>
                                  <m:sSubPr>
                                    <m:ctrlPr>
                                      <a:rPr lang="zh-CN" altLang="zh-CN" sz="2000" b="1" i="1">
                                        <a:latin typeface="Cambria Math" panose="02040503050406030204" pitchFamily="18" charset="0"/>
                                        <a:ea typeface="Cambria Math" panose="02040503050406030204" pitchFamily="18" charset="0"/>
                                      </a:rPr>
                                    </m:ctrlPr>
                                  </m:sSubPr>
                                  <m:e>
                                    <m:r>
                                      <a:rPr lang="en-US" altLang="zh-CN" sz="2000" b="1" i="1">
                                        <a:latin typeface="Cambria Math" panose="02040503050406030204" pitchFamily="18" charset="0"/>
                                        <a:ea typeface="宋体" panose="02010600030101010101" pitchFamily="2" charset="-122"/>
                                      </a:rPr>
                                      <m:t>𝒔</m:t>
                                    </m:r>
                                  </m:e>
                                  <m:sub>
                                    <m:r>
                                      <a:rPr lang="en-US" altLang="zh-CN" sz="2000" b="1" i="1">
                                        <a:latin typeface="Cambria Math" panose="02040503050406030204" pitchFamily="18" charset="0"/>
                                        <a:ea typeface="宋体" panose="02010600030101010101" pitchFamily="2" charset="-122"/>
                                      </a:rPr>
                                      <m:t>𝒊</m:t>
                                    </m:r>
                                  </m:sub>
                                </m:sSub>
                              </m:e>
                            </m:d>
                            <m:d>
                              <m:dPr>
                                <m:begChr m:val="["/>
                                <m:endChr m:val="]"/>
                                <m:ctrlPr>
                                  <a:rPr lang="en-US" altLang="zh-CN" sz="2000" b="1" i="1">
                                    <a:latin typeface="Cambria Math" panose="02040503050406030204" pitchFamily="18" charset="0"/>
                                    <a:ea typeface="宋体" panose="02010600030101010101" pitchFamily="2" charset="-122"/>
                                  </a:rPr>
                                </m:ctrlPr>
                              </m:dPr>
                              <m:e>
                                <m:r>
                                  <a:rPr lang="en-US" altLang="zh-CN" sz="2000" b="1" i="1">
                                    <a:latin typeface="Cambria Math" panose="02040503050406030204" pitchFamily="18" charset="0"/>
                                    <a:ea typeface="宋体" panose="02010600030101010101" pitchFamily="2" charset="-122"/>
                                  </a:rPr>
                                  <m:t>𝟏</m:t>
                                </m:r>
                                <m:r>
                                  <a:rPr lang="en-US" altLang="zh-CN" sz="2000" b="1" i="1">
                                    <a:latin typeface="Cambria Math" panose="02040503050406030204" pitchFamily="18" charset="0"/>
                                    <a:ea typeface="宋体" panose="02010600030101010101" pitchFamily="2" charset="-122"/>
                                  </a:rPr>
                                  <m:t>+</m:t>
                                </m:r>
                                <m:f>
                                  <m:fPr>
                                    <m:ctrlPr>
                                      <a:rPr lang="en-US" altLang="zh-CN" sz="2000" b="1" i="1">
                                        <a:latin typeface="Cambria Math" panose="02040503050406030204" pitchFamily="18" charset="0"/>
                                        <a:ea typeface="宋体" panose="02010600030101010101" pitchFamily="2" charset="-122"/>
                                      </a:rPr>
                                    </m:ctrlPr>
                                  </m:fPr>
                                  <m:num>
                                    <m:sSub>
                                      <m:sSubPr>
                                        <m:ctrlPr>
                                          <a:rPr lang="zh-CN" altLang="zh-CN" sz="2000" b="1" i="1">
                                            <a:latin typeface="Cambria Math" panose="02040503050406030204" pitchFamily="18" charset="0"/>
                                            <a:ea typeface="Cambria Math" panose="02040503050406030204" pitchFamily="18" charset="0"/>
                                          </a:rPr>
                                        </m:ctrlPr>
                                      </m:sSubPr>
                                      <m:e>
                                        <m:r>
                                          <a:rPr lang="en-US" altLang="zh-CN" sz="2000" b="1" i="1">
                                            <a:latin typeface="Cambria Math" panose="02040503050406030204" pitchFamily="18" charset="0"/>
                                            <a:ea typeface="宋体" panose="02010600030101010101" pitchFamily="2" charset="-122"/>
                                          </a:rPr>
                                          <m:t>𝝁</m:t>
                                        </m:r>
                                      </m:e>
                                      <m:sub>
                                        <m:r>
                                          <a:rPr lang="en-US" altLang="zh-CN" sz="2000" b="1" i="1">
                                            <a:latin typeface="Cambria Math" panose="02040503050406030204" pitchFamily="18" charset="0"/>
                                            <a:ea typeface="宋体" panose="02010600030101010101" pitchFamily="2" charset="-122"/>
                                          </a:rPr>
                                          <m:t>𝟏</m:t>
                                        </m:r>
                                      </m:sub>
                                    </m:sSub>
                                    <m:d>
                                      <m:dPr>
                                        <m:ctrlPr>
                                          <a:rPr lang="en-US" altLang="zh-CN" sz="2000" b="1" i="1">
                                            <a:latin typeface="Cambria Math" panose="02040503050406030204" pitchFamily="18" charset="0"/>
                                            <a:ea typeface="宋体" panose="02010600030101010101" pitchFamily="2" charset="-122"/>
                                          </a:rPr>
                                        </m:ctrlPr>
                                      </m:dPr>
                                      <m:e>
                                        <m:bar>
                                          <m:barPr>
                                            <m:pos m:val="top"/>
                                            <m:ctrlPr>
                                              <a:rPr lang="zh-CN" altLang="zh-CN" sz="2000" b="1" i="1">
                                                <a:latin typeface="Cambria Math" panose="02040503050406030204" pitchFamily="18" charset="0"/>
                                                <a:ea typeface="Cambria Math" panose="02040503050406030204" pitchFamily="18" charset="0"/>
                                              </a:rPr>
                                            </m:ctrlPr>
                                          </m:barPr>
                                          <m:e>
                                            <m:r>
                                              <a:rPr lang="en-US" altLang="zh-CN" sz="2000" b="1" i="1">
                                                <a:latin typeface="Cambria Math" panose="02040503050406030204" pitchFamily="18" charset="0"/>
                                                <a:ea typeface="宋体" panose="02010600030101010101" pitchFamily="2" charset="-122"/>
                                              </a:rPr>
                                              <m:t>𝑺</m:t>
                                            </m:r>
                                          </m:e>
                                        </m:bar>
                                      </m:e>
                                    </m:d>
                                  </m:num>
                                  <m:den>
                                    <m:d>
                                      <m:dPr>
                                        <m:ctrlPr>
                                          <a:rPr lang="en-US" altLang="zh-CN" sz="2000" b="1" i="1">
                                            <a:latin typeface="Cambria Math" panose="02040503050406030204" pitchFamily="18" charset="0"/>
                                            <a:ea typeface="宋体" panose="02010600030101010101" pitchFamily="2" charset="-122"/>
                                          </a:rPr>
                                        </m:ctrlPr>
                                      </m:dPr>
                                      <m:e>
                                        <m:r>
                                          <a:rPr lang="en-US" altLang="zh-CN" sz="2000" b="1" i="1">
                                            <a:latin typeface="Cambria Math" panose="02040503050406030204" pitchFamily="18" charset="0"/>
                                            <a:ea typeface="宋体" panose="02010600030101010101" pitchFamily="2" charset="-122"/>
                                          </a:rPr>
                                          <m:t>𝟏</m:t>
                                        </m:r>
                                        <m:r>
                                          <a:rPr lang="en-US" altLang="zh-CN" sz="2000" b="1" i="1">
                                            <a:latin typeface="Cambria Math" panose="02040503050406030204" pitchFamily="18" charset="0"/>
                                            <a:ea typeface="宋体" panose="02010600030101010101" pitchFamily="2" charset="-122"/>
                                          </a:rPr>
                                          <m:t>−</m:t>
                                        </m:r>
                                        <m:sSub>
                                          <m:sSubPr>
                                            <m:ctrlPr>
                                              <a:rPr lang="zh-CN" altLang="zh-CN" sz="2000" b="1" i="1">
                                                <a:latin typeface="Cambria Math" panose="02040503050406030204" pitchFamily="18" charset="0"/>
                                                <a:ea typeface="Cambria Math" panose="02040503050406030204" pitchFamily="18" charset="0"/>
                                              </a:rPr>
                                            </m:ctrlPr>
                                          </m:sSubPr>
                                          <m:e>
                                            <m:r>
                                              <a:rPr lang="en-US" altLang="zh-CN" sz="2000" b="1" i="1">
                                                <a:latin typeface="Cambria Math" panose="02040503050406030204" pitchFamily="18" charset="0"/>
                                                <a:ea typeface="宋体" panose="02010600030101010101" pitchFamily="2" charset="-122"/>
                                              </a:rPr>
                                              <m:t>𝝁</m:t>
                                            </m:r>
                                          </m:e>
                                          <m:sub>
                                            <m:r>
                                              <a:rPr lang="en-US" altLang="zh-CN" sz="2000" b="1" i="1">
                                                <a:latin typeface="Cambria Math" panose="02040503050406030204" pitchFamily="18" charset="0"/>
                                                <a:ea typeface="宋体" panose="02010600030101010101" pitchFamily="2" charset="-122"/>
                                              </a:rPr>
                                              <m:t>𝟏</m:t>
                                            </m:r>
                                          </m:sub>
                                        </m:sSub>
                                        <m:d>
                                          <m:dPr>
                                            <m:ctrlPr>
                                              <a:rPr lang="en-US" altLang="zh-CN" sz="2000" b="1" i="1">
                                                <a:latin typeface="Cambria Math" panose="02040503050406030204" pitchFamily="18" charset="0"/>
                                                <a:ea typeface="宋体" panose="02010600030101010101" pitchFamily="2" charset="-122"/>
                                              </a:rPr>
                                            </m:ctrlPr>
                                          </m:dPr>
                                          <m:e>
                                            <m:bar>
                                              <m:barPr>
                                                <m:pos m:val="top"/>
                                                <m:ctrlPr>
                                                  <a:rPr lang="zh-CN" altLang="zh-CN" sz="2000" b="1" i="1">
                                                    <a:latin typeface="Cambria Math" panose="02040503050406030204" pitchFamily="18" charset="0"/>
                                                    <a:ea typeface="Cambria Math" panose="02040503050406030204" pitchFamily="18" charset="0"/>
                                                  </a:rPr>
                                                </m:ctrlPr>
                                              </m:barPr>
                                              <m:e>
                                                <m:r>
                                                  <a:rPr lang="en-US" altLang="zh-CN" sz="2000" b="1" i="1">
                                                    <a:latin typeface="Cambria Math" panose="02040503050406030204" pitchFamily="18" charset="0"/>
                                                    <a:ea typeface="宋体" panose="02010600030101010101" pitchFamily="2" charset="-122"/>
                                                  </a:rPr>
                                                  <m:t>𝑺</m:t>
                                                </m:r>
                                              </m:e>
                                            </m:bar>
                                          </m:e>
                                        </m:d>
                                      </m:e>
                                    </m:d>
                                  </m:den>
                                </m:f>
                              </m:e>
                            </m:d>
                            <m:r>
                              <a:rPr lang="en-US" altLang="zh-CN" sz="2000" b="1" i="1">
                                <a:latin typeface="Cambria Math" panose="02040503050406030204" pitchFamily="18" charset="0"/>
                                <a:ea typeface="宋体" panose="02010600030101010101" pitchFamily="2" charset="-122"/>
                              </a:rPr>
                              <m:t>+</m:t>
                            </m:r>
                            <m:sSub>
                              <m:sSubPr>
                                <m:ctrlPr>
                                  <a:rPr lang="zh-CN" altLang="zh-CN" sz="2000" b="1" i="1">
                                    <a:latin typeface="Cambria Math" panose="02040503050406030204" pitchFamily="18" charset="0"/>
                                    <a:ea typeface="Cambria Math" panose="02040503050406030204" pitchFamily="18" charset="0"/>
                                  </a:rPr>
                                </m:ctrlPr>
                              </m:sSubPr>
                              <m:e>
                                <m:sSub>
                                  <m:sSubPr>
                                    <m:ctrlPr>
                                      <a:rPr lang="zh-CN" altLang="en-US"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b="0" i="1" smtClean="0">
                                        <a:latin typeface="Cambria Math" panose="02040503050406030204" pitchFamily="18" charset="0"/>
                                      </a:rPr>
                                      <m:t>2</m:t>
                                    </m:r>
                                  </m:sub>
                                </m:sSub>
                                <m:r>
                                  <a:rPr lang="en-US" altLang="zh-CN" sz="2000" i="1">
                                    <a:latin typeface="Cambria Math" panose="02040503050406030204" pitchFamily="18" charset="0"/>
                                  </a:rPr>
                                  <m:t>×</m:t>
                                </m:r>
                                <m:r>
                                  <a:rPr lang="en-US" altLang="zh-CN" sz="2000" b="1" i="1">
                                    <a:latin typeface="Cambria Math" panose="02040503050406030204" pitchFamily="18" charset="0"/>
                                    <a:ea typeface="宋体" panose="02010600030101010101" pitchFamily="2" charset="-122"/>
                                  </a:rPr>
                                  <m:t>𝝁</m:t>
                                </m:r>
                              </m:e>
                              <m:sub>
                                <m:r>
                                  <a:rPr lang="en-US" altLang="zh-CN" sz="2000" b="1" i="1">
                                    <a:latin typeface="Cambria Math" panose="02040503050406030204" pitchFamily="18" charset="0"/>
                                    <a:ea typeface="宋体" panose="02010600030101010101" pitchFamily="2" charset="-122"/>
                                  </a:rPr>
                                  <m:t>𝟐</m:t>
                                </m:r>
                              </m:sub>
                            </m:sSub>
                            <m:r>
                              <a:rPr lang="en-US" altLang="zh-CN" sz="2000" b="1" i="1">
                                <a:latin typeface="Cambria Math" panose="02040503050406030204" pitchFamily="18" charset="0"/>
                                <a:ea typeface="宋体" panose="02010600030101010101" pitchFamily="2" charset="-122"/>
                              </a:rPr>
                              <m:t>(</m:t>
                            </m:r>
                            <m:sSub>
                              <m:sSubPr>
                                <m:ctrlPr>
                                  <a:rPr lang="zh-CN" altLang="zh-CN" sz="2000" b="1" i="1">
                                    <a:latin typeface="Cambria Math" panose="02040503050406030204" pitchFamily="18" charset="0"/>
                                    <a:ea typeface="Cambria Math" panose="02040503050406030204" pitchFamily="18" charset="0"/>
                                  </a:rPr>
                                </m:ctrlPr>
                              </m:sSubPr>
                              <m:e>
                                <m:r>
                                  <a:rPr lang="en-US" altLang="zh-CN" sz="2000" b="1" i="1">
                                    <a:latin typeface="Cambria Math" panose="02040503050406030204" pitchFamily="18" charset="0"/>
                                    <a:ea typeface="宋体" panose="02010600030101010101" pitchFamily="2" charset="-122"/>
                                  </a:rPr>
                                  <m:t>𝒔</m:t>
                                </m:r>
                              </m:e>
                              <m:sub>
                                <m:r>
                                  <a:rPr lang="en-US" altLang="zh-CN" sz="2000" b="1" i="1">
                                    <a:latin typeface="Cambria Math" panose="02040503050406030204" pitchFamily="18" charset="0"/>
                                    <a:ea typeface="宋体" panose="02010600030101010101" pitchFamily="2" charset="-122"/>
                                  </a:rPr>
                                  <m:t>𝒊</m:t>
                                </m:r>
                              </m:sub>
                            </m:sSub>
                            <m:r>
                              <a:rPr lang="en-US" altLang="zh-CN" sz="2000" b="1" i="1">
                                <a:latin typeface="Cambria Math" panose="02040503050406030204" pitchFamily="18" charset="0"/>
                                <a:ea typeface="宋体" panose="02010600030101010101" pitchFamily="2" charset="-122"/>
                              </a:rPr>
                              <m:t>) </m:t>
                            </m:r>
                            <m:d>
                              <m:dPr>
                                <m:begChr m:val="["/>
                                <m:endChr m:val="]"/>
                                <m:ctrlPr>
                                  <a:rPr lang="en-US" altLang="zh-CN" sz="2000" b="1" i="1">
                                    <a:latin typeface="Cambria Math" panose="02040503050406030204" pitchFamily="18" charset="0"/>
                                    <a:ea typeface="宋体" panose="02010600030101010101" pitchFamily="2" charset="-122"/>
                                  </a:rPr>
                                </m:ctrlPr>
                              </m:dPr>
                              <m:e>
                                <m:r>
                                  <a:rPr lang="en-US" altLang="zh-CN" sz="2000" b="1" i="1">
                                    <a:latin typeface="Cambria Math" panose="02040503050406030204" pitchFamily="18" charset="0"/>
                                    <a:ea typeface="宋体" panose="02010600030101010101" pitchFamily="2" charset="-122"/>
                                  </a:rPr>
                                  <m:t>𝟏</m:t>
                                </m:r>
                                <m:r>
                                  <a:rPr lang="en-US" altLang="zh-CN" sz="2000" b="1" i="1">
                                    <a:latin typeface="Cambria Math" panose="02040503050406030204" pitchFamily="18" charset="0"/>
                                    <a:ea typeface="宋体" panose="02010600030101010101" pitchFamily="2" charset="-122"/>
                                  </a:rPr>
                                  <m:t>+</m:t>
                                </m:r>
                                <m:f>
                                  <m:fPr>
                                    <m:ctrlPr>
                                      <a:rPr lang="en-US" altLang="zh-CN" sz="2000" b="1" i="1">
                                        <a:latin typeface="Cambria Math" panose="02040503050406030204" pitchFamily="18" charset="0"/>
                                        <a:ea typeface="宋体" panose="02010600030101010101" pitchFamily="2" charset="-122"/>
                                      </a:rPr>
                                    </m:ctrlPr>
                                  </m:fPr>
                                  <m:num>
                                    <m:sSub>
                                      <m:sSubPr>
                                        <m:ctrlPr>
                                          <a:rPr lang="zh-CN" altLang="zh-CN" sz="2000" b="1" i="1">
                                            <a:latin typeface="Cambria Math" panose="02040503050406030204" pitchFamily="18" charset="0"/>
                                            <a:ea typeface="Cambria Math" panose="02040503050406030204" pitchFamily="18" charset="0"/>
                                          </a:rPr>
                                        </m:ctrlPr>
                                      </m:sSubPr>
                                      <m:e>
                                        <m:r>
                                          <a:rPr lang="en-US" altLang="zh-CN" sz="2000" b="1" i="1">
                                            <a:latin typeface="Cambria Math" panose="02040503050406030204" pitchFamily="18" charset="0"/>
                                            <a:ea typeface="宋体" panose="02010600030101010101" pitchFamily="2" charset="-122"/>
                                          </a:rPr>
                                          <m:t>𝝁</m:t>
                                        </m:r>
                                      </m:e>
                                      <m:sub>
                                        <m:r>
                                          <a:rPr lang="en-US" altLang="zh-CN" sz="2000" b="1" i="1">
                                            <a:latin typeface="Cambria Math" panose="02040503050406030204" pitchFamily="18" charset="0"/>
                                            <a:ea typeface="宋体" panose="02010600030101010101" pitchFamily="2" charset="-122"/>
                                          </a:rPr>
                                          <m:t>𝟐</m:t>
                                        </m:r>
                                      </m:sub>
                                    </m:sSub>
                                    <m:d>
                                      <m:dPr>
                                        <m:ctrlPr>
                                          <a:rPr lang="en-US" altLang="zh-CN" sz="2000" b="1" i="1">
                                            <a:latin typeface="Cambria Math" panose="02040503050406030204" pitchFamily="18" charset="0"/>
                                            <a:ea typeface="宋体" panose="02010600030101010101" pitchFamily="2" charset="-122"/>
                                          </a:rPr>
                                        </m:ctrlPr>
                                      </m:dPr>
                                      <m:e>
                                        <m:bar>
                                          <m:barPr>
                                            <m:pos m:val="top"/>
                                            <m:ctrlPr>
                                              <a:rPr lang="zh-CN" altLang="zh-CN" sz="2000" b="1" i="1">
                                                <a:latin typeface="Cambria Math" panose="02040503050406030204" pitchFamily="18" charset="0"/>
                                                <a:ea typeface="Cambria Math" panose="02040503050406030204" pitchFamily="18" charset="0"/>
                                              </a:rPr>
                                            </m:ctrlPr>
                                          </m:barPr>
                                          <m:e>
                                            <m:r>
                                              <a:rPr lang="en-US" altLang="zh-CN" sz="2000" b="1" i="1">
                                                <a:latin typeface="Cambria Math" panose="02040503050406030204" pitchFamily="18" charset="0"/>
                                                <a:ea typeface="宋体" panose="02010600030101010101" pitchFamily="2" charset="-122"/>
                                              </a:rPr>
                                              <m:t>𝑺</m:t>
                                            </m:r>
                                          </m:e>
                                        </m:bar>
                                      </m:e>
                                    </m:d>
                                  </m:num>
                                  <m:den>
                                    <m:d>
                                      <m:dPr>
                                        <m:ctrlPr>
                                          <a:rPr lang="en-US" altLang="zh-CN" sz="2000" b="1" i="1">
                                            <a:latin typeface="Cambria Math" panose="02040503050406030204" pitchFamily="18" charset="0"/>
                                            <a:ea typeface="宋体" panose="02010600030101010101" pitchFamily="2" charset="-122"/>
                                          </a:rPr>
                                        </m:ctrlPr>
                                      </m:dPr>
                                      <m:e>
                                        <m:r>
                                          <a:rPr lang="en-US" altLang="zh-CN" sz="2000" b="1" i="1">
                                            <a:latin typeface="Cambria Math" panose="02040503050406030204" pitchFamily="18" charset="0"/>
                                            <a:ea typeface="宋体" panose="02010600030101010101" pitchFamily="2" charset="-122"/>
                                          </a:rPr>
                                          <m:t>𝟏</m:t>
                                        </m:r>
                                        <m:r>
                                          <a:rPr lang="en-US" altLang="zh-CN" sz="2000" b="1" i="1">
                                            <a:latin typeface="Cambria Math" panose="02040503050406030204" pitchFamily="18" charset="0"/>
                                            <a:ea typeface="宋体" panose="02010600030101010101" pitchFamily="2" charset="-122"/>
                                          </a:rPr>
                                          <m:t>−</m:t>
                                        </m:r>
                                        <m:sSub>
                                          <m:sSubPr>
                                            <m:ctrlPr>
                                              <a:rPr lang="zh-CN" altLang="zh-CN" sz="2000" b="1" i="1">
                                                <a:latin typeface="Cambria Math" panose="02040503050406030204" pitchFamily="18" charset="0"/>
                                                <a:ea typeface="Cambria Math" panose="02040503050406030204" pitchFamily="18" charset="0"/>
                                              </a:rPr>
                                            </m:ctrlPr>
                                          </m:sSubPr>
                                          <m:e>
                                            <m:r>
                                              <a:rPr lang="en-US" altLang="zh-CN" sz="2000" b="1" i="1">
                                                <a:latin typeface="Cambria Math" panose="02040503050406030204" pitchFamily="18" charset="0"/>
                                                <a:ea typeface="宋体" panose="02010600030101010101" pitchFamily="2" charset="-122"/>
                                              </a:rPr>
                                              <m:t>𝝁</m:t>
                                            </m:r>
                                          </m:e>
                                          <m:sub>
                                            <m:r>
                                              <a:rPr lang="en-US" altLang="zh-CN" sz="2000" b="1" i="1">
                                                <a:latin typeface="Cambria Math" panose="02040503050406030204" pitchFamily="18" charset="0"/>
                                                <a:ea typeface="宋体" panose="02010600030101010101" pitchFamily="2" charset="-122"/>
                                              </a:rPr>
                                              <m:t>𝟐</m:t>
                                            </m:r>
                                          </m:sub>
                                        </m:sSub>
                                        <m:d>
                                          <m:dPr>
                                            <m:ctrlPr>
                                              <a:rPr lang="en-US" altLang="zh-CN" sz="2000" b="1" i="1">
                                                <a:latin typeface="Cambria Math" panose="02040503050406030204" pitchFamily="18" charset="0"/>
                                                <a:ea typeface="宋体" panose="02010600030101010101" pitchFamily="2" charset="-122"/>
                                              </a:rPr>
                                            </m:ctrlPr>
                                          </m:dPr>
                                          <m:e>
                                            <m:bar>
                                              <m:barPr>
                                                <m:pos m:val="top"/>
                                                <m:ctrlPr>
                                                  <a:rPr lang="zh-CN" altLang="zh-CN" sz="2000" b="1" i="1">
                                                    <a:latin typeface="Cambria Math" panose="02040503050406030204" pitchFamily="18" charset="0"/>
                                                    <a:ea typeface="Cambria Math" panose="02040503050406030204" pitchFamily="18" charset="0"/>
                                                  </a:rPr>
                                                </m:ctrlPr>
                                              </m:barPr>
                                              <m:e>
                                                <m:r>
                                                  <a:rPr lang="en-US" altLang="zh-CN" sz="2000" b="1" i="1">
                                                    <a:latin typeface="Cambria Math" panose="02040503050406030204" pitchFamily="18" charset="0"/>
                                                    <a:ea typeface="宋体" panose="02010600030101010101" pitchFamily="2" charset="-122"/>
                                                  </a:rPr>
                                                  <m:t>𝑺</m:t>
                                                </m:r>
                                              </m:e>
                                            </m:bar>
                                          </m:e>
                                        </m:d>
                                      </m:e>
                                    </m:d>
                                  </m:den>
                                </m:f>
                              </m:e>
                            </m:d>
                          </m:e>
                        </m:d>
                      </m:e>
                    </m:nary>
                    <m:r>
                      <a:rPr lang="en-US" altLang="zh-CN" sz="2000" b="1" i="1">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𝒊</m:t>
                    </m:r>
                  </m:oMath>
                </a14:m>
                <a:endParaRPr lang="en-US" altLang="zh-CN" sz="20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00000"/>
                  </a:lnSpc>
                  <a:spcBef>
                    <a:spcPts val="600"/>
                  </a:spcBef>
                  <a:buNone/>
                </a:pPr>
                <a14:m>
                  <m:oMathPara xmlns:m="http://schemas.openxmlformats.org/officeDocument/2006/math">
                    <m:oMathParaPr>
                      <m:jc m:val="left"/>
                    </m:oMathParaPr>
                    <m:oMath xmlns:m="http://schemas.openxmlformats.org/officeDocument/2006/math">
                      <m:r>
                        <a:rPr lang="en-US" altLang="zh-CN" sz="2000" b="1" i="1" smtClean="0">
                          <a:latin typeface="Cambria Math" panose="02040503050406030204" pitchFamily="18" charset="0"/>
                          <a:ea typeface="宋体" panose="02010600030101010101" pitchFamily="2" charset="-122"/>
                        </a:rPr>
                        <m:t>𝒈</m:t>
                      </m:r>
                      <m:r>
                        <a:rPr lang="en-US" altLang="zh-CN" sz="2000" b="1" i="1" smtClean="0">
                          <a:latin typeface="Cambria Math" panose="02040503050406030204" pitchFamily="18" charset="0"/>
                          <a:ea typeface="宋体" panose="02010600030101010101" pitchFamily="2" charset="-122"/>
                        </a:rPr>
                        <m:t>=</m:t>
                      </m:r>
                      <m:d>
                        <m:dPr>
                          <m:begChr m:val="{"/>
                          <m:endChr m:val=""/>
                          <m:ctrlPr>
                            <a:rPr lang="en-US" altLang="zh-CN" sz="2000" b="1" i="1" smtClean="0">
                              <a:latin typeface="Cambria Math" panose="02040503050406030204" pitchFamily="18" charset="0"/>
                              <a:ea typeface="宋体" panose="02010600030101010101" pitchFamily="2" charset="-122"/>
                            </a:rPr>
                          </m:ctrlPr>
                        </m:dPr>
                        <m:e>
                          <m:eqArr>
                            <m:eqArrPr>
                              <m:ctrlPr>
                                <a:rPr lang="en-US" altLang="zh-CN" sz="2000" b="1" i="1" smtClean="0">
                                  <a:latin typeface="Cambria Math" panose="02040503050406030204" pitchFamily="18" charset="0"/>
                                  <a:ea typeface="宋体" panose="02010600030101010101" pitchFamily="2" charset="-122"/>
                                </a:rPr>
                              </m:ctrlPr>
                            </m:eqArrPr>
                            <m:e>
                              <m:d>
                                <m:dPr>
                                  <m:begChr m:val="⌈"/>
                                  <m:endChr m:val="⌉"/>
                                  <m:ctrlPr>
                                    <a:rPr lang="en-US" altLang="zh-CN" sz="2000" b="1" i="1" smtClean="0">
                                      <a:latin typeface="Cambria Math" panose="02040503050406030204" pitchFamily="18" charset="0"/>
                                      <a:ea typeface="宋体" panose="02010600030101010101" pitchFamily="2" charset="-122"/>
                                    </a:rPr>
                                  </m:ctrlPr>
                                </m:dPr>
                                <m:e>
                                  <m:r>
                                    <a:rPr lang="en-US" altLang="zh-CN" sz="2000" b="1" i="1" smtClean="0">
                                      <a:latin typeface="Cambria Math" panose="02040503050406030204" pitchFamily="18" charset="0"/>
                                      <a:ea typeface="宋体" panose="02010600030101010101" pitchFamily="2" charset="-122"/>
                                    </a:rPr>
                                    <m:t>𝒈𝒅</m:t>
                                  </m:r>
                                </m:e>
                              </m:d>
                              <m:r>
                                <a:rPr lang="en-US" altLang="zh-CN" sz="2000" b="1" i="1" smtClean="0">
                                  <a:latin typeface="Cambria Math" panose="02040503050406030204" pitchFamily="18" charset="0"/>
                                  <a:ea typeface="宋体" panose="02010600030101010101" pitchFamily="2" charset="-122"/>
                                </a:rPr>
                                <m:t>,</m:t>
                              </m:r>
                              <m:r>
                                <a:rPr lang="zh-CN" altLang="en-US" sz="2000" b="1" i="1" smtClean="0">
                                  <a:latin typeface="Cambria Math" panose="02040503050406030204" pitchFamily="18" charset="0"/>
                                  <a:ea typeface="宋体" panose="02010600030101010101" pitchFamily="2" charset="-122"/>
                                </a:rPr>
                                <m:t>当</m:t>
                              </m:r>
                              <m:r>
                                <a:rPr lang="en-US" altLang="zh-CN" sz="2000" b="1" i="1" smtClean="0">
                                  <a:latin typeface="Cambria Math" panose="02040503050406030204" pitchFamily="18" charset="0"/>
                                  <a:ea typeface="宋体" panose="02010600030101010101" pitchFamily="2" charset="-122"/>
                                </a:rPr>
                                <m:t>𝒈𝒅</m:t>
                              </m:r>
                              <m:r>
                                <a:rPr lang="en-US" altLang="zh-CN" sz="2000" b="1" i="1" smtClean="0">
                                  <a:latin typeface="Cambria Math" panose="02040503050406030204" pitchFamily="18" charset="0"/>
                                  <a:ea typeface="宋体" panose="02010600030101010101" pitchFamily="2" charset="-122"/>
                                </a:rPr>
                                <m:t>−</m:t>
                              </m:r>
                              <m:d>
                                <m:dPr>
                                  <m:begChr m:val="⌊"/>
                                  <m:endChr m:val="⌋"/>
                                  <m:ctrlPr>
                                    <a:rPr lang="en-US" altLang="zh-CN" sz="2000" b="1" i="1">
                                      <a:latin typeface="Cambria Math" panose="02040503050406030204" pitchFamily="18" charset="0"/>
                                      <a:ea typeface="宋体" panose="02010600030101010101" pitchFamily="2" charset="-122"/>
                                    </a:rPr>
                                  </m:ctrlPr>
                                </m:dPr>
                                <m:e>
                                  <m:r>
                                    <a:rPr lang="en-US" altLang="zh-CN" sz="2000" b="1" i="1" smtClean="0">
                                      <a:latin typeface="Cambria Math" panose="02040503050406030204" pitchFamily="18" charset="0"/>
                                      <a:ea typeface="宋体" panose="02010600030101010101" pitchFamily="2" charset="-122"/>
                                    </a:rPr>
                                    <m:t>𝒈𝒅</m:t>
                                  </m:r>
                                </m:e>
                              </m:d>
                              <m:r>
                                <a:rPr lang="en-US" altLang="zh-CN" sz="2000" b="1" i="1" smtClean="0">
                                  <a:latin typeface="Cambria Math" panose="02040503050406030204" pitchFamily="18" charset="0"/>
                                  <a:ea typeface="Cambria Math" panose="02040503050406030204" pitchFamily="18" charset="0"/>
                                </a:rPr>
                                <m:t>&gt;</m:t>
                              </m:r>
                              <m:sSub>
                                <m:sSubPr>
                                  <m:ctrlPr>
                                    <a:rPr lang="en-US" altLang="zh-CN" sz="2000" b="1" i="1">
                                      <a:latin typeface="Cambria Math" panose="02040503050406030204" pitchFamily="18" charset="0"/>
                                    </a:rPr>
                                  </m:ctrlPr>
                                </m:sSubPr>
                                <m:e>
                                  <m:r>
                                    <a:rPr lang="el-GR" altLang="zh-CN" sz="2000" b="1" i="1">
                                      <a:latin typeface="Cambria Math" panose="02040503050406030204" pitchFamily="18" charset="0"/>
                                      <a:ea typeface="Cambria Math" panose="02040503050406030204" pitchFamily="18" charset="0"/>
                                    </a:rPr>
                                    <m:t>𝜟</m:t>
                                  </m:r>
                                </m:e>
                                <m:sub>
                                  <m:r>
                                    <a:rPr lang="en-US" altLang="zh-CN" sz="2000" b="1" i="1">
                                      <a:latin typeface="Cambria Math" panose="02040503050406030204" pitchFamily="18" charset="0"/>
                                    </a:rPr>
                                    <m:t>𝟐</m:t>
                                  </m:r>
                                </m:sub>
                              </m:sSub>
                            </m:e>
                            <m:e>
                              <m:d>
                                <m:dPr>
                                  <m:begChr m:val="⌊"/>
                                  <m:endChr m:val="⌋"/>
                                  <m:ctrlPr>
                                    <a:rPr lang="en-US" altLang="zh-CN" sz="2000" b="1" i="1">
                                      <a:latin typeface="Cambria Math" panose="02040503050406030204" pitchFamily="18" charset="0"/>
                                      <a:ea typeface="宋体" panose="02010600030101010101" pitchFamily="2" charset="-122"/>
                                    </a:rPr>
                                  </m:ctrlPr>
                                </m:dPr>
                                <m:e>
                                  <m:r>
                                    <a:rPr lang="en-US" altLang="zh-CN" sz="2000" b="1" i="1" smtClean="0">
                                      <a:latin typeface="Cambria Math" panose="02040503050406030204" pitchFamily="18" charset="0"/>
                                      <a:ea typeface="宋体" panose="02010600030101010101" pitchFamily="2" charset="-122"/>
                                    </a:rPr>
                                    <m:t>𝒈𝒅</m:t>
                                  </m:r>
                                </m:e>
                              </m:d>
                              <m:r>
                                <a:rPr lang="en-US" altLang="zh-CN" sz="2000" b="1" i="1" smtClean="0">
                                  <a:latin typeface="Cambria Math" panose="02040503050406030204" pitchFamily="18" charset="0"/>
                                  <a:ea typeface="宋体" panose="02010600030101010101" pitchFamily="2" charset="-122"/>
                                </a:rPr>
                                <m:t>, </m:t>
                              </m:r>
                              <m:r>
                                <a:rPr lang="zh-CN" altLang="en-US" sz="2000" b="1" i="1" smtClean="0">
                                  <a:latin typeface="Cambria Math" panose="02040503050406030204" pitchFamily="18" charset="0"/>
                                  <a:ea typeface="宋体" panose="02010600030101010101" pitchFamily="2" charset="-122"/>
                                </a:rPr>
                                <m:t>当</m:t>
                              </m:r>
                              <m:r>
                                <a:rPr lang="en-US" altLang="zh-CN" sz="2000" b="1" i="1" smtClean="0">
                                  <a:latin typeface="Cambria Math" panose="02040503050406030204" pitchFamily="18" charset="0"/>
                                  <a:ea typeface="宋体" panose="02010600030101010101" pitchFamily="2" charset="-122"/>
                                </a:rPr>
                                <m:t>𝒈𝒅</m:t>
                              </m:r>
                              <m:r>
                                <a:rPr lang="en-US" altLang="zh-CN" sz="2000" b="1" i="1" smtClean="0">
                                  <a:latin typeface="Cambria Math" panose="02040503050406030204" pitchFamily="18" charset="0"/>
                                  <a:ea typeface="宋体" panose="02010600030101010101" pitchFamily="2" charset="-122"/>
                                </a:rPr>
                                <m:t>−</m:t>
                              </m:r>
                              <m:d>
                                <m:dPr>
                                  <m:begChr m:val="⌊"/>
                                  <m:endChr m:val="⌋"/>
                                  <m:ctrlPr>
                                    <a:rPr lang="en-US" altLang="zh-CN" sz="2000" b="1" i="1">
                                      <a:latin typeface="Cambria Math" panose="02040503050406030204" pitchFamily="18" charset="0"/>
                                      <a:ea typeface="宋体" panose="02010600030101010101" pitchFamily="2" charset="-122"/>
                                    </a:rPr>
                                  </m:ctrlPr>
                                </m:dPr>
                                <m:e>
                                  <m:r>
                                    <a:rPr lang="en-US" altLang="zh-CN" sz="2000" b="1" i="1" smtClean="0">
                                      <a:latin typeface="Cambria Math" panose="02040503050406030204" pitchFamily="18" charset="0"/>
                                      <a:ea typeface="宋体" panose="02010600030101010101" pitchFamily="2" charset="-122"/>
                                    </a:rPr>
                                    <m:t>𝒈𝒅</m:t>
                                  </m:r>
                                </m:e>
                              </m:d>
                              <m:r>
                                <a:rPr lang="en-US" altLang="zh-CN" sz="2000" b="1" i="1" smtClean="0">
                                  <a:latin typeface="Cambria Math" panose="02040503050406030204" pitchFamily="18" charset="0"/>
                                  <a:ea typeface="Cambria Math" panose="02040503050406030204" pitchFamily="18" charset="0"/>
                                </a:rPr>
                                <m:t>&lt;</m:t>
                              </m:r>
                              <m:sSub>
                                <m:sSubPr>
                                  <m:ctrlPr>
                                    <a:rPr lang="en-US" altLang="zh-CN" sz="2000" b="1" i="1">
                                      <a:latin typeface="Cambria Math" panose="02040503050406030204" pitchFamily="18" charset="0"/>
                                    </a:rPr>
                                  </m:ctrlPr>
                                </m:sSubPr>
                                <m:e>
                                  <m:r>
                                    <a:rPr lang="el-GR" altLang="zh-CN" sz="2000" b="1" i="1">
                                      <a:latin typeface="Cambria Math" panose="02040503050406030204" pitchFamily="18" charset="0"/>
                                      <a:ea typeface="Cambria Math" panose="02040503050406030204" pitchFamily="18" charset="0"/>
                                    </a:rPr>
                                    <m:t>𝜟</m:t>
                                  </m:r>
                                </m:e>
                                <m:sub>
                                  <m:r>
                                    <a:rPr lang="en-US" altLang="zh-CN" sz="2000" b="1" i="1">
                                      <a:latin typeface="Cambria Math" panose="02040503050406030204" pitchFamily="18" charset="0"/>
                                    </a:rPr>
                                    <m:t>𝟏</m:t>
                                  </m:r>
                                </m:sub>
                              </m:sSub>
                            </m:e>
                            <m:e>
                              <m:r>
                                <a:rPr lang="zh-CN" altLang="en-US" sz="2000" b="1" i="1">
                                  <a:latin typeface="Cambria Math" panose="02040503050406030204" pitchFamily="18" charset="0"/>
                                  <a:ea typeface="Cambria Math" panose="02040503050406030204" pitchFamily="18" charset="0"/>
                                </a:rPr>
                                <m:t>把</m:t>
                              </m:r>
                              <m:r>
                                <a:rPr lang="en-US" altLang="zh-CN" sz="2000" b="1" i="1" smtClean="0">
                                  <a:latin typeface="Cambria Math" panose="02040503050406030204" pitchFamily="18" charset="0"/>
                                  <a:ea typeface="Cambria Math" panose="02040503050406030204" pitchFamily="18" charset="0"/>
                                </a:rPr>
                                <m:t>𝒈</m:t>
                              </m:r>
                              <m:r>
                                <a:rPr lang="en-US" altLang="zh-CN" sz="2000" b="1" i="1" smtClean="0">
                                  <a:latin typeface="Cambria Math" panose="02040503050406030204" pitchFamily="18" charset="0"/>
                                  <a:ea typeface="Cambria Math" panose="02040503050406030204" pitchFamily="18" charset="0"/>
                                </a:rPr>
                                <m:t>=</m:t>
                              </m:r>
                              <m:d>
                                <m:dPr>
                                  <m:begChr m:val="⌊"/>
                                  <m:endChr m:val="⌋"/>
                                  <m:ctrlPr>
                                    <a:rPr lang="en-US" altLang="zh-CN" sz="2000" b="1" i="1">
                                      <a:latin typeface="Cambria Math" panose="02040503050406030204" pitchFamily="18" charset="0"/>
                                      <a:ea typeface="宋体" panose="02010600030101010101" pitchFamily="2" charset="-122"/>
                                    </a:rPr>
                                  </m:ctrlPr>
                                </m:dPr>
                                <m:e>
                                  <m:r>
                                    <a:rPr lang="en-US" altLang="zh-CN" sz="2000" b="1" i="1">
                                      <a:latin typeface="Cambria Math" panose="02040503050406030204" pitchFamily="18" charset="0"/>
                                      <a:ea typeface="宋体" panose="02010600030101010101" pitchFamily="2" charset="-122"/>
                                    </a:rPr>
                                    <m:t>𝒈𝒅</m:t>
                                  </m:r>
                                </m:e>
                              </m:d>
                              <m:r>
                                <a:rPr lang="zh-CN" altLang="en-US" sz="2000" b="1" i="1" smtClean="0">
                                  <a:latin typeface="Cambria Math" panose="02040503050406030204" pitchFamily="18" charset="0"/>
                                  <a:ea typeface="宋体" panose="02010600030101010101" pitchFamily="2" charset="-122"/>
                                </a:rPr>
                                <m:t>和</m:t>
                              </m:r>
                              <m:r>
                                <a:rPr lang="en-US" altLang="zh-CN" sz="2000" b="1" i="1" smtClean="0">
                                  <a:latin typeface="Cambria Math" panose="02040503050406030204" pitchFamily="18" charset="0"/>
                                  <a:ea typeface="宋体" panose="02010600030101010101" pitchFamily="2" charset="-122"/>
                                </a:rPr>
                                <m:t>𝒈</m:t>
                              </m:r>
                              <m:r>
                                <a:rPr lang="en-US" altLang="zh-CN" sz="2000" b="1" i="1" smtClean="0">
                                  <a:latin typeface="Cambria Math" panose="02040503050406030204" pitchFamily="18" charset="0"/>
                                  <a:ea typeface="宋体" panose="02010600030101010101" pitchFamily="2" charset="-122"/>
                                </a:rPr>
                                <m:t>=</m:t>
                              </m:r>
                              <m:d>
                                <m:dPr>
                                  <m:begChr m:val="⌈"/>
                                  <m:endChr m:val="⌉"/>
                                  <m:ctrlPr>
                                    <a:rPr lang="en-US" altLang="zh-CN" sz="2000" b="1" i="1">
                                      <a:latin typeface="Cambria Math" panose="02040503050406030204" pitchFamily="18" charset="0"/>
                                      <a:ea typeface="宋体" panose="02010600030101010101" pitchFamily="2" charset="-122"/>
                                    </a:rPr>
                                  </m:ctrlPr>
                                </m:dPr>
                                <m:e>
                                  <m:r>
                                    <a:rPr lang="en-US" altLang="zh-CN" sz="2000" b="1" i="1">
                                      <a:latin typeface="Cambria Math" panose="02040503050406030204" pitchFamily="18" charset="0"/>
                                      <a:ea typeface="宋体" panose="02010600030101010101" pitchFamily="2" charset="-122"/>
                                    </a:rPr>
                                    <m:t>𝒈𝒅</m:t>
                                  </m:r>
                                </m:e>
                              </m:d>
                              <m:r>
                                <a:rPr lang="zh-CN" altLang="en-US" sz="2000" b="1" i="1" smtClean="0">
                                  <a:latin typeface="Cambria Math" panose="02040503050406030204" pitchFamily="18" charset="0"/>
                                  <a:ea typeface="宋体" panose="02010600030101010101" pitchFamily="2" charset="-122"/>
                                </a:rPr>
                                <m:t>得到</m:t>
                              </m:r>
                              <m:r>
                                <a:rPr lang="zh-CN" altLang="en-US" sz="2000" b="1" i="1">
                                  <a:latin typeface="Cambria Math" panose="02040503050406030204" pitchFamily="18" charset="0"/>
                                  <a:ea typeface="宋体" panose="02010600030101010101" pitchFamily="2" charset="-122"/>
                                </a:rPr>
                                <m:t>的</m:t>
                              </m:r>
                              <m:r>
                                <a:rPr lang="zh-CN" altLang="en-US" sz="2000" b="1" i="1" smtClean="0">
                                  <a:latin typeface="Cambria Math" panose="02040503050406030204" pitchFamily="18" charset="0"/>
                                  <a:ea typeface="宋体" panose="02010600030101010101" pitchFamily="2" charset="-122"/>
                                </a:rPr>
                                <m:t>结果</m:t>
                              </m:r>
                              <m:r>
                                <a:rPr lang="zh-CN" altLang="en-US" sz="2000" b="1" i="1">
                                  <a:latin typeface="Cambria Math" panose="02040503050406030204" pitchFamily="18" charset="0"/>
                                  <a:ea typeface="宋体" panose="02010600030101010101" pitchFamily="2" charset="-122"/>
                                </a:rPr>
                                <m:t>合为</m:t>
                              </m:r>
                              <m:r>
                                <a:rPr lang="zh-CN" altLang="en-US" sz="2000" b="1" i="1" smtClean="0">
                                  <a:latin typeface="Cambria Math" panose="02040503050406030204" pitchFamily="18" charset="0"/>
                                  <a:ea typeface="宋体" panose="02010600030101010101" pitchFamily="2" charset="-122"/>
                                </a:rPr>
                                <m:t>一个</m:t>
                              </m:r>
                              <m:r>
                                <a:rPr lang="en-US" altLang="zh-CN" sz="2000" b="1" i="1" smtClean="0">
                                  <a:latin typeface="Cambria Math" panose="02040503050406030204" pitchFamily="18" charset="0"/>
                                  <a:ea typeface="宋体" panose="02010600030101010101" pitchFamily="2" charset="-122"/>
                                </a:rPr>
                                <m:t>,</m:t>
                              </m:r>
                              <m:r>
                                <a:rPr lang="zh-CN" altLang="en-US" sz="2000" b="1" i="1">
                                  <a:latin typeface="Cambria Math" panose="02040503050406030204" pitchFamily="18" charset="0"/>
                                  <a:ea typeface="宋体" panose="02010600030101010101" pitchFamily="2" charset="-122"/>
                                </a:rPr>
                                <m:t>当</m:t>
                              </m:r>
                              <m:sSub>
                                <m:sSubPr>
                                  <m:ctrlPr>
                                    <a:rPr lang="en-US" altLang="zh-CN" sz="2000" b="1" i="1">
                                      <a:latin typeface="Cambria Math" panose="02040503050406030204" pitchFamily="18" charset="0"/>
                                    </a:rPr>
                                  </m:ctrlPr>
                                </m:sSubPr>
                                <m:e>
                                  <m:r>
                                    <a:rPr lang="el-GR" altLang="zh-CN" sz="2000" b="1" i="1">
                                      <a:latin typeface="Cambria Math" panose="02040503050406030204" pitchFamily="18" charset="0"/>
                                      <a:ea typeface="Cambria Math" panose="02040503050406030204" pitchFamily="18" charset="0"/>
                                    </a:rPr>
                                    <m:t>𝜟</m:t>
                                  </m:r>
                                </m:e>
                                <m:sub>
                                  <m:r>
                                    <a:rPr lang="en-US" altLang="zh-CN" sz="2000" b="1" i="1">
                                      <a:latin typeface="Cambria Math" panose="02040503050406030204" pitchFamily="18" charset="0"/>
                                    </a:rPr>
                                    <m:t>𝟏</m:t>
                                  </m:r>
                                </m:sub>
                              </m:sSub>
                              <m:r>
                                <a:rPr lang="en-US" altLang="zh-CN" sz="2000" b="1" i="1">
                                  <a:latin typeface="Cambria Math" panose="02040503050406030204" pitchFamily="18" charset="0"/>
                                  <a:ea typeface="Cambria Math" panose="02040503050406030204" pitchFamily="18" charset="0"/>
                                </a:rPr>
                                <m:t>&lt;</m:t>
                              </m:r>
                              <m:r>
                                <a:rPr lang="en-US" altLang="zh-CN" sz="2000" b="1" i="1">
                                  <a:latin typeface="Cambria Math" panose="02040503050406030204" pitchFamily="18" charset="0"/>
                                  <a:ea typeface="宋体" panose="02010600030101010101" pitchFamily="2" charset="-122"/>
                                </a:rPr>
                                <m:t>𝒈𝒅</m:t>
                              </m:r>
                              <m:r>
                                <a:rPr lang="en-US" altLang="zh-CN" sz="2000" b="1" i="1">
                                  <a:latin typeface="Cambria Math" panose="02040503050406030204" pitchFamily="18" charset="0"/>
                                  <a:ea typeface="宋体" panose="02010600030101010101" pitchFamily="2" charset="-122"/>
                                </a:rPr>
                                <m:t>−</m:t>
                              </m:r>
                              <m:d>
                                <m:dPr>
                                  <m:begChr m:val="⌊"/>
                                  <m:endChr m:val="⌋"/>
                                  <m:ctrlPr>
                                    <a:rPr lang="en-US" altLang="zh-CN" sz="2000" b="1" i="1">
                                      <a:latin typeface="Cambria Math" panose="02040503050406030204" pitchFamily="18" charset="0"/>
                                      <a:ea typeface="宋体" panose="02010600030101010101" pitchFamily="2" charset="-122"/>
                                    </a:rPr>
                                  </m:ctrlPr>
                                </m:dPr>
                                <m:e>
                                  <m:r>
                                    <a:rPr lang="en-US" altLang="zh-CN" sz="2000" b="1" i="1">
                                      <a:latin typeface="Cambria Math" panose="02040503050406030204" pitchFamily="18" charset="0"/>
                                      <a:ea typeface="宋体" panose="02010600030101010101" pitchFamily="2" charset="-122"/>
                                    </a:rPr>
                                    <m:t>𝒈𝒅</m:t>
                                  </m:r>
                                </m:e>
                              </m:d>
                              <m:r>
                                <a:rPr lang="en-US" altLang="zh-CN" sz="2000" b="1" i="1">
                                  <a:latin typeface="Cambria Math" panose="02040503050406030204" pitchFamily="18" charset="0"/>
                                  <a:ea typeface="Cambria Math" panose="02040503050406030204" pitchFamily="18" charset="0"/>
                                </a:rPr>
                                <m:t>&lt;</m:t>
                              </m:r>
                              <m:sSub>
                                <m:sSubPr>
                                  <m:ctrlPr>
                                    <a:rPr lang="en-US" altLang="zh-CN" sz="2000" b="1" i="1">
                                      <a:latin typeface="Cambria Math" panose="02040503050406030204" pitchFamily="18" charset="0"/>
                                    </a:rPr>
                                  </m:ctrlPr>
                                </m:sSubPr>
                                <m:e>
                                  <m:r>
                                    <a:rPr lang="el-GR" altLang="zh-CN" sz="2000" b="1" i="1">
                                      <a:latin typeface="Cambria Math" panose="02040503050406030204" pitchFamily="18" charset="0"/>
                                      <a:ea typeface="Cambria Math" panose="02040503050406030204" pitchFamily="18" charset="0"/>
                                    </a:rPr>
                                    <m:t>𝜟</m:t>
                                  </m:r>
                                </m:e>
                                <m:sub>
                                  <m:r>
                                    <a:rPr lang="en-US" altLang="zh-CN" sz="2000" b="1" i="1">
                                      <a:latin typeface="Cambria Math" panose="02040503050406030204" pitchFamily="18" charset="0"/>
                                    </a:rPr>
                                    <m:t>𝟐</m:t>
                                  </m:r>
                                </m:sub>
                              </m:sSub>
                            </m:e>
                          </m:eqArr>
                        </m:e>
                      </m:d>
                    </m:oMath>
                  </m:oMathPara>
                </a14:m>
                <a:endParaRPr lang="en-US" altLang="zh-CN" sz="20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FAA43BCC-C60C-44E6-A203-C635002B3E8F}"/>
                  </a:ext>
                </a:extLst>
              </p:cNvPr>
              <p:cNvSpPr>
                <a:spLocks noGrp="1" noRot="1" noChangeAspect="1" noMove="1" noResize="1" noEditPoints="1" noAdjustHandles="1" noChangeArrowheads="1" noChangeShapeType="1" noTextEdit="1"/>
              </p:cNvSpPr>
              <p:nvPr>
                <p:ph idx="1"/>
              </p:nvPr>
            </p:nvSpPr>
            <p:spPr>
              <a:xfrm>
                <a:off x="229439" y="1451946"/>
                <a:ext cx="11733961" cy="5406054"/>
              </a:xfrm>
              <a:blipFill>
                <a:blip r:embed="rId4"/>
                <a:stretch>
                  <a:fillRect l="-831" t="-1240" r="-519"/>
                </a:stretch>
              </a:blipFill>
            </p:spPr>
            <p:txBody>
              <a:bodyPr/>
              <a:lstStyle/>
              <a:p>
                <a:r>
                  <a:rPr lang="zh-CN" altLang="en-US">
                    <a:noFill/>
                  </a:rPr>
                  <a:t> </a:t>
                </a:r>
              </a:p>
            </p:txBody>
          </p:sp>
        </mc:Fallback>
      </mc:AlternateContent>
      <p:graphicFrame>
        <p:nvGraphicFramePr>
          <p:cNvPr id="9" name="对象 8">
            <a:extLst>
              <a:ext uri="{FF2B5EF4-FFF2-40B4-BE49-F238E27FC236}">
                <a16:creationId xmlns:a16="http://schemas.microsoft.com/office/drawing/2014/main" id="{93FFBF4D-4ADF-45BD-9549-257E912570B6}"/>
              </a:ext>
            </a:extLst>
          </p:cNvPr>
          <p:cNvGraphicFramePr>
            <a:graphicFrameLocks noChangeAspect="1"/>
          </p:cNvGraphicFramePr>
          <p:nvPr/>
        </p:nvGraphicFramePr>
        <p:xfrm>
          <a:off x="0" y="457200"/>
          <a:ext cx="114300" cy="204788"/>
        </p:xfrm>
        <a:graphic>
          <a:graphicData uri="http://schemas.openxmlformats.org/presentationml/2006/ole">
            <mc:AlternateContent xmlns:mc="http://schemas.openxmlformats.org/markup-compatibility/2006">
              <mc:Choice xmlns:v="urn:schemas-microsoft-com:vml" Requires="v">
                <p:oleObj spid="_x0000_s51248" r:id="rId5" imgW="114201" imgH="203024" progId="Equation.3">
                  <p:embed/>
                </p:oleObj>
              </mc:Choice>
              <mc:Fallback>
                <p:oleObj r:id="rId5" imgW="114201" imgH="203024" progId="Equation.3">
                  <p:embed/>
                  <p:pic>
                    <p:nvPicPr>
                      <p:cNvPr id="9" name="对象 8">
                        <a:extLst>
                          <a:ext uri="{FF2B5EF4-FFF2-40B4-BE49-F238E27FC236}">
                            <a16:creationId xmlns:a16="http://schemas.microsoft.com/office/drawing/2014/main" id="{93FFBF4D-4ADF-45BD-9549-257E912570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57200"/>
                        <a:ext cx="114300"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a:extLst>
              <a:ext uri="{FF2B5EF4-FFF2-40B4-BE49-F238E27FC236}">
                <a16:creationId xmlns:a16="http://schemas.microsoft.com/office/drawing/2014/main" id="{D247028B-A983-4313-9D04-264BA6EBC0F7}"/>
              </a:ext>
            </a:extLst>
          </p:cNvPr>
          <p:cNvGraphicFramePr>
            <a:graphicFrameLocks noChangeAspect="1"/>
          </p:cNvGraphicFramePr>
          <p:nvPr/>
        </p:nvGraphicFramePr>
        <p:xfrm>
          <a:off x="0" y="457200"/>
          <a:ext cx="114300" cy="204788"/>
        </p:xfrm>
        <a:graphic>
          <a:graphicData uri="http://schemas.openxmlformats.org/presentationml/2006/ole">
            <mc:AlternateContent xmlns:mc="http://schemas.openxmlformats.org/markup-compatibility/2006">
              <mc:Choice xmlns:v="urn:schemas-microsoft-com:vml" Requires="v">
                <p:oleObj spid="_x0000_s51249" r:id="rId7" imgW="114201" imgH="203024" progId="Equation.2">
                  <p:embed/>
                </p:oleObj>
              </mc:Choice>
              <mc:Fallback>
                <p:oleObj r:id="rId7" imgW="114201" imgH="203024" progId="Equation.2">
                  <p:embed/>
                  <p:pic>
                    <p:nvPicPr>
                      <p:cNvPr id="5" name="对象 4">
                        <a:extLst>
                          <a:ext uri="{FF2B5EF4-FFF2-40B4-BE49-F238E27FC236}">
                            <a16:creationId xmlns:a16="http://schemas.microsoft.com/office/drawing/2014/main" id="{D247028B-A983-4313-9D04-264BA6EBC0F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457200"/>
                        <a:ext cx="114300"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D5346496-AF15-48D0-96EF-32E058419722}"/>
                  </a:ext>
                </a:extLst>
              </p:cNvPr>
              <p:cNvSpPr txBox="1"/>
              <p:nvPr/>
            </p:nvSpPr>
            <p:spPr>
              <a:xfrm>
                <a:off x="10045700" y="5187372"/>
                <a:ext cx="1524000" cy="1015663"/>
              </a:xfrm>
              <a:prstGeom prst="rect">
                <a:avLst/>
              </a:prstGeom>
              <a:noFill/>
            </p:spPr>
            <p:txBody>
              <a:bodyPr wrap="square">
                <a:spAutoFit/>
              </a:bodyPr>
              <a:lstStyle/>
              <a:p>
                <a:r>
                  <a:rPr lang="zh-CN" altLang="en-US" sz="2000" b="1" dirty="0">
                    <a:latin typeface="Times New Roman" panose="02020603050405020304" pitchFamily="18" charset="0"/>
                    <a:cs typeface="Times New Roman" panose="02020603050405020304" pitchFamily="18" charset="0"/>
                  </a:rPr>
                  <a:t>其中</a:t>
                </a:r>
                <a14:m>
                  <m:oMath xmlns:m="http://schemas.openxmlformats.org/officeDocument/2006/math">
                    <m:r>
                      <a:rPr lang="zh-CN" altLang="en-US" sz="2000" b="1" i="1">
                        <a:latin typeface="Cambria Math" panose="02040503050406030204" pitchFamily="18" charset="0"/>
                      </a:rPr>
                      <m:t>，</m:t>
                    </m:r>
                  </m:oMath>
                </a14:m>
                <a:endParaRPr lang="en-US" altLang="zh-CN" sz="2000" b="1" i="1" dirty="0">
                  <a:latin typeface="Cambria Math" panose="02040503050406030204" pitchFamily="18" charset="0"/>
                </a:endParaRPr>
              </a:p>
              <a:p>
                <a14:m>
                  <m:oMath xmlns:m="http://schemas.openxmlformats.org/officeDocument/2006/math">
                    <m:sSub>
                      <m:sSubPr>
                        <m:ctrlPr>
                          <a:rPr lang="zh-CN" altLang="en-US" sz="2000" b="1" i="1" smtClean="0">
                            <a:latin typeface="Cambria Math" panose="02040503050406030204" pitchFamily="18" charset="0"/>
                          </a:rPr>
                        </m:ctrlPr>
                      </m:sSubPr>
                      <m:e>
                        <m:r>
                          <a:rPr lang="en-US" altLang="zh-CN" sz="2000" b="1" i="1">
                            <a:latin typeface="Cambria Math" panose="02040503050406030204" pitchFamily="18" charset="0"/>
                          </a:rPr>
                          <m:t>𝒘</m:t>
                        </m:r>
                      </m:e>
                      <m:sub>
                        <m:r>
                          <a:rPr lang="en-US" altLang="zh-CN" sz="2000" b="1" i="1">
                            <a:latin typeface="Cambria Math" panose="02040503050406030204" pitchFamily="18" charset="0"/>
                          </a:rPr>
                          <m:t>𝟏</m:t>
                        </m:r>
                      </m:sub>
                    </m:sSub>
                    <m:r>
                      <a:rPr lang="en-US" altLang="zh-CN" sz="2000" b="1" i="1">
                        <a:latin typeface="Cambria Math" panose="02040503050406030204" pitchFamily="18" charset="0"/>
                      </a:rPr>
                      <m:t>+</m:t>
                    </m:r>
                  </m:oMath>
                </a14:m>
                <a:r>
                  <a:rPr lang="zh-CN" altLang="en-US" sz="2000" b="1"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zh-CN" altLang="en-US" sz="2000" b="1" i="1">
                            <a:latin typeface="Cambria Math" panose="02040503050406030204" pitchFamily="18" charset="0"/>
                          </a:rPr>
                        </m:ctrlPr>
                      </m:sSubPr>
                      <m:e>
                        <m:r>
                          <a:rPr lang="en-US" altLang="zh-CN" sz="2000" b="1" i="1">
                            <a:latin typeface="Cambria Math" panose="02040503050406030204" pitchFamily="18" charset="0"/>
                          </a:rPr>
                          <m:t>𝒘</m:t>
                        </m:r>
                      </m:e>
                      <m:sub>
                        <m:r>
                          <a:rPr lang="en-US" altLang="zh-CN" sz="2000" b="1" i="1" smtClean="0">
                            <a:latin typeface="Cambria Math" panose="02040503050406030204" pitchFamily="18" charset="0"/>
                          </a:rPr>
                          <m:t>𝟐</m:t>
                        </m:r>
                      </m:sub>
                    </m:sSub>
                  </m:oMath>
                </a14:m>
                <a:r>
                  <a:rPr lang="en-US" altLang="zh-CN" sz="2000" b="1" dirty="0">
                    <a:latin typeface="Times New Roman" panose="02020603050405020304" pitchFamily="18" charset="0"/>
                    <a:cs typeface="Times New Roman" panose="02020603050405020304" pitchFamily="18" charset="0"/>
                  </a:rPr>
                  <a:t>=1</a:t>
                </a:r>
                <a:r>
                  <a:rPr lang="zh-CN" altLang="en-US" sz="2000" b="1"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2000" b="1" i="1">
                            <a:latin typeface="Cambria Math" panose="02040503050406030204" pitchFamily="18" charset="0"/>
                          </a:rPr>
                        </m:ctrlPr>
                      </m:sSubPr>
                      <m:e>
                        <m:sSub>
                          <m:sSubPr>
                            <m:ctrlPr>
                              <a:rPr lang="en-US" altLang="zh-CN" sz="2000" b="1" i="1">
                                <a:latin typeface="Cambria Math" panose="02040503050406030204" pitchFamily="18" charset="0"/>
                              </a:rPr>
                            </m:ctrlPr>
                          </m:sSubPr>
                          <m:e>
                            <m:r>
                              <a:rPr lang="el-GR" altLang="zh-CN" sz="2000" b="1" i="1">
                                <a:latin typeface="Cambria Math" panose="02040503050406030204" pitchFamily="18" charset="0"/>
                                <a:ea typeface="Cambria Math" panose="02040503050406030204" pitchFamily="18" charset="0"/>
                              </a:rPr>
                              <m:t>𝜟</m:t>
                            </m:r>
                          </m:e>
                          <m:sub>
                            <m:r>
                              <a:rPr lang="en-US" altLang="zh-CN" sz="2000" b="1" i="1">
                                <a:latin typeface="Cambria Math" panose="02040503050406030204" pitchFamily="18" charset="0"/>
                              </a:rPr>
                              <m:t>𝟏</m:t>
                            </m:r>
                          </m:sub>
                        </m:sSub>
                        <m:r>
                          <a:rPr lang="en-US" altLang="zh-CN" sz="2000" b="1" i="1" smtClean="0">
                            <a:latin typeface="Cambria Math" panose="02040503050406030204" pitchFamily="18" charset="0"/>
                          </a:rPr>
                          <m:t>,</m:t>
                        </m:r>
                        <m:r>
                          <a:rPr lang="el-GR" altLang="zh-CN" sz="2000" b="1" i="1">
                            <a:latin typeface="Cambria Math" panose="02040503050406030204" pitchFamily="18" charset="0"/>
                            <a:ea typeface="Cambria Math" panose="02040503050406030204" pitchFamily="18" charset="0"/>
                          </a:rPr>
                          <m:t>𝜟</m:t>
                        </m:r>
                      </m:e>
                      <m:sub>
                        <m:r>
                          <a:rPr lang="en-US" altLang="zh-CN" sz="2000" b="1" i="1">
                            <a:latin typeface="Cambria Math" panose="02040503050406030204" pitchFamily="18" charset="0"/>
                          </a:rPr>
                          <m:t>𝟐</m:t>
                        </m:r>
                      </m:sub>
                    </m:sSub>
                    <m:r>
                      <a:rPr lang="en-US" altLang="zh-CN" sz="2000" b="1" i="1" smtClean="0">
                        <a:latin typeface="Cambria Math" panose="02040503050406030204" pitchFamily="18" charset="0"/>
                        <a:ea typeface="Cambria Math" panose="02040503050406030204" pitchFamily="18" charset="0"/>
                      </a:rPr>
                      <m:t>&gt;</m:t>
                    </m:r>
                    <m:r>
                      <a:rPr lang="en-US" altLang="zh-CN" sz="2000" b="1" i="1" smtClean="0">
                        <a:latin typeface="Cambria Math" panose="02040503050406030204" pitchFamily="18" charset="0"/>
                        <a:ea typeface="Cambria Math" panose="02040503050406030204" pitchFamily="18" charset="0"/>
                      </a:rPr>
                      <m:t>𝟎</m:t>
                    </m:r>
                  </m:oMath>
                </a14:m>
                <a:endParaRPr lang="zh-CN" altLang="en-US" sz="2000" b="1" dirty="0">
                  <a:latin typeface="Times New Roman" panose="02020603050405020304" pitchFamily="18" charset="0"/>
                  <a:cs typeface="Times New Roman" panose="02020603050405020304" pitchFamily="18" charset="0"/>
                </a:endParaRPr>
              </a:p>
            </p:txBody>
          </p:sp>
        </mc:Choice>
        <mc:Fallback xmlns="">
          <p:sp>
            <p:nvSpPr>
              <p:cNvPr id="8" name="文本框 7">
                <a:extLst>
                  <a:ext uri="{FF2B5EF4-FFF2-40B4-BE49-F238E27FC236}">
                    <a16:creationId xmlns:a16="http://schemas.microsoft.com/office/drawing/2014/main" id="{D5346496-AF15-48D0-96EF-32E058419722}"/>
                  </a:ext>
                </a:extLst>
              </p:cNvPr>
              <p:cNvSpPr txBox="1">
                <a:spLocks noRot="1" noChangeAspect="1" noMove="1" noResize="1" noEditPoints="1" noAdjustHandles="1" noChangeArrowheads="1" noChangeShapeType="1" noTextEdit="1"/>
              </p:cNvSpPr>
              <p:nvPr/>
            </p:nvSpPr>
            <p:spPr>
              <a:xfrm>
                <a:off x="10045700" y="5187372"/>
                <a:ext cx="1524000" cy="1015663"/>
              </a:xfrm>
              <a:prstGeom prst="rect">
                <a:avLst/>
              </a:prstGeom>
              <a:blipFill>
                <a:blip r:embed="rId9"/>
                <a:stretch>
                  <a:fillRect l="-4400" t="-3593" r="-204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380244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8A9E2-1718-4A1C-9BBC-6F0D26D4471A}"/>
              </a:ext>
            </a:extLst>
          </p:cNvPr>
          <p:cNvSpPr>
            <a:spLocks noGrp="1"/>
          </p:cNvSpPr>
          <p:nvPr>
            <p:ph type="title"/>
          </p:nvPr>
        </p:nvSpPr>
        <p:spPr>
          <a:xfrm>
            <a:off x="838200" y="183696"/>
            <a:ext cx="10515600" cy="1325563"/>
          </a:xfrm>
        </p:spPr>
        <p:txBody>
          <a:bodyPr>
            <a:normAutofit fontScale="90000"/>
          </a:bodyPr>
          <a:lstStyle/>
          <a:p>
            <a:pPr>
              <a:lnSpc>
                <a:spcPct val="100000"/>
              </a:lnSpc>
            </a:pPr>
            <a:r>
              <a:rPr lang="en-US" altLang="zh-CN" sz="4400" b="1" dirty="0">
                <a:solidFill>
                  <a:srgbClr val="0000FF"/>
                </a:solidFill>
                <a:effectLst/>
                <a:latin typeface="宋体" panose="02010600030101010101" pitchFamily="2" charset="-122"/>
                <a:ea typeface="宋体" panose="02010600030101010101" pitchFamily="2" charset="-122"/>
              </a:rPr>
              <a:t>3.</a:t>
            </a:r>
            <a:r>
              <a:rPr lang="zh-CN" altLang="en-US" sz="4400" b="1" dirty="0">
                <a:solidFill>
                  <a:srgbClr val="0000FF"/>
                </a:solidFill>
                <a:effectLst/>
                <a:latin typeface="黑体" panose="02010609060101010101" pitchFamily="49" charset="-122"/>
                <a:ea typeface="黑体" panose="02010609060101010101" pitchFamily="49" charset="-122"/>
              </a:rPr>
              <a:t>一个新的简化证据理论模型</a:t>
            </a:r>
            <a:br>
              <a:rPr lang="en-US" altLang="zh-CN" sz="4400" b="1" dirty="0">
                <a:solidFill>
                  <a:srgbClr val="0000FF"/>
                </a:solidFill>
                <a:effectLst/>
                <a:latin typeface="黑体" panose="02010609060101010101" pitchFamily="49" charset="-122"/>
                <a:ea typeface="黑体" panose="02010609060101010101" pitchFamily="49" charset="-122"/>
              </a:rPr>
            </a:br>
            <a:r>
              <a:rPr lang="en-US" altLang="zh-CN" sz="4400" b="1" dirty="0">
                <a:solidFill>
                  <a:srgbClr val="0000FF"/>
                </a:solidFill>
                <a:effectLst/>
                <a:latin typeface="黑体" panose="02010609060101010101" pitchFamily="49" charset="-122"/>
                <a:ea typeface="黑体" panose="02010609060101010101" pitchFamily="49" charset="-122"/>
              </a:rPr>
              <a:t>  ——</a:t>
            </a:r>
            <a:r>
              <a:rPr lang="zh-CN" altLang="en-US" sz="4400" b="1" dirty="0">
                <a:solidFill>
                  <a:srgbClr val="0000FF"/>
                </a:solidFill>
                <a:effectLst/>
                <a:latin typeface="黑体" panose="02010609060101010101" pitchFamily="49" charset="-122"/>
                <a:ea typeface="黑体" panose="02010609060101010101" pitchFamily="49" charset="-122"/>
              </a:rPr>
              <a:t>凸函数证据理论模型</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AA43BCC-C60C-44E6-A203-C635002B3E8F}"/>
                  </a:ext>
                </a:extLst>
              </p:cNvPr>
              <p:cNvSpPr>
                <a:spLocks noGrp="1"/>
              </p:cNvSpPr>
              <p:nvPr>
                <p:ph idx="1"/>
              </p:nvPr>
            </p:nvSpPr>
            <p:spPr>
              <a:xfrm>
                <a:off x="229439" y="1451946"/>
                <a:ext cx="11733961" cy="5406054"/>
              </a:xfrm>
            </p:spPr>
            <p:txBody>
              <a:bodyPr>
                <a:noAutofit/>
              </a:bodyPr>
              <a:lstStyle/>
              <a:p>
                <a:pPr marL="0" indent="0">
                  <a:lnSpc>
                    <a:spcPct val="100000"/>
                  </a:lnSpc>
                  <a:spcBef>
                    <a:spcPts val="600"/>
                  </a:spcBef>
                  <a:buNone/>
                </a:pPr>
                <a:r>
                  <a:rPr lang="zh-CN" altLang="en-US"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具有凸函数性质的简化证据理论模型的分析 （</a:t>
                </a:r>
                <a:r>
                  <a:rPr lang="zh-CN" altLang="zh-CN" sz="2400" b="1" kern="100" dirty="0">
                    <a:effectLst/>
                    <a:latin typeface="Times New Roman" panose="02020603050405020304" pitchFamily="18" charset="0"/>
                    <a:ea typeface="黑体" panose="02010609060101010101" pitchFamily="49" charset="-122"/>
                  </a:rPr>
                  <a:t>组合函数的扩展</a:t>
                </a:r>
                <a:r>
                  <a:rPr lang="zh-CN" altLang="en-US"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L="0">
                  <a:lnSpc>
                    <a:spcPct val="150000"/>
                  </a:lnSpc>
                  <a:spcBef>
                    <a:spcPts val="600"/>
                  </a:spcBef>
                </a:pPr>
                <a:endPar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0">
                  <a:lnSpc>
                    <a:spcPct val="150000"/>
                  </a:lnSpc>
                  <a:spcBef>
                    <a:spcPts val="600"/>
                  </a:spcBef>
                </a:pPr>
                <a:r>
                  <a:rPr lang="zh-CN" altLang="en-US" sz="2400" b="1" dirty="0">
                    <a:effectLst/>
                    <a:latin typeface="Times New Roman" panose="02020603050405020304" pitchFamily="18" charset="0"/>
                    <a:ea typeface="微软雅黑" panose="020B0503020204020204" pitchFamily="34" charset="-122"/>
                    <a:cs typeface="Times New Roman" panose="02020603050405020304" pitchFamily="18" charset="0"/>
                  </a:rPr>
                  <a:t>定义</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6</a:t>
                </a:r>
                <a:r>
                  <a:rPr lang="zh-CN" altLang="en-US" sz="2400" b="1" dirty="0">
                    <a:effectLst/>
                    <a:latin typeface="Times New Roman" panose="02020603050405020304" pitchFamily="18" charset="0"/>
                    <a:ea typeface="微软雅黑" panose="020B0503020204020204" pitchFamily="34" charset="-122"/>
                    <a:cs typeface="Times New Roman" panose="02020603050405020304" pitchFamily="18" charset="0"/>
                  </a:rPr>
                  <a:t>实际上是公式（</a:t>
                </a:r>
                <a:r>
                  <a:rPr lang="en-US" altLang="zh-CN" sz="2400" b="1" dirty="0">
                    <a:latin typeface="Times New Roman" panose="02020603050405020304" pitchFamily="18" charset="0"/>
                    <a:ea typeface="宋体" panose="02010600030101010101" pitchFamily="2" charset="-122"/>
                  </a:rPr>
                  <a:t>3.2.0</a:t>
                </a:r>
                <a:r>
                  <a:rPr lang="zh-CN" altLang="en-US" sz="2400" b="1" dirty="0">
                    <a:latin typeface="Times New Roman" panose="02020603050405020304" pitchFamily="18" charset="0"/>
                    <a:ea typeface="宋体" panose="02010600030101010101" pitchFamily="2" charset="-122"/>
                  </a:rPr>
                  <a:t>*</a:t>
                </a:r>
                <a:r>
                  <a:rPr lang="zh-CN" altLang="en-US" sz="2400" b="1" dirty="0">
                    <a:effectLst/>
                    <a:latin typeface="Times New Roman" panose="02020603050405020304" pitchFamily="18" charset="0"/>
                    <a:ea typeface="微软雅黑" panose="020B0503020204020204" pitchFamily="34" charset="-122"/>
                    <a:cs typeface="Times New Roman" panose="02020603050405020304" pitchFamily="18" charset="0"/>
                  </a:rPr>
                  <a:t>）在 </a:t>
                </a:r>
                <a14:m>
                  <m:oMath xmlns:m="http://schemas.openxmlformats.org/officeDocument/2006/math">
                    <m:sSub>
                      <m:sSubPr>
                        <m:ctrlPr>
                          <a:rPr lang="zh-CN" altLang="zh-CN" sz="2400" b="1" i="1" smtClean="0">
                            <a:effectLst/>
                            <a:latin typeface="Cambria Math" panose="02040503050406030204" pitchFamily="18" charset="0"/>
                            <a:ea typeface="Cambria Math" panose="02040503050406030204" pitchFamily="18" charset="0"/>
                          </a:rPr>
                        </m:ctrlPr>
                      </m:sSubPr>
                      <m:e>
                        <m:r>
                          <a:rPr lang="en-US" altLang="zh-CN" sz="2400" b="1" i="1">
                            <a:effectLst/>
                            <a:latin typeface="Cambria Math" panose="02040503050406030204" pitchFamily="18" charset="0"/>
                            <a:ea typeface="黑体" panose="02010609060101010101" pitchFamily="49" charset="-122"/>
                            <a:cs typeface="Times New Roman" panose="02020603050405020304" pitchFamily="18" charset="0"/>
                          </a:rPr>
                          <m:t>𝒘</m:t>
                        </m:r>
                      </m:e>
                      <m:sub>
                        <m:r>
                          <a:rPr lang="en-US" altLang="zh-CN" sz="2400" b="1" i="1">
                            <a:effectLst/>
                            <a:latin typeface="Cambria Math" panose="02040503050406030204" pitchFamily="18" charset="0"/>
                            <a:ea typeface="黑体" panose="02010609060101010101" pitchFamily="49" charset="-122"/>
                            <a:cs typeface="Times New Roman" panose="02020603050405020304" pitchFamily="18" charset="0"/>
                          </a:rPr>
                          <m:t>𝟏</m:t>
                        </m:r>
                      </m:sub>
                    </m:sSub>
                    <m:r>
                      <a:rPr lang="en-US" altLang="zh-CN" sz="2400" b="1" i="1">
                        <a:effectLst/>
                        <a:latin typeface="Cambria Math" panose="02040503050406030204" pitchFamily="18" charset="0"/>
                        <a:ea typeface="黑体" panose="02010609060101010101" pitchFamily="49" charset="-122"/>
                        <a:cs typeface="Times New Roman" panose="02020603050405020304" pitchFamily="18" charset="0"/>
                      </a:rPr>
                      <m:t>=</m:t>
                    </m:r>
                    <m:sSub>
                      <m:sSubPr>
                        <m:ctrlPr>
                          <a:rPr lang="zh-CN" altLang="zh-CN" sz="2400" b="1" i="1">
                            <a:effectLst/>
                            <a:latin typeface="Cambria Math" panose="02040503050406030204" pitchFamily="18" charset="0"/>
                            <a:ea typeface="Cambria Math" panose="02040503050406030204" pitchFamily="18" charset="0"/>
                          </a:rPr>
                        </m:ctrlPr>
                      </m:sSubPr>
                      <m:e>
                        <m:r>
                          <a:rPr lang="en-US" altLang="zh-CN" sz="2400" b="1" i="1">
                            <a:effectLst/>
                            <a:latin typeface="Cambria Math" panose="02040503050406030204" pitchFamily="18" charset="0"/>
                            <a:ea typeface="黑体" panose="02010609060101010101" pitchFamily="49" charset="-122"/>
                            <a:cs typeface="Times New Roman" panose="02020603050405020304" pitchFamily="18" charset="0"/>
                          </a:rPr>
                          <m:t>𝒘</m:t>
                        </m:r>
                      </m:e>
                      <m:sub>
                        <m:r>
                          <a:rPr lang="en-US" altLang="zh-CN" sz="2400" b="1" i="1">
                            <a:effectLst/>
                            <a:latin typeface="Cambria Math" panose="02040503050406030204" pitchFamily="18" charset="0"/>
                            <a:ea typeface="黑体" panose="02010609060101010101" pitchFamily="49" charset="-122"/>
                            <a:cs typeface="Times New Roman" panose="02020603050405020304" pitchFamily="18" charset="0"/>
                          </a:rPr>
                          <m:t>𝟐</m:t>
                        </m:r>
                      </m:sub>
                    </m:sSub>
                    <m:r>
                      <a:rPr lang="en-US" altLang="zh-CN" sz="2400" b="1" i="1">
                        <a:effectLst/>
                        <a:latin typeface="Cambria Math" panose="02040503050406030204" pitchFamily="18" charset="0"/>
                        <a:ea typeface="黑体" panose="02010609060101010101" pitchFamily="49" charset="-122"/>
                        <a:cs typeface="Times New Roman" panose="02020603050405020304" pitchFamily="18" charset="0"/>
                      </a:rPr>
                      <m:t>=</m:t>
                    </m:r>
                    <m:r>
                      <a:rPr lang="en-US" altLang="zh-CN" sz="2400" b="1" i="1">
                        <a:effectLst/>
                        <a:latin typeface="Cambria Math" panose="02040503050406030204" pitchFamily="18" charset="0"/>
                        <a:ea typeface="黑体" panose="02010609060101010101" pitchFamily="49" charset="-122"/>
                        <a:cs typeface="Times New Roman" panose="02020603050405020304" pitchFamily="18" charset="0"/>
                      </a:rPr>
                      <m:t>𝟎</m:t>
                    </m:r>
                    <m:r>
                      <a:rPr lang="en-US" altLang="zh-CN" sz="2400" b="1" i="1">
                        <a:effectLst/>
                        <a:latin typeface="Cambria Math" panose="02040503050406030204" pitchFamily="18" charset="0"/>
                        <a:ea typeface="黑体" panose="02010609060101010101" pitchFamily="49" charset="-122"/>
                        <a:cs typeface="Times New Roman" panose="02020603050405020304" pitchFamily="18" charset="0"/>
                      </a:rPr>
                      <m:t>.</m:t>
                    </m:r>
                    <m:r>
                      <a:rPr lang="en-US" altLang="zh-CN" sz="2400" i="1">
                        <a:effectLst/>
                        <a:latin typeface="Cambria Math" panose="02040503050406030204" pitchFamily="18" charset="0"/>
                        <a:ea typeface="黑体" panose="02010609060101010101" pitchFamily="49" charset="-122"/>
                        <a:cs typeface="Times New Roman" panose="02020603050405020304" pitchFamily="18" charset="0"/>
                      </a:rPr>
                      <m:t>5</m:t>
                    </m:r>
                  </m:oMath>
                </a14:m>
                <a:r>
                  <a:rPr lang="zh-CN" altLang="en-US" sz="2400" b="1" dirty="0">
                    <a:effectLst/>
                    <a:latin typeface="Times New Roman" panose="02020603050405020304" pitchFamily="18" charset="0"/>
                    <a:ea typeface="微软雅黑" panose="020B0503020204020204" pitchFamily="34" charset="-122"/>
                    <a:cs typeface="Times New Roman" panose="02020603050405020304" pitchFamily="18" charset="0"/>
                  </a:rPr>
                  <a:t>时的特殊情形。</a:t>
                </a:r>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当</a:t>
                </a:r>
                <a14:m>
                  <m:oMath xmlns:m="http://schemas.openxmlformats.org/officeDocument/2006/math">
                    <m:sSub>
                      <m:sSubPr>
                        <m:ctrlPr>
                          <a:rPr lang="zh-CN" altLang="zh-CN" sz="2400" b="1"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1" i="1">
                            <a:latin typeface="Cambria Math" panose="02040503050406030204" pitchFamily="18" charset="0"/>
                            <a:ea typeface="微软雅黑" panose="020B0503020204020204" pitchFamily="34" charset="-122"/>
                            <a:cs typeface="Times New Roman" panose="02020603050405020304" pitchFamily="18" charset="0"/>
                          </a:rPr>
                          <m:t>𝒘</m:t>
                        </m:r>
                      </m:e>
                      <m:sub>
                        <m:r>
                          <a:rPr lang="en-US" altLang="zh-CN" sz="2400" b="1" i="1">
                            <a:latin typeface="Cambria Math" panose="02040503050406030204" pitchFamily="18" charset="0"/>
                            <a:ea typeface="微软雅黑" panose="020B0503020204020204" pitchFamily="34" charset="-122"/>
                            <a:cs typeface="Times New Roman" panose="02020603050405020304" pitchFamily="18" charset="0"/>
                          </a:rPr>
                          <m:t>𝟏</m:t>
                        </m:r>
                      </m:sub>
                    </m:sSub>
                    <m:r>
                      <a:rPr lang="en-US" altLang="zh-CN" sz="2400" b="1">
                        <a:latin typeface="Cambria Math" panose="02040503050406030204" pitchFamily="18" charset="0"/>
                        <a:ea typeface="微软雅黑" panose="020B0503020204020204" pitchFamily="34" charset="-122"/>
                        <a:cs typeface="Times New Roman" panose="02020603050405020304" pitchFamily="18" charset="0"/>
                      </a:rPr>
                      <m:t>= </m:t>
                    </m:r>
                    <m:sSub>
                      <m:sSubPr>
                        <m:ctrlPr>
                          <a:rPr lang="zh-CN" altLang="zh-CN" sz="2400" b="1"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1" i="1">
                            <a:latin typeface="Cambria Math" panose="02040503050406030204" pitchFamily="18" charset="0"/>
                            <a:ea typeface="微软雅黑" panose="020B0503020204020204" pitchFamily="34" charset="-122"/>
                            <a:cs typeface="Times New Roman" panose="02020603050405020304" pitchFamily="18" charset="0"/>
                          </a:rPr>
                          <m:t>𝒘</m:t>
                        </m:r>
                      </m:e>
                      <m:sub>
                        <m:r>
                          <a:rPr lang="en-US" altLang="zh-CN" sz="2400" b="1" i="1">
                            <a:latin typeface="Cambria Math" panose="02040503050406030204" pitchFamily="18" charset="0"/>
                            <a:ea typeface="微软雅黑" panose="020B0503020204020204" pitchFamily="34" charset="-122"/>
                            <a:cs typeface="Times New Roman" panose="02020603050405020304" pitchFamily="18" charset="0"/>
                          </a:rPr>
                          <m:t>𝟐</m:t>
                        </m:r>
                      </m:sub>
                    </m:sSub>
                    <m:r>
                      <a:rPr lang="en-US" altLang="zh-CN" sz="2400" b="1">
                        <a:latin typeface="Cambria Math" panose="02040503050406030204" pitchFamily="18" charset="0"/>
                        <a:ea typeface="微软雅黑" panose="020B0503020204020204" pitchFamily="34" charset="-122"/>
                        <a:cs typeface="Times New Roman" panose="02020603050405020304" pitchFamily="18" charset="0"/>
                      </a:rPr>
                      <m:t> = </m:t>
                    </m:r>
                    <m:r>
                      <a:rPr lang="en-US" altLang="zh-CN" sz="2400" b="1" i="1">
                        <a:latin typeface="Cambria Math" panose="02040503050406030204" pitchFamily="18" charset="0"/>
                        <a:ea typeface="微软雅黑" panose="020B0503020204020204" pitchFamily="34" charset="-122"/>
                        <a:cs typeface="Times New Roman" panose="02020603050405020304" pitchFamily="18" charset="0"/>
                      </a:rPr>
                      <m:t>𝟎</m:t>
                    </m:r>
                    <m:r>
                      <a:rPr lang="en-US" altLang="zh-CN" sz="2400" b="1">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1" i="1">
                        <a:latin typeface="Cambria Math" panose="02040503050406030204" pitchFamily="18" charset="0"/>
                        <a:ea typeface="微软雅黑" panose="020B0503020204020204" pitchFamily="34" charset="-122"/>
                        <a:cs typeface="Times New Roman" panose="02020603050405020304" pitchFamily="18" charset="0"/>
                      </a:rPr>
                      <m:t>𝟓</m:t>
                    </m:r>
                  </m:oMath>
                </a14:m>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表明两个被组合的基本支持函数的权威性相等。当</a:t>
                </a:r>
                <a14:m>
                  <m:oMath xmlns:m="http://schemas.openxmlformats.org/officeDocument/2006/math">
                    <m:sSub>
                      <m:sSubPr>
                        <m:ctrlPr>
                          <a:rPr lang="zh-CN" altLang="zh-CN" sz="2400" b="1"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1" i="1">
                            <a:latin typeface="Cambria Math" panose="02040503050406030204" pitchFamily="18" charset="0"/>
                            <a:ea typeface="微软雅黑" panose="020B0503020204020204" pitchFamily="34" charset="-122"/>
                            <a:cs typeface="Times New Roman" panose="02020603050405020304" pitchFamily="18" charset="0"/>
                          </a:rPr>
                          <m:t>𝒘</m:t>
                        </m:r>
                      </m:e>
                      <m:sub>
                        <m:r>
                          <a:rPr lang="en-US" altLang="zh-CN" sz="2400" b="1" i="1">
                            <a:latin typeface="Cambria Math" panose="02040503050406030204" pitchFamily="18" charset="0"/>
                            <a:ea typeface="微软雅黑" panose="020B0503020204020204" pitchFamily="34" charset="-122"/>
                            <a:cs typeface="Times New Roman" panose="02020603050405020304" pitchFamily="18" charset="0"/>
                          </a:rPr>
                          <m:t>𝟏</m:t>
                        </m:r>
                      </m:sub>
                    </m:sSub>
                    <m:r>
                      <a:rPr lang="en-US" altLang="zh-CN" sz="2400" b="1">
                        <a:latin typeface="Cambria Math" panose="02040503050406030204" pitchFamily="18" charset="0"/>
                        <a:ea typeface="微软雅黑" panose="020B0503020204020204" pitchFamily="34" charset="-122"/>
                        <a:cs typeface="Times New Roman" panose="02020603050405020304" pitchFamily="18" charset="0"/>
                      </a:rPr>
                      <m:t>≠ </m:t>
                    </m:r>
                    <m:sSub>
                      <m:sSubPr>
                        <m:ctrlPr>
                          <a:rPr lang="zh-CN" altLang="zh-CN" sz="2400" b="1"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1" i="1">
                            <a:latin typeface="Cambria Math" panose="02040503050406030204" pitchFamily="18" charset="0"/>
                            <a:ea typeface="微软雅黑" panose="020B0503020204020204" pitchFamily="34" charset="-122"/>
                            <a:cs typeface="Times New Roman" panose="02020603050405020304" pitchFamily="18" charset="0"/>
                          </a:rPr>
                          <m:t>𝒘</m:t>
                        </m:r>
                      </m:e>
                      <m:sub>
                        <m:r>
                          <a:rPr lang="en-US" altLang="zh-CN" sz="2400" b="1" i="1">
                            <a:latin typeface="Cambria Math" panose="02040503050406030204" pitchFamily="18" charset="0"/>
                            <a:ea typeface="微软雅黑" panose="020B0503020204020204" pitchFamily="34" charset="-122"/>
                            <a:cs typeface="Times New Roman" panose="02020603050405020304" pitchFamily="18" charset="0"/>
                          </a:rPr>
                          <m:t>𝟐</m:t>
                        </m:r>
                      </m:sub>
                    </m:sSub>
                  </m:oMath>
                </a14:m>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且</a:t>
                </a:r>
                <a14:m>
                  <m:oMath xmlns:m="http://schemas.openxmlformats.org/officeDocument/2006/math">
                    <m:sSub>
                      <m:sSubPr>
                        <m:ctrlPr>
                          <a:rPr lang="zh-CN" altLang="zh-CN" sz="2400" b="1"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1" i="1">
                            <a:latin typeface="Cambria Math" panose="02040503050406030204" pitchFamily="18" charset="0"/>
                            <a:ea typeface="微软雅黑" panose="020B0503020204020204" pitchFamily="34" charset="-122"/>
                            <a:cs typeface="Times New Roman" panose="02020603050405020304" pitchFamily="18" charset="0"/>
                          </a:rPr>
                          <m:t>𝒘</m:t>
                        </m:r>
                      </m:e>
                      <m:sub>
                        <m:r>
                          <a:rPr lang="en-US" altLang="zh-CN" sz="2400" b="1" i="1">
                            <a:latin typeface="Cambria Math" panose="02040503050406030204" pitchFamily="18" charset="0"/>
                            <a:ea typeface="微软雅黑" panose="020B0503020204020204" pitchFamily="34" charset="-122"/>
                            <a:cs typeface="Times New Roman" panose="02020603050405020304" pitchFamily="18" charset="0"/>
                          </a:rPr>
                          <m:t>𝟏</m:t>
                        </m:r>
                      </m:sub>
                    </m:sSub>
                    <m:r>
                      <a:rPr lang="en-US" altLang="zh-CN" sz="2400" b="1">
                        <a:latin typeface="Cambria Math" panose="02040503050406030204" pitchFamily="18" charset="0"/>
                        <a:ea typeface="微软雅黑" panose="020B0503020204020204" pitchFamily="34" charset="-122"/>
                        <a:cs typeface="Times New Roman" panose="02020603050405020304" pitchFamily="18" charset="0"/>
                      </a:rPr>
                      <m:t>+</m:t>
                    </m:r>
                    <m:sSub>
                      <m:sSubPr>
                        <m:ctrlPr>
                          <a:rPr lang="zh-CN" altLang="zh-CN" sz="2400" b="1"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1" i="1">
                            <a:latin typeface="Cambria Math" panose="02040503050406030204" pitchFamily="18" charset="0"/>
                            <a:ea typeface="微软雅黑" panose="020B0503020204020204" pitchFamily="34" charset="-122"/>
                            <a:cs typeface="Times New Roman" panose="02020603050405020304" pitchFamily="18" charset="0"/>
                          </a:rPr>
                          <m:t>𝒘</m:t>
                        </m:r>
                      </m:e>
                      <m:sub>
                        <m:r>
                          <a:rPr lang="en-US" altLang="zh-CN" sz="2400" b="1" i="1">
                            <a:latin typeface="Cambria Math" panose="02040503050406030204" pitchFamily="18" charset="0"/>
                            <a:ea typeface="微软雅黑" panose="020B0503020204020204" pitchFamily="34" charset="-122"/>
                            <a:cs typeface="Times New Roman" panose="02020603050405020304" pitchFamily="18" charset="0"/>
                          </a:rPr>
                          <m:t>𝟐</m:t>
                        </m:r>
                      </m:sub>
                    </m:sSub>
                    <m:r>
                      <a:rPr lang="en-US" altLang="zh-CN" sz="2400" b="1">
                        <a:latin typeface="Cambria Math" panose="02040503050406030204" pitchFamily="18" charset="0"/>
                        <a:ea typeface="微软雅黑" panose="020B0503020204020204" pitchFamily="34" charset="-122"/>
                        <a:cs typeface="Times New Roman" panose="02020603050405020304" pitchFamily="18" charset="0"/>
                      </a:rPr>
                      <m:t>=1</m:t>
                    </m:r>
                  </m:oMath>
                </a14:m>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时，公式</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3.2.0</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支持两个具有不同权威性的基本支持函数的组合。</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00000"/>
                  </a:lnSpc>
                  <a:spcBef>
                    <a:spcPts val="600"/>
                  </a:spcBef>
                </a:pPr>
                <a:endParaRPr lang="zh-CN" altLang="zh-CN" sz="1800" dirty="0">
                  <a:effectLst/>
                  <a:latin typeface="Times New Roman" panose="02020603050405020304" pitchFamily="18" charset="0"/>
                  <a:ea typeface="宋体" panose="02010600030101010101" pitchFamily="2" charset="-122"/>
                </a:endParaRPr>
              </a:p>
              <a:p>
                <a:pPr>
                  <a:lnSpc>
                    <a:spcPct val="100000"/>
                  </a:lnSpc>
                  <a:spcBef>
                    <a:spcPts val="600"/>
                  </a:spcBef>
                </a:pPr>
                <a:endPar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00000"/>
                  </a:lnSpc>
                  <a:spcBef>
                    <a:spcPts val="600"/>
                  </a:spcBef>
                  <a:buNone/>
                </a:pPr>
                <a:endParaRPr lang="en-US" altLang="zh-CN" sz="20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FAA43BCC-C60C-44E6-A203-C635002B3E8F}"/>
                  </a:ext>
                </a:extLst>
              </p:cNvPr>
              <p:cNvSpPr>
                <a:spLocks noGrp="1" noRot="1" noChangeAspect="1" noMove="1" noResize="1" noEditPoints="1" noAdjustHandles="1" noChangeArrowheads="1" noChangeShapeType="1" noTextEdit="1"/>
              </p:cNvSpPr>
              <p:nvPr>
                <p:ph idx="1"/>
              </p:nvPr>
            </p:nvSpPr>
            <p:spPr>
              <a:xfrm>
                <a:off x="229439" y="1451946"/>
                <a:ext cx="11733961" cy="5406054"/>
              </a:xfrm>
              <a:blipFill>
                <a:blip r:embed="rId4"/>
                <a:stretch>
                  <a:fillRect l="-831" t="-1240"/>
                </a:stretch>
              </a:blipFill>
            </p:spPr>
            <p:txBody>
              <a:bodyPr/>
              <a:lstStyle/>
              <a:p>
                <a:r>
                  <a:rPr lang="zh-CN" altLang="en-US">
                    <a:noFill/>
                  </a:rPr>
                  <a:t> </a:t>
                </a:r>
              </a:p>
            </p:txBody>
          </p:sp>
        </mc:Fallback>
      </mc:AlternateContent>
      <p:graphicFrame>
        <p:nvGraphicFramePr>
          <p:cNvPr id="9" name="对象 8">
            <a:extLst>
              <a:ext uri="{FF2B5EF4-FFF2-40B4-BE49-F238E27FC236}">
                <a16:creationId xmlns:a16="http://schemas.microsoft.com/office/drawing/2014/main" id="{93FFBF4D-4ADF-45BD-9549-257E912570B6}"/>
              </a:ext>
            </a:extLst>
          </p:cNvPr>
          <p:cNvGraphicFramePr>
            <a:graphicFrameLocks noChangeAspect="1"/>
          </p:cNvGraphicFramePr>
          <p:nvPr/>
        </p:nvGraphicFramePr>
        <p:xfrm>
          <a:off x="0" y="457200"/>
          <a:ext cx="114300" cy="204788"/>
        </p:xfrm>
        <a:graphic>
          <a:graphicData uri="http://schemas.openxmlformats.org/presentationml/2006/ole">
            <mc:AlternateContent xmlns:mc="http://schemas.openxmlformats.org/markup-compatibility/2006">
              <mc:Choice xmlns:v="urn:schemas-microsoft-com:vml" Requires="v">
                <p:oleObj spid="_x0000_s52272" r:id="rId5" imgW="114201" imgH="203024" progId="Equation.3">
                  <p:embed/>
                </p:oleObj>
              </mc:Choice>
              <mc:Fallback>
                <p:oleObj r:id="rId5" imgW="114201" imgH="203024" progId="Equation.3">
                  <p:embed/>
                  <p:pic>
                    <p:nvPicPr>
                      <p:cNvPr id="9" name="对象 8">
                        <a:extLst>
                          <a:ext uri="{FF2B5EF4-FFF2-40B4-BE49-F238E27FC236}">
                            <a16:creationId xmlns:a16="http://schemas.microsoft.com/office/drawing/2014/main" id="{93FFBF4D-4ADF-45BD-9549-257E912570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57200"/>
                        <a:ext cx="114300"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a:extLst>
              <a:ext uri="{FF2B5EF4-FFF2-40B4-BE49-F238E27FC236}">
                <a16:creationId xmlns:a16="http://schemas.microsoft.com/office/drawing/2014/main" id="{D247028B-A983-4313-9D04-264BA6EBC0F7}"/>
              </a:ext>
            </a:extLst>
          </p:cNvPr>
          <p:cNvGraphicFramePr>
            <a:graphicFrameLocks noChangeAspect="1"/>
          </p:cNvGraphicFramePr>
          <p:nvPr/>
        </p:nvGraphicFramePr>
        <p:xfrm>
          <a:off x="0" y="457200"/>
          <a:ext cx="114300" cy="204788"/>
        </p:xfrm>
        <a:graphic>
          <a:graphicData uri="http://schemas.openxmlformats.org/presentationml/2006/ole">
            <mc:AlternateContent xmlns:mc="http://schemas.openxmlformats.org/markup-compatibility/2006">
              <mc:Choice xmlns:v="urn:schemas-microsoft-com:vml" Requires="v">
                <p:oleObj spid="_x0000_s52273" r:id="rId7" imgW="114201" imgH="203024" progId="Equation.2">
                  <p:embed/>
                </p:oleObj>
              </mc:Choice>
              <mc:Fallback>
                <p:oleObj r:id="rId7" imgW="114201" imgH="203024" progId="Equation.2">
                  <p:embed/>
                  <p:pic>
                    <p:nvPicPr>
                      <p:cNvPr id="5" name="对象 4">
                        <a:extLst>
                          <a:ext uri="{FF2B5EF4-FFF2-40B4-BE49-F238E27FC236}">
                            <a16:creationId xmlns:a16="http://schemas.microsoft.com/office/drawing/2014/main" id="{D247028B-A983-4313-9D04-264BA6EBC0F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457200"/>
                        <a:ext cx="114300"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049731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8A9E2-1718-4A1C-9BBC-6F0D26D4471A}"/>
              </a:ext>
            </a:extLst>
          </p:cNvPr>
          <p:cNvSpPr>
            <a:spLocks noGrp="1"/>
          </p:cNvSpPr>
          <p:nvPr>
            <p:ph type="title"/>
          </p:nvPr>
        </p:nvSpPr>
        <p:spPr>
          <a:xfrm>
            <a:off x="838200" y="183696"/>
            <a:ext cx="10515600" cy="1325563"/>
          </a:xfrm>
        </p:spPr>
        <p:txBody>
          <a:bodyPr>
            <a:normAutofit fontScale="90000"/>
          </a:bodyPr>
          <a:lstStyle/>
          <a:p>
            <a:pPr>
              <a:lnSpc>
                <a:spcPct val="100000"/>
              </a:lnSpc>
            </a:pPr>
            <a:r>
              <a:rPr lang="en-US" altLang="zh-CN" sz="4400" b="1" dirty="0">
                <a:solidFill>
                  <a:srgbClr val="0000FF"/>
                </a:solidFill>
                <a:effectLst/>
                <a:latin typeface="宋体" panose="02010600030101010101" pitchFamily="2" charset="-122"/>
                <a:ea typeface="宋体" panose="02010600030101010101" pitchFamily="2" charset="-122"/>
              </a:rPr>
              <a:t>3.</a:t>
            </a:r>
            <a:r>
              <a:rPr lang="zh-CN" altLang="en-US" sz="4400" b="1" dirty="0">
                <a:solidFill>
                  <a:srgbClr val="0000FF"/>
                </a:solidFill>
                <a:effectLst/>
                <a:latin typeface="黑体" panose="02010609060101010101" pitchFamily="49" charset="-122"/>
                <a:ea typeface="黑体" panose="02010609060101010101" pitchFamily="49" charset="-122"/>
              </a:rPr>
              <a:t>一个新的简化证据理论模型</a:t>
            </a:r>
            <a:br>
              <a:rPr lang="en-US" altLang="zh-CN" sz="4400" b="1" dirty="0">
                <a:solidFill>
                  <a:srgbClr val="0000FF"/>
                </a:solidFill>
                <a:effectLst/>
                <a:latin typeface="黑体" panose="02010609060101010101" pitchFamily="49" charset="-122"/>
                <a:ea typeface="黑体" panose="02010609060101010101" pitchFamily="49" charset="-122"/>
              </a:rPr>
            </a:br>
            <a:r>
              <a:rPr lang="en-US" altLang="zh-CN" sz="4400" b="1" dirty="0">
                <a:solidFill>
                  <a:srgbClr val="0000FF"/>
                </a:solidFill>
                <a:effectLst/>
                <a:latin typeface="黑体" panose="02010609060101010101" pitchFamily="49" charset="-122"/>
                <a:ea typeface="黑体" panose="02010609060101010101" pitchFamily="49" charset="-122"/>
              </a:rPr>
              <a:t>  ——</a:t>
            </a:r>
            <a:r>
              <a:rPr lang="zh-CN" altLang="en-US" sz="4400" b="1" dirty="0">
                <a:solidFill>
                  <a:srgbClr val="0000FF"/>
                </a:solidFill>
                <a:effectLst/>
                <a:latin typeface="黑体" panose="02010609060101010101" pitchFamily="49" charset="-122"/>
                <a:ea typeface="黑体" panose="02010609060101010101" pitchFamily="49" charset="-122"/>
              </a:rPr>
              <a:t>凸函数证据理论模型</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AA43BCC-C60C-44E6-A203-C635002B3E8F}"/>
                  </a:ext>
                </a:extLst>
              </p:cNvPr>
              <p:cNvSpPr>
                <a:spLocks noGrp="1"/>
              </p:cNvSpPr>
              <p:nvPr>
                <p:ph idx="1"/>
              </p:nvPr>
            </p:nvSpPr>
            <p:spPr>
              <a:xfrm>
                <a:off x="229439" y="1451946"/>
                <a:ext cx="11733961" cy="5406054"/>
              </a:xfrm>
            </p:spPr>
            <p:txBody>
              <a:bodyPr>
                <a:noAutofit/>
              </a:bodyPr>
              <a:lstStyle/>
              <a:p>
                <a:pPr marL="0" indent="0">
                  <a:lnSpc>
                    <a:spcPct val="100000"/>
                  </a:lnSpc>
                  <a:spcBef>
                    <a:spcPts val="600"/>
                  </a:spcBef>
                  <a:buNone/>
                </a:pPr>
                <a:r>
                  <a:rPr lang="zh-CN" altLang="en-US"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具有凸函数性质的简化证据理论模型的分析 （</a:t>
                </a:r>
                <a:r>
                  <a:rPr lang="zh-CN" altLang="zh-CN" sz="2400" b="1" kern="100" dirty="0">
                    <a:effectLst/>
                    <a:latin typeface="Times New Roman" panose="02020603050405020304" pitchFamily="18" charset="0"/>
                    <a:ea typeface="黑体" panose="02010609060101010101" pitchFamily="49" charset="-122"/>
                  </a:rPr>
                  <a:t>组合函数的扩展</a:t>
                </a:r>
                <a:r>
                  <a:rPr lang="zh-CN" altLang="en-US"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L="0">
                  <a:lnSpc>
                    <a:spcPct val="125000"/>
                  </a:lnSpc>
                  <a:spcBef>
                    <a:spcPts val="600"/>
                  </a:spcBef>
                </a:pPr>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当被组合的的基本支持函数的个数</a:t>
                </a:r>
                <a14:m>
                  <m:oMath xmlns:m="http://schemas.openxmlformats.org/officeDocument/2006/math">
                    <m:r>
                      <a:rPr lang="en-US" altLang="zh-CN" sz="2400" b="1">
                        <a:latin typeface="Cambria Math" panose="02040503050406030204" pitchFamily="18" charset="0"/>
                        <a:ea typeface="微软雅黑" panose="020B0503020204020204" pitchFamily="34" charset="-122"/>
                        <a:cs typeface="Times New Roman" panose="02020603050405020304" pitchFamily="18" charset="0"/>
                      </a:rPr>
                      <m:t>𝑚</m:t>
                    </m:r>
                    <m:r>
                      <a:rPr lang="en-US" altLang="zh-CN" sz="2400" b="1">
                        <a:latin typeface="Cambria Math" panose="02040503050406030204" pitchFamily="18" charset="0"/>
                        <a:ea typeface="微软雅黑" panose="020B0503020204020204" pitchFamily="34" charset="-122"/>
                        <a:cs typeface="Times New Roman" panose="02020603050405020304" pitchFamily="18" charset="0"/>
                      </a:rPr>
                      <m:t>&gt;2</m:t>
                    </m:r>
                  </m:oMath>
                </a14:m>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时，公式</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3.2.0</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应变成公式</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3.2.0</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00000"/>
                  </a:lnSpc>
                  <a:spcBef>
                    <a:spcPts val="0"/>
                  </a:spcBef>
                </a:pP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令</a:t>
                </a:r>
                <a14:m>
                  <m:oMath xmlns:m="http://schemas.openxmlformats.org/officeDocument/2006/math">
                    <m:sSub>
                      <m:sSubPr>
                        <m:ctrlPr>
                          <a:rPr lang="zh-CN" altLang="zh-CN" sz="2400" b="1" i="1">
                            <a:effectLst/>
                            <a:latin typeface="Cambria Math" panose="02040503050406030204" pitchFamily="18" charset="0"/>
                            <a:ea typeface="Cambria Math" panose="02040503050406030204" pitchFamily="18" charset="0"/>
                          </a:rPr>
                        </m:ctrlPr>
                      </m:sSubPr>
                      <m:e>
                        <m:r>
                          <a:rPr lang="en-US" altLang="zh-CN" sz="2400" b="1" i="1">
                            <a:effectLst/>
                            <a:latin typeface="Cambria Math" panose="02040503050406030204" pitchFamily="18" charset="0"/>
                            <a:ea typeface="黑体" panose="02010609060101010101" pitchFamily="49" charset="-122"/>
                          </a:rPr>
                          <m:t>𝑨</m:t>
                        </m:r>
                      </m:e>
                      <m:sub>
                        <m:r>
                          <a:rPr lang="en-US" altLang="zh-CN" sz="2400" b="1" i="1">
                            <a:effectLst/>
                            <a:latin typeface="Cambria Math" panose="02040503050406030204" pitchFamily="18" charset="0"/>
                            <a:ea typeface="黑体" panose="02010609060101010101" pitchFamily="49" charset="-122"/>
                          </a:rPr>
                          <m:t>𝒋</m:t>
                        </m:r>
                      </m:sub>
                    </m:sSub>
                    <m:r>
                      <a:rPr lang="en-US" altLang="zh-CN" sz="2400" b="1" i="1">
                        <a:effectLst/>
                        <a:latin typeface="Cambria Math" panose="02040503050406030204" pitchFamily="18" charset="0"/>
                        <a:ea typeface="黑体" panose="02010609060101010101" pitchFamily="49" charset="-122"/>
                      </a:rPr>
                      <m:t>(</m:t>
                    </m:r>
                    <m:r>
                      <a:rPr lang="en-US" altLang="zh-CN" sz="2400" b="1" i="1">
                        <a:effectLst/>
                        <a:latin typeface="Cambria Math" panose="02040503050406030204" pitchFamily="18" charset="0"/>
                        <a:ea typeface="黑体" panose="02010609060101010101" pitchFamily="49" charset="-122"/>
                      </a:rPr>
                      <m:t>𝒌</m:t>
                    </m:r>
                    <m:r>
                      <a:rPr lang="en-US" altLang="zh-CN" sz="2400" b="1" i="1">
                        <a:effectLst/>
                        <a:latin typeface="Cambria Math" panose="02040503050406030204" pitchFamily="18" charset="0"/>
                        <a:ea typeface="黑体" panose="02010609060101010101" pitchFamily="49" charset="-122"/>
                      </a:rPr>
                      <m:t>)=</m:t>
                    </m:r>
                    <m:sSub>
                      <m:sSubPr>
                        <m:ctrlPr>
                          <a:rPr lang="zh-CN" altLang="zh-CN" sz="2400" b="1" i="1">
                            <a:effectLst/>
                            <a:latin typeface="Cambria Math" panose="02040503050406030204" pitchFamily="18" charset="0"/>
                            <a:ea typeface="Cambria Math" panose="02040503050406030204" pitchFamily="18" charset="0"/>
                          </a:rPr>
                        </m:ctrlPr>
                      </m:sSubPr>
                      <m:e>
                        <m:r>
                          <a:rPr lang="en-US" altLang="zh-CN" sz="2400" b="1" i="1">
                            <a:effectLst/>
                            <a:latin typeface="Cambria Math" panose="02040503050406030204" pitchFamily="18" charset="0"/>
                            <a:ea typeface="黑体" panose="02010609060101010101" pitchFamily="49" charset="-122"/>
                          </a:rPr>
                          <m:t>𝝁</m:t>
                        </m:r>
                      </m:e>
                      <m:sub>
                        <m:r>
                          <a:rPr lang="en-US" altLang="zh-CN" sz="2400" b="1" i="1">
                            <a:effectLst/>
                            <a:latin typeface="Cambria Math" panose="02040503050406030204" pitchFamily="18" charset="0"/>
                            <a:ea typeface="黑体" panose="02010609060101010101" pitchFamily="49" charset="-122"/>
                          </a:rPr>
                          <m:t>𝒋</m:t>
                        </m:r>
                      </m:sub>
                    </m:sSub>
                    <m:r>
                      <a:rPr lang="en-US" altLang="zh-CN" sz="2400" b="1" i="1">
                        <a:effectLst/>
                        <a:latin typeface="Cambria Math" panose="02040503050406030204" pitchFamily="18" charset="0"/>
                        <a:ea typeface="黑体" panose="02010609060101010101" pitchFamily="49" charset="-122"/>
                      </a:rPr>
                      <m:t>(</m:t>
                    </m:r>
                    <m:sSub>
                      <m:sSubPr>
                        <m:ctrlPr>
                          <a:rPr lang="zh-CN" altLang="zh-CN" sz="2400" b="1" i="1">
                            <a:effectLst/>
                            <a:latin typeface="Cambria Math" panose="02040503050406030204" pitchFamily="18" charset="0"/>
                            <a:ea typeface="Cambria Math" panose="02040503050406030204" pitchFamily="18" charset="0"/>
                          </a:rPr>
                        </m:ctrlPr>
                      </m:sSubPr>
                      <m:e>
                        <m:r>
                          <a:rPr lang="en-US" altLang="zh-CN" sz="2400" b="1" i="1">
                            <a:effectLst/>
                            <a:latin typeface="Cambria Math" panose="02040503050406030204" pitchFamily="18" charset="0"/>
                            <a:ea typeface="黑体" panose="02010609060101010101" pitchFamily="49" charset="-122"/>
                          </a:rPr>
                          <m:t>𝒔</m:t>
                        </m:r>
                      </m:e>
                      <m:sub>
                        <m:r>
                          <a:rPr lang="en-US" altLang="zh-CN" sz="2400" b="1" i="1">
                            <a:effectLst/>
                            <a:latin typeface="Cambria Math" panose="02040503050406030204" pitchFamily="18" charset="0"/>
                            <a:ea typeface="黑体" panose="02010609060101010101" pitchFamily="49" charset="-122"/>
                          </a:rPr>
                          <m:t>𝒌</m:t>
                        </m:r>
                      </m:sub>
                    </m:sSub>
                    <m:r>
                      <a:rPr lang="en-US" altLang="zh-CN" sz="2400" b="1" i="1">
                        <a:effectLst/>
                        <a:latin typeface="Cambria Math" panose="02040503050406030204" pitchFamily="18" charset="0"/>
                        <a:ea typeface="黑体" panose="02010609060101010101" pitchFamily="49" charset="-122"/>
                      </a:rPr>
                      <m:t>)[</m:t>
                    </m:r>
                    <m:r>
                      <a:rPr lang="en-US" altLang="zh-CN" sz="2400" b="1" i="1">
                        <a:effectLst/>
                        <a:latin typeface="Cambria Math" panose="02040503050406030204" pitchFamily="18" charset="0"/>
                        <a:ea typeface="黑体" panose="02010609060101010101" pitchFamily="49" charset="-122"/>
                      </a:rPr>
                      <m:t>𝟏</m:t>
                    </m:r>
                    <m:r>
                      <a:rPr lang="en-US" altLang="zh-CN" sz="2400" b="1" i="1">
                        <a:effectLst/>
                        <a:latin typeface="Cambria Math" panose="02040503050406030204" pitchFamily="18" charset="0"/>
                        <a:ea typeface="黑体" panose="02010609060101010101" pitchFamily="49" charset="-122"/>
                      </a:rPr>
                      <m:t>+</m:t>
                    </m:r>
                    <m:sSub>
                      <m:sSubPr>
                        <m:ctrlPr>
                          <a:rPr lang="zh-CN" altLang="zh-CN" sz="2400" b="1" i="1">
                            <a:effectLst/>
                            <a:latin typeface="Cambria Math" panose="02040503050406030204" pitchFamily="18" charset="0"/>
                            <a:ea typeface="Cambria Math" panose="02040503050406030204" pitchFamily="18" charset="0"/>
                          </a:rPr>
                        </m:ctrlPr>
                      </m:sSubPr>
                      <m:e>
                        <m:r>
                          <a:rPr lang="en-US" altLang="zh-CN" sz="2400" b="1" i="1">
                            <a:effectLst/>
                            <a:latin typeface="Cambria Math" panose="02040503050406030204" pitchFamily="18" charset="0"/>
                            <a:ea typeface="黑体" panose="02010609060101010101" pitchFamily="49" charset="-122"/>
                          </a:rPr>
                          <m:t>𝝁</m:t>
                        </m:r>
                      </m:e>
                      <m:sub>
                        <m:r>
                          <a:rPr lang="en-US" altLang="zh-CN" sz="2400" b="1" i="1">
                            <a:effectLst/>
                            <a:latin typeface="Cambria Math" panose="02040503050406030204" pitchFamily="18" charset="0"/>
                            <a:ea typeface="黑体" panose="02010609060101010101" pitchFamily="49" charset="-122"/>
                          </a:rPr>
                          <m:t>𝒋</m:t>
                        </m:r>
                      </m:sub>
                    </m:sSub>
                    <m:r>
                      <a:rPr lang="en-US" altLang="zh-CN" sz="2400" b="1" i="1">
                        <a:effectLst/>
                        <a:latin typeface="Cambria Math" panose="02040503050406030204" pitchFamily="18" charset="0"/>
                        <a:ea typeface="黑体" panose="02010609060101010101" pitchFamily="49" charset="-122"/>
                      </a:rPr>
                      <m:t>(</m:t>
                    </m:r>
                    <m:bar>
                      <m:barPr>
                        <m:pos m:val="top"/>
                        <m:ctrlPr>
                          <a:rPr lang="zh-CN" altLang="zh-CN" sz="2400" b="1" i="1">
                            <a:effectLst/>
                            <a:latin typeface="Cambria Math" panose="02040503050406030204" pitchFamily="18" charset="0"/>
                            <a:ea typeface="Cambria Math" panose="02040503050406030204" pitchFamily="18" charset="0"/>
                          </a:rPr>
                        </m:ctrlPr>
                      </m:barPr>
                      <m:e>
                        <m:r>
                          <a:rPr lang="en-US" altLang="zh-CN" sz="2400" b="1" i="1">
                            <a:effectLst/>
                            <a:latin typeface="Cambria Math" panose="02040503050406030204" pitchFamily="18" charset="0"/>
                            <a:ea typeface="黑体" panose="02010609060101010101" pitchFamily="49" charset="-122"/>
                          </a:rPr>
                          <m:t>𝑺</m:t>
                        </m:r>
                      </m:e>
                    </m:bar>
                    <m:r>
                      <a:rPr lang="en-US" altLang="zh-CN" sz="2400" b="1" i="1">
                        <a:effectLst/>
                        <a:latin typeface="Cambria Math" panose="02040503050406030204" pitchFamily="18" charset="0"/>
                        <a:ea typeface="黑体" panose="02010609060101010101" pitchFamily="49" charset="-122"/>
                      </a:rPr>
                      <m:t>)/(</m:t>
                    </m:r>
                    <m:r>
                      <a:rPr lang="en-US" altLang="zh-CN" sz="2400" b="1" i="1">
                        <a:effectLst/>
                        <a:latin typeface="Cambria Math" panose="02040503050406030204" pitchFamily="18" charset="0"/>
                        <a:ea typeface="黑体" panose="02010609060101010101" pitchFamily="49" charset="-122"/>
                      </a:rPr>
                      <m:t>𝟏</m:t>
                    </m:r>
                    <m:r>
                      <a:rPr lang="en-US" altLang="zh-CN" sz="2400" b="1" i="1">
                        <a:effectLst/>
                        <a:latin typeface="Cambria Math" panose="02040503050406030204" pitchFamily="18" charset="0"/>
                        <a:ea typeface="黑体" panose="02010609060101010101" pitchFamily="49" charset="-122"/>
                      </a:rPr>
                      <m:t>−</m:t>
                    </m:r>
                    <m:sSub>
                      <m:sSubPr>
                        <m:ctrlPr>
                          <a:rPr lang="zh-CN" altLang="zh-CN" sz="2400" b="1" i="1">
                            <a:effectLst/>
                            <a:latin typeface="Cambria Math" panose="02040503050406030204" pitchFamily="18" charset="0"/>
                            <a:ea typeface="Cambria Math" panose="02040503050406030204" pitchFamily="18" charset="0"/>
                          </a:rPr>
                        </m:ctrlPr>
                      </m:sSubPr>
                      <m:e>
                        <m:r>
                          <a:rPr lang="en-US" altLang="zh-CN" sz="2400" b="1" i="1">
                            <a:effectLst/>
                            <a:latin typeface="Cambria Math" panose="02040503050406030204" pitchFamily="18" charset="0"/>
                            <a:ea typeface="黑体" panose="02010609060101010101" pitchFamily="49" charset="-122"/>
                          </a:rPr>
                          <m:t>𝝁</m:t>
                        </m:r>
                      </m:e>
                      <m:sub>
                        <m:r>
                          <a:rPr lang="en-US" altLang="zh-CN" sz="2400" b="1" i="1">
                            <a:effectLst/>
                            <a:latin typeface="Cambria Math" panose="02040503050406030204" pitchFamily="18" charset="0"/>
                            <a:ea typeface="黑体" panose="02010609060101010101" pitchFamily="49" charset="-122"/>
                          </a:rPr>
                          <m:t>𝒋</m:t>
                        </m:r>
                      </m:sub>
                    </m:sSub>
                    <m:r>
                      <a:rPr lang="en-US" altLang="zh-CN" sz="2400" b="1" i="1">
                        <a:effectLst/>
                        <a:latin typeface="Cambria Math" panose="02040503050406030204" pitchFamily="18" charset="0"/>
                        <a:ea typeface="黑体" panose="02010609060101010101" pitchFamily="49" charset="-122"/>
                      </a:rPr>
                      <m:t>(</m:t>
                    </m:r>
                    <m:bar>
                      <m:barPr>
                        <m:pos m:val="top"/>
                        <m:ctrlPr>
                          <a:rPr lang="zh-CN" altLang="zh-CN" sz="2400" b="1" i="1">
                            <a:effectLst/>
                            <a:latin typeface="Cambria Math" panose="02040503050406030204" pitchFamily="18" charset="0"/>
                            <a:ea typeface="Cambria Math" panose="02040503050406030204" pitchFamily="18" charset="0"/>
                          </a:rPr>
                        </m:ctrlPr>
                      </m:barPr>
                      <m:e>
                        <m:r>
                          <a:rPr lang="en-US" altLang="zh-CN" sz="2400" b="1" i="1">
                            <a:effectLst/>
                            <a:latin typeface="Cambria Math" panose="02040503050406030204" pitchFamily="18" charset="0"/>
                            <a:ea typeface="黑体" panose="02010609060101010101" pitchFamily="49" charset="-122"/>
                          </a:rPr>
                          <m:t>𝑺</m:t>
                        </m:r>
                      </m:e>
                    </m:bar>
                    <m:r>
                      <a:rPr lang="en-US" altLang="zh-CN" sz="2400" b="1" i="1">
                        <a:effectLst/>
                        <a:latin typeface="Cambria Math" panose="02040503050406030204" pitchFamily="18" charset="0"/>
                        <a:ea typeface="黑体" panose="02010609060101010101" pitchFamily="49" charset="-122"/>
                      </a:rPr>
                      <m:t>))]</m:t>
                    </m:r>
                  </m:oMath>
                </a14:m>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a:t>
                </a:r>
              </a:p>
              <a:p>
                <a:pPr marL="0" indent="0">
                  <a:lnSpc>
                    <a:spcPct val="100000"/>
                  </a:lnSpc>
                  <a:spcBef>
                    <a:spcPts val="0"/>
                  </a:spcBef>
                  <a:buNone/>
                </a:pPr>
                <a14:m>
                  <m:oMath xmlns:m="http://schemas.openxmlformats.org/officeDocument/2006/math">
                    <m:r>
                      <a:rPr lang="en-US" altLang="zh-CN" sz="2000" b="1" i="1" smtClean="0">
                        <a:effectLst/>
                        <a:latin typeface="Cambria Math" panose="02040503050406030204" pitchFamily="18" charset="0"/>
                        <a:ea typeface="黑体" panose="02010609060101010101" pitchFamily="49" charset="-122"/>
                      </a:rPr>
                      <m:t>𝒇</m:t>
                    </m:r>
                    <m:r>
                      <a:rPr lang="en-US" altLang="zh-CN" sz="2000" b="1" i="1" smtClean="0">
                        <a:effectLst/>
                        <a:latin typeface="Cambria Math" panose="02040503050406030204" pitchFamily="18" charset="0"/>
                        <a:ea typeface="黑体" panose="02010609060101010101" pitchFamily="49" charset="-122"/>
                      </a:rPr>
                      <m:t>(</m:t>
                    </m:r>
                    <m:sSub>
                      <m:sSubPr>
                        <m:ctrlPr>
                          <a:rPr lang="zh-CN" altLang="zh-CN" sz="2000" b="1" i="1">
                            <a:effectLst/>
                            <a:latin typeface="Cambria Math" panose="02040503050406030204" pitchFamily="18" charset="0"/>
                            <a:ea typeface="Cambria Math" panose="02040503050406030204" pitchFamily="18" charset="0"/>
                          </a:rPr>
                        </m:ctrlPr>
                      </m:sSubPr>
                      <m:e>
                        <m:r>
                          <a:rPr lang="en-US" altLang="zh-CN" sz="2000" b="1" i="1">
                            <a:effectLst/>
                            <a:latin typeface="Cambria Math" panose="02040503050406030204" pitchFamily="18" charset="0"/>
                            <a:ea typeface="黑体" panose="02010609060101010101" pitchFamily="49" charset="-122"/>
                          </a:rPr>
                          <m:t>𝝁</m:t>
                        </m:r>
                      </m:e>
                      <m:sub>
                        <m:r>
                          <a:rPr lang="en-US" altLang="zh-CN" sz="2000" b="1" i="1">
                            <a:effectLst/>
                            <a:latin typeface="Cambria Math" panose="02040503050406030204" pitchFamily="18" charset="0"/>
                            <a:ea typeface="黑体" panose="02010609060101010101" pitchFamily="49" charset="-122"/>
                          </a:rPr>
                          <m:t>𝟏</m:t>
                        </m:r>
                      </m:sub>
                    </m:sSub>
                    <m:r>
                      <a:rPr lang="en-US" altLang="zh-CN" sz="2000" b="1" i="1">
                        <a:effectLst/>
                        <a:latin typeface="Cambria Math" panose="02040503050406030204" pitchFamily="18" charset="0"/>
                        <a:ea typeface="黑体" panose="02010609060101010101" pitchFamily="49" charset="-122"/>
                      </a:rPr>
                      <m:t>,</m:t>
                    </m:r>
                    <m:sSub>
                      <m:sSubPr>
                        <m:ctrlPr>
                          <a:rPr lang="zh-CN" altLang="zh-CN" sz="2000" b="1" i="1">
                            <a:effectLst/>
                            <a:latin typeface="Cambria Math" panose="02040503050406030204" pitchFamily="18" charset="0"/>
                            <a:ea typeface="Cambria Math" panose="02040503050406030204" pitchFamily="18" charset="0"/>
                          </a:rPr>
                        </m:ctrlPr>
                      </m:sSubPr>
                      <m:e>
                        <m:r>
                          <a:rPr lang="en-US" altLang="zh-CN" sz="2000" b="1" i="1">
                            <a:effectLst/>
                            <a:latin typeface="Cambria Math" panose="02040503050406030204" pitchFamily="18" charset="0"/>
                            <a:ea typeface="黑体" panose="02010609060101010101" pitchFamily="49" charset="-122"/>
                          </a:rPr>
                          <m:t>𝝁</m:t>
                        </m:r>
                      </m:e>
                      <m:sub>
                        <m:r>
                          <a:rPr lang="en-US" altLang="zh-CN" sz="2000" b="1" i="1">
                            <a:effectLst/>
                            <a:latin typeface="Cambria Math" panose="02040503050406030204" pitchFamily="18" charset="0"/>
                            <a:ea typeface="黑体" panose="02010609060101010101" pitchFamily="49" charset="-122"/>
                          </a:rPr>
                          <m:t>𝟐</m:t>
                        </m:r>
                      </m:sub>
                    </m:sSub>
                    <m:r>
                      <a:rPr lang="en-US" altLang="zh-CN" sz="2000" b="1" i="1">
                        <a:effectLst/>
                        <a:latin typeface="Cambria Math" panose="02040503050406030204" pitchFamily="18" charset="0"/>
                        <a:ea typeface="黑体" panose="02010609060101010101" pitchFamily="49" charset="-122"/>
                      </a:rPr>
                      <m:t>,</m:t>
                    </m:r>
                    <m:r>
                      <a:rPr lang="zh-CN" altLang="zh-CN" sz="2000" b="1" i="1">
                        <a:effectLst/>
                        <a:latin typeface="Cambria Math" panose="02040503050406030204" pitchFamily="18" charset="0"/>
                        <a:ea typeface="MS Gothic" panose="020B0609070205080204" pitchFamily="49" charset="-128"/>
                        <a:cs typeface="MS Gothic" panose="020B0609070205080204" pitchFamily="49" charset="-128"/>
                      </a:rPr>
                      <m:t>⋯</m:t>
                    </m:r>
                    <m:r>
                      <a:rPr lang="en-US" altLang="zh-CN" sz="2000" b="1" i="1">
                        <a:effectLst/>
                        <a:latin typeface="Cambria Math" panose="02040503050406030204" pitchFamily="18" charset="0"/>
                        <a:ea typeface="黑体" panose="02010609060101010101" pitchFamily="49" charset="-122"/>
                      </a:rPr>
                      <m:t>,</m:t>
                    </m:r>
                    <m:sSub>
                      <m:sSubPr>
                        <m:ctrlPr>
                          <a:rPr lang="zh-CN" altLang="zh-CN" sz="2000" b="1" i="1">
                            <a:effectLst/>
                            <a:latin typeface="Cambria Math" panose="02040503050406030204" pitchFamily="18" charset="0"/>
                            <a:ea typeface="Cambria Math" panose="02040503050406030204" pitchFamily="18" charset="0"/>
                          </a:rPr>
                        </m:ctrlPr>
                      </m:sSubPr>
                      <m:e>
                        <m:r>
                          <a:rPr lang="en-US" altLang="zh-CN" sz="2000" b="1" i="1">
                            <a:effectLst/>
                            <a:latin typeface="Cambria Math" panose="02040503050406030204" pitchFamily="18" charset="0"/>
                            <a:ea typeface="黑体" panose="02010609060101010101" pitchFamily="49" charset="-122"/>
                          </a:rPr>
                          <m:t>𝝁</m:t>
                        </m:r>
                      </m:e>
                      <m:sub>
                        <m:r>
                          <a:rPr lang="en-US" altLang="zh-CN" sz="2000" b="1" i="1">
                            <a:effectLst/>
                            <a:latin typeface="Cambria Math" panose="02040503050406030204" pitchFamily="18" charset="0"/>
                            <a:ea typeface="黑体" panose="02010609060101010101" pitchFamily="49" charset="-122"/>
                          </a:rPr>
                          <m:t>𝒎</m:t>
                        </m:r>
                      </m:sub>
                    </m:sSub>
                    <m:r>
                      <a:rPr lang="en-US" altLang="zh-CN" sz="2000" b="1" i="1">
                        <a:effectLst/>
                        <a:latin typeface="Cambria Math" panose="02040503050406030204" pitchFamily="18" charset="0"/>
                        <a:ea typeface="黑体" panose="02010609060101010101" pitchFamily="49" charset="-122"/>
                      </a:rPr>
                      <m:t>)(</m:t>
                    </m:r>
                    <m:sSub>
                      <m:sSubPr>
                        <m:ctrlPr>
                          <a:rPr lang="zh-CN" altLang="zh-CN" sz="2000" b="1" i="1">
                            <a:effectLst/>
                            <a:latin typeface="Cambria Math" panose="02040503050406030204" pitchFamily="18" charset="0"/>
                            <a:ea typeface="Cambria Math" panose="02040503050406030204" pitchFamily="18" charset="0"/>
                          </a:rPr>
                        </m:ctrlPr>
                      </m:sSubPr>
                      <m:e>
                        <m:r>
                          <a:rPr lang="en-US" altLang="zh-CN" sz="2000" b="1" i="1">
                            <a:effectLst/>
                            <a:latin typeface="Cambria Math" panose="02040503050406030204" pitchFamily="18" charset="0"/>
                            <a:ea typeface="黑体" panose="02010609060101010101" pitchFamily="49" charset="-122"/>
                          </a:rPr>
                          <m:t>𝒔</m:t>
                        </m:r>
                      </m:e>
                      <m:sub>
                        <m:r>
                          <a:rPr lang="en-US" altLang="zh-CN" sz="2000" b="1" i="1">
                            <a:effectLst/>
                            <a:latin typeface="Cambria Math" panose="02040503050406030204" pitchFamily="18" charset="0"/>
                            <a:ea typeface="黑体" panose="02010609060101010101" pitchFamily="49" charset="-122"/>
                          </a:rPr>
                          <m:t>𝒊</m:t>
                        </m:r>
                      </m:sub>
                    </m:sSub>
                    <m:r>
                      <a:rPr lang="en-US" altLang="zh-CN" sz="2000" b="1" i="1">
                        <a:effectLst/>
                        <a:latin typeface="Cambria Math" panose="02040503050406030204" pitchFamily="18" charset="0"/>
                        <a:ea typeface="黑体" panose="02010609060101010101" pitchFamily="49" charset="-122"/>
                      </a:rPr>
                      <m:t>)= </m:t>
                    </m:r>
                    <m:d>
                      <m:dPr>
                        <m:begChr m:val="{"/>
                        <m:endChr m:val=""/>
                        <m:ctrlPr>
                          <a:rPr lang="zh-CN" altLang="zh-CN" sz="2000" b="1" i="1">
                            <a:latin typeface="Cambria Math" panose="02040503050406030204" pitchFamily="18" charset="0"/>
                          </a:rPr>
                        </m:ctrlPr>
                      </m:dPr>
                      <m:e>
                        <m:m>
                          <m:mPr>
                            <m:mcs>
                              <m:mc>
                                <m:mcPr>
                                  <m:count m:val="1"/>
                                  <m:mcJc m:val="center"/>
                                </m:mcPr>
                              </m:mc>
                            </m:mcs>
                            <m:ctrlPr>
                              <a:rPr lang="zh-CN" altLang="zh-CN" sz="2000" b="1" i="1">
                                <a:latin typeface="Cambria Math" panose="02040503050406030204" pitchFamily="18" charset="0"/>
                              </a:rPr>
                            </m:ctrlPr>
                          </m:mPr>
                          <m:mr>
                            <m:e>
                              <m:nary>
                                <m:naryPr>
                                  <m:chr m:val="∑"/>
                                  <m:supHide m:val="on"/>
                                  <m:ctrlPr>
                                    <a:rPr lang="zh-CN" altLang="zh-CN" sz="2000" b="1" i="1">
                                      <a:latin typeface="Cambria Math" panose="02040503050406030204" pitchFamily="18" charset="0"/>
                                    </a:rPr>
                                  </m:ctrlPr>
                                </m:naryPr>
                                <m:sub>
                                  <m:r>
                                    <a:rPr lang="en-US" altLang="zh-CN" sz="2000" b="1" i="1">
                                      <a:latin typeface="Cambria Math" panose="02040503050406030204" pitchFamily="18" charset="0"/>
                                    </a:rPr>
                                    <m:t>𝟏</m:t>
                                  </m:r>
                                  <m:r>
                                    <a:rPr lang="en-US" altLang="zh-CN" sz="2000" b="1" i="1">
                                      <a:latin typeface="Cambria Math" panose="02040503050406030204" pitchFamily="18" charset="0"/>
                                    </a:rPr>
                                    <m:t>≤</m:t>
                                  </m:r>
                                  <m:r>
                                    <a:rPr lang="en-US" altLang="zh-CN" sz="2000" b="1" i="1">
                                      <a:latin typeface="Cambria Math" panose="02040503050406030204" pitchFamily="18" charset="0"/>
                                    </a:rPr>
                                    <m:t>𝒌</m:t>
                                  </m:r>
                                  <m:r>
                                    <a:rPr lang="en-US" altLang="zh-CN" sz="2000" b="1" i="1">
                                      <a:latin typeface="Cambria Math" panose="02040503050406030204" pitchFamily="18" charset="0"/>
                                    </a:rPr>
                                    <m:t>≤</m:t>
                                  </m:r>
                                  <m:r>
                                    <a:rPr lang="en-US" altLang="zh-CN" sz="2000" b="1" i="1">
                                      <a:latin typeface="Cambria Math" panose="02040503050406030204" pitchFamily="18" charset="0"/>
                                    </a:rPr>
                                    <m:t>𝒊</m:t>
                                  </m:r>
                                </m:sub>
                                <m:sup/>
                                <m:e>
                                  <m:d>
                                    <m:dPr>
                                      <m:ctrlPr>
                                        <a:rPr lang="zh-CN" altLang="zh-CN" sz="2000" b="1" i="1">
                                          <a:latin typeface="Cambria Math" panose="02040503050406030204" pitchFamily="18" charset="0"/>
                                        </a:rPr>
                                      </m:ctrlPr>
                                    </m:dPr>
                                    <m:e>
                                      <m:nary>
                                        <m:naryPr>
                                          <m:chr m:val="∑"/>
                                          <m:supHide m:val="on"/>
                                          <m:ctrlPr>
                                            <a:rPr lang="zh-CN" altLang="zh-CN" sz="2000" b="1" i="1">
                                              <a:latin typeface="Cambria Math" panose="02040503050406030204" pitchFamily="18" charset="0"/>
                                            </a:rPr>
                                          </m:ctrlPr>
                                        </m:naryPr>
                                        <m:sub>
                                          <m:r>
                                            <a:rPr lang="en-US" altLang="zh-CN" sz="2000" b="1" i="1">
                                              <a:latin typeface="Cambria Math" panose="02040503050406030204" pitchFamily="18" charset="0"/>
                                            </a:rPr>
                                            <m:t>𝟏</m:t>
                                          </m:r>
                                          <m:r>
                                            <a:rPr lang="en-US" altLang="zh-CN" sz="2000" b="1" i="1">
                                              <a:latin typeface="Cambria Math" panose="02040503050406030204" pitchFamily="18" charset="0"/>
                                            </a:rPr>
                                            <m:t>≤</m:t>
                                          </m:r>
                                          <m:r>
                                            <a:rPr lang="en-US" altLang="zh-CN" sz="2000" b="1" i="1">
                                              <a:latin typeface="Cambria Math" panose="02040503050406030204" pitchFamily="18" charset="0"/>
                                            </a:rPr>
                                            <m:t>𝒋</m:t>
                                          </m:r>
                                          <m:r>
                                            <a:rPr lang="en-US" altLang="zh-CN" sz="2000" b="1" i="1">
                                              <a:latin typeface="Cambria Math" panose="02040503050406030204" pitchFamily="18" charset="0"/>
                                            </a:rPr>
                                            <m:t>≤</m:t>
                                          </m:r>
                                          <m:r>
                                            <a:rPr lang="en-US" altLang="zh-CN" sz="2000" b="1" i="1">
                                              <a:latin typeface="Cambria Math" panose="02040503050406030204" pitchFamily="18" charset="0"/>
                                            </a:rPr>
                                            <m:t>𝒎</m:t>
                                          </m:r>
                                        </m:sub>
                                        <m:sup/>
                                        <m:e>
                                          <m:sSub>
                                            <m:sSubPr>
                                              <m:ctrlPr>
                                                <a:rPr lang="zh-CN" altLang="zh-CN" sz="2000" b="1" i="1">
                                                  <a:latin typeface="Cambria Math" panose="02040503050406030204" pitchFamily="18" charset="0"/>
                                                </a:rPr>
                                              </m:ctrlPr>
                                            </m:sSubPr>
                                            <m:e>
                                              <m:r>
                                                <a:rPr lang="en-US" altLang="zh-CN" sz="2000" b="1" i="1">
                                                  <a:latin typeface="Cambria Math" panose="02040503050406030204" pitchFamily="18" charset="0"/>
                                                </a:rPr>
                                                <m:t>𝒘</m:t>
                                              </m:r>
                                            </m:e>
                                            <m:sub>
                                              <m:r>
                                                <a:rPr lang="en-US" altLang="zh-CN" sz="2000" b="1" i="1">
                                                  <a:latin typeface="Cambria Math" panose="02040503050406030204" pitchFamily="18" charset="0"/>
                                                </a:rPr>
                                                <m:t>𝒋</m:t>
                                              </m:r>
                                            </m:sub>
                                          </m:sSub>
                                          <m:r>
                                            <a:rPr lang="en-US" altLang="zh-CN" sz="2000" b="1" i="1">
                                              <a:latin typeface="Cambria Math" panose="02040503050406030204" pitchFamily="18" charset="0"/>
                                            </a:rPr>
                                            <m:t>×</m:t>
                                          </m:r>
                                          <m:sSub>
                                            <m:sSubPr>
                                              <m:ctrlPr>
                                                <a:rPr lang="zh-CN" altLang="zh-CN" sz="2000" b="1" i="1">
                                                  <a:latin typeface="Cambria Math" panose="02040503050406030204" pitchFamily="18" charset="0"/>
                                                </a:rPr>
                                              </m:ctrlPr>
                                            </m:sSubPr>
                                            <m:e>
                                              <m:r>
                                                <a:rPr lang="en-US" altLang="zh-CN" sz="2000" b="1" i="1">
                                                  <a:latin typeface="Cambria Math" panose="02040503050406030204" pitchFamily="18" charset="0"/>
                                                </a:rPr>
                                                <m:t>𝑨</m:t>
                                              </m:r>
                                            </m:e>
                                            <m:sub>
                                              <m:r>
                                                <a:rPr lang="en-US" altLang="zh-CN" sz="2000" b="1" i="1">
                                                  <a:latin typeface="Cambria Math" panose="02040503050406030204" pitchFamily="18" charset="0"/>
                                                </a:rPr>
                                                <m:t>𝒋</m:t>
                                              </m:r>
                                            </m:sub>
                                          </m:sSub>
                                          <m:r>
                                            <a:rPr lang="en-US" altLang="zh-CN" sz="2000" b="1" i="1">
                                              <a:latin typeface="Cambria Math" panose="02040503050406030204" pitchFamily="18" charset="0"/>
                                            </a:rPr>
                                            <m:t>(</m:t>
                                          </m:r>
                                          <m:r>
                                            <a:rPr lang="en-US" altLang="zh-CN" sz="2000" b="1" i="1">
                                              <a:latin typeface="Cambria Math" panose="02040503050406030204" pitchFamily="18" charset="0"/>
                                            </a:rPr>
                                            <m:t>𝒌</m:t>
                                          </m:r>
                                          <m:r>
                                            <a:rPr lang="en-US" altLang="zh-CN" sz="2000" b="1" i="1">
                                              <a:latin typeface="Cambria Math" panose="02040503050406030204" pitchFamily="18" charset="0"/>
                                            </a:rPr>
                                            <m:t>)</m:t>
                                          </m:r>
                                        </m:e>
                                      </m:nary>
                                      <m:r>
                                        <a:rPr lang="en-US" altLang="zh-CN" sz="2000" b="1" i="1">
                                          <a:latin typeface="Cambria Math" panose="02040503050406030204" pitchFamily="18" charset="0"/>
                                        </a:rPr>
                                        <m:t>/(</m:t>
                                      </m:r>
                                      <m:r>
                                        <a:rPr lang="en-US" altLang="zh-CN" sz="2000" b="1" i="1">
                                          <a:latin typeface="Cambria Math" panose="02040503050406030204" pitchFamily="18" charset="0"/>
                                        </a:rPr>
                                        <m:t>𝒈</m:t>
                                      </m:r>
                                      <m:r>
                                        <a:rPr lang="en-US" altLang="zh-CN" sz="2000" b="1" i="1">
                                          <a:latin typeface="Cambria Math" panose="02040503050406030204" pitchFamily="18" charset="0"/>
                                        </a:rPr>
                                        <m:t>−</m:t>
                                      </m:r>
                                      <m:r>
                                        <a:rPr lang="en-US" altLang="zh-CN" sz="2000" b="1" i="1">
                                          <a:latin typeface="Cambria Math" panose="02040503050406030204" pitchFamily="18" charset="0"/>
                                        </a:rPr>
                                        <m:t>𝒌</m:t>
                                      </m:r>
                                      <m:r>
                                        <a:rPr lang="en-US" altLang="zh-CN" sz="2000" b="1" i="1">
                                          <a:latin typeface="Cambria Math" panose="02040503050406030204" pitchFamily="18" charset="0"/>
                                        </a:rPr>
                                        <m:t>+</m:t>
                                      </m:r>
                                      <m:r>
                                        <a:rPr lang="en-US" altLang="zh-CN" sz="2000" b="1" i="1">
                                          <a:latin typeface="Cambria Math" panose="02040503050406030204" pitchFamily="18" charset="0"/>
                                        </a:rPr>
                                        <m:t>𝟏</m:t>
                                      </m:r>
                                      <m:r>
                                        <a:rPr lang="en-US" altLang="zh-CN" sz="2000" b="1" i="1">
                                          <a:latin typeface="Cambria Math" panose="02040503050406030204" pitchFamily="18" charset="0"/>
                                        </a:rPr>
                                        <m:t>)</m:t>
                                      </m:r>
                                    </m:e>
                                  </m:d>
                                  <m:r>
                                    <a:rPr lang="en-US" altLang="zh-CN" sz="2000" b="1" i="1">
                                      <a:latin typeface="Cambria Math" panose="02040503050406030204" pitchFamily="18" charset="0"/>
                                    </a:rPr>
                                    <m:t>    </m:t>
                                  </m:r>
                                  <m:r>
                                    <a:rPr lang="zh-CN" altLang="zh-CN" sz="2000" b="1" i="1">
                                      <a:latin typeface="Cambria Math" panose="02040503050406030204" pitchFamily="18" charset="0"/>
                                    </a:rPr>
                                    <m:t>当</m:t>
                                  </m:r>
                                  <m:r>
                                    <a:rPr lang="en-US" altLang="zh-CN" sz="2000" b="1" i="1">
                                      <a:latin typeface="Cambria Math" panose="02040503050406030204" pitchFamily="18" charset="0"/>
                                    </a:rPr>
                                    <m:t> </m:t>
                                  </m:r>
                                  <m:r>
                                    <a:rPr lang="en-US" altLang="zh-CN" sz="2000" b="1" i="1">
                                      <a:latin typeface="Cambria Math" panose="02040503050406030204" pitchFamily="18" charset="0"/>
                                    </a:rPr>
                                    <m:t>𝒊</m:t>
                                  </m:r>
                                  <m:r>
                                    <a:rPr lang="en-US" altLang="zh-CN" sz="2000" b="1" i="1">
                                      <a:latin typeface="Cambria Math" panose="02040503050406030204" pitchFamily="18" charset="0"/>
                                    </a:rPr>
                                    <m:t>&lt;</m:t>
                                  </m:r>
                                  <m:r>
                                    <a:rPr lang="en-US" altLang="zh-CN" sz="2000" b="1" i="1">
                                      <a:latin typeface="Cambria Math" panose="02040503050406030204" pitchFamily="18" charset="0"/>
                                    </a:rPr>
                                    <m:t>𝒈</m:t>
                                  </m:r>
                                </m:e>
                              </m:nary>
                            </m:e>
                          </m:mr>
                          <m:mr>
                            <m:e>
                              <m:nary>
                                <m:naryPr>
                                  <m:chr m:val="∑"/>
                                  <m:supHide m:val="on"/>
                                  <m:ctrlPr>
                                    <a:rPr lang="zh-CN" altLang="zh-CN" sz="2000" b="1" i="1">
                                      <a:latin typeface="Cambria Math" panose="02040503050406030204" pitchFamily="18" charset="0"/>
                                    </a:rPr>
                                  </m:ctrlPr>
                                </m:naryPr>
                                <m:sub>
                                  <m:r>
                                    <a:rPr lang="en-US" altLang="zh-CN" sz="2000" b="1" i="1">
                                      <a:latin typeface="Cambria Math" panose="02040503050406030204" pitchFamily="18" charset="0"/>
                                    </a:rPr>
                                    <m:t>𝟏</m:t>
                                  </m:r>
                                  <m:r>
                                    <a:rPr lang="en-US" altLang="zh-CN" sz="2000" b="1" i="1">
                                      <a:latin typeface="Cambria Math" panose="02040503050406030204" pitchFamily="18" charset="0"/>
                                    </a:rPr>
                                    <m:t>≤</m:t>
                                  </m:r>
                                  <m:r>
                                    <a:rPr lang="en-US" altLang="zh-CN" sz="2000" b="1" i="1">
                                      <a:latin typeface="Cambria Math" panose="02040503050406030204" pitchFamily="18" charset="0"/>
                                    </a:rPr>
                                    <m:t>𝒌</m:t>
                                  </m:r>
                                  <m:r>
                                    <a:rPr lang="en-US" altLang="zh-CN" sz="2000" b="1" i="1">
                                      <a:latin typeface="Cambria Math" panose="02040503050406030204" pitchFamily="18" charset="0"/>
                                    </a:rPr>
                                    <m:t>≤</m:t>
                                  </m:r>
                                  <m:r>
                                    <a:rPr lang="en-US" altLang="zh-CN" sz="2000" b="1" i="1">
                                      <a:latin typeface="Cambria Math" panose="02040503050406030204" pitchFamily="18" charset="0"/>
                                    </a:rPr>
                                    <m:t>𝒈</m:t>
                                  </m:r>
                                </m:sub>
                                <m:sup/>
                                <m:e>
                                  <m:d>
                                    <m:dPr>
                                      <m:ctrlPr>
                                        <a:rPr lang="zh-CN" altLang="zh-CN" sz="2000" b="1" i="1">
                                          <a:latin typeface="Cambria Math" panose="02040503050406030204" pitchFamily="18" charset="0"/>
                                        </a:rPr>
                                      </m:ctrlPr>
                                    </m:dPr>
                                    <m:e>
                                      <m:nary>
                                        <m:naryPr>
                                          <m:chr m:val="∑"/>
                                          <m:supHide m:val="on"/>
                                          <m:ctrlPr>
                                            <a:rPr lang="zh-CN" altLang="zh-CN" sz="2000" b="1" i="1">
                                              <a:latin typeface="Cambria Math" panose="02040503050406030204" pitchFamily="18" charset="0"/>
                                            </a:rPr>
                                          </m:ctrlPr>
                                        </m:naryPr>
                                        <m:sub>
                                          <m:r>
                                            <a:rPr lang="en-US" altLang="zh-CN" sz="2000" b="1" i="1">
                                              <a:latin typeface="Cambria Math" panose="02040503050406030204" pitchFamily="18" charset="0"/>
                                            </a:rPr>
                                            <m:t>𝟏</m:t>
                                          </m:r>
                                          <m:r>
                                            <a:rPr lang="en-US" altLang="zh-CN" sz="2000" b="1" i="1">
                                              <a:latin typeface="Cambria Math" panose="02040503050406030204" pitchFamily="18" charset="0"/>
                                            </a:rPr>
                                            <m:t>≤</m:t>
                                          </m:r>
                                          <m:r>
                                            <a:rPr lang="en-US" altLang="zh-CN" sz="2000" b="1" i="1">
                                              <a:latin typeface="Cambria Math" panose="02040503050406030204" pitchFamily="18" charset="0"/>
                                            </a:rPr>
                                            <m:t>𝒋</m:t>
                                          </m:r>
                                          <m:r>
                                            <a:rPr lang="en-US" altLang="zh-CN" sz="2000" b="1" i="1">
                                              <a:latin typeface="Cambria Math" panose="02040503050406030204" pitchFamily="18" charset="0"/>
                                            </a:rPr>
                                            <m:t>≤</m:t>
                                          </m:r>
                                          <m:r>
                                            <a:rPr lang="en-US" altLang="zh-CN" sz="2000" b="1" i="1">
                                              <a:latin typeface="Cambria Math" panose="02040503050406030204" pitchFamily="18" charset="0"/>
                                            </a:rPr>
                                            <m:t>𝒎</m:t>
                                          </m:r>
                                        </m:sub>
                                        <m:sup/>
                                        <m:e>
                                          <m:sSub>
                                            <m:sSubPr>
                                              <m:ctrlPr>
                                                <a:rPr lang="zh-CN" altLang="zh-CN" sz="2000" b="1" i="1">
                                                  <a:latin typeface="Cambria Math" panose="02040503050406030204" pitchFamily="18" charset="0"/>
                                                </a:rPr>
                                              </m:ctrlPr>
                                            </m:sSubPr>
                                            <m:e>
                                              <m:r>
                                                <a:rPr lang="en-US" altLang="zh-CN" sz="2000" b="1" i="1">
                                                  <a:latin typeface="Cambria Math" panose="02040503050406030204" pitchFamily="18" charset="0"/>
                                                </a:rPr>
                                                <m:t>𝒘</m:t>
                                              </m:r>
                                            </m:e>
                                            <m:sub>
                                              <m:r>
                                                <a:rPr lang="en-US" altLang="zh-CN" sz="2000" b="1" i="1">
                                                  <a:latin typeface="Cambria Math" panose="02040503050406030204" pitchFamily="18" charset="0"/>
                                                </a:rPr>
                                                <m:t>𝒋</m:t>
                                              </m:r>
                                            </m:sub>
                                          </m:sSub>
                                          <m:r>
                                            <a:rPr lang="en-US" altLang="zh-CN" sz="2000" b="1" i="1">
                                              <a:latin typeface="Cambria Math" panose="02040503050406030204" pitchFamily="18" charset="0"/>
                                            </a:rPr>
                                            <m:t>×</m:t>
                                          </m:r>
                                          <m:sSub>
                                            <m:sSubPr>
                                              <m:ctrlPr>
                                                <a:rPr lang="zh-CN" altLang="zh-CN" sz="2000" b="1" i="1">
                                                  <a:latin typeface="Cambria Math" panose="02040503050406030204" pitchFamily="18" charset="0"/>
                                                </a:rPr>
                                              </m:ctrlPr>
                                            </m:sSubPr>
                                            <m:e>
                                              <m:r>
                                                <a:rPr lang="en-US" altLang="zh-CN" sz="2000" b="1" i="1">
                                                  <a:latin typeface="Cambria Math" panose="02040503050406030204" pitchFamily="18" charset="0"/>
                                                </a:rPr>
                                                <m:t>𝑨</m:t>
                                              </m:r>
                                            </m:e>
                                            <m:sub>
                                              <m:r>
                                                <a:rPr lang="en-US" altLang="zh-CN" sz="2000" b="1" i="1">
                                                  <a:latin typeface="Cambria Math" panose="02040503050406030204" pitchFamily="18" charset="0"/>
                                                </a:rPr>
                                                <m:t>𝒋</m:t>
                                              </m:r>
                                            </m:sub>
                                          </m:sSub>
                                          <m:r>
                                            <a:rPr lang="en-US" altLang="zh-CN" sz="2000" b="1" i="1">
                                              <a:latin typeface="Cambria Math" panose="02040503050406030204" pitchFamily="18" charset="0"/>
                                            </a:rPr>
                                            <m:t>(</m:t>
                                          </m:r>
                                          <m:r>
                                            <a:rPr lang="en-US" altLang="zh-CN" sz="2000" b="1" i="1">
                                              <a:latin typeface="Cambria Math" panose="02040503050406030204" pitchFamily="18" charset="0"/>
                                            </a:rPr>
                                            <m:t>𝒌</m:t>
                                          </m:r>
                                          <m:r>
                                            <a:rPr lang="en-US" altLang="zh-CN" sz="2000" b="1" i="1">
                                              <a:latin typeface="Cambria Math" panose="02040503050406030204" pitchFamily="18" charset="0"/>
                                            </a:rPr>
                                            <m:t>)</m:t>
                                          </m:r>
                                        </m:e>
                                      </m:nary>
                                      <m:r>
                                        <a:rPr lang="en-US" altLang="zh-CN" sz="2000" b="1" i="1">
                                          <a:latin typeface="Cambria Math" panose="02040503050406030204" pitchFamily="18" charset="0"/>
                                        </a:rPr>
                                        <m:t>/(</m:t>
                                      </m:r>
                                      <m:r>
                                        <a:rPr lang="en-US" altLang="zh-CN" sz="2000" b="1" i="1">
                                          <a:latin typeface="Cambria Math" panose="02040503050406030204" pitchFamily="18" charset="0"/>
                                        </a:rPr>
                                        <m:t>𝒈</m:t>
                                      </m:r>
                                      <m:r>
                                        <a:rPr lang="en-US" altLang="zh-CN" sz="2000" b="1" i="1">
                                          <a:latin typeface="Cambria Math" panose="02040503050406030204" pitchFamily="18" charset="0"/>
                                        </a:rPr>
                                        <m:t>−</m:t>
                                      </m:r>
                                      <m:r>
                                        <a:rPr lang="en-US" altLang="zh-CN" sz="2000" b="1" i="1">
                                          <a:latin typeface="Cambria Math" panose="02040503050406030204" pitchFamily="18" charset="0"/>
                                        </a:rPr>
                                        <m:t>𝒌</m:t>
                                      </m:r>
                                      <m:r>
                                        <a:rPr lang="en-US" altLang="zh-CN" sz="2000" b="1" i="1">
                                          <a:latin typeface="Cambria Math" panose="02040503050406030204" pitchFamily="18" charset="0"/>
                                        </a:rPr>
                                        <m:t>+</m:t>
                                      </m:r>
                                      <m:r>
                                        <a:rPr lang="en-US" altLang="zh-CN" sz="2000" b="1" i="1">
                                          <a:latin typeface="Cambria Math" panose="02040503050406030204" pitchFamily="18" charset="0"/>
                                        </a:rPr>
                                        <m:t>𝟏</m:t>
                                      </m:r>
                                      <m:r>
                                        <a:rPr lang="en-US" altLang="zh-CN" sz="2000" b="1" i="1">
                                          <a:latin typeface="Cambria Math" panose="02040503050406030204" pitchFamily="18" charset="0"/>
                                        </a:rPr>
                                        <m:t>)</m:t>
                                      </m:r>
                                    </m:e>
                                  </m:d>
                                  <m:r>
                                    <a:rPr lang="en-US" altLang="zh-CN" sz="2000" b="1" i="1">
                                      <a:latin typeface="Cambria Math" panose="02040503050406030204" pitchFamily="18" charset="0"/>
                                    </a:rPr>
                                    <m:t>+     </m:t>
                                  </m:r>
                                </m:e>
                              </m:nary>
                            </m:e>
                          </m:mr>
                          <m:mr>
                            <m:e>
                              <m:nary>
                                <m:naryPr>
                                  <m:chr m:val="∑"/>
                                  <m:supHide m:val="on"/>
                                  <m:ctrlPr>
                                    <a:rPr lang="zh-CN" altLang="zh-CN" sz="2000" b="1" i="1">
                                      <a:latin typeface="Cambria Math" panose="02040503050406030204" pitchFamily="18" charset="0"/>
                                    </a:rPr>
                                  </m:ctrlPr>
                                </m:naryPr>
                                <m:sub>
                                  <m:r>
                                    <a:rPr lang="en-US" altLang="zh-CN" sz="2000" b="1" i="1">
                                      <a:latin typeface="Cambria Math" panose="02040503050406030204" pitchFamily="18" charset="0"/>
                                    </a:rPr>
                                    <m:t>𝒈</m:t>
                                  </m:r>
                                  <m:r>
                                    <a:rPr lang="en-US" altLang="zh-CN" sz="2000" b="1" i="1">
                                      <a:latin typeface="Cambria Math" panose="02040503050406030204" pitchFamily="18" charset="0"/>
                                    </a:rPr>
                                    <m:t>+</m:t>
                                  </m:r>
                                  <m:r>
                                    <a:rPr lang="en-US" altLang="zh-CN" sz="2000" b="1" i="1">
                                      <a:latin typeface="Cambria Math" panose="02040503050406030204" pitchFamily="18" charset="0"/>
                                    </a:rPr>
                                    <m:t>𝟏</m:t>
                                  </m:r>
                                  <m:r>
                                    <a:rPr lang="en-US" altLang="zh-CN" sz="2000" b="1" i="1">
                                      <a:latin typeface="Cambria Math" panose="02040503050406030204" pitchFamily="18" charset="0"/>
                                    </a:rPr>
                                    <m:t>≤</m:t>
                                  </m:r>
                                  <m:r>
                                    <a:rPr lang="en-US" altLang="zh-CN" sz="2000" b="1" i="1">
                                      <a:latin typeface="Cambria Math" panose="02040503050406030204" pitchFamily="18" charset="0"/>
                                    </a:rPr>
                                    <m:t>𝒌</m:t>
                                  </m:r>
                                  <m:r>
                                    <a:rPr lang="en-US" altLang="zh-CN" sz="2000" b="1" i="1">
                                      <a:latin typeface="Cambria Math" panose="02040503050406030204" pitchFamily="18" charset="0"/>
                                    </a:rPr>
                                    <m:t>≤</m:t>
                                  </m:r>
                                  <m:r>
                                    <a:rPr lang="en-US" altLang="zh-CN" sz="2000" b="1" i="1">
                                      <a:latin typeface="Cambria Math" panose="02040503050406030204" pitchFamily="18" charset="0"/>
                                    </a:rPr>
                                    <m:t>𝒏</m:t>
                                  </m:r>
                                </m:sub>
                                <m:sup/>
                                <m:e>
                                  <m:d>
                                    <m:dPr>
                                      <m:ctrlPr>
                                        <a:rPr lang="zh-CN" altLang="zh-CN" sz="2000" b="1" i="1">
                                          <a:latin typeface="Cambria Math" panose="02040503050406030204" pitchFamily="18" charset="0"/>
                                        </a:rPr>
                                      </m:ctrlPr>
                                    </m:dPr>
                                    <m:e>
                                      <m:nary>
                                        <m:naryPr>
                                          <m:chr m:val="∑"/>
                                          <m:supHide m:val="on"/>
                                          <m:ctrlPr>
                                            <a:rPr lang="zh-CN" altLang="zh-CN" sz="2000" b="1" i="1">
                                              <a:latin typeface="Cambria Math" panose="02040503050406030204" pitchFamily="18" charset="0"/>
                                            </a:rPr>
                                          </m:ctrlPr>
                                        </m:naryPr>
                                        <m:sub>
                                          <m:r>
                                            <a:rPr lang="en-US" altLang="zh-CN" sz="2000" b="1" i="1">
                                              <a:latin typeface="Cambria Math" panose="02040503050406030204" pitchFamily="18" charset="0"/>
                                            </a:rPr>
                                            <m:t>𝟏</m:t>
                                          </m:r>
                                          <m:r>
                                            <a:rPr lang="en-US" altLang="zh-CN" sz="2000" b="1" i="1">
                                              <a:latin typeface="Cambria Math" panose="02040503050406030204" pitchFamily="18" charset="0"/>
                                            </a:rPr>
                                            <m:t>≤</m:t>
                                          </m:r>
                                          <m:r>
                                            <a:rPr lang="en-US" altLang="zh-CN" sz="2000" b="1" i="1">
                                              <a:latin typeface="Cambria Math" panose="02040503050406030204" pitchFamily="18" charset="0"/>
                                            </a:rPr>
                                            <m:t>𝒋</m:t>
                                          </m:r>
                                          <m:r>
                                            <a:rPr lang="en-US" altLang="zh-CN" sz="2000" b="1" i="1">
                                              <a:latin typeface="Cambria Math" panose="02040503050406030204" pitchFamily="18" charset="0"/>
                                            </a:rPr>
                                            <m:t>≤</m:t>
                                          </m:r>
                                          <m:r>
                                            <a:rPr lang="en-US" altLang="zh-CN" sz="2000" b="1" i="1">
                                              <a:latin typeface="Cambria Math" panose="02040503050406030204" pitchFamily="18" charset="0"/>
                                            </a:rPr>
                                            <m:t>𝒎</m:t>
                                          </m:r>
                                        </m:sub>
                                        <m:sup/>
                                        <m:e>
                                          <m:sSub>
                                            <m:sSubPr>
                                              <m:ctrlPr>
                                                <a:rPr lang="zh-CN" altLang="zh-CN" sz="2000" b="1" i="1">
                                                  <a:latin typeface="Cambria Math" panose="02040503050406030204" pitchFamily="18" charset="0"/>
                                                </a:rPr>
                                              </m:ctrlPr>
                                            </m:sSubPr>
                                            <m:e>
                                              <m:r>
                                                <a:rPr lang="en-US" altLang="zh-CN" sz="2000" b="1" i="1">
                                                  <a:latin typeface="Cambria Math" panose="02040503050406030204" pitchFamily="18" charset="0"/>
                                                </a:rPr>
                                                <m:t>𝒘</m:t>
                                              </m:r>
                                            </m:e>
                                            <m:sub>
                                              <m:r>
                                                <a:rPr lang="en-US" altLang="zh-CN" sz="2000" b="1" i="1">
                                                  <a:latin typeface="Cambria Math" panose="02040503050406030204" pitchFamily="18" charset="0"/>
                                                </a:rPr>
                                                <m:t>𝒋</m:t>
                                              </m:r>
                                            </m:sub>
                                          </m:sSub>
                                          <m:r>
                                            <a:rPr lang="en-US" altLang="zh-CN" sz="2000" b="1" i="1">
                                              <a:latin typeface="Cambria Math" panose="02040503050406030204" pitchFamily="18" charset="0"/>
                                            </a:rPr>
                                            <m:t>×</m:t>
                                          </m:r>
                                          <m:sSub>
                                            <m:sSubPr>
                                              <m:ctrlPr>
                                                <a:rPr lang="zh-CN" altLang="zh-CN" sz="2000" b="1" i="1">
                                                  <a:latin typeface="Cambria Math" panose="02040503050406030204" pitchFamily="18" charset="0"/>
                                                </a:rPr>
                                              </m:ctrlPr>
                                            </m:sSubPr>
                                            <m:e>
                                              <m:r>
                                                <a:rPr lang="en-US" altLang="zh-CN" sz="2000" b="1" i="1">
                                                  <a:latin typeface="Cambria Math" panose="02040503050406030204" pitchFamily="18" charset="0"/>
                                                </a:rPr>
                                                <m:t>𝑨</m:t>
                                              </m:r>
                                            </m:e>
                                            <m:sub>
                                              <m:r>
                                                <a:rPr lang="en-US" altLang="zh-CN" sz="2000" b="1" i="1">
                                                  <a:latin typeface="Cambria Math" panose="02040503050406030204" pitchFamily="18" charset="0"/>
                                                </a:rPr>
                                                <m:t>𝒋</m:t>
                                              </m:r>
                                            </m:sub>
                                          </m:sSub>
                                          <m:r>
                                            <a:rPr lang="en-US" altLang="zh-CN" sz="2000" b="1" i="1">
                                              <a:latin typeface="Cambria Math" panose="02040503050406030204" pitchFamily="18" charset="0"/>
                                            </a:rPr>
                                            <m:t>(</m:t>
                                          </m:r>
                                          <m:r>
                                            <a:rPr lang="en-US" altLang="zh-CN" sz="2000" b="1" i="1">
                                              <a:latin typeface="Cambria Math" panose="02040503050406030204" pitchFamily="18" charset="0"/>
                                            </a:rPr>
                                            <m:t>𝒌</m:t>
                                          </m:r>
                                          <m:r>
                                            <a:rPr lang="en-US" altLang="zh-CN" sz="2000" b="1" i="1">
                                              <a:latin typeface="Cambria Math" panose="02040503050406030204" pitchFamily="18" charset="0"/>
                                            </a:rPr>
                                            <m:t>)</m:t>
                                          </m:r>
                                        </m:e>
                                      </m:nary>
                                      <m:r>
                                        <a:rPr lang="en-US" altLang="zh-CN" sz="2000" b="1" i="1">
                                          <a:latin typeface="Cambria Math" panose="02040503050406030204" pitchFamily="18" charset="0"/>
                                        </a:rPr>
                                        <m:t>/(</m:t>
                                      </m:r>
                                      <m:r>
                                        <a:rPr lang="en-US" altLang="zh-CN" sz="2000" b="1" i="1">
                                          <a:latin typeface="Cambria Math" panose="02040503050406030204" pitchFamily="18" charset="0"/>
                                        </a:rPr>
                                        <m:t>𝒌</m:t>
                                      </m:r>
                                      <m:r>
                                        <a:rPr lang="en-US" altLang="zh-CN" sz="2000" b="1" i="1">
                                          <a:latin typeface="Cambria Math" panose="02040503050406030204" pitchFamily="18" charset="0"/>
                                        </a:rPr>
                                        <m:t>−</m:t>
                                      </m:r>
                                      <m:r>
                                        <a:rPr lang="en-US" altLang="zh-CN" sz="2000" b="1" i="1">
                                          <a:latin typeface="Cambria Math" panose="02040503050406030204" pitchFamily="18" charset="0"/>
                                        </a:rPr>
                                        <m:t>𝒈</m:t>
                                      </m:r>
                                      <m:r>
                                        <a:rPr lang="en-US" altLang="zh-CN" sz="2000" b="1" i="1">
                                          <a:latin typeface="Cambria Math" panose="02040503050406030204" pitchFamily="18" charset="0"/>
                                        </a:rPr>
                                        <m:t>+</m:t>
                                      </m:r>
                                      <m:r>
                                        <a:rPr lang="en-US" altLang="zh-CN" sz="2000" b="1" i="1">
                                          <a:latin typeface="Cambria Math" panose="02040503050406030204" pitchFamily="18" charset="0"/>
                                        </a:rPr>
                                        <m:t>𝟏</m:t>
                                      </m:r>
                                      <m:r>
                                        <a:rPr lang="en-US" altLang="zh-CN" sz="2000" b="1" i="1">
                                          <a:latin typeface="Cambria Math" panose="02040503050406030204" pitchFamily="18" charset="0"/>
                                        </a:rPr>
                                        <m:t>)</m:t>
                                      </m:r>
                                    </m:e>
                                  </m:d>
                                  <m:r>
                                    <a:rPr lang="en-US" altLang="zh-CN" sz="2000" b="1" i="1">
                                      <a:latin typeface="Cambria Math" panose="02040503050406030204" pitchFamily="18" charset="0"/>
                                    </a:rPr>
                                    <m:t>  </m:t>
                                  </m:r>
                                  <m:r>
                                    <a:rPr lang="zh-CN" altLang="zh-CN" sz="2000" b="1" i="1">
                                      <a:latin typeface="Cambria Math" panose="02040503050406030204" pitchFamily="18" charset="0"/>
                                    </a:rPr>
                                    <m:t>当</m:t>
                                  </m:r>
                                  <m:r>
                                    <a:rPr lang="en-US" altLang="zh-CN" sz="2000" b="1" i="1">
                                      <a:latin typeface="Cambria Math" panose="02040503050406030204" pitchFamily="18" charset="0"/>
                                    </a:rPr>
                                    <m:t> </m:t>
                                  </m:r>
                                  <m:r>
                                    <a:rPr lang="en-US" altLang="zh-CN" sz="2000" b="1" i="1">
                                      <a:latin typeface="Cambria Math" panose="02040503050406030204" pitchFamily="18" charset="0"/>
                                    </a:rPr>
                                    <m:t>𝒊</m:t>
                                  </m:r>
                                  <m:r>
                                    <a:rPr lang="en-US" altLang="zh-CN" sz="2000" b="1" i="1">
                                      <a:latin typeface="Cambria Math" panose="02040503050406030204" pitchFamily="18" charset="0"/>
                                    </a:rPr>
                                    <m:t>=</m:t>
                                  </m:r>
                                  <m:r>
                                    <a:rPr lang="en-US" altLang="zh-CN" sz="2000" b="1" i="1">
                                      <a:latin typeface="Cambria Math" panose="02040503050406030204" pitchFamily="18" charset="0"/>
                                    </a:rPr>
                                    <m:t>𝒈</m:t>
                                  </m:r>
                                </m:e>
                              </m:nary>
                            </m:e>
                          </m:mr>
                          <m:mr>
                            <m:e>
                              <m:nary>
                                <m:naryPr>
                                  <m:chr m:val="∑"/>
                                  <m:supHide m:val="on"/>
                                  <m:ctrlPr>
                                    <a:rPr lang="zh-CN" altLang="zh-CN" sz="2000" b="1" i="1">
                                      <a:latin typeface="Cambria Math" panose="02040503050406030204" pitchFamily="18" charset="0"/>
                                    </a:rPr>
                                  </m:ctrlPr>
                                </m:naryPr>
                                <m:sub>
                                  <m:r>
                                    <a:rPr lang="en-US" altLang="zh-CN" sz="2000" b="1" i="1">
                                      <a:latin typeface="Cambria Math" panose="02040503050406030204" pitchFamily="18" charset="0"/>
                                    </a:rPr>
                                    <m:t>𝒊</m:t>
                                  </m:r>
                                  <m:r>
                                    <a:rPr lang="en-US" altLang="zh-CN" sz="2000" b="1" i="1">
                                      <a:latin typeface="Cambria Math" panose="02040503050406030204" pitchFamily="18" charset="0"/>
                                    </a:rPr>
                                    <m:t>≤</m:t>
                                  </m:r>
                                  <m:r>
                                    <a:rPr lang="en-US" altLang="zh-CN" sz="2000" b="1" i="1">
                                      <a:latin typeface="Cambria Math" panose="02040503050406030204" pitchFamily="18" charset="0"/>
                                    </a:rPr>
                                    <m:t>𝒌</m:t>
                                  </m:r>
                                  <m:r>
                                    <a:rPr lang="en-US" altLang="zh-CN" sz="2000" b="1" i="1">
                                      <a:latin typeface="Cambria Math" panose="02040503050406030204" pitchFamily="18" charset="0"/>
                                    </a:rPr>
                                    <m:t>≤</m:t>
                                  </m:r>
                                  <m:r>
                                    <a:rPr lang="en-US" altLang="zh-CN" sz="2000" b="1" i="1">
                                      <a:latin typeface="Cambria Math" panose="02040503050406030204" pitchFamily="18" charset="0"/>
                                    </a:rPr>
                                    <m:t>𝒏</m:t>
                                  </m:r>
                                </m:sub>
                                <m:sup/>
                                <m:e>
                                  <m:r>
                                    <a:rPr lang="en-US" altLang="zh-CN" sz="2000" b="1" i="1">
                                      <a:latin typeface="Cambria Math" panose="02040503050406030204" pitchFamily="18" charset="0"/>
                                    </a:rPr>
                                    <m:t>  </m:t>
                                  </m:r>
                                  <m:d>
                                    <m:dPr>
                                      <m:ctrlPr>
                                        <a:rPr lang="zh-CN" altLang="zh-CN" sz="2000" b="1" i="1">
                                          <a:latin typeface="Cambria Math" panose="02040503050406030204" pitchFamily="18" charset="0"/>
                                        </a:rPr>
                                      </m:ctrlPr>
                                    </m:dPr>
                                    <m:e>
                                      <m:nary>
                                        <m:naryPr>
                                          <m:chr m:val="∑"/>
                                          <m:supHide m:val="on"/>
                                          <m:ctrlPr>
                                            <a:rPr lang="zh-CN" altLang="zh-CN" sz="2000" b="1" i="1">
                                              <a:latin typeface="Cambria Math" panose="02040503050406030204" pitchFamily="18" charset="0"/>
                                            </a:rPr>
                                          </m:ctrlPr>
                                        </m:naryPr>
                                        <m:sub>
                                          <m:r>
                                            <a:rPr lang="en-US" altLang="zh-CN" sz="2000" b="1" i="1">
                                              <a:latin typeface="Cambria Math" panose="02040503050406030204" pitchFamily="18" charset="0"/>
                                            </a:rPr>
                                            <m:t>𝟏</m:t>
                                          </m:r>
                                          <m:r>
                                            <a:rPr lang="en-US" altLang="zh-CN" sz="2000" b="1" i="1">
                                              <a:latin typeface="Cambria Math" panose="02040503050406030204" pitchFamily="18" charset="0"/>
                                            </a:rPr>
                                            <m:t>≤</m:t>
                                          </m:r>
                                          <m:r>
                                            <a:rPr lang="en-US" altLang="zh-CN" sz="2000" b="1" i="1">
                                              <a:latin typeface="Cambria Math" panose="02040503050406030204" pitchFamily="18" charset="0"/>
                                            </a:rPr>
                                            <m:t>𝒋</m:t>
                                          </m:r>
                                          <m:r>
                                            <a:rPr lang="en-US" altLang="zh-CN" sz="2000" b="1" i="1">
                                              <a:latin typeface="Cambria Math" panose="02040503050406030204" pitchFamily="18" charset="0"/>
                                            </a:rPr>
                                            <m:t>≤</m:t>
                                          </m:r>
                                          <m:r>
                                            <a:rPr lang="en-US" altLang="zh-CN" sz="2000" b="1" i="1">
                                              <a:latin typeface="Cambria Math" panose="02040503050406030204" pitchFamily="18" charset="0"/>
                                            </a:rPr>
                                            <m:t>𝒎</m:t>
                                          </m:r>
                                        </m:sub>
                                        <m:sup/>
                                        <m:e>
                                          <m:sSub>
                                            <m:sSubPr>
                                              <m:ctrlPr>
                                                <a:rPr lang="zh-CN" altLang="zh-CN" sz="2000" b="1" i="1">
                                                  <a:latin typeface="Cambria Math" panose="02040503050406030204" pitchFamily="18" charset="0"/>
                                                </a:rPr>
                                              </m:ctrlPr>
                                            </m:sSubPr>
                                            <m:e>
                                              <m:r>
                                                <a:rPr lang="en-US" altLang="zh-CN" sz="2000" b="1" i="1">
                                                  <a:latin typeface="Cambria Math" panose="02040503050406030204" pitchFamily="18" charset="0"/>
                                                </a:rPr>
                                                <m:t>𝒘</m:t>
                                              </m:r>
                                            </m:e>
                                            <m:sub>
                                              <m:r>
                                                <a:rPr lang="en-US" altLang="zh-CN" sz="2000" b="1" i="1">
                                                  <a:latin typeface="Cambria Math" panose="02040503050406030204" pitchFamily="18" charset="0"/>
                                                </a:rPr>
                                                <m:t>𝒋</m:t>
                                              </m:r>
                                            </m:sub>
                                          </m:sSub>
                                          <m:r>
                                            <a:rPr lang="en-US" altLang="zh-CN" sz="2000" b="1" i="1">
                                              <a:latin typeface="Cambria Math" panose="02040503050406030204" pitchFamily="18" charset="0"/>
                                            </a:rPr>
                                            <m:t>×</m:t>
                                          </m:r>
                                          <m:sSub>
                                            <m:sSubPr>
                                              <m:ctrlPr>
                                                <a:rPr lang="zh-CN" altLang="zh-CN" sz="2000" b="1" i="1">
                                                  <a:latin typeface="Cambria Math" panose="02040503050406030204" pitchFamily="18" charset="0"/>
                                                </a:rPr>
                                              </m:ctrlPr>
                                            </m:sSubPr>
                                            <m:e>
                                              <m:r>
                                                <a:rPr lang="en-US" altLang="zh-CN" sz="2000" b="1" i="1">
                                                  <a:latin typeface="Cambria Math" panose="02040503050406030204" pitchFamily="18" charset="0"/>
                                                </a:rPr>
                                                <m:t>𝑨</m:t>
                                              </m:r>
                                            </m:e>
                                            <m:sub>
                                              <m:r>
                                                <a:rPr lang="en-US" altLang="zh-CN" sz="2000" b="1" i="1">
                                                  <a:latin typeface="Cambria Math" panose="02040503050406030204" pitchFamily="18" charset="0"/>
                                                </a:rPr>
                                                <m:t>𝒋</m:t>
                                              </m:r>
                                            </m:sub>
                                          </m:sSub>
                                          <m:r>
                                            <a:rPr lang="en-US" altLang="zh-CN" sz="2000" b="1" i="1">
                                              <a:latin typeface="Cambria Math" panose="02040503050406030204" pitchFamily="18" charset="0"/>
                                            </a:rPr>
                                            <m:t>(</m:t>
                                          </m:r>
                                          <m:r>
                                            <a:rPr lang="en-US" altLang="zh-CN" sz="2000" b="1" i="1">
                                              <a:latin typeface="Cambria Math" panose="02040503050406030204" pitchFamily="18" charset="0"/>
                                            </a:rPr>
                                            <m:t>𝒌</m:t>
                                          </m:r>
                                          <m:r>
                                            <a:rPr lang="en-US" altLang="zh-CN" sz="2000" b="1" i="1">
                                              <a:latin typeface="Cambria Math" panose="02040503050406030204" pitchFamily="18" charset="0"/>
                                            </a:rPr>
                                            <m:t>)</m:t>
                                          </m:r>
                                        </m:e>
                                      </m:nary>
                                      <m:r>
                                        <a:rPr lang="en-US" altLang="zh-CN" sz="2000" b="1" i="1">
                                          <a:latin typeface="Cambria Math" panose="02040503050406030204" pitchFamily="18" charset="0"/>
                                        </a:rPr>
                                        <m:t>/(</m:t>
                                      </m:r>
                                      <m:r>
                                        <a:rPr lang="en-US" altLang="zh-CN" sz="2000" b="1" i="1">
                                          <a:latin typeface="Cambria Math" panose="02040503050406030204" pitchFamily="18" charset="0"/>
                                        </a:rPr>
                                        <m:t>𝒌</m:t>
                                      </m:r>
                                      <m:r>
                                        <a:rPr lang="en-US" altLang="zh-CN" sz="2000" b="1" i="1">
                                          <a:latin typeface="Cambria Math" panose="02040503050406030204" pitchFamily="18" charset="0"/>
                                        </a:rPr>
                                        <m:t>−</m:t>
                                      </m:r>
                                      <m:r>
                                        <a:rPr lang="en-US" altLang="zh-CN" sz="2000" b="1" i="1">
                                          <a:latin typeface="Cambria Math" panose="02040503050406030204" pitchFamily="18" charset="0"/>
                                        </a:rPr>
                                        <m:t>𝒈</m:t>
                                      </m:r>
                                      <m:r>
                                        <a:rPr lang="en-US" altLang="zh-CN" sz="2000" b="1" i="1">
                                          <a:latin typeface="Cambria Math" panose="02040503050406030204" pitchFamily="18" charset="0"/>
                                        </a:rPr>
                                        <m:t>+</m:t>
                                      </m:r>
                                      <m:r>
                                        <a:rPr lang="en-US" altLang="zh-CN" sz="2000" b="1" i="1">
                                          <a:latin typeface="Cambria Math" panose="02040503050406030204" pitchFamily="18" charset="0"/>
                                        </a:rPr>
                                        <m:t>𝟏</m:t>
                                      </m:r>
                                      <m:r>
                                        <a:rPr lang="en-US" altLang="zh-CN" sz="2000" b="1" i="1">
                                          <a:latin typeface="Cambria Math" panose="02040503050406030204" pitchFamily="18" charset="0"/>
                                        </a:rPr>
                                        <m:t>)</m:t>
                                      </m:r>
                                    </m:e>
                                  </m:d>
                                  <m:r>
                                    <a:rPr lang="en-US" altLang="zh-CN" sz="2000" b="1" i="1">
                                      <a:latin typeface="Cambria Math" panose="02040503050406030204" pitchFamily="18" charset="0"/>
                                    </a:rPr>
                                    <m:t> </m:t>
                                  </m:r>
                                  <m:r>
                                    <a:rPr lang="zh-CN" altLang="zh-CN" sz="2000" b="1" i="1">
                                      <a:latin typeface="Cambria Math" panose="02040503050406030204" pitchFamily="18" charset="0"/>
                                    </a:rPr>
                                    <m:t>当</m:t>
                                  </m:r>
                                  <m:r>
                                    <a:rPr lang="en-US" altLang="zh-CN" sz="2000" b="1" i="1">
                                      <a:latin typeface="Cambria Math" panose="02040503050406030204" pitchFamily="18" charset="0"/>
                                    </a:rPr>
                                    <m:t> </m:t>
                                  </m:r>
                                  <m:r>
                                    <a:rPr lang="en-US" altLang="zh-CN" sz="2000" b="1" i="1">
                                      <a:latin typeface="Cambria Math" panose="02040503050406030204" pitchFamily="18" charset="0"/>
                                    </a:rPr>
                                    <m:t>𝒊</m:t>
                                  </m:r>
                                  <m:r>
                                    <a:rPr lang="en-US" altLang="zh-CN" sz="2000" b="1" i="1">
                                      <a:latin typeface="Cambria Math" panose="02040503050406030204" pitchFamily="18" charset="0"/>
                                    </a:rPr>
                                    <m:t>&gt;</m:t>
                                  </m:r>
                                  <m:r>
                                    <a:rPr lang="en-US" altLang="zh-CN" sz="2000" b="1" i="1">
                                      <a:latin typeface="Cambria Math" panose="02040503050406030204" pitchFamily="18" charset="0"/>
                                    </a:rPr>
                                    <m:t>𝒈</m:t>
                                  </m:r>
                                </m:e>
                              </m:nary>
                            </m:e>
                          </m:mr>
                        </m:m>
                      </m:e>
                    </m:d>
                  </m:oMath>
                </a14:m>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3.2.0</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00000"/>
                  </a:lnSpc>
                  <a:spcBef>
                    <a:spcPts val="0"/>
                  </a:spcBef>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其中，</a:t>
                </a:r>
                <a14:m>
                  <m:oMath xmlns:m="http://schemas.openxmlformats.org/officeDocument/2006/math">
                    <m:r>
                      <a:rPr lang="en-US" altLang="zh-CN" sz="2000" b="1" i="1" smtClean="0">
                        <a:effectLst/>
                        <a:latin typeface="Cambria Math" panose="02040503050406030204" pitchFamily="18" charset="0"/>
                        <a:ea typeface="黑体" panose="02010609060101010101" pitchFamily="49" charset="-122"/>
                        <a:cs typeface="Times New Roman" panose="02020603050405020304" pitchFamily="18" charset="0"/>
                      </a:rPr>
                      <m:t>𝒈𝒅</m:t>
                    </m:r>
                    <m:r>
                      <a:rPr lang="en-US" altLang="zh-CN" sz="2000" b="1" i="1" smtClean="0">
                        <a:effectLst/>
                        <a:latin typeface="Cambria Math" panose="02040503050406030204" pitchFamily="18" charset="0"/>
                        <a:ea typeface="黑体" panose="02010609060101010101" pitchFamily="49" charset="-122"/>
                        <a:cs typeface="Times New Roman" panose="02020603050405020304" pitchFamily="18" charset="0"/>
                      </a:rPr>
                      <m:t>=</m:t>
                    </m:r>
                    <m:nary>
                      <m:naryPr>
                        <m:chr m:val="∑"/>
                        <m:supHide m:val="on"/>
                        <m:ctrlPr>
                          <a:rPr lang="zh-CN" altLang="zh-CN" sz="2000" b="1" i="1">
                            <a:effectLst/>
                            <a:latin typeface="Cambria Math" panose="02040503050406030204" pitchFamily="18" charset="0"/>
                            <a:ea typeface="Cambria Math" panose="02040503050406030204" pitchFamily="18" charset="0"/>
                          </a:rPr>
                        </m:ctrlPr>
                      </m:naryPr>
                      <m:sub>
                        <m:r>
                          <a:rPr lang="en-US" altLang="zh-CN" sz="2000" b="1" i="1">
                            <a:effectLst/>
                            <a:latin typeface="Cambria Math" panose="02040503050406030204" pitchFamily="18" charset="0"/>
                            <a:ea typeface="黑体" panose="02010609060101010101" pitchFamily="49" charset="-122"/>
                            <a:cs typeface="Times New Roman" panose="02020603050405020304" pitchFamily="18" charset="0"/>
                          </a:rPr>
                          <m:t>𝟏</m:t>
                        </m:r>
                        <m:r>
                          <a:rPr lang="en-US" altLang="zh-CN" sz="2000" b="1" i="1">
                            <a:effectLst/>
                            <a:latin typeface="Cambria Math" panose="02040503050406030204" pitchFamily="18" charset="0"/>
                            <a:ea typeface="黑体" panose="02010609060101010101" pitchFamily="49" charset="-122"/>
                          </a:rPr>
                          <m:t>≤</m:t>
                        </m:r>
                        <m:r>
                          <a:rPr lang="en-US" altLang="zh-CN" sz="2000" b="1" i="1">
                            <a:effectLst/>
                            <a:latin typeface="Cambria Math" panose="02040503050406030204" pitchFamily="18" charset="0"/>
                            <a:ea typeface="黑体" panose="02010609060101010101" pitchFamily="49" charset="-122"/>
                            <a:cs typeface="Times New Roman" panose="02020603050405020304" pitchFamily="18" charset="0"/>
                          </a:rPr>
                          <m:t>𝒊</m:t>
                        </m:r>
                        <m:r>
                          <a:rPr lang="en-US" altLang="zh-CN" sz="2000" b="1" i="1">
                            <a:effectLst/>
                            <a:latin typeface="Cambria Math" panose="02040503050406030204" pitchFamily="18" charset="0"/>
                            <a:ea typeface="黑体" panose="02010609060101010101" pitchFamily="49" charset="-122"/>
                          </a:rPr>
                          <m:t>≤</m:t>
                        </m:r>
                        <m:r>
                          <a:rPr lang="en-US" altLang="zh-CN" sz="2000" b="1" i="1">
                            <a:effectLst/>
                            <a:latin typeface="Cambria Math" panose="02040503050406030204" pitchFamily="18" charset="0"/>
                            <a:ea typeface="黑体" panose="02010609060101010101" pitchFamily="49" charset="-122"/>
                            <a:cs typeface="Times New Roman" panose="02020603050405020304" pitchFamily="18" charset="0"/>
                          </a:rPr>
                          <m:t>𝒏</m:t>
                        </m:r>
                      </m:sub>
                      <m:sup/>
                      <m:e>
                        <m:d>
                          <m:dPr>
                            <m:begChr m:val="{"/>
                            <m:endChr m:val="}"/>
                            <m:ctrlPr>
                              <a:rPr lang="zh-CN" altLang="zh-CN" sz="2000" b="1" i="1">
                                <a:effectLst/>
                                <a:latin typeface="Cambria Math" panose="02040503050406030204" pitchFamily="18" charset="0"/>
                                <a:ea typeface="Cambria Math" panose="02040503050406030204" pitchFamily="18" charset="0"/>
                              </a:rPr>
                            </m:ctrlPr>
                          </m:dPr>
                          <m:e>
                            <m:nary>
                              <m:naryPr>
                                <m:chr m:val="∑"/>
                                <m:supHide m:val="on"/>
                                <m:ctrlPr>
                                  <a:rPr lang="zh-CN" altLang="zh-CN" sz="2000" b="1" i="1">
                                    <a:effectLst/>
                                    <a:latin typeface="Cambria Math" panose="02040503050406030204" pitchFamily="18" charset="0"/>
                                    <a:ea typeface="Cambria Math" panose="02040503050406030204" pitchFamily="18" charset="0"/>
                                  </a:rPr>
                                </m:ctrlPr>
                              </m:naryPr>
                              <m:sub>
                                <m:r>
                                  <a:rPr lang="en-US" altLang="zh-CN" sz="2000" b="1" i="1">
                                    <a:effectLst/>
                                    <a:latin typeface="Cambria Math" panose="02040503050406030204" pitchFamily="18" charset="0"/>
                                    <a:ea typeface="黑体" panose="02010609060101010101" pitchFamily="49" charset="-122"/>
                                    <a:cs typeface="Times New Roman" panose="02020603050405020304" pitchFamily="18" charset="0"/>
                                  </a:rPr>
                                  <m:t>𝟏</m:t>
                                </m:r>
                                <m:r>
                                  <a:rPr lang="en-US" altLang="zh-CN" sz="2000" b="1" i="1">
                                    <a:effectLst/>
                                    <a:latin typeface="Cambria Math" panose="02040503050406030204" pitchFamily="18" charset="0"/>
                                    <a:ea typeface="黑体" panose="02010609060101010101" pitchFamily="49" charset="-122"/>
                                  </a:rPr>
                                  <m:t>≤</m:t>
                                </m:r>
                                <m:r>
                                  <a:rPr lang="en-US" altLang="zh-CN" sz="2000" b="1" i="1">
                                    <a:effectLst/>
                                    <a:latin typeface="Cambria Math" panose="02040503050406030204" pitchFamily="18" charset="0"/>
                                    <a:ea typeface="黑体" panose="02010609060101010101" pitchFamily="49" charset="-122"/>
                                    <a:cs typeface="Times New Roman" panose="02020603050405020304" pitchFamily="18" charset="0"/>
                                  </a:rPr>
                                  <m:t>𝒋</m:t>
                                </m:r>
                                <m:r>
                                  <a:rPr lang="en-US" altLang="zh-CN" sz="2000" b="1" i="1">
                                    <a:effectLst/>
                                    <a:latin typeface="Cambria Math" panose="02040503050406030204" pitchFamily="18" charset="0"/>
                                    <a:ea typeface="黑体" panose="02010609060101010101" pitchFamily="49" charset="-122"/>
                                  </a:rPr>
                                  <m:t>≤</m:t>
                                </m:r>
                                <m:r>
                                  <a:rPr lang="en-US" altLang="zh-CN" sz="2000" b="1" i="1">
                                    <a:effectLst/>
                                    <a:latin typeface="Cambria Math" panose="02040503050406030204" pitchFamily="18" charset="0"/>
                                    <a:ea typeface="黑体" panose="02010609060101010101" pitchFamily="49" charset="-122"/>
                                    <a:cs typeface="Times New Roman" panose="02020603050405020304" pitchFamily="18" charset="0"/>
                                  </a:rPr>
                                  <m:t>𝒎</m:t>
                                </m:r>
                              </m:sub>
                              <m:sup/>
                              <m:e>
                                <m:sSub>
                                  <m:sSubPr>
                                    <m:ctrlPr>
                                      <a:rPr lang="zh-CN" altLang="zh-CN" sz="2000" b="1" i="1">
                                        <a:effectLst/>
                                        <a:latin typeface="Cambria Math" panose="02040503050406030204" pitchFamily="18" charset="0"/>
                                        <a:ea typeface="Cambria Math" panose="02040503050406030204" pitchFamily="18" charset="0"/>
                                      </a:rPr>
                                    </m:ctrlPr>
                                  </m:sSubPr>
                                  <m:e>
                                    <m:r>
                                      <a:rPr lang="en-US" altLang="zh-CN" sz="2000" b="1" i="1">
                                        <a:effectLst/>
                                        <a:latin typeface="Cambria Math" panose="02040503050406030204" pitchFamily="18" charset="0"/>
                                        <a:ea typeface="黑体" panose="02010609060101010101" pitchFamily="49" charset="-122"/>
                                        <a:cs typeface="Times New Roman" panose="02020603050405020304" pitchFamily="18" charset="0"/>
                                      </a:rPr>
                                      <m:t>𝒘</m:t>
                                    </m:r>
                                  </m:e>
                                  <m:sub>
                                    <m:r>
                                      <a:rPr lang="en-US" altLang="zh-CN" sz="2000" b="1" i="1">
                                        <a:effectLst/>
                                        <a:latin typeface="Cambria Math" panose="02040503050406030204" pitchFamily="18" charset="0"/>
                                        <a:ea typeface="黑体" panose="02010609060101010101" pitchFamily="49" charset="-122"/>
                                        <a:cs typeface="Times New Roman" panose="02020603050405020304" pitchFamily="18" charset="0"/>
                                      </a:rPr>
                                      <m:t>𝒋</m:t>
                                    </m:r>
                                  </m:sub>
                                </m:sSub>
                              </m:e>
                            </m:nary>
                            <m:r>
                              <a:rPr lang="en-US" altLang="zh-CN" sz="2000" b="1" i="1">
                                <a:effectLst/>
                                <a:latin typeface="Cambria Math" panose="02040503050406030204" pitchFamily="18" charset="0"/>
                                <a:ea typeface="黑体" panose="02010609060101010101" pitchFamily="49" charset="-122"/>
                              </a:rPr>
                              <m:t> ×</m:t>
                            </m:r>
                            <m:sSub>
                              <m:sSubPr>
                                <m:ctrlPr>
                                  <a:rPr lang="zh-CN" altLang="zh-CN" sz="2000" b="1" i="1">
                                    <a:effectLst/>
                                    <a:latin typeface="Cambria Math" panose="02040503050406030204" pitchFamily="18" charset="0"/>
                                    <a:ea typeface="Cambria Math" panose="02040503050406030204" pitchFamily="18" charset="0"/>
                                  </a:rPr>
                                </m:ctrlPr>
                              </m:sSubPr>
                              <m:e>
                                <m:r>
                                  <a:rPr lang="en-US" altLang="zh-CN" sz="2000" b="1" i="1">
                                    <a:effectLst/>
                                    <a:latin typeface="Cambria Math" panose="02040503050406030204" pitchFamily="18" charset="0"/>
                                    <a:ea typeface="黑体" panose="02010609060101010101" pitchFamily="49" charset="-122"/>
                                    <a:cs typeface="Times New Roman" panose="02020603050405020304" pitchFamily="18" charset="0"/>
                                  </a:rPr>
                                  <m:t>𝝁</m:t>
                                </m:r>
                              </m:e>
                              <m:sub>
                                <m:r>
                                  <a:rPr lang="en-US" altLang="zh-CN" sz="2000" b="1" i="1">
                                    <a:effectLst/>
                                    <a:latin typeface="Cambria Math" panose="02040503050406030204" pitchFamily="18" charset="0"/>
                                    <a:ea typeface="黑体" panose="02010609060101010101" pitchFamily="49" charset="-122"/>
                                    <a:cs typeface="Times New Roman" panose="02020603050405020304" pitchFamily="18" charset="0"/>
                                  </a:rPr>
                                  <m:t>𝒋</m:t>
                                </m:r>
                              </m:sub>
                            </m:sSub>
                            <m:r>
                              <a:rPr lang="en-US" altLang="zh-CN" sz="2000" b="1" i="1">
                                <a:effectLst/>
                                <a:latin typeface="Cambria Math" panose="02040503050406030204" pitchFamily="18" charset="0"/>
                                <a:ea typeface="黑体" panose="02010609060101010101" pitchFamily="49" charset="-122"/>
                                <a:cs typeface="Times New Roman" panose="02020603050405020304" pitchFamily="18" charset="0"/>
                              </a:rPr>
                              <m:t>(</m:t>
                            </m:r>
                            <m:sSub>
                              <m:sSubPr>
                                <m:ctrlPr>
                                  <a:rPr lang="zh-CN" altLang="zh-CN" sz="2000" b="1" i="1">
                                    <a:effectLst/>
                                    <a:latin typeface="Cambria Math" panose="02040503050406030204" pitchFamily="18" charset="0"/>
                                    <a:ea typeface="Cambria Math" panose="02040503050406030204" pitchFamily="18" charset="0"/>
                                  </a:rPr>
                                </m:ctrlPr>
                              </m:sSubPr>
                              <m:e>
                                <m:r>
                                  <a:rPr lang="en-US" altLang="zh-CN" sz="2000" b="1" i="1">
                                    <a:effectLst/>
                                    <a:latin typeface="Cambria Math" panose="02040503050406030204" pitchFamily="18" charset="0"/>
                                    <a:ea typeface="黑体" panose="02010609060101010101" pitchFamily="49" charset="-122"/>
                                    <a:cs typeface="Times New Roman" panose="02020603050405020304" pitchFamily="18" charset="0"/>
                                  </a:rPr>
                                  <m:t>𝒔</m:t>
                                </m:r>
                              </m:e>
                              <m:sub>
                                <m:r>
                                  <a:rPr lang="en-US" altLang="zh-CN" sz="2000" b="1" i="1">
                                    <a:effectLst/>
                                    <a:latin typeface="Cambria Math" panose="02040503050406030204" pitchFamily="18" charset="0"/>
                                    <a:ea typeface="黑体" panose="02010609060101010101" pitchFamily="49" charset="-122"/>
                                    <a:cs typeface="Times New Roman" panose="02020603050405020304" pitchFamily="18" charset="0"/>
                                  </a:rPr>
                                  <m:t>𝒊</m:t>
                                </m:r>
                              </m:sub>
                            </m:sSub>
                            <m:r>
                              <a:rPr lang="en-US" altLang="zh-CN" sz="2000" b="1" i="1">
                                <a:effectLst/>
                                <a:latin typeface="Cambria Math" panose="02040503050406030204" pitchFamily="18" charset="0"/>
                                <a:ea typeface="黑体" panose="02010609060101010101" pitchFamily="49" charset="-122"/>
                                <a:cs typeface="Times New Roman" panose="02020603050405020304" pitchFamily="18" charset="0"/>
                              </a:rPr>
                              <m:t>)[</m:t>
                            </m:r>
                            <m:r>
                              <a:rPr lang="en-US" altLang="zh-CN" sz="2000" b="1" i="1">
                                <a:effectLst/>
                                <a:latin typeface="Cambria Math" panose="02040503050406030204" pitchFamily="18" charset="0"/>
                                <a:ea typeface="黑体" panose="02010609060101010101" pitchFamily="49" charset="-122"/>
                                <a:cs typeface="Times New Roman" panose="02020603050405020304" pitchFamily="18" charset="0"/>
                              </a:rPr>
                              <m:t>𝟏</m:t>
                            </m:r>
                            <m:r>
                              <a:rPr lang="en-US" altLang="zh-CN" sz="2000" b="1" i="1">
                                <a:effectLst/>
                                <a:latin typeface="Cambria Math" panose="02040503050406030204" pitchFamily="18" charset="0"/>
                                <a:ea typeface="黑体" panose="02010609060101010101" pitchFamily="49" charset="-122"/>
                                <a:cs typeface="Times New Roman" panose="02020603050405020304" pitchFamily="18" charset="0"/>
                              </a:rPr>
                              <m:t>+</m:t>
                            </m:r>
                            <m:sSub>
                              <m:sSubPr>
                                <m:ctrlPr>
                                  <a:rPr lang="zh-CN" altLang="zh-CN" sz="2000" b="1" i="1">
                                    <a:effectLst/>
                                    <a:latin typeface="Cambria Math" panose="02040503050406030204" pitchFamily="18" charset="0"/>
                                    <a:ea typeface="Cambria Math" panose="02040503050406030204" pitchFamily="18" charset="0"/>
                                  </a:rPr>
                                </m:ctrlPr>
                              </m:sSubPr>
                              <m:e>
                                <m:r>
                                  <a:rPr lang="en-US" altLang="zh-CN" sz="2000" b="1" i="1">
                                    <a:effectLst/>
                                    <a:latin typeface="Cambria Math" panose="02040503050406030204" pitchFamily="18" charset="0"/>
                                    <a:ea typeface="黑体" panose="02010609060101010101" pitchFamily="49" charset="-122"/>
                                    <a:cs typeface="Times New Roman" panose="02020603050405020304" pitchFamily="18" charset="0"/>
                                  </a:rPr>
                                  <m:t>𝝁</m:t>
                                </m:r>
                              </m:e>
                              <m:sub>
                                <m:r>
                                  <a:rPr lang="en-US" altLang="zh-CN" sz="2000" b="1" i="1">
                                    <a:effectLst/>
                                    <a:latin typeface="Cambria Math" panose="02040503050406030204" pitchFamily="18" charset="0"/>
                                    <a:ea typeface="黑体" panose="02010609060101010101" pitchFamily="49" charset="-122"/>
                                    <a:cs typeface="Times New Roman" panose="02020603050405020304" pitchFamily="18" charset="0"/>
                                  </a:rPr>
                                  <m:t>𝒋</m:t>
                                </m:r>
                              </m:sub>
                            </m:sSub>
                            <m:r>
                              <a:rPr lang="en-US" altLang="zh-CN" sz="2000" b="1" i="1">
                                <a:effectLst/>
                                <a:latin typeface="Cambria Math" panose="02040503050406030204" pitchFamily="18" charset="0"/>
                                <a:ea typeface="黑体" panose="02010609060101010101" pitchFamily="49" charset="-122"/>
                                <a:cs typeface="Times New Roman" panose="02020603050405020304" pitchFamily="18" charset="0"/>
                              </a:rPr>
                              <m:t>(</m:t>
                            </m:r>
                            <m:bar>
                              <m:barPr>
                                <m:pos m:val="top"/>
                                <m:ctrlPr>
                                  <a:rPr lang="zh-CN" altLang="zh-CN" sz="2000" b="1" i="1">
                                    <a:effectLst/>
                                    <a:latin typeface="Cambria Math" panose="02040503050406030204" pitchFamily="18" charset="0"/>
                                    <a:ea typeface="Cambria Math" panose="02040503050406030204" pitchFamily="18" charset="0"/>
                                  </a:rPr>
                                </m:ctrlPr>
                              </m:barPr>
                              <m:e>
                                <m:r>
                                  <a:rPr lang="en-US" altLang="zh-CN" sz="2000" b="1" i="1">
                                    <a:effectLst/>
                                    <a:latin typeface="Cambria Math" panose="02040503050406030204" pitchFamily="18" charset="0"/>
                                    <a:ea typeface="黑体" panose="02010609060101010101" pitchFamily="49" charset="-122"/>
                                    <a:cs typeface="Times New Roman" panose="02020603050405020304" pitchFamily="18" charset="0"/>
                                  </a:rPr>
                                  <m:t>𝑺</m:t>
                                </m:r>
                              </m:e>
                            </m:bar>
                            <m:r>
                              <a:rPr lang="en-US" altLang="zh-CN" sz="2000" b="1" i="1">
                                <a:effectLst/>
                                <a:latin typeface="Cambria Math" panose="02040503050406030204" pitchFamily="18" charset="0"/>
                                <a:ea typeface="黑体" panose="02010609060101010101" pitchFamily="49" charset="-122"/>
                                <a:cs typeface="Times New Roman" panose="02020603050405020304" pitchFamily="18" charset="0"/>
                              </a:rPr>
                              <m:t>)/(</m:t>
                            </m:r>
                            <m:r>
                              <a:rPr lang="en-US" altLang="zh-CN" sz="2000" b="1" i="1">
                                <a:effectLst/>
                                <a:latin typeface="Cambria Math" panose="02040503050406030204" pitchFamily="18" charset="0"/>
                                <a:ea typeface="黑体" panose="02010609060101010101" pitchFamily="49" charset="-122"/>
                                <a:cs typeface="Times New Roman" panose="02020603050405020304" pitchFamily="18" charset="0"/>
                              </a:rPr>
                              <m:t>𝟏</m:t>
                            </m:r>
                            <m:r>
                              <a:rPr lang="en-US" altLang="zh-CN" sz="2000" b="1" i="1">
                                <a:effectLst/>
                                <a:latin typeface="Cambria Math" panose="02040503050406030204" pitchFamily="18" charset="0"/>
                                <a:ea typeface="黑体" panose="02010609060101010101" pitchFamily="49" charset="-122"/>
                              </a:rPr>
                              <m:t>−</m:t>
                            </m:r>
                            <m:sSub>
                              <m:sSubPr>
                                <m:ctrlPr>
                                  <a:rPr lang="zh-CN" altLang="zh-CN" sz="2000" b="1" i="1">
                                    <a:effectLst/>
                                    <a:latin typeface="Cambria Math" panose="02040503050406030204" pitchFamily="18" charset="0"/>
                                    <a:ea typeface="Cambria Math" panose="02040503050406030204" pitchFamily="18" charset="0"/>
                                  </a:rPr>
                                </m:ctrlPr>
                              </m:sSubPr>
                              <m:e>
                                <m:r>
                                  <a:rPr lang="en-US" altLang="zh-CN" sz="2000" b="1" i="1">
                                    <a:effectLst/>
                                    <a:latin typeface="Cambria Math" panose="02040503050406030204" pitchFamily="18" charset="0"/>
                                    <a:ea typeface="黑体" panose="02010609060101010101" pitchFamily="49" charset="-122"/>
                                    <a:cs typeface="Times New Roman" panose="02020603050405020304" pitchFamily="18" charset="0"/>
                                  </a:rPr>
                                  <m:t>𝝁</m:t>
                                </m:r>
                              </m:e>
                              <m:sub>
                                <m:r>
                                  <a:rPr lang="en-US" altLang="zh-CN" sz="2000" b="1" i="1">
                                    <a:effectLst/>
                                    <a:latin typeface="Cambria Math" panose="02040503050406030204" pitchFamily="18" charset="0"/>
                                    <a:ea typeface="黑体" panose="02010609060101010101" pitchFamily="49" charset="-122"/>
                                    <a:cs typeface="Times New Roman" panose="02020603050405020304" pitchFamily="18" charset="0"/>
                                  </a:rPr>
                                  <m:t>𝒋</m:t>
                                </m:r>
                              </m:sub>
                            </m:sSub>
                            <m:r>
                              <a:rPr lang="en-US" altLang="zh-CN" sz="2000" b="1" i="1">
                                <a:effectLst/>
                                <a:latin typeface="Cambria Math" panose="02040503050406030204" pitchFamily="18" charset="0"/>
                                <a:ea typeface="黑体" panose="02010609060101010101" pitchFamily="49" charset="-122"/>
                                <a:cs typeface="Times New Roman" panose="02020603050405020304" pitchFamily="18" charset="0"/>
                              </a:rPr>
                              <m:t>(</m:t>
                            </m:r>
                            <m:bar>
                              <m:barPr>
                                <m:pos m:val="top"/>
                                <m:ctrlPr>
                                  <a:rPr lang="zh-CN" altLang="zh-CN" sz="2000" b="1" i="1">
                                    <a:effectLst/>
                                    <a:latin typeface="Cambria Math" panose="02040503050406030204" pitchFamily="18" charset="0"/>
                                    <a:ea typeface="Cambria Math" panose="02040503050406030204" pitchFamily="18" charset="0"/>
                                  </a:rPr>
                                </m:ctrlPr>
                              </m:barPr>
                              <m:e>
                                <m:r>
                                  <a:rPr lang="en-US" altLang="zh-CN" sz="2000" b="1" i="1">
                                    <a:effectLst/>
                                    <a:latin typeface="Cambria Math" panose="02040503050406030204" pitchFamily="18" charset="0"/>
                                    <a:ea typeface="黑体" panose="02010609060101010101" pitchFamily="49" charset="-122"/>
                                    <a:cs typeface="Times New Roman" panose="02020603050405020304" pitchFamily="18" charset="0"/>
                                  </a:rPr>
                                  <m:t>𝑺</m:t>
                                </m:r>
                              </m:e>
                            </m:bar>
                            <m:r>
                              <a:rPr lang="en-US" altLang="zh-CN" sz="2000" b="1" i="1">
                                <a:effectLst/>
                                <a:latin typeface="Cambria Math" panose="02040503050406030204" pitchFamily="18" charset="0"/>
                                <a:ea typeface="黑体" panose="02010609060101010101" pitchFamily="49" charset="-122"/>
                                <a:cs typeface="Times New Roman" panose="02020603050405020304" pitchFamily="18" charset="0"/>
                              </a:rPr>
                              <m:t>))]</m:t>
                            </m:r>
                          </m:e>
                        </m:d>
                      </m:e>
                    </m:nary>
                    <m:r>
                      <a:rPr lang="en-US" altLang="zh-CN" sz="2000" b="1" i="1">
                        <a:effectLst/>
                        <a:latin typeface="Cambria Math" panose="02040503050406030204" pitchFamily="18" charset="0"/>
                        <a:ea typeface="黑体" panose="02010609060101010101" pitchFamily="49" charset="-122"/>
                      </a:rPr>
                      <m:t>×</m:t>
                    </m:r>
                    <m:r>
                      <a:rPr lang="en-US" altLang="zh-CN" sz="2000" b="1" i="1">
                        <a:effectLst/>
                        <a:latin typeface="Cambria Math" panose="02040503050406030204" pitchFamily="18" charset="0"/>
                        <a:ea typeface="黑体" panose="02010609060101010101" pitchFamily="49" charset="-122"/>
                        <a:cs typeface="Times New Roman" panose="02020603050405020304" pitchFamily="18" charset="0"/>
                      </a:rPr>
                      <m:t>𝒊</m:t>
                    </m:r>
                  </m:oMath>
                </a14:m>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a:t> </a:t>
                </a:r>
                <a14:m>
                  <m:oMath xmlns:m="http://schemas.openxmlformats.org/officeDocument/2006/math">
                    <m:nary>
                      <m:naryPr>
                        <m:chr m:val="∑"/>
                        <m:supHide m:val="on"/>
                        <m:ctrlPr>
                          <a:rPr lang="zh-CN" altLang="en-US" sz="2000" b="1" i="1">
                            <a:latin typeface="Cambria Math" panose="02040503050406030204" pitchFamily="18" charset="0"/>
                          </a:rPr>
                        </m:ctrlPr>
                      </m:naryPr>
                      <m:sub>
                        <m:r>
                          <m:rPr>
                            <m:brk m:alnAt="7"/>
                          </m:rPr>
                          <a:rPr lang="en-US" altLang="zh-CN" sz="2000" b="1" i="1">
                            <a:latin typeface="Cambria Math" panose="02040503050406030204" pitchFamily="18" charset="0"/>
                          </a:rPr>
                          <m:t>𝟏</m:t>
                        </m:r>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𝒋</m:t>
                        </m:r>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𝒎</m:t>
                        </m:r>
                      </m:sub>
                      <m:sup/>
                      <m:e>
                        <m:sSub>
                          <m:sSubPr>
                            <m:ctrlPr>
                              <a:rPr lang="zh-CN" altLang="en-US" sz="2000" b="1" i="1">
                                <a:latin typeface="Cambria Math" panose="02040503050406030204" pitchFamily="18" charset="0"/>
                              </a:rPr>
                            </m:ctrlPr>
                          </m:sSubPr>
                          <m:e>
                            <m:r>
                              <a:rPr lang="en-US" altLang="zh-CN" sz="2000" b="1" i="1">
                                <a:latin typeface="Cambria Math" panose="02040503050406030204" pitchFamily="18" charset="0"/>
                              </a:rPr>
                              <m:t>𝒘</m:t>
                            </m:r>
                          </m:e>
                          <m:sub>
                            <m:r>
                              <a:rPr lang="en-US" altLang="zh-CN" sz="2000" b="1" i="1" smtClean="0">
                                <a:latin typeface="Cambria Math" panose="02040503050406030204" pitchFamily="18" charset="0"/>
                              </a:rPr>
                              <m:t>𝒋</m:t>
                            </m:r>
                          </m:sub>
                        </m:sSub>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𝟏</m:t>
                        </m:r>
                      </m:e>
                    </m:nary>
                    <m:r>
                      <a:rPr lang="en-US" altLang="zh-CN" sz="2000" b="1" i="1">
                        <a:latin typeface="Cambria Math" panose="02040503050406030204" pitchFamily="18" charset="0"/>
                      </a:rPr>
                      <m:t> </m:t>
                    </m:r>
                  </m:oMath>
                </a14:m>
                <a:r>
                  <a:rPr lang="zh-CN" altLang="en-US" sz="2000" b="1"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2000" b="1" i="1">
                            <a:latin typeface="Cambria Math" panose="02040503050406030204" pitchFamily="18" charset="0"/>
                          </a:rPr>
                        </m:ctrlPr>
                      </m:sSubPr>
                      <m:e>
                        <m:sSub>
                          <m:sSubPr>
                            <m:ctrlPr>
                              <a:rPr lang="en-US" altLang="zh-CN" sz="2000" b="1" i="1">
                                <a:latin typeface="Cambria Math" panose="02040503050406030204" pitchFamily="18" charset="0"/>
                              </a:rPr>
                            </m:ctrlPr>
                          </m:sSubPr>
                          <m:e>
                            <m:r>
                              <a:rPr lang="el-GR" altLang="zh-CN" sz="2000" b="1" i="1">
                                <a:latin typeface="Cambria Math" panose="02040503050406030204" pitchFamily="18" charset="0"/>
                                <a:ea typeface="Cambria Math" panose="02040503050406030204" pitchFamily="18" charset="0"/>
                              </a:rPr>
                              <m:t>𝜟</m:t>
                            </m:r>
                          </m:e>
                          <m:sub>
                            <m:r>
                              <a:rPr lang="en-US" altLang="zh-CN" sz="2000" b="1" i="1">
                                <a:latin typeface="Cambria Math" panose="02040503050406030204" pitchFamily="18" charset="0"/>
                              </a:rPr>
                              <m:t>𝟏</m:t>
                            </m:r>
                          </m:sub>
                        </m:sSub>
                        <m:r>
                          <a:rPr lang="en-US" altLang="zh-CN" sz="2000" b="1" i="1">
                            <a:latin typeface="Cambria Math" panose="02040503050406030204" pitchFamily="18" charset="0"/>
                          </a:rPr>
                          <m:t>,</m:t>
                        </m:r>
                        <m:r>
                          <a:rPr lang="el-GR" altLang="zh-CN" sz="2000" b="1" i="1">
                            <a:latin typeface="Cambria Math" panose="02040503050406030204" pitchFamily="18" charset="0"/>
                            <a:ea typeface="Cambria Math" panose="02040503050406030204" pitchFamily="18" charset="0"/>
                          </a:rPr>
                          <m:t>𝜟</m:t>
                        </m:r>
                      </m:e>
                      <m:sub>
                        <m:r>
                          <a:rPr lang="en-US" altLang="zh-CN" sz="2000" b="1" i="1">
                            <a:latin typeface="Cambria Math" panose="02040503050406030204" pitchFamily="18" charset="0"/>
                          </a:rPr>
                          <m:t>𝟐</m:t>
                        </m:r>
                      </m:sub>
                    </m:sSub>
                    <m:r>
                      <a:rPr lang="en-US" altLang="zh-CN" sz="2000" b="1" i="1">
                        <a:latin typeface="Cambria Math" panose="02040503050406030204" pitchFamily="18" charset="0"/>
                        <a:ea typeface="Cambria Math" panose="02040503050406030204" pitchFamily="18" charset="0"/>
                      </a:rPr>
                      <m:t>&gt;</m:t>
                    </m:r>
                    <m:r>
                      <a:rPr lang="en-US" altLang="zh-CN" sz="2000" b="1" i="1">
                        <a:latin typeface="Cambria Math" panose="02040503050406030204" pitchFamily="18" charset="0"/>
                        <a:ea typeface="Cambria Math" panose="02040503050406030204" pitchFamily="18" charset="0"/>
                      </a:rPr>
                      <m:t>𝟎</m:t>
                    </m:r>
                  </m:oMath>
                </a14:m>
                <a:endParaRPr lang="zh-CN"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00000"/>
                  </a:lnSpc>
                  <a:spcBef>
                    <a:spcPts val="600"/>
                  </a:spcBef>
                </a:pPr>
                <a14:m>
                  <m:oMath xmlns:m="http://schemas.openxmlformats.org/officeDocument/2006/math">
                    <m:r>
                      <a:rPr lang="en-US" altLang="zh-CN" sz="1800" b="1" i="1" smtClean="0">
                        <a:latin typeface="Cambria Math" panose="02040503050406030204" pitchFamily="18" charset="0"/>
                        <a:ea typeface="宋体" panose="02010600030101010101" pitchFamily="2" charset="-122"/>
                      </a:rPr>
                      <m:t>𝒈</m:t>
                    </m:r>
                    <m:r>
                      <a:rPr lang="en-US" altLang="zh-CN" sz="1800" b="1" i="1" smtClean="0">
                        <a:latin typeface="Cambria Math" panose="02040503050406030204" pitchFamily="18" charset="0"/>
                        <a:ea typeface="宋体" panose="02010600030101010101" pitchFamily="2" charset="-122"/>
                      </a:rPr>
                      <m:t>=</m:t>
                    </m:r>
                    <m:d>
                      <m:dPr>
                        <m:begChr m:val="{"/>
                        <m:endChr m:val=""/>
                        <m:ctrlPr>
                          <a:rPr lang="en-US" altLang="zh-CN" sz="1800" b="1" i="1" smtClean="0">
                            <a:latin typeface="Cambria Math" panose="02040503050406030204" pitchFamily="18" charset="0"/>
                            <a:ea typeface="宋体" panose="02010600030101010101" pitchFamily="2" charset="-122"/>
                          </a:rPr>
                        </m:ctrlPr>
                      </m:dPr>
                      <m:e>
                        <m:eqArr>
                          <m:eqArrPr>
                            <m:ctrlPr>
                              <a:rPr lang="en-US" altLang="zh-CN" sz="1800" b="1" i="1" smtClean="0">
                                <a:latin typeface="Cambria Math" panose="02040503050406030204" pitchFamily="18" charset="0"/>
                                <a:ea typeface="宋体" panose="02010600030101010101" pitchFamily="2" charset="-122"/>
                              </a:rPr>
                            </m:ctrlPr>
                          </m:eqArrPr>
                          <m:e>
                            <m:d>
                              <m:dPr>
                                <m:begChr m:val="⌈"/>
                                <m:endChr m:val="⌉"/>
                                <m:ctrlPr>
                                  <a:rPr lang="en-US" altLang="zh-CN" sz="1800" b="1" i="1" smtClean="0">
                                    <a:latin typeface="Cambria Math" panose="02040503050406030204" pitchFamily="18" charset="0"/>
                                    <a:ea typeface="宋体" panose="02010600030101010101" pitchFamily="2" charset="-122"/>
                                  </a:rPr>
                                </m:ctrlPr>
                              </m:dPr>
                              <m:e>
                                <m:r>
                                  <a:rPr lang="en-US" altLang="zh-CN" sz="1800" b="1" i="1" smtClean="0">
                                    <a:latin typeface="Cambria Math" panose="02040503050406030204" pitchFamily="18" charset="0"/>
                                    <a:ea typeface="宋体" panose="02010600030101010101" pitchFamily="2" charset="-122"/>
                                  </a:rPr>
                                  <m:t>𝒈𝒅</m:t>
                                </m:r>
                              </m:e>
                            </m:d>
                            <m:r>
                              <a:rPr lang="en-US" altLang="zh-CN" sz="1800" b="1" i="1" smtClean="0">
                                <a:latin typeface="Cambria Math" panose="02040503050406030204" pitchFamily="18" charset="0"/>
                                <a:ea typeface="宋体" panose="02010600030101010101" pitchFamily="2" charset="-122"/>
                              </a:rPr>
                              <m:t>,</m:t>
                            </m:r>
                            <m:r>
                              <a:rPr lang="zh-CN" altLang="en-US" sz="1800" b="1" i="1" smtClean="0">
                                <a:latin typeface="Cambria Math" panose="02040503050406030204" pitchFamily="18" charset="0"/>
                                <a:ea typeface="宋体" panose="02010600030101010101" pitchFamily="2" charset="-122"/>
                              </a:rPr>
                              <m:t>当</m:t>
                            </m:r>
                            <m:r>
                              <a:rPr lang="en-US" altLang="zh-CN" sz="1800" b="1" i="1" smtClean="0">
                                <a:latin typeface="Cambria Math" panose="02040503050406030204" pitchFamily="18" charset="0"/>
                                <a:ea typeface="宋体" panose="02010600030101010101" pitchFamily="2" charset="-122"/>
                              </a:rPr>
                              <m:t>𝒈𝒅</m:t>
                            </m:r>
                            <m:r>
                              <a:rPr lang="en-US" altLang="zh-CN" sz="1800" b="1" i="1" smtClean="0">
                                <a:latin typeface="Cambria Math" panose="02040503050406030204" pitchFamily="18" charset="0"/>
                                <a:ea typeface="宋体" panose="02010600030101010101" pitchFamily="2" charset="-122"/>
                              </a:rPr>
                              <m:t>−</m:t>
                            </m:r>
                            <m:d>
                              <m:dPr>
                                <m:begChr m:val="⌊"/>
                                <m:endChr m:val="⌋"/>
                                <m:ctrlPr>
                                  <a:rPr lang="en-US" altLang="zh-CN" sz="1800" b="1" i="1">
                                    <a:latin typeface="Cambria Math" panose="02040503050406030204" pitchFamily="18" charset="0"/>
                                    <a:ea typeface="宋体" panose="02010600030101010101" pitchFamily="2" charset="-122"/>
                                  </a:rPr>
                                </m:ctrlPr>
                              </m:dPr>
                              <m:e>
                                <m:r>
                                  <a:rPr lang="en-US" altLang="zh-CN" sz="1800" b="1" i="1" smtClean="0">
                                    <a:latin typeface="Cambria Math" panose="02040503050406030204" pitchFamily="18" charset="0"/>
                                    <a:ea typeface="宋体" panose="02010600030101010101" pitchFamily="2" charset="-122"/>
                                  </a:rPr>
                                  <m:t>𝒈𝒅</m:t>
                                </m:r>
                              </m:e>
                            </m:d>
                            <m:r>
                              <a:rPr lang="en-US" altLang="zh-CN" sz="1800" b="1" i="1" smtClean="0">
                                <a:latin typeface="Cambria Math" panose="02040503050406030204" pitchFamily="18" charset="0"/>
                                <a:ea typeface="Cambria Math" panose="02040503050406030204" pitchFamily="18" charset="0"/>
                              </a:rPr>
                              <m:t>&gt;</m:t>
                            </m:r>
                            <m:sSub>
                              <m:sSubPr>
                                <m:ctrlPr>
                                  <a:rPr lang="en-US" altLang="zh-CN" sz="1800" b="1" i="1">
                                    <a:latin typeface="Cambria Math" panose="02040503050406030204" pitchFamily="18" charset="0"/>
                                  </a:rPr>
                                </m:ctrlPr>
                              </m:sSubPr>
                              <m:e>
                                <m:r>
                                  <a:rPr lang="el-GR" altLang="zh-CN" sz="1800" b="1" i="1">
                                    <a:latin typeface="Cambria Math" panose="02040503050406030204" pitchFamily="18" charset="0"/>
                                    <a:ea typeface="Cambria Math" panose="02040503050406030204" pitchFamily="18" charset="0"/>
                                  </a:rPr>
                                  <m:t>𝜟</m:t>
                                </m:r>
                              </m:e>
                              <m:sub>
                                <m:r>
                                  <a:rPr lang="en-US" altLang="zh-CN" sz="1800" b="1" i="1">
                                    <a:latin typeface="Cambria Math" panose="02040503050406030204" pitchFamily="18" charset="0"/>
                                  </a:rPr>
                                  <m:t>𝟐</m:t>
                                </m:r>
                              </m:sub>
                            </m:sSub>
                          </m:e>
                          <m:e>
                            <m:d>
                              <m:dPr>
                                <m:begChr m:val="⌊"/>
                                <m:endChr m:val="⌋"/>
                                <m:ctrlPr>
                                  <a:rPr lang="en-US" altLang="zh-CN" sz="1800" b="1" i="1">
                                    <a:latin typeface="Cambria Math" panose="02040503050406030204" pitchFamily="18" charset="0"/>
                                    <a:ea typeface="宋体" panose="02010600030101010101" pitchFamily="2" charset="-122"/>
                                  </a:rPr>
                                </m:ctrlPr>
                              </m:dPr>
                              <m:e>
                                <m:r>
                                  <a:rPr lang="en-US" altLang="zh-CN" sz="1800" b="1" i="1" smtClean="0">
                                    <a:latin typeface="Cambria Math" panose="02040503050406030204" pitchFamily="18" charset="0"/>
                                    <a:ea typeface="宋体" panose="02010600030101010101" pitchFamily="2" charset="-122"/>
                                  </a:rPr>
                                  <m:t>𝒈𝒅</m:t>
                                </m:r>
                              </m:e>
                            </m:d>
                            <m:r>
                              <a:rPr lang="en-US" altLang="zh-CN" sz="1800" b="1" i="1" smtClean="0">
                                <a:latin typeface="Cambria Math" panose="02040503050406030204" pitchFamily="18" charset="0"/>
                                <a:ea typeface="宋体" panose="02010600030101010101" pitchFamily="2" charset="-122"/>
                              </a:rPr>
                              <m:t>, </m:t>
                            </m:r>
                            <m:r>
                              <a:rPr lang="zh-CN" altLang="en-US" sz="1800" b="1" i="1" smtClean="0">
                                <a:latin typeface="Cambria Math" panose="02040503050406030204" pitchFamily="18" charset="0"/>
                                <a:ea typeface="宋体" panose="02010600030101010101" pitchFamily="2" charset="-122"/>
                              </a:rPr>
                              <m:t>当</m:t>
                            </m:r>
                            <m:r>
                              <a:rPr lang="en-US" altLang="zh-CN" sz="1800" b="1" i="1" smtClean="0">
                                <a:latin typeface="Cambria Math" panose="02040503050406030204" pitchFamily="18" charset="0"/>
                                <a:ea typeface="宋体" panose="02010600030101010101" pitchFamily="2" charset="-122"/>
                              </a:rPr>
                              <m:t>𝒈𝒅</m:t>
                            </m:r>
                            <m:r>
                              <a:rPr lang="en-US" altLang="zh-CN" sz="1800" b="1" i="1" smtClean="0">
                                <a:latin typeface="Cambria Math" panose="02040503050406030204" pitchFamily="18" charset="0"/>
                                <a:ea typeface="宋体" panose="02010600030101010101" pitchFamily="2" charset="-122"/>
                              </a:rPr>
                              <m:t>−</m:t>
                            </m:r>
                            <m:d>
                              <m:dPr>
                                <m:begChr m:val="⌊"/>
                                <m:endChr m:val="⌋"/>
                                <m:ctrlPr>
                                  <a:rPr lang="en-US" altLang="zh-CN" sz="1800" b="1" i="1">
                                    <a:latin typeface="Cambria Math" panose="02040503050406030204" pitchFamily="18" charset="0"/>
                                    <a:ea typeface="宋体" panose="02010600030101010101" pitchFamily="2" charset="-122"/>
                                  </a:rPr>
                                </m:ctrlPr>
                              </m:dPr>
                              <m:e>
                                <m:r>
                                  <a:rPr lang="en-US" altLang="zh-CN" sz="1800" b="1" i="1" smtClean="0">
                                    <a:latin typeface="Cambria Math" panose="02040503050406030204" pitchFamily="18" charset="0"/>
                                    <a:ea typeface="宋体" panose="02010600030101010101" pitchFamily="2" charset="-122"/>
                                  </a:rPr>
                                  <m:t>𝒈𝒅</m:t>
                                </m:r>
                              </m:e>
                            </m:d>
                            <m:r>
                              <a:rPr lang="en-US" altLang="zh-CN" sz="1800" b="1" i="1" smtClean="0">
                                <a:latin typeface="Cambria Math" panose="02040503050406030204" pitchFamily="18" charset="0"/>
                                <a:ea typeface="Cambria Math" panose="02040503050406030204" pitchFamily="18" charset="0"/>
                              </a:rPr>
                              <m:t>&lt;</m:t>
                            </m:r>
                            <m:sSub>
                              <m:sSubPr>
                                <m:ctrlPr>
                                  <a:rPr lang="en-US" altLang="zh-CN" sz="1800" b="1" i="1">
                                    <a:latin typeface="Cambria Math" panose="02040503050406030204" pitchFamily="18" charset="0"/>
                                  </a:rPr>
                                </m:ctrlPr>
                              </m:sSubPr>
                              <m:e>
                                <m:r>
                                  <a:rPr lang="el-GR" altLang="zh-CN" sz="1800" b="1" i="1">
                                    <a:latin typeface="Cambria Math" panose="02040503050406030204" pitchFamily="18" charset="0"/>
                                    <a:ea typeface="Cambria Math" panose="02040503050406030204" pitchFamily="18" charset="0"/>
                                  </a:rPr>
                                  <m:t>𝜟</m:t>
                                </m:r>
                              </m:e>
                              <m:sub>
                                <m:r>
                                  <a:rPr lang="en-US" altLang="zh-CN" sz="1800" b="1" i="1">
                                    <a:latin typeface="Cambria Math" panose="02040503050406030204" pitchFamily="18" charset="0"/>
                                  </a:rPr>
                                  <m:t>𝟏</m:t>
                                </m:r>
                              </m:sub>
                            </m:sSub>
                          </m:e>
                          <m:e>
                            <m:r>
                              <a:rPr lang="zh-CN" altLang="en-US" sz="1800" b="1" i="1">
                                <a:latin typeface="Cambria Math" panose="02040503050406030204" pitchFamily="18" charset="0"/>
                                <a:ea typeface="Cambria Math" panose="02040503050406030204" pitchFamily="18" charset="0"/>
                              </a:rPr>
                              <m:t>把</m:t>
                            </m:r>
                            <m:r>
                              <a:rPr lang="en-US" altLang="zh-CN" sz="1800" b="1" i="1" smtClean="0">
                                <a:latin typeface="Cambria Math" panose="02040503050406030204" pitchFamily="18" charset="0"/>
                                <a:ea typeface="Cambria Math" panose="02040503050406030204" pitchFamily="18" charset="0"/>
                              </a:rPr>
                              <m:t>𝒈</m:t>
                            </m:r>
                            <m:r>
                              <a:rPr lang="en-US" altLang="zh-CN" sz="1800" b="1" i="1" smtClean="0">
                                <a:latin typeface="Cambria Math" panose="02040503050406030204" pitchFamily="18" charset="0"/>
                                <a:ea typeface="Cambria Math" panose="02040503050406030204" pitchFamily="18" charset="0"/>
                              </a:rPr>
                              <m:t>=</m:t>
                            </m:r>
                            <m:d>
                              <m:dPr>
                                <m:begChr m:val="⌊"/>
                                <m:endChr m:val="⌋"/>
                                <m:ctrlPr>
                                  <a:rPr lang="en-US" altLang="zh-CN" sz="1800" b="1" i="1">
                                    <a:latin typeface="Cambria Math" panose="02040503050406030204" pitchFamily="18" charset="0"/>
                                    <a:ea typeface="宋体" panose="02010600030101010101" pitchFamily="2" charset="-122"/>
                                  </a:rPr>
                                </m:ctrlPr>
                              </m:dPr>
                              <m:e>
                                <m:r>
                                  <a:rPr lang="en-US" altLang="zh-CN" sz="1800" b="1" i="1">
                                    <a:latin typeface="Cambria Math" panose="02040503050406030204" pitchFamily="18" charset="0"/>
                                    <a:ea typeface="宋体" panose="02010600030101010101" pitchFamily="2" charset="-122"/>
                                  </a:rPr>
                                  <m:t>𝒈𝒅</m:t>
                                </m:r>
                              </m:e>
                            </m:d>
                            <m:r>
                              <a:rPr lang="zh-CN" altLang="en-US" sz="1800" b="1" i="1" smtClean="0">
                                <a:latin typeface="Cambria Math" panose="02040503050406030204" pitchFamily="18" charset="0"/>
                                <a:ea typeface="宋体" panose="02010600030101010101" pitchFamily="2" charset="-122"/>
                              </a:rPr>
                              <m:t>和</m:t>
                            </m:r>
                            <m:r>
                              <a:rPr lang="en-US" altLang="zh-CN" sz="1800" b="1" i="1" smtClean="0">
                                <a:latin typeface="Cambria Math" panose="02040503050406030204" pitchFamily="18" charset="0"/>
                                <a:ea typeface="宋体" panose="02010600030101010101" pitchFamily="2" charset="-122"/>
                              </a:rPr>
                              <m:t>𝒈</m:t>
                            </m:r>
                            <m:r>
                              <a:rPr lang="en-US" altLang="zh-CN" sz="1800" b="1" i="1" smtClean="0">
                                <a:latin typeface="Cambria Math" panose="02040503050406030204" pitchFamily="18" charset="0"/>
                                <a:ea typeface="宋体" panose="02010600030101010101" pitchFamily="2" charset="-122"/>
                              </a:rPr>
                              <m:t>=</m:t>
                            </m:r>
                            <m:d>
                              <m:dPr>
                                <m:begChr m:val="⌈"/>
                                <m:endChr m:val="⌉"/>
                                <m:ctrlPr>
                                  <a:rPr lang="en-US" altLang="zh-CN" sz="1800" b="1" i="1">
                                    <a:latin typeface="Cambria Math" panose="02040503050406030204" pitchFamily="18" charset="0"/>
                                    <a:ea typeface="宋体" panose="02010600030101010101" pitchFamily="2" charset="-122"/>
                                  </a:rPr>
                                </m:ctrlPr>
                              </m:dPr>
                              <m:e>
                                <m:r>
                                  <a:rPr lang="en-US" altLang="zh-CN" sz="1800" b="1" i="1">
                                    <a:latin typeface="Cambria Math" panose="02040503050406030204" pitchFamily="18" charset="0"/>
                                    <a:ea typeface="宋体" panose="02010600030101010101" pitchFamily="2" charset="-122"/>
                                  </a:rPr>
                                  <m:t>𝒈𝒅</m:t>
                                </m:r>
                              </m:e>
                            </m:d>
                            <m:r>
                              <a:rPr lang="zh-CN" altLang="en-US" sz="1800" b="1" i="1" smtClean="0">
                                <a:latin typeface="Cambria Math" panose="02040503050406030204" pitchFamily="18" charset="0"/>
                                <a:ea typeface="宋体" panose="02010600030101010101" pitchFamily="2" charset="-122"/>
                              </a:rPr>
                              <m:t>得到</m:t>
                            </m:r>
                            <m:r>
                              <a:rPr lang="zh-CN" altLang="en-US" sz="1800" b="1" i="1">
                                <a:latin typeface="Cambria Math" panose="02040503050406030204" pitchFamily="18" charset="0"/>
                                <a:ea typeface="宋体" panose="02010600030101010101" pitchFamily="2" charset="-122"/>
                              </a:rPr>
                              <m:t>的</m:t>
                            </m:r>
                            <m:r>
                              <a:rPr lang="zh-CN" altLang="en-US" sz="1800" b="1" i="1" smtClean="0">
                                <a:latin typeface="Cambria Math" panose="02040503050406030204" pitchFamily="18" charset="0"/>
                                <a:ea typeface="宋体" panose="02010600030101010101" pitchFamily="2" charset="-122"/>
                              </a:rPr>
                              <m:t>结果</m:t>
                            </m:r>
                            <m:r>
                              <a:rPr lang="zh-CN" altLang="en-US" sz="1800" b="1" i="1">
                                <a:latin typeface="Cambria Math" panose="02040503050406030204" pitchFamily="18" charset="0"/>
                                <a:ea typeface="宋体" panose="02010600030101010101" pitchFamily="2" charset="-122"/>
                              </a:rPr>
                              <m:t>合为</m:t>
                            </m:r>
                            <m:r>
                              <a:rPr lang="zh-CN" altLang="en-US" sz="1800" b="1" i="1" smtClean="0">
                                <a:latin typeface="Cambria Math" panose="02040503050406030204" pitchFamily="18" charset="0"/>
                                <a:ea typeface="宋体" panose="02010600030101010101" pitchFamily="2" charset="-122"/>
                              </a:rPr>
                              <m:t>一个</m:t>
                            </m:r>
                            <m:r>
                              <a:rPr lang="en-US" altLang="zh-CN" sz="1800" b="1" i="1" smtClean="0">
                                <a:latin typeface="Cambria Math" panose="02040503050406030204" pitchFamily="18" charset="0"/>
                                <a:ea typeface="宋体" panose="02010600030101010101" pitchFamily="2" charset="-122"/>
                              </a:rPr>
                              <m:t>,</m:t>
                            </m:r>
                            <m:r>
                              <a:rPr lang="zh-CN" altLang="en-US" sz="1800" b="1" i="1">
                                <a:latin typeface="Cambria Math" panose="02040503050406030204" pitchFamily="18" charset="0"/>
                                <a:ea typeface="宋体" panose="02010600030101010101" pitchFamily="2" charset="-122"/>
                              </a:rPr>
                              <m:t>当</m:t>
                            </m:r>
                            <m:sSub>
                              <m:sSubPr>
                                <m:ctrlPr>
                                  <a:rPr lang="en-US" altLang="zh-CN" sz="1800" b="1" i="1">
                                    <a:latin typeface="Cambria Math" panose="02040503050406030204" pitchFamily="18" charset="0"/>
                                  </a:rPr>
                                </m:ctrlPr>
                              </m:sSubPr>
                              <m:e>
                                <m:r>
                                  <a:rPr lang="el-GR" altLang="zh-CN" sz="1800" b="1" i="1">
                                    <a:latin typeface="Cambria Math" panose="02040503050406030204" pitchFamily="18" charset="0"/>
                                    <a:ea typeface="Cambria Math" panose="02040503050406030204" pitchFamily="18" charset="0"/>
                                  </a:rPr>
                                  <m:t>𝜟</m:t>
                                </m:r>
                              </m:e>
                              <m:sub>
                                <m:r>
                                  <a:rPr lang="en-US" altLang="zh-CN" sz="1800" b="1" i="1">
                                    <a:latin typeface="Cambria Math" panose="02040503050406030204" pitchFamily="18" charset="0"/>
                                  </a:rPr>
                                  <m:t>𝟏</m:t>
                                </m:r>
                              </m:sub>
                            </m:sSub>
                            <m:r>
                              <a:rPr lang="en-US" altLang="zh-CN" sz="1800" b="1" i="1">
                                <a:latin typeface="Cambria Math" panose="02040503050406030204" pitchFamily="18" charset="0"/>
                                <a:ea typeface="Cambria Math" panose="02040503050406030204" pitchFamily="18" charset="0"/>
                              </a:rPr>
                              <m:t>&lt;</m:t>
                            </m:r>
                            <m:r>
                              <a:rPr lang="en-US" altLang="zh-CN" sz="1800" b="1" i="1">
                                <a:latin typeface="Cambria Math" panose="02040503050406030204" pitchFamily="18" charset="0"/>
                                <a:ea typeface="宋体" panose="02010600030101010101" pitchFamily="2" charset="-122"/>
                              </a:rPr>
                              <m:t>𝒈𝒅</m:t>
                            </m:r>
                            <m:r>
                              <a:rPr lang="en-US" altLang="zh-CN" sz="1800" b="1" i="1">
                                <a:latin typeface="Cambria Math" panose="02040503050406030204" pitchFamily="18" charset="0"/>
                                <a:ea typeface="宋体" panose="02010600030101010101" pitchFamily="2" charset="-122"/>
                              </a:rPr>
                              <m:t>−</m:t>
                            </m:r>
                            <m:d>
                              <m:dPr>
                                <m:begChr m:val="⌊"/>
                                <m:endChr m:val="⌋"/>
                                <m:ctrlPr>
                                  <a:rPr lang="en-US" altLang="zh-CN" sz="1800" b="1" i="1">
                                    <a:latin typeface="Cambria Math" panose="02040503050406030204" pitchFamily="18" charset="0"/>
                                    <a:ea typeface="宋体" panose="02010600030101010101" pitchFamily="2" charset="-122"/>
                                  </a:rPr>
                                </m:ctrlPr>
                              </m:dPr>
                              <m:e>
                                <m:r>
                                  <a:rPr lang="en-US" altLang="zh-CN" sz="1800" b="1" i="1">
                                    <a:latin typeface="Cambria Math" panose="02040503050406030204" pitchFamily="18" charset="0"/>
                                    <a:ea typeface="宋体" panose="02010600030101010101" pitchFamily="2" charset="-122"/>
                                  </a:rPr>
                                  <m:t>𝒈𝒅</m:t>
                                </m:r>
                              </m:e>
                            </m:d>
                            <m:r>
                              <a:rPr lang="en-US" altLang="zh-CN" sz="1800" b="1" i="1">
                                <a:latin typeface="Cambria Math" panose="02040503050406030204" pitchFamily="18" charset="0"/>
                                <a:ea typeface="Cambria Math" panose="02040503050406030204" pitchFamily="18" charset="0"/>
                              </a:rPr>
                              <m:t>&lt;</m:t>
                            </m:r>
                            <m:sSub>
                              <m:sSubPr>
                                <m:ctrlPr>
                                  <a:rPr lang="en-US" altLang="zh-CN" sz="1800" b="1" i="1">
                                    <a:latin typeface="Cambria Math" panose="02040503050406030204" pitchFamily="18" charset="0"/>
                                  </a:rPr>
                                </m:ctrlPr>
                              </m:sSubPr>
                              <m:e>
                                <m:r>
                                  <a:rPr lang="el-GR" altLang="zh-CN" sz="1800" b="1" i="1">
                                    <a:latin typeface="Cambria Math" panose="02040503050406030204" pitchFamily="18" charset="0"/>
                                    <a:ea typeface="Cambria Math" panose="02040503050406030204" pitchFamily="18" charset="0"/>
                                  </a:rPr>
                                  <m:t>𝜟</m:t>
                                </m:r>
                              </m:e>
                              <m:sub>
                                <m:r>
                                  <a:rPr lang="en-US" altLang="zh-CN" sz="1800" b="1" i="1">
                                    <a:latin typeface="Cambria Math" panose="02040503050406030204" pitchFamily="18" charset="0"/>
                                  </a:rPr>
                                  <m:t>𝟐</m:t>
                                </m:r>
                              </m:sub>
                            </m:sSub>
                          </m:e>
                        </m:eqArr>
                      </m:e>
                    </m:d>
                  </m:oMath>
                </a14:m>
                <a:endParaRPr lang="zh-CN" altLang="zh-CN" sz="1800" b="1"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nSpc>
                    <a:spcPct val="100000"/>
                  </a:lnSpc>
                  <a:spcBef>
                    <a:spcPts val="600"/>
                  </a:spcBef>
                </a:pPr>
                <a:endPar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00000"/>
                  </a:lnSpc>
                  <a:spcBef>
                    <a:spcPts val="600"/>
                  </a:spcBef>
                  <a:buNone/>
                </a:pPr>
                <a:endParaRPr lang="en-US" altLang="zh-CN" sz="20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FAA43BCC-C60C-44E6-A203-C635002B3E8F}"/>
                  </a:ext>
                </a:extLst>
              </p:cNvPr>
              <p:cNvSpPr>
                <a:spLocks noGrp="1" noRot="1" noChangeAspect="1" noMove="1" noResize="1" noEditPoints="1" noAdjustHandles="1" noChangeArrowheads="1" noChangeShapeType="1" noTextEdit="1"/>
              </p:cNvSpPr>
              <p:nvPr>
                <p:ph idx="1"/>
              </p:nvPr>
            </p:nvSpPr>
            <p:spPr>
              <a:xfrm>
                <a:off x="229439" y="1451946"/>
                <a:ext cx="11733961" cy="5406054"/>
              </a:xfrm>
              <a:blipFill>
                <a:blip r:embed="rId4"/>
                <a:stretch>
                  <a:fillRect l="-831" t="-1240" r="-2649"/>
                </a:stretch>
              </a:blipFill>
            </p:spPr>
            <p:txBody>
              <a:bodyPr/>
              <a:lstStyle/>
              <a:p>
                <a:r>
                  <a:rPr lang="zh-CN" altLang="en-US">
                    <a:noFill/>
                  </a:rPr>
                  <a:t> </a:t>
                </a:r>
              </a:p>
            </p:txBody>
          </p:sp>
        </mc:Fallback>
      </mc:AlternateContent>
      <p:graphicFrame>
        <p:nvGraphicFramePr>
          <p:cNvPr id="9" name="对象 8">
            <a:extLst>
              <a:ext uri="{FF2B5EF4-FFF2-40B4-BE49-F238E27FC236}">
                <a16:creationId xmlns:a16="http://schemas.microsoft.com/office/drawing/2014/main" id="{93FFBF4D-4ADF-45BD-9549-257E912570B6}"/>
              </a:ext>
            </a:extLst>
          </p:cNvPr>
          <p:cNvGraphicFramePr>
            <a:graphicFrameLocks noChangeAspect="1"/>
          </p:cNvGraphicFramePr>
          <p:nvPr/>
        </p:nvGraphicFramePr>
        <p:xfrm>
          <a:off x="0" y="457200"/>
          <a:ext cx="114300" cy="204788"/>
        </p:xfrm>
        <a:graphic>
          <a:graphicData uri="http://schemas.openxmlformats.org/presentationml/2006/ole">
            <mc:AlternateContent xmlns:mc="http://schemas.openxmlformats.org/markup-compatibility/2006">
              <mc:Choice xmlns:v="urn:schemas-microsoft-com:vml" Requires="v">
                <p:oleObj spid="_x0000_s53288" r:id="rId5" imgW="114201" imgH="203024" progId="Equation.3">
                  <p:embed/>
                </p:oleObj>
              </mc:Choice>
              <mc:Fallback>
                <p:oleObj r:id="rId5" imgW="114201" imgH="203024" progId="Equation.3">
                  <p:embed/>
                  <p:pic>
                    <p:nvPicPr>
                      <p:cNvPr id="9" name="对象 8">
                        <a:extLst>
                          <a:ext uri="{FF2B5EF4-FFF2-40B4-BE49-F238E27FC236}">
                            <a16:creationId xmlns:a16="http://schemas.microsoft.com/office/drawing/2014/main" id="{93FFBF4D-4ADF-45BD-9549-257E912570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57200"/>
                        <a:ext cx="114300"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a:extLst>
              <a:ext uri="{FF2B5EF4-FFF2-40B4-BE49-F238E27FC236}">
                <a16:creationId xmlns:a16="http://schemas.microsoft.com/office/drawing/2014/main" id="{D247028B-A983-4313-9D04-264BA6EBC0F7}"/>
              </a:ext>
            </a:extLst>
          </p:cNvPr>
          <p:cNvGraphicFramePr>
            <a:graphicFrameLocks noChangeAspect="1"/>
          </p:cNvGraphicFramePr>
          <p:nvPr/>
        </p:nvGraphicFramePr>
        <p:xfrm>
          <a:off x="0" y="457200"/>
          <a:ext cx="114300" cy="204788"/>
        </p:xfrm>
        <a:graphic>
          <a:graphicData uri="http://schemas.openxmlformats.org/presentationml/2006/ole">
            <mc:AlternateContent xmlns:mc="http://schemas.openxmlformats.org/markup-compatibility/2006">
              <mc:Choice xmlns:v="urn:schemas-microsoft-com:vml" Requires="v">
                <p:oleObj spid="_x0000_s53289" r:id="rId7" imgW="114201" imgH="203024" progId="Equation.2">
                  <p:embed/>
                </p:oleObj>
              </mc:Choice>
              <mc:Fallback>
                <p:oleObj r:id="rId7" imgW="114201" imgH="203024" progId="Equation.2">
                  <p:embed/>
                  <p:pic>
                    <p:nvPicPr>
                      <p:cNvPr id="5" name="对象 4">
                        <a:extLst>
                          <a:ext uri="{FF2B5EF4-FFF2-40B4-BE49-F238E27FC236}">
                            <a16:creationId xmlns:a16="http://schemas.microsoft.com/office/drawing/2014/main" id="{D247028B-A983-4313-9D04-264BA6EBC0F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457200"/>
                        <a:ext cx="114300"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7158633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8A9E2-1718-4A1C-9BBC-6F0D26D4471A}"/>
              </a:ext>
            </a:extLst>
          </p:cNvPr>
          <p:cNvSpPr>
            <a:spLocks noGrp="1"/>
          </p:cNvSpPr>
          <p:nvPr>
            <p:ph type="title"/>
          </p:nvPr>
        </p:nvSpPr>
        <p:spPr>
          <a:xfrm>
            <a:off x="838200" y="183696"/>
            <a:ext cx="10515600" cy="1325563"/>
          </a:xfrm>
        </p:spPr>
        <p:txBody>
          <a:bodyPr>
            <a:normAutofit fontScale="90000"/>
          </a:bodyPr>
          <a:lstStyle/>
          <a:p>
            <a:pPr>
              <a:lnSpc>
                <a:spcPct val="100000"/>
              </a:lnSpc>
            </a:pPr>
            <a:r>
              <a:rPr lang="en-US" altLang="zh-CN" sz="4400" b="1" dirty="0">
                <a:solidFill>
                  <a:srgbClr val="0000FF"/>
                </a:solidFill>
                <a:effectLst/>
                <a:latin typeface="宋体" panose="02010600030101010101" pitchFamily="2" charset="-122"/>
                <a:ea typeface="宋体" panose="02010600030101010101" pitchFamily="2" charset="-122"/>
              </a:rPr>
              <a:t>3.</a:t>
            </a:r>
            <a:r>
              <a:rPr lang="zh-CN" altLang="en-US" sz="4400" b="1" dirty="0">
                <a:solidFill>
                  <a:srgbClr val="0000FF"/>
                </a:solidFill>
                <a:effectLst/>
                <a:latin typeface="黑体" panose="02010609060101010101" pitchFamily="49" charset="-122"/>
                <a:ea typeface="黑体" panose="02010609060101010101" pitchFamily="49" charset="-122"/>
              </a:rPr>
              <a:t>一个新的简化证据理论模型</a:t>
            </a:r>
            <a:br>
              <a:rPr lang="en-US" altLang="zh-CN" sz="4400" b="1" dirty="0">
                <a:solidFill>
                  <a:srgbClr val="0000FF"/>
                </a:solidFill>
                <a:effectLst/>
                <a:latin typeface="黑体" panose="02010609060101010101" pitchFamily="49" charset="-122"/>
                <a:ea typeface="黑体" panose="02010609060101010101" pitchFamily="49" charset="-122"/>
              </a:rPr>
            </a:br>
            <a:r>
              <a:rPr lang="en-US" altLang="zh-CN" sz="4400" b="1" dirty="0">
                <a:solidFill>
                  <a:srgbClr val="0000FF"/>
                </a:solidFill>
                <a:effectLst/>
                <a:latin typeface="黑体" panose="02010609060101010101" pitchFamily="49" charset="-122"/>
                <a:ea typeface="黑体" panose="02010609060101010101" pitchFamily="49" charset="-122"/>
              </a:rPr>
              <a:t>  ——</a:t>
            </a:r>
            <a:r>
              <a:rPr lang="zh-CN" altLang="en-US" sz="4400" b="1" dirty="0">
                <a:solidFill>
                  <a:srgbClr val="0000FF"/>
                </a:solidFill>
                <a:effectLst/>
                <a:latin typeface="黑体" panose="02010609060101010101" pitchFamily="49" charset="-122"/>
                <a:ea typeface="黑体" panose="02010609060101010101" pitchFamily="49" charset="-122"/>
              </a:rPr>
              <a:t>凸函数证据理论模型</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AA43BCC-C60C-44E6-A203-C635002B3E8F}"/>
                  </a:ext>
                </a:extLst>
              </p:cNvPr>
              <p:cNvSpPr>
                <a:spLocks noGrp="1"/>
              </p:cNvSpPr>
              <p:nvPr>
                <p:ph idx="1"/>
              </p:nvPr>
            </p:nvSpPr>
            <p:spPr>
              <a:xfrm>
                <a:off x="229440" y="1451946"/>
                <a:ext cx="11893288" cy="5406054"/>
              </a:xfrm>
            </p:spPr>
            <p:txBody>
              <a:bodyPr>
                <a:noAutofit/>
              </a:bodyPr>
              <a:lstStyle/>
              <a:p>
                <a:pPr marL="0" indent="0" algn="just">
                  <a:lnSpc>
                    <a:spcPct val="100000"/>
                  </a:lnSpc>
                  <a:spcBef>
                    <a:spcPts val="600"/>
                  </a:spcBef>
                  <a:buNone/>
                </a:pPr>
                <a:r>
                  <a:rPr lang="zh-CN" altLang="en-US"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具有凸函数性质的简化证据理论模型的分析 （</a:t>
                </a:r>
                <a:r>
                  <a:rPr lang="zh-CN" altLang="zh-CN" sz="2400" b="1" kern="100" dirty="0">
                    <a:effectLst/>
                    <a:latin typeface="Times New Roman" panose="02020603050405020304" pitchFamily="18" charset="0"/>
                    <a:ea typeface="黑体" panose="02010609060101010101" pitchFamily="49" charset="-122"/>
                  </a:rPr>
                  <a:t>组合函数的扩展</a:t>
                </a:r>
                <a:r>
                  <a:rPr lang="zh-CN" altLang="en-US"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L="0" indent="0" algn="just">
                  <a:lnSpc>
                    <a:spcPct val="125000"/>
                  </a:lnSpc>
                  <a:spcBef>
                    <a:spcPts val="600"/>
                  </a:spcBef>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对</a:t>
                </a:r>
                <a14:m>
                  <m:oMath xmlns:m="http://schemas.openxmlformats.org/officeDocument/2006/math">
                    <m:sSub>
                      <m:sSubPr>
                        <m:ctrlPr>
                          <a:rPr lang="zh-CN" altLang="zh-CN" sz="2400" b="1" i="1" smtClean="0">
                            <a:effectLst/>
                            <a:latin typeface="Cambria Math" panose="02040503050406030204" pitchFamily="18" charset="0"/>
                            <a:ea typeface="Cambria Math" panose="02040503050406030204" pitchFamily="18" charset="0"/>
                          </a:rPr>
                        </m:ctrlPr>
                      </m:sSubPr>
                      <m:e>
                        <m:r>
                          <a:rPr lang="en-US" altLang="zh-CN" sz="2400" b="1" i="1">
                            <a:effectLst/>
                            <a:latin typeface="Cambria Math" panose="02040503050406030204" pitchFamily="18" charset="0"/>
                            <a:ea typeface="黑体" panose="02010609060101010101" pitchFamily="49" charset="-122"/>
                            <a:cs typeface="Times New Roman" panose="02020603050405020304" pitchFamily="18" charset="0"/>
                          </a:rPr>
                          <m:t>𝝁</m:t>
                        </m:r>
                      </m:e>
                      <m:sub>
                        <m:r>
                          <a:rPr lang="en-US" altLang="zh-CN" sz="2400" b="1" i="1">
                            <a:effectLst/>
                            <a:latin typeface="Cambria Math" panose="02040503050406030204" pitchFamily="18" charset="0"/>
                            <a:ea typeface="黑体" panose="02010609060101010101" pitchFamily="49" charset="-122"/>
                            <a:cs typeface="Times New Roman" panose="02020603050405020304" pitchFamily="18" charset="0"/>
                          </a:rPr>
                          <m:t>𝒎</m:t>
                        </m:r>
                      </m:sub>
                    </m:sSub>
                    <m:r>
                      <a:rPr lang="en-US" altLang="zh-CN" sz="2400" b="1" i="1">
                        <a:effectLst/>
                        <a:latin typeface="Cambria Math" panose="02040503050406030204" pitchFamily="18" charset="0"/>
                        <a:ea typeface="黑体" panose="02010609060101010101" pitchFamily="49" charset="-122"/>
                        <a:cs typeface="Times New Roman" panose="02020603050405020304" pitchFamily="18" charset="0"/>
                      </a:rPr>
                      <m:t>(</m:t>
                    </m:r>
                    <m:sSub>
                      <m:sSubPr>
                        <m:ctrlPr>
                          <a:rPr lang="zh-CN" altLang="zh-CN" sz="2400" b="1" i="1">
                            <a:effectLst/>
                            <a:latin typeface="Cambria Math" panose="02040503050406030204" pitchFamily="18" charset="0"/>
                            <a:ea typeface="Cambria Math" panose="02040503050406030204" pitchFamily="18" charset="0"/>
                          </a:rPr>
                        </m:ctrlPr>
                      </m:sSubPr>
                      <m:e>
                        <m:r>
                          <a:rPr lang="en-US" altLang="zh-CN" sz="2400" b="1" i="1">
                            <a:effectLst/>
                            <a:latin typeface="Cambria Math" panose="02040503050406030204" pitchFamily="18" charset="0"/>
                            <a:ea typeface="黑体" panose="02010609060101010101" pitchFamily="49" charset="-122"/>
                            <a:cs typeface="Times New Roman" panose="02020603050405020304" pitchFamily="18" charset="0"/>
                          </a:rPr>
                          <m:t>𝒔</m:t>
                        </m:r>
                      </m:e>
                      <m:sub>
                        <m:r>
                          <a:rPr lang="en-US" altLang="zh-CN" sz="2400" b="1" i="1">
                            <a:effectLst/>
                            <a:latin typeface="Cambria Math" panose="02040503050406030204" pitchFamily="18" charset="0"/>
                            <a:ea typeface="黑体" panose="02010609060101010101" pitchFamily="49" charset="-122"/>
                            <a:cs typeface="Times New Roman" panose="02020603050405020304" pitchFamily="18" charset="0"/>
                          </a:rPr>
                          <m:t>𝒌</m:t>
                        </m:r>
                      </m:sub>
                    </m:sSub>
                    <m:r>
                      <a:rPr lang="en-US" altLang="zh-CN" sz="2400" b="1" i="1">
                        <a:effectLst/>
                        <a:latin typeface="Cambria Math" panose="02040503050406030204" pitchFamily="18" charset="0"/>
                        <a:ea typeface="黑体" panose="02010609060101010101" pitchFamily="49" charset="-122"/>
                        <a:cs typeface="Times New Roman" panose="02020603050405020304" pitchFamily="18" charset="0"/>
                      </a:rPr>
                      <m:t>)</m:t>
                    </m:r>
                    <m:r>
                      <a:rPr lang="en-US" altLang="zh-CN" sz="2400" b="1" i="1">
                        <a:effectLst/>
                        <a:latin typeface="Cambria Math" panose="02040503050406030204" pitchFamily="18" charset="0"/>
                        <a:ea typeface="黑体" panose="02010609060101010101" pitchFamily="49" charset="-122"/>
                      </a:rPr>
                      <m:t> </m:t>
                    </m:r>
                    <m:r>
                      <a:rPr lang="en-US" altLang="zh-CN" sz="2400" b="1" i="1">
                        <a:effectLst/>
                        <a:latin typeface="Cambria Math" panose="02040503050406030204" pitchFamily="18" charset="0"/>
                        <a:ea typeface="黑体" panose="02010609060101010101" pitchFamily="49" charset="-122"/>
                        <a:cs typeface="Times New Roman" panose="02020603050405020304" pitchFamily="18" charset="0"/>
                      </a:rPr>
                      <m:t>+</m:t>
                    </m:r>
                    <m:sSub>
                      <m:sSubPr>
                        <m:ctrlPr>
                          <a:rPr lang="zh-CN" altLang="zh-CN" sz="2400" b="1" i="1">
                            <a:effectLst/>
                            <a:latin typeface="Cambria Math" panose="02040503050406030204" pitchFamily="18" charset="0"/>
                            <a:ea typeface="Cambria Math" panose="02040503050406030204" pitchFamily="18" charset="0"/>
                          </a:rPr>
                        </m:ctrlPr>
                      </m:sSubPr>
                      <m:e>
                        <m:r>
                          <a:rPr lang="en-US" altLang="zh-CN" sz="2400" b="1" i="1">
                            <a:effectLst/>
                            <a:latin typeface="Cambria Math" panose="02040503050406030204" pitchFamily="18" charset="0"/>
                            <a:ea typeface="黑体" panose="02010609060101010101" pitchFamily="49" charset="-122"/>
                            <a:cs typeface="Times New Roman" panose="02020603050405020304" pitchFamily="18" charset="0"/>
                          </a:rPr>
                          <m:t>𝝁</m:t>
                        </m:r>
                      </m:e>
                      <m:sub>
                        <m:r>
                          <a:rPr lang="en-US" altLang="zh-CN" sz="2400" b="1" i="1">
                            <a:effectLst/>
                            <a:latin typeface="Cambria Math" panose="02040503050406030204" pitchFamily="18" charset="0"/>
                            <a:ea typeface="黑体" panose="02010609060101010101" pitchFamily="49" charset="-122"/>
                            <a:cs typeface="Times New Roman" panose="02020603050405020304" pitchFamily="18" charset="0"/>
                          </a:rPr>
                          <m:t>𝒎</m:t>
                        </m:r>
                      </m:sub>
                    </m:sSub>
                    <m:r>
                      <a:rPr lang="en-US" altLang="zh-CN" sz="2400" b="1" i="1">
                        <a:effectLst/>
                        <a:latin typeface="Cambria Math" panose="02040503050406030204" pitchFamily="18" charset="0"/>
                        <a:ea typeface="黑体" panose="02010609060101010101" pitchFamily="49" charset="-122"/>
                        <a:cs typeface="Times New Roman" panose="02020603050405020304" pitchFamily="18" charset="0"/>
                      </a:rPr>
                      <m:t>(</m:t>
                    </m:r>
                    <m:bar>
                      <m:barPr>
                        <m:pos m:val="top"/>
                        <m:ctrlPr>
                          <a:rPr lang="zh-CN" altLang="zh-CN" sz="2400" b="1" i="1">
                            <a:effectLst/>
                            <a:latin typeface="Cambria Math" panose="02040503050406030204" pitchFamily="18" charset="0"/>
                            <a:ea typeface="Cambria Math" panose="02040503050406030204" pitchFamily="18" charset="0"/>
                          </a:rPr>
                        </m:ctrlPr>
                      </m:barPr>
                      <m:e>
                        <m:r>
                          <a:rPr lang="en-US" altLang="zh-CN" sz="2400" b="1" i="1">
                            <a:effectLst/>
                            <a:latin typeface="Cambria Math" panose="02040503050406030204" pitchFamily="18" charset="0"/>
                            <a:ea typeface="黑体" panose="02010609060101010101" pitchFamily="49" charset="-122"/>
                            <a:cs typeface="Times New Roman" panose="02020603050405020304" pitchFamily="18" charset="0"/>
                          </a:rPr>
                          <m:t>𝑺</m:t>
                        </m:r>
                      </m:e>
                    </m:bar>
                    <m:r>
                      <a:rPr lang="en-US" altLang="zh-CN" sz="2400" b="1" i="1">
                        <a:effectLst/>
                        <a:latin typeface="Cambria Math" panose="02040503050406030204" pitchFamily="18" charset="0"/>
                        <a:ea typeface="黑体" panose="02010609060101010101" pitchFamily="49" charset="-122"/>
                        <a:cs typeface="Times New Roman" panose="02020603050405020304" pitchFamily="18" charset="0"/>
                      </a:rPr>
                      <m:t>)</m:t>
                    </m:r>
                    <m:r>
                      <a:rPr lang="en-US" altLang="zh-CN" sz="2400" b="1" i="1">
                        <a:effectLst/>
                        <a:latin typeface="Cambria Math" panose="02040503050406030204" pitchFamily="18" charset="0"/>
                        <a:ea typeface="黑体" panose="02010609060101010101" pitchFamily="49" charset="-122"/>
                      </a:rPr>
                      <m:t>×</m:t>
                    </m:r>
                    <m:r>
                      <a:rPr lang="en-US" altLang="zh-CN" sz="2400" b="1" i="1">
                        <a:effectLst/>
                        <a:latin typeface="Cambria Math" panose="02040503050406030204" pitchFamily="18" charset="0"/>
                        <a:ea typeface="黑体" panose="02010609060101010101" pitchFamily="49" charset="-122"/>
                        <a:cs typeface="Times New Roman" panose="02020603050405020304" pitchFamily="18" charset="0"/>
                      </a:rPr>
                      <m:t>[</m:t>
                    </m:r>
                    <m:f>
                      <m:fPr>
                        <m:type m:val="lin"/>
                        <m:ctrlPr>
                          <a:rPr lang="zh-CN" altLang="zh-CN" sz="2400" b="1" i="1">
                            <a:effectLst/>
                            <a:latin typeface="Cambria Math" panose="02040503050406030204" pitchFamily="18" charset="0"/>
                            <a:ea typeface="Cambria Math" panose="02040503050406030204" pitchFamily="18" charset="0"/>
                          </a:rPr>
                        </m:ctrlPr>
                      </m:fPr>
                      <m:num>
                        <m:sSub>
                          <m:sSubPr>
                            <m:ctrlPr>
                              <a:rPr lang="zh-CN" altLang="zh-CN" sz="2400" b="1" i="1">
                                <a:effectLst/>
                                <a:latin typeface="Cambria Math" panose="02040503050406030204" pitchFamily="18" charset="0"/>
                                <a:ea typeface="Cambria Math" panose="02040503050406030204" pitchFamily="18" charset="0"/>
                              </a:rPr>
                            </m:ctrlPr>
                          </m:sSubPr>
                          <m:e>
                            <m:r>
                              <a:rPr lang="en-US" altLang="zh-CN" sz="2400" b="1" i="1">
                                <a:effectLst/>
                                <a:latin typeface="Cambria Math" panose="02040503050406030204" pitchFamily="18" charset="0"/>
                                <a:ea typeface="黑体" panose="02010609060101010101" pitchFamily="49" charset="-122"/>
                                <a:cs typeface="Times New Roman" panose="02020603050405020304" pitchFamily="18" charset="0"/>
                              </a:rPr>
                              <m:t>𝝁</m:t>
                            </m:r>
                          </m:e>
                          <m:sub>
                            <m:r>
                              <a:rPr lang="en-US" altLang="zh-CN" sz="2400" b="1" i="1">
                                <a:effectLst/>
                                <a:latin typeface="Cambria Math" panose="02040503050406030204" pitchFamily="18" charset="0"/>
                                <a:ea typeface="黑体" panose="02010609060101010101" pitchFamily="49" charset="-122"/>
                                <a:cs typeface="Times New Roman" panose="02020603050405020304" pitchFamily="18" charset="0"/>
                              </a:rPr>
                              <m:t>𝒎</m:t>
                            </m:r>
                          </m:sub>
                        </m:sSub>
                        <m:r>
                          <a:rPr lang="en-US" altLang="zh-CN" sz="2400" b="1" i="1">
                            <a:effectLst/>
                            <a:latin typeface="Cambria Math" panose="02040503050406030204" pitchFamily="18" charset="0"/>
                            <a:ea typeface="黑体" panose="02010609060101010101" pitchFamily="49" charset="-122"/>
                            <a:cs typeface="Times New Roman" panose="02020603050405020304" pitchFamily="18" charset="0"/>
                          </a:rPr>
                          <m:t>(</m:t>
                        </m:r>
                        <m:sSub>
                          <m:sSubPr>
                            <m:ctrlPr>
                              <a:rPr lang="zh-CN" altLang="zh-CN" sz="2400" b="1" i="1">
                                <a:effectLst/>
                                <a:latin typeface="Cambria Math" panose="02040503050406030204" pitchFamily="18" charset="0"/>
                                <a:ea typeface="Cambria Math" panose="02040503050406030204" pitchFamily="18" charset="0"/>
                              </a:rPr>
                            </m:ctrlPr>
                          </m:sSubPr>
                          <m:e>
                            <m:r>
                              <a:rPr lang="en-US" altLang="zh-CN" sz="2400" b="1" i="1">
                                <a:effectLst/>
                                <a:latin typeface="Cambria Math" panose="02040503050406030204" pitchFamily="18" charset="0"/>
                                <a:ea typeface="黑体" panose="02010609060101010101" pitchFamily="49" charset="-122"/>
                                <a:cs typeface="Times New Roman" panose="02020603050405020304" pitchFamily="18" charset="0"/>
                              </a:rPr>
                              <m:t>𝒔</m:t>
                            </m:r>
                          </m:e>
                          <m:sub>
                            <m:r>
                              <a:rPr lang="en-US" altLang="zh-CN" sz="2400" b="1" i="1">
                                <a:effectLst/>
                                <a:latin typeface="Cambria Math" panose="02040503050406030204" pitchFamily="18" charset="0"/>
                                <a:ea typeface="黑体" panose="02010609060101010101" pitchFamily="49" charset="-122"/>
                                <a:cs typeface="Times New Roman" panose="02020603050405020304" pitchFamily="18" charset="0"/>
                              </a:rPr>
                              <m:t>𝒌</m:t>
                            </m:r>
                          </m:sub>
                        </m:sSub>
                        <m:r>
                          <a:rPr lang="en-US" altLang="zh-CN" sz="2400" b="1" i="1">
                            <a:effectLst/>
                            <a:latin typeface="Cambria Math" panose="02040503050406030204" pitchFamily="18" charset="0"/>
                            <a:ea typeface="黑体" panose="02010609060101010101" pitchFamily="49" charset="-122"/>
                            <a:cs typeface="Times New Roman" panose="02020603050405020304" pitchFamily="18" charset="0"/>
                          </a:rPr>
                          <m:t>)</m:t>
                        </m:r>
                      </m:num>
                      <m:den>
                        <m:r>
                          <a:rPr lang="en-US" altLang="zh-CN" sz="2400" b="1" i="1">
                            <a:effectLst/>
                            <a:latin typeface="Cambria Math" panose="02040503050406030204" pitchFamily="18" charset="0"/>
                            <a:ea typeface="黑体" panose="02010609060101010101" pitchFamily="49" charset="-122"/>
                            <a:cs typeface="Times New Roman" panose="02020603050405020304" pitchFamily="18" charset="0"/>
                          </a:rPr>
                          <m:t>(</m:t>
                        </m:r>
                        <m:r>
                          <a:rPr lang="en-US" altLang="zh-CN" sz="2400" b="1" i="1">
                            <a:effectLst/>
                            <a:latin typeface="Cambria Math" panose="02040503050406030204" pitchFamily="18" charset="0"/>
                            <a:ea typeface="黑体" panose="02010609060101010101" pitchFamily="49" charset="-122"/>
                            <a:cs typeface="Times New Roman" panose="02020603050405020304" pitchFamily="18" charset="0"/>
                          </a:rPr>
                          <m:t>𝟏</m:t>
                        </m:r>
                        <m:r>
                          <a:rPr lang="en-US" altLang="zh-CN" sz="2400" b="1" i="1">
                            <a:effectLst/>
                            <a:latin typeface="Cambria Math" panose="02040503050406030204" pitchFamily="18" charset="0"/>
                            <a:ea typeface="黑体" panose="02010609060101010101" pitchFamily="49" charset="-122"/>
                          </a:rPr>
                          <m:t>−</m:t>
                        </m:r>
                        <m:sSub>
                          <m:sSubPr>
                            <m:ctrlPr>
                              <a:rPr lang="zh-CN" altLang="zh-CN" sz="2400" b="1" i="1">
                                <a:effectLst/>
                                <a:latin typeface="Cambria Math" panose="02040503050406030204" pitchFamily="18" charset="0"/>
                                <a:ea typeface="Cambria Math" panose="02040503050406030204" pitchFamily="18" charset="0"/>
                              </a:rPr>
                            </m:ctrlPr>
                          </m:sSubPr>
                          <m:e>
                            <m:r>
                              <a:rPr lang="en-US" altLang="zh-CN" sz="2400" b="1" i="1">
                                <a:effectLst/>
                                <a:latin typeface="Cambria Math" panose="02040503050406030204" pitchFamily="18" charset="0"/>
                                <a:ea typeface="黑体" panose="02010609060101010101" pitchFamily="49" charset="-122"/>
                                <a:cs typeface="Times New Roman" panose="02020603050405020304" pitchFamily="18" charset="0"/>
                              </a:rPr>
                              <m:t>𝝁</m:t>
                            </m:r>
                          </m:e>
                          <m:sub>
                            <m:r>
                              <a:rPr lang="en-US" altLang="zh-CN" sz="2400" b="1" i="1">
                                <a:effectLst/>
                                <a:latin typeface="Cambria Math" panose="02040503050406030204" pitchFamily="18" charset="0"/>
                                <a:ea typeface="黑体" panose="02010609060101010101" pitchFamily="49" charset="-122"/>
                                <a:cs typeface="Times New Roman" panose="02020603050405020304" pitchFamily="18" charset="0"/>
                              </a:rPr>
                              <m:t>𝒎</m:t>
                            </m:r>
                          </m:sub>
                        </m:sSub>
                        <m:r>
                          <a:rPr lang="en-US" altLang="zh-CN" sz="2400" b="1" i="1">
                            <a:effectLst/>
                            <a:latin typeface="Cambria Math" panose="02040503050406030204" pitchFamily="18" charset="0"/>
                            <a:ea typeface="黑体" panose="02010609060101010101" pitchFamily="49" charset="-122"/>
                            <a:cs typeface="Times New Roman" panose="02020603050405020304" pitchFamily="18" charset="0"/>
                          </a:rPr>
                          <m:t>(</m:t>
                        </m:r>
                        <m:bar>
                          <m:barPr>
                            <m:pos m:val="top"/>
                            <m:ctrlPr>
                              <a:rPr lang="zh-CN" altLang="zh-CN" sz="2400" b="1" i="1">
                                <a:effectLst/>
                                <a:latin typeface="Cambria Math" panose="02040503050406030204" pitchFamily="18" charset="0"/>
                                <a:ea typeface="Cambria Math" panose="02040503050406030204" pitchFamily="18" charset="0"/>
                              </a:rPr>
                            </m:ctrlPr>
                          </m:barPr>
                          <m:e>
                            <m:r>
                              <a:rPr lang="en-US" altLang="zh-CN" sz="2400" b="1" i="1">
                                <a:effectLst/>
                                <a:latin typeface="Cambria Math" panose="02040503050406030204" pitchFamily="18" charset="0"/>
                                <a:ea typeface="黑体" panose="02010609060101010101" pitchFamily="49" charset="-122"/>
                                <a:cs typeface="Times New Roman" panose="02020603050405020304" pitchFamily="18" charset="0"/>
                              </a:rPr>
                              <m:t>𝑺</m:t>
                            </m:r>
                          </m:e>
                        </m:bar>
                        <m:r>
                          <a:rPr lang="en-US" altLang="zh-CN" sz="2400" b="1" i="1">
                            <a:effectLst/>
                            <a:latin typeface="Cambria Math" panose="02040503050406030204" pitchFamily="18" charset="0"/>
                            <a:ea typeface="黑体" panose="02010609060101010101" pitchFamily="49" charset="-122"/>
                            <a:cs typeface="Times New Roman" panose="02020603050405020304" pitchFamily="18" charset="0"/>
                          </a:rPr>
                          <m:t>))</m:t>
                        </m:r>
                      </m:den>
                    </m:f>
                    <m:r>
                      <a:rPr lang="en-US" altLang="zh-CN" sz="2400" b="1" i="1">
                        <a:effectLst/>
                        <a:latin typeface="Cambria Math" panose="02040503050406030204" pitchFamily="18" charset="0"/>
                        <a:ea typeface="黑体" panose="02010609060101010101" pitchFamily="49" charset="-122"/>
                        <a:cs typeface="Times New Roman" panose="02020603050405020304" pitchFamily="18" charset="0"/>
                      </a:rPr>
                      <m:t>]</m:t>
                    </m:r>
                  </m:oMath>
                </a14:m>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的解释：</a:t>
                </a:r>
                <a:endPar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00000"/>
                  </a:lnSpc>
                  <a:spcBef>
                    <a:spcPts val="0"/>
                  </a:spcBef>
                </a:pPr>
                <a14:m>
                  <m:oMath xmlns:m="http://schemas.openxmlformats.org/officeDocument/2006/math">
                    <m:sSub>
                      <m:sSubPr>
                        <m:ctrlPr>
                          <a:rPr lang="zh-CN" altLang="zh-CN" sz="2400" b="1" i="1">
                            <a:latin typeface="Cambria Math" panose="02040503050406030204" pitchFamily="18" charset="0"/>
                          </a:rPr>
                        </m:ctrlPr>
                      </m:sSubPr>
                      <m:e>
                        <m:r>
                          <a:rPr lang="en-US" altLang="zh-CN" sz="2400" b="1" i="1">
                            <a:latin typeface="Cambria Math" panose="02040503050406030204" pitchFamily="18" charset="0"/>
                          </a:rPr>
                          <m:t>𝝁</m:t>
                        </m:r>
                      </m:e>
                      <m:sub>
                        <m:r>
                          <a:rPr lang="en-US" altLang="zh-CN" sz="2400" b="1" i="1">
                            <a:latin typeface="Cambria Math" panose="02040503050406030204" pitchFamily="18" charset="0"/>
                          </a:rPr>
                          <m:t>𝒎</m:t>
                        </m:r>
                      </m:sub>
                    </m:sSub>
                    <m:r>
                      <a:rPr lang="en-US" altLang="zh-CN" sz="2400" b="1" i="1">
                        <a:latin typeface="Cambria Math" panose="02040503050406030204" pitchFamily="18" charset="0"/>
                      </a:rPr>
                      <m:t>(</m:t>
                    </m:r>
                    <m:sSub>
                      <m:sSubPr>
                        <m:ctrlPr>
                          <a:rPr lang="zh-CN" altLang="zh-CN" sz="2400" b="1" i="1">
                            <a:latin typeface="Cambria Math" panose="02040503050406030204" pitchFamily="18" charset="0"/>
                          </a:rPr>
                        </m:ctrlPr>
                      </m:sSubPr>
                      <m:e>
                        <m:r>
                          <a:rPr lang="en-US" altLang="zh-CN" sz="2400" b="1" i="1">
                            <a:latin typeface="Cambria Math" panose="02040503050406030204" pitchFamily="18" charset="0"/>
                          </a:rPr>
                          <m:t>𝒔</m:t>
                        </m:r>
                      </m:e>
                      <m:sub>
                        <m:r>
                          <a:rPr lang="en-US" altLang="zh-CN" sz="2400" b="1" i="1">
                            <a:latin typeface="Cambria Math" panose="02040503050406030204" pitchFamily="18" charset="0"/>
                          </a:rPr>
                          <m:t>𝒌</m:t>
                        </m:r>
                      </m:sub>
                    </m:sSub>
                    <m:r>
                      <a:rPr lang="en-US" altLang="zh-CN" sz="2400" b="1" i="1">
                        <a:latin typeface="Cambria Math" panose="02040503050406030204" pitchFamily="18" charset="0"/>
                      </a:rPr>
                      <m:t>)</m:t>
                    </m:r>
                  </m:oMath>
                </a14:m>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令</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表示对命题“某对象是属于第 </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k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类的”之的信任，</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 1, 2, … , n</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a:t>
                </a:r>
                <a14:m>
                  <m:oMath xmlns:m="http://schemas.openxmlformats.org/officeDocument/2006/math">
                    <m:sSub>
                      <m:sSubPr>
                        <m:ctrlPr>
                          <a:rPr lang="zh-CN" altLang="zh-CN" sz="2400" b="1" i="1">
                            <a:latin typeface="Cambria Math" panose="02040503050406030204" pitchFamily="18" charset="0"/>
                          </a:rPr>
                        </m:ctrlPr>
                      </m:sSubPr>
                      <m:e>
                        <m:r>
                          <a:rPr lang="en-US" altLang="zh-CN" sz="2400" b="1" i="1">
                            <a:latin typeface="Cambria Math" panose="02040503050406030204" pitchFamily="18" charset="0"/>
                          </a:rPr>
                          <m:t>𝝁</m:t>
                        </m:r>
                      </m:e>
                      <m:sub>
                        <m:r>
                          <a:rPr lang="en-US" altLang="zh-CN" sz="2400" b="1" i="1">
                            <a:latin typeface="Cambria Math" panose="02040503050406030204" pitchFamily="18" charset="0"/>
                          </a:rPr>
                          <m:t>𝒎</m:t>
                        </m:r>
                      </m:sub>
                    </m:sSub>
                    <m:r>
                      <a:rPr lang="en-US" altLang="zh-CN" sz="2400" b="1" i="1">
                        <a:latin typeface="Cambria Math" panose="02040503050406030204" pitchFamily="18" charset="0"/>
                      </a:rPr>
                      <m:t>(</m:t>
                    </m:r>
                    <m:bar>
                      <m:barPr>
                        <m:pos m:val="top"/>
                        <m:ctrlPr>
                          <a:rPr lang="zh-CN" altLang="zh-CN" sz="2400" b="1" i="1">
                            <a:latin typeface="Cambria Math" panose="02040503050406030204" pitchFamily="18" charset="0"/>
                          </a:rPr>
                        </m:ctrlPr>
                      </m:barPr>
                      <m:e>
                        <m:r>
                          <a:rPr lang="en-US" altLang="zh-CN" sz="2400" b="1" i="1">
                            <a:latin typeface="Cambria Math" panose="02040503050406030204" pitchFamily="18" charset="0"/>
                          </a:rPr>
                          <m:t>𝑺</m:t>
                        </m:r>
                      </m:e>
                    </m:bar>
                    <m:r>
                      <a:rPr lang="en-US" altLang="zh-CN" sz="2400" b="1" i="1">
                        <a:latin typeface="Cambria Math" panose="02040503050406030204" pitchFamily="18" charset="0"/>
                      </a:rPr>
                      <m:t>)</m:t>
                    </m:r>
                  </m:oMath>
                </a14:m>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表示对“某对象应属于哪一类未表示意见”；</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m </a:t>
                </a:r>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表示第</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 m</a:t>
                </a:r>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个专家的观点</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既然</a:t>
                </a:r>
                <a14:m>
                  <m:oMath xmlns:m="http://schemas.openxmlformats.org/officeDocument/2006/math">
                    <m:sSub>
                      <m:sSubPr>
                        <m:ctrlPr>
                          <a:rPr lang="zh-CN" altLang="zh-CN" sz="2400" b="1" i="1">
                            <a:latin typeface="Cambria Math" panose="02040503050406030204" pitchFamily="18" charset="0"/>
                          </a:rPr>
                        </m:ctrlPr>
                      </m:sSubPr>
                      <m:e>
                        <m:r>
                          <a:rPr lang="en-US" altLang="zh-CN" sz="2400" b="1" i="1">
                            <a:latin typeface="Cambria Math" panose="02040503050406030204" pitchFamily="18" charset="0"/>
                          </a:rPr>
                          <m:t>𝝁</m:t>
                        </m:r>
                      </m:e>
                      <m:sub>
                        <m:r>
                          <a:rPr lang="en-US" altLang="zh-CN" sz="2400" b="1" i="1">
                            <a:latin typeface="Cambria Math" panose="02040503050406030204" pitchFamily="18" charset="0"/>
                          </a:rPr>
                          <m:t>𝒎</m:t>
                        </m:r>
                      </m:sub>
                    </m:sSub>
                    <m:r>
                      <a:rPr lang="en-US" altLang="zh-CN" sz="2400" b="1" i="1">
                        <a:latin typeface="Cambria Math" panose="02040503050406030204" pitchFamily="18" charset="0"/>
                      </a:rPr>
                      <m:t>(</m:t>
                    </m:r>
                    <m:bar>
                      <m:barPr>
                        <m:pos m:val="top"/>
                        <m:ctrlPr>
                          <a:rPr lang="zh-CN" altLang="zh-CN" sz="2400" b="1" i="1">
                            <a:latin typeface="Cambria Math" panose="02040503050406030204" pitchFamily="18" charset="0"/>
                          </a:rPr>
                        </m:ctrlPr>
                      </m:barPr>
                      <m:e>
                        <m:r>
                          <a:rPr lang="en-US" altLang="zh-CN" sz="2400" b="1" i="1">
                            <a:latin typeface="Cambria Math" panose="02040503050406030204" pitchFamily="18" charset="0"/>
                          </a:rPr>
                          <m:t>𝑺</m:t>
                        </m:r>
                      </m:e>
                    </m:bar>
                    <m:r>
                      <a:rPr lang="en-US" altLang="zh-CN" sz="2400" b="1" i="1">
                        <a:latin typeface="Cambria Math" panose="02040503050406030204" pitchFamily="18" charset="0"/>
                      </a:rPr>
                      <m:t>)</m:t>
                    </m:r>
                  </m:oMath>
                </a14:m>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是未表达意见的部分，自然想从</a:t>
                </a:r>
                <a14:m>
                  <m:oMath xmlns:m="http://schemas.openxmlformats.org/officeDocument/2006/math">
                    <m:sSub>
                      <m:sSubPr>
                        <m:ctrlPr>
                          <a:rPr lang="zh-CN" altLang="zh-CN" sz="2400" b="1" i="1">
                            <a:latin typeface="Cambria Math" panose="02040503050406030204" pitchFamily="18" charset="0"/>
                          </a:rPr>
                        </m:ctrlPr>
                      </m:sSubPr>
                      <m:e>
                        <m:r>
                          <a:rPr lang="en-US" altLang="zh-CN" sz="2400" b="1" i="1">
                            <a:latin typeface="Cambria Math" panose="02040503050406030204" pitchFamily="18" charset="0"/>
                          </a:rPr>
                          <m:t>𝝁</m:t>
                        </m:r>
                      </m:e>
                      <m:sub>
                        <m:r>
                          <a:rPr lang="en-US" altLang="zh-CN" sz="2400" b="1" i="1">
                            <a:latin typeface="Cambria Math" panose="02040503050406030204" pitchFamily="18" charset="0"/>
                          </a:rPr>
                          <m:t>𝒎</m:t>
                        </m:r>
                      </m:sub>
                    </m:sSub>
                    <m:r>
                      <a:rPr lang="en-US" altLang="zh-CN" sz="2400" b="1" i="1">
                        <a:latin typeface="Cambria Math" panose="02040503050406030204" pitchFamily="18" charset="0"/>
                      </a:rPr>
                      <m:t>(</m:t>
                    </m:r>
                    <m:bar>
                      <m:barPr>
                        <m:pos m:val="top"/>
                        <m:ctrlPr>
                          <a:rPr lang="zh-CN" altLang="zh-CN" sz="2400" b="1" i="1">
                            <a:latin typeface="Cambria Math" panose="02040503050406030204" pitchFamily="18" charset="0"/>
                          </a:rPr>
                        </m:ctrlPr>
                      </m:barPr>
                      <m:e>
                        <m:r>
                          <a:rPr lang="en-US" altLang="zh-CN" sz="2400" b="1" i="1">
                            <a:latin typeface="Cambria Math" panose="02040503050406030204" pitchFamily="18" charset="0"/>
                          </a:rPr>
                          <m:t>𝑺</m:t>
                        </m:r>
                      </m:e>
                    </m:bar>
                    <m:r>
                      <a:rPr lang="en-US" altLang="zh-CN" sz="2400" b="1" i="1">
                        <a:latin typeface="Cambria Math" panose="02040503050406030204" pitchFamily="18" charset="0"/>
                      </a:rPr>
                      <m:t>)</m:t>
                    </m:r>
                  </m:oMath>
                </a14:m>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中分出一部分，</a:t>
                </a:r>
                <a14:m>
                  <m:oMath xmlns:m="http://schemas.openxmlformats.org/officeDocument/2006/math">
                    <m:sSub>
                      <m:sSubPr>
                        <m:ctrlPr>
                          <a:rPr lang="zh-CN" altLang="zh-CN" sz="2400" b="1" i="1">
                            <a:latin typeface="Cambria Math" panose="02040503050406030204" pitchFamily="18" charset="0"/>
                          </a:rPr>
                        </m:ctrlPr>
                      </m:sSubPr>
                      <m:e>
                        <m:r>
                          <a:rPr lang="en-US" altLang="zh-CN" sz="2400" b="1" i="1">
                            <a:latin typeface="Cambria Math" panose="02040503050406030204" pitchFamily="18" charset="0"/>
                          </a:rPr>
                          <m:t>𝝁</m:t>
                        </m:r>
                      </m:e>
                      <m:sub>
                        <m:r>
                          <a:rPr lang="en-US" altLang="zh-CN" sz="2400" b="1" i="1">
                            <a:latin typeface="Cambria Math" panose="02040503050406030204" pitchFamily="18" charset="0"/>
                          </a:rPr>
                          <m:t>𝒎</m:t>
                        </m:r>
                      </m:sub>
                    </m:sSub>
                    <m:r>
                      <a:rPr lang="en-US" altLang="zh-CN" sz="2400" b="1" i="1">
                        <a:latin typeface="Cambria Math" panose="02040503050406030204" pitchFamily="18" charset="0"/>
                      </a:rPr>
                      <m:t>(</m:t>
                    </m:r>
                    <m:bar>
                      <m:barPr>
                        <m:pos m:val="top"/>
                        <m:ctrlPr>
                          <a:rPr lang="zh-CN" altLang="zh-CN" sz="2400" b="1" i="1">
                            <a:latin typeface="Cambria Math" panose="02040503050406030204" pitchFamily="18" charset="0"/>
                          </a:rPr>
                        </m:ctrlPr>
                      </m:barPr>
                      <m:e>
                        <m:r>
                          <a:rPr lang="en-US" altLang="zh-CN" sz="2400" b="1" i="1">
                            <a:latin typeface="Cambria Math" panose="02040503050406030204" pitchFamily="18" charset="0"/>
                          </a:rPr>
                          <m:t>𝑺</m:t>
                        </m:r>
                      </m:e>
                    </m:bar>
                    <m:r>
                      <a:rPr lang="en-US" altLang="zh-CN" sz="2400" b="1" i="1">
                        <a:latin typeface="Cambria Math" panose="02040503050406030204" pitchFamily="18" charset="0"/>
                      </a:rPr>
                      <m:t>)×[</m:t>
                    </m:r>
                    <m:f>
                      <m:fPr>
                        <m:type m:val="lin"/>
                        <m:ctrlPr>
                          <a:rPr lang="zh-CN" altLang="zh-CN" sz="2400" b="1" i="1">
                            <a:latin typeface="Cambria Math" panose="02040503050406030204" pitchFamily="18" charset="0"/>
                          </a:rPr>
                        </m:ctrlPr>
                      </m:fPr>
                      <m:num>
                        <m:sSub>
                          <m:sSubPr>
                            <m:ctrlPr>
                              <a:rPr lang="zh-CN" altLang="zh-CN" sz="2400" b="1" i="1">
                                <a:latin typeface="Cambria Math" panose="02040503050406030204" pitchFamily="18" charset="0"/>
                              </a:rPr>
                            </m:ctrlPr>
                          </m:sSubPr>
                          <m:e>
                            <m:r>
                              <a:rPr lang="en-US" altLang="zh-CN" sz="2400" b="1" i="1">
                                <a:latin typeface="Cambria Math" panose="02040503050406030204" pitchFamily="18" charset="0"/>
                              </a:rPr>
                              <m:t>𝝁</m:t>
                            </m:r>
                          </m:e>
                          <m:sub>
                            <m:r>
                              <a:rPr lang="en-US" altLang="zh-CN" sz="2400" b="1" i="1">
                                <a:latin typeface="Cambria Math" panose="02040503050406030204" pitchFamily="18" charset="0"/>
                              </a:rPr>
                              <m:t>𝒎</m:t>
                            </m:r>
                          </m:sub>
                        </m:sSub>
                        <m:r>
                          <a:rPr lang="en-US" altLang="zh-CN" sz="2400" b="1" i="1">
                            <a:latin typeface="Cambria Math" panose="02040503050406030204" pitchFamily="18" charset="0"/>
                          </a:rPr>
                          <m:t>(</m:t>
                        </m:r>
                        <m:sSub>
                          <m:sSubPr>
                            <m:ctrlPr>
                              <a:rPr lang="zh-CN" altLang="zh-CN" sz="2400" b="1" i="1">
                                <a:latin typeface="Cambria Math" panose="02040503050406030204" pitchFamily="18" charset="0"/>
                              </a:rPr>
                            </m:ctrlPr>
                          </m:sSubPr>
                          <m:e>
                            <m:r>
                              <a:rPr lang="en-US" altLang="zh-CN" sz="2400" b="1" i="1">
                                <a:latin typeface="Cambria Math" panose="02040503050406030204" pitchFamily="18" charset="0"/>
                              </a:rPr>
                              <m:t>𝒔</m:t>
                            </m:r>
                          </m:e>
                          <m:sub>
                            <m:r>
                              <a:rPr lang="en-US" altLang="zh-CN" sz="2400" b="1" i="1">
                                <a:latin typeface="Cambria Math" panose="02040503050406030204" pitchFamily="18" charset="0"/>
                              </a:rPr>
                              <m:t>𝒌</m:t>
                            </m:r>
                          </m:sub>
                        </m:sSub>
                        <m:r>
                          <a:rPr lang="en-US" altLang="zh-CN" sz="2400" b="1" i="1">
                            <a:latin typeface="Cambria Math" panose="02040503050406030204" pitchFamily="18" charset="0"/>
                          </a:rPr>
                          <m:t>)</m:t>
                        </m:r>
                      </m:num>
                      <m:den>
                        <m:r>
                          <a:rPr lang="en-US" altLang="zh-CN" sz="2400" b="1" i="1">
                            <a:latin typeface="Cambria Math" panose="02040503050406030204" pitchFamily="18" charset="0"/>
                          </a:rPr>
                          <m:t>(</m:t>
                        </m:r>
                        <m:r>
                          <a:rPr lang="en-US" altLang="zh-CN" sz="2400" b="1" i="1">
                            <a:latin typeface="Cambria Math" panose="02040503050406030204" pitchFamily="18" charset="0"/>
                          </a:rPr>
                          <m:t>𝟏</m:t>
                        </m:r>
                        <m:r>
                          <a:rPr lang="en-US" altLang="zh-CN" sz="2400" b="1" i="1">
                            <a:latin typeface="Cambria Math" panose="02040503050406030204" pitchFamily="18" charset="0"/>
                          </a:rPr>
                          <m:t>−</m:t>
                        </m:r>
                        <m:sSub>
                          <m:sSubPr>
                            <m:ctrlPr>
                              <a:rPr lang="zh-CN" altLang="zh-CN" sz="2400" b="1" i="1">
                                <a:latin typeface="Cambria Math" panose="02040503050406030204" pitchFamily="18" charset="0"/>
                              </a:rPr>
                            </m:ctrlPr>
                          </m:sSubPr>
                          <m:e>
                            <m:r>
                              <a:rPr lang="en-US" altLang="zh-CN" sz="2400" b="1" i="1">
                                <a:latin typeface="Cambria Math" panose="02040503050406030204" pitchFamily="18" charset="0"/>
                              </a:rPr>
                              <m:t>𝝁</m:t>
                            </m:r>
                          </m:e>
                          <m:sub>
                            <m:r>
                              <a:rPr lang="en-US" altLang="zh-CN" sz="2400" b="1" i="1">
                                <a:latin typeface="Cambria Math" panose="02040503050406030204" pitchFamily="18" charset="0"/>
                              </a:rPr>
                              <m:t>𝒎</m:t>
                            </m:r>
                          </m:sub>
                        </m:sSub>
                        <m:r>
                          <a:rPr lang="en-US" altLang="zh-CN" sz="2400" b="1" i="1">
                            <a:latin typeface="Cambria Math" panose="02040503050406030204" pitchFamily="18" charset="0"/>
                          </a:rPr>
                          <m:t>(</m:t>
                        </m:r>
                        <m:bar>
                          <m:barPr>
                            <m:pos m:val="top"/>
                            <m:ctrlPr>
                              <a:rPr lang="zh-CN" altLang="zh-CN" sz="2400" b="1" i="1">
                                <a:latin typeface="Cambria Math" panose="02040503050406030204" pitchFamily="18" charset="0"/>
                              </a:rPr>
                            </m:ctrlPr>
                          </m:barPr>
                          <m:e>
                            <m:r>
                              <a:rPr lang="en-US" altLang="zh-CN" sz="2400" b="1" i="1">
                                <a:latin typeface="Cambria Math" panose="02040503050406030204" pitchFamily="18" charset="0"/>
                              </a:rPr>
                              <m:t>𝑺</m:t>
                            </m:r>
                          </m:e>
                        </m:bar>
                        <m:r>
                          <a:rPr lang="en-US" altLang="zh-CN" sz="2400" b="1" i="1">
                            <a:latin typeface="Cambria Math" panose="02040503050406030204" pitchFamily="18" charset="0"/>
                          </a:rPr>
                          <m:t>))</m:t>
                        </m:r>
                      </m:den>
                    </m:f>
                    <m:r>
                      <a:rPr lang="en-US" altLang="zh-CN" sz="2400" b="1" i="1">
                        <a:latin typeface="Cambria Math" panose="02040503050406030204" pitchFamily="18" charset="0"/>
                      </a:rPr>
                      <m:t>]</m:t>
                    </m:r>
                  </m:oMath>
                </a14:m>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 ，作为对</a:t>
                </a:r>
                <a:r>
                  <a:rPr lang="zh-CN" altLang="zh-CN" sz="2400" b="1" i="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“某对象是属于第 </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类的”之命题的信任的增加部分，其中 </a:t>
                </a:r>
                <a14:m>
                  <m:oMath xmlns:m="http://schemas.openxmlformats.org/officeDocument/2006/math">
                    <m:f>
                      <m:fPr>
                        <m:type m:val="lin"/>
                        <m:ctrlPr>
                          <a:rPr lang="zh-CN" altLang="zh-CN" sz="2400" b="1" i="1">
                            <a:latin typeface="Cambria Math" panose="02040503050406030204" pitchFamily="18" charset="0"/>
                          </a:rPr>
                        </m:ctrlPr>
                      </m:fPr>
                      <m:num>
                        <m:sSub>
                          <m:sSubPr>
                            <m:ctrlPr>
                              <a:rPr lang="zh-CN" altLang="zh-CN" sz="2400" b="1" i="1">
                                <a:latin typeface="Cambria Math" panose="02040503050406030204" pitchFamily="18" charset="0"/>
                              </a:rPr>
                            </m:ctrlPr>
                          </m:sSubPr>
                          <m:e>
                            <m:r>
                              <a:rPr lang="en-US" altLang="zh-CN" sz="2400" b="1" i="1">
                                <a:latin typeface="Cambria Math" panose="02040503050406030204" pitchFamily="18" charset="0"/>
                              </a:rPr>
                              <m:t>𝝁</m:t>
                            </m:r>
                          </m:e>
                          <m:sub>
                            <m:r>
                              <a:rPr lang="en-US" altLang="zh-CN" sz="2400" b="1" i="1">
                                <a:latin typeface="Cambria Math" panose="02040503050406030204" pitchFamily="18" charset="0"/>
                              </a:rPr>
                              <m:t>𝒎</m:t>
                            </m:r>
                          </m:sub>
                        </m:sSub>
                        <m:r>
                          <a:rPr lang="en-US" altLang="zh-CN" sz="2400" b="1" i="1">
                            <a:latin typeface="Cambria Math" panose="02040503050406030204" pitchFamily="18" charset="0"/>
                          </a:rPr>
                          <m:t>(</m:t>
                        </m:r>
                        <m:sSub>
                          <m:sSubPr>
                            <m:ctrlPr>
                              <a:rPr lang="zh-CN" altLang="zh-CN" sz="2400" b="1" i="1">
                                <a:latin typeface="Cambria Math" panose="02040503050406030204" pitchFamily="18" charset="0"/>
                              </a:rPr>
                            </m:ctrlPr>
                          </m:sSubPr>
                          <m:e>
                            <m:r>
                              <a:rPr lang="en-US" altLang="zh-CN" sz="2400" b="1" i="1">
                                <a:latin typeface="Cambria Math" panose="02040503050406030204" pitchFamily="18" charset="0"/>
                              </a:rPr>
                              <m:t>𝒔</m:t>
                            </m:r>
                          </m:e>
                          <m:sub>
                            <m:r>
                              <a:rPr lang="en-US" altLang="zh-CN" sz="2400" b="1" i="1">
                                <a:latin typeface="Cambria Math" panose="02040503050406030204" pitchFamily="18" charset="0"/>
                              </a:rPr>
                              <m:t>𝒌</m:t>
                            </m:r>
                          </m:sub>
                        </m:sSub>
                        <m:r>
                          <a:rPr lang="en-US" altLang="zh-CN" sz="2400" b="1" i="1">
                            <a:latin typeface="Cambria Math" panose="02040503050406030204" pitchFamily="18" charset="0"/>
                          </a:rPr>
                          <m:t>)</m:t>
                        </m:r>
                      </m:num>
                      <m:den>
                        <m:r>
                          <a:rPr lang="en-US" altLang="zh-CN" sz="2400" b="1" i="1">
                            <a:latin typeface="Cambria Math" panose="02040503050406030204" pitchFamily="18" charset="0"/>
                          </a:rPr>
                          <m:t>(</m:t>
                        </m:r>
                        <m:r>
                          <a:rPr lang="en-US" altLang="zh-CN" sz="2400" b="1" i="1">
                            <a:latin typeface="Cambria Math" panose="02040503050406030204" pitchFamily="18" charset="0"/>
                          </a:rPr>
                          <m:t>𝟏</m:t>
                        </m:r>
                        <m:r>
                          <a:rPr lang="en-US" altLang="zh-CN" sz="2400" b="1" i="1">
                            <a:latin typeface="Cambria Math" panose="02040503050406030204" pitchFamily="18" charset="0"/>
                          </a:rPr>
                          <m:t>−</m:t>
                        </m:r>
                        <m:sSub>
                          <m:sSubPr>
                            <m:ctrlPr>
                              <a:rPr lang="zh-CN" altLang="zh-CN" sz="2400" b="1" i="1">
                                <a:latin typeface="Cambria Math" panose="02040503050406030204" pitchFamily="18" charset="0"/>
                              </a:rPr>
                            </m:ctrlPr>
                          </m:sSubPr>
                          <m:e>
                            <m:r>
                              <a:rPr lang="en-US" altLang="zh-CN" sz="2400" b="1" i="1">
                                <a:latin typeface="Cambria Math" panose="02040503050406030204" pitchFamily="18" charset="0"/>
                              </a:rPr>
                              <m:t>𝝁</m:t>
                            </m:r>
                          </m:e>
                          <m:sub>
                            <m:r>
                              <a:rPr lang="en-US" altLang="zh-CN" sz="2400" b="1" i="1">
                                <a:latin typeface="Cambria Math" panose="02040503050406030204" pitchFamily="18" charset="0"/>
                              </a:rPr>
                              <m:t>𝒎</m:t>
                            </m:r>
                          </m:sub>
                        </m:sSub>
                        <m:r>
                          <a:rPr lang="en-US" altLang="zh-CN" sz="2400" b="1" i="1">
                            <a:latin typeface="Cambria Math" panose="02040503050406030204" pitchFamily="18" charset="0"/>
                          </a:rPr>
                          <m:t>(</m:t>
                        </m:r>
                        <m:bar>
                          <m:barPr>
                            <m:pos m:val="top"/>
                            <m:ctrlPr>
                              <a:rPr lang="zh-CN" altLang="zh-CN" sz="2400" b="1" i="1">
                                <a:latin typeface="Cambria Math" panose="02040503050406030204" pitchFamily="18" charset="0"/>
                              </a:rPr>
                            </m:ctrlPr>
                          </m:barPr>
                          <m:e>
                            <m:r>
                              <a:rPr lang="en-US" altLang="zh-CN" sz="2400" b="1" i="1">
                                <a:latin typeface="Cambria Math" panose="02040503050406030204" pitchFamily="18" charset="0"/>
                              </a:rPr>
                              <m:t>𝑺</m:t>
                            </m:r>
                          </m:e>
                        </m:bar>
                        <m:r>
                          <a:rPr lang="en-US" altLang="zh-CN" sz="2400" b="1" i="1">
                            <a:latin typeface="Cambria Math" panose="02040503050406030204" pitchFamily="18" charset="0"/>
                          </a:rPr>
                          <m:t>))</m:t>
                        </m:r>
                      </m:den>
                    </m:f>
                  </m:oMath>
                </a14:m>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是分出的比例。由此可知，</a:t>
                </a:r>
                <a14:m>
                  <m:oMath xmlns:m="http://schemas.openxmlformats.org/officeDocument/2006/math">
                    <m:sSub>
                      <m:sSubPr>
                        <m:ctrlPr>
                          <a:rPr lang="zh-CN" altLang="zh-CN" sz="2400" b="1" i="1">
                            <a:latin typeface="Cambria Math" panose="02040503050406030204" pitchFamily="18" charset="0"/>
                          </a:rPr>
                        </m:ctrlPr>
                      </m:sSubPr>
                      <m:e>
                        <m:r>
                          <a:rPr lang="en-US" altLang="zh-CN" sz="2400" b="1" i="1">
                            <a:latin typeface="Cambria Math" panose="02040503050406030204" pitchFamily="18" charset="0"/>
                          </a:rPr>
                          <m:t>𝝁</m:t>
                        </m:r>
                      </m:e>
                      <m:sub>
                        <m:r>
                          <a:rPr lang="en-US" altLang="zh-CN" sz="2400" b="1" i="1">
                            <a:latin typeface="Cambria Math" panose="02040503050406030204" pitchFamily="18" charset="0"/>
                          </a:rPr>
                          <m:t>𝒎</m:t>
                        </m:r>
                      </m:sub>
                    </m:sSub>
                    <m:r>
                      <a:rPr lang="en-US" altLang="zh-CN" sz="2400" b="1" i="1">
                        <a:latin typeface="Cambria Math" panose="02040503050406030204" pitchFamily="18" charset="0"/>
                      </a:rPr>
                      <m:t>(</m:t>
                    </m:r>
                    <m:sSub>
                      <m:sSubPr>
                        <m:ctrlPr>
                          <a:rPr lang="zh-CN" altLang="zh-CN" sz="2400" b="1" i="1">
                            <a:latin typeface="Cambria Math" panose="02040503050406030204" pitchFamily="18" charset="0"/>
                          </a:rPr>
                        </m:ctrlPr>
                      </m:sSubPr>
                      <m:e>
                        <m:r>
                          <a:rPr lang="en-US" altLang="zh-CN" sz="2400" b="1" i="1">
                            <a:latin typeface="Cambria Math" panose="02040503050406030204" pitchFamily="18" charset="0"/>
                          </a:rPr>
                          <m:t>𝒔</m:t>
                        </m:r>
                      </m:e>
                      <m:sub>
                        <m:r>
                          <a:rPr lang="en-US" altLang="zh-CN" sz="2400" b="1" i="1">
                            <a:latin typeface="Cambria Math" panose="02040503050406030204" pitchFamily="18" charset="0"/>
                          </a:rPr>
                          <m:t>𝒌</m:t>
                        </m:r>
                      </m:sub>
                    </m:sSub>
                    <m:r>
                      <a:rPr lang="en-US" altLang="zh-CN" sz="2400" b="1" i="1">
                        <a:latin typeface="Cambria Math" panose="02040503050406030204" pitchFamily="18" charset="0"/>
                      </a:rPr>
                      <m:t>)</m:t>
                    </m:r>
                  </m:oMath>
                </a14:m>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是对“某对象是属于第 </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类的”之命题为真的最小信任，</a:t>
                </a:r>
                <a14:m>
                  <m:oMath xmlns:m="http://schemas.openxmlformats.org/officeDocument/2006/math">
                    <m:sSub>
                      <m:sSubPr>
                        <m:ctrlPr>
                          <a:rPr lang="zh-CN" altLang="zh-CN" sz="2400" b="1" i="1">
                            <a:latin typeface="Cambria Math" panose="02040503050406030204" pitchFamily="18" charset="0"/>
                          </a:rPr>
                        </m:ctrlPr>
                      </m:sSubPr>
                      <m:e>
                        <m:r>
                          <a:rPr lang="en-US" altLang="zh-CN" sz="2400" b="1" i="1">
                            <a:latin typeface="Cambria Math" panose="02040503050406030204" pitchFamily="18" charset="0"/>
                          </a:rPr>
                          <m:t>𝝁</m:t>
                        </m:r>
                      </m:e>
                      <m:sub>
                        <m:r>
                          <a:rPr lang="en-US" altLang="zh-CN" sz="2400" b="1" i="1">
                            <a:latin typeface="Cambria Math" panose="02040503050406030204" pitchFamily="18" charset="0"/>
                          </a:rPr>
                          <m:t>𝒎</m:t>
                        </m:r>
                      </m:sub>
                    </m:sSub>
                    <m:r>
                      <a:rPr lang="en-US" altLang="zh-CN" sz="2400" b="1" i="1">
                        <a:latin typeface="Cambria Math" panose="02040503050406030204" pitchFamily="18" charset="0"/>
                      </a:rPr>
                      <m:t>(</m:t>
                    </m:r>
                    <m:sSub>
                      <m:sSubPr>
                        <m:ctrlPr>
                          <a:rPr lang="zh-CN" altLang="zh-CN" sz="2400" b="1" i="1">
                            <a:latin typeface="Cambria Math" panose="02040503050406030204" pitchFamily="18" charset="0"/>
                          </a:rPr>
                        </m:ctrlPr>
                      </m:sSubPr>
                      <m:e>
                        <m:r>
                          <a:rPr lang="en-US" altLang="zh-CN" sz="2400" b="1" i="1">
                            <a:latin typeface="Cambria Math" panose="02040503050406030204" pitchFamily="18" charset="0"/>
                          </a:rPr>
                          <m:t>𝒔</m:t>
                        </m:r>
                      </m:e>
                      <m:sub>
                        <m:r>
                          <a:rPr lang="en-US" altLang="zh-CN" sz="2400" b="1" i="1">
                            <a:latin typeface="Cambria Math" panose="02040503050406030204" pitchFamily="18" charset="0"/>
                          </a:rPr>
                          <m:t>𝒌</m:t>
                        </m:r>
                      </m:sub>
                    </m:sSub>
                    <m:r>
                      <a:rPr lang="en-US" altLang="zh-CN" sz="2400" b="1" i="1">
                        <a:latin typeface="Cambria Math" panose="02040503050406030204" pitchFamily="18" charset="0"/>
                      </a:rPr>
                      <m:t>) +</m:t>
                    </m:r>
                    <m:sSub>
                      <m:sSubPr>
                        <m:ctrlPr>
                          <a:rPr lang="zh-CN" altLang="zh-CN" sz="2400" b="1" i="1">
                            <a:latin typeface="Cambria Math" panose="02040503050406030204" pitchFamily="18" charset="0"/>
                          </a:rPr>
                        </m:ctrlPr>
                      </m:sSubPr>
                      <m:e>
                        <m:r>
                          <a:rPr lang="en-US" altLang="zh-CN" sz="2400" b="1" i="1">
                            <a:latin typeface="Cambria Math" panose="02040503050406030204" pitchFamily="18" charset="0"/>
                          </a:rPr>
                          <m:t>𝝁</m:t>
                        </m:r>
                      </m:e>
                      <m:sub>
                        <m:r>
                          <a:rPr lang="en-US" altLang="zh-CN" sz="2400" b="1" i="1">
                            <a:latin typeface="Cambria Math" panose="02040503050406030204" pitchFamily="18" charset="0"/>
                          </a:rPr>
                          <m:t>𝒎</m:t>
                        </m:r>
                      </m:sub>
                    </m:sSub>
                    <m:r>
                      <a:rPr lang="en-US" altLang="zh-CN" sz="2400" b="1" i="1">
                        <a:latin typeface="Cambria Math" panose="02040503050406030204" pitchFamily="18" charset="0"/>
                      </a:rPr>
                      <m:t>(</m:t>
                    </m:r>
                    <m:bar>
                      <m:barPr>
                        <m:pos m:val="top"/>
                        <m:ctrlPr>
                          <a:rPr lang="zh-CN" altLang="zh-CN" sz="2400" b="1" i="1">
                            <a:latin typeface="Cambria Math" panose="02040503050406030204" pitchFamily="18" charset="0"/>
                          </a:rPr>
                        </m:ctrlPr>
                      </m:barPr>
                      <m:e>
                        <m:r>
                          <a:rPr lang="en-US" altLang="zh-CN" sz="2400" b="1" i="1">
                            <a:latin typeface="Cambria Math" panose="02040503050406030204" pitchFamily="18" charset="0"/>
                          </a:rPr>
                          <m:t>𝑺</m:t>
                        </m:r>
                      </m:e>
                    </m:bar>
                    <m:r>
                      <a:rPr lang="en-US" altLang="zh-CN" sz="2400" b="1" i="1">
                        <a:latin typeface="Cambria Math" panose="02040503050406030204" pitchFamily="18" charset="0"/>
                      </a:rPr>
                      <m:t>)×[</m:t>
                    </m:r>
                    <m:f>
                      <m:fPr>
                        <m:type m:val="lin"/>
                        <m:ctrlPr>
                          <a:rPr lang="zh-CN" altLang="zh-CN" sz="2400" b="1" i="1">
                            <a:latin typeface="Cambria Math" panose="02040503050406030204" pitchFamily="18" charset="0"/>
                          </a:rPr>
                        </m:ctrlPr>
                      </m:fPr>
                      <m:num>
                        <m:sSub>
                          <m:sSubPr>
                            <m:ctrlPr>
                              <a:rPr lang="zh-CN" altLang="zh-CN" sz="2400" b="1" i="1">
                                <a:latin typeface="Cambria Math" panose="02040503050406030204" pitchFamily="18" charset="0"/>
                              </a:rPr>
                            </m:ctrlPr>
                          </m:sSubPr>
                          <m:e>
                            <m:r>
                              <a:rPr lang="en-US" altLang="zh-CN" sz="2400" b="1" i="1">
                                <a:latin typeface="Cambria Math" panose="02040503050406030204" pitchFamily="18" charset="0"/>
                              </a:rPr>
                              <m:t>𝝁</m:t>
                            </m:r>
                          </m:e>
                          <m:sub>
                            <m:r>
                              <a:rPr lang="en-US" altLang="zh-CN" sz="2400" b="1" i="1">
                                <a:latin typeface="Cambria Math" panose="02040503050406030204" pitchFamily="18" charset="0"/>
                              </a:rPr>
                              <m:t>𝒎</m:t>
                            </m:r>
                          </m:sub>
                        </m:sSub>
                        <m:r>
                          <a:rPr lang="en-US" altLang="zh-CN" sz="2400" b="1" i="1">
                            <a:latin typeface="Cambria Math" panose="02040503050406030204" pitchFamily="18" charset="0"/>
                          </a:rPr>
                          <m:t>(</m:t>
                        </m:r>
                        <m:sSub>
                          <m:sSubPr>
                            <m:ctrlPr>
                              <a:rPr lang="zh-CN" altLang="zh-CN" sz="2400" b="1" i="1">
                                <a:latin typeface="Cambria Math" panose="02040503050406030204" pitchFamily="18" charset="0"/>
                              </a:rPr>
                            </m:ctrlPr>
                          </m:sSubPr>
                          <m:e>
                            <m:r>
                              <a:rPr lang="en-US" altLang="zh-CN" sz="2400" b="1" i="1">
                                <a:latin typeface="Cambria Math" panose="02040503050406030204" pitchFamily="18" charset="0"/>
                              </a:rPr>
                              <m:t>𝒔</m:t>
                            </m:r>
                          </m:e>
                          <m:sub>
                            <m:r>
                              <a:rPr lang="en-US" altLang="zh-CN" sz="2400" b="1" i="1">
                                <a:latin typeface="Cambria Math" panose="02040503050406030204" pitchFamily="18" charset="0"/>
                              </a:rPr>
                              <m:t>𝒌</m:t>
                            </m:r>
                          </m:sub>
                        </m:sSub>
                        <m:r>
                          <a:rPr lang="en-US" altLang="zh-CN" sz="2400" b="1" i="1">
                            <a:latin typeface="Cambria Math" panose="02040503050406030204" pitchFamily="18" charset="0"/>
                          </a:rPr>
                          <m:t>)</m:t>
                        </m:r>
                      </m:num>
                      <m:den>
                        <m:r>
                          <a:rPr lang="en-US" altLang="zh-CN" sz="2400" b="1" i="1">
                            <a:latin typeface="Cambria Math" panose="02040503050406030204" pitchFamily="18" charset="0"/>
                          </a:rPr>
                          <m:t>(</m:t>
                        </m:r>
                        <m:r>
                          <a:rPr lang="en-US" altLang="zh-CN" sz="2400" b="1" i="1">
                            <a:latin typeface="Cambria Math" panose="02040503050406030204" pitchFamily="18" charset="0"/>
                          </a:rPr>
                          <m:t>𝟏</m:t>
                        </m:r>
                        <m:r>
                          <a:rPr lang="en-US" altLang="zh-CN" sz="2400" b="1" i="1">
                            <a:latin typeface="Cambria Math" panose="02040503050406030204" pitchFamily="18" charset="0"/>
                          </a:rPr>
                          <m:t>−</m:t>
                        </m:r>
                        <m:sSub>
                          <m:sSubPr>
                            <m:ctrlPr>
                              <a:rPr lang="zh-CN" altLang="zh-CN" sz="2400" b="1" i="1">
                                <a:latin typeface="Cambria Math" panose="02040503050406030204" pitchFamily="18" charset="0"/>
                              </a:rPr>
                            </m:ctrlPr>
                          </m:sSubPr>
                          <m:e>
                            <m:r>
                              <a:rPr lang="en-US" altLang="zh-CN" sz="2400" b="1" i="1">
                                <a:latin typeface="Cambria Math" panose="02040503050406030204" pitchFamily="18" charset="0"/>
                              </a:rPr>
                              <m:t>𝝁</m:t>
                            </m:r>
                          </m:e>
                          <m:sub>
                            <m:r>
                              <a:rPr lang="en-US" altLang="zh-CN" sz="2400" b="1" i="1">
                                <a:latin typeface="Cambria Math" panose="02040503050406030204" pitchFamily="18" charset="0"/>
                              </a:rPr>
                              <m:t>𝒎</m:t>
                            </m:r>
                          </m:sub>
                        </m:sSub>
                        <m:r>
                          <a:rPr lang="en-US" altLang="zh-CN" sz="2400" b="1" i="1">
                            <a:latin typeface="Cambria Math" panose="02040503050406030204" pitchFamily="18" charset="0"/>
                          </a:rPr>
                          <m:t>(</m:t>
                        </m:r>
                        <m:bar>
                          <m:barPr>
                            <m:pos m:val="top"/>
                            <m:ctrlPr>
                              <a:rPr lang="zh-CN" altLang="zh-CN" sz="2400" b="1" i="1">
                                <a:latin typeface="Cambria Math" panose="02040503050406030204" pitchFamily="18" charset="0"/>
                              </a:rPr>
                            </m:ctrlPr>
                          </m:barPr>
                          <m:e>
                            <m:r>
                              <a:rPr lang="en-US" altLang="zh-CN" sz="2400" b="1" i="1">
                                <a:latin typeface="Cambria Math" panose="02040503050406030204" pitchFamily="18" charset="0"/>
                              </a:rPr>
                              <m:t>𝑺</m:t>
                            </m:r>
                          </m:e>
                        </m:bar>
                        <m:r>
                          <a:rPr lang="en-US" altLang="zh-CN" sz="2400" b="1" i="1">
                            <a:latin typeface="Cambria Math" panose="02040503050406030204" pitchFamily="18" charset="0"/>
                          </a:rPr>
                          <m:t>))</m:t>
                        </m:r>
                      </m:den>
                    </m:f>
                    <m:r>
                      <a:rPr lang="en-US" altLang="zh-CN" sz="2400" b="1" i="1">
                        <a:latin typeface="Cambria Math" panose="02040503050406030204" pitchFamily="18" charset="0"/>
                      </a:rPr>
                      <m:t>] </m:t>
                    </m:r>
                  </m:oMath>
                </a14:m>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是对“某对象是属于第 </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类的”之命题为真的认可值（或曰决策值），</a:t>
                </a:r>
                <a14:m>
                  <m:oMath xmlns:m="http://schemas.openxmlformats.org/officeDocument/2006/math">
                    <m:sSub>
                      <m:sSubPr>
                        <m:ctrlPr>
                          <a:rPr lang="zh-CN" altLang="zh-CN" sz="2400" b="1" i="1">
                            <a:latin typeface="Cambria Math" panose="02040503050406030204" pitchFamily="18" charset="0"/>
                          </a:rPr>
                        </m:ctrlPr>
                      </m:sSubPr>
                      <m:e>
                        <m:r>
                          <a:rPr lang="en-US" altLang="zh-CN" sz="2400" b="1" i="1">
                            <a:latin typeface="Cambria Math" panose="02040503050406030204" pitchFamily="18" charset="0"/>
                          </a:rPr>
                          <m:t>𝝁</m:t>
                        </m:r>
                      </m:e>
                      <m:sub>
                        <m:r>
                          <a:rPr lang="en-US" altLang="zh-CN" sz="2400" b="1" i="1">
                            <a:latin typeface="Cambria Math" panose="02040503050406030204" pitchFamily="18" charset="0"/>
                          </a:rPr>
                          <m:t>𝒎</m:t>
                        </m:r>
                      </m:sub>
                    </m:sSub>
                    <m:r>
                      <a:rPr lang="en-US" altLang="zh-CN" sz="2400" b="1" i="1">
                        <a:latin typeface="Cambria Math" panose="02040503050406030204" pitchFamily="18" charset="0"/>
                      </a:rPr>
                      <m:t>(</m:t>
                    </m:r>
                    <m:sSub>
                      <m:sSubPr>
                        <m:ctrlPr>
                          <a:rPr lang="zh-CN" altLang="zh-CN" sz="2400" b="1" i="1">
                            <a:latin typeface="Cambria Math" panose="02040503050406030204" pitchFamily="18" charset="0"/>
                          </a:rPr>
                        </m:ctrlPr>
                      </m:sSubPr>
                      <m:e>
                        <m:r>
                          <a:rPr lang="en-US" altLang="zh-CN" sz="2400" b="1" i="1">
                            <a:latin typeface="Cambria Math" panose="02040503050406030204" pitchFamily="18" charset="0"/>
                          </a:rPr>
                          <m:t>𝒔</m:t>
                        </m:r>
                      </m:e>
                      <m:sub>
                        <m:r>
                          <a:rPr lang="en-US" altLang="zh-CN" sz="2400" b="1" i="1">
                            <a:latin typeface="Cambria Math" panose="02040503050406030204" pitchFamily="18" charset="0"/>
                          </a:rPr>
                          <m:t>𝒌</m:t>
                        </m:r>
                      </m:sub>
                    </m:sSub>
                    <m:r>
                      <a:rPr lang="en-US" altLang="zh-CN" sz="2400" b="1" i="1">
                        <a:latin typeface="Cambria Math" panose="02040503050406030204" pitchFamily="18" charset="0"/>
                      </a:rPr>
                      <m:t>)+</m:t>
                    </m:r>
                    <m:sSub>
                      <m:sSubPr>
                        <m:ctrlPr>
                          <a:rPr lang="zh-CN" altLang="zh-CN" sz="2400" b="1" i="1">
                            <a:latin typeface="Cambria Math" panose="02040503050406030204" pitchFamily="18" charset="0"/>
                          </a:rPr>
                        </m:ctrlPr>
                      </m:sSubPr>
                      <m:e>
                        <m:r>
                          <a:rPr lang="en-US" altLang="zh-CN" sz="2400" b="1" i="1">
                            <a:latin typeface="Cambria Math" panose="02040503050406030204" pitchFamily="18" charset="0"/>
                          </a:rPr>
                          <m:t>𝝁</m:t>
                        </m:r>
                      </m:e>
                      <m:sub>
                        <m:r>
                          <a:rPr lang="en-US" altLang="zh-CN" sz="2400" b="1" i="1">
                            <a:latin typeface="Cambria Math" panose="02040503050406030204" pitchFamily="18" charset="0"/>
                          </a:rPr>
                          <m:t>𝒎</m:t>
                        </m:r>
                      </m:sub>
                    </m:sSub>
                    <m:r>
                      <a:rPr lang="en-US" altLang="zh-CN" sz="2400" b="1" i="1">
                        <a:latin typeface="Cambria Math" panose="02040503050406030204" pitchFamily="18" charset="0"/>
                      </a:rPr>
                      <m:t>(</m:t>
                    </m:r>
                    <m:bar>
                      <m:barPr>
                        <m:pos m:val="top"/>
                        <m:ctrlPr>
                          <a:rPr lang="zh-CN" altLang="zh-CN" sz="2400" b="1" i="1">
                            <a:latin typeface="Cambria Math" panose="02040503050406030204" pitchFamily="18" charset="0"/>
                          </a:rPr>
                        </m:ctrlPr>
                      </m:barPr>
                      <m:e>
                        <m:r>
                          <a:rPr lang="en-US" altLang="zh-CN" sz="2400" b="1" i="1">
                            <a:latin typeface="Cambria Math" panose="02040503050406030204" pitchFamily="18" charset="0"/>
                          </a:rPr>
                          <m:t>𝑺</m:t>
                        </m:r>
                      </m:e>
                    </m:bar>
                    <m:r>
                      <a:rPr lang="en-US" altLang="zh-CN" sz="2400" b="1" i="1">
                        <a:latin typeface="Cambria Math" panose="02040503050406030204" pitchFamily="18" charset="0"/>
                      </a:rPr>
                      <m:t>)</m:t>
                    </m:r>
                  </m:oMath>
                </a14:m>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是对“某对象是属于第 </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类的”之命题为真的最大信任，命题“某对象是属于第 </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k </a:t>
                </a:r>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类的”的真值区间是</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14:m>
                  <m:oMath xmlns:m="http://schemas.openxmlformats.org/officeDocument/2006/math">
                    <m:sSub>
                      <m:sSubPr>
                        <m:ctrlPr>
                          <a:rPr lang="zh-CN" altLang="zh-CN" sz="2400" b="1" i="1">
                            <a:latin typeface="Cambria Math" panose="02040503050406030204" pitchFamily="18" charset="0"/>
                          </a:rPr>
                        </m:ctrlPr>
                      </m:sSubPr>
                      <m:e>
                        <m:r>
                          <a:rPr lang="en-US" altLang="zh-CN" sz="2400" b="1" i="1">
                            <a:latin typeface="Cambria Math" panose="02040503050406030204" pitchFamily="18" charset="0"/>
                          </a:rPr>
                          <m:t>𝝁</m:t>
                        </m:r>
                      </m:e>
                      <m:sub>
                        <m:r>
                          <a:rPr lang="en-US" altLang="zh-CN" sz="2400" b="1" i="1">
                            <a:latin typeface="Cambria Math" panose="02040503050406030204" pitchFamily="18" charset="0"/>
                          </a:rPr>
                          <m:t>𝒎</m:t>
                        </m:r>
                      </m:sub>
                    </m:sSub>
                    <m:r>
                      <a:rPr lang="en-US" altLang="zh-CN" sz="2400" b="1" i="1">
                        <a:latin typeface="Cambria Math" panose="02040503050406030204" pitchFamily="18" charset="0"/>
                      </a:rPr>
                      <m:t>(</m:t>
                    </m:r>
                    <m:sSub>
                      <m:sSubPr>
                        <m:ctrlPr>
                          <a:rPr lang="zh-CN" altLang="zh-CN" sz="2400" b="1" i="1">
                            <a:latin typeface="Cambria Math" panose="02040503050406030204" pitchFamily="18" charset="0"/>
                          </a:rPr>
                        </m:ctrlPr>
                      </m:sSubPr>
                      <m:e>
                        <m:r>
                          <a:rPr lang="en-US" altLang="zh-CN" sz="2400" b="1" i="1">
                            <a:latin typeface="Cambria Math" panose="02040503050406030204" pitchFamily="18" charset="0"/>
                          </a:rPr>
                          <m:t>𝒔</m:t>
                        </m:r>
                      </m:e>
                      <m:sub>
                        <m:r>
                          <a:rPr lang="en-US" altLang="zh-CN" sz="2400" b="1" i="1">
                            <a:latin typeface="Cambria Math" panose="02040503050406030204" pitchFamily="18" charset="0"/>
                          </a:rPr>
                          <m:t>𝒌</m:t>
                        </m:r>
                      </m:sub>
                    </m:sSub>
                    <m:r>
                      <a:rPr lang="en-US" altLang="zh-CN" sz="2400" b="1" i="1">
                        <a:latin typeface="Cambria Math" panose="02040503050406030204" pitchFamily="18" charset="0"/>
                      </a:rPr>
                      <m:t>)</m:t>
                    </m:r>
                  </m:oMath>
                </a14:m>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14:m>
                  <m:oMath xmlns:m="http://schemas.openxmlformats.org/officeDocument/2006/math">
                    <m:sSub>
                      <m:sSubPr>
                        <m:ctrlPr>
                          <a:rPr lang="zh-CN" altLang="zh-CN" sz="2400" b="1" i="1">
                            <a:latin typeface="Cambria Math" panose="02040503050406030204" pitchFamily="18" charset="0"/>
                          </a:rPr>
                        </m:ctrlPr>
                      </m:sSubPr>
                      <m:e>
                        <m:r>
                          <a:rPr lang="en-US" altLang="zh-CN" sz="2400" b="1" i="1">
                            <a:latin typeface="Cambria Math" panose="02040503050406030204" pitchFamily="18" charset="0"/>
                          </a:rPr>
                          <m:t>𝝁</m:t>
                        </m:r>
                      </m:e>
                      <m:sub>
                        <m:r>
                          <a:rPr lang="en-US" altLang="zh-CN" sz="2400" b="1" i="1">
                            <a:latin typeface="Cambria Math" panose="02040503050406030204" pitchFamily="18" charset="0"/>
                          </a:rPr>
                          <m:t>𝒎</m:t>
                        </m:r>
                      </m:sub>
                    </m:sSub>
                    <m:r>
                      <a:rPr lang="en-US" altLang="zh-CN" sz="2400" b="1" i="1">
                        <a:latin typeface="Cambria Math" panose="02040503050406030204" pitchFamily="18" charset="0"/>
                      </a:rPr>
                      <m:t>(</m:t>
                    </m:r>
                    <m:sSub>
                      <m:sSubPr>
                        <m:ctrlPr>
                          <a:rPr lang="zh-CN" altLang="zh-CN" sz="2400" b="1" i="1">
                            <a:latin typeface="Cambria Math" panose="02040503050406030204" pitchFamily="18" charset="0"/>
                          </a:rPr>
                        </m:ctrlPr>
                      </m:sSubPr>
                      <m:e>
                        <m:r>
                          <a:rPr lang="en-US" altLang="zh-CN" sz="2400" b="1" i="1">
                            <a:latin typeface="Cambria Math" panose="02040503050406030204" pitchFamily="18" charset="0"/>
                          </a:rPr>
                          <m:t>𝒔</m:t>
                        </m:r>
                      </m:e>
                      <m:sub>
                        <m:r>
                          <a:rPr lang="en-US" altLang="zh-CN" sz="2400" b="1" i="1">
                            <a:latin typeface="Cambria Math" panose="02040503050406030204" pitchFamily="18" charset="0"/>
                          </a:rPr>
                          <m:t>𝒌</m:t>
                        </m:r>
                      </m:sub>
                    </m:sSub>
                    <m:r>
                      <a:rPr lang="en-US" altLang="zh-CN" sz="2400" b="1" i="1">
                        <a:latin typeface="Cambria Math" panose="02040503050406030204" pitchFamily="18" charset="0"/>
                      </a:rPr>
                      <m:t>)+</m:t>
                    </m:r>
                    <m:sSub>
                      <m:sSubPr>
                        <m:ctrlPr>
                          <a:rPr lang="zh-CN" altLang="zh-CN" sz="2400" b="1" i="1">
                            <a:latin typeface="Cambria Math" panose="02040503050406030204" pitchFamily="18" charset="0"/>
                          </a:rPr>
                        </m:ctrlPr>
                      </m:sSubPr>
                      <m:e>
                        <m:r>
                          <a:rPr lang="en-US" altLang="zh-CN" sz="2400" b="1" i="1">
                            <a:latin typeface="Cambria Math" panose="02040503050406030204" pitchFamily="18" charset="0"/>
                          </a:rPr>
                          <m:t>𝝁</m:t>
                        </m:r>
                      </m:e>
                      <m:sub>
                        <m:r>
                          <a:rPr lang="en-US" altLang="zh-CN" sz="2400" b="1" i="1">
                            <a:latin typeface="Cambria Math" panose="02040503050406030204" pitchFamily="18" charset="0"/>
                          </a:rPr>
                          <m:t>𝒎</m:t>
                        </m:r>
                      </m:sub>
                    </m:sSub>
                    <m:r>
                      <a:rPr lang="en-US" altLang="zh-CN" sz="2400" b="1" i="1">
                        <a:latin typeface="Cambria Math" panose="02040503050406030204" pitchFamily="18" charset="0"/>
                      </a:rPr>
                      <m:t>(</m:t>
                    </m:r>
                    <m:bar>
                      <m:barPr>
                        <m:pos m:val="top"/>
                        <m:ctrlPr>
                          <a:rPr lang="zh-CN" altLang="zh-CN" sz="2400" b="1" i="1">
                            <a:latin typeface="Cambria Math" panose="02040503050406030204" pitchFamily="18" charset="0"/>
                          </a:rPr>
                        </m:ctrlPr>
                      </m:barPr>
                      <m:e>
                        <m:r>
                          <a:rPr lang="en-US" altLang="zh-CN" sz="2400" b="1" i="1">
                            <a:latin typeface="Cambria Math" panose="02040503050406030204" pitchFamily="18" charset="0"/>
                          </a:rPr>
                          <m:t>𝑺</m:t>
                        </m:r>
                      </m:e>
                    </m:bar>
                    <m:r>
                      <a:rPr lang="en-US" altLang="zh-CN" sz="2400" b="1" i="1">
                        <a:latin typeface="Cambria Math" panose="02040503050406030204" pitchFamily="18" charset="0"/>
                      </a:rPr>
                      <m:t>)</m:t>
                    </m:r>
                  </m:oMath>
                </a14:m>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a:t>
                </a:r>
                <a:endPar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00000"/>
                  </a:lnSpc>
                  <a:spcBef>
                    <a:spcPts val="600"/>
                  </a:spcBef>
                </a:pPr>
                <a:endPar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0" indent="0" algn="just">
                  <a:lnSpc>
                    <a:spcPct val="100000"/>
                  </a:lnSpc>
                  <a:spcBef>
                    <a:spcPts val="600"/>
                  </a:spcBef>
                  <a:buNone/>
                </a:pPr>
                <a:endParaRPr lang="en-US" altLang="zh-CN" sz="20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FAA43BCC-C60C-44E6-A203-C635002B3E8F}"/>
                  </a:ext>
                </a:extLst>
              </p:cNvPr>
              <p:cNvSpPr>
                <a:spLocks noGrp="1" noRot="1" noChangeAspect="1" noMove="1" noResize="1" noEditPoints="1" noAdjustHandles="1" noChangeArrowheads="1" noChangeShapeType="1" noTextEdit="1"/>
              </p:cNvSpPr>
              <p:nvPr>
                <p:ph idx="1"/>
              </p:nvPr>
            </p:nvSpPr>
            <p:spPr>
              <a:xfrm>
                <a:off x="229440" y="1451946"/>
                <a:ext cx="11893288" cy="5406054"/>
              </a:xfrm>
              <a:blipFill>
                <a:blip r:embed="rId4"/>
                <a:stretch>
                  <a:fillRect l="-820" t="-1240" r="-3332"/>
                </a:stretch>
              </a:blipFill>
            </p:spPr>
            <p:txBody>
              <a:bodyPr/>
              <a:lstStyle/>
              <a:p>
                <a:r>
                  <a:rPr lang="zh-CN" altLang="en-US">
                    <a:noFill/>
                  </a:rPr>
                  <a:t> </a:t>
                </a:r>
              </a:p>
            </p:txBody>
          </p:sp>
        </mc:Fallback>
      </mc:AlternateContent>
      <p:graphicFrame>
        <p:nvGraphicFramePr>
          <p:cNvPr id="9" name="对象 8">
            <a:extLst>
              <a:ext uri="{FF2B5EF4-FFF2-40B4-BE49-F238E27FC236}">
                <a16:creationId xmlns:a16="http://schemas.microsoft.com/office/drawing/2014/main" id="{93FFBF4D-4ADF-45BD-9549-257E912570B6}"/>
              </a:ext>
            </a:extLst>
          </p:cNvPr>
          <p:cNvGraphicFramePr>
            <a:graphicFrameLocks noChangeAspect="1"/>
          </p:cNvGraphicFramePr>
          <p:nvPr/>
        </p:nvGraphicFramePr>
        <p:xfrm>
          <a:off x="0" y="457200"/>
          <a:ext cx="114300" cy="204788"/>
        </p:xfrm>
        <a:graphic>
          <a:graphicData uri="http://schemas.openxmlformats.org/presentationml/2006/ole">
            <mc:AlternateContent xmlns:mc="http://schemas.openxmlformats.org/markup-compatibility/2006">
              <mc:Choice xmlns:v="urn:schemas-microsoft-com:vml" Requires="v">
                <p:oleObj spid="_x0000_s54310" r:id="rId5" imgW="114201" imgH="203024" progId="Equation.3">
                  <p:embed/>
                </p:oleObj>
              </mc:Choice>
              <mc:Fallback>
                <p:oleObj r:id="rId5" imgW="114201" imgH="203024" progId="Equation.3">
                  <p:embed/>
                  <p:pic>
                    <p:nvPicPr>
                      <p:cNvPr id="9" name="对象 8">
                        <a:extLst>
                          <a:ext uri="{FF2B5EF4-FFF2-40B4-BE49-F238E27FC236}">
                            <a16:creationId xmlns:a16="http://schemas.microsoft.com/office/drawing/2014/main" id="{93FFBF4D-4ADF-45BD-9549-257E912570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57200"/>
                        <a:ext cx="114300"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a:extLst>
              <a:ext uri="{FF2B5EF4-FFF2-40B4-BE49-F238E27FC236}">
                <a16:creationId xmlns:a16="http://schemas.microsoft.com/office/drawing/2014/main" id="{D247028B-A983-4313-9D04-264BA6EBC0F7}"/>
              </a:ext>
            </a:extLst>
          </p:cNvPr>
          <p:cNvGraphicFramePr>
            <a:graphicFrameLocks noChangeAspect="1"/>
          </p:cNvGraphicFramePr>
          <p:nvPr/>
        </p:nvGraphicFramePr>
        <p:xfrm>
          <a:off x="0" y="457200"/>
          <a:ext cx="114300" cy="204788"/>
        </p:xfrm>
        <a:graphic>
          <a:graphicData uri="http://schemas.openxmlformats.org/presentationml/2006/ole">
            <mc:AlternateContent xmlns:mc="http://schemas.openxmlformats.org/markup-compatibility/2006">
              <mc:Choice xmlns:v="urn:schemas-microsoft-com:vml" Requires="v">
                <p:oleObj spid="_x0000_s54311" r:id="rId7" imgW="114201" imgH="203024" progId="Equation.2">
                  <p:embed/>
                </p:oleObj>
              </mc:Choice>
              <mc:Fallback>
                <p:oleObj r:id="rId7" imgW="114201" imgH="203024" progId="Equation.2">
                  <p:embed/>
                  <p:pic>
                    <p:nvPicPr>
                      <p:cNvPr id="5" name="对象 4">
                        <a:extLst>
                          <a:ext uri="{FF2B5EF4-FFF2-40B4-BE49-F238E27FC236}">
                            <a16:creationId xmlns:a16="http://schemas.microsoft.com/office/drawing/2014/main" id="{D247028B-A983-4313-9D04-264BA6EBC0F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457200"/>
                        <a:ext cx="114300"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240405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8A9E2-1718-4A1C-9BBC-6F0D26D4471A}"/>
              </a:ext>
            </a:extLst>
          </p:cNvPr>
          <p:cNvSpPr>
            <a:spLocks noGrp="1"/>
          </p:cNvSpPr>
          <p:nvPr>
            <p:ph type="title"/>
          </p:nvPr>
        </p:nvSpPr>
        <p:spPr>
          <a:xfrm>
            <a:off x="838200" y="183696"/>
            <a:ext cx="10515600" cy="1325563"/>
          </a:xfrm>
        </p:spPr>
        <p:txBody>
          <a:bodyPr>
            <a:normAutofit fontScale="90000"/>
          </a:bodyPr>
          <a:lstStyle/>
          <a:p>
            <a:pPr>
              <a:lnSpc>
                <a:spcPct val="100000"/>
              </a:lnSpc>
            </a:pPr>
            <a:r>
              <a:rPr lang="en-US" altLang="zh-CN" sz="4400" b="1" dirty="0">
                <a:solidFill>
                  <a:srgbClr val="0000FF"/>
                </a:solidFill>
                <a:effectLst/>
                <a:latin typeface="宋体" panose="02010600030101010101" pitchFamily="2" charset="-122"/>
                <a:ea typeface="宋体" panose="02010600030101010101" pitchFamily="2" charset="-122"/>
              </a:rPr>
              <a:t>3.</a:t>
            </a:r>
            <a:r>
              <a:rPr lang="zh-CN" altLang="en-US" sz="4400" b="1" dirty="0">
                <a:solidFill>
                  <a:srgbClr val="0000FF"/>
                </a:solidFill>
                <a:effectLst/>
                <a:latin typeface="黑体" panose="02010609060101010101" pitchFamily="49" charset="-122"/>
                <a:ea typeface="黑体" panose="02010609060101010101" pitchFamily="49" charset="-122"/>
              </a:rPr>
              <a:t>一个新的简化证据理论模型</a:t>
            </a:r>
            <a:br>
              <a:rPr lang="en-US" altLang="zh-CN" sz="4400" b="1" dirty="0">
                <a:solidFill>
                  <a:srgbClr val="0000FF"/>
                </a:solidFill>
                <a:effectLst/>
                <a:latin typeface="黑体" panose="02010609060101010101" pitchFamily="49" charset="-122"/>
                <a:ea typeface="黑体" panose="02010609060101010101" pitchFamily="49" charset="-122"/>
              </a:rPr>
            </a:br>
            <a:r>
              <a:rPr lang="en-US" altLang="zh-CN" sz="4400" b="1" dirty="0">
                <a:solidFill>
                  <a:srgbClr val="0000FF"/>
                </a:solidFill>
                <a:effectLst/>
                <a:latin typeface="黑体" panose="02010609060101010101" pitchFamily="49" charset="-122"/>
                <a:ea typeface="黑体" panose="02010609060101010101" pitchFamily="49" charset="-122"/>
              </a:rPr>
              <a:t>  ——</a:t>
            </a:r>
            <a:r>
              <a:rPr lang="zh-CN" altLang="en-US" sz="4400" b="1" dirty="0">
                <a:solidFill>
                  <a:srgbClr val="0000FF"/>
                </a:solidFill>
                <a:effectLst/>
                <a:latin typeface="黑体" panose="02010609060101010101" pitchFamily="49" charset="-122"/>
                <a:ea typeface="黑体" panose="02010609060101010101" pitchFamily="49" charset="-122"/>
              </a:rPr>
              <a:t>凸函数证据理论模型</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AA43BCC-C60C-44E6-A203-C635002B3E8F}"/>
                  </a:ext>
                </a:extLst>
              </p:cNvPr>
              <p:cNvSpPr>
                <a:spLocks noGrp="1"/>
              </p:cNvSpPr>
              <p:nvPr>
                <p:ph idx="1"/>
              </p:nvPr>
            </p:nvSpPr>
            <p:spPr>
              <a:xfrm>
                <a:off x="229440" y="1451946"/>
                <a:ext cx="11893288" cy="5406054"/>
              </a:xfrm>
            </p:spPr>
            <p:txBody>
              <a:bodyPr>
                <a:noAutofit/>
              </a:bodyPr>
              <a:lstStyle/>
              <a:p>
                <a:pPr marL="0" indent="0" algn="just">
                  <a:lnSpc>
                    <a:spcPct val="100000"/>
                  </a:lnSpc>
                  <a:spcBef>
                    <a:spcPts val="600"/>
                  </a:spcBef>
                  <a:buNone/>
                </a:pPr>
                <a:r>
                  <a:rPr lang="zh-CN" altLang="en-US"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具有凸函数性质的简化证据理论模型的分析</a:t>
                </a:r>
                <a:r>
                  <a:rPr lang="zh-CN" altLang="en-US"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小结</a:t>
                </a:r>
                <a:endParaRPr lang="en-US" altLang="zh-CN"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L="0" indent="0" algn="just">
                  <a:lnSpc>
                    <a:spcPct val="125000"/>
                  </a:lnSpc>
                  <a:spcBef>
                    <a:spcPts val="600"/>
                  </a:spcBef>
                  <a:buNone/>
                </a:pP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这</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一部分的</a:t>
                </a:r>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改进是很重要的，首先把分类误差从最大为</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（就是说分类可差一个类），减小到</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0.5</a:t>
                </a:r>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，然后又从把 </a:t>
                </a:r>
                <a14:m>
                  <m:oMath xmlns:m="http://schemas.openxmlformats.org/officeDocument/2006/math">
                    <m:r>
                      <a:rPr lang="en-US" altLang="zh-CN" sz="2400" b="1">
                        <a:latin typeface="Cambria Math" panose="02040503050406030204" pitchFamily="18" charset="0"/>
                        <a:ea typeface="微软雅黑" panose="020B0503020204020204" pitchFamily="34" charset="-122"/>
                        <a:cs typeface="Times New Roman" panose="02020603050405020304" pitchFamily="18" charset="0"/>
                      </a:rPr>
                      <m:t>𝑔</m:t>
                    </m:r>
                    <m:r>
                      <a:rPr lang="en-US" altLang="zh-CN" sz="2400" b="1">
                        <a:latin typeface="Cambria Math" panose="02040503050406030204" pitchFamily="18" charset="0"/>
                        <a:ea typeface="微软雅黑" panose="020B0503020204020204" pitchFamily="34" charset="-122"/>
                        <a:cs typeface="Times New Roman" panose="02020603050405020304" pitchFamily="18" charset="0"/>
                      </a:rPr>
                      <m:t>=</m:t>
                    </m:r>
                    <m:d>
                      <m:dPr>
                        <m:begChr m:val="⌊"/>
                        <m:endChr m:val="⌋"/>
                        <m:ctrlPr>
                          <a:rPr lang="zh-CN" altLang="zh-CN" sz="2400" b="1"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2400" b="1">
                            <a:latin typeface="Cambria Math" panose="02040503050406030204" pitchFamily="18" charset="0"/>
                            <a:ea typeface="微软雅黑" panose="020B0503020204020204" pitchFamily="34" charset="-122"/>
                            <a:cs typeface="Times New Roman" panose="02020603050405020304" pitchFamily="18" charset="0"/>
                          </a:rPr>
                          <m:t>𝑔𝑑</m:t>
                        </m:r>
                      </m:e>
                    </m:d>
                    <m:r>
                      <a:rPr lang="en-US" altLang="zh-CN" sz="2400" b="1">
                        <a:latin typeface="Cambria Math" panose="02040503050406030204" pitchFamily="18" charset="0"/>
                        <a:ea typeface="微软雅黑" panose="020B0503020204020204" pitchFamily="34" charset="-122"/>
                        <a:cs typeface="Times New Roman" panose="02020603050405020304" pitchFamily="18" charset="0"/>
                      </a:rPr>
                      <m:t> </m:t>
                    </m:r>
                    <m:r>
                      <a:rPr lang="zh-CN" altLang="zh-CN" sz="2400" b="1">
                        <a:latin typeface="Cambria Math" panose="02040503050406030204" pitchFamily="18" charset="0"/>
                        <a:ea typeface="微软雅黑" panose="020B0503020204020204" pitchFamily="34" charset="-122"/>
                        <a:cs typeface="Times New Roman" panose="02020603050405020304" pitchFamily="18" charset="0"/>
                      </a:rPr>
                      <m:t>和</m:t>
                    </m:r>
                    <m:r>
                      <a:rPr lang="en-US" altLang="zh-CN" sz="2400" b="1">
                        <a:latin typeface="Cambria Math" panose="02040503050406030204" pitchFamily="18" charset="0"/>
                        <a:ea typeface="微软雅黑" panose="020B0503020204020204" pitchFamily="34" charset="-122"/>
                        <a:cs typeface="Times New Roman" panose="02020603050405020304" pitchFamily="18" charset="0"/>
                      </a:rPr>
                      <m:t> </m:t>
                    </m:r>
                    <m:r>
                      <a:rPr lang="en-US" altLang="zh-CN" sz="2400" b="1">
                        <a:latin typeface="Cambria Math" panose="02040503050406030204" pitchFamily="18" charset="0"/>
                        <a:ea typeface="微软雅黑" panose="020B0503020204020204" pitchFamily="34" charset="-122"/>
                        <a:cs typeface="Times New Roman" panose="02020603050405020304" pitchFamily="18" charset="0"/>
                      </a:rPr>
                      <m:t>𝑔</m:t>
                    </m:r>
                    <m:r>
                      <a:rPr lang="en-US" altLang="zh-CN" sz="2400" b="1">
                        <a:latin typeface="Cambria Math" panose="02040503050406030204" pitchFamily="18" charset="0"/>
                        <a:ea typeface="微软雅黑" panose="020B0503020204020204" pitchFamily="34" charset="-122"/>
                        <a:cs typeface="Times New Roman" panose="02020603050405020304" pitchFamily="18" charset="0"/>
                      </a:rPr>
                      <m:t>=</m:t>
                    </m:r>
                    <m:d>
                      <m:dPr>
                        <m:begChr m:val="⌈"/>
                        <m:endChr m:val="⌉"/>
                        <m:ctrlPr>
                          <a:rPr lang="zh-CN" altLang="zh-CN" sz="2400" b="1"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2400" b="1">
                            <a:latin typeface="Cambria Math" panose="02040503050406030204" pitchFamily="18" charset="0"/>
                            <a:ea typeface="微软雅黑" panose="020B0503020204020204" pitchFamily="34" charset="-122"/>
                            <a:cs typeface="Times New Roman" panose="02020603050405020304" pitchFamily="18" charset="0"/>
                          </a:rPr>
                          <m:t>𝑔𝑑</m:t>
                        </m:r>
                      </m:e>
                    </m:d>
                  </m:oMath>
                </a14:m>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所得到得两个结果合成一个新的结果中进一步减小分类误差。</a:t>
                </a:r>
              </a:p>
              <a:p>
                <a:pPr marL="0" indent="0" algn="just">
                  <a:lnSpc>
                    <a:spcPct val="125000"/>
                  </a:lnSpc>
                  <a:spcBef>
                    <a:spcPts val="600"/>
                  </a:spcBef>
                  <a:buNone/>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一般说来，被组合的两个基本支持函数具有不同的权威性，因此实现两个加权的基本支持函数的组合是很重要的。进一步工作是如何针对一般证据理论模型给出支持两个加权</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Mass </a:t>
                </a:r>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函数的组合方法。本文也涉及了证据区间的决策问题，对一般证据理论模型给出有效的区间决策方法也需要进一步加以研究。</a:t>
                </a:r>
              </a:p>
              <a:p>
                <a:pPr algn="just">
                  <a:lnSpc>
                    <a:spcPct val="100000"/>
                  </a:lnSpc>
                  <a:spcBef>
                    <a:spcPts val="600"/>
                  </a:spcBef>
                </a:pPr>
                <a:endPar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0" indent="0" algn="just">
                  <a:lnSpc>
                    <a:spcPct val="100000"/>
                  </a:lnSpc>
                  <a:spcBef>
                    <a:spcPts val="600"/>
                  </a:spcBef>
                  <a:buNone/>
                </a:pPr>
                <a:endParaRPr lang="en-US" altLang="zh-CN" sz="20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FAA43BCC-C60C-44E6-A203-C635002B3E8F}"/>
                  </a:ext>
                </a:extLst>
              </p:cNvPr>
              <p:cNvSpPr>
                <a:spLocks noGrp="1" noRot="1" noChangeAspect="1" noMove="1" noResize="1" noEditPoints="1" noAdjustHandles="1" noChangeArrowheads="1" noChangeShapeType="1" noTextEdit="1"/>
              </p:cNvSpPr>
              <p:nvPr>
                <p:ph idx="1"/>
              </p:nvPr>
            </p:nvSpPr>
            <p:spPr>
              <a:xfrm>
                <a:off x="229440" y="1451946"/>
                <a:ext cx="11893288" cy="5406054"/>
              </a:xfrm>
              <a:blipFill>
                <a:blip r:embed="rId4"/>
                <a:stretch>
                  <a:fillRect l="-820" t="-902" r="-769"/>
                </a:stretch>
              </a:blipFill>
            </p:spPr>
            <p:txBody>
              <a:bodyPr/>
              <a:lstStyle/>
              <a:p>
                <a:r>
                  <a:rPr lang="zh-CN" altLang="en-US">
                    <a:noFill/>
                  </a:rPr>
                  <a:t> </a:t>
                </a:r>
              </a:p>
            </p:txBody>
          </p:sp>
        </mc:Fallback>
      </mc:AlternateContent>
      <p:graphicFrame>
        <p:nvGraphicFramePr>
          <p:cNvPr id="9" name="对象 8">
            <a:extLst>
              <a:ext uri="{FF2B5EF4-FFF2-40B4-BE49-F238E27FC236}">
                <a16:creationId xmlns:a16="http://schemas.microsoft.com/office/drawing/2014/main" id="{93FFBF4D-4ADF-45BD-9549-257E912570B6}"/>
              </a:ext>
            </a:extLst>
          </p:cNvPr>
          <p:cNvGraphicFramePr>
            <a:graphicFrameLocks noChangeAspect="1"/>
          </p:cNvGraphicFramePr>
          <p:nvPr/>
        </p:nvGraphicFramePr>
        <p:xfrm>
          <a:off x="0" y="457200"/>
          <a:ext cx="114300" cy="204788"/>
        </p:xfrm>
        <a:graphic>
          <a:graphicData uri="http://schemas.openxmlformats.org/presentationml/2006/ole">
            <mc:AlternateContent xmlns:mc="http://schemas.openxmlformats.org/markup-compatibility/2006">
              <mc:Choice xmlns:v="urn:schemas-microsoft-com:vml" Requires="v">
                <p:oleObj spid="_x0000_s55332" r:id="rId5" imgW="114201" imgH="203024" progId="Equation.3">
                  <p:embed/>
                </p:oleObj>
              </mc:Choice>
              <mc:Fallback>
                <p:oleObj r:id="rId5" imgW="114201" imgH="203024" progId="Equation.3">
                  <p:embed/>
                  <p:pic>
                    <p:nvPicPr>
                      <p:cNvPr id="9" name="对象 8">
                        <a:extLst>
                          <a:ext uri="{FF2B5EF4-FFF2-40B4-BE49-F238E27FC236}">
                            <a16:creationId xmlns:a16="http://schemas.microsoft.com/office/drawing/2014/main" id="{93FFBF4D-4ADF-45BD-9549-257E912570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57200"/>
                        <a:ext cx="114300"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a:extLst>
              <a:ext uri="{FF2B5EF4-FFF2-40B4-BE49-F238E27FC236}">
                <a16:creationId xmlns:a16="http://schemas.microsoft.com/office/drawing/2014/main" id="{D247028B-A983-4313-9D04-264BA6EBC0F7}"/>
              </a:ext>
            </a:extLst>
          </p:cNvPr>
          <p:cNvGraphicFramePr>
            <a:graphicFrameLocks noChangeAspect="1"/>
          </p:cNvGraphicFramePr>
          <p:nvPr/>
        </p:nvGraphicFramePr>
        <p:xfrm>
          <a:off x="0" y="457200"/>
          <a:ext cx="114300" cy="204788"/>
        </p:xfrm>
        <a:graphic>
          <a:graphicData uri="http://schemas.openxmlformats.org/presentationml/2006/ole">
            <mc:AlternateContent xmlns:mc="http://schemas.openxmlformats.org/markup-compatibility/2006">
              <mc:Choice xmlns:v="urn:schemas-microsoft-com:vml" Requires="v">
                <p:oleObj spid="_x0000_s55333" r:id="rId7" imgW="114201" imgH="203024" progId="Equation.2">
                  <p:embed/>
                </p:oleObj>
              </mc:Choice>
              <mc:Fallback>
                <p:oleObj r:id="rId7" imgW="114201" imgH="203024" progId="Equation.2">
                  <p:embed/>
                  <p:pic>
                    <p:nvPicPr>
                      <p:cNvPr id="5" name="对象 4">
                        <a:extLst>
                          <a:ext uri="{FF2B5EF4-FFF2-40B4-BE49-F238E27FC236}">
                            <a16:creationId xmlns:a16="http://schemas.microsoft.com/office/drawing/2014/main" id="{D247028B-A983-4313-9D04-264BA6EBC0F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457200"/>
                        <a:ext cx="114300"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67139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8A9E2-1718-4A1C-9BBC-6F0D26D4471A}"/>
              </a:ext>
            </a:extLst>
          </p:cNvPr>
          <p:cNvSpPr>
            <a:spLocks noGrp="1"/>
          </p:cNvSpPr>
          <p:nvPr>
            <p:ph type="title"/>
          </p:nvPr>
        </p:nvSpPr>
        <p:spPr/>
        <p:txBody>
          <a:bodyPr/>
          <a:lstStyle/>
          <a:p>
            <a:r>
              <a:rPr lang="en-US" altLang="zh-CN" sz="4400" b="1" dirty="0">
                <a:solidFill>
                  <a:srgbClr val="0000FF"/>
                </a:solidFill>
                <a:effectLst/>
                <a:latin typeface="宋体" panose="02010600030101010101" pitchFamily="2" charset="-122"/>
                <a:ea typeface="宋体" panose="02010600030101010101" pitchFamily="2" charset="-122"/>
              </a:rPr>
              <a:t>1.</a:t>
            </a:r>
            <a:r>
              <a:rPr lang="zh-CN" altLang="en-US" sz="4400" b="1" dirty="0">
                <a:solidFill>
                  <a:srgbClr val="0000FF"/>
                </a:solidFill>
                <a:effectLst/>
                <a:latin typeface="黑体" panose="02010609060101010101" pitchFamily="49" charset="-122"/>
                <a:ea typeface="黑体" panose="02010609060101010101" pitchFamily="49" charset="-122"/>
              </a:rPr>
              <a:t>证据理论模型</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AA43BCC-C60C-44E6-A203-C635002B3E8F}"/>
                  </a:ext>
                </a:extLst>
              </p:cNvPr>
              <p:cNvSpPr>
                <a:spLocks noGrp="1"/>
              </p:cNvSpPr>
              <p:nvPr>
                <p:ph idx="1"/>
              </p:nvPr>
            </p:nvSpPr>
            <p:spPr>
              <a:xfrm>
                <a:off x="838200" y="1564373"/>
                <a:ext cx="5344886" cy="5380714"/>
              </a:xfrm>
            </p:spPr>
            <p:txBody>
              <a:bodyPr>
                <a:normAutofit/>
              </a:bodyPr>
              <a:lstStyle/>
              <a:p>
                <a:pPr marL="228600" marR="0" lvl="0" indent="-228600" algn="just" defTabSz="914400" rtl="0" eaLnBrk="1" fontAlgn="auto" latinLnBrk="0" hangingPunct="1">
                  <a:lnSpc>
                    <a:spcPct val="150000"/>
                  </a:lnSpc>
                  <a:spcBef>
                    <a:spcPts val="600"/>
                  </a:spcBef>
                  <a:spcAft>
                    <a:spcPts val="0"/>
                  </a:spcAft>
                  <a:buClrTx/>
                  <a:buSzTx/>
                  <a:buFont typeface="Arial" panose="020B0604020202020204" pitchFamily="34" charset="0"/>
                  <a:buChar char="•"/>
                  <a:tabLst/>
                  <a:defRPr/>
                </a:pPr>
                <a:r>
                  <a:rPr kumimoji="0" lang="zh-CN" altLang="en-US" sz="2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辨别框架</a:t>
                </a:r>
                <a:endParaRPr kumimoji="0" lang="en-US" altLang="zh-CN" sz="2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algn="just">
                  <a:lnSpc>
                    <a:spcPct val="125000"/>
                  </a:lnSpc>
                  <a:spcBef>
                    <a:spcPts val="600"/>
                  </a:spcBef>
                </a:pP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因为元素是</a:t>
                </a:r>
                <a:r>
                  <a:rPr lang="zh-CN" altLang="zh-CN" sz="2400" b="1"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互斥</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的，环境是可穷举的，对于一个提问只能有一个正确的答案子集。环境的</a:t>
                </a:r>
                <a:r>
                  <a:rPr lang="zh-CN" altLang="zh-CN" sz="2400" b="1"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所有子集</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是</a:t>
                </a:r>
                <a:r>
                  <a:rPr lang="zh-CN" altLang="zh-CN" sz="2400" b="1"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对应论域的所有可能的有效答案</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25000"/>
                  </a:lnSpc>
                  <a:spcBef>
                    <a:spcPts val="600"/>
                  </a:spcBef>
                </a:pPr>
                <a:r>
                  <a:rPr lang="zh-CN" altLang="en-US" sz="2400" b="1" dirty="0">
                    <a:effectLst/>
                    <a:latin typeface="Times New Roman" panose="02020603050405020304" pitchFamily="18" charset="0"/>
                    <a:ea typeface="微软雅黑" panose="020B0503020204020204" pitchFamily="34" charset="-122"/>
                    <a:cs typeface="Times New Roman" panose="02020603050405020304" pitchFamily="18" charset="0"/>
                  </a:rPr>
                  <a:t>飞机环境的所有可能的子集由图</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5.1</a:t>
                </a:r>
                <a:r>
                  <a:rPr lang="zh-CN" altLang="en-US" sz="2400" b="1" dirty="0">
                    <a:effectLst/>
                    <a:latin typeface="Times New Roman" panose="02020603050405020304" pitchFamily="18" charset="0"/>
                    <a:ea typeface="微软雅黑" panose="020B0503020204020204" pitchFamily="34" charset="-122"/>
                    <a:cs typeface="Times New Roman" panose="02020603050405020304" pitchFamily="18" charset="0"/>
                  </a:rPr>
                  <a:t>示出。注意，图</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5.1.1</a:t>
                </a:r>
                <a:r>
                  <a:rPr lang="zh-CN" altLang="en-US" sz="2400" b="1" dirty="0">
                    <a:effectLst/>
                    <a:latin typeface="Times New Roman" panose="02020603050405020304" pitchFamily="18" charset="0"/>
                    <a:ea typeface="微软雅黑" panose="020B0503020204020204" pitchFamily="34" charset="-122"/>
                    <a:cs typeface="Times New Roman" panose="02020603050405020304" pitchFamily="18" charset="0"/>
                  </a:rPr>
                  <a:t>是一个格</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从 </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到 </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的任一路径都表达了连接父节点到儿子节点的子集</a:t>
                </a:r>
                <a:r>
                  <a:rPr lang="zh-CN" altLang="zh-CN" sz="2400" b="1"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分层关系</a:t>
                </a:r>
                <a:r>
                  <a:rPr lang="zh-CN" altLang="en-US" sz="2400" b="1" dirty="0">
                    <a:effectLst/>
                    <a:latin typeface="Times New Roman" panose="02020603050405020304" pitchFamily="18" charset="0"/>
                    <a:ea typeface="微软雅黑" panose="020B0503020204020204" pitchFamily="34" charset="-122"/>
                    <a:cs typeface="Times New Roman" panose="02020603050405020304" pitchFamily="18" charset="0"/>
                  </a:rPr>
                  <a:t>。如，</a:t>
                </a:r>
                <a:r>
                  <a:rPr lang="en-US" altLang="zh-CN" sz="2400" b="1" dirty="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14:m>
                  <m:oMath xmlns:m="http://schemas.openxmlformats.org/officeDocument/2006/math">
                    <m:r>
                      <a:rPr lang="en-US" altLang="zh-CN" sz="2400" b="1" i="1">
                        <a:effectLst/>
                        <a:latin typeface="Cambria Math" panose="02040503050406030204" pitchFamily="18" charset="0"/>
                        <a:ea typeface="宋体" panose="02010600030101010101" pitchFamily="2" charset="-122"/>
                        <a:cs typeface="Cambria Math" panose="02040503050406030204" pitchFamily="18" charset="0"/>
                      </a:rPr>
                      <m:t>⊂</m:t>
                    </m:r>
                    <m:d>
                      <m:dPr>
                        <m:begChr m:val="{"/>
                        <m:endChr m:val="}"/>
                        <m:ctrlPr>
                          <a:rPr lang="zh-CN" altLang="zh-CN" sz="2400" b="1" i="1">
                            <a:effectLst/>
                            <a:latin typeface="Cambria Math" panose="02040503050406030204" pitchFamily="18" charset="0"/>
                            <a:ea typeface="Cambria Math" panose="02040503050406030204" pitchFamily="18" charset="0"/>
                          </a:rPr>
                        </m:ctrlPr>
                      </m:dPr>
                      <m:e>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𝑨</m:t>
                        </m:r>
                      </m:e>
                    </m:d>
                    <m:r>
                      <a:rPr lang="en-US" altLang="zh-CN" sz="2400" b="1" i="1">
                        <a:effectLst/>
                        <a:latin typeface="Cambria Math" panose="02040503050406030204" pitchFamily="18" charset="0"/>
                        <a:ea typeface="宋体" panose="02010600030101010101" pitchFamily="2" charset="-122"/>
                        <a:cs typeface="Cambria Math" panose="02040503050406030204" pitchFamily="18" charset="0"/>
                      </a:rPr>
                      <m:t>⊂</m:t>
                    </m:r>
                    <m:d>
                      <m:dPr>
                        <m:begChr m:val="{"/>
                        <m:endChr m:val="}"/>
                        <m:ctrlPr>
                          <a:rPr lang="zh-CN" altLang="zh-CN" sz="2400" b="1" i="1">
                            <a:effectLst/>
                            <a:latin typeface="Cambria Math" panose="02040503050406030204" pitchFamily="18" charset="0"/>
                            <a:ea typeface="Cambria Math" panose="02040503050406030204" pitchFamily="18" charset="0"/>
                          </a:rPr>
                        </m:ctrlPr>
                      </m:dPr>
                      <m:e>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𝑨</m:t>
                        </m:r>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𝑩</m:t>
                        </m:r>
                      </m:e>
                    </m:d>
                    <m:r>
                      <a:rPr lang="en-US" altLang="zh-CN" sz="2400" b="1" i="1">
                        <a:effectLst/>
                        <a:latin typeface="Cambria Math" panose="02040503050406030204" pitchFamily="18" charset="0"/>
                        <a:ea typeface="宋体" panose="02010600030101010101" pitchFamily="2" charset="-122"/>
                        <a:cs typeface="Cambria Math" panose="02040503050406030204" pitchFamily="18" charset="0"/>
                      </a:rPr>
                      <m:t>⊂</m:t>
                    </m:r>
                    <m:d>
                      <m:dPr>
                        <m:begChr m:val="{"/>
                        <m:endChr m:val="}"/>
                        <m:ctrlPr>
                          <a:rPr lang="zh-CN" altLang="zh-CN" sz="2400" b="1" i="1">
                            <a:effectLst/>
                            <a:latin typeface="Cambria Math" panose="02040503050406030204" pitchFamily="18" charset="0"/>
                            <a:ea typeface="Cambria Math" panose="02040503050406030204" pitchFamily="18" charset="0"/>
                          </a:rPr>
                        </m:ctrlPr>
                      </m:dPr>
                      <m:e>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𝑨</m:t>
                        </m:r>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𝑩</m:t>
                        </m:r>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b="1" i="1">
                            <a:effectLst/>
                            <a:latin typeface="Cambria Math" panose="02040503050406030204" pitchFamily="18" charset="0"/>
                            <a:ea typeface="宋体" panose="02010600030101010101" pitchFamily="2" charset="-122"/>
                            <a:cs typeface="Times New Roman" panose="02020603050405020304" pitchFamily="18" charset="0"/>
                          </a:rPr>
                          <m:t>𝑪</m:t>
                        </m:r>
                      </m:e>
                    </m:d>
                  </m:oMath>
                </a14:m>
                <a:r>
                  <a:rPr lang="zh-CN" altLang="en-US" sz="2400" b="1" dirty="0">
                    <a:effectLst/>
                    <a:latin typeface="微软雅黑" panose="020B0503020204020204" pitchFamily="34" charset="-122"/>
                    <a:ea typeface="微软雅黑" panose="020B0503020204020204" pitchFamily="34" charset="-122"/>
                  </a:rPr>
                  <a:t>。</a:t>
                </a:r>
                <a:endParaRPr lang="zh-CN" altLang="zh-CN" sz="2400" b="1" dirty="0">
                  <a:effectLst/>
                  <a:latin typeface="微软雅黑" panose="020B0503020204020204" pitchFamily="34" charset="-122"/>
                  <a:ea typeface="微软雅黑" panose="020B0503020204020204" pitchFamily="34" charset="-122"/>
                </a:endParaRPr>
              </a:p>
            </p:txBody>
          </p:sp>
        </mc:Choice>
        <mc:Fallback xmlns="">
          <p:sp>
            <p:nvSpPr>
              <p:cNvPr id="3" name="内容占位符 2">
                <a:extLst>
                  <a:ext uri="{FF2B5EF4-FFF2-40B4-BE49-F238E27FC236}">
                    <a16:creationId xmlns:a16="http://schemas.microsoft.com/office/drawing/2014/main" id="{FAA43BCC-C60C-44E6-A203-C635002B3E8F}"/>
                  </a:ext>
                </a:extLst>
              </p:cNvPr>
              <p:cNvSpPr>
                <a:spLocks noGrp="1" noRot="1" noChangeAspect="1" noMove="1" noResize="1" noEditPoints="1" noAdjustHandles="1" noChangeArrowheads="1" noChangeShapeType="1" noTextEdit="1"/>
              </p:cNvSpPr>
              <p:nvPr>
                <p:ph idx="1"/>
              </p:nvPr>
            </p:nvSpPr>
            <p:spPr>
              <a:xfrm>
                <a:off x="838200" y="1564373"/>
                <a:ext cx="5344886" cy="5380714"/>
              </a:xfrm>
              <a:blipFill>
                <a:blip r:embed="rId3"/>
                <a:stretch>
                  <a:fillRect l="-2055" r="-7420"/>
                </a:stretch>
              </a:blipFill>
            </p:spPr>
            <p:txBody>
              <a:bodyPr/>
              <a:lstStyle/>
              <a:p>
                <a:r>
                  <a:rPr lang="zh-CN" altLang="en-US">
                    <a:noFill/>
                  </a:rPr>
                  <a:t> </a:t>
                </a:r>
              </a:p>
            </p:txBody>
          </p:sp>
        </mc:Fallback>
      </mc:AlternateContent>
      <p:grpSp>
        <p:nvGrpSpPr>
          <p:cNvPr id="8" name="组合 7">
            <a:extLst>
              <a:ext uri="{FF2B5EF4-FFF2-40B4-BE49-F238E27FC236}">
                <a16:creationId xmlns:a16="http://schemas.microsoft.com/office/drawing/2014/main" id="{72C5E2AE-4A47-4297-9E07-6A71CCB0E52F}"/>
              </a:ext>
            </a:extLst>
          </p:cNvPr>
          <p:cNvGrpSpPr/>
          <p:nvPr/>
        </p:nvGrpSpPr>
        <p:grpSpPr>
          <a:xfrm>
            <a:off x="6473371" y="1429657"/>
            <a:ext cx="5515429" cy="5256534"/>
            <a:chOff x="6154681" y="895851"/>
            <a:chExt cx="5834119" cy="5536340"/>
          </a:xfrm>
        </p:grpSpPr>
        <p:pic>
          <p:nvPicPr>
            <p:cNvPr id="5" name="图片 4">
              <a:extLst>
                <a:ext uri="{FF2B5EF4-FFF2-40B4-BE49-F238E27FC236}">
                  <a16:creationId xmlns:a16="http://schemas.microsoft.com/office/drawing/2014/main" id="{CF15DFF5-C54C-4C94-BA3D-5774C6160910}"/>
                </a:ext>
              </a:extLst>
            </p:cNvPr>
            <p:cNvPicPr>
              <a:picLocks noChangeAspect="1"/>
            </p:cNvPicPr>
            <p:nvPr/>
          </p:nvPicPr>
          <p:blipFill>
            <a:blip r:embed="rId4"/>
            <a:stretch>
              <a:fillRect/>
            </a:stretch>
          </p:blipFill>
          <p:spPr>
            <a:xfrm>
              <a:off x="6154681" y="895851"/>
              <a:ext cx="5834119" cy="5536340"/>
            </a:xfrm>
            <a:prstGeom prst="rect">
              <a:avLst/>
            </a:prstGeom>
            <a:ln w="28575">
              <a:solidFill>
                <a:schemeClr val="accent1">
                  <a:lumMod val="60000"/>
                  <a:lumOff val="40000"/>
                </a:schemeClr>
              </a:solidFill>
              <a:prstDash val="dashDot"/>
            </a:ln>
          </p:spPr>
        </p:pic>
        <p:pic>
          <p:nvPicPr>
            <p:cNvPr id="7" name="图片 6">
              <a:extLst>
                <a:ext uri="{FF2B5EF4-FFF2-40B4-BE49-F238E27FC236}">
                  <a16:creationId xmlns:a16="http://schemas.microsoft.com/office/drawing/2014/main" id="{C5036901-788A-481E-9D0E-1367EE1A86FF}"/>
                </a:ext>
              </a:extLst>
            </p:cNvPr>
            <p:cNvPicPr>
              <a:picLocks noChangeAspect="1"/>
            </p:cNvPicPr>
            <p:nvPr/>
          </p:nvPicPr>
          <p:blipFill>
            <a:blip r:embed="rId5"/>
            <a:stretch>
              <a:fillRect/>
            </a:stretch>
          </p:blipFill>
          <p:spPr>
            <a:xfrm>
              <a:off x="6154681" y="895851"/>
              <a:ext cx="1479606" cy="809625"/>
            </a:xfrm>
            <a:prstGeom prst="rect">
              <a:avLst/>
            </a:prstGeom>
            <a:ln w="28575">
              <a:noFill/>
              <a:prstDash val="dashDot"/>
            </a:ln>
          </p:spPr>
        </p:pic>
      </p:grpSp>
    </p:spTree>
    <p:extLst>
      <p:ext uri="{BB962C8B-B14F-4D97-AF65-F5344CB8AC3E}">
        <p14:creationId xmlns:p14="http://schemas.microsoft.com/office/powerpoint/2010/main" val="2369840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8A9E2-1718-4A1C-9BBC-6F0D26D4471A}"/>
              </a:ext>
            </a:extLst>
          </p:cNvPr>
          <p:cNvSpPr>
            <a:spLocks noGrp="1"/>
          </p:cNvSpPr>
          <p:nvPr>
            <p:ph type="title"/>
          </p:nvPr>
        </p:nvSpPr>
        <p:spPr/>
        <p:txBody>
          <a:bodyPr/>
          <a:lstStyle/>
          <a:p>
            <a:r>
              <a:rPr lang="en-US" altLang="zh-CN" sz="4400" b="1" dirty="0">
                <a:solidFill>
                  <a:srgbClr val="0000FF"/>
                </a:solidFill>
                <a:effectLst/>
                <a:latin typeface="宋体" panose="02010600030101010101" pitchFamily="2" charset="-122"/>
                <a:ea typeface="宋体" panose="02010600030101010101" pitchFamily="2" charset="-122"/>
              </a:rPr>
              <a:t>1.</a:t>
            </a:r>
            <a:r>
              <a:rPr lang="zh-CN" altLang="en-US" sz="4400" b="1" dirty="0">
                <a:solidFill>
                  <a:srgbClr val="0000FF"/>
                </a:solidFill>
                <a:effectLst/>
                <a:latin typeface="黑体" panose="02010609060101010101" pitchFamily="49" charset="-122"/>
                <a:ea typeface="黑体" panose="02010609060101010101" pitchFamily="49" charset="-122"/>
              </a:rPr>
              <a:t>证据理论模型</a:t>
            </a:r>
            <a:endParaRPr lang="zh-CN" altLang="en-US" dirty="0"/>
          </a:p>
        </p:txBody>
      </p:sp>
      <p:sp>
        <p:nvSpPr>
          <p:cNvPr id="3" name="内容占位符 2">
            <a:extLst>
              <a:ext uri="{FF2B5EF4-FFF2-40B4-BE49-F238E27FC236}">
                <a16:creationId xmlns:a16="http://schemas.microsoft.com/office/drawing/2014/main" id="{FAA43BCC-C60C-44E6-A203-C635002B3E8F}"/>
              </a:ext>
            </a:extLst>
          </p:cNvPr>
          <p:cNvSpPr>
            <a:spLocks noGrp="1"/>
          </p:cNvSpPr>
          <p:nvPr>
            <p:ph idx="1"/>
          </p:nvPr>
        </p:nvSpPr>
        <p:spPr>
          <a:xfrm>
            <a:off x="838200" y="1564372"/>
            <a:ext cx="10515600" cy="5402489"/>
          </a:xfrm>
        </p:spPr>
        <p:txBody>
          <a:bodyPr>
            <a:normAutofit/>
          </a:bodyPr>
          <a:lstStyle/>
          <a:p>
            <a:pPr algn="just">
              <a:lnSpc>
                <a:spcPct val="150000"/>
              </a:lnSpc>
              <a:spcBef>
                <a:spcPts val="600"/>
              </a:spcBef>
            </a:pPr>
            <a:r>
              <a:rPr lang="zh-CN" altLang="en-US" b="1" dirty="0">
                <a:solidFill>
                  <a:srgbClr val="FF0000"/>
                </a:solidFill>
                <a:latin typeface="微软雅黑" panose="020B0503020204020204" pitchFamily="34" charset="-122"/>
                <a:ea typeface="微软雅黑" panose="020B0503020204020204" pitchFamily="34" charset="-122"/>
              </a:rPr>
              <a:t>辨别框架（</a:t>
            </a:r>
            <a:r>
              <a:rPr lang="en-US" altLang="zh-CN" b="1" dirty="0">
                <a:solidFill>
                  <a:srgbClr val="FF0000"/>
                </a:solidFill>
                <a:latin typeface="微软雅黑" panose="020B0503020204020204" pitchFamily="34" charset="-122"/>
                <a:ea typeface="微软雅黑" panose="020B0503020204020204" pitchFamily="34" charset="-122"/>
              </a:rPr>
              <a:t>Frames of Discernment</a:t>
            </a:r>
            <a:r>
              <a:rPr lang="zh-CN" altLang="en-US" b="1" dirty="0">
                <a:solidFill>
                  <a:srgbClr val="FF0000"/>
                </a:solidFill>
                <a:latin typeface="微软雅黑" panose="020B0503020204020204" pitchFamily="34" charset="-122"/>
                <a:ea typeface="微软雅黑" panose="020B0503020204020204" pitchFamily="34" charset="-122"/>
              </a:rPr>
              <a:t>）</a:t>
            </a:r>
            <a:endParaRPr lang="en-US" altLang="zh-CN" b="1" dirty="0">
              <a:solidFill>
                <a:srgbClr val="FF0000"/>
              </a:solidFill>
              <a:latin typeface="微软雅黑" panose="020B0503020204020204" pitchFamily="34" charset="-122"/>
              <a:ea typeface="微软雅黑" panose="020B0503020204020204" pitchFamily="34" charset="-122"/>
            </a:endParaRPr>
          </a:p>
          <a:p>
            <a:pPr marL="288000" algn="just">
              <a:lnSpc>
                <a:spcPct val="150000"/>
              </a:lnSpc>
              <a:spcBef>
                <a:spcPts val="600"/>
              </a:spcBef>
            </a:pPr>
            <a:r>
              <a:rPr lang="zh-CN" altLang="en-US" sz="2400" b="1" dirty="0">
                <a:effectLst/>
                <a:latin typeface="微软雅黑" panose="020B0503020204020204" pitchFamily="34" charset="-122"/>
                <a:ea typeface="微软雅黑" panose="020B0503020204020204" pitchFamily="34" charset="-122"/>
                <a:cs typeface="Times New Roman" panose="02020603050405020304" pitchFamily="18" charset="0"/>
              </a:rPr>
              <a:t>当一个环境的元素可以被解释成可能的答案，并且</a:t>
            </a:r>
            <a:r>
              <a:rPr lang="zh-CN" altLang="en-US" sz="2400" b="1" dirty="0">
                <a:solidFill>
                  <a:srgbClr val="C00000"/>
                </a:solidFill>
                <a:effectLst/>
                <a:latin typeface="微软雅黑" panose="020B0503020204020204" pitchFamily="34" charset="-122"/>
                <a:ea typeface="微软雅黑" panose="020B0503020204020204" pitchFamily="34" charset="-122"/>
                <a:cs typeface="Times New Roman" panose="02020603050405020304" pitchFamily="18" charset="0"/>
              </a:rPr>
              <a:t>仅有一个答案是正确</a:t>
            </a:r>
            <a:r>
              <a:rPr lang="zh-CN" altLang="en-US" sz="2400" b="1" dirty="0">
                <a:effectLst/>
                <a:latin typeface="微软雅黑" panose="020B0503020204020204" pitchFamily="34" charset="-122"/>
                <a:ea typeface="微软雅黑" panose="020B0503020204020204" pitchFamily="34" charset="-122"/>
                <a:cs typeface="Times New Roman" panose="02020603050405020304" pitchFamily="18" charset="0"/>
              </a:rPr>
              <a:t>的，那么该环境被称之为一个</a:t>
            </a:r>
            <a:r>
              <a:rPr lang="zh-CN" altLang="en-US" sz="2400" b="1" dirty="0">
                <a:solidFill>
                  <a:srgbClr val="C00000"/>
                </a:solidFill>
                <a:effectLst/>
                <a:latin typeface="微软雅黑" panose="020B0503020204020204" pitchFamily="34" charset="-122"/>
                <a:ea typeface="微软雅黑" panose="020B0503020204020204" pitchFamily="34" charset="-122"/>
                <a:cs typeface="Times New Roman" panose="02020603050405020304" pitchFamily="18" charset="0"/>
              </a:rPr>
              <a:t>鉴别框架</a:t>
            </a:r>
            <a:r>
              <a:rPr lang="zh-CN" altLang="en-US" sz="2400" b="1"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b="1"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8000" algn="just">
              <a:lnSpc>
                <a:spcPct val="150000"/>
              </a:lnSpc>
              <a:spcBef>
                <a:spcPts val="600"/>
              </a:spcBef>
            </a:pPr>
            <a:r>
              <a:rPr lang="zh-CN" altLang="en-US" sz="2400" b="1" dirty="0">
                <a:effectLst/>
                <a:latin typeface="微软雅黑" panose="020B0503020204020204" pitchFamily="34" charset="-122"/>
                <a:ea typeface="微软雅黑" panose="020B0503020204020204" pitchFamily="34" charset="-122"/>
                <a:cs typeface="Times New Roman" panose="02020603050405020304" pitchFamily="18" charset="0"/>
              </a:rPr>
              <a:t>鉴别这个术语意味着，对于一个提问，从与该提问相关的所有可能的答案中能区分出</a:t>
            </a:r>
            <a:r>
              <a:rPr lang="zh-CN" altLang="en-US" sz="2400" b="1" dirty="0">
                <a:solidFill>
                  <a:srgbClr val="C00000"/>
                </a:solidFill>
                <a:effectLst/>
                <a:latin typeface="微软雅黑" panose="020B0503020204020204" pitchFamily="34" charset="-122"/>
                <a:ea typeface="微软雅黑" panose="020B0503020204020204" pitchFamily="34" charset="-122"/>
                <a:cs typeface="Times New Roman" panose="02020603050405020304" pitchFamily="18" charset="0"/>
              </a:rPr>
              <a:t>一个正确的答案</a:t>
            </a:r>
            <a:r>
              <a:rPr lang="zh-CN" altLang="en-US" sz="2400" b="1"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b="1"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8000" algn="just">
              <a:lnSpc>
                <a:spcPct val="150000"/>
              </a:lnSpc>
              <a:spcBef>
                <a:spcPts val="600"/>
              </a:spcBef>
            </a:pPr>
            <a:r>
              <a:rPr lang="zh-CN" altLang="en-US" sz="2400" b="1" dirty="0">
                <a:effectLst/>
                <a:latin typeface="微软雅黑" panose="020B0503020204020204" pitchFamily="34" charset="-122"/>
                <a:ea typeface="微软雅黑" panose="020B0503020204020204" pitchFamily="34" charset="-122"/>
                <a:cs typeface="Times New Roman" panose="02020603050405020304" pitchFamily="18" charset="0"/>
              </a:rPr>
              <a:t>能区分出一个正确的答案需要鉴别框架是</a:t>
            </a:r>
            <a:r>
              <a:rPr lang="zh-CN" altLang="en-US" sz="2400" b="1" dirty="0">
                <a:solidFill>
                  <a:srgbClr val="C00000"/>
                </a:solidFill>
                <a:effectLst/>
                <a:latin typeface="微软雅黑" panose="020B0503020204020204" pitchFamily="34" charset="-122"/>
                <a:ea typeface="微软雅黑" panose="020B0503020204020204" pitchFamily="34" charset="-122"/>
                <a:cs typeface="Times New Roman" panose="02020603050405020304" pitchFamily="18" charset="0"/>
              </a:rPr>
              <a:t>可穷举</a:t>
            </a:r>
            <a:r>
              <a:rPr lang="zh-CN" altLang="en-US" sz="2400" b="1" dirty="0">
                <a:effectLst/>
                <a:latin typeface="微软雅黑" panose="020B0503020204020204" pitchFamily="34" charset="-122"/>
                <a:ea typeface="微软雅黑" panose="020B0503020204020204" pitchFamily="34" charset="-122"/>
                <a:cs typeface="Times New Roman" panose="02020603050405020304" pitchFamily="18" charset="0"/>
              </a:rPr>
              <a:t>的，其</a:t>
            </a:r>
            <a:r>
              <a:rPr lang="zh-CN" altLang="en-US" sz="2400" b="1" dirty="0">
                <a:solidFill>
                  <a:srgbClr val="C00000"/>
                </a:solidFill>
                <a:effectLst/>
                <a:latin typeface="微软雅黑" panose="020B0503020204020204" pitchFamily="34" charset="-122"/>
                <a:ea typeface="微软雅黑" panose="020B0503020204020204" pitchFamily="34" charset="-122"/>
                <a:cs typeface="Times New Roman" panose="02020603050405020304" pitchFamily="18" charset="0"/>
              </a:rPr>
              <a:t>子集是不相交的</a:t>
            </a:r>
            <a:r>
              <a:rPr lang="zh-CN" altLang="en-US" sz="2400" b="1"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b="1"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52921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8A9E2-1718-4A1C-9BBC-6F0D26D4471A}"/>
              </a:ext>
            </a:extLst>
          </p:cNvPr>
          <p:cNvSpPr>
            <a:spLocks noGrp="1"/>
          </p:cNvSpPr>
          <p:nvPr>
            <p:ph type="title"/>
          </p:nvPr>
        </p:nvSpPr>
        <p:spPr/>
        <p:txBody>
          <a:bodyPr/>
          <a:lstStyle/>
          <a:p>
            <a:r>
              <a:rPr lang="en-US" altLang="zh-CN" sz="4400" b="1" dirty="0">
                <a:solidFill>
                  <a:srgbClr val="0000FF"/>
                </a:solidFill>
                <a:effectLst/>
                <a:latin typeface="宋体" panose="02010600030101010101" pitchFamily="2" charset="-122"/>
                <a:ea typeface="宋体" panose="02010600030101010101" pitchFamily="2" charset="-122"/>
              </a:rPr>
              <a:t>1.</a:t>
            </a:r>
            <a:r>
              <a:rPr lang="zh-CN" altLang="en-US" sz="4400" b="1" dirty="0">
                <a:solidFill>
                  <a:srgbClr val="0000FF"/>
                </a:solidFill>
                <a:effectLst/>
                <a:latin typeface="黑体" panose="02010609060101010101" pitchFamily="49" charset="-122"/>
                <a:ea typeface="黑体" panose="02010609060101010101" pitchFamily="49" charset="-122"/>
              </a:rPr>
              <a:t>证据理论模型</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AA43BCC-C60C-44E6-A203-C635002B3E8F}"/>
                  </a:ext>
                </a:extLst>
              </p:cNvPr>
              <p:cNvSpPr>
                <a:spLocks noGrp="1"/>
              </p:cNvSpPr>
              <p:nvPr>
                <p:ph idx="1"/>
              </p:nvPr>
            </p:nvSpPr>
            <p:spPr>
              <a:xfrm>
                <a:off x="838200" y="1564372"/>
                <a:ext cx="10515600" cy="5402489"/>
              </a:xfrm>
            </p:spPr>
            <p:txBody>
              <a:bodyPr>
                <a:normAutofit/>
              </a:bodyPr>
              <a:lstStyle/>
              <a:p>
                <a:pPr algn="just">
                  <a:lnSpc>
                    <a:spcPct val="150000"/>
                  </a:lnSpc>
                  <a:spcBef>
                    <a:spcPts val="600"/>
                  </a:spcBef>
                </a:pPr>
                <a:r>
                  <a:rPr lang="zh-CN" altLang="en-US" b="1" dirty="0">
                    <a:solidFill>
                      <a:srgbClr val="FF0000"/>
                    </a:solidFill>
                    <a:latin typeface="微软雅黑" panose="020B0503020204020204" pitchFamily="34" charset="-122"/>
                    <a:ea typeface="微软雅黑" panose="020B0503020204020204" pitchFamily="34" charset="-122"/>
                  </a:rPr>
                  <a:t>辨别框架（</a:t>
                </a:r>
                <a:r>
                  <a:rPr lang="en-US" altLang="zh-CN" b="1" dirty="0">
                    <a:solidFill>
                      <a:srgbClr val="FF0000"/>
                    </a:solidFill>
                    <a:latin typeface="微软雅黑" panose="020B0503020204020204" pitchFamily="34" charset="-122"/>
                    <a:ea typeface="微软雅黑" panose="020B0503020204020204" pitchFamily="34" charset="-122"/>
                  </a:rPr>
                  <a:t>Frames of Discernment</a:t>
                </a:r>
                <a:r>
                  <a:rPr lang="zh-CN" altLang="en-US" b="1" dirty="0">
                    <a:solidFill>
                      <a:srgbClr val="FF0000"/>
                    </a:solidFill>
                    <a:latin typeface="微软雅黑" panose="020B0503020204020204" pitchFamily="34" charset="-122"/>
                    <a:ea typeface="微软雅黑" panose="020B0503020204020204" pitchFamily="34" charset="-122"/>
                  </a:rPr>
                  <a:t>）</a:t>
                </a:r>
                <a:endParaRPr lang="en-US" altLang="zh-CN" b="1" dirty="0">
                  <a:solidFill>
                    <a:srgbClr val="FF0000"/>
                  </a:solidFill>
                  <a:latin typeface="微软雅黑" panose="020B0503020204020204" pitchFamily="34" charset="-122"/>
                  <a:ea typeface="微软雅黑" panose="020B0503020204020204" pitchFamily="34" charset="-122"/>
                </a:endParaRPr>
              </a:p>
              <a:p>
                <a:pPr marL="288000" algn="just">
                  <a:lnSpc>
                    <a:spcPct val="150000"/>
                  </a:lnSpc>
                  <a:spcBef>
                    <a:spcPts val="600"/>
                  </a:spcBef>
                </a:pPr>
                <a:r>
                  <a:rPr lang="zh-CN" altLang="en-US" sz="2400" b="1" dirty="0">
                    <a:effectLst/>
                    <a:latin typeface="微软雅黑" panose="020B0503020204020204" pitchFamily="34" charset="-122"/>
                    <a:ea typeface="微软雅黑" panose="020B0503020204020204" pitchFamily="34" charset="-122"/>
                    <a:cs typeface="Times New Roman" panose="02020603050405020304" pitchFamily="18" charset="0"/>
                  </a:rPr>
                  <a:t>一个大小为</a:t>
                </a:r>
                <a:r>
                  <a:rPr lang="en-US" altLang="zh-CN" sz="2400" b="1" dirty="0">
                    <a:effectLst/>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400" b="1" dirty="0">
                    <a:effectLst/>
                    <a:latin typeface="微软雅黑" panose="020B0503020204020204" pitchFamily="34" charset="-122"/>
                    <a:ea typeface="微软雅黑" panose="020B0503020204020204" pitchFamily="34" charset="-122"/>
                    <a:cs typeface="Times New Roman" panose="02020603050405020304" pitchFamily="18" charset="0"/>
                  </a:rPr>
                  <a:t>的集合包括自身恰有</a:t>
                </a:r>
                <a:r>
                  <a:rPr lang="en-US" altLang="zh-CN" b="1" dirty="0" err="1">
                    <a:solidFill>
                      <a:srgbClr val="C00000"/>
                    </a:solidFill>
                    <a:effectLst/>
                    <a:latin typeface="Times New Roman" panose="02020603050405020304" pitchFamily="18" charset="0"/>
                    <a:ea typeface="宋体" panose="02010600030101010101" pitchFamily="2" charset="-122"/>
                  </a:rPr>
                  <a:t>2</a:t>
                </a:r>
                <a:r>
                  <a:rPr lang="en-US" altLang="zh-CN" b="1" baseline="30000" dirty="0" err="1">
                    <a:solidFill>
                      <a:srgbClr val="C00000"/>
                    </a:solidFill>
                    <a:effectLst/>
                    <a:latin typeface="Times New Roman" panose="02020603050405020304" pitchFamily="18" charset="0"/>
                    <a:ea typeface="宋体" panose="02010600030101010101" pitchFamily="2" charset="-122"/>
                  </a:rPr>
                  <a:t>N</a:t>
                </a:r>
                <a:r>
                  <a:rPr lang="zh-CN" altLang="en-US" sz="2400" b="1" dirty="0">
                    <a:effectLst/>
                    <a:latin typeface="微软雅黑" panose="020B0503020204020204" pitchFamily="34" charset="-122"/>
                    <a:ea typeface="微软雅黑" panose="020B0503020204020204" pitchFamily="34" charset="-122"/>
                    <a:cs typeface="Times New Roman" panose="02020603050405020304" pitchFamily="18" charset="0"/>
                  </a:rPr>
                  <a:t>个子集，这些子集定义了幂集，记为</a:t>
                </a:r>
                <a14:m>
                  <m:oMath xmlns:m="http://schemas.openxmlformats.org/officeDocument/2006/math">
                    <m:sSup>
                      <m:sSupPr>
                        <m:ctrlPr>
                          <a:rPr lang="zh-CN" altLang="zh-CN" sz="2400" b="1" i="1" smtClean="0">
                            <a:solidFill>
                              <a:srgbClr val="0000FF"/>
                            </a:solidFill>
                            <a:effectLst/>
                            <a:latin typeface="Cambria Math" panose="02040503050406030204" pitchFamily="18" charset="0"/>
                            <a:ea typeface="Cambria Math" panose="02040503050406030204" pitchFamily="18" charset="0"/>
                          </a:rPr>
                        </m:ctrlPr>
                      </m:sSupPr>
                      <m:e>
                        <m:r>
                          <a:rPr lang="en-US" altLang="zh-CN" sz="2400" b="1" i="1">
                            <a:solidFill>
                              <a:srgbClr val="0000FF"/>
                            </a:solidFill>
                            <a:effectLst/>
                            <a:latin typeface="Cambria Math" panose="02040503050406030204" pitchFamily="18" charset="0"/>
                            <a:ea typeface="宋体" panose="02010600030101010101" pitchFamily="2" charset="-122"/>
                            <a:cs typeface="Times New Roman" panose="02020603050405020304" pitchFamily="18" charset="0"/>
                          </a:rPr>
                          <m:t>𝟐</m:t>
                        </m:r>
                      </m:e>
                      <m:sup>
                        <m:r>
                          <a:rPr lang="en-US" altLang="zh-CN" sz="2400" b="1" i="1">
                            <a:solidFill>
                              <a:srgbClr val="0000FF"/>
                            </a:solidFill>
                            <a:effectLst/>
                            <a:latin typeface="Cambria Math" panose="02040503050406030204" pitchFamily="18" charset="0"/>
                            <a:ea typeface="宋体" panose="02010600030101010101" pitchFamily="2" charset="-122"/>
                          </a:rPr>
                          <m:t>𝜣</m:t>
                        </m:r>
                      </m:sup>
                    </m:sSup>
                  </m:oMath>
                </a14:m>
                <a:r>
                  <a:rPr lang="zh-CN" altLang="en-US" sz="2400" b="1" dirty="0">
                    <a:effectLst/>
                    <a:latin typeface="微软雅黑" panose="020B0503020204020204" pitchFamily="34" charset="-122"/>
                    <a:ea typeface="微软雅黑" panose="020B0503020204020204" pitchFamily="34" charset="-122"/>
                    <a:cs typeface="Times New Roman" panose="02020603050405020304" pitchFamily="18" charset="0"/>
                  </a:rPr>
                  <a:t>（集合的集合）</a:t>
                </a:r>
                <a:r>
                  <a:rPr lang="en-US" altLang="zh-CN" sz="2400" b="1"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dirty="0">
                    <a:effectLst/>
                    <a:latin typeface="微软雅黑" panose="020B0503020204020204" pitchFamily="34" charset="-122"/>
                    <a:ea typeface="微软雅黑" panose="020B0503020204020204" pitchFamily="34" charset="-122"/>
                    <a:cs typeface="Times New Roman" panose="02020603050405020304" pitchFamily="18" charset="0"/>
                  </a:rPr>
                  <a:t>对于飞机框架有</a:t>
                </a:r>
                <a:endParaRPr lang="en-US" altLang="zh-CN" sz="2400" b="1"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59400" indent="0" algn="ctr">
                  <a:lnSpc>
                    <a:spcPct val="150000"/>
                  </a:lnSpc>
                  <a:spcBef>
                    <a:spcPts val="600"/>
                  </a:spcBef>
                  <a:buNone/>
                </a:pPr>
                <a14:m>
                  <m:oMath xmlns:m="http://schemas.openxmlformats.org/officeDocument/2006/math">
                    <m:sSup>
                      <m:sSupPr>
                        <m:ctrlPr>
                          <a:rPr lang="zh-CN" altLang="zh-CN" sz="2400" b="1" i="1" smtClean="0">
                            <a:effectLst/>
                            <a:latin typeface="Cambria Math" panose="02040503050406030204" pitchFamily="18" charset="0"/>
                            <a:ea typeface="Cambria Math" panose="02040503050406030204" pitchFamily="18" charset="0"/>
                          </a:rPr>
                        </m:ctrlPr>
                      </m:sSupPr>
                      <m:e>
                        <m:r>
                          <a:rPr lang="en-US" altLang="zh-CN" sz="2400" b="1" i="1">
                            <a:effectLst/>
                            <a:latin typeface="Cambria Math" panose="02040503050406030204" pitchFamily="18" charset="0"/>
                            <a:ea typeface="宋体" panose="02010600030101010101" pitchFamily="2" charset="-122"/>
                          </a:rPr>
                          <m:t>𝟐</m:t>
                        </m:r>
                      </m:e>
                      <m:sup>
                        <m:r>
                          <a:rPr lang="en-US" altLang="zh-CN" sz="2400" b="1" i="1">
                            <a:effectLst/>
                            <a:latin typeface="Cambria Math" panose="02040503050406030204" pitchFamily="18" charset="0"/>
                            <a:ea typeface="宋体" panose="02010600030101010101" pitchFamily="2" charset="-122"/>
                          </a:rPr>
                          <m:t>𝜣</m:t>
                        </m:r>
                      </m:sup>
                    </m:sSup>
                  </m:oMath>
                </a14:m>
                <a:r>
                  <a:rPr lang="en-US" altLang="zh-CN" sz="2400" b="1" dirty="0">
                    <a:effectLst/>
                    <a:latin typeface="Times New Roman" panose="02020603050405020304" pitchFamily="18" charset="0"/>
                    <a:ea typeface="宋体" panose="02010600030101010101" pitchFamily="2" charset="-122"/>
                  </a:rPr>
                  <a:t> = </a:t>
                </a:r>
                <a14:m>
                  <m:oMath xmlns:m="http://schemas.openxmlformats.org/officeDocument/2006/math">
                    <m:d>
                      <m:dPr>
                        <m:begChr m:val="{"/>
                        <m:endChr m:val="}"/>
                        <m:ctrlPr>
                          <a:rPr lang="zh-CN" altLang="zh-CN" sz="2400" b="1" i="1">
                            <a:effectLst/>
                            <a:latin typeface="Cambria Math" panose="02040503050406030204" pitchFamily="18" charset="0"/>
                            <a:ea typeface="Cambria Math" panose="02040503050406030204" pitchFamily="18" charset="0"/>
                          </a:rPr>
                        </m:ctrlPr>
                      </m:dPr>
                      <m:e>
                        <m:r>
                          <a:rPr lang="zh-CN" altLang="zh-CN" sz="2400" b="1" i="1">
                            <a:effectLst/>
                            <a:latin typeface="Cambria Math" panose="02040503050406030204" pitchFamily="18" charset="0"/>
                            <a:ea typeface="MS Gothic" panose="020B0609070205080204" pitchFamily="49" charset="-128"/>
                            <a:cs typeface="MS Gothic" panose="020B0609070205080204" pitchFamily="49" charset="-128"/>
                          </a:rPr>
                          <m:t>∅</m:t>
                        </m:r>
                        <m:r>
                          <a:rPr lang="en-US" altLang="zh-CN" sz="2400" b="1" i="1">
                            <a:effectLst/>
                            <a:latin typeface="Cambria Math" panose="02040503050406030204" pitchFamily="18" charset="0"/>
                            <a:ea typeface="宋体" panose="02010600030101010101" pitchFamily="2" charset="-122"/>
                          </a:rPr>
                          <m:t>, </m:t>
                        </m:r>
                        <m:d>
                          <m:dPr>
                            <m:begChr m:val="{"/>
                            <m:endChr m:val="}"/>
                            <m:ctrlPr>
                              <a:rPr lang="zh-CN" altLang="zh-CN" sz="2400" b="1" i="1">
                                <a:effectLst/>
                                <a:latin typeface="Cambria Math" panose="02040503050406030204" pitchFamily="18" charset="0"/>
                                <a:ea typeface="Cambria Math" panose="02040503050406030204" pitchFamily="18" charset="0"/>
                              </a:rPr>
                            </m:ctrlPr>
                          </m:dPr>
                          <m:e>
                            <m:r>
                              <a:rPr lang="en-US" altLang="zh-CN" sz="2400" b="1" i="1">
                                <a:effectLst/>
                                <a:latin typeface="Cambria Math" panose="02040503050406030204" pitchFamily="18" charset="0"/>
                                <a:ea typeface="宋体" panose="02010600030101010101" pitchFamily="2" charset="-122"/>
                              </a:rPr>
                              <m:t>𝑨</m:t>
                            </m:r>
                          </m:e>
                        </m:d>
                        <m:r>
                          <a:rPr lang="en-US" altLang="zh-CN" sz="2400" b="1" i="1">
                            <a:effectLst/>
                            <a:latin typeface="Cambria Math" panose="02040503050406030204" pitchFamily="18" charset="0"/>
                            <a:ea typeface="宋体" panose="02010600030101010101" pitchFamily="2" charset="-122"/>
                          </a:rPr>
                          <m:t>, </m:t>
                        </m:r>
                        <m:d>
                          <m:dPr>
                            <m:begChr m:val="{"/>
                            <m:endChr m:val="}"/>
                            <m:ctrlPr>
                              <a:rPr lang="zh-CN" altLang="zh-CN" sz="2400" b="1" i="1">
                                <a:effectLst/>
                                <a:latin typeface="Cambria Math" panose="02040503050406030204" pitchFamily="18" charset="0"/>
                                <a:ea typeface="Cambria Math" panose="02040503050406030204" pitchFamily="18" charset="0"/>
                              </a:rPr>
                            </m:ctrlPr>
                          </m:dPr>
                          <m:e>
                            <m:r>
                              <a:rPr lang="en-US" altLang="zh-CN" sz="2400" b="1" i="1">
                                <a:effectLst/>
                                <a:latin typeface="Cambria Math" panose="02040503050406030204" pitchFamily="18" charset="0"/>
                                <a:ea typeface="宋体" panose="02010600030101010101" pitchFamily="2" charset="-122"/>
                              </a:rPr>
                              <m:t>𝑩</m:t>
                            </m:r>
                          </m:e>
                        </m:d>
                        <m:r>
                          <a:rPr lang="en-US" altLang="zh-CN" sz="2400" b="1" i="1">
                            <a:effectLst/>
                            <a:latin typeface="Cambria Math" panose="02040503050406030204" pitchFamily="18" charset="0"/>
                            <a:ea typeface="宋体" panose="02010600030101010101" pitchFamily="2" charset="-122"/>
                          </a:rPr>
                          <m:t>, </m:t>
                        </m:r>
                        <m:d>
                          <m:dPr>
                            <m:begChr m:val="{"/>
                            <m:endChr m:val="}"/>
                            <m:ctrlPr>
                              <a:rPr lang="zh-CN" altLang="zh-CN" sz="2400" b="1" i="1">
                                <a:effectLst/>
                                <a:latin typeface="Cambria Math" panose="02040503050406030204" pitchFamily="18" charset="0"/>
                                <a:ea typeface="Cambria Math" panose="02040503050406030204" pitchFamily="18" charset="0"/>
                              </a:rPr>
                            </m:ctrlPr>
                          </m:dPr>
                          <m:e>
                            <m:r>
                              <a:rPr lang="en-US" altLang="zh-CN" sz="2400" b="1" i="1">
                                <a:effectLst/>
                                <a:latin typeface="Cambria Math" panose="02040503050406030204" pitchFamily="18" charset="0"/>
                                <a:ea typeface="宋体" panose="02010600030101010101" pitchFamily="2" charset="-122"/>
                              </a:rPr>
                              <m:t>𝑭</m:t>
                            </m:r>
                          </m:e>
                        </m:d>
                        <m:r>
                          <a:rPr lang="en-US" altLang="zh-CN" sz="2400" b="1" i="1">
                            <a:effectLst/>
                            <a:latin typeface="Cambria Math" panose="02040503050406030204" pitchFamily="18" charset="0"/>
                            <a:ea typeface="宋体" panose="02010600030101010101" pitchFamily="2" charset="-122"/>
                          </a:rPr>
                          <m:t>, </m:t>
                        </m:r>
                        <m:d>
                          <m:dPr>
                            <m:begChr m:val="{"/>
                            <m:endChr m:val="}"/>
                            <m:ctrlPr>
                              <a:rPr lang="zh-CN" altLang="zh-CN" sz="2400" b="1" i="1">
                                <a:effectLst/>
                                <a:latin typeface="Cambria Math" panose="02040503050406030204" pitchFamily="18" charset="0"/>
                                <a:ea typeface="Cambria Math" panose="02040503050406030204" pitchFamily="18" charset="0"/>
                              </a:rPr>
                            </m:ctrlPr>
                          </m:dPr>
                          <m:e>
                            <m:r>
                              <a:rPr lang="en-US" altLang="zh-CN" sz="2400" b="1" i="1">
                                <a:effectLst/>
                                <a:latin typeface="Cambria Math" panose="02040503050406030204" pitchFamily="18" charset="0"/>
                                <a:ea typeface="宋体" panose="02010600030101010101" pitchFamily="2" charset="-122"/>
                              </a:rPr>
                              <m:t>𝑨</m:t>
                            </m:r>
                            <m:r>
                              <a:rPr lang="en-US" altLang="zh-CN" sz="2400" b="1" i="1">
                                <a:effectLst/>
                                <a:latin typeface="Cambria Math" panose="02040503050406030204" pitchFamily="18" charset="0"/>
                                <a:ea typeface="宋体" panose="02010600030101010101" pitchFamily="2" charset="-122"/>
                              </a:rPr>
                              <m:t>, </m:t>
                            </m:r>
                            <m:r>
                              <a:rPr lang="en-US" altLang="zh-CN" sz="2400" b="1" i="1">
                                <a:effectLst/>
                                <a:latin typeface="Cambria Math" panose="02040503050406030204" pitchFamily="18" charset="0"/>
                                <a:ea typeface="宋体" panose="02010600030101010101" pitchFamily="2" charset="-122"/>
                              </a:rPr>
                              <m:t>𝑩</m:t>
                            </m:r>
                          </m:e>
                        </m:d>
                        <m:r>
                          <a:rPr lang="en-US" altLang="zh-CN" sz="2400" b="1" i="1">
                            <a:effectLst/>
                            <a:latin typeface="Cambria Math" panose="02040503050406030204" pitchFamily="18" charset="0"/>
                            <a:ea typeface="宋体" panose="02010600030101010101" pitchFamily="2" charset="-122"/>
                          </a:rPr>
                          <m:t>, </m:t>
                        </m:r>
                        <m:d>
                          <m:dPr>
                            <m:begChr m:val="{"/>
                            <m:endChr m:val="}"/>
                            <m:ctrlPr>
                              <a:rPr lang="zh-CN" altLang="zh-CN" sz="2400" b="1" i="1">
                                <a:effectLst/>
                                <a:latin typeface="Cambria Math" panose="02040503050406030204" pitchFamily="18" charset="0"/>
                                <a:ea typeface="Cambria Math" panose="02040503050406030204" pitchFamily="18" charset="0"/>
                              </a:rPr>
                            </m:ctrlPr>
                          </m:dPr>
                          <m:e>
                            <m:r>
                              <a:rPr lang="en-US" altLang="zh-CN" sz="2400" b="1" i="1">
                                <a:effectLst/>
                                <a:latin typeface="Cambria Math" panose="02040503050406030204" pitchFamily="18" charset="0"/>
                                <a:ea typeface="宋体" panose="02010600030101010101" pitchFamily="2" charset="-122"/>
                              </a:rPr>
                              <m:t>𝑨</m:t>
                            </m:r>
                            <m:r>
                              <a:rPr lang="en-US" altLang="zh-CN" sz="2400" b="1" i="1">
                                <a:effectLst/>
                                <a:latin typeface="Cambria Math" panose="02040503050406030204" pitchFamily="18" charset="0"/>
                                <a:ea typeface="宋体" panose="02010600030101010101" pitchFamily="2" charset="-122"/>
                              </a:rPr>
                              <m:t>, </m:t>
                            </m:r>
                            <m:r>
                              <a:rPr lang="en-US" altLang="zh-CN" sz="2400" b="1" i="1">
                                <a:effectLst/>
                                <a:latin typeface="Cambria Math" panose="02040503050406030204" pitchFamily="18" charset="0"/>
                                <a:ea typeface="宋体" panose="02010600030101010101" pitchFamily="2" charset="-122"/>
                              </a:rPr>
                              <m:t>𝑭</m:t>
                            </m:r>
                          </m:e>
                        </m:d>
                        <m:r>
                          <a:rPr lang="en-US" altLang="zh-CN" sz="2400" b="1" i="1">
                            <a:effectLst/>
                            <a:latin typeface="Cambria Math" panose="02040503050406030204" pitchFamily="18" charset="0"/>
                            <a:ea typeface="宋体" panose="02010600030101010101" pitchFamily="2" charset="-122"/>
                          </a:rPr>
                          <m:t>, </m:t>
                        </m:r>
                        <m:d>
                          <m:dPr>
                            <m:begChr m:val="{"/>
                            <m:endChr m:val="}"/>
                            <m:ctrlPr>
                              <a:rPr lang="zh-CN" altLang="zh-CN" sz="2400" b="1" i="1">
                                <a:effectLst/>
                                <a:latin typeface="Cambria Math" panose="02040503050406030204" pitchFamily="18" charset="0"/>
                                <a:ea typeface="Cambria Math" panose="02040503050406030204" pitchFamily="18" charset="0"/>
                              </a:rPr>
                            </m:ctrlPr>
                          </m:dPr>
                          <m:e>
                            <m:r>
                              <a:rPr lang="en-US" altLang="zh-CN" sz="2400" b="1" i="1">
                                <a:effectLst/>
                                <a:latin typeface="Cambria Math" panose="02040503050406030204" pitchFamily="18" charset="0"/>
                                <a:ea typeface="宋体" panose="02010600030101010101" pitchFamily="2" charset="-122"/>
                              </a:rPr>
                              <m:t>𝑩</m:t>
                            </m:r>
                            <m:r>
                              <a:rPr lang="en-US" altLang="zh-CN" sz="2400" b="1" i="1">
                                <a:effectLst/>
                                <a:latin typeface="Cambria Math" panose="02040503050406030204" pitchFamily="18" charset="0"/>
                                <a:ea typeface="宋体" panose="02010600030101010101" pitchFamily="2" charset="-122"/>
                              </a:rPr>
                              <m:t>, </m:t>
                            </m:r>
                            <m:r>
                              <a:rPr lang="en-US" altLang="zh-CN" sz="2400" b="1" i="1">
                                <a:effectLst/>
                                <a:latin typeface="Cambria Math" panose="02040503050406030204" pitchFamily="18" charset="0"/>
                                <a:ea typeface="宋体" panose="02010600030101010101" pitchFamily="2" charset="-122"/>
                              </a:rPr>
                              <m:t>𝑭</m:t>
                            </m:r>
                          </m:e>
                        </m:d>
                        <m:r>
                          <a:rPr lang="en-US" altLang="zh-CN" sz="2400" b="1" i="1">
                            <a:effectLst/>
                            <a:latin typeface="Cambria Math" panose="02040503050406030204" pitchFamily="18" charset="0"/>
                            <a:ea typeface="宋体" panose="02010600030101010101" pitchFamily="2" charset="-122"/>
                          </a:rPr>
                          <m:t>, </m:t>
                        </m:r>
                        <m:d>
                          <m:dPr>
                            <m:begChr m:val="{"/>
                            <m:endChr m:val="}"/>
                            <m:ctrlPr>
                              <a:rPr lang="zh-CN" altLang="zh-CN" sz="2400" b="1" i="1">
                                <a:effectLst/>
                                <a:latin typeface="Cambria Math" panose="02040503050406030204" pitchFamily="18" charset="0"/>
                                <a:ea typeface="Cambria Math" panose="02040503050406030204" pitchFamily="18" charset="0"/>
                              </a:rPr>
                            </m:ctrlPr>
                          </m:dPr>
                          <m:e>
                            <m:r>
                              <a:rPr lang="en-US" altLang="zh-CN" sz="2400" b="1" i="1">
                                <a:effectLst/>
                                <a:latin typeface="Cambria Math" panose="02040503050406030204" pitchFamily="18" charset="0"/>
                                <a:ea typeface="宋体" panose="02010600030101010101" pitchFamily="2" charset="-122"/>
                              </a:rPr>
                              <m:t>𝑨</m:t>
                            </m:r>
                            <m:r>
                              <a:rPr lang="en-US" altLang="zh-CN" sz="2400" b="1" i="1">
                                <a:effectLst/>
                                <a:latin typeface="Cambria Math" panose="02040503050406030204" pitchFamily="18" charset="0"/>
                                <a:ea typeface="宋体" panose="02010600030101010101" pitchFamily="2" charset="-122"/>
                              </a:rPr>
                              <m:t>, </m:t>
                            </m:r>
                            <m:r>
                              <a:rPr lang="en-US" altLang="zh-CN" sz="2400" b="1" i="1">
                                <a:effectLst/>
                                <a:latin typeface="Cambria Math" panose="02040503050406030204" pitchFamily="18" charset="0"/>
                                <a:ea typeface="宋体" panose="02010600030101010101" pitchFamily="2" charset="-122"/>
                              </a:rPr>
                              <m:t>𝑩</m:t>
                            </m:r>
                            <m:r>
                              <a:rPr lang="en-US" altLang="zh-CN" sz="2400" b="1" i="1">
                                <a:effectLst/>
                                <a:latin typeface="Cambria Math" panose="02040503050406030204" pitchFamily="18" charset="0"/>
                                <a:ea typeface="宋体" panose="02010600030101010101" pitchFamily="2" charset="-122"/>
                              </a:rPr>
                              <m:t>, </m:t>
                            </m:r>
                            <m:r>
                              <a:rPr lang="en-US" altLang="zh-CN" sz="2400" b="1" i="1">
                                <a:effectLst/>
                                <a:latin typeface="Cambria Math" panose="02040503050406030204" pitchFamily="18" charset="0"/>
                                <a:ea typeface="宋体" panose="02010600030101010101" pitchFamily="2" charset="-122"/>
                              </a:rPr>
                              <m:t>𝑭</m:t>
                            </m:r>
                          </m:e>
                        </m:d>
                      </m:e>
                    </m:d>
                  </m:oMath>
                </a14:m>
                <a:endParaRPr lang="zh-CN" altLang="zh-CN" sz="1800" dirty="0">
                  <a:effectLst/>
                  <a:latin typeface="Times New Roman" panose="02020603050405020304" pitchFamily="18" charset="0"/>
                  <a:ea typeface="宋体" panose="02010600030101010101" pitchFamily="2" charset="-122"/>
                </a:endParaRPr>
              </a:p>
              <a:p>
                <a:pPr marL="288000" algn="just">
                  <a:lnSpc>
                    <a:spcPct val="150000"/>
                  </a:lnSpc>
                  <a:spcBef>
                    <a:spcPts val="600"/>
                  </a:spcBef>
                </a:pPr>
                <a14:m>
                  <m:oMath xmlns:m="http://schemas.openxmlformats.org/officeDocument/2006/math">
                    <m:sSup>
                      <m:sSupPr>
                        <m:ctrlPr>
                          <a:rPr lang="zh-CN" altLang="zh-CN" sz="2400" b="1" i="1" smtClean="0">
                            <a:effectLst/>
                            <a:latin typeface="Cambria Math" panose="02040503050406030204" pitchFamily="18" charset="0"/>
                            <a:ea typeface="Cambria Math" panose="02040503050406030204" pitchFamily="18" charset="0"/>
                          </a:rPr>
                        </m:ctrlPr>
                      </m:sSupPr>
                      <m:e>
                        <m:r>
                          <a:rPr lang="en-US" altLang="zh-CN" sz="2400" b="1" i="1">
                            <a:effectLst/>
                            <a:latin typeface="Cambria Math" panose="02040503050406030204" pitchFamily="18" charset="0"/>
                            <a:ea typeface="宋体" panose="02010600030101010101" pitchFamily="2" charset="-122"/>
                          </a:rPr>
                          <m:t>𝟐</m:t>
                        </m:r>
                      </m:e>
                      <m:sup>
                        <m:r>
                          <a:rPr lang="en-US" altLang="zh-CN" sz="2400" b="1" i="1">
                            <a:effectLst/>
                            <a:latin typeface="Cambria Math" panose="02040503050406030204" pitchFamily="18" charset="0"/>
                            <a:ea typeface="宋体" panose="02010600030101010101" pitchFamily="2" charset="-122"/>
                          </a:rPr>
                          <m:t>𝜣</m:t>
                        </m:r>
                      </m:sup>
                    </m:sSup>
                  </m:oMath>
                </a14:m>
                <a:r>
                  <a:rPr lang="zh-CN" altLang="zh-CN" sz="2400" b="1"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和对应于环境的所有可能提问的正确答案之间存在着一一对应关系。</a:t>
                </a:r>
                <a:endParaRPr lang="zh-CN" altLang="zh-CN" sz="24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288000" algn="just">
                  <a:lnSpc>
                    <a:spcPct val="150000"/>
                  </a:lnSpc>
                  <a:spcBef>
                    <a:spcPts val="600"/>
                  </a:spcBef>
                </a:pPr>
                <a:endParaRPr lang="en-US" altLang="zh-CN" sz="2400" b="1"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FAA43BCC-C60C-44E6-A203-C635002B3E8F}"/>
                  </a:ext>
                </a:extLst>
              </p:cNvPr>
              <p:cNvSpPr>
                <a:spLocks noGrp="1" noRot="1" noChangeAspect="1" noMove="1" noResize="1" noEditPoints="1" noAdjustHandles="1" noChangeArrowheads="1" noChangeShapeType="1" noTextEdit="1"/>
              </p:cNvSpPr>
              <p:nvPr>
                <p:ph idx="1"/>
              </p:nvPr>
            </p:nvSpPr>
            <p:spPr>
              <a:xfrm>
                <a:off x="838200" y="1564372"/>
                <a:ext cx="10515600" cy="5402489"/>
              </a:xfrm>
              <a:blipFill>
                <a:blip r:embed="rId3"/>
                <a:stretch>
                  <a:fillRect l="-1043" r="-8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3261902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8192</TotalTime>
  <Words>9406</Words>
  <Application>Microsoft Office PowerPoint</Application>
  <PresentationFormat>宽屏</PresentationFormat>
  <Paragraphs>662</Paragraphs>
  <Slides>66</Slides>
  <Notes>65</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66</vt:i4>
      </vt:variant>
    </vt:vector>
  </HeadingPairs>
  <TitlesOfParts>
    <vt:vector size="80" baseType="lpstr">
      <vt:lpstr>等线</vt:lpstr>
      <vt:lpstr>等线 Light</vt:lpstr>
      <vt:lpstr>黑体</vt:lpstr>
      <vt:lpstr>宋体</vt:lpstr>
      <vt:lpstr>微软雅黑</vt:lpstr>
      <vt:lpstr>微软雅黑 Light</vt:lpstr>
      <vt:lpstr>Arial</vt:lpstr>
      <vt:lpstr>Cambria Math</vt:lpstr>
      <vt:lpstr>Symbol</vt:lpstr>
      <vt:lpstr>Times New Roman</vt:lpstr>
      <vt:lpstr>Wingdings</vt:lpstr>
      <vt:lpstr>Office 主题​​</vt:lpstr>
      <vt:lpstr>Equation.3</vt:lpstr>
      <vt:lpstr>Equation.2</vt:lpstr>
      <vt:lpstr>知识工程</vt:lpstr>
      <vt:lpstr>PowerPoint 演示文稿</vt:lpstr>
      <vt:lpstr>第 6 章  证据理论</vt:lpstr>
      <vt:lpstr>1.证据理论模型</vt:lpstr>
      <vt:lpstr>1.证据理论模型</vt:lpstr>
      <vt:lpstr>1.证据理论模型</vt:lpstr>
      <vt:lpstr>1.证据理论模型</vt:lpstr>
      <vt:lpstr>1.证据理论模型</vt:lpstr>
      <vt:lpstr>1.证据理论模型</vt:lpstr>
      <vt:lpstr>1.证据理论模型</vt:lpstr>
      <vt:lpstr>1.证据理论模型</vt:lpstr>
      <vt:lpstr>1.证据理论模型</vt:lpstr>
      <vt:lpstr>1.证据理论模型</vt:lpstr>
      <vt:lpstr>1.证据理论模型</vt:lpstr>
      <vt:lpstr>1.证据理论模型</vt:lpstr>
      <vt:lpstr>1.证据理论模型</vt:lpstr>
      <vt:lpstr>1.证据理论模型</vt:lpstr>
      <vt:lpstr>1.证据理论模型</vt:lpstr>
      <vt:lpstr>1.证据理论模型</vt:lpstr>
      <vt:lpstr>1.证据理论模型</vt:lpstr>
      <vt:lpstr>1.证据理论模型</vt:lpstr>
      <vt:lpstr>1.证据理论模型</vt:lpstr>
      <vt:lpstr>1.证据理论模型</vt:lpstr>
      <vt:lpstr>1.证据理论模型</vt:lpstr>
      <vt:lpstr>1.证据理论模型</vt:lpstr>
      <vt:lpstr>1.证据理论模型</vt:lpstr>
      <vt:lpstr>1.证据理论模型</vt:lpstr>
      <vt:lpstr>1.证据理论模型</vt:lpstr>
      <vt:lpstr>1.证据理论模型</vt:lpstr>
      <vt:lpstr>1.证据理论模型</vt:lpstr>
      <vt:lpstr>1.证据理论模型</vt:lpstr>
      <vt:lpstr>1.证据理论模型</vt:lpstr>
      <vt:lpstr>1.证据理论模型</vt:lpstr>
      <vt:lpstr>2.一种简化的证据理论模型MET1</vt:lpstr>
      <vt:lpstr>2.一种简化的证据理论模型MET1</vt:lpstr>
      <vt:lpstr>2.一种简化的证据理论模型MET1</vt:lpstr>
      <vt:lpstr>2.一种简化的证据理论模型MET1</vt:lpstr>
      <vt:lpstr>2.一种简化的证据理论模型MET1</vt:lpstr>
      <vt:lpstr>2.一种简化的证据理论模型MET1</vt:lpstr>
      <vt:lpstr>2.一种简化的证据理论模型MET1</vt:lpstr>
      <vt:lpstr>2.一种简化的证据理论模型MET1</vt:lpstr>
      <vt:lpstr>2.一种简化的证据理论模型MET1</vt:lpstr>
      <vt:lpstr>2.一种简化的证据理论模型MET1</vt:lpstr>
      <vt:lpstr>3.一个新的简化证据理论模型   ——凸函数证据理论模型</vt:lpstr>
      <vt:lpstr>3.一个新的简化证据理论模型   ——凸函数证据理论模型</vt:lpstr>
      <vt:lpstr>3.一个新的简化证据理论模型   ——凸函数证据理论模型</vt:lpstr>
      <vt:lpstr>3.一个新的简化证据理论模型   ——凸函数证据理论模型</vt:lpstr>
      <vt:lpstr>3.一个新的简化证据理论模型   ——凸函数证据理论模型</vt:lpstr>
      <vt:lpstr>3.一个新的简化证据理论模型   ——凸函数证据理论模型</vt:lpstr>
      <vt:lpstr>3.一个新的简化证据理论模型   ——凸函数证据理论模型</vt:lpstr>
      <vt:lpstr>3.一个新的简化证据理论模型   ——凸函数证据理论模型</vt:lpstr>
      <vt:lpstr>3.一个新的简化证据理论模型   ——凸函数证据理论模型</vt:lpstr>
      <vt:lpstr>3.一个新的简化证据理论模型   ——凸函数证据理论模型</vt:lpstr>
      <vt:lpstr>3.一个新的简化证据理论模型   ——凸函数证据理论模型</vt:lpstr>
      <vt:lpstr>3.一个新的简化证据理论模型   ——凸函数证据理论模型</vt:lpstr>
      <vt:lpstr>3.一个新的简化证据理论模型   ——凸函数证据理论模型</vt:lpstr>
      <vt:lpstr>3.一个新的简化证据理论模型   ——凸函数证据理论模型</vt:lpstr>
      <vt:lpstr>3.一个新的简化证据理论模型   ——凸函数证据理论模型</vt:lpstr>
      <vt:lpstr>3.一个新的简化证据理论模型   ——凸函数证据理论模型</vt:lpstr>
      <vt:lpstr>3.一个新的简化证据理论模型   ——凸函数证据理论模型</vt:lpstr>
      <vt:lpstr>3.一个新的简化证据理论模型   ——凸函数证据理论模型</vt:lpstr>
      <vt:lpstr>3.一个新的简化证据理论模型   ——凸函数证据理论模型</vt:lpstr>
      <vt:lpstr>3.一个新的简化证据理论模型   ——凸函数证据理论模型</vt:lpstr>
      <vt:lpstr>3.一个新的简化证据理论模型   ——凸函数证据理论模型</vt:lpstr>
      <vt:lpstr>3.一个新的简化证据理论模型   ——凸函数证据理论模型</vt:lpstr>
      <vt:lpstr>3.一个新的简化证据理论模型   ——凸函数证据理论模型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知识工程</dc:title>
  <dc:creator>Xueyan Liu</dc:creator>
  <cp:lastModifiedBy>yang bo</cp:lastModifiedBy>
  <cp:revision>396</cp:revision>
  <dcterms:created xsi:type="dcterms:W3CDTF">2025-02-24T03:24:53Z</dcterms:created>
  <dcterms:modified xsi:type="dcterms:W3CDTF">2025-04-14T12:11:41Z</dcterms:modified>
</cp:coreProperties>
</file>